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rts/chart4.xml" ContentType="application/vnd.openxmlformats-officedocument.drawingml.chart+xml"/>
  <Override PartName="/ppt/drawings/drawing1.xml" ContentType="application/vnd.openxmlformats-officedocument.drawingml.chartshapes+xml"/>
  <Override PartName="/ppt/tags/tag4.xml" ContentType="application/vnd.openxmlformats-officedocument.presentationml.tag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ags/tag5.xml" ContentType="application/vnd.openxmlformats-officedocument.presentationml.tag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2.xml" ContentType="application/vnd.openxmlformats-officedocument.drawingml.chartshapes+xml"/>
  <Override PartName="/ppt/tags/tag8.xml" ContentType="application/vnd.openxmlformats-officedocument.presentationml.tags+xml"/>
  <Override PartName="/ppt/notesSlides/notesSlide4.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3.xml" ContentType="application/vnd.openxmlformats-officedocument.drawingml.chartshapes+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31"/>
  </p:notesMasterIdLst>
  <p:handoutMasterIdLst>
    <p:handoutMasterId r:id="rId32"/>
  </p:handoutMasterIdLst>
  <p:sldIdLst>
    <p:sldId id="2147474873" r:id="rId5"/>
    <p:sldId id="2147474888" r:id="rId6"/>
    <p:sldId id="2147474887" r:id="rId7"/>
    <p:sldId id="2147474893" r:id="rId8"/>
    <p:sldId id="2147474822" r:id="rId9"/>
    <p:sldId id="2147474865" r:id="rId10"/>
    <p:sldId id="2147474866" r:id="rId11"/>
    <p:sldId id="2147474896" r:id="rId12"/>
    <p:sldId id="2147474876" r:id="rId13"/>
    <p:sldId id="2147474885" r:id="rId14"/>
    <p:sldId id="2147474830" r:id="rId15"/>
    <p:sldId id="2147474898" r:id="rId16"/>
    <p:sldId id="2147474899" r:id="rId17"/>
    <p:sldId id="2147474815" r:id="rId18"/>
    <p:sldId id="2147474894" r:id="rId19"/>
    <p:sldId id="2147474819" r:id="rId20"/>
    <p:sldId id="2147474884" r:id="rId21"/>
    <p:sldId id="2147474871" r:id="rId22"/>
    <p:sldId id="2147474850" r:id="rId23"/>
    <p:sldId id="2147474886" r:id="rId24"/>
    <p:sldId id="2147474829" r:id="rId25"/>
    <p:sldId id="349" r:id="rId26"/>
    <p:sldId id="2147474824" r:id="rId27"/>
    <p:sldId id="2147474892" r:id="rId28"/>
    <p:sldId id="2147474891" r:id="rId29"/>
    <p:sldId id="2147474833" r:id="rId30"/>
  </p:sldIdLst>
  <p:sldSz cx="12192000" cy="6858000"/>
  <p:notesSz cx="6858000" cy="9144000"/>
  <p:embeddedFontLst>
    <p:embeddedFont>
      <p:font typeface="Abadi Extra Light" panose="020B0204020104020204" pitchFamily="34" charset="0"/>
      <p:regular r:id="rId33"/>
    </p:embeddedFont>
    <p:embeddedFont>
      <p:font typeface="Bahnschrift Light" panose="020B0502040204020203" pitchFamily="34" charset="0"/>
      <p:regular r:id="rId34"/>
    </p:embeddedFont>
    <p:embeddedFont>
      <p:font typeface="Montserrat" panose="00000500000000000000" pitchFamily="2" charset="0"/>
      <p:regular r:id="rId35"/>
      <p:bold r:id="rId36"/>
      <p:italic r:id="rId37"/>
      <p:boldItalic r:id="rId38"/>
    </p:embeddedFont>
    <p:embeddedFont>
      <p:font typeface="Montserrat Bold" panose="00000800000000000000" pitchFamily="2" charset="0"/>
      <p:bold r:id="rId39"/>
      <p:italic r:id="rId40"/>
    </p:embeddedFont>
    <p:embeddedFont>
      <p:font typeface="Montserrat ExtraBold" panose="00000900000000000000" pitchFamily="2" charset="0"/>
      <p:bold r:id="rId41"/>
      <p:italic r:id="rId42"/>
      <p:boldItalic r:id="rId43"/>
    </p:embeddedFont>
    <p:embeddedFont>
      <p:font typeface="Montserrat Light" panose="00000400000000000000" pitchFamily="2" charset="0"/>
      <p:regular r:id="rId44"/>
      <p:italic r:id="rId45"/>
    </p:embeddedFont>
    <p:embeddedFont>
      <p:font typeface="Montserrat SemiBold" panose="00000700000000000000" pitchFamily="2" charset="0"/>
      <p:regular r:id="rId46"/>
      <p:bold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C843"/>
    <a:srgbClr val="30527B"/>
    <a:srgbClr val="ACCDEC"/>
    <a:srgbClr val="FFF4E7"/>
    <a:srgbClr val="DFD4A9"/>
    <a:srgbClr val="FFC000"/>
    <a:srgbClr val="F0DE7A"/>
    <a:srgbClr val="FFA1FF"/>
    <a:srgbClr val="F7F7F7"/>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937" autoAdjust="0"/>
    <p:restoredTop sz="96247" autoAdjust="0"/>
  </p:normalViewPr>
  <p:slideViewPr>
    <p:cSldViewPr snapToGrid="0">
      <p:cViewPr>
        <p:scale>
          <a:sx n="110" d="100"/>
          <a:sy n="110" d="100"/>
        </p:scale>
        <p:origin x="1212" y="114"/>
      </p:cViewPr>
      <p:guideLst/>
    </p:cSldViewPr>
  </p:slideViewPr>
  <p:notesTextViewPr>
    <p:cViewPr>
      <p:scale>
        <a:sx n="1" d="1"/>
        <a:sy n="1" d="1"/>
      </p:scale>
      <p:origin x="0" y="0"/>
    </p:cViewPr>
  </p:notesTextViewPr>
  <p:notesViewPr>
    <p:cSldViewPr snapToGrid="0">
      <p:cViewPr varScale="1">
        <p:scale>
          <a:sx n="86" d="100"/>
          <a:sy n="86" d="100"/>
        </p:scale>
        <p:origin x="392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ScottBerdahl\Dropbox\Snowline_Corporate\Presentations\Share%20Price%20Graph.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ScottBerdahl\AppData\Local\Microsoft\Olk\Attachments\ooa-7467ddb3-a9f0-4c88-9f99-0b76d80a07a4\0c23a69d81ba3d12577232be3ff51b473f15b87aa2134795aa256d7cb3fe647b\cc7f50409ab7730ae2c49a3de8dd1d5518119aafa345d0a1863228d66e9.xlsm"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mvccpfpsfil01.ibg.adroot.bmogc.net\workgroups\clients\S\Snowline\Request\2025.06%20-%20Brainstorm\To%20Client\Gold%20Cost%20Curve%20Output.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ScottBerdahl\Dropbox\Snowline_Corporate\Presentations\2025\Gold%20Peers_SGD.xlsm"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ScottBerdahl\Dropbox\Snowline_Corporate\Presentations\2025\Gold%20Peers_SGD.xlsm"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v>Gold Production (oz)</c:v>
          </c:tx>
          <c:spPr>
            <a:solidFill>
              <a:srgbClr val="EDC843"/>
            </a:solidFill>
            <a:ln>
              <a:solidFill>
                <a:sysClr val="windowText" lastClr="000000">
                  <a:lumMod val="75000"/>
                  <a:lumOff val="25000"/>
                </a:sysClr>
              </a:solidFill>
            </a:ln>
            <a:effectLst/>
          </c:spPr>
          <c:invertIfNegative val="0"/>
          <c:dLbls>
            <c:dLbl>
              <c:idx val="5"/>
              <c:layout>
                <c:manualLayout>
                  <c:x val="0"/>
                  <c:y val="6.58139491751572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AFA-4570-8D7B-F68EBB845817}"/>
                </c:ext>
              </c:extLst>
            </c:dLbl>
            <c:dLbl>
              <c:idx val="9"/>
              <c:layout>
                <c:manualLayout>
                  <c:x val="0"/>
                  <c:y val="0.103916761855511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FA-4570-8D7B-F68EBB845817}"/>
                </c:ext>
              </c:extLst>
            </c:dLbl>
            <c:dLbl>
              <c:idx val="11"/>
              <c:layout>
                <c:manualLayout>
                  <c:x val="6.5945042170062461E-17"/>
                  <c:y val="5.8886165051456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AFA-4570-8D7B-F68EBB845817}"/>
                </c:ext>
              </c:extLst>
            </c:dLbl>
            <c:dLbl>
              <c:idx val="14"/>
              <c:layout>
                <c:manualLayout>
                  <c:x val="0"/>
                  <c:y val="6.92778412370076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FA-4570-8D7B-F68EBB845817}"/>
                </c:ext>
              </c:extLst>
            </c:dLbl>
            <c:dLbl>
              <c:idx val="15"/>
              <c:layout>
                <c:manualLayout>
                  <c:x val="-1.3189008434012492E-16"/>
                  <c:y val="7.62056253607083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AFA-4570-8D7B-F68EBB845817}"/>
                </c:ext>
              </c:extLst>
            </c:dLbl>
            <c:dLbl>
              <c:idx val="16"/>
              <c:layout>
                <c:manualLayout>
                  <c:x val="0"/>
                  <c:y val="5.1958380927755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AFA-4570-8D7B-F68EBB845817}"/>
                </c:ext>
              </c:extLst>
            </c:dLbl>
            <c:dLbl>
              <c:idx val="17"/>
              <c:layout>
                <c:manualLayout>
                  <c:x val="1.7985219265313707E-3"/>
                  <c:y val="5.88861650514564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AFA-4570-8D7B-F68EBB845817}"/>
                </c:ext>
              </c:extLst>
            </c:dLbl>
            <c:dLbl>
              <c:idx val="18"/>
              <c:layout>
                <c:manualLayout>
                  <c:x val="0"/>
                  <c:y val="5.8886165051456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AFA-4570-8D7B-F68EBB84581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'Report Outputs'!$F$92:$Y$92</c:f>
              <c:numCache>
                <c:formatCode>#,##0</c:formatCode>
                <c:ptCount val="20"/>
                <c:pt idx="0">
                  <c:v>216060.78120801825</c:v>
                </c:pt>
                <c:pt idx="1">
                  <c:v>535275.84747053718</c:v>
                </c:pt>
                <c:pt idx="2">
                  <c:v>638789.10915976798</c:v>
                </c:pt>
                <c:pt idx="3">
                  <c:v>696802.9249453505</c:v>
                </c:pt>
                <c:pt idx="4">
                  <c:v>507312.89837356505</c:v>
                </c:pt>
                <c:pt idx="5">
                  <c:v>342515.138454728</c:v>
                </c:pt>
                <c:pt idx="6">
                  <c:v>255591.45095548243</c:v>
                </c:pt>
                <c:pt idx="7">
                  <c:v>275970.85649012553</c:v>
                </c:pt>
                <c:pt idx="8">
                  <c:v>287612.89251039224</c:v>
                </c:pt>
                <c:pt idx="9">
                  <c:v>326990.69820107799</c:v>
                </c:pt>
                <c:pt idx="10">
                  <c:v>380777.65893097088</c:v>
                </c:pt>
                <c:pt idx="11">
                  <c:v>310295.61050063465</c:v>
                </c:pt>
                <c:pt idx="12">
                  <c:v>223934.11186182342</c:v>
                </c:pt>
                <c:pt idx="13">
                  <c:v>262253.15791504085</c:v>
                </c:pt>
                <c:pt idx="14">
                  <c:v>294039.32011865394</c:v>
                </c:pt>
                <c:pt idx="15">
                  <c:v>297290.82329354342</c:v>
                </c:pt>
                <c:pt idx="16">
                  <c:v>277003.04788825335</c:v>
                </c:pt>
                <c:pt idx="17">
                  <c:v>283285.74758810457</c:v>
                </c:pt>
                <c:pt idx="18">
                  <c:v>269495.90046005766</c:v>
                </c:pt>
                <c:pt idx="19">
                  <c:v>129679.15126176787</c:v>
                </c:pt>
              </c:numCache>
            </c:numRef>
          </c:val>
          <c:extLst>
            <c:ext xmlns:c16="http://schemas.microsoft.com/office/drawing/2014/chart" uri="{C3380CC4-5D6E-409C-BE32-E72D297353CC}">
              <c16:uniqueId val="{00000008-2AFA-4570-8D7B-F68EBB845817}"/>
            </c:ext>
          </c:extLst>
        </c:ser>
        <c:dLbls>
          <c:showLegendKey val="0"/>
          <c:showVal val="0"/>
          <c:showCatName val="0"/>
          <c:showSerName val="0"/>
          <c:showPercent val="0"/>
          <c:showBubbleSize val="0"/>
        </c:dLbls>
        <c:gapWidth val="50"/>
        <c:axId val="922655632"/>
        <c:axId val="1659389823"/>
      </c:barChart>
      <c:lineChart>
        <c:grouping val="standard"/>
        <c:varyColors val="0"/>
        <c:ser>
          <c:idx val="1"/>
          <c:order val="1"/>
          <c:spPr>
            <a:ln w="25400" cap="rnd">
              <a:solidFill>
                <a:srgbClr val="30527B"/>
              </a:solidFill>
              <a:round/>
            </a:ln>
            <a:effectLst/>
          </c:spPr>
          <c:marker>
            <c:symbol val="circle"/>
            <c:size val="6"/>
            <c:spPr>
              <a:solidFill>
                <a:schemeClr val="bg1"/>
              </a:solidFill>
              <a:ln w="22225">
                <a:solidFill>
                  <a:srgbClr val="30527B"/>
                </a:solidFill>
              </a:ln>
              <a:effectLst/>
            </c:spPr>
          </c:marker>
          <c:dLbls>
            <c:dLbl>
              <c:idx val="4"/>
              <c:layout>
                <c:manualLayout>
                  <c:x val="-2.303618941015681E-2"/>
                  <c:y val="-3.27381204966520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AFA-4570-8D7B-F68EBB845817}"/>
                </c:ext>
              </c:extLst>
            </c:dLbl>
            <c:dLbl>
              <c:idx val="9"/>
              <c:layout>
                <c:manualLayout>
                  <c:x val="-2.1563262239167002E-2"/>
                  <c:y val="-4.86407883843998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AFA-4570-8D7B-F68EBB845817}"/>
                </c:ext>
              </c:extLst>
            </c:dLbl>
            <c:dLbl>
              <c:idx val="11"/>
              <c:layout>
                <c:manualLayout>
                  <c:x val="-3.6789090893791336E-2"/>
                  <c:y val="-2.5924124250936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AFA-4570-8D7B-F68EBB845817}"/>
                </c:ext>
              </c:extLst>
            </c:dLbl>
            <c:dLbl>
              <c:idx val="13"/>
              <c:layout>
                <c:manualLayout>
                  <c:x val="-7.7694031794242301E-3"/>
                  <c:y val="-2.82015000165879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AFA-4570-8D7B-F68EBB845817}"/>
                </c:ext>
              </c:extLst>
            </c:dLbl>
            <c:dLbl>
              <c:idx val="14"/>
              <c:layout>
                <c:manualLayout>
                  <c:x val="-1.9382292777633842E-2"/>
                  <c:y val="-3.25843923281735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AFA-4570-8D7B-F68EBB845817}"/>
                </c:ext>
              </c:extLst>
            </c:dLbl>
            <c:dLbl>
              <c:idx val="15"/>
              <c:layout>
                <c:manualLayout>
                  <c:x val="-1.7583765756323717E-2"/>
                  <c:y val="-3.46129483481069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AFA-4570-8D7B-F68EBB845817}"/>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30527B"/>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'Report Outputs'!$F$99:$Y$99</c:f>
              <c:numCache>
                <c:formatCode>#,##0</c:formatCode>
                <c:ptCount val="20"/>
                <c:pt idx="1">
                  <c:v>466</c:v>
                </c:pt>
                <c:pt idx="2">
                  <c:v>470</c:v>
                </c:pt>
                <c:pt idx="3">
                  <c:v>398</c:v>
                </c:pt>
                <c:pt idx="4">
                  <c:v>645</c:v>
                </c:pt>
                <c:pt idx="5">
                  <c:v>1151</c:v>
                </c:pt>
                <c:pt idx="6">
                  <c:v>1135</c:v>
                </c:pt>
                <c:pt idx="7">
                  <c:v>1073</c:v>
                </c:pt>
                <c:pt idx="8">
                  <c:v>1036</c:v>
                </c:pt>
                <c:pt idx="9">
                  <c:v>912</c:v>
                </c:pt>
                <c:pt idx="10">
                  <c:v>820</c:v>
                </c:pt>
                <c:pt idx="11">
                  <c:v>1006</c:v>
                </c:pt>
                <c:pt idx="12">
                  <c:v>1520</c:v>
                </c:pt>
                <c:pt idx="13">
                  <c:v>993</c:v>
                </c:pt>
                <c:pt idx="14">
                  <c:v>876</c:v>
                </c:pt>
                <c:pt idx="15">
                  <c:v>857</c:v>
                </c:pt>
                <c:pt idx="16">
                  <c:v>981</c:v>
                </c:pt>
                <c:pt idx="17">
                  <c:v>894</c:v>
                </c:pt>
                <c:pt idx="18">
                  <c:v>971</c:v>
                </c:pt>
                <c:pt idx="19">
                  <c:v>961</c:v>
                </c:pt>
              </c:numCache>
            </c:numRef>
          </c:val>
          <c:smooth val="0"/>
          <c:extLst>
            <c:ext xmlns:c16="http://schemas.microsoft.com/office/drawing/2014/chart" uri="{C3380CC4-5D6E-409C-BE32-E72D297353CC}">
              <c16:uniqueId val="{0000000F-2AFA-4570-8D7B-F68EBB845817}"/>
            </c:ext>
          </c:extLst>
        </c:ser>
        <c:dLbls>
          <c:showLegendKey val="0"/>
          <c:showVal val="0"/>
          <c:showCatName val="0"/>
          <c:showSerName val="0"/>
          <c:showPercent val="0"/>
          <c:showBubbleSize val="0"/>
        </c:dLbls>
        <c:marker val="1"/>
        <c:smooth val="0"/>
        <c:axId val="1659406623"/>
        <c:axId val="1659412383"/>
      </c:lineChart>
      <c:catAx>
        <c:axId val="9226556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sz="1200" dirty="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9389823"/>
        <c:crosses val="autoZero"/>
        <c:auto val="1"/>
        <c:lblAlgn val="ctr"/>
        <c:lblOffset val="100"/>
        <c:noMultiLvlLbl val="0"/>
      </c:catAx>
      <c:valAx>
        <c:axId val="1659389823"/>
        <c:scaling>
          <c:orientation val="minMax"/>
          <c:max val="8000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noFill/>
                <a:latin typeface="+mn-lt"/>
                <a:ea typeface="+mn-ea"/>
                <a:cs typeface="+mn-cs"/>
              </a:defRPr>
            </a:pPr>
            <a:endParaRPr lang="en-US"/>
          </a:p>
        </c:txPr>
        <c:crossAx val="922655632"/>
        <c:crosses val="autoZero"/>
        <c:crossBetween val="between"/>
        <c:dispUnits>
          <c:builtInUnit val="thousands"/>
        </c:dispUnits>
      </c:valAx>
      <c:valAx>
        <c:axId val="1659412383"/>
        <c:scaling>
          <c:orientation val="minMax"/>
          <c:max val="2400"/>
        </c:scaling>
        <c:delete val="0"/>
        <c:axPos val="r"/>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1659406623"/>
        <c:crosses val="max"/>
        <c:crossBetween val="between"/>
        <c:majorUnit val="300"/>
      </c:valAx>
      <c:catAx>
        <c:axId val="1659406623"/>
        <c:scaling>
          <c:orientation val="minMax"/>
        </c:scaling>
        <c:delete val="1"/>
        <c:axPos val="b"/>
        <c:majorTickMark val="out"/>
        <c:minorTickMark val="none"/>
        <c:tickLblPos val="nextTo"/>
        <c:crossAx val="1659412383"/>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45"/>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NWT GDP</c:v>
                </c:pt>
              </c:strCache>
            </c:strRef>
          </c:tx>
          <c:spPr>
            <a:solidFill>
              <a:schemeClr val="tx1">
                <a:lumMod val="65000"/>
                <a:lumOff val="35000"/>
              </a:schemeClr>
            </a:solidFill>
          </c:spPr>
          <c:dPt>
            <c:idx val="0"/>
            <c:bubble3D val="0"/>
            <c:spPr>
              <a:solidFill>
                <a:schemeClr val="tx1">
                  <a:lumMod val="65000"/>
                  <a:lumOff val="3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8220-4358-8897-FF8559E75CCD}"/>
              </c:ext>
            </c:extLst>
          </c:dPt>
          <c:dPt>
            <c:idx val="1"/>
            <c:bubble3D val="0"/>
            <c:spPr>
              <a:solidFill>
                <a:schemeClr val="bg1">
                  <a:lumMod val="8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8220-4358-8897-FF8559E75CCD}"/>
              </c:ext>
            </c:extLst>
          </c:dPt>
          <c:dLbls>
            <c:dLbl>
              <c:idx val="0"/>
              <c:layout>
                <c:manualLayout>
                  <c:x val="-0.29828600959904555"/>
                  <c:y val="-2.3903803387985114E-2"/>
                </c:manualLayout>
              </c:layout>
              <c:tx>
                <c:rich>
                  <a:bodyPr rot="0" spcFirstLastPara="1" vertOverflow="ellipsis" vert="horz" wrap="square" lIns="38100" tIns="19050" rIns="38100" bIns="19050" anchor="ctr" anchorCtr="1">
                    <a:noAutofit/>
                  </a:bodyPr>
                  <a:lstStyle/>
                  <a:p>
                    <a:pPr>
                      <a:defRPr sz="1100" b="1" i="0" u="none" strike="noStrike" kern="1200" spc="0" baseline="0">
                        <a:solidFill>
                          <a:schemeClr val="tx1"/>
                        </a:solidFill>
                        <a:latin typeface="Montserrat" panose="00000500000000000000" pitchFamily="2" charset="0"/>
                        <a:ea typeface="+mn-ea"/>
                        <a:cs typeface="+mn-cs"/>
                      </a:defRPr>
                    </a:pPr>
                    <a:r>
                      <a:rPr lang="en-US" dirty="0">
                        <a:solidFill>
                          <a:schemeClr val="tx1"/>
                        </a:solidFill>
                      </a:rPr>
                      <a:t>NWT GDP</a:t>
                    </a:r>
                    <a:r>
                      <a:rPr lang="en-US" baseline="30000" dirty="0">
                        <a:solidFill>
                          <a:schemeClr val="tx1"/>
                        </a:solidFill>
                      </a:rPr>
                      <a:t>1</a:t>
                    </a:r>
                    <a:endParaRPr lang="en-US"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100" b="1" i="0" u="none" strike="noStrike" kern="1200" spc="0" baseline="0">
                      <a:solidFill>
                        <a:schemeClr val="tx1"/>
                      </a:solidFill>
                      <a:latin typeface="Montserrat" panose="00000500000000000000" pitchFamily="2" charset="0"/>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7217173198576367"/>
                      <c:h val="0.16508347073845486"/>
                    </c:manualLayout>
                  </c15:layout>
                  <c15:showDataLabelsRange val="0"/>
                </c:ext>
                <c:ext xmlns:c16="http://schemas.microsoft.com/office/drawing/2014/chart" uri="{C3380CC4-5D6E-409C-BE32-E72D297353CC}">
                  <c16:uniqueId val="{00000001-8220-4358-8897-FF8559E75CCD}"/>
                </c:ext>
              </c:extLst>
            </c:dLbl>
            <c:dLbl>
              <c:idx val="1"/>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tx1">
                          <a:lumMod val="50000"/>
                          <a:lumOff val="50000"/>
                        </a:schemeClr>
                      </a:solidFill>
                      <a:latin typeface="Montserrat" panose="00000500000000000000" pitchFamily="2" charset="0"/>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layout>
                    <c:manualLayout>
                      <c:w val="0.25094413041860136"/>
                      <c:h val="0.35026481872200438"/>
                    </c:manualLayout>
                  </c15:layout>
                </c:ext>
                <c:ext xmlns:c16="http://schemas.microsoft.com/office/drawing/2014/chart" uri="{C3380CC4-5D6E-409C-BE32-E72D297353CC}">
                  <c16:uniqueId val="{00000003-8220-4358-8897-FF8559E75CC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tx1">
                        <a:lumMod val="65000"/>
                        <a:lumOff val="35000"/>
                      </a:schemeClr>
                    </a:solidFill>
                    <a:latin typeface="Montserrat" panose="00000500000000000000" pitchFamily="2" charset="0"/>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Sheet1!$A$2:$A$3</c:f>
              <c:strCache>
                <c:ptCount val="2"/>
                <c:pt idx="0">
                  <c:v>NWT's GDP</c:v>
                </c:pt>
                <c:pt idx="1">
                  <c:v>Mining, Quarrying, Oil &amp; Gas</c:v>
                </c:pt>
              </c:strCache>
            </c:strRef>
          </c:cat>
          <c:val>
            <c:numRef>
              <c:f>Sheet1!$B$2:$B$3</c:f>
              <c:numCache>
                <c:formatCode>General</c:formatCode>
                <c:ptCount val="2"/>
                <c:pt idx="0">
                  <c:v>82.15</c:v>
                </c:pt>
                <c:pt idx="1">
                  <c:v>17.850000000000001</c:v>
                </c:pt>
              </c:numCache>
            </c:numRef>
          </c:val>
          <c:extLst>
            <c:ext xmlns:c16="http://schemas.microsoft.com/office/drawing/2014/chart" uri="{C3380CC4-5D6E-409C-BE32-E72D297353CC}">
              <c16:uniqueId val="{00000004-8220-4358-8897-FF8559E75CCD}"/>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39"/>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Yukon GDP</c:v>
                </c:pt>
              </c:strCache>
            </c:strRef>
          </c:tx>
          <c:explosion val="13"/>
          <c:dPt>
            <c:idx val="0"/>
            <c:bubble3D val="0"/>
            <c:explosion val="0"/>
            <c:spPr>
              <a:solidFill>
                <a:srgbClr val="ACCDEC"/>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2DB-47C0-BFA3-A593D66BAC3B}"/>
              </c:ext>
            </c:extLst>
          </c:dPt>
          <c:dPt>
            <c:idx val="1"/>
            <c:bubble3D val="0"/>
            <c:explosion val="0"/>
            <c:spPr>
              <a:solidFill>
                <a:srgbClr val="30527B"/>
              </a:solidFill>
              <a:ln>
                <a:solidFill>
                  <a:srgbClr val="4474AE"/>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4474AE"/>
                </a:contourClr>
              </a:sp3d>
            </c:spPr>
            <c:extLst>
              <c:ext xmlns:c16="http://schemas.microsoft.com/office/drawing/2014/chart" uri="{C3380CC4-5D6E-409C-BE32-E72D297353CC}">
                <c16:uniqueId val="{00000005-02DB-47C0-BFA3-A593D66BAC3B}"/>
              </c:ext>
            </c:extLst>
          </c:dPt>
          <c:dPt>
            <c:idx val="2"/>
            <c:bubble3D val="0"/>
            <c:spPr>
              <a:solidFill>
                <a:srgbClr val="EDC84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CA9D-46BE-BC0E-66C2950A7ABD}"/>
              </c:ext>
            </c:extLst>
          </c:dPt>
          <c:dLbls>
            <c:dLbl>
              <c:idx val="0"/>
              <c:layout>
                <c:manualLayout>
                  <c:x val="8.6251948733743287E-3"/>
                  <c:y val="-5.918867507271254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rgbClr val="30527B"/>
                      </a:solidFill>
                      <a:latin typeface="Montserrat" panose="00000500000000000000" pitchFamily="2" charset="0"/>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5136130364047742"/>
                      <c:h val="0.12793883965076128"/>
                    </c:manualLayout>
                  </c15:layout>
                </c:ext>
                <c:ext xmlns:c16="http://schemas.microsoft.com/office/drawing/2014/chart" uri="{C3380CC4-5D6E-409C-BE32-E72D297353CC}">
                  <c16:uniqueId val="{00000001-02DB-47C0-BFA3-A593D66BAC3B}"/>
                </c:ext>
              </c:extLst>
            </c:dLbl>
            <c:dLbl>
              <c:idx val="1"/>
              <c:delete val="1"/>
              <c:extLst>
                <c:ext xmlns:c15="http://schemas.microsoft.com/office/drawing/2012/chart" uri="{CE6537A1-D6FC-4f65-9D91-7224C49458BB}">
                  <c15:layout>
                    <c:manualLayout>
                      <c:w val="0.16098437500000001"/>
                      <c:h val="0.15674388517068932"/>
                    </c:manualLayout>
                  </c15:layout>
                </c:ext>
                <c:ext xmlns:c16="http://schemas.microsoft.com/office/drawing/2014/chart" uri="{C3380CC4-5D6E-409C-BE32-E72D297353CC}">
                  <c16:uniqueId val="{00000005-02DB-47C0-BFA3-A593D66BAC3B}"/>
                </c:ext>
              </c:extLst>
            </c:dLbl>
            <c:dLbl>
              <c:idx val="2"/>
              <c:delete val="1"/>
              <c:extLst>
                <c:ext xmlns:c15="http://schemas.microsoft.com/office/drawing/2012/chart" uri="{CE6537A1-D6FC-4f65-9D91-7224C49458BB}"/>
                <c:ext xmlns:c16="http://schemas.microsoft.com/office/drawing/2014/chart" uri="{C3380CC4-5D6E-409C-BE32-E72D297353CC}">
                  <c16:uniqueId val="{00000004-CA9D-46BE-BC0E-66C2950A7AB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rgbClr val="30527B"/>
                    </a:solidFill>
                    <a:latin typeface="Montserrat" panose="00000500000000000000" pitchFamily="2" charset="0"/>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Sheet1!$A$2:$A$4</c:f>
              <c:strCache>
                <c:ptCount val="3"/>
                <c:pt idx="0">
                  <c:v>Mining, Quarrying, Oil &amp; Gas</c:v>
                </c:pt>
                <c:pt idx="1">
                  <c:v>Yukon GDP</c:v>
                </c:pt>
                <c:pt idx="2">
                  <c:v>Valley</c:v>
                </c:pt>
              </c:strCache>
            </c:strRef>
          </c:cat>
          <c:val>
            <c:numRef>
              <c:f>Sheet1!$B$2:$B$4</c:f>
              <c:numCache>
                <c:formatCode>General</c:formatCode>
                <c:ptCount val="3"/>
                <c:pt idx="0">
                  <c:v>7.4999999999999997E-2</c:v>
                </c:pt>
                <c:pt idx="1">
                  <c:v>0.92500000000000004</c:v>
                </c:pt>
                <c:pt idx="2">
                  <c:v>0.59</c:v>
                </c:pt>
              </c:numCache>
            </c:numRef>
          </c:val>
          <c:extLst>
            <c:ext xmlns:c16="http://schemas.microsoft.com/office/drawing/2014/chart" uri="{C3380CC4-5D6E-409C-BE32-E72D297353CC}">
              <c16:uniqueId val="{00000000-02DB-47C0-BFA3-A593D66BAC3B}"/>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Bahnschrift Light" panose="020B0502040204020203" pitchFamily="34" charset="0"/>
                <a:ea typeface="+mn-ea"/>
                <a:cs typeface="+mn-cs"/>
              </a:defRPr>
            </a:pPr>
            <a:r>
              <a:rPr lang="en-US" sz="1400" b="1" dirty="0">
                <a:latin typeface="Bahnschrift Light" panose="020B0502040204020203" pitchFamily="34" charset="0"/>
              </a:rPr>
              <a:t>E.g.</a:t>
            </a:r>
            <a:r>
              <a:rPr lang="en-US" sz="1400" b="1" baseline="0" dirty="0">
                <a:latin typeface="Bahnschrift Light" panose="020B0502040204020203" pitchFamily="34" charset="0"/>
              </a:rPr>
              <a:t> -</a:t>
            </a:r>
            <a:r>
              <a:rPr lang="en-US" sz="1400" b="1" dirty="0">
                <a:latin typeface="Bahnschrift Light" panose="020B0502040204020203" pitchFamily="34" charset="0"/>
              </a:rPr>
              <a:t> Evolution of a District</a:t>
            </a:r>
            <a:r>
              <a:rPr lang="en-US" sz="1400" b="1" baseline="30000" dirty="0">
                <a:latin typeface="Bahnschrift Light" panose="020B0502040204020203" pitchFamily="34" charset="0"/>
              </a:rPr>
              <a:t>1</a:t>
            </a:r>
            <a:endParaRPr lang="en-US" sz="1400" b="1" dirty="0">
              <a:latin typeface="Bahnschrift Light" panose="020B0502040204020203" pitchFamily="34" charset="0"/>
            </a:endParaRPr>
          </a:p>
        </c:rich>
      </c:tx>
      <c:layout>
        <c:manualLayout>
          <c:xMode val="edge"/>
          <c:yMode val="edge"/>
          <c:x val="0.18235817569672808"/>
          <c:y val="6.061673470537164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Bahnschrift Light" panose="020B0502040204020203" pitchFamily="34" charset="0"/>
              <a:ea typeface="+mn-ea"/>
              <a:cs typeface="+mn-cs"/>
            </a:defRPr>
          </a:pPr>
          <a:endParaRPr lang="en-US"/>
        </a:p>
      </c:txPr>
    </c:title>
    <c:autoTitleDeleted val="0"/>
    <c:plotArea>
      <c:layout/>
      <c:lineChart>
        <c:grouping val="standard"/>
        <c:varyColors val="0"/>
        <c:ser>
          <c:idx val="0"/>
          <c:order val="0"/>
          <c:tx>
            <c:strRef>
              <c:f>Sheet1!$B$1</c:f>
              <c:strCache>
                <c:ptCount val="1"/>
                <c:pt idx="0">
                  <c:v>Gold Reserves: Carlin Trend, Nevada</c:v>
                </c:pt>
              </c:strCache>
            </c:strRef>
          </c:tx>
          <c:spPr>
            <a:ln w="25400" cap="rnd">
              <a:solidFill>
                <a:srgbClr val="ADCDEC"/>
              </a:solidFill>
              <a:round/>
            </a:ln>
            <a:effectLst/>
          </c:spPr>
          <c:marker>
            <c:symbol val="circle"/>
            <c:size val="7"/>
            <c:spPr>
              <a:noFill/>
              <a:ln w="9525">
                <a:noFill/>
              </a:ln>
              <a:effectLst/>
            </c:spPr>
          </c:marker>
          <c:cat>
            <c:numRef>
              <c:f>Sheet1!$A$2:$A$31</c:f>
              <c:numCache>
                <c:formatCode>General</c:formatCode>
                <c:ptCount val="30"/>
                <c:pt idx="0">
                  <c:v>1960</c:v>
                </c:pt>
                <c:pt idx="1">
                  <c:v>1</c:v>
                </c:pt>
                <c:pt idx="2">
                  <c:v>2</c:v>
                </c:pt>
                <c:pt idx="3">
                  <c:v>3</c:v>
                </c:pt>
                <c:pt idx="4">
                  <c:v>4</c:v>
                </c:pt>
                <c:pt idx="5">
                  <c:v>1965</c:v>
                </c:pt>
                <c:pt idx="6">
                  <c:v>6</c:v>
                </c:pt>
                <c:pt idx="7">
                  <c:v>7</c:v>
                </c:pt>
                <c:pt idx="8">
                  <c:v>8</c:v>
                </c:pt>
                <c:pt idx="9">
                  <c:v>9</c:v>
                </c:pt>
                <c:pt idx="10">
                  <c:v>1970</c:v>
                </c:pt>
                <c:pt idx="11">
                  <c:v>11</c:v>
                </c:pt>
                <c:pt idx="12">
                  <c:v>12</c:v>
                </c:pt>
                <c:pt idx="13">
                  <c:v>13</c:v>
                </c:pt>
                <c:pt idx="14">
                  <c:v>14</c:v>
                </c:pt>
                <c:pt idx="15">
                  <c:v>1975</c:v>
                </c:pt>
                <c:pt idx="16">
                  <c:v>16</c:v>
                </c:pt>
                <c:pt idx="17">
                  <c:v>17</c:v>
                </c:pt>
                <c:pt idx="18">
                  <c:v>18</c:v>
                </c:pt>
                <c:pt idx="19">
                  <c:v>19</c:v>
                </c:pt>
                <c:pt idx="20">
                  <c:v>1980</c:v>
                </c:pt>
                <c:pt idx="21">
                  <c:v>21</c:v>
                </c:pt>
                <c:pt idx="22">
                  <c:v>22</c:v>
                </c:pt>
                <c:pt idx="23">
                  <c:v>23</c:v>
                </c:pt>
                <c:pt idx="24">
                  <c:v>24</c:v>
                </c:pt>
                <c:pt idx="25">
                  <c:v>1985</c:v>
                </c:pt>
                <c:pt idx="26">
                  <c:v>26</c:v>
                </c:pt>
                <c:pt idx="27">
                  <c:v>27</c:v>
                </c:pt>
                <c:pt idx="28">
                  <c:v>28</c:v>
                </c:pt>
                <c:pt idx="29">
                  <c:v>29</c:v>
                </c:pt>
              </c:numCache>
            </c:numRef>
          </c:cat>
          <c:val>
            <c:numRef>
              <c:f>Sheet1!$B$2:$B$31</c:f>
              <c:numCache>
                <c:formatCode>General</c:formatCode>
                <c:ptCount val="30"/>
                <c:pt idx="5">
                  <c:v>3</c:v>
                </c:pt>
                <c:pt idx="6">
                  <c:v>2.5</c:v>
                </c:pt>
                <c:pt idx="7">
                  <c:v>2</c:v>
                </c:pt>
                <c:pt idx="8">
                  <c:v>1.8</c:v>
                </c:pt>
                <c:pt idx="9">
                  <c:v>1.5</c:v>
                </c:pt>
                <c:pt idx="10">
                  <c:v>1</c:v>
                </c:pt>
                <c:pt idx="11">
                  <c:v>0.6</c:v>
                </c:pt>
                <c:pt idx="12">
                  <c:v>0.5</c:v>
                </c:pt>
                <c:pt idx="13">
                  <c:v>0.4</c:v>
                </c:pt>
                <c:pt idx="14">
                  <c:v>0.6</c:v>
                </c:pt>
                <c:pt idx="15">
                  <c:v>0.6</c:v>
                </c:pt>
                <c:pt idx="16">
                  <c:v>0.6</c:v>
                </c:pt>
                <c:pt idx="17">
                  <c:v>0.6</c:v>
                </c:pt>
                <c:pt idx="18">
                  <c:v>0.6</c:v>
                </c:pt>
                <c:pt idx="19">
                  <c:v>0.6</c:v>
                </c:pt>
                <c:pt idx="20">
                  <c:v>0.6</c:v>
                </c:pt>
                <c:pt idx="21">
                  <c:v>0.6</c:v>
                </c:pt>
                <c:pt idx="22">
                  <c:v>9.5</c:v>
                </c:pt>
                <c:pt idx="23">
                  <c:v>8.1999999999999993</c:v>
                </c:pt>
                <c:pt idx="24">
                  <c:v>9</c:v>
                </c:pt>
                <c:pt idx="25">
                  <c:v>9</c:v>
                </c:pt>
                <c:pt idx="26">
                  <c:v>12.5</c:v>
                </c:pt>
                <c:pt idx="27">
                  <c:v>23</c:v>
                </c:pt>
                <c:pt idx="28">
                  <c:v>31</c:v>
                </c:pt>
                <c:pt idx="29">
                  <c:v>40</c:v>
                </c:pt>
              </c:numCache>
            </c:numRef>
          </c:val>
          <c:smooth val="0"/>
          <c:extLst>
            <c:ext xmlns:c16="http://schemas.microsoft.com/office/drawing/2014/chart" uri="{C3380CC4-5D6E-409C-BE32-E72D297353CC}">
              <c16:uniqueId val="{00000000-B410-4ECC-A8E8-996C71B3B950}"/>
            </c:ext>
          </c:extLst>
        </c:ser>
        <c:dLbls>
          <c:showLegendKey val="0"/>
          <c:showVal val="0"/>
          <c:showCatName val="0"/>
          <c:showSerName val="0"/>
          <c:showPercent val="0"/>
          <c:showBubbleSize val="0"/>
        </c:dLbls>
        <c:marker val="1"/>
        <c:smooth val="0"/>
        <c:axId val="1031160672"/>
        <c:axId val="1031157312"/>
      </c:lineChart>
      <c:catAx>
        <c:axId val="1031160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1157312"/>
        <c:crosses val="autoZero"/>
        <c:auto val="1"/>
        <c:lblAlgn val="ctr"/>
        <c:lblOffset val="0"/>
        <c:tickLblSkip val="5"/>
        <c:tickMarkSkip val="5"/>
        <c:noMultiLvlLbl val="0"/>
      </c:catAx>
      <c:valAx>
        <c:axId val="10311573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1160672"/>
        <c:crosses val="autoZero"/>
        <c:crossBetween val="between"/>
      </c:valAx>
      <c:spPr>
        <a:noFill/>
        <a:ln>
          <a:noFill/>
        </a:ln>
        <a:effectLst/>
      </c:spPr>
    </c:plotArea>
    <c:legend>
      <c:legendPos val="b"/>
      <c:layout>
        <c:manualLayout>
          <c:xMode val="edge"/>
          <c:yMode val="edge"/>
          <c:x val="0.14627783406074832"/>
          <c:y val="0.20310854070700113"/>
          <c:w val="0.70668498467929197"/>
          <c:h val="0.10961271634088751"/>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Ownership</c:v>
                </c:pt>
              </c:strCache>
            </c:strRef>
          </c:tx>
          <c:spPr>
            <a:ln>
              <a:noFill/>
            </a:ln>
            <a:effectLst>
              <a:outerShdw blurRad="50800" dist="38100" dir="2700000" algn="tl" rotWithShape="0">
                <a:prstClr val="black">
                  <a:alpha val="40000"/>
                </a:prstClr>
              </a:outerShdw>
            </a:effectLst>
          </c:spPr>
          <c:dPt>
            <c:idx val="0"/>
            <c:bubble3D val="0"/>
            <c:spPr>
              <a:solidFill>
                <a:srgbClr val="F7F7F7"/>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41FB-4892-96D0-37B62AC067B5}"/>
              </c:ext>
            </c:extLst>
          </c:dPt>
          <c:dPt>
            <c:idx val="1"/>
            <c:bubble3D val="0"/>
            <c:spPr>
              <a:solidFill>
                <a:srgbClr val="EDC84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41FB-4892-96D0-37B62AC067B5}"/>
              </c:ext>
            </c:extLst>
          </c:dPt>
          <c:dPt>
            <c:idx val="2"/>
            <c:bubble3D val="0"/>
            <c:spPr>
              <a:solidFill>
                <a:srgbClr val="CCC9C9"/>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41FB-4892-96D0-37B62AC067B5}"/>
              </c:ext>
            </c:extLst>
          </c:dPt>
          <c:dPt>
            <c:idx val="3"/>
            <c:bubble3D val="0"/>
            <c:spPr>
              <a:solidFill>
                <a:srgbClr val="F0DE7A"/>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41FB-4892-96D0-37B62AC067B5}"/>
              </c:ext>
            </c:extLst>
          </c:dPt>
          <c:dPt>
            <c:idx val="4"/>
            <c:bubble3D val="0"/>
            <c:spPr>
              <a:solidFill>
                <a:srgbClr val="ACCDEC"/>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41FB-4892-96D0-37B62AC067B5}"/>
              </c:ext>
            </c:extLst>
          </c:dPt>
          <c:dPt>
            <c:idx val="5"/>
            <c:bubble3D val="0"/>
            <c:spPr>
              <a:solidFill>
                <a:srgbClr val="30527B"/>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41FB-4892-96D0-37B62AC067B5}"/>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41FB-4892-96D0-37B62AC067B5}"/>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3-41FB-4892-96D0-37B62AC067B5}"/>
                </c:ext>
              </c:extLst>
            </c:dLbl>
            <c:dLbl>
              <c:idx val="2"/>
              <c:tx>
                <c:rich>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r>
                      <a:rPr lang="en-US" dirty="0"/>
                      <a:t>27%</a:t>
                    </a: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41FB-4892-96D0-37B62AC067B5}"/>
                </c:ext>
              </c:extLst>
            </c:dLbl>
            <c:dLbl>
              <c:idx val="3"/>
              <c:layout>
                <c:manualLayout>
                  <c:x val="0"/>
                  <c:y val="4.1343622144034671E-3"/>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r>
                      <a:rPr lang="en-US" dirty="0"/>
                      <a:t>9.9%</a:t>
                    </a: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41FB-4892-96D0-37B62AC067B5}"/>
                </c:ext>
              </c:extLst>
            </c:dLbl>
            <c:dLbl>
              <c:idx val="4"/>
              <c:delete val="1"/>
              <c:extLst>
                <c:ext xmlns:c15="http://schemas.microsoft.com/office/drawing/2012/chart" uri="{CE6537A1-D6FC-4f65-9D91-7224C49458BB}"/>
                <c:ext xmlns:c16="http://schemas.microsoft.com/office/drawing/2014/chart" uri="{C3380CC4-5D6E-409C-BE32-E72D297353CC}">
                  <c16:uniqueId val="{00000009-41FB-4892-96D0-37B62AC067B5}"/>
                </c:ext>
              </c:extLst>
            </c:dLbl>
            <c:dLbl>
              <c:idx val="5"/>
              <c:tx>
                <c:rich>
                  <a:bodyPr/>
                  <a:lstStyle/>
                  <a:p>
                    <a:r>
                      <a:rPr lang="en-US" dirty="0"/>
                      <a:t>33%</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41FB-4892-96D0-37B62AC067B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Sheet1!$A$2:$A$7</c:f>
              <c:strCache>
                <c:ptCount val="6"/>
                <c:pt idx="0">
                  <c:v>Management</c:v>
                </c:pt>
                <c:pt idx="1">
                  <c:v>Other Insiders</c:v>
                </c:pt>
                <c:pt idx="2">
                  <c:v>Institutions (Known)</c:v>
                </c:pt>
                <c:pt idx="3">
                  <c:v>B2Gold (9.9%)</c:v>
                </c:pt>
                <c:pt idx="4">
                  <c:v>Keith Neumeyer</c:v>
                </c:pt>
                <c:pt idx="5">
                  <c:v>Retail &amp; Other Funds</c:v>
                </c:pt>
              </c:strCache>
            </c:strRef>
          </c:cat>
          <c:val>
            <c:numRef>
              <c:f>Sheet1!$B$2:$B$7</c:f>
              <c:numCache>
                <c:formatCode>General</c:formatCode>
                <c:ptCount val="6"/>
                <c:pt idx="0">
                  <c:v>6.4</c:v>
                </c:pt>
                <c:pt idx="1">
                  <c:v>18.899999999999999</c:v>
                </c:pt>
                <c:pt idx="2">
                  <c:v>26.8</c:v>
                </c:pt>
                <c:pt idx="3">
                  <c:v>9.9</c:v>
                </c:pt>
                <c:pt idx="4">
                  <c:v>5.0999999999999996</c:v>
                </c:pt>
                <c:pt idx="5">
                  <c:v>32.9</c:v>
                </c:pt>
              </c:numCache>
            </c:numRef>
          </c:val>
          <c:extLst>
            <c:ext xmlns:c16="http://schemas.microsoft.com/office/drawing/2014/chart" uri="{C3380CC4-5D6E-409C-BE32-E72D297353CC}">
              <c16:uniqueId val="{0000000C-41FB-4892-96D0-37B62AC067B5}"/>
            </c:ext>
          </c:extLst>
        </c:ser>
        <c:dLbls>
          <c:showLegendKey val="0"/>
          <c:showVal val="0"/>
          <c:showCatName val="0"/>
          <c:showSerName val="0"/>
          <c:showPercent val="0"/>
          <c:showBubbleSize val="0"/>
          <c:showLeaderLines val="0"/>
        </c:dLbls>
        <c:firstSliceAng val="0"/>
        <c:holeSize val="52"/>
      </c:doughnutChart>
      <c:spPr>
        <a:noFill/>
        <a:ln>
          <a:noFill/>
        </a:ln>
        <a:effectLst/>
      </c:spPr>
    </c:plotArea>
    <c:legend>
      <c:legendPos val="r"/>
      <c:legendEntry>
        <c:idx val="2"/>
        <c:delete val="1"/>
      </c:legendEntry>
      <c:layout>
        <c:manualLayout>
          <c:xMode val="edge"/>
          <c:yMode val="edge"/>
          <c:x val="0.68052310367307256"/>
          <c:y val="0.11401482389016608"/>
          <c:w val="0.3010648996304553"/>
          <c:h val="0.7567550985715859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12700" cap="rnd">
              <a:solidFill>
                <a:srgbClr val="30527B"/>
              </a:solidFill>
              <a:round/>
            </a:ln>
            <a:effectLst/>
          </c:spPr>
          <c:marker>
            <c:symbol val="none"/>
          </c:marker>
          <c:cat>
            <c:numRef>
              <c:f>'Sep 25'!$F$14:$F$1147</c:f>
              <c:numCache>
                <c:formatCode>m/d/yyyy</c:formatCode>
                <c:ptCount val="1134"/>
                <c:pt idx="0">
                  <c:v>44256</c:v>
                </c:pt>
                <c:pt idx="1">
                  <c:v>44257</c:v>
                </c:pt>
                <c:pt idx="2">
                  <c:v>44258</c:v>
                </c:pt>
                <c:pt idx="3">
                  <c:v>44259</c:v>
                </c:pt>
                <c:pt idx="4">
                  <c:v>44260</c:v>
                </c:pt>
                <c:pt idx="5">
                  <c:v>44263</c:v>
                </c:pt>
                <c:pt idx="6">
                  <c:v>44264</c:v>
                </c:pt>
                <c:pt idx="7">
                  <c:v>44265</c:v>
                </c:pt>
                <c:pt idx="8">
                  <c:v>44266</c:v>
                </c:pt>
                <c:pt idx="9">
                  <c:v>44267</c:v>
                </c:pt>
                <c:pt idx="10">
                  <c:v>44270</c:v>
                </c:pt>
                <c:pt idx="11">
                  <c:v>44271</c:v>
                </c:pt>
                <c:pt idx="12">
                  <c:v>44272</c:v>
                </c:pt>
                <c:pt idx="13">
                  <c:v>44273</c:v>
                </c:pt>
                <c:pt idx="14">
                  <c:v>44274</c:v>
                </c:pt>
                <c:pt idx="15">
                  <c:v>44277</c:v>
                </c:pt>
                <c:pt idx="16">
                  <c:v>44278</c:v>
                </c:pt>
                <c:pt idx="17">
                  <c:v>44279</c:v>
                </c:pt>
                <c:pt idx="18">
                  <c:v>44280</c:v>
                </c:pt>
                <c:pt idx="19">
                  <c:v>44281</c:v>
                </c:pt>
                <c:pt idx="20">
                  <c:v>44284</c:v>
                </c:pt>
                <c:pt idx="21">
                  <c:v>44285</c:v>
                </c:pt>
                <c:pt idx="22">
                  <c:v>44286</c:v>
                </c:pt>
                <c:pt idx="23">
                  <c:v>44287</c:v>
                </c:pt>
                <c:pt idx="24">
                  <c:v>44291</c:v>
                </c:pt>
                <c:pt idx="25">
                  <c:v>44292</c:v>
                </c:pt>
                <c:pt idx="26">
                  <c:v>44293</c:v>
                </c:pt>
                <c:pt idx="27">
                  <c:v>44294</c:v>
                </c:pt>
                <c:pt idx="28">
                  <c:v>44295</c:v>
                </c:pt>
                <c:pt idx="29">
                  <c:v>44298</c:v>
                </c:pt>
                <c:pt idx="30">
                  <c:v>44299</c:v>
                </c:pt>
                <c:pt idx="31">
                  <c:v>44300</c:v>
                </c:pt>
                <c:pt idx="32">
                  <c:v>44301</c:v>
                </c:pt>
                <c:pt idx="33">
                  <c:v>44302</c:v>
                </c:pt>
                <c:pt idx="34">
                  <c:v>44305</c:v>
                </c:pt>
                <c:pt idx="35">
                  <c:v>44306</c:v>
                </c:pt>
                <c:pt idx="36">
                  <c:v>44307</c:v>
                </c:pt>
                <c:pt idx="37">
                  <c:v>44308</c:v>
                </c:pt>
                <c:pt idx="38">
                  <c:v>44309</c:v>
                </c:pt>
                <c:pt idx="39">
                  <c:v>44312</c:v>
                </c:pt>
                <c:pt idx="40">
                  <c:v>44313</c:v>
                </c:pt>
                <c:pt idx="41">
                  <c:v>44314</c:v>
                </c:pt>
                <c:pt idx="42">
                  <c:v>44315</c:v>
                </c:pt>
                <c:pt idx="43">
                  <c:v>44316</c:v>
                </c:pt>
                <c:pt idx="44">
                  <c:v>44319</c:v>
                </c:pt>
                <c:pt idx="45">
                  <c:v>44320</c:v>
                </c:pt>
                <c:pt idx="46">
                  <c:v>44321</c:v>
                </c:pt>
                <c:pt idx="47">
                  <c:v>44322</c:v>
                </c:pt>
                <c:pt idx="48">
                  <c:v>44323</c:v>
                </c:pt>
                <c:pt idx="49">
                  <c:v>44326</c:v>
                </c:pt>
                <c:pt idx="50">
                  <c:v>44327</c:v>
                </c:pt>
                <c:pt idx="51">
                  <c:v>44328</c:v>
                </c:pt>
                <c:pt idx="52">
                  <c:v>44329</c:v>
                </c:pt>
                <c:pt idx="53">
                  <c:v>44330</c:v>
                </c:pt>
                <c:pt idx="54">
                  <c:v>44333</c:v>
                </c:pt>
                <c:pt idx="55">
                  <c:v>44334</c:v>
                </c:pt>
                <c:pt idx="56">
                  <c:v>44335</c:v>
                </c:pt>
                <c:pt idx="57">
                  <c:v>44336</c:v>
                </c:pt>
                <c:pt idx="58">
                  <c:v>44337</c:v>
                </c:pt>
                <c:pt idx="59">
                  <c:v>44340</c:v>
                </c:pt>
                <c:pt idx="60">
                  <c:v>44341</c:v>
                </c:pt>
                <c:pt idx="61">
                  <c:v>44342</c:v>
                </c:pt>
                <c:pt idx="62">
                  <c:v>44343</c:v>
                </c:pt>
                <c:pt idx="63">
                  <c:v>44344</c:v>
                </c:pt>
                <c:pt idx="64">
                  <c:v>44348</c:v>
                </c:pt>
                <c:pt idx="65">
                  <c:v>44349</c:v>
                </c:pt>
                <c:pt idx="66">
                  <c:v>44350</c:v>
                </c:pt>
                <c:pt idx="67">
                  <c:v>44351</c:v>
                </c:pt>
                <c:pt idx="68">
                  <c:v>44354</c:v>
                </c:pt>
                <c:pt idx="69">
                  <c:v>44355</c:v>
                </c:pt>
                <c:pt idx="70">
                  <c:v>44356</c:v>
                </c:pt>
                <c:pt idx="71">
                  <c:v>44357</c:v>
                </c:pt>
                <c:pt idx="72">
                  <c:v>44358</c:v>
                </c:pt>
                <c:pt idx="73">
                  <c:v>44361</c:v>
                </c:pt>
                <c:pt idx="74">
                  <c:v>44362</c:v>
                </c:pt>
                <c:pt idx="75">
                  <c:v>44363</c:v>
                </c:pt>
                <c:pt idx="76">
                  <c:v>44364</c:v>
                </c:pt>
                <c:pt idx="77">
                  <c:v>44365</c:v>
                </c:pt>
                <c:pt idx="78">
                  <c:v>44368</c:v>
                </c:pt>
                <c:pt idx="79">
                  <c:v>44369</c:v>
                </c:pt>
                <c:pt idx="80">
                  <c:v>44370</c:v>
                </c:pt>
                <c:pt idx="81">
                  <c:v>44371</c:v>
                </c:pt>
                <c:pt idx="82">
                  <c:v>44372</c:v>
                </c:pt>
                <c:pt idx="83">
                  <c:v>44375</c:v>
                </c:pt>
                <c:pt idx="84">
                  <c:v>44376</c:v>
                </c:pt>
                <c:pt idx="85">
                  <c:v>44377</c:v>
                </c:pt>
                <c:pt idx="86">
                  <c:v>44378</c:v>
                </c:pt>
                <c:pt idx="87">
                  <c:v>44379</c:v>
                </c:pt>
                <c:pt idx="88">
                  <c:v>44383</c:v>
                </c:pt>
                <c:pt idx="89">
                  <c:v>44384</c:v>
                </c:pt>
                <c:pt idx="90">
                  <c:v>44385</c:v>
                </c:pt>
                <c:pt idx="91">
                  <c:v>44386</c:v>
                </c:pt>
                <c:pt idx="92">
                  <c:v>44389</c:v>
                </c:pt>
                <c:pt idx="93">
                  <c:v>44390</c:v>
                </c:pt>
                <c:pt idx="94">
                  <c:v>44391</c:v>
                </c:pt>
                <c:pt idx="95">
                  <c:v>44392</c:v>
                </c:pt>
                <c:pt idx="96">
                  <c:v>44393</c:v>
                </c:pt>
                <c:pt idx="97">
                  <c:v>44396</c:v>
                </c:pt>
                <c:pt idx="98">
                  <c:v>44397</c:v>
                </c:pt>
                <c:pt idx="99">
                  <c:v>44398</c:v>
                </c:pt>
                <c:pt idx="100">
                  <c:v>44399</c:v>
                </c:pt>
                <c:pt idx="101">
                  <c:v>44400</c:v>
                </c:pt>
                <c:pt idx="102">
                  <c:v>44403</c:v>
                </c:pt>
                <c:pt idx="103">
                  <c:v>44404</c:v>
                </c:pt>
                <c:pt idx="104">
                  <c:v>44405</c:v>
                </c:pt>
                <c:pt idx="105">
                  <c:v>44406</c:v>
                </c:pt>
                <c:pt idx="106">
                  <c:v>44407</c:v>
                </c:pt>
                <c:pt idx="107">
                  <c:v>44410</c:v>
                </c:pt>
                <c:pt idx="108">
                  <c:v>44411</c:v>
                </c:pt>
                <c:pt idx="109">
                  <c:v>44412</c:v>
                </c:pt>
                <c:pt idx="110">
                  <c:v>44413</c:v>
                </c:pt>
                <c:pt idx="111">
                  <c:v>44414</c:v>
                </c:pt>
                <c:pt idx="112">
                  <c:v>44417</c:v>
                </c:pt>
                <c:pt idx="113">
                  <c:v>44418</c:v>
                </c:pt>
                <c:pt idx="114">
                  <c:v>44419</c:v>
                </c:pt>
                <c:pt idx="115">
                  <c:v>44420</c:v>
                </c:pt>
                <c:pt idx="116">
                  <c:v>44421</c:v>
                </c:pt>
                <c:pt idx="117">
                  <c:v>44424</c:v>
                </c:pt>
                <c:pt idx="118">
                  <c:v>44425</c:v>
                </c:pt>
                <c:pt idx="119">
                  <c:v>44426</c:v>
                </c:pt>
                <c:pt idx="120">
                  <c:v>44427</c:v>
                </c:pt>
                <c:pt idx="121">
                  <c:v>44428</c:v>
                </c:pt>
                <c:pt idx="122">
                  <c:v>44431</c:v>
                </c:pt>
                <c:pt idx="123">
                  <c:v>44432</c:v>
                </c:pt>
                <c:pt idx="124">
                  <c:v>44433</c:v>
                </c:pt>
                <c:pt idx="125">
                  <c:v>44434</c:v>
                </c:pt>
                <c:pt idx="126">
                  <c:v>44435</c:v>
                </c:pt>
                <c:pt idx="127">
                  <c:v>44438</c:v>
                </c:pt>
                <c:pt idx="128">
                  <c:v>44439</c:v>
                </c:pt>
                <c:pt idx="129">
                  <c:v>44440</c:v>
                </c:pt>
                <c:pt idx="130">
                  <c:v>44441</c:v>
                </c:pt>
                <c:pt idx="131">
                  <c:v>44442</c:v>
                </c:pt>
                <c:pt idx="132">
                  <c:v>44446</c:v>
                </c:pt>
                <c:pt idx="133">
                  <c:v>44447</c:v>
                </c:pt>
                <c:pt idx="134">
                  <c:v>44448</c:v>
                </c:pt>
                <c:pt idx="135">
                  <c:v>44449</c:v>
                </c:pt>
                <c:pt idx="136">
                  <c:v>44452</c:v>
                </c:pt>
                <c:pt idx="137">
                  <c:v>44453</c:v>
                </c:pt>
                <c:pt idx="138">
                  <c:v>44454</c:v>
                </c:pt>
                <c:pt idx="139">
                  <c:v>44455</c:v>
                </c:pt>
                <c:pt idx="140">
                  <c:v>44456</c:v>
                </c:pt>
                <c:pt idx="141">
                  <c:v>44459</c:v>
                </c:pt>
                <c:pt idx="142">
                  <c:v>44460</c:v>
                </c:pt>
                <c:pt idx="143">
                  <c:v>44461</c:v>
                </c:pt>
                <c:pt idx="144">
                  <c:v>44462</c:v>
                </c:pt>
                <c:pt idx="145">
                  <c:v>44463</c:v>
                </c:pt>
                <c:pt idx="146">
                  <c:v>44466</c:v>
                </c:pt>
                <c:pt idx="147">
                  <c:v>44467</c:v>
                </c:pt>
                <c:pt idx="148">
                  <c:v>44468</c:v>
                </c:pt>
                <c:pt idx="149">
                  <c:v>44469</c:v>
                </c:pt>
                <c:pt idx="150">
                  <c:v>44470</c:v>
                </c:pt>
                <c:pt idx="151">
                  <c:v>44473</c:v>
                </c:pt>
                <c:pt idx="152">
                  <c:v>44474</c:v>
                </c:pt>
                <c:pt idx="153">
                  <c:v>44475</c:v>
                </c:pt>
                <c:pt idx="154">
                  <c:v>44476</c:v>
                </c:pt>
                <c:pt idx="155">
                  <c:v>44477</c:v>
                </c:pt>
                <c:pt idx="156">
                  <c:v>44480</c:v>
                </c:pt>
                <c:pt idx="157">
                  <c:v>44481</c:v>
                </c:pt>
                <c:pt idx="158">
                  <c:v>44482</c:v>
                </c:pt>
                <c:pt idx="159">
                  <c:v>44483</c:v>
                </c:pt>
                <c:pt idx="160">
                  <c:v>44484</c:v>
                </c:pt>
                <c:pt idx="161">
                  <c:v>44487</c:v>
                </c:pt>
                <c:pt idx="162">
                  <c:v>44488</c:v>
                </c:pt>
                <c:pt idx="163">
                  <c:v>44489</c:v>
                </c:pt>
                <c:pt idx="164">
                  <c:v>44490</c:v>
                </c:pt>
                <c:pt idx="165">
                  <c:v>44491</c:v>
                </c:pt>
                <c:pt idx="166">
                  <c:v>44494</c:v>
                </c:pt>
                <c:pt idx="167">
                  <c:v>44495</c:v>
                </c:pt>
                <c:pt idx="168">
                  <c:v>44496</c:v>
                </c:pt>
                <c:pt idx="169">
                  <c:v>44497</c:v>
                </c:pt>
                <c:pt idx="170">
                  <c:v>44498</c:v>
                </c:pt>
                <c:pt idx="171">
                  <c:v>44501</c:v>
                </c:pt>
                <c:pt idx="172">
                  <c:v>44502</c:v>
                </c:pt>
                <c:pt idx="173">
                  <c:v>44503</c:v>
                </c:pt>
                <c:pt idx="174">
                  <c:v>44504</c:v>
                </c:pt>
                <c:pt idx="175">
                  <c:v>44505</c:v>
                </c:pt>
                <c:pt idx="176">
                  <c:v>44508</c:v>
                </c:pt>
                <c:pt idx="177">
                  <c:v>44509</c:v>
                </c:pt>
                <c:pt idx="178">
                  <c:v>44510</c:v>
                </c:pt>
                <c:pt idx="179">
                  <c:v>44511</c:v>
                </c:pt>
                <c:pt idx="180">
                  <c:v>44512</c:v>
                </c:pt>
                <c:pt idx="181">
                  <c:v>44515</c:v>
                </c:pt>
                <c:pt idx="182">
                  <c:v>44516</c:v>
                </c:pt>
                <c:pt idx="183">
                  <c:v>44517</c:v>
                </c:pt>
                <c:pt idx="184">
                  <c:v>44518</c:v>
                </c:pt>
                <c:pt idx="185">
                  <c:v>44519</c:v>
                </c:pt>
                <c:pt idx="186">
                  <c:v>44522</c:v>
                </c:pt>
                <c:pt idx="187">
                  <c:v>44523</c:v>
                </c:pt>
                <c:pt idx="188">
                  <c:v>44524</c:v>
                </c:pt>
                <c:pt idx="189">
                  <c:v>44526</c:v>
                </c:pt>
                <c:pt idx="190">
                  <c:v>44529</c:v>
                </c:pt>
                <c:pt idx="191">
                  <c:v>44530</c:v>
                </c:pt>
                <c:pt idx="192">
                  <c:v>44531</c:v>
                </c:pt>
                <c:pt idx="193">
                  <c:v>44532</c:v>
                </c:pt>
                <c:pt idx="194">
                  <c:v>44533</c:v>
                </c:pt>
                <c:pt idx="195">
                  <c:v>44536</c:v>
                </c:pt>
                <c:pt idx="196">
                  <c:v>44537</c:v>
                </c:pt>
                <c:pt idx="197">
                  <c:v>44538</c:v>
                </c:pt>
                <c:pt idx="198">
                  <c:v>44539</c:v>
                </c:pt>
                <c:pt idx="199">
                  <c:v>44540</c:v>
                </c:pt>
                <c:pt idx="200">
                  <c:v>44543</c:v>
                </c:pt>
                <c:pt idx="201">
                  <c:v>44544</c:v>
                </c:pt>
                <c:pt idx="202">
                  <c:v>44545</c:v>
                </c:pt>
                <c:pt idx="203">
                  <c:v>44546</c:v>
                </c:pt>
                <c:pt idx="204">
                  <c:v>44547</c:v>
                </c:pt>
                <c:pt idx="205">
                  <c:v>44550</c:v>
                </c:pt>
                <c:pt idx="206">
                  <c:v>44551</c:v>
                </c:pt>
                <c:pt idx="207">
                  <c:v>44552</c:v>
                </c:pt>
                <c:pt idx="208">
                  <c:v>44553</c:v>
                </c:pt>
                <c:pt idx="209">
                  <c:v>44557</c:v>
                </c:pt>
                <c:pt idx="210">
                  <c:v>44558</c:v>
                </c:pt>
                <c:pt idx="211">
                  <c:v>44559</c:v>
                </c:pt>
                <c:pt idx="212">
                  <c:v>44560</c:v>
                </c:pt>
                <c:pt idx="213">
                  <c:v>44561</c:v>
                </c:pt>
                <c:pt idx="214">
                  <c:v>44564</c:v>
                </c:pt>
                <c:pt idx="215">
                  <c:v>44565</c:v>
                </c:pt>
                <c:pt idx="216">
                  <c:v>44566</c:v>
                </c:pt>
                <c:pt idx="217">
                  <c:v>44567</c:v>
                </c:pt>
                <c:pt idx="218">
                  <c:v>44568</c:v>
                </c:pt>
                <c:pt idx="219">
                  <c:v>44571</c:v>
                </c:pt>
                <c:pt idx="220">
                  <c:v>44572</c:v>
                </c:pt>
                <c:pt idx="221">
                  <c:v>44573</c:v>
                </c:pt>
                <c:pt idx="222">
                  <c:v>44574</c:v>
                </c:pt>
                <c:pt idx="223">
                  <c:v>44575</c:v>
                </c:pt>
                <c:pt idx="224">
                  <c:v>44579</c:v>
                </c:pt>
                <c:pt idx="225">
                  <c:v>44580</c:v>
                </c:pt>
                <c:pt idx="226">
                  <c:v>44581</c:v>
                </c:pt>
                <c:pt idx="227">
                  <c:v>44582</c:v>
                </c:pt>
                <c:pt idx="228">
                  <c:v>44585</c:v>
                </c:pt>
                <c:pt idx="229">
                  <c:v>44586</c:v>
                </c:pt>
                <c:pt idx="230">
                  <c:v>44587</c:v>
                </c:pt>
                <c:pt idx="231">
                  <c:v>44588</c:v>
                </c:pt>
                <c:pt idx="232">
                  <c:v>44589</c:v>
                </c:pt>
                <c:pt idx="233">
                  <c:v>44592</c:v>
                </c:pt>
                <c:pt idx="234">
                  <c:v>44593</c:v>
                </c:pt>
                <c:pt idx="235">
                  <c:v>44594</c:v>
                </c:pt>
                <c:pt idx="236">
                  <c:v>44595</c:v>
                </c:pt>
                <c:pt idx="237">
                  <c:v>44596</c:v>
                </c:pt>
                <c:pt idx="238">
                  <c:v>44599</c:v>
                </c:pt>
                <c:pt idx="239">
                  <c:v>44600</c:v>
                </c:pt>
                <c:pt idx="240">
                  <c:v>44601</c:v>
                </c:pt>
                <c:pt idx="241">
                  <c:v>44602</c:v>
                </c:pt>
                <c:pt idx="242">
                  <c:v>44603</c:v>
                </c:pt>
                <c:pt idx="243">
                  <c:v>44606</c:v>
                </c:pt>
                <c:pt idx="244">
                  <c:v>44607</c:v>
                </c:pt>
                <c:pt idx="245">
                  <c:v>44608</c:v>
                </c:pt>
                <c:pt idx="246">
                  <c:v>44609</c:v>
                </c:pt>
                <c:pt idx="247">
                  <c:v>44610</c:v>
                </c:pt>
                <c:pt idx="248">
                  <c:v>44614</c:v>
                </c:pt>
                <c:pt idx="249">
                  <c:v>44615</c:v>
                </c:pt>
                <c:pt idx="250">
                  <c:v>44616</c:v>
                </c:pt>
                <c:pt idx="251">
                  <c:v>44617</c:v>
                </c:pt>
                <c:pt idx="252">
                  <c:v>44620</c:v>
                </c:pt>
                <c:pt idx="253">
                  <c:v>44621</c:v>
                </c:pt>
                <c:pt idx="254">
                  <c:v>44622</c:v>
                </c:pt>
                <c:pt idx="255">
                  <c:v>44623</c:v>
                </c:pt>
                <c:pt idx="256">
                  <c:v>44624</c:v>
                </c:pt>
                <c:pt idx="257">
                  <c:v>44627</c:v>
                </c:pt>
                <c:pt idx="258">
                  <c:v>44628</c:v>
                </c:pt>
                <c:pt idx="259">
                  <c:v>44629</c:v>
                </c:pt>
                <c:pt idx="260">
                  <c:v>44630</c:v>
                </c:pt>
                <c:pt idx="261">
                  <c:v>44631</c:v>
                </c:pt>
                <c:pt idx="262">
                  <c:v>44634</c:v>
                </c:pt>
                <c:pt idx="263">
                  <c:v>44635</c:v>
                </c:pt>
                <c:pt idx="264">
                  <c:v>44636</c:v>
                </c:pt>
                <c:pt idx="265">
                  <c:v>44637</c:v>
                </c:pt>
                <c:pt idx="266">
                  <c:v>44638</c:v>
                </c:pt>
                <c:pt idx="267">
                  <c:v>44641</c:v>
                </c:pt>
                <c:pt idx="268">
                  <c:v>44642</c:v>
                </c:pt>
                <c:pt idx="269">
                  <c:v>44643</c:v>
                </c:pt>
                <c:pt idx="270">
                  <c:v>44644</c:v>
                </c:pt>
                <c:pt idx="271">
                  <c:v>44645</c:v>
                </c:pt>
                <c:pt idx="272">
                  <c:v>44648</c:v>
                </c:pt>
                <c:pt idx="273">
                  <c:v>44649</c:v>
                </c:pt>
                <c:pt idx="274">
                  <c:v>44650</c:v>
                </c:pt>
                <c:pt idx="275">
                  <c:v>44651</c:v>
                </c:pt>
                <c:pt idx="276">
                  <c:v>44652</c:v>
                </c:pt>
                <c:pt idx="277">
                  <c:v>44655</c:v>
                </c:pt>
                <c:pt idx="278">
                  <c:v>44656</c:v>
                </c:pt>
                <c:pt idx="279">
                  <c:v>44657</c:v>
                </c:pt>
                <c:pt idx="280">
                  <c:v>44658</c:v>
                </c:pt>
                <c:pt idx="281">
                  <c:v>44659</c:v>
                </c:pt>
                <c:pt idx="282">
                  <c:v>44662</c:v>
                </c:pt>
                <c:pt idx="283">
                  <c:v>44663</c:v>
                </c:pt>
                <c:pt idx="284">
                  <c:v>44664</c:v>
                </c:pt>
                <c:pt idx="285">
                  <c:v>44665</c:v>
                </c:pt>
                <c:pt idx="286">
                  <c:v>44669</c:v>
                </c:pt>
                <c:pt idx="287">
                  <c:v>44670</c:v>
                </c:pt>
                <c:pt idx="288">
                  <c:v>44671</c:v>
                </c:pt>
                <c:pt idx="289">
                  <c:v>44672</c:v>
                </c:pt>
                <c:pt idx="290">
                  <c:v>44673</c:v>
                </c:pt>
                <c:pt idx="291">
                  <c:v>44676</c:v>
                </c:pt>
                <c:pt idx="292">
                  <c:v>44677</c:v>
                </c:pt>
                <c:pt idx="293">
                  <c:v>44678</c:v>
                </c:pt>
                <c:pt idx="294">
                  <c:v>44679</c:v>
                </c:pt>
                <c:pt idx="295">
                  <c:v>44680</c:v>
                </c:pt>
                <c:pt idx="296">
                  <c:v>44683</c:v>
                </c:pt>
                <c:pt idx="297">
                  <c:v>44684</c:v>
                </c:pt>
                <c:pt idx="298">
                  <c:v>44685</c:v>
                </c:pt>
                <c:pt idx="299">
                  <c:v>44686</c:v>
                </c:pt>
                <c:pt idx="300">
                  <c:v>44687</c:v>
                </c:pt>
                <c:pt idx="301">
                  <c:v>44690</c:v>
                </c:pt>
                <c:pt idx="302">
                  <c:v>44691</c:v>
                </c:pt>
                <c:pt idx="303">
                  <c:v>44692</c:v>
                </c:pt>
                <c:pt idx="304">
                  <c:v>44693</c:v>
                </c:pt>
                <c:pt idx="305">
                  <c:v>44694</c:v>
                </c:pt>
                <c:pt idx="306">
                  <c:v>44697</c:v>
                </c:pt>
                <c:pt idx="307">
                  <c:v>44698</c:v>
                </c:pt>
                <c:pt idx="308">
                  <c:v>44699</c:v>
                </c:pt>
                <c:pt idx="309">
                  <c:v>44700</c:v>
                </c:pt>
                <c:pt idx="310">
                  <c:v>44701</c:v>
                </c:pt>
                <c:pt idx="311">
                  <c:v>44704</c:v>
                </c:pt>
                <c:pt idx="312">
                  <c:v>44705</c:v>
                </c:pt>
                <c:pt idx="313">
                  <c:v>44706</c:v>
                </c:pt>
                <c:pt idx="314">
                  <c:v>44707</c:v>
                </c:pt>
                <c:pt idx="315">
                  <c:v>44708</c:v>
                </c:pt>
                <c:pt idx="316">
                  <c:v>44712</c:v>
                </c:pt>
                <c:pt idx="317">
                  <c:v>44713</c:v>
                </c:pt>
                <c:pt idx="318">
                  <c:v>44714</c:v>
                </c:pt>
                <c:pt idx="319">
                  <c:v>44715</c:v>
                </c:pt>
                <c:pt idx="320">
                  <c:v>44718</c:v>
                </c:pt>
                <c:pt idx="321">
                  <c:v>44719</c:v>
                </c:pt>
                <c:pt idx="322">
                  <c:v>44720</c:v>
                </c:pt>
                <c:pt idx="323">
                  <c:v>44721</c:v>
                </c:pt>
                <c:pt idx="324">
                  <c:v>44722</c:v>
                </c:pt>
                <c:pt idx="325">
                  <c:v>44725</c:v>
                </c:pt>
                <c:pt idx="326">
                  <c:v>44726</c:v>
                </c:pt>
                <c:pt idx="327">
                  <c:v>44727</c:v>
                </c:pt>
                <c:pt idx="328">
                  <c:v>44728</c:v>
                </c:pt>
                <c:pt idx="329">
                  <c:v>44729</c:v>
                </c:pt>
                <c:pt idx="330">
                  <c:v>44733</c:v>
                </c:pt>
                <c:pt idx="331">
                  <c:v>44734</c:v>
                </c:pt>
                <c:pt idx="332">
                  <c:v>44735</c:v>
                </c:pt>
                <c:pt idx="333">
                  <c:v>44736</c:v>
                </c:pt>
                <c:pt idx="334">
                  <c:v>44739</c:v>
                </c:pt>
                <c:pt idx="335">
                  <c:v>44740</c:v>
                </c:pt>
                <c:pt idx="336">
                  <c:v>44741</c:v>
                </c:pt>
                <c:pt idx="337">
                  <c:v>44742</c:v>
                </c:pt>
                <c:pt idx="338">
                  <c:v>44743</c:v>
                </c:pt>
                <c:pt idx="339">
                  <c:v>44747</c:v>
                </c:pt>
                <c:pt idx="340">
                  <c:v>44748</c:v>
                </c:pt>
                <c:pt idx="341">
                  <c:v>44749</c:v>
                </c:pt>
                <c:pt idx="342">
                  <c:v>44750</c:v>
                </c:pt>
                <c:pt idx="343">
                  <c:v>44753</c:v>
                </c:pt>
                <c:pt idx="344">
                  <c:v>44754</c:v>
                </c:pt>
                <c:pt idx="345">
                  <c:v>44755</c:v>
                </c:pt>
                <c:pt idx="346">
                  <c:v>44756</c:v>
                </c:pt>
                <c:pt idx="347">
                  <c:v>44757</c:v>
                </c:pt>
                <c:pt idx="348">
                  <c:v>44760</c:v>
                </c:pt>
                <c:pt idx="349">
                  <c:v>44761</c:v>
                </c:pt>
                <c:pt idx="350">
                  <c:v>44762</c:v>
                </c:pt>
                <c:pt idx="351">
                  <c:v>44763</c:v>
                </c:pt>
                <c:pt idx="352">
                  <c:v>44764</c:v>
                </c:pt>
                <c:pt idx="353">
                  <c:v>44767</c:v>
                </c:pt>
                <c:pt idx="354">
                  <c:v>44768</c:v>
                </c:pt>
                <c:pt idx="355">
                  <c:v>44769</c:v>
                </c:pt>
                <c:pt idx="356">
                  <c:v>44770</c:v>
                </c:pt>
                <c:pt idx="357">
                  <c:v>44771</c:v>
                </c:pt>
                <c:pt idx="358">
                  <c:v>44774</c:v>
                </c:pt>
                <c:pt idx="359">
                  <c:v>44775</c:v>
                </c:pt>
                <c:pt idx="360">
                  <c:v>44776</c:v>
                </c:pt>
                <c:pt idx="361">
                  <c:v>44777</c:v>
                </c:pt>
                <c:pt idx="362">
                  <c:v>44778</c:v>
                </c:pt>
                <c:pt idx="363">
                  <c:v>44781</c:v>
                </c:pt>
                <c:pt idx="364">
                  <c:v>44782</c:v>
                </c:pt>
                <c:pt idx="365">
                  <c:v>44783</c:v>
                </c:pt>
                <c:pt idx="366">
                  <c:v>44784</c:v>
                </c:pt>
                <c:pt idx="367">
                  <c:v>44785</c:v>
                </c:pt>
                <c:pt idx="368">
                  <c:v>44788</c:v>
                </c:pt>
                <c:pt idx="369">
                  <c:v>44789</c:v>
                </c:pt>
                <c:pt idx="370">
                  <c:v>44790</c:v>
                </c:pt>
                <c:pt idx="371">
                  <c:v>44791</c:v>
                </c:pt>
                <c:pt idx="372">
                  <c:v>44792</c:v>
                </c:pt>
                <c:pt idx="373">
                  <c:v>44795</c:v>
                </c:pt>
                <c:pt idx="374">
                  <c:v>44796</c:v>
                </c:pt>
                <c:pt idx="375">
                  <c:v>44797</c:v>
                </c:pt>
                <c:pt idx="376">
                  <c:v>44798</c:v>
                </c:pt>
                <c:pt idx="377">
                  <c:v>44799</c:v>
                </c:pt>
                <c:pt idx="378">
                  <c:v>44802</c:v>
                </c:pt>
                <c:pt idx="379">
                  <c:v>44803</c:v>
                </c:pt>
                <c:pt idx="380">
                  <c:v>44804</c:v>
                </c:pt>
                <c:pt idx="381">
                  <c:v>44805</c:v>
                </c:pt>
                <c:pt idx="382">
                  <c:v>44806</c:v>
                </c:pt>
                <c:pt idx="383">
                  <c:v>44810</c:v>
                </c:pt>
                <c:pt idx="384">
                  <c:v>44811</c:v>
                </c:pt>
                <c:pt idx="385">
                  <c:v>44812</c:v>
                </c:pt>
                <c:pt idx="386">
                  <c:v>44813</c:v>
                </c:pt>
                <c:pt idx="387">
                  <c:v>44816</c:v>
                </c:pt>
                <c:pt idx="388">
                  <c:v>44817</c:v>
                </c:pt>
                <c:pt idx="389">
                  <c:v>44818</c:v>
                </c:pt>
                <c:pt idx="390">
                  <c:v>44819</c:v>
                </c:pt>
                <c:pt idx="391">
                  <c:v>44820</c:v>
                </c:pt>
                <c:pt idx="392">
                  <c:v>44823</c:v>
                </c:pt>
                <c:pt idx="393">
                  <c:v>44824</c:v>
                </c:pt>
                <c:pt idx="394">
                  <c:v>44825</c:v>
                </c:pt>
                <c:pt idx="395">
                  <c:v>44826</c:v>
                </c:pt>
                <c:pt idx="396">
                  <c:v>44827</c:v>
                </c:pt>
                <c:pt idx="397">
                  <c:v>44830</c:v>
                </c:pt>
                <c:pt idx="398">
                  <c:v>44831</c:v>
                </c:pt>
                <c:pt idx="399">
                  <c:v>44832</c:v>
                </c:pt>
                <c:pt idx="400">
                  <c:v>44833</c:v>
                </c:pt>
                <c:pt idx="401">
                  <c:v>44834</c:v>
                </c:pt>
                <c:pt idx="402">
                  <c:v>44837</c:v>
                </c:pt>
                <c:pt idx="403">
                  <c:v>44838</c:v>
                </c:pt>
                <c:pt idx="404">
                  <c:v>44839</c:v>
                </c:pt>
                <c:pt idx="405">
                  <c:v>44840</c:v>
                </c:pt>
                <c:pt idx="406">
                  <c:v>44841</c:v>
                </c:pt>
                <c:pt idx="407">
                  <c:v>44844</c:v>
                </c:pt>
                <c:pt idx="408">
                  <c:v>44845</c:v>
                </c:pt>
                <c:pt idx="409">
                  <c:v>44846</c:v>
                </c:pt>
                <c:pt idx="410">
                  <c:v>44847</c:v>
                </c:pt>
                <c:pt idx="411">
                  <c:v>44848</c:v>
                </c:pt>
                <c:pt idx="412">
                  <c:v>44851</c:v>
                </c:pt>
                <c:pt idx="413">
                  <c:v>44852</c:v>
                </c:pt>
                <c:pt idx="414">
                  <c:v>44853</c:v>
                </c:pt>
                <c:pt idx="415">
                  <c:v>44854</c:v>
                </c:pt>
                <c:pt idx="416">
                  <c:v>44855</c:v>
                </c:pt>
                <c:pt idx="417">
                  <c:v>44858</c:v>
                </c:pt>
                <c:pt idx="418">
                  <c:v>44859</c:v>
                </c:pt>
                <c:pt idx="419">
                  <c:v>44860</c:v>
                </c:pt>
                <c:pt idx="420">
                  <c:v>44861</c:v>
                </c:pt>
                <c:pt idx="421">
                  <c:v>44862</c:v>
                </c:pt>
                <c:pt idx="422">
                  <c:v>44865</c:v>
                </c:pt>
                <c:pt idx="423">
                  <c:v>44866</c:v>
                </c:pt>
                <c:pt idx="424">
                  <c:v>44867</c:v>
                </c:pt>
                <c:pt idx="425">
                  <c:v>44868</c:v>
                </c:pt>
                <c:pt idx="426">
                  <c:v>44869</c:v>
                </c:pt>
                <c:pt idx="427">
                  <c:v>44872</c:v>
                </c:pt>
                <c:pt idx="428">
                  <c:v>44873</c:v>
                </c:pt>
                <c:pt idx="429">
                  <c:v>44874</c:v>
                </c:pt>
                <c:pt idx="430">
                  <c:v>44875</c:v>
                </c:pt>
                <c:pt idx="431">
                  <c:v>44876</c:v>
                </c:pt>
                <c:pt idx="432">
                  <c:v>44879</c:v>
                </c:pt>
                <c:pt idx="433">
                  <c:v>44880</c:v>
                </c:pt>
                <c:pt idx="434">
                  <c:v>44881</c:v>
                </c:pt>
                <c:pt idx="435">
                  <c:v>44882</c:v>
                </c:pt>
                <c:pt idx="436">
                  <c:v>44883</c:v>
                </c:pt>
                <c:pt idx="437">
                  <c:v>44886</c:v>
                </c:pt>
                <c:pt idx="438">
                  <c:v>44887</c:v>
                </c:pt>
                <c:pt idx="439">
                  <c:v>44888</c:v>
                </c:pt>
                <c:pt idx="440">
                  <c:v>44890</c:v>
                </c:pt>
                <c:pt idx="441">
                  <c:v>44893</c:v>
                </c:pt>
                <c:pt idx="442">
                  <c:v>44894</c:v>
                </c:pt>
                <c:pt idx="443">
                  <c:v>44895</c:v>
                </c:pt>
                <c:pt idx="444">
                  <c:v>44896</c:v>
                </c:pt>
                <c:pt idx="445">
                  <c:v>44897</c:v>
                </c:pt>
                <c:pt idx="446">
                  <c:v>44900</c:v>
                </c:pt>
                <c:pt idx="447">
                  <c:v>44901</c:v>
                </c:pt>
                <c:pt idx="448">
                  <c:v>44902</c:v>
                </c:pt>
                <c:pt idx="449">
                  <c:v>44903</c:v>
                </c:pt>
                <c:pt idx="450">
                  <c:v>44904</c:v>
                </c:pt>
                <c:pt idx="451">
                  <c:v>44907</c:v>
                </c:pt>
                <c:pt idx="452">
                  <c:v>44908</c:v>
                </c:pt>
                <c:pt idx="453">
                  <c:v>44909</c:v>
                </c:pt>
                <c:pt idx="454">
                  <c:v>44910</c:v>
                </c:pt>
                <c:pt idx="455">
                  <c:v>44911</c:v>
                </c:pt>
                <c:pt idx="456">
                  <c:v>44914</c:v>
                </c:pt>
                <c:pt idx="457">
                  <c:v>44915</c:v>
                </c:pt>
                <c:pt idx="458">
                  <c:v>44916</c:v>
                </c:pt>
                <c:pt idx="459">
                  <c:v>44917</c:v>
                </c:pt>
                <c:pt idx="460">
                  <c:v>44918</c:v>
                </c:pt>
                <c:pt idx="461">
                  <c:v>44922</c:v>
                </c:pt>
                <c:pt idx="462">
                  <c:v>44923</c:v>
                </c:pt>
                <c:pt idx="463">
                  <c:v>44924</c:v>
                </c:pt>
                <c:pt idx="464">
                  <c:v>44925</c:v>
                </c:pt>
                <c:pt idx="465">
                  <c:v>44929</c:v>
                </c:pt>
                <c:pt idx="466">
                  <c:v>44930</c:v>
                </c:pt>
                <c:pt idx="467">
                  <c:v>44931</c:v>
                </c:pt>
                <c:pt idx="468">
                  <c:v>44932</c:v>
                </c:pt>
                <c:pt idx="469">
                  <c:v>44935</c:v>
                </c:pt>
                <c:pt idx="470">
                  <c:v>44936</c:v>
                </c:pt>
                <c:pt idx="471">
                  <c:v>44937</c:v>
                </c:pt>
                <c:pt idx="472">
                  <c:v>44938</c:v>
                </c:pt>
                <c:pt idx="473">
                  <c:v>44939</c:v>
                </c:pt>
                <c:pt idx="474">
                  <c:v>44943</c:v>
                </c:pt>
                <c:pt idx="475">
                  <c:v>44944</c:v>
                </c:pt>
                <c:pt idx="476">
                  <c:v>44945</c:v>
                </c:pt>
                <c:pt idx="477">
                  <c:v>44946</c:v>
                </c:pt>
                <c:pt idx="478">
                  <c:v>44949</c:v>
                </c:pt>
                <c:pt idx="479">
                  <c:v>44950</c:v>
                </c:pt>
                <c:pt idx="480">
                  <c:v>44951</c:v>
                </c:pt>
                <c:pt idx="481">
                  <c:v>44952</c:v>
                </c:pt>
                <c:pt idx="482">
                  <c:v>44953</c:v>
                </c:pt>
                <c:pt idx="483">
                  <c:v>44956</c:v>
                </c:pt>
                <c:pt idx="484">
                  <c:v>44957</c:v>
                </c:pt>
                <c:pt idx="485">
                  <c:v>44958</c:v>
                </c:pt>
                <c:pt idx="486">
                  <c:v>44959</c:v>
                </c:pt>
                <c:pt idx="487">
                  <c:v>44960</c:v>
                </c:pt>
                <c:pt idx="488">
                  <c:v>44963</c:v>
                </c:pt>
                <c:pt idx="489">
                  <c:v>44964</c:v>
                </c:pt>
                <c:pt idx="490">
                  <c:v>44965</c:v>
                </c:pt>
                <c:pt idx="491">
                  <c:v>44966</c:v>
                </c:pt>
                <c:pt idx="492">
                  <c:v>44967</c:v>
                </c:pt>
                <c:pt idx="493">
                  <c:v>44970</c:v>
                </c:pt>
                <c:pt idx="494">
                  <c:v>44971</c:v>
                </c:pt>
                <c:pt idx="495">
                  <c:v>44972</c:v>
                </c:pt>
                <c:pt idx="496">
                  <c:v>44973</c:v>
                </c:pt>
                <c:pt idx="497">
                  <c:v>44974</c:v>
                </c:pt>
                <c:pt idx="498">
                  <c:v>44978</c:v>
                </c:pt>
                <c:pt idx="499">
                  <c:v>44979</c:v>
                </c:pt>
                <c:pt idx="500">
                  <c:v>44980</c:v>
                </c:pt>
                <c:pt idx="501">
                  <c:v>44981</c:v>
                </c:pt>
                <c:pt idx="502">
                  <c:v>44984</c:v>
                </c:pt>
                <c:pt idx="503">
                  <c:v>44985</c:v>
                </c:pt>
                <c:pt idx="504">
                  <c:v>44986</c:v>
                </c:pt>
                <c:pt idx="505">
                  <c:v>44987</c:v>
                </c:pt>
                <c:pt idx="506">
                  <c:v>44988</c:v>
                </c:pt>
                <c:pt idx="507">
                  <c:v>44991</c:v>
                </c:pt>
                <c:pt idx="508">
                  <c:v>44992</c:v>
                </c:pt>
                <c:pt idx="509">
                  <c:v>44993</c:v>
                </c:pt>
                <c:pt idx="510">
                  <c:v>44994</c:v>
                </c:pt>
                <c:pt idx="511">
                  <c:v>44995</c:v>
                </c:pt>
                <c:pt idx="512">
                  <c:v>44998</c:v>
                </c:pt>
                <c:pt idx="513">
                  <c:v>44999</c:v>
                </c:pt>
                <c:pt idx="514">
                  <c:v>45000</c:v>
                </c:pt>
                <c:pt idx="515">
                  <c:v>45001</c:v>
                </c:pt>
                <c:pt idx="516">
                  <c:v>45002</c:v>
                </c:pt>
                <c:pt idx="517">
                  <c:v>45005</c:v>
                </c:pt>
                <c:pt idx="518">
                  <c:v>45006</c:v>
                </c:pt>
                <c:pt idx="519">
                  <c:v>45007</c:v>
                </c:pt>
                <c:pt idx="520">
                  <c:v>45008</c:v>
                </c:pt>
                <c:pt idx="521">
                  <c:v>45009</c:v>
                </c:pt>
                <c:pt idx="522">
                  <c:v>45012</c:v>
                </c:pt>
                <c:pt idx="523">
                  <c:v>45013</c:v>
                </c:pt>
                <c:pt idx="524">
                  <c:v>45014</c:v>
                </c:pt>
                <c:pt idx="525">
                  <c:v>45015</c:v>
                </c:pt>
                <c:pt idx="526">
                  <c:v>45016</c:v>
                </c:pt>
                <c:pt idx="527">
                  <c:v>45019</c:v>
                </c:pt>
                <c:pt idx="528">
                  <c:v>45020</c:v>
                </c:pt>
                <c:pt idx="529">
                  <c:v>45021</c:v>
                </c:pt>
                <c:pt idx="530">
                  <c:v>45022</c:v>
                </c:pt>
                <c:pt idx="531">
                  <c:v>45026</c:v>
                </c:pt>
                <c:pt idx="532">
                  <c:v>45027</c:v>
                </c:pt>
                <c:pt idx="533">
                  <c:v>45028</c:v>
                </c:pt>
                <c:pt idx="534">
                  <c:v>45029</c:v>
                </c:pt>
                <c:pt idx="535">
                  <c:v>45030</c:v>
                </c:pt>
                <c:pt idx="536">
                  <c:v>45033</c:v>
                </c:pt>
                <c:pt idx="537">
                  <c:v>45034</c:v>
                </c:pt>
                <c:pt idx="538">
                  <c:v>45035</c:v>
                </c:pt>
                <c:pt idx="539">
                  <c:v>45036</c:v>
                </c:pt>
                <c:pt idx="540">
                  <c:v>45037</c:v>
                </c:pt>
                <c:pt idx="541">
                  <c:v>45040</c:v>
                </c:pt>
                <c:pt idx="542">
                  <c:v>45041</c:v>
                </c:pt>
                <c:pt idx="543">
                  <c:v>45042</c:v>
                </c:pt>
                <c:pt idx="544">
                  <c:v>45043</c:v>
                </c:pt>
                <c:pt idx="545">
                  <c:v>45044</c:v>
                </c:pt>
                <c:pt idx="546">
                  <c:v>45047</c:v>
                </c:pt>
                <c:pt idx="547">
                  <c:v>45048</c:v>
                </c:pt>
                <c:pt idx="548">
                  <c:v>45049</c:v>
                </c:pt>
                <c:pt idx="549">
                  <c:v>45050</c:v>
                </c:pt>
                <c:pt idx="550">
                  <c:v>45051</c:v>
                </c:pt>
                <c:pt idx="551">
                  <c:v>45054</c:v>
                </c:pt>
                <c:pt idx="552">
                  <c:v>45055</c:v>
                </c:pt>
                <c:pt idx="553">
                  <c:v>45056</c:v>
                </c:pt>
                <c:pt idx="554">
                  <c:v>45057</c:v>
                </c:pt>
                <c:pt idx="555">
                  <c:v>45058</c:v>
                </c:pt>
                <c:pt idx="556">
                  <c:v>45061</c:v>
                </c:pt>
                <c:pt idx="557">
                  <c:v>45062</c:v>
                </c:pt>
                <c:pt idx="558">
                  <c:v>45063</c:v>
                </c:pt>
                <c:pt idx="559">
                  <c:v>45064</c:v>
                </c:pt>
                <c:pt idx="560">
                  <c:v>45065</c:v>
                </c:pt>
                <c:pt idx="561">
                  <c:v>45068</c:v>
                </c:pt>
                <c:pt idx="562">
                  <c:v>45069</c:v>
                </c:pt>
                <c:pt idx="563">
                  <c:v>45070</c:v>
                </c:pt>
                <c:pt idx="564">
                  <c:v>45071</c:v>
                </c:pt>
                <c:pt idx="565">
                  <c:v>45072</c:v>
                </c:pt>
                <c:pt idx="566">
                  <c:v>45076</c:v>
                </c:pt>
                <c:pt idx="567">
                  <c:v>45077</c:v>
                </c:pt>
                <c:pt idx="568">
                  <c:v>45078</c:v>
                </c:pt>
                <c:pt idx="569">
                  <c:v>45079</c:v>
                </c:pt>
                <c:pt idx="570">
                  <c:v>45082</c:v>
                </c:pt>
                <c:pt idx="571">
                  <c:v>45083</c:v>
                </c:pt>
                <c:pt idx="572">
                  <c:v>45084</c:v>
                </c:pt>
                <c:pt idx="573">
                  <c:v>45085</c:v>
                </c:pt>
                <c:pt idx="574">
                  <c:v>45086</c:v>
                </c:pt>
                <c:pt idx="575">
                  <c:v>45089</c:v>
                </c:pt>
                <c:pt idx="576">
                  <c:v>45090</c:v>
                </c:pt>
                <c:pt idx="577">
                  <c:v>45091</c:v>
                </c:pt>
                <c:pt idx="578">
                  <c:v>45092</c:v>
                </c:pt>
                <c:pt idx="579">
                  <c:v>45093</c:v>
                </c:pt>
                <c:pt idx="580">
                  <c:v>45097</c:v>
                </c:pt>
                <c:pt idx="581">
                  <c:v>45098</c:v>
                </c:pt>
                <c:pt idx="582">
                  <c:v>45099</c:v>
                </c:pt>
                <c:pt idx="583">
                  <c:v>45100</c:v>
                </c:pt>
                <c:pt idx="584">
                  <c:v>45103</c:v>
                </c:pt>
                <c:pt idx="585">
                  <c:v>45104</c:v>
                </c:pt>
                <c:pt idx="586">
                  <c:v>45105</c:v>
                </c:pt>
                <c:pt idx="587">
                  <c:v>45106</c:v>
                </c:pt>
                <c:pt idx="588">
                  <c:v>45107</c:v>
                </c:pt>
                <c:pt idx="589">
                  <c:v>45110</c:v>
                </c:pt>
                <c:pt idx="590">
                  <c:v>45112</c:v>
                </c:pt>
                <c:pt idx="591">
                  <c:v>45113</c:v>
                </c:pt>
                <c:pt idx="592">
                  <c:v>45114</c:v>
                </c:pt>
                <c:pt idx="593">
                  <c:v>45117</c:v>
                </c:pt>
                <c:pt idx="594">
                  <c:v>45118</c:v>
                </c:pt>
                <c:pt idx="595">
                  <c:v>45119</c:v>
                </c:pt>
                <c:pt idx="596">
                  <c:v>45120</c:v>
                </c:pt>
                <c:pt idx="597">
                  <c:v>45121</c:v>
                </c:pt>
                <c:pt idx="598">
                  <c:v>45124</c:v>
                </c:pt>
                <c:pt idx="599">
                  <c:v>45125</c:v>
                </c:pt>
                <c:pt idx="600">
                  <c:v>45126</c:v>
                </c:pt>
                <c:pt idx="601">
                  <c:v>45127</c:v>
                </c:pt>
                <c:pt idx="602">
                  <c:v>45128</c:v>
                </c:pt>
                <c:pt idx="603">
                  <c:v>45131</c:v>
                </c:pt>
                <c:pt idx="604">
                  <c:v>45132</c:v>
                </c:pt>
                <c:pt idx="605">
                  <c:v>45133</c:v>
                </c:pt>
                <c:pt idx="606">
                  <c:v>45134</c:v>
                </c:pt>
                <c:pt idx="607">
                  <c:v>45135</c:v>
                </c:pt>
                <c:pt idx="608">
                  <c:v>45138</c:v>
                </c:pt>
                <c:pt idx="609">
                  <c:v>45139</c:v>
                </c:pt>
                <c:pt idx="610">
                  <c:v>45140</c:v>
                </c:pt>
                <c:pt idx="611">
                  <c:v>45141</c:v>
                </c:pt>
                <c:pt idx="612">
                  <c:v>45142</c:v>
                </c:pt>
                <c:pt idx="613">
                  <c:v>45145</c:v>
                </c:pt>
                <c:pt idx="614">
                  <c:v>45146</c:v>
                </c:pt>
                <c:pt idx="615">
                  <c:v>45147</c:v>
                </c:pt>
                <c:pt idx="616">
                  <c:v>45148</c:v>
                </c:pt>
                <c:pt idx="617">
                  <c:v>45149</c:v>
                </c:pt>
                <c:pt idx="618">
                  <c:v>45152</c:v>
                </c:pt>
                <c:pt idx="619">
                  <c:v>45153</c:v>
                </c:pt>
                <c:pt idx="620">
                  <c:v>45154</c:v>
                </c:pt>
                <c:pt idx="621">
                  <c:v>45155</c:v>
                </c:pt>
                <c:pt idx="622">
                  <c:v>45156</c:v>
                </c:pt>
                <c:pt idx="623">
                  <c:v>45159</c:v>
                </c:pt>
                <c:pt idx="624">
                  <c:v>45160</c:v>
                </c:pt>
                <c:pt idx="625">
                  <c:v>45161</c:v>
                </c:pt>
                <c:pt idx="626">
                  <c:v>45162</c:v>
                </c:pt>
                <c:pt idx="627">
                  <c:v>45163</c:v>
                </c:pt>
                <c:pt idx="628">
                  <c:v>45166</c:v>
                </c:pt>
                <c:pt idx="629">
                  <c:v>45167</c:v>
                </c:pt>
                <c:pt idx="630">
                  <c:v>45168</c:v>
                </c:pt>
                <c:pt idx="631">
                  <c:v>45169</c:v>
                </c:pt>
                <c:pt idx="632">
                  <c:v>45170</c:v>
                </c:pt>
                <c:pt idx="633">
                  <c:v>45174</c:v>
                </c:pt>
                <c:pt idx="634">
                  <c:v>45175</c:v>
                </c:pt>
                <c:pt idx="635">
                  <c:v>45176</c:v>
                </c:pt>
                <c:pt idx="636">
                  <c:v>45177</c:v>
                </c:pt>
                <c:pt idx="637">
                  <c:v>45180</c:v>
                </c:pt>
                <c:pt idx="638">
                  <c:v>45181</c:v>
                </c:pt>
                <c:pt idx="639">
                  <c:v>45182</c:v>
                </c:pt>
                <c:pt idx="640">
                  <c:v>45183</c:v>
                </c:pt>
                <c:pt idx="641">
                  <c:v>45184</c:v>
                </c:pt>
                <c:pt idx="642">
                  <c:v>45187</c:v>
                </c:pt>
                <c:pt idx="643">
                  <c:v>45188</c:v>
                </c:pt>
                <c:pt idx="644">
                  <c:v>45189</c:v>
                </c:pt>
                <c:pt idx="645">
                  <c:v>45190</c:v>
                </c:pt>
                <c:pt idx="646">
                  <c:v>45191</c:v>
                </c:pt>
                <c:pt idx="647">
                  <c:v>45194</c:v>
                </c:pt>
                <c:pt idx="648">
                  <c:v>45195</c:v>
                </c:pt>
                <c:pt idx="649">
                  <c:v>45196</c:v>
                </c:pt>
                <c:pt idx="650">
                  <c:v>45197</c:v>
                </c:pt>
                <c:pt idx="651">
                  <c:v>45198</c:v>
                </c:pt>
                <c:pt idx="652">
                  <c:v>45201</c:v>
                </c:pt>
                <c:pt idx="653">
                  <c:v>45202</c:v>
                </c:pt>
                <c:pt idx="654">
                  <c:v>45203</c:v>
                </c:pt>
                <c:pt idx="655">
                  <c:v>45204</c:v>
                </c:pt>
                <c:pt idx="656">
                  <c:v>45205</c:v>
                </c:pt>
                <c:pt idx="657">
                  <c:v>45208</c:v>
                </c:pt>
                <c:pt idx="658">
                  <c:v>45209</c:v>
                </c:pt>
                <c:pt idx="659">
                  <c:v>45210</c:v>
                </c:pt>
                <c:pt idx="660">
                  <c:v>45211</c:v>
                </c:pt>
                <c:pt idx="661">
                  <c:v>45212</c:v>
                </c:pt>
                <c:pt idx="662">
                  <c:v>45215</c:v>
                </c:pt>
                <c:pt idx="663">
                  <c:v>45216</c:v>
                </c:pt>
                <c:pt idx="664">
                  <c:v>45217</c:v>
                </c:pt>
                <c:pt idx="665">
                  <c:v>45218</c:v>
                </c:pt>
                <c:pt idx="666">
                  <c:v>45219</c:v>
                </c:pt>
                <c:pt idx="667">
                  <c:v>45222</c:v>
                </c:pt>
                <c:pt idx="668">
                  <c:v>45223</c:v>
                </c:pt>
                <c:pt idx="669">
                  <c:v>45224</c:v>
                </c:pt>
                <c:pt idx="670">
                  <c:v>45225</c:v>
                </c:pt>
                <c:pt idx="671">
                  <c:v>45226</c:v>
                </c:pt>
                <c:pt idx="672">
                  <c:v>45229</c:v>
                </c:pt>
                <c:pt idx="673">
                  <c:v>45230</c:v>
                </c:pt>
                <c:pt idx="674">
                  <c:v>45231</c:v>
                </c:pt>
                <c:pt idx="675">
                  <c:v>45232</c:v>
                </c:pt>
                <c:pt idx="676">
                  <c:v>45233</c:v>
                </c:pt>
                <c:pt idx="677">
                  <c:v>45236</c:v>
                </c:pt>
                <c:pt idx="678">
                  <c:v>45237</c:v>
                </c:pt>
                <c:pt idx="679">
                  <c:v>45238</c:v>
                </c:pt>
                <c:pt idx="680">
                  <c:v>45239</c:v>
                </c:pt>
                <c:pt idx="681">
                  <c:v>45240</c:v>
                </c:pt>
                <c:pt idx="682">
                  <c:v>45243</c:v>
                </c:pt>
                <c:pt idx="683">
                  <c:v>45244</c:v>
                </c:pt>
                <c:pt idx="684">
                  <c:v>45245</c:v>
                </c:pt>
                <c:pt idx="685">
                  <c:v>45246</c:v>
                </c:pt>
                <c:pt idx="686">
                  <c:v>45247</c:v>
                </c:pt>
                <c:pt idx="687">
                  <c:v>45250</c:v>
                </c:pt>
                <c:pt idx="688">
                  <c:v>45251</c:v>
                </c:pt>
                <c:pt idx="689">
                  <c:v>45252</c:v>
                </c:pt>
                <c:pt idx="690">
                  <c:v>45254</c:v>
                </c:pt>
                <c:pt idx="691">
                  <c:v>45257</c:v>
                </c:pt>
                <c:pt idx="692">
                  <c:v>45258</c:v>
                </c:pt>
                <c:pt idx="693">
                  <c:v>45259</c:v>
                </c:pt>
                <c:pt idx="694">
                  <c:v>45260</c:v>
                </c:pt>
                <c:pt idx="695">
                  <c:v>45261</c:v>
                </c:pt>
                <c:pt idx="696">
                  <c:v>45264</c:v>
                </c:pt>
                <c:pt idx="697">
                  <c:v>45265</c:v>
                </c:pt>
                <c:pt idx="698">
                  <c:v>45266</c:v>
                </c:pt>
                <c:pt idx="699">
                  <c:v>45267</c:v>
                </c:pt>
                <c:pt idx="700">
                  <c:v>45268</c:v>
                </c:pt>
                <c:pt idx="701">
                  <c:v>45271</c:v>
                </c:pt>
                <c:pt idx="702">
                  <c:v>45272</c:v>
                </c:pt>
                <c:pt idx="703">
                  <c:v>45273</c:v>
                </c:pt>
                <c:pt idx="704">
                  <c:v>45274</c:v>
                </c:pt>
                <c:pt idx="705">
                  <c:v>45275</c:v>
                </c:pt>
                <c:pt idx="706">
                  <c:v>45278</c:v>
                </c:pt>
                <c:pt idx="707">
                  <c:v>45279</c:v>
                </c:pt>
                <c:pt idx="708">
                  <c:v>45280</c:v>
                </c:pt>
                <c:pt idx="709">
                  <c:v>45281</c:v>
                </c:pt>
                <c:pt idx="710">
                  <c:v>45282</c:v>
                </c:pt>
                <c:pt idx="711">
                  <c:v>45286</c:v>
                </c:pt>
                <c:pt idx="712">
                  <c:v>45287</c:v>
                </c:pt>
                <c:pt idx="713">
                  <c:v>45288</c:v>
                </c:pt>
                <c:pt idx="714">
                  <c:v>45289</c:v>
                </c:pt>
                <c:pt idx="715">
                  <c:v>45293</c:v>
                </c:pt>
                <c:pt idx="716">
                  <c:v>45294</c:v>
                </c:pt>
                <c:pt idx="717">
                  <c:v>45295</c:v>
                </c:pt>
                <c:pt idx="718">
                  <c:v>45296</c:v>
                </c:pt>
                <c:pt idx="719">
                  <c:v>45299</c:v>
                </c:pt>
                <c:pt idx="720">
                  <c:v>45300</c:v>
                </c:pt>
                <c:pt idx="721">
                  <c:v>45301</c:v>
                </c:pt>
                <c:pt idx="722">
                  <c:v>45302</c:v>
                </c:pt>
                <c:pt idx="723">
                  <c:v>45303</c:v>
                </c:pt>
                <c:pt idx="724">
                  <c:v>45307</c:v>
                </c:pt>
                <c:pt idx="725">
                  <c:v>45308</c:v>
                </c:pt>
                <c:pt idx="726">
                  <c:v>45309</c:v>
                </c:pt>
                <c:pt idx="727">
                  <c:v>45310</c:v>
                </c:pt>
                <c:pt idx="728">
                  <c:v>45313</c:v>
                </c:pt>
                <c:pt idx="729">
                  <c:v>45314</c:v>
                </c:pt>
                <c:pt idx="730">
                  <c:v>45315</c:v>
                </c:pt>
                <c:pt idx="731">
                  <c:v>45316</c:v>
                </c:pt>
                <c:pt idx="732">
                  <c:v>45317</c:v>
                </c:pt>
                <c:pt idx="733">
                  <c:v>45320</c:v>
                </c:pt>
                <c:pt idx="734">
                  <c:v>45321</c:v>
                </c:pt>
                <c:pt idx="735">
                  <c:v>45322</c:v>
                </c:pt>
                <c:pt idx="736">
                  <c:v>45323</c:v>
                </c:pt>
                <c:pt idx="737">
                  <c:v>45324</c:v>
                </c:pt>
                <c:pt idx="738">
                  <c:v>45327</c:v>
                </c:pt>
                <c:pt idx="739">
                  <c:v>45328</c:v>
                </c:pt>
                <c:pt idx="740">
                  <c:v>45329</c:v>
                </c:pt>
                <c:pt idx="741">
                  <c:v>45330</c:v>
                </c:pt>
                <c:pt idx="742">
                  <c:v>45331</c:v>
                </c:pt>
                <c:pt idx="743">
                  <c:v>45334</c:v>
                </c:pt>
                <c:pt idx="744">
                  <c:v>45335</c:v>
                </c:pt>
                <c:pt idx="745">
                  <c:v>45336</c:v>
                </c:pt>
                <c:pt idx="746">
                  <c:v>45337</c:v>
                </c:pt>
                <c:pt idx="747">
                  <c:v>45338</c:v>
                </c:pt>
                <c:pt idx="748">
                  <c:v>45342</c:v>
                </c:pt>
                <c:pt idx="749">
                  <c:v>45343</c:v>
                </c:pt>
                <c:pt idx="750">
                  <c:v>45344</c:v>
                </c:pt>
                <c:pt idx="751">
                  <c:v>45345</c:v>
                </c:pt>
                <c:pt idx="752">
                  <c:v>45348</c:v>
                </c:pt>
                <c:pt idx="753">
                  <c:v>45349</c:v>
                </c:pt>
                <c:pt idx="754">
                  <c:v>45350</c:v>
                </c:pt>
                <c:pt idx="755">
                  <c:v>45351</c:v>
                </c:pt>
                <c:pt idx="756">
                  <c:v>45352</c:v>
                </c:pt>
                <c:pt idx="757">
                  <c:v>45355</c:v>
                </c:pt>
                <c:pt idx="758">
                  <c:v>45356</c:v>
                </c:pt>
                <c:pt idx="759">
                  <c:v>45357</c:v>
                </c:pt>
                <c:pt idx="760">
                  <c:v>45358</c:v>
                </c:pt>
                <c:pt idx="761">
                  <c:v>45359</c:v>
                </c:pt>
                <c:pt idx="762">
                  <c:v>45362</c:v>
                </c:pt>
                <c:pt idx="763">
                  <c:v>45363</c:v>
                </c:pt>
                <c:pt idx="764">
                  <c:v>45364</c:v>
                </c:pt>
                <c:pt idx="765">
                  <c:v>45365</c:v>
                </c:pt>
                <c:pt idx="766">
                  <c:v>45366</c:v>
                </c:pt>
                <c:pt idx="767">
                  <c:v>45369</c:v>
                </c:pt>
                <c:pt idx="768">
                  <c:v>45370</c:v>
                </c:pt>
                <c:pt idx="769">
                  <c:v>45371</c:v>
                </c:pt>
                <c:pt idx="770">
                  <c:v>45372</c:v>
                </c:pt>
                <c:pt idx="771">
                  <c:v>45373</c:v>
                </c:pt>
                <c:pt idx="772">
                  <c:v>45376</c:v>
                </c:pt>
                <c:pt idx="773">
                  <c:v>45377</c:v>
                </c:pt>
                <c:pt idx="774">
                  <c:v>45378</c:v>
                </c:pt>
                <c:pt idx="775">
                  <c:v>45379</c:v>
                </c:pt>
                <c:pt idx="776">
                  <c:v>45383</c:v>
                </c:pt>
                <c:pt idx="777">
                  <c:v>45384</c:v>
                </c:pt>
                <c:pt idx="778">
                  <c:v>45385</c:v>
                </c:pt>
                <c:pt idx="779">
                  <c:v>45386</c:v>
                </c:pt>
                <c:pt idx="780">
                  <c:v>45387</c:v>
                </c:pt>
                <c:pt idx="781">
                  <c:v>45390</c:v>
                </c:pt>
                <c:pt idx="782">
                  <c:v>45391</c:v>
                </c:pt>
                <c:pt idx="783">
                  <c:v>45392</c:v>
                </c:pt>
                <c:pt idx="784">
                  <c:v>45393</c:v>
                </c:pt>
                <c:pt idx="785">
                  <c:v>45394</c:v>
                </c:pt>
                <c:pt idx="786">
                  <c:v>45397</c:v>
                </c:pt>
                <c:pt idx="787">
                  <c:v>45398</c:v>
                </c:pt>
                <c:pt idx="788">
                  <c:v>45399</c:v>
                </c:pt>
                <c:pt idx="789">
                  <c:v>45400</c:v>
                </c:pt>
                <c:pt idx="790">
                  <c:v>45401</c:v>
                </c:pt>
                <c:pt idx="791">
                  <c:v>45404</c:v>
                </c:pt>
                <c:pt idx="792">
                  <c:v>45405</c:v>
                </c:pt>
                <c:pt idx="793">
                  <c:v>45406</c:v>
                </c:pt>
                <c:pt idx="794">
                  <c:v>45407</c:v>
                </c:pt>
                <c:pt idx="795">
                  <c:v>45408</c:v>
                </c:pt>
                <c:pt idx="796">
                  <c:v>45411</c:v>
                </c:pt>
                <c:pt idx="797">
                  <c:v>45412</c:v>
                </c:pt>
                <c:pt idx="798">
                  <c:v>45413</c:v>
                </c:pt>
                <c:pt idx="799">
                  <c:v>45414</c:v>
                </c:pt>
                <c:pt idx="800">
                  <c:v>45415</c:v>
                </c:pt>
                <c:pt idx="801">
                  <c:v>45418</c:v>
                </c:pt>
                <c:pt idx="802">
                  <c:v>45419</c:v>
                </c:pt>
                <c:pt idx="803">
                  <c:v>45420</c:v>
                </c:pt>
                <c:pt idx="804">
                  <c:v>45421</c:v>
                </c:pt>
                <c:pt idx="805">
                  <c:v>45422</c:v>
                </c:pt>
                <c:pt idx="806">
                  <c:v>45425</c:v>
                </c:pt>
                <c:pt idx="807">
                  <c:v>45426</c:v>
                </c:pt>
                <c:pt idx="808">
                  <c:v>45427</c:v>
                </c:pt>
                <c:pt idx="809">
                  <c:v>45428</c:v>
                </c:pt>
                <c:pt idx="810">
                  <c:v>45429</c:v>
                </c:pt>
                <c:pt idx="811">
                  <c:v>45432</c:v>
                </c:pt>
                <c:pt idx="812">
                  <c:v>45433</c:v>
                </c:pt>
                <c:pt idx="813">
                  <c:v>45434</c:v>
                </c:pt>
                <c:pt idx="814">
                  <c:v>45435</c:v>
                </c:pt>
                <c:pt idx="815">
                  <c:v>45436</c:v>
                </c:pt>
                <c:pt idx="816">
                  <c:v>45440</c:v>
                </c:pt>
                <c:pt idx="817">
                  <c:v>45441</c:v>
                </c:pt>
                <c:pt idx="818">
                  <c:v>45442</c:v>
                </c:pt>
                <c:pt idx="819">
                  <c:v>45443</c:v>
                </c:pt>
                <c:pt idx="820">
                  <c:v>45446</c:v>
                </c:pt>
                <c:pt idx="821">
                  <c:v>45447</c:v>
                </c:pt>
                <c:pt idx="822">
                  <c:v>45448</c:v>
                </c:pt>
                <c:pt idx="823">
                  <c:v>45449</c:v>
                </c:pt>
                <c:pt idx="824">
                  <c:v>45450</c:v>
                </c:pt>
                <c:pt idx="825">
                  <c:v>45453</c:v>
                </c:pt>
                <c:pt idx="826">
                  <c:v>45454</c:v>
                </c:pt>
                <c:pt idx="827">
                  <c:v>45455</c:v>
                </c:pt>
                <c:pt idx="828">
                  <c:v>45456</c:v>
                </c:pt>
                <c:pt idx="829">
                  <c:v>45457</c:v>
                </c:pt>
                <c:pt idx="830">
                  <c:v>45460</c:v>
                </c:pt>
                <c:pt idx="831">
                  <c:v>45461</c:v>
                </c:pt>
                <c:pt idx="832">
                  <c:v>45463</c:v>
                </c:pt>
                <c:pt idx="833">
                  <c:v>45464</c:v>
                </c:pt>
                <c:pt idx="834">
                  <c:v>45467</c:v>
                </c:pt>
                <c:pt idx="835">
                  <c:v>45468</c:v>
                </c:pt>
                <c:pt idx="836">
                  <c:v>45469</c:v>
                </c:pt>
                <c:pt idx="837">
                  <c:v>45470</c:v>
                </c:pt>
                <c:pt idx="838">
                  <c:v>45471</c:v>
                </c:pt>
                <c:pt idx="839">
                  <c:v>45474</c:v>
                </c:pt>
                <c:pt idx="840">
                  <c:v>45475</c:v>
                </c:pt>
                <c:pt idx="841">
                  <c:v>45476</c:v>
                </c:pt>
                <c:pt idx="842">
                  <c:v>45478</c:v>
                </c:pt>
                <c:pt idx="843">
                  <c:v>45481</c:v>
                </c:pt>
                <c:pt idx="844">
                  <c:v>45482</c:v>
                </c:pt>
                <c:pt idx="845">
                  <c:v>45483</c:v>
                </c:pt>
                <c:pt idx="846">
                  <c:v>45484</c:v>
                </c:pt>
                <c:pt idx="847">
                  <c:v>45485</c:v>
                </c:pt>
                <c:pt idx="848">
                  <c:v>45488</c:v>
                </c:pt>
                <c:pt idx="849">
                  <c:v>45489</c:v>
                </c:pt>
                <c:pt idx="850">
                  <c:v>45490</c:v>
                </c:pt>
                <c:pt idx="851">
                  <c:v>45491</c:v>
                </c:pt>
                <c:pt idx="852">
                  <c:v>45492</c:v>
                </c:pt>
                <c:pt idx="853">
                  <c:v>45495</c:v>
                </c:pt>
                <c:pt idx="854">
                  <c:v>45496</c:v>
                </c:pt>
                <c:pt idx="855">
                  <c:v>45497</c:v>
                </c:pt>
                <c:pt idx="856">
                  <c:v>45498</c:v>
                </c:pt>
                <c:pt idx="857">
                  <c:v>45499</c:v>
                </c:pt>
                <c:pt idx="858">
                  <c:v>45502</c:v>
                </c:pt>
                <c:pt idx="859">
                  <c:v>45503</c:v>
                </c:pt>
                <c:pt idx="860">
                  <c:v>45504</c:v>
                </c:pt>
                <c:pt idx="861">
                  <c:v>45505</c:v>
                </c:pt>
                <c:pt idx="862">
                  <c:v>45506</c:v>
                </c:pt>
                <c:pt idx="863">
                  <c:v>45509</c:v>
                </c:pt>
                <c:pt idx="864">
                  <c:v>45510</c:v>
                </c:pt>
                <c:pt idx="865">
                  <c:v>45511</c:v>
                </c:pt>
                <c:pt idx="866">
                  <c:v>45512</c:v>
                </c:pt>
                <c:pt idx="867">
                  <c:v>45513</c:v>
                </c:pt>
                <c:pt idx="868">
                  <c:v>45516</c:v>
                </c:pt>
                <c:pt idx="869">
                  <c:v>45517</c:v>
                </c:pt>
                <c:pt idx="870">
                  <c:v>45518</c:v>
                </c:pt>
                <c:pt idx="871">
                  <c:v>45519</c:v>
                </c:pt>
                <c:pt idx="872">
                  <c:v>45520</c:v>
                </c:pt>
                <c:pt idx="873">
                  <c:v>45523</c:v>
                </c:pt>
                <c:pt idx="874">
                  <c:v>45524</c:v>
                </c:pt>
                <c:pt idx="875">
                  <c:v>45525</c:v>
                </c:pt>
                <c:pt idx="876">
                  <c:v>45526</c:v>
                </c:pt>
                <c:pt idx="877">
                  <c:v>45527</c:v>
                </c:pt>
                <c:pt idx="878">
                  <c:v>45530</c:v>
                </c:pt>
                <c:pt idx="879">
                  <c:v>45531</c:v>
                </c:pt>
                <c:pt idx="880">
                  <c:v>45532</c:v>
                </c:pt>
                <c:pt idx="881">
                  <c:v>45533</c:v>
                </c:pt>
                <c:pt idx="882">
                  <c:v>45534</c:v>
                </c:pt>
                <c:pt idx="883">
                  <c:v>45538</c:v>
                </c:pt>
                <c:pt idx="884">
                  <c:v>45539</c:v>
                </c:pt>
                <c:pt idx="885">
                  <c:v>45540</c:v>
                </c:pt>
                <c:pt idx="886">
                  <c:v>45541</c:v>
                </c:pt>
                <c:pt idx="887">
                  <c:v>45544</c:v>
                </c:pt>
                <c:pt idx="888">
                  <c:v>45545</c:v>
                </c:pt>
                <c:pt idx="889">
                  <c:v>45546</c:v>
                </c:pt>
                <c:pt idx="890">
                  <c:v>45547</c:v>
                </c:pt>
                <c:pt idx="891">
                  <c:v>45548</c:v>
                </c:pt>
                <c:pt idx="892">
                  <c:v>45551</c:v>
                </c:pt>
                <c:pt idx="893">
                  <c:v>45552</c:v>
                </c:pt>
                <c:pt idx="894">
                  <c:v>45553</c:v>
                </c:pt>
                <c:pt idx="895">
                  <c:v>45554</c:v>
                </c:pt>
                <c:pt idx="896">
                  <c:v>45555</c:v>
                </c:pt>
                <c:pt idx="897">
                  <c:v>45558</c:v>
                </c:pt>
                <c:pt idx="898">
                  <c:v>45559</c:v>
                </c:pt>
                <c:pt idx="899">
                  <c:v>45560</c:v>
                </c:pt>
                <c:pt idx="900">
                  <c:v>45561</c:v>
                </c:pt>
                <c:pt idx="901">
                  <c:v>45562</c:v>
                </c:pt>
                <c:pt idx="902">
                  <c:v>45565</c:v>
                </c:pt>
                <c:pt idx="903">
                  <c:v>45566</c:v>
                </c:pt>
                <c:pt idx="904">
                  <c:v>45567</c:v>
                </c:pt>
                <c:pt idx="905">
                  <c:v>45568</c:v>
                </c:pt>
                <c:pt idx="906">
                  <c:v>45569</c:v>
                </c:pt>
                <c:pt idx="907">
                  <c:v>45572</c:v>
                </c:pt>
                <c:pt idx="908">
                  <c:v>45573</c:v>
                </c:pt>
                <c:pt idx="909">
                  <c:v>45574</c:v>
                </c:pt>
                <c:pt idx="910">
                  <c:v>45575</c:v>
                </c:pt>
                <c:pt idx="911">
                  <c:v>45576</c:v>
                </c:pt>
                <c:pt idx="912">
                  <c:v>45579</c:v>
                </c:pt>
                <c:pt idx="913">
                  <c:v>45580</c:v>
                </c:pt>
                <c:pt idx="914">
                  <c:v>45581</c:v>
                </c:pt>
                <c:pt idx="915">
                  <c:v>45582</c:v>
                </c:pt>
                <c:pt idx="916">
                  <c:v>45583</c:v>
                </c:pt>
                <c:pt idx="917">
                  <c:v>45586</c:v>
                </c:pt>
                <c:pt idx="918">
                  <c:v>45587</c:v>
                </c:pt>
                <c:pt idx="919">
                  <c:v>45588</c:v>
                </c:pt>
                <c:pt idx="920">
                  <c:v>45589</c:v>
                </c:pt>
                <c:pt idx="921">
                  <c:v>45590</c:v>
                </c:pt>
                <c:pt idx="922">
                  <c:v>45593</c:v>
                </c:pt>
                <c:pt idx="923">
                  <c:v>45594</c:v>
                </c:pt>
                <c:pt idx="924">
                  <c:v>45595</c:v>
                </c:pt>
                <c:pt idx="925">
                  <c:v>45596</c:v>
                </c:pt>
                <c:pt idx="926">
                  <c:v>45597</c:v>
                </c:pt>
                <c:pt idx="927">
                  <c:v>45600</c:v>
                </c:pt>
                <c:pt idx="928">
                  <c:v>45601</c:v>
                </c:pt>
                <c:pt idx="929">
                  <c:v>45602</c:v>
                </c:pt>
                <c:pt idx="930">
                  <c:v>45603</c:v>
                </c:pt>
                <c:pt idx="931">
                  <c:v>45604</c:v>
                </c:pt>
                <c:pt idx="932">
                  <c:v>45607</c:v>
                </c:pt>
                <c:pt idx="933">
                  <c:v>45608</c:v>
                </c:pt>
                <c:pt idx="934">
                  <c:v>45609</c:v>
                </c:pt>
                <c:pt idx="935">
                  <c:v>45610</c:v>
                </c:pt>
                <c:pt idx="936">
                  <c:v>45611</c:v>
                </c:pt>
                <c:pt idx="937">
                  <c:v>45614</c:v>
                </c:pt>
                <c:pt idx="938">
                  <c:v>45615</c:v>
                </c:pt>
                <c:pt idx="939">
                  <c:v>45616</c:v>
                </c:pt>
                <c:pt idx="940">
                  <c:v>45617</c:v>
                </c:pt>
                <c:pt idx="941">
                  <c:v>45618</c:v>
                </c:pt>
                <c:pt idx="942">
                  <c:v>45621</c:v>
                </c:pt>
                <c:pt idx="943">
                  <c:v>45622</c:v>
                </c:pt>
                <c:pt idx="944">
                  <c:v>45623</c:v>
                </c:pt>
                <c:pt idx="945">
                  <c:v>45625</c:v>
                </c:pt>
                <c:pt idx="946">
                  <c:v>45628</c:v>
                </c:pt>
                <c:pt idx="947">
                  <c:v>45629</c:v>
                </c:pt>
                <c:pt idx="948">
                  <c:v>45630</c:v>
                </c:pt>
                <c:pt idx="949">
                  <c:v>45631</c:v>
                </c:pt>
                <c:pt idx="950">
                  <c:v>45632</c:v>
                </c:pt>
                <c:pt idx="951">
                  <c:v>45635</c:v>
                </c:pt>
                <c:pt idx="952">
                  <c:v>45636</c:v>
                </c:pt>
                <c:pt idx="953">
                  <c:v>45637</c:v>
                </c:pt>
                <c:pt idx="954">
                  <c:v>45638</c:v>
                </c:pt>
                <c:pt idx="955">
                  <c:v>45639</c:v>
                </c:pt>
                <c:pt idx="956">
                  <c:v>45642</c:v>
                </c:pt>
                <c:pt idx="957">
                  <c:v>45643</c:v>
                </c:pt>
                <c:pt idx="958">
                  <c:v>45644</c:v>
                </c:pt>
                <c:pt idx="959">
                  <c:v>45645</c:v>
                </c:pt>
                <c:pt idx="960">
                  <c:v>45646</c:v>
                </c:pt>
                <c:pt idx="961">
                  <c:v>45649</c:v>
                </c:pt>
                <c:pt idx="962">
                  <c:v>45650</c:v>
                </c:pt>
                <c:pt idx="963">
                  <c:v>45652</c:v>
                </c:pt>
                <c:pt idx="964">
                  <c:v>45653</c:v>
                </c:pt>
                <c:pt idx="965">
                  <c:v>45656</c:v>
                </c:pt>
                <c:pt idx="966">
                  <c:v>45657</c:v>
                </c:pt>
                <c:pt idx="967">
                  <c:v>45659</c:v>
                </c:pt>
                <c:pt idx="968">
                  <c:v>45660</c:v>
                </c:pt>
                <c:pt idx="969">
                  <c:v>45663</c:v>
                </c:pt>
                <c:pt idx="970">
                  <c:v>45664</c:v>
                </c:pt>
                <c:pt idx="971">
                  <c:v>45665</c:v>
                </c:pt>
                <c:pt idx="972">
                  <c:v>45667</c:v>
                </c:pt>
                <c:pt idx="973">
                  <c:v>45670</c:v>
                </c:pt>
                <c:pt idx="974">
                  <c:v>45671</c:v>
                </c:pt>
                <c:pt idx="975">
                  <c:v>45672</c:v>
                </c:pt>
                <c:pt idx="976">
                  <c:v>45673</c:v>
                </c:pt>
                <c:pt idx="977">
                  <c:v>45674</c:v>
                </c:pt>
                <c:pt idx="978">
                  <c:v>45678</c:v>
                </c:pt>
                <c:pt idx="979">
                  <c:v>45679</c:v>
                </c:pt>
                <c:pt idx="980">
                  <c:v>45680</c:v>
                </c:pt>
                <c:pt idx="981">
                  <c:v>45681</c:v>
                </c:pt>
                <c:pt idx="982">
                  <c:v>45684</c:v>
                </c:pt>
                <c:pt idx="983">
                  <c:v>45685</c:v>
                </c:pt>
                <c:pt idx="984">
                  <c:v>45686</c:v>
                </c:pt>
                <c:pt idx="985">
                  <c:v>45687</c:v>
                </c:pt>
                <c:pt idx="986">
                  <c:v>45688</c:v>
                </c:pt>
                <c:pt idx="987">
                  <c:v>45691</c:v>
                </c:pt>
                <c:pt idx="988">
                  <c:v>45692</c:v>
                </c:pt>
                <c:pt idx="989">
                  <c:v>45693</c:v>
                </c:pt>
                <c:pt idx="990">
                  <c:v>45694</c:v>
                </c:pt>
                <c:pt idx="991">
                  <c:v>45695</c:v>
                </c:pt>
                <c:pt idx="992">
                  <c:v>45698</c:v>
                </c:pt>
                <c:pt idx="993">
                  <c:v>45699</c:v>
                </c:pt>
                <c:pt idx="994">
                  <c:v>45700</c:v>
                </c:pt>
                <c:pt idx="995">
                  <c:v>45701</c:v>
                </c:pt>
                <c:pt idx="996">
                  <c:v>45702</c:v>
                </c:pt>
                <c:pt idx="997">
                  <c:v>45706</c:v>
                </c:pt>
                <c:pt idx="998">
                  <c:v>45707</c:v>
                </c:pt>
                <c:pt idx="999">
                  <c:v>45708</c:v>
                </c:pt>
                <c:pt idx="1000">
                  <c:v>45709</c:v>
                </c:pt>
                <c:pt idx="1001">
                  <c:v>45712</c:v>
                </c:pt>
                <c:pt idx="1002">
                  <c:v>45713</c:v>
                </c:pt>
                <c:pt idx="1003">
                  <c:v>45714</c:v>
                </c:pt>
                <c:pt idx="1004">
                  <c:v>45715</c:v>
                </c:pt>
                <c:pt idx="1005">
                  <c:v>45716</c:v>
                </c:pt>
                <c:pt idx="1006">
                  <c:v>45719</c:v>
                </c:pt>
                <c:pt idx="1007">
                  <c:v>45720</c:v>
                </c:pt>
                <c:pt idx="1008">
                  <c:v>45721</c:v>
                </c:pt>
                <c:pt idx="1009">
                  <c:v>45722</c:v>
                </c:pt>
                <c:pt idx="1010">
                  <c:v>45723</c:v>
                </c:pt>
                <c:pt idx="1011">
                  <c:v>45726</c:v>
                </c:pt>
                <c:pt idx="1012">
                  <c:v>45727</c:v>
                </c:pt>
                <c:pt idx="1013">
                  <c:v>45728</c:v>
                </c:pt>
                <c:pt idx="1014">
                  <c:v>45729</c:v>
                </c:pt>
                <c:pt idx="1015">
                  <c:v>45730</c:v>
                </c:pt>
                <c:pt idx="1016">
                  <c:v>45733</c:v>
                </c:pt>
                <c:pt idx="1017">
                  <c:v>45734</c:v>
                </c:pt>
                <c:pt idx="1018">
                  <c:v>45735</c:v>
                </c:pt>
                <c:pt idx="1019">
                  <c:v>45736</c:v>
                </c:pt>
                <c:pt idx="1020">
                  <c:v>45737</c:v>
                </c:pt>
                <c:pt idx="1021">
                  <c:v>45740</c:v>
                </c:pt>
                <c:pt idx="1022">
                  <c:v>45741</c:v>
                </c:pt>
                <c:pt idx="1023">
                  <c:v>45742</c:v>
                </c:pt>
                <c:pt idx="1024">
                  <c:v>45743</c:v>
                </c:pt>
                <c:pt idx="1025">
                  <c:v>45744</c:v>
                </c:pt>
                <c:pt idx="1026">
                  <c:v>45747</c:v>
                </c:pt>
                <c:pt idx="1027">
                  <c:v>45748</c:v>
                </c:pt>
                <c:pt idx="1028">
                  <c:v>45749</c:v>
                </c:pt>
                <c:pt idx="1029">
                  <c:v>45750</c:v>
                </c:pt>
                <c:pt idx="1030">
                  <c:v>45751</c:v>
                </c:pt>
                <c:pt idx="1031">
                  <c:v>45754</c:v>
                </c:pt>
                <c:pt idx="1032">
                  <c:v>45755</c:v>
                </c:pt>
                <c:pt idx="1033">
                  <c:v>45756</c:v>
                </c:pt>
                <c:pt idx="1034">
                  <c:v>45757</c:v>
                </c:pt>
                <c:pt idx="1035">
                  <c:v>45758</c:v>
                </c:pt>
                <c:pt idx="1036">
                  <c:v>45761</c:v>
                </c:pt>
                <c:pt idx="1037">
                  <c:v>45762</c:v>
                </c:pt>
                <c:pt idx="1038">
                  <c:v>45763</c:v>
                </c:pt>
                <c:pt idx="1039">
                  <c:v>45764</c:v>
                </c:pt>
                <c:pt idx="1040">
                  <c:v>45768</c:v>
                </c:pt>
                <c:pt idx="1041">
                  <c:v>45769</c:v>
                </c:pt>
                <c:pt idx="1042">
                  <c:v>45770</c:v>
                </c:pt>
                <c:pt idx="1043">
                  <c:v>45771</c:v>
                </c:pt>
                <c:pt idx="1044">
                  <c:v>45772</c:v>
                </c:pt>
                <c:pt idx="1045">
                  <c:v>45775</c:v>
                </c:pt>
                <c:pt idx="1046">
                  <c:v>45776</c:v>
                </c:pt>
                <c:pt idx="1047">
                  <c:v>45777</c:v>
                </c:pt>
                <c:pt idx="1048">
                  <c:v>45778</c:v>
                </c:pt>
                <c:pt idx="1049">
                  <c:v>45779</c:v>
                </c:pt>
                <c:pt idx="1050">
                  <c:v>45782</c:v>
                </c:pt>
                <c:pt idx="1051">
                  <c:v>45783</c:v>
                </c:pt>
                <c:pt idx="1052">
                  <c:v>45784</c:v>
                </c:pt>
                <c:pt idx="1053">
                  <c:v>45785</c:v>
                </c:pt>
                <c:pt idx="1054">
                  <c:v>45786</c:v>
                </c:pt>
                <c:pt idx="1055">
                  <c:v>45789</c:v>
                </c:pt>
                <c:pt idx="1056">
                  <c:v>45790</c:v>
                </c:pt>
                <c:pt idx="1057">
                  <c:v>45791</c:v>
                </c:pt>
                <c:pt idx="1058">
                  <c:v>45792</c:v>
                </c:pt>
                <c:pt idx="1059">
                  <c:v>45793</c:v>
                </c:pt>
                <c:pt idx="1060">
                  <c:v>45796</c:v>
                </c:pt>
                <c:pt idx="1061">
                  <c:v>45797</c:v>
                </c:pt>
                <c:pt idx="1062">
                  <c:v>45798</c:v>
                </c:pt>
                <c:pt idx="1063">
                  <c:v>45799</c:v>
                </c:pt>
                <c:pt idx="1064">
                  <c:v>45800</c:v>
                </c:pt>
                <c:pt idx="1065">
                  <c:v>45804</c:v>
                </c:pt>
                <c:pt idx="1066">
                  <c:v>45805</c:v>
                </c:pt>
                <c:pt idx="1067">
                  <c:v>45806</c:v>
                </c:pt>
                <c:pt idx="1068">
                  <c:v>45807</c:v>
                </c:pt>
                <c:pt idx="1069">
                  <c:v>45810</c:v>
                </c:pt>
                <c:pt idx="1070">
                  <c:v>45811</c:v>
                </c:pt>
                <c:pt idx="1071">
                  <c:v>45812</c:v>
                </c:pt>
                <c:pt idx="1072">
                  <c:v>45813</c:v>
                </c:pt>
                <c:pt idx="1073">
                  <c:v>45814</c:v>
                </c:pt>
                <c:pt idx="1074">
                  <c:v>45817</c:v>
                </c:pt>
                <c:pt idx="1075">
                  <c:v>45818</c:v>
                </c:pt>
                <c:pt idx="1076">
                  <c:v>45819</c:v>
                </c:pt>
                <c:pt idx="1077">
                  <c:v>45820</c:v>
                </c:pt>
                <c:pt idx="1078">
                  <c:v>45821</c:v>
                </c:pt>
                <c:pt idx="1079">
                  <c:v>45824</c:v>
                </c:pt>
                <c:pt idx="1080">
                  <c:v>45825</c:v>
                </c:pt>
                <c:pt idx="1081">
                  <c:v>45826</c:v>
                </c:pt>
                <c:pt idx="1082">
                  <c:v>45828</c:v>
                </c:pt>
                <c:pt idx="1083">
                  <c:v>45831</c:v>
                </c:pt>
                <c:pt idx="1084">
                  <c:v>45832</c:v>
                </c:pt>
                <c:pt idx="1085">
                  <c:v>45833</c:v>
                </c:pt>
                <c:pt idx="1086">
                  <c:v>45834</c:v>
                </c:pt>
                <c:pt idx="1087">
                  <c:v>45835</c:v>
                </c:pt>
                <c:pt idx="1088">
                  <c:v>45838</c:v>
                </c:pt>
                <c:pt idx="1089">
                  <c:v>45839</c:v>
                </c:pt>
                <c:pt idx="1090">
                  <c:v>45840</c:v>
                </c:pt>
                <c:pt idx="1091">
                  <c:v>45841</c:v>
                </c:pt>
                <c:pt idx="1092">
                  <c:v>45845</c:v>
                </c:pt>
                <c:pt idx="1093">
                  <c:v>45846</c:v>
                </c:pt>
                <c:pt idx="1094">
                  <c:v>45847</c:v>
                </c:pt>
                <c:pt idx="1095">
                  <c:v>45848</c:v>
                </c:pt>
                <c:pt idx="1096">
                  <c:v>45849</c:v>
                </c:pt>
                <c:pt idx="1097">
                  <c:v>45852</c:v>
                </c:pt>
                <c:pt idx="1098">
                  <c:v>45853</c:v>
                </c:pt>
                <c:pt idx="1099">
                  <c:v>45854</c:v>
                </c:pt>
                <c:pt idx="1100">
                  <c:v>45855</c:v>
                </c:pt>
                <c:pt idx="1101">
                  <c:v>45856</c:v>
                </c:pt>
                <c:pt idx="1102">
                  <c:v>45859</c:v>
                </c:pt>
                <c:pt idx="1103">
                  <c:v>45860</c:v>
                </c:pt>
                <c:pt idx="1104">
                  <c:v>45861</c:v>
                </c:pt>
                <c:pt idx="1105">
                  <c:v>45862</c:v>
                </c:pt>
                <c:pt idx="1106">
                  <c:v>45863</c:v>
                </c:pt>
                <c:pt idx="1107">
                  <c:v>45866</c:v>
                </c:pt>
                <c:pt idx="1108">
                  <c:v>45867</c:v>
                </c:pt>
                <c:pt idx="1109">
                  <c:v>45868</c:v>
                </c:pt>
                <c:pt idx="1110">
                  <c:v>45869</c:v>
                </c:pt>
                <c:pt idx="1111">
                  <c:v>45870</c:v>
                </c:pt>
                <c:pt idx="1112">
                  <c:v>45873</c:v>
                </c:pt>
                <c:pt idx="1113">
                  <c:v>45874</c:v>
                </c:pt>
                <c:pt idx="1114">
                  <c:v>45875</c:v>
                </c:pt>
                <c:pt idx="1115">
                  <c:v>45876</c:v>
                </c:pt>
                <c:pt idx="1116">
                  <c:v>45877</c:v>
                </c:pt>
                <c:pt idx="1117">
                  <c:v>45880</c:v>
                </c:pt>
                <c:pt idx="1118">
                  <c:v>45881</c:v>
                </c:pt>
                <c:pt idx="1119">
                  <c:v>45882</c:v>
                </c:pt>
                <c:pt idx="1120">
                  <c:v>45883</c:v>
                </c:pt>
                <c:pt idx="1121">
                  <c:v>45884</c:v>
                </c:pt>
                <c:pt idx="1122">
                  <c:v>45887</c:v>
                </c:pt>
                <c:pt idx="1123">
                  <c:v>45888</c:v>
                </c:pt>
                <c:pt idx="1124">
                  <c:v>45889</c:v>
                </c:pt>
                <c:pt idx="1125">
                  <c:v>45890</c:v>
                </c:pt>
                <c:pt idx="1126">
                  <c:v>45891</c:v>
                </c:pt>
                <c:pt idx="1127">
                  <c:v>45894</c:v>
                </c:pt>
                <c:pt idx="1128">
                  <c:v>45895</c:v>
                </c:pt>
                <c:pt idx="1129">
                  <c:v>45896</c:v>
                </c:pt>
                <c:pt idx="1130">
                  <c:v>45897</c:v>
                </c:pt>
                <c:pt idx="1131">
                  <c:v>45898</c:v>
                </c:pt>
                <c:pt idx="1132">
                  <c:v>45902</c:v>
                </c:pt>
                <c:pt idx="1133">
                  <c:v>45903</c:v>
                </c:pt>
              </c:numCache>
            </c:numRef>
          </c:cat>
          <c:val>
            <c:numRef>
              <c:f>'Sep 25'!$H$14:$H$1147</c:f>
              <c:numCache>
                <c:formatCode>"$"#,##0.00</c:formatCode>
                <c:ptCount val="1134"/>
                <c:pt idx="0">
                  <c:v>0.45</c:v>
                </c:pt>
                <c:pt idx="1">
                  <c:v>0.46580351189153146</c:v>
                </c:pt>
                <c:pt idx="2">
                  <c:v>0.45300066681484774</c:v>
                </c:pt>
                <c:pt idx="3">
                  <c:v>0.45080017781729276</c:v>
                </c:pt>
                <c:pt idx="4">
                  <c:v>0.45620137808401867</c:v>
                </c:pt>
                <c:pt idx="5">
                  <c:v>0.44709935541231388</c:v>
                </c:pt>
                <c:pt idx="6">
                  <c:v>0.46410313402978437</c:v>
                </c:pt>
                <c:pt idx="7">
                  <c:v>0.46430317848410757</c:v>
                </c:pt>
                <c:pt idx="8">
                  <c:v>0.47200488997555012</c:v>
                </c:pt>
                <c:pt idx="9">
                  <c:v>0.47110468993109583</c:v>
                </c:pt>
                <c:pt idx="10">
                  <c:v>0.48050677928428542</c:v>
                </c:pt>
                <c:pt idx="11">
                  <c:v>0.4760057790620138</c:v>
                </c:pt>
                <c:pt idx="12">
                  <c:v>0.48750833518559683</c:v>
                </c:pt>
                <c:pt idx="13">
                  <c:v>0.47790620137808398</c:v>
                </c:pt>
                <c:pt idx="14">
                  <c:v>0.48580795732384979</c:v>
                </c:pt>
                <c:pt idx="15">
                  <c:v>0.47730606801511449</c:v>
                </c:pt>
                <c:pt idx="16">
                  <c:v>0.45800177817292725</c:v>
                </c:pt>
                <c:pt idx="17">
                  <c:v>0.45200044454323174</c:v>
                </c:pt>
                <c:pt idx="18">
                  <c:v>0.45240053345187814</c:v>
                </c:pt>
                <c:pt idx="19">
                  <c:v>0.4594020893531896</c:v>
                </c:pt>
                <c:pt idx="20">
                  <c:v>0.45580128917537227</c:v>
                </c:pt>
                <c:pt idx="21">
                  <c:v>0.4355967992887308</c:v>
                </c:pt>
                <c:pt idx="22">
                  <c:v>0.45020004445432316</c:v>
                </c:pt>
                <c:pt idx="23">
                  <c:v>0.4673038452989553</c:v>
                </c:pt>
                <c:pt idx="24">
                  <c:v>0.4673038452989553</c:v>
                </c:pt>
                <c:pt idx="25">
                  <c:v>0.47920649033118468</c:v>
                </c:pt>
                <c:pt idx="26">
                  <c:v>0.47200488997555012</c:v>
                </c:pt>
                <c:pt idx="27">
                  <c:v>0.48870860191153592</c:v>
                </c:pt>
                <c:pt idx="28">
                  <c:v>0.48660813514114243</c:v>
                </c:pt>
                <c:pt idx="29">
                  <c:v>0.47370526783729716</c:v>
                </c:pt>
                <c:pt idx="30">
                  <c:v>0.48500777950655705</c:v>
                </c:pt>
                <c:pt idx="31">
                  <c:v>0.47820626805956878</c:v>
                </c:pt>
                <c:pt idx="32">
                  <c:v>0.49801066903756386</c:v>
                </c:pt>
                <c:pt idx="33">
                  <c:v>0.50331184707712828</c:v>
                </c:pt>
                <c:pt idx="34">
                  <c:v>0.49370971326961544</c:v>
                </c:pt>
                <c:pt idx="35">
                  <c:v>0.49921093576350295</c:v>
                </c:pt>
                <c:pt idx="36">
                  <c:v>0.51141364747721718</c:v>
                </c:pt>
                <c:pt idx="37">
                  <c:v>0.49961102467214941</c:v>
                </c:pt>
                <c:pt idx="38">
                  <c:v>0.49701044676594797</c:v>
                </c:pt>
                <c:pt idx="39">
                  <c:v>0.49741053567459431</c:v>
                </c:pt>
                <c:pt idx="40">
                  <c:v>0.48850855745721278</c:v>
                </c:pt>
                <c:pt idx="41">
                  <c:v>0.49350966881529235</c:v>
                </c:pt>
                <c:pt idx="42">
                  <c:v>0.48240720160035561</c:v>
                </c:pt>
                <c:pt idx="43">
                  <c:v>0.47460546788175145</c:v>
                </c:pt>
                <c:pt idx="44">
                  <c:v>0.49551011335852407</c:v>
                </c:pt>
                <c:pt idx="45">
                  <c:v>0.48490775727939539</c:v>
                </c:pt>
                <c:pt idx="46">
                  <c:v>0.48720826850411203</c:v>
                </c:pt>
                <c:pt idx="47">
                  <c:v>0.50421204712158252</c:v>
                </c:pt>
                <c:pt idx="48">
                  <c:v>0.51481440320071126</c:v>
                </c:pt>
                <c:pt idx="49">
                  <c:v>0.5088130695710158</c:v>
                </c:pt>
                <c:pt idx="50">
                  <c:v>0.5157146032451656</c:v>
                </c:pt>
                <c:pt idx="51">
                  <c:v>0.50081129139808844</c:v>
                </c:pt>
                <c:pt idx="52">
                  <c:v>0.49490997999555458</c:v>
                </c:pt>
                <c:pt idx="53">
                  <c:v>0.51121360302289398</c:v>
                </c:pt>
                <c:pt idx="54">
                  <c:v>0.53821960435652361</c:v>
                </c:pt>
                <c:pt idx="55">
                  <c:v>0.53891975994665486</c:v>
                </c:pt>
                <c:pt idx="56">
                  <c:v>0.53111802622805071</c:v>
                </c:pt>
                <c:pt idx="57">
                  <c:v>0.5402200488997555</c:v>
                </c:pt>
                <c:pt idx="58">
                  <c:v>0.5388197377194931</c:v>
                </c:pt>
                <c:pt idx="59">
                  <c:v>0.54332073794176483</c:v>
                </c:pt>
                <c:pt idx="60">
                  <c:v>0.54482107134918867</c:v>
                </c:pt>
                <c:pt idx="61">
                  <c:v>0.54192042676150254</c:v>
                </c:pt>
                <c:pt idx="62">
                  <c:v>0.54102022671704819</c:v>
                </c:pt>
                <c:pt idx="63">
                  <c:v>0.54722160480106685</c:v>
                </c:pt>
                <c:pt idx="64">
                  <c:v>0.54902200488997555</c:v>
                </c:pt>
                <c:pt idx="65">
                  <c:v>0.55192264947766168</c:v>
                </c:pt>
                <c:pt idx="66">
                  <c:v>0.52661702600577909</c:v>
                </c:pt>
                <c:pt idx="67">
                  <c:v>0.53691931540342297</c:v>
                </c:pt>
                <c:pt idx="68">
                  <c:v>0.53621915981329182</c:v>
                </c:pt>
                <c:pt idx="69">
                  <c:v>0.52821738164036458</c:v>
                </c:pt>
                <c:pt idx="70">
                  <c:v>0.52691709268726383</c:v>
                </c:pt>
                <c:pt idx="71">
                  <c:v>0.54332073794176483</c:v>
                </c:pt>
                <c:pt idx="72">
                  <c:v>0.53221827072682826</c:v>
                </c:pt>
                <c:pt idx="73">
                  <c:v>0.53001778172927316</c:v>
                </c:pt>
                <c:pt idx="74">
                  <c:v>0.52291620360080016</c:v>
                </c:pt>
                <c:pt idx="75">
                  <c:v>0.51231384752167153</c:v>
                </c:pt>
                <c:pt idx="76">
                  <c:v>0.48800844632140472</c:v>
                </c:pt>
                <c:pt idx="77">
                  <c:v>0.47740609024227604</c:v>
                </c:pt>
                <c:pt idx="78">
                  <c:v>0.48330740164481001</c:v>
                </c:pt>
                <c:pt idx="79">
                  <c:v>0.47900644587686153</c:v>
                </c:pt>
                <c:pt idx="80">
                  <c:v>0.4758057346076906</c:v>
                </c:pt>
                <c:pt idx="81">
                  <c:v>0.47880640142253827</c:v>
                </c:pt>
                <c:pt idx="82">
                  <c:v>0.47440542342742836</c:v>
                </c:pt>
                <c:pt idx="83">
                  <c:v>0.46420315625694591</c:v>
                </c:pt>
                <c:pt idx="84">
                  <c:v>0.45840186708157366</c:v>
                </c:pt>
                <c:pt idx="85">
                  <c:v>0.4676039119804401</c:v>
                </c:pt>
                <c:pt idx="86">
                  <c:v>0.4669037563903089</c:v>
                </c:pt>
                <c:pt idx="87">
                  <c:v>0.47470549010891305</c:v>
                </c:pt>
                <c:pt idx="88">
                  <c:v>0.47040453434096469</c:v>
                </c:pt>
                <c:pt idx="89">
                  <c:v>0.46900422316070234</c:v>
                </c:pt>
                <c:pt idx="90">
                  <c:v>0.45540120026672593</c:v>
                </c:pt>
                <c:pt idx="91">
                  <c:v>0.46630362302733941</c:v>
                </c:pt>
                <c:pt idx="92">
                  <c:v>0.45560124472104907</c:v>
                </c:pt>
                <c:pt idx="93">
                  <c:v>0.45920204489886635</c:v>
                </c:pt>
                <c:pt idx="94">
                  <c:v>0.4673038452989553</c:v>
                </c:pt>
                <c:pt idx="95">
                  <c:v>0.4678039564347633</c:v>
                </c:pt>
                <c:pt idx="96">
                  <c:v>0.44879973327406086</c:v>
                </c:pt>
                <c:pt idx="97">
                  <c:v>0.43389642142698376</c:v>
                </c:pt>
                <c:pt idx="98">
                  <c:v>0.43519671038008445</c:v>
                </c:pt>
                <c:pt idx="99">
                  <c:v>0.44509891086908204</c:v>
                </c:pt>
                <c:pt idx="100">
                  <c:v>0.44069793287397196</c:v>
                </c:pt>
                <c:pt idx="101">
                  <c:v>0.43639697710602354</c:v>
                </c:pt>
                <c:pt idx="102">
                  <c:v>0.4431984885530118</c:v>
                </c:pt>
                <c:pt idx="103">
                  <c:v>0.44019782173816402</c:v>
                </c:pt>
                <c:pt idx="104">
                  <c:v>0.44959991109135367</c:v>
                </c:pt>
                <c:pt idx="105">
                  <c:v>0.46120248944209818</c:v>
                </c:pt>
                <c:pt idx="106">
                  <c:v>0.45840186708157366</c:v>
                </c:pt>
                <c:pt idx="107">
                  <c:v>0.45620137808401867</c:v>
                </c:pt>
                <c:pt idx="108">
                  <c:v>0.45990220048899755</c:v>
                </c:pt>
                <c:pt idx="109">
                  <c:v>0.45410091131362523</c:v>
                </c:pt>
                <c:pt idx="110">
                  <c:v>0.44779951100244497</c:v>
                </c:pt>
                <c:pt idx="111">
                  <c:v>0.4360969104245388</c:v>
                </c:pt>
                <c:pt idx="112">
                  <c:v>0.41989330962436089</c:v>
                </c:pt>
                <c:pt idx="113">
                  <c:v>0.41649255390086681</c:v>
                </c:pt>
                <c:pt idx="114">
                  <c:v>0.42689486552567235</c:v>
                </c:pt>
                <c:pt idx="115">
                  <c:v>0.41859302067126031</c:v>
                </c:pt>
                <c:pt idx="116">
                  <c:v>0.42859524338741944</c:v>
                </c:pt>
                <c:pt idx="117">
                  <c:v>0.42409424316514777</c:v>
                </c:pt>
                <c:pt idx="118">
                  <c:v>0.41519226494776612</c:v>
                </c:pt>
                <c:pt idx="119">
                  <c:v>0.40769059791064682</c:v>
                </c:pt>
                <c:pt idx="120">
                  <c:v>0.39818848633029563</c:v>
                </c:pt>
                <c:pt idx="121">
                  <c:v>0.39698821960435648</c:v>
                </c:pt>
                <c:pt idx="122">
                  <c:v>0.41899310957990665</c:v>
                </c:pt>
                <c:pt idx="123">
                  <c:v>0.42129362080462318</c:v>
                </c:pt>
                <c:pt idx="124">
                  <c:v>0.41439208713047343</c:v>
                </c:pt>
                <c:pt idx="125">
                  <c:v>0.41159146476994884</c:v>
                </c:pt>
                <c:pt idx="126">
                  <c:v>0.43089575461213603</c:v>
                </c:pt>
                <c:pt idx="127">
                  <c:v>0.42459435430095582</c:v>
                </c:pt>
                <c:pt idx="128">
                  <c:v>0.43119582129362077</c:v>
                </c:pt>
                <c:pt idx="129">
                  <c:v>0.42839519893309619</c:v>
                </c:pt>
                <c:pt idx="130">
                  <c:v>0.42629473216270281</c:v>
                </c:pt>
                <c:pt idx="131">
                  <c:v>0.43989775505667922</c:v>
                </c:pt>
                <c:pt idx="132">
                  <c:v>0.42359413202933982</c:v>
                </c:pt>
                <c:pt idx="133">
                  <c:v>0.42089353189597684</c:v>
                </c:pt>
                <c:pt idx="134">
                  <c:v>0.41609246499222052</c:v>
                </c:pt>
                <c:pt idx="135">
                  <c:v>0.40919093131807066</c:v>
                </c:pt>
                <c:pt idx="136">
                  <c:v>0.42379417648366302</c:v>
                </c:pt>
                <c:pt idx="137">
                  <c:v>0.4255945765725716</c:v>
                </c:pt>
                <c:pt idx="138">
                  <c:v>0.42509446543676371</c:v>
                </c:pt>
                <c:pt idx="139">
                  <c:v>0.40839075350077791</c:v>
                </c:pt>
                <c:pt idx="140">
                  <c:v>0.40488997555012224</c:v>
                </c:pt>
                <c:pt idx="141">
                  <c:v>0.39928873082907312</c:v>
                </c:pt>
                <c:pt idx="142">
                  <c:v>0.39868859746610358</c:v>
                </c:pt>
                <c:pt idx="143">
                  <c:v>0.40028895310068907</c:v>
                </c:pt>
                <c:pt idx="144">
                  <c:v>0.39178706379195377</c:v>
                </c:pt>
                <c:pt idx="145">
                  <c:v>0.38938653034007553</c:v>
                </c:pt>
                <c:pt idx="146">
                  <c:v>0.38898644143142919</c:v>
                </c:pt>
                <c:pt idx="147">
                  <c:v>0.38518559679928871</c:v>
                </c:pt>
                <c:pt idx="148">
                  <c:v>0.37428317403867523</c:v>
                </c:pt>
                <c:pt idx="149">
                  <c:v>0.38348521893754173</c:v>
                </c:pt>
                <c:pt idx="150">
                  <c:v>0.38358524116470327</c:v>
                </c:pt>
                <c:pt idx="151">
                  <c:v>0.38768615247832849</c:v>
                </c:pt>
                <c:pt idx="152">
                  <c:v>0.39188708601911532</c:v>
                </c:pt>
                <c:pt idx="153">
                  <c:v>0.39968881973771947</c:v>
                </c:pt>
                <c:pt idx="154">
                  <c:v>0.40188930873527451</c:v>
                </c:pt>
                <c:pt idx="155">
                  <c:v>0.40789064236496997</c:v>
                </c:pt>
                <c:pt idx="156">
                  <c:v>0.40629028673038453</c:v>
                </c:pt>
                <c:pt idx="157">
                  <c:v>0.41709268726383641</c:v>
                </c:pt>
                <c:pt idx="158">
                  <c:v>0.43159591020226712</c:v>
                </c:pt>
                <c:pt idx="159">
                  <c:v>0.43999777728384087</c:v>
                </c:pt>
                <c:pt idx="160">
                  <c:v>0.4358968659702156</c:v>
                </c:pt>
                <c:pt idx="161">
                  <c:v>0.43079573238497443</c:v>
                </c:pt>
                <c:pt idx="162">
                  <c:v>0.43429651033563016</c:v>
                </c:pt>
                <c:pt idx="163">
                  <c:v>0.4425983551900422</c:v>
                </c:pt>
                <c:pt idx="164">
                  <c:v>0.43929762169370967</c:v>
                </c:pt>
                <c:pt idx="165">
                  <c:v>0.44449877750611244</c:v>
                </c:pt>
                <c:pt idx="166">
                  <c:v>0.45480106690375632</c:v>
                </c:pt>
                <c:pt idx="167">
                  <c:v>0.45260057790620134</c:v>
                </c:pt>
                <c:pt idx="168">
                  <c:v>0.4506001333629695</c:v>
                </c:pt>
                <c:pt idx="169">
                  <c:v>0.44479884418759724</c:v>
                </c:pt>
                <c:pt idx="170">
                  <c:v>0.43279617692820632</c:v>
                </c:pt>
                <c:pt idx="171">
                  <c:v>0.43659702156034674</c:v>
                </c:pt>
                <c:pt idx="172">
                  <c:v>0.42889531006890425</c:v>
                </c:pt>
                <c:pt idx="173">
                  <c:v>0.4355967992887308</c:v>
                </c:pt>
                <c:pt idx="174">
                  <c:v>0.43289619915536787</c:v>
                </c:pt>
                <c:pt idx="175">
                  <c:v>0.44759946654812183</c:v>
                </c:pt>
                <c:pt idx="176">
                  <c:v>0.45200044454323174</c:v>
                </c:pt>
                <c:pt idx="177">
                  <c:v>0.4594020893531896</c:v>
                </c:pt>
                <c:pt idx="178">
                  <c:v>0.46470326739275397</c:v>
                </c:pt>
                <c:pt idx="179">
                  <c:v>0.47880640142253827</c:v>
                </c:pt>
                <c:pt idx="180">
                  <c:v>0.48000666814847748</c:v>
                </c:pt>
                <c:pt idx="181">
                  <c:v>0.47940653478550788</c:v>
                </c:pt>
                <c:pt idx="182">
                  <c:v>0.46970437875083348</c:v>
                </c:pt>
                <c:pt idx="183">
                  <c:v>0.47390531229162042</c:v>
                </c:pt>
                <c:pt idx="184">
                  <c:v>0.46960435652367194</c:v>
                </c:pt>
                <c:pt idx="185">
                  <c:v>0.45930206712602806</c:v>
                </c:pt>
                <c:pt idx="186">
                  <c:v>0.44909979995554566</c:v>
                </c:pt>
                <c:pt idx="187">
                  <c:v>0.43989775505667922</c:v>
                </c:pt>
                <c:pt idx="188">
                  <c:v>0.44119804400977991</c:v>
                </c:pt>
                <c:pt idx="189">
                  <c:v>0.42929539897755054</c:v>
                </c:pt>
                <c:pt idx="190">
                  <c:v>0.43099577683929763</c:v>
                </c:pt>
                <c:pt idx="191">
                  <c:v>0.4269948877528339</c:v>
                </c:pt>
                <c:pt idx="192">
                  <c:v>0.4108913091798177</c:v>
                </c:pt>
                <c:pt idx="193">
                  <c:v>0.40609024227606133</c:v>
                </c:pt>
                <c:pt idx="194">
                  <c:v>0.40599022004889979</c:v>
                </c:pt>
                <c:pt idx="195">
                  <c:v>0.41069126472549455</c:v>
                </c:pt>
                <c:pt idx="196">
                  <c:v>0.41769282062680596</c:v>
                </c:pt>
                <c:pt idx="197">
                  <c:v>0.41989330962436089</c:v>
                </c:pt>
                <c:pt idx="198">
                  <c:v>0.40739053122916202</c:v>
                </c:pt>
                <c:pt idx="199">
                  <c:v>0.40579017559457659</c:v>
                </c:pt>
                <c:pt idx="200">
                  <c:v>0.40478995332296064</c:v>
                </c:pt>
                <c:pt idx="201">
                  <c:v>0.39548788619693265</c:v>
                </c:pt>
                <c:pt idx="202">
                  <c:v>0.38958657479439879</c:v>
                </c:pt>
                <c:pt idx="203">
                  <c:v>0.40959102022671706</c:v>
                </c:pt>
                <c:pt idx="204">
                  <c:v>0.40488997555012224</c:v>
                </c:pt>
                <c:pt idx="205">
                  <c:v>0.39878861969326512</c:v>
                </c:pt>
                <c:pt idx="206">
                  <c:v>0.40438986441431429</c:v>
                </c:pt>
                <c:pt idx="207">
                  <c:v>0.41299177595021114</c:v>
                </c:pt>
                <c:pt idx="208">
                  <c:v>0.41619248721938207</c:v>
                </c:pt>
                <c:pt idx="209">
                  <c:v>0.41539230940208938</c:v>
                </c:pt>
                <c:pt idx="210">
                  <c:v>0.41059124249833295</c:v>
                </c:pt>
                <c:pt idx="211">
                  <c:v>0.40969104245387866</c:v>
                </c:pt>
                <c:pt idx="212">
                  <c:v>0.41559235385641247</c:v>
                </c:pt>
                <c:pt idx="213">
                  <c:v>0.419393198488553</c:v>
                </c:pt>
                <c:pt idx="214">
                  <c:v>0.41039119804400981</c:v>
                </c:pt>
                <c:pt idx="215">
                  <c:v>0.41369193154034228</c:v>
                </c:pt>
                <c:pt idx="216">
                  <c:v>0.4032896199155368</c:v>
                </c:pt>
                <c:pt idx="217">
                  <c:v>0.38778617470549015</c:v>
                </c:pt>
                <c:pt idx="218">
                  <c:v>0.39248721938208492</c:v>
                </c:pt>
                <c:pt idx="219">
                  <c:v>0.39628806401422539</c:v>
                </c:pt>
                <c:pt idx="220">
                  <c:v>0.40719048677483888</c:v>
                </c:pt>
                <c:pt idx="221">
                  <c:v>0.41619248721938207</c:v>
                </c:pt>
                <c:pt idx="222">
                  <c:v>0.40999110913536346</c:v>
                </c:pt>
                <c:pt idx="223">
                  <c:v>0.40478995332296064</c:v>
                </c:pt>
                <c:pt idx="224">
                  <c:v>0.40028895310068907</c:v>
                </c:pt>
                <c:pt idx="225">
                  <c:v>0.42899533229606579</c:v>
                </c:pt>
                <c:pt idx="226">
                  <c:v>0.42339408757501668</c:v>
                </c:pt>
                <c:pt idx="227">
                  <c:v>0.41069126472549455</c:v>
                </c:pt>
                <c:pt idx="228">
                  <c:v>0.40418981995999104</c:v>
                </c:pt>
                <c:pt idx="229">
                  <c:v>0.40819070904645477</c:v>
                </c:pt>
                <c:pt idx="230">
                  <c:v>0.38878639697710599</c:v>
                </c:pt>
                <c:pt idx="231">
                  <c:v>0.37468326294732163</c:v>
                </c:pt>
                <c:pt idx="232">
                  <c:v>0.3713825294509891</c:v>
                </c:pt>
                <c:pt idx="233">
                  <c:v>0.38338519671038002</c:v>
                </c:pt>
                <c:pt idx="234">
                  <c:v>0.38888641920426764</c:v>
                </c:pt>
                <c:pt idx="235">
                  <c:v>0.38728606356968215</c:v>
                </c:pt>
                <c:pt idx="236">
                  <c:v>0.37788397421649256</c:v>
                </c:pt>
                <c:pt idx="237">
                  <c:v>0.38188486330295618</c:v>
                </c:pt>
                <c:pt idx="238">
                  <c:v>0.39728828628584129</c:v>
                </c:pt>
                <c:pt idx="239">
                  <c:v>0.40108913091798176</c:v>
                </c:pt>
                <c:pt idx="240">
                  <c:v>0.40028895310068907</c:v>
                </c:pt>
                <c:pt idx="241">
                  <c:v>0.39088686374749942</c:v>
                </c:pt>
                <c:pt idx="242">
                  <c:v>0.41429206490331189</c:v>
                </c:pt>
                <c:pt idx="243">
                  <c:v>0.4196932651700378</c:v>
                </c:pt>
                <c:pt idx="244">
                  <c:v>0.41479217603911978</c:v>
                </c:pt>
                <c:pt idx="245">
                  <c:v>0.42679484329851081</c:v>
                </c:pt>
                <c:pt idx="246">
                  <c:v>0.43489664369859965</c:v>
                </c:pt>
                <c:pt idx="247">
                  <c:v>0.4276950433429651</c:v>
                </c:pt>
                <c:pt idx="248">
                  <c:v>0.42149366525894644</c:v>
                </c:pt>
                <c:pt idx="249">
                  <c:v>0.4340964658813069</c:v>
                </c:pt>
                <c:pt idx="250">
                  <c:v>0.42419426539230937</c:v>
                </c:pt>
                <c:pt idx="251">
                  <c:v>0.42929539897755054</c:v>
                </c:pt>
                <c:pt idx="252">
                  <c:v>0.43139586574794403</c:v>
                </c:pt>
                <c:pt idx="253">
                  <c:v>0.45350077795065574</c:v>
                </c:pt>
                <c:pt idx="254">
                  <c:v>0.4516003556345855</c:v>
                </c:pt>
                <c:pt idx="255">
                  <c:v>0.45370082240497889</c:v>
                </c:pt>
                <c:pt idx="256">
                  <c:v>0.46580351189153146</c:v>
                </c:pt>
                <c:pt idx="257">
                  <c:v>0.475705712380529</c:v>
                </c:pt>
                <c:pt idx="258">
                  <c:v>0.47980662369415428</c:v>
                </c:pt>
                <c:pt idx="259">
                  <c:v>0.475705712380529</c:v>
                </c:pt>
                <c:pt idx="260">
                  <c:v>0.48570793509668819</c:v>
                </c:pt>
                <c:pt idx="261">
                  <c:v>0.47650589019782175</c:v>
                </c:pt>
                <c:pt idx="262">
                  <c:v>0.45330073349633254</c:v>
                </c:pt>
                <c:pt idx="263">
                  <c:v>0.45820182262725051</c:v>
                </c:pt>
                <c:pt idx="264">
                  <c:v>0.46120248944209818</c:v>
                </c:pt>
                <c:pt idx="265">
                  <c:v>0.47500555679039785</c:v>
                </c:pt>
                <c:pt idx="266">
                  <c:v>0.47070460102244949</c:v>
                </c:pt>
                <c:pt idx="267">
                  <c:v>0.48000666814847748</c:v>
                </c:pt>
                <c:pt idx="268">
                  <c:v>0.47120471215825738</c:v>
                </c:pt>
                <c:pt idx="269">
                  <c:v>0.48340742387197155</c:v>
                </c:pt>
                <c:pt idx="270">
                  <c:v>0.48060680151144697</c:v>
                </c:pt>
                <c:pt idx="271">
                  <c:v>0.48270726828184041</c:v>
                </c:pt>
                <c:pt idx="272">
                  <c:v>0.46290286730384533</c:v>
                </c:pt>
                <c:pt idx="273">
                  <c:v>0.46950433429651028</c:v>
                </c:pt>
                <c:pt idx="274">
                  <c:v>0.47230495665703481</c:v>
                </c:pt>
                <c:pt idx="275">
                  <c:v>0.46880417870637919</c:v>
                </c:pt>
                <c:pt idx="276">
                  <c:v>0.48210713491887092</c:v>
                </c:pt>
                <c:pt idx="277">
                  <c:v>0.48230717937319401</c:v>
                </c:pt>
                <c:pt idx="278">
                  <c:v>0.46600355634585461</c:v>
                </c:pt>
                <c:pt idx="279">
                  <c:v>0.46410313402978437</c:v>
                </c:pt>
                <c:pt idx="280">
                  <c:v>0.47180484552122692</c:v>
                </c:pt>
                <c:pt idx="281">
                  <c:v>0.48430762391642584</c:v>
                </c:pt>
                <c:pt idx="282">
                  <c:v>0.48300733496332521</c:v>
                </c:pt>
                <c:pt idx="283">
                  <c:v>0.48980884641031336</c:v>
                </c:pt>
                <c:pt idx="284">
                  <c:v>0.50661258057346081</c:v>
                </c:pt>
                <c:pt idx="285">
                  <c:v>0.51041342520560129</c:v>
                </c:pt>
                <c:pt idx="286">
                  <c:v>0.50691264725494545</c:v>
                </c:pt>
                <c:pt idx="287">
                  <c:v>0.49330962436096909</c:v>
                </c:pt>
                <c:pt idx="288">
                  <c:v>0.50151144698821959</c:v>
                </c:pt>
                <c:pt idx="289">
                  <c:v>0.47370526783729716</c:v>
                </c:pt>
                <c:pt idx="290">
                  <c:v>0.45620137808401867</c:v>
                </c:pt>
                <c:pt idx="291">
                  <c:v>0.43899755501222493</c:v>
                </c:pt>
                <c:pt idx="292">
                  <c:v>0.42679484329851081</c:v>
                </c:pt>
                <c:pt idx="293">
                  <c:v>0.42379417648366302</c:v>
                </c:pt>
                <c:pt idx="294">
                  <c:v>0.43659702156034674</c:v>
                </c:pt>
                <c:pt idx="295">
                  <c:v>0.42959546565903534</c:v>
                </c:pt>
                <c:pt idx="296">
                  <c:v>0.42149366525894644</c:v>
                </c:pt>
                <c:pt idx="297">
                  <c:v>0.43169593242942872</c:v>
                </c:pt>
                <c:pt idx="298">
                  <c:v>0.43949766614803287</c:v>
                </c:pt>
                <c:pt idx="299">
                  <c:v>0.42109357635030009</c:v>
                </c:pt>
                <c:pt idx="300">
                  <c:v>0.41459213158479663</c:v>
                </c:pt>
                <c:pt idx="301">
                  <c:v>0.38388530784618807</c:v>
                </c:pt>
                <c:pt idx="302">
                  <c:v>0.37698377417203821</c:v>
                </c:pt>
                <c:pt idx="303">
                  <c:v>0.37758390753500776</c:v>
                </c:pt>
                <c:pt idx="304">
                  <c:v>0.35707935096688154</c:v>
                </c:pt>
                <c:pt idx="305">
                  <c:v>0.37108246276950435</c:v>
                </c:pt>
                <c:pt idx="306">
                  <c:v>0.37468326294732163</c:v>
                </c:pt>
                <c:pt idx="307">
                  <c:v>0.37788397421649256</c:v>
                </c:pt>
                <c:pt idx="308">
                  <c:v>0.3698821960435652</c:v>
                </c:pt>
                <c:pt idx="309">
                  <c:v>0.39548788619693265</c:v>
                </c:pt>
                <c:pt idx="310">
                  <c:v>0.39098688597466108</c:v>
                </c:pt>
                <c:pt idx="311">
                  <c:v>0.39458768615247836</c:v>
                </c:pt>
                <c:pt idx="312">
                  <c:v>0.40278950877972886</c:v>
                </c:pt>
                <c:pt idx="313">
                  <c:v>0.39818848633029563</c:v>
                </c:pt>
                <c:pt idx="314">
                  <c:v>0.39678817515003334</c:v>
                </c:pt>
                <c:pt idx="315">
                  <c:v>0.39878861969326512</c:v>
                </c:pt>
                <c:pt idx="316">
                  <c:v>0.39218715270060012</c:v>
                </c:pt>
                <c:pt idx="317">
                  <c:v>0.39598799733274059</c:v>
                </c:pt>
                <c:pt idx="318">
                  <c:v>0.41979328739719934</c:v>
                </c:pt>
                <c:pt idx="319">
                  <c:v>0.40879084240942426</c:v>
                </c:pt>
                <c:pt idx="320">
                  <c:v>0.40138919759946656</c:v>
                </c:pt>
                <c:pt idx="321">
                  <c:v>0.40529006445876864</c:v>
                </c:pt>
                <c:pt idx="322">
                  <c:v>0.40138919759946656</c:v>
                </c:pt>
                <c:pt idx="323">
                  <c:v>0.38498555234496556</c:v>
                </c:pt>
                <c:pt idx="324">
                  <c:v>0.4031895976883752</c:v>
                </c:pt>
                <c:pt idx="325">
                  <c:v>0.3703823071793732</c:v>
                </c:pt>
                <c:pt idx="326">
                  <c:v>0.36078017337186041</c:v>
                </c:pt>
                <c:pt idx="327">
                  <c:v>0.37048232940653475</c:v>
                </c:pt>
                <c:pt idx="328">
                  <c:v>0.37518337408312957</c:v>
                </c:pt>
                <c:pt idx="329">
                  <c:v>0.36768170704601016</c:v>
                </c:pt>
                <c:pt idx="330">
                  <c:v>0.36758168481884862</c:v>
                </c:pt>
                <c:pt idx="331">
                  <c:v>0.35997999555456767</c:v>
                </c:pt>
                <c:pt idx="332">
                  <c:v>0.34307623916425867</c:v>
                </c:pt>
                <c:pt idx="333">
                  <c:v>0.35587908424094244</c:v>
                </c:pt>
                <c:pt idx="334">
                  <c:v>0.35247832851744837</c:v>
                </c:pt>
                <c:pt idx="335">
                  <c:v>0.33917537230495659</c:v>
                </c:pt>
                <c:pt idx="336">
                  <c:v>0.33247388308513004</c:v>
                </c:pt>
                <c:pt idx="337">
                  <c:v>0.32007112691709266</c:v>
                </c:pt>
                <c:pt idx="338">
                  <c:v>0.33057346076905975</c:v>
                </c:pt>
                <c:pt idx="339">
                  <c:v>0.31076905979106467</c:v>
                </c:pt>
                <c:pt idx="340">
                  <c:v>0.306768170704601</c:v>
                </c:pt>
                <c:pt idx="341">
                  <c:v>0.3137697266059124</c:v>
                </c:pt>
                <c:pt idx="342">
                  <c:v>0.31216937097132696</c:v>
                </c:pt>
                <c:pt idx="343">
                  <c:v>0.30646810402311625</c:v>
                </c:pt>
                <c:pt idx="344">
                  <c:v>0.30216714825516783</c:v>
                </c:pt>
                <c:pt idx="345">
                  <c:v>0.31276950433429651</c:v>
                </c:pt>
                <c:pt idx="346">
                  <c:v>0.30026672593909759</c:v>
                </c:pt>
                <c:pt idx="347">
                  <c:v>0.30046677039342073</c:v>
                </c:pt>
                <c:pt idx="348">
                  <c:v>0.30386752611691487</c:v>
                </c:pt>
                <c:pt idx="349">
                  <c:v>0.31096910424538787</c:v>
                </c:pt>
                <c:pt idx="350">
                  <c:v>0.30306734829962212</c:v>
                </c:pt>
                <c:pt idx="351">
                  <c:v>0.31226939319848857</c:v>
                </c:pt>
                <c:pt idx="352">
                  <c:v>0.30786841520337854</c:v>
                </c:pt>
                <c:pt idx="353">
                  <c:v>0.30516781507001556</c:v>
                </c:pt>
                <c:pt idx="354">
                  <c:v>0.30886863747499443</c:v>
                </c:pt>
                <c:pt idx="355">
                  <c:v>0.32017114914425426</c:v>
                </c:pt>
                <c:pt idx="356">
                  <c:v>0.33107357190486775</c:v>
                </c:pt>
                <c:pt idx="357">
                  <c:v>0.33627472771727046</c:v>
                </c:pt>
                <c:pt idx="358">
                  <c:v>0.33507446099133142</c:v>
                </c:pt>
                <c:pt idx="359">
                  <c:v>0.33057346076905975</c:v>
                </c:pt>
                <c:pt idx="360">
                  <c:v>0.32487219382084903</c:v>
                </c:pt>
                <c:pt idx="361">
                  <c:v>0.34067570571238054</c:v>
                </c:pt>
                <c:pt idx="362">
                  <c:v>0.33747499444320961</c:v>
                </c:pt>
                <c:pt idx="363">
                  <c:v>0.34727717270504554</c:v>
                </c:pt>
                <c:pt idx="364">
                  <c:v>0.34357635030006672</c:v>
                </c:pt>
                <c:pt idx="365">
                  <c:v>0.34397643920871307</c:v>
                </c:pt>
                <c:pt idx="366">
                  <c:v>0.33657479439875526</c:v>
                </c:pt>
                <c:pt idx="367">
                  <c:v>0.34537675038897536</c:v>
                </c:pt>
                <c:pt idx="368">
                  <c:v>0.33697488330740161</c:v>
                </c:pt>
                <c:pt idx="369">
                  <c:v>0.33607468326294732</c:v>
                </c:pt>
                <c:pt idx="370">
                  <c:v>0.32087130473438541</c:v>
                </c:pt>
                <c:pt idx="371">
                  <c:v>0.32327183818626359</c:v>
                </c:pt>
                <c:pt idx="372">
                  <c:v>0.31336963769726606</c:v>
                </c:pt>
                <c:pt idx="373">
                  <c:v>0.31196932651700382</c:v>
                </c:pt>
                <c:pt idx="374">
                  <c:v>0.31847077128250723</c:v>
                </c:pt>
                <c:pt idx="375">
                  <c:v>0.32407201600355634</c:v>
                </c:pt>
                <c:pt idx="376">
                  <c:v>0.32617248277394978</c:v>
                </c:pt>
                <c:pt idx="377">
                  <c:v>0.30946877083796398</c:v>
                </c:pt>
                <c:pt idx="378">
                  <c:v>0.3054678817515003</c:v>
                </c:pt>
                <c:pt idx="379">
                  <c:v>0.29586574794398751</c:v>
                </c:pt>
                <c:pt idx="380">
                  <c:v>0.29616581462547231</c:v>
                </c:pt>
                <c:pt idx="381">
                  <c:v>0.28196265836852635</c:v>
                </c:pt>
                <c:pt idx="382">
                  <c:v>0.29296510335630138</c:v>
                </c:pt>
                <c:pt idx="383">
                  <c:v>0.28626361413647478</c:v>
                </c:pt>
                <c:pt idx="384">
                  <c:v>0.29976661480328959</c:v>
                </c:pt>
                <c:pt idx="385">
                  <c:v>0.29936652589464324</c:v>
                </c:pt>
                <c:pt idx="386">
                  <c:v>0.31146921538119582</c:v>
                </c:pt>
                <c:pt idx="387">
                  <c:v>0.31777061569237608</c:v>
                </c:pt>
                <c:pt idx="388">
                  <c:v>0.30256723716381417</c:v>
                </c:pt>
                <c:pt idx="389">
                  <c:v>0.30376750388975327</c:v>
                </c:pt>
                <c:pt idx="390">
                  <c:v>0.29326517003778618</c:v>
                </c:pt>
                <c:pt idx="391">
                  <c:v>0.29296510335630138</c:v>
                </c:pt>
                <c:pt idx="392">
                  <c:v>0.30046677039342073</c:v>
                </c:pt>
                <c:pt idx="393">
                  <c:v>0.29096465881306954</c:v>
                </c:pt>
                <c:pt idx="394">
                  <c:v>0.29236496999333184</c:v>
                </c:pt>
                <c:pt idx="395">
                  <c:v>0.28886419204267616</c:v>
                </c:pt>
                <c:pt idx="396">
                  <c:v>0.27016003556345858</c:v>
                </c:pt>
                <c:pt idx="397">
                  <c:v>0.26135807957323848</c:v>
                </c:pt>
                <c:pt idx="398">
                  <c:v>0.26295843520782397</c:v>
                </c:pt>
                <c:pt idx="399">
                  <c:v>0.28366303623027334</c:v>
                </c:pt>
                <c:pt idx="400">
                  <c:v>0.28616359190931318</c:v>
                </c:pt>
                <c:pt idx="401">
                  <c:v>0.29466548121804848</c:v>
                </c:pt>
                <c:pt idx="402">
                  <c:v>0.30996888197377193</c:v>
                </c:pt>
                <c:pt idx="403">
                  <c:v>0.31937097132696157</c:v>
                </c:pt>
                <c:pt idx="404">
                  <c:v>0.3137697266059124</c:v>
                </c:pt>
                <c:pt idx="405">
                  <c:v>0.31677039342076019</c:v>
                </c:pt>
                <c:pt idx="406">
                  <c:v>0.30036674816625919</c:v>
                </c:pt>
                <c:pt idx="407">
                  <c:v>0.29556568126250277</c:v>
                </c:pt>
                <c:pt idx="408">
                  <c:v>0.29176483663036235</c:v>
                </c:pt>
                <c:pt idx="409">
                  <c:v>0.2970660146699266</c:v>
                </c:pt>
                <c:pt idx="410">
                  <c:v>0.29316514781062458</c:v>
                </c:pt>
                <c:pt idx="411">
                  <c:v>0.27756168037341633</c:v>
                </c:pt>
                <c:pt idx="412">
                  <c:v>0.28716381418092912</c:v>
                </c:pt>
                <c:pt idx="413">
                  <c:v>0.28816403645254496</c:v>
                </c:pt>
                <c:pt idx="414">
                  <c:v>0.27796176928206262</c:v>
                </c:pt>
                <c:pt idx="415">
                  <c:v>0.28206268059568795</c:v>
                </c:pt>
                <c:pt idx="416">
                  <c:v>0.29856634807735055</c:v>
                </c:pt>
                <c:pt idx="417">
                  <c:v>0.29266503667481664</c:v>
                </c:pt>
                <c:pt idx="418">
                  <c:v>0.2988664147588353</c:v>
                </c:pt>
                <c:pt idx="419">
                  <c:v>0.30796843743054014</c:v>
                </c:pt>
                <c:pt idx="420">
                  <c:v>0.30086685930206714</c:v>
                </c:pt>
                <c:pt idx="421">
                  <c:v>0.29956657034896639</c:v>
                </c:pt>
                <c:pt idx="422">
                  <c:v>0.29506557012669482</c:v>
                </c:pt>
                <c:pt idx="423">
                  <c:v>0.30416759279839961</c:v>
                </c:pt>
                <c:pt idx="424">
                  <c:v>0.28466325850188934</c:v>
                </c:pt>
                <c:pt idx="425">
                  <c:v>0.2823627472771727</c:v>
                </c:pt>
                <c:pt idx="426">
                  <c:v>0.31246943765281171</c:v>
                </c:pt>
                <c:pt idx="427">
                  <c:v>0.31466992665036675</c:v>
                </c:pt>
                <c:pt idx="428">
                  <c:v>0.32867303845298951</c:v>
                </c:pt>
                <c:pt idx="429">
                  <c:v>0.31867081573683037</c:v>
                </c:pt>
                <c:pt idx="430">
                  <c:v>0.34597688375194491</c:v>
                </c:pt>
                <c:pt idx="431">
                  <c:v>0.3468770837963992</c:v>
                </c:pt>
                <c:pt idx="432">
                  <c:v>0.3468770837963992</c:v>
                </c:pt>
                <c:pt idx="433">
                  <c:v>0.34127583907535008</c:v>
                </c:pt>
                <c:pt idx="434">
                  <c:v>0.33687486108024006</c:v>
                </c:pt>
                <c:pt idx="435">
                  <c:v>0.33307401644809953</c:v>
                </c:pt>
                <c:pt idx="436">
                  <c:v>0.33597466103578577</c:v>
                </c:pt>
                <c:pt idx="437">
                  <c:v>0.33427428317403868</c:v>
                </c:pt>
                <c:pt idx="438">
                  <c:v>0.35017781729273167</c:v>
                </c:pt>
                <c:pt idx="439">
                  <c:v>0.35697932873971994</c:v>
                </c:pt>
                <c:pt idx="440">
                  <c:v>0.35237830629028671</c:v>
                </c:pt>
                <c:pt idx="441">
                  <c:v>0.33427428317403868</c:v>
                </c:pt>
                <c:pt idx="442">
                  <c:v>0.34477661702600576</c:v>
                </c:pt>
                <c:pt idx="443">
                  <c:v>0.35727939542120474</c:v>
                </c:pt>
                <c:pt idx="444">
                  <c:v>0.3713825294509891</c:v>
                </c:pt>
                <c:pt idx="445">
                  <c:v>0.37228272949544339</c:v>
                </c:pt>
                <c:pt idx="446">
                  <c:v>0.35407868415203375</c:v>
                </c:pt>
                <c:pt idx="447">
                  <c:v>0.35167815070015557</c:v>
                </c:pt>
                <c:pt idx="448">
                  <c:v>0.36108024005334521</c:v>
                </c:pt>
                <c:pt idx="449">
                  <c:v>0.3617803956434763</c:v>
                </c:pt>
                <c:pt idx="450">
                  <c:v>0.35707935096688154</c:v>
                </c:pt>
                <c:pt idx="451">
                  <c:v>0.35527895087797295</c:v>
                </c:pt>
                <c:pt idx="452">
                  <c:v>0.36508112913980884</c:v>
                </c:pt>
                <c:pt idx="453">
                  <c:v>0.36158035118915316</c:v>
                </c:pt>
                <c:pt idx="454">
                  <c:v>0.34517670593465211</c:v>
                </c:pt>
                <c:pt idx="455">
                  <c:v>0.35237830629028671</c:v>
                </c:pt>
                <c:pt idx="456">
                  <c:v>0.34067570571238054</c:v>
                </c:pt>
                <c:pt idx="457">
                  <c:v>0.35657923983107354</c:v>
                </c:pt>
                <c:pt idx="458">
                  <c:v>0.36138030673482996</c:v>
                </c:pt>
                <c:pt idx="459">
                  <c:v>0.35747943987552788</c:v>
                </c:pt>
                <c:pt idx="460">
                  <c:v>0.36128028450766836</c:v>
                </c:pt>
                <c:pt idx="461">
                  <c:v>0.37108246276950435</c:v>
                </c:pt>
                <c:pt idx="462">
                  <c:v>0.35687930651255834</c:v>
                </c:pt>
                <c:pt idx="463">
                  <c:v>0.35937986219159812</c:v>
                </c:pt>
                <c:pt idx="464">
                  <c:v>0.35657923983107354</c:v>
                </c:pt>
                <c:pt idx="465">
                  <c:v>0.36868192931762617</c:v>
                </c:pt>
                <c:pt idx="466">
                  <c:v>0.3864858857523894</c:v>
                </c:pt>
                <c:pt idx="467">
                  <c:v>0.38138475216714829</c:v>
                </c:pt>
                <c:pt idx="468">
                  <c:v>0.3948877528339631</c:v>
                </c:pt>
                <c:pt idx="469">
                  <c:v>0.38918648588575239</c:v>
                </c:pt>
                <c:pt idx="470">
                  <c:v>0.39688819737719494</c:v>
                </c:pt>
                <c:pt idx="471">
                  <c:v>0.39108690820182263</c:v>
                </c:pt>
                <c:pt idx="472">
                  <c:v>0.39908868637474992</c:v>
                </c:pt>
                <c:pt idx="473">
                  <c:v>0.40408979773282949</c:v>
                </c:pt>
                <c:pt idx="474">
                  <c:v>0.39108690820182263</c:v>
                </c:pt>
                <c:pt idx="475">
                  <c:v>0.38568570793509671</c:v>
                </c:pt>
                <c:pt idx="476">
                  <c:v>0.39608801955990219</c:v>
                </c:pt>
                <c:pt idx="477">
                  <c:v>0.40278950877972886</c:v>
                </c:pt>
                <c:pt idx="478">
                  <c:v>0.40038897532785062</c:v>
                </c:pt>
                <c:pt idx="479">
                  <c:v>0.40639030895754613</c:v>
                </c:pt>
                <c:pt idx="480">
                  <c:v>0.41129139808846404</c:v>
                </c:pt>
                <c:pt idx="481">
                  <c:v>0.40288953100689046</c:v>
                </c:pt>
                <c:pt idx="482">
                  <c:v>0.3949877750611247</c:v>
                </c:pt>
                <c:pt idx="483">
                  <c:v>0.38788619693265169</c:v>
                </c:pt>
                <c:pt idx="484">
                  <c:v>0.38958657479439879</c:v>
                </c:pt>
                <c:pt idx="485">
                  <c:v>0.39868859746610358</c:v>
                </c:pt>
                <c:pt idx="486">
                  <c:v>0.3868859746610358</c:v>
                </c:pt>
                <c:pt idx="487">
                  <c:v>0.36868192931762617</c:v>
                </c:pt>
                <c:pt idx="488">
                  <c:v>0.36738164036452542</c:v>
                </c:pt>
                <c:pt idx="489">
                  <c:v>0.3720826850411203</c:v>
                </c:pt>
                <c:pt idx="490">
                  <c:v>0.36858190709046451</c:v>
                </c:pt>
                <c:pt idx="491">
                  <c:v>0.36018004000889087</c:v>
                </c:pt>
                <c:pt idx="492">
                  <c:v>0.35647921760391199</c:v>
                </c:pt>
                <c:pt idx="493">
                  <c:v>0.35387863969771066</c:v>
                </c:pt>
                <c:pt idx="494">
                  <c:v>0.35777950655701268</c:v>
                </c:pt>
                <c:pt idx="495">
                  <c:v>0.34837741720382304</c:v>
                </c:pt>
                <c:pt idx="496">
                  <c:v>0.3469771060235608</c:v>
                </c:pt>
                <c:pt idx="497">
                  <c:v>0.34597688375194491</c:v>
                </c:pt>
                <c:pt idx="498">
                  <c:v>0.33967548344076465</c:v>
                </c:pt>
                <c:pt idx="499">
                  <c:v>0.33447432762836182</c:v>
                </c:pt>
                <c:pt idx="500">
                  <c:v>0.33357412758390753</c:v>
                </c:pt>
                <c:pt idx="501">
                  <c:v>0.3303734163147366</c:v>
                </c:pt>
                <c:pt idx="502">
                  <c:v>0.33257390531229164</c:v>
                </c:pt>
                <c:pt idx="503">
                  <c:v>0.33797510557901755</c:v>
                </c:pt>
                <c:pt idx="504">
                  <c:v>0.34817737274949995</c:v>
                </c:pt>
                <c:pt idx="505">
                  <c:v>0.34577683929762165</c:v>
                </c:pt>
                <c:pt idx="506">
                  <c:v>0.35127806179150922</c:v>
                </c:pt>
                <c:pt idx="507">
                  <c:v>0.34427650589019781</c:v>
                </c:pt>
                <c:pt idx="508">
                  <c:v>0.32677261613691932</c:v>
                </c:pt>
                <c:pt idx="509">
                  <c:v>0.32487219382084903</c:v>
                </c:pt>
                <c:pt idx="510">
                  <c:v>0.32397199377639474</c:v>
                </c:pt>
                <c:pt idx="511">
                  <c:v>0.32887308290731276</c:v>
                </c:pt>
                <c:pt idx="512">
                  <c:v>0.35157812847299397</c:v>
                </c:pt>
                <c:pt idx="513">
                  <c:v>0.35497888419648815</c:v>
                </c:pt>
                <c:pt idx="514">
                  <c:v>0.35137808401867082</c:v>
                </c:pt>
                <c:pt idx="515">
                  <c:v>0.34797732829517669</c:v>
                </c:pt>
                <c:pt idx="516">
                  <c:v>0.36718159591020222</c:v>
                </c:pt>
                <c:pt idx="517">
                  <c:v>0.37598355190042232</c:v>
                </c:pt>
                <c:pt idx="518">
                  <c:v>0.35907979551011332</c:v>
                </c:pt>
                <c:pt idx="519">
                  <c:v>0.36958212936208051</c:v>
                </c:pt>
                <c:pt idx="520">
                  <c:v>0.37698377417203821</c:v>
                </c:pt>
                <c:pt idx="521">
                  <c:v>0.37898421871527005</c:v>
                </c:pt>
                <c:pt idx="522">
                  <c:v>0.3797843965325628</c:v>
                </c:pt>
                <c:pt idx="523">
                  <c:v>0.39258724160924652</c:v>
                </c:pt>
                <c:pt idx="524">
                  <c:v>0.38898644143142919</c:v>
                </c:pt>
                <c:pt idx="525">
                  <c:v>0.39848855301178043</c:v>
                </c:pt>
                <c:pt idx="526">
                  <c:v>0.39508779728828625</c:v>
                </c:pt>
                <c:pt idx="527">
                  <c:v>0.40438986441431429</c:v>
                </c:pt>
                <c:pt idx="528">
                  <c:v>0.41549233162925092</c:v>
                </c:pt>
                <c:pt idx="529">
                  <c:v>0.41359190931318068</c:v>
                </c:pt>
                <c:pt idx="530">
                  <c:v>0.41369193154034228</c:v>
                </c:pt>
                <c:pt idx="531">
                  <c:v>0.40959102022671706</c:v>
                </c:pt>
                <c:pt idx="532">
                  <c:v>0.41869304289842185</c:v>
                </c:pt>
                <c:pt idx="533">
                  <c:v>0.42369415425650142</c:v>
                </c:pt>
                <c:pt idx="534">
                  <c:v>0.43629695487886194</c:v>
                </c:pt>
                <c:pt idx="535">
                  <c:v>0.42399422093798622</c:v>
                </c:pt>
                <c:pt idx="536">
                  <c:v>0.41259168704156479</c:v>
                </c:pt>
                <c:pt idx="537">
                  <c:v>0.41459213158479663</c:v>
                </c:pt>
                <c:pt idx="538">
                  <c:v>0.40679039786619248</c:v>
                </c:pt>
                <c:pt idx="539">
                  <c:v>0.40739053122916202</c:v>
                </c:pt>
                <c:pt idx="540">
                  <c:v>0.40048899755501222</c:v>
                </c:pt>
                <c:pt idx="541">
                  <c:v>0.4026894865525672</c:v>
                </c:pt>
                <c:pt idx="542">
                  <c:v>0.40038897532785062</c:v>
                </c:pt>
                <c:pt idx="543">
                  <c:v>0.39518781951544785</c:v>
                </c:pt>
                <c:pt idx="544">
                  <c:v>0.40088908646365856</c:v>
                </c:pt>
                <c:pt idx="545">
                  <c:v>0.39758835296732603</c:v>
                </c:pt>
                <c:pt idx="546">
                  <c:v>0.39398755278950875</c:v>
                </c:pt>
                <c:pt idx="547">
                  <c:v>0.40979106468104021</c:v>
                </c:pt>
                <c:pt idx="548">
                  <c:v>0.4113914203156257</c:v>
                </c:pt>
                <c:pt idx="549">
                  <c:v>0.41989330962436089</c:v>
                </c:pt>
                <c:pt idx="550">
                  <c:v>0.41819293176261391</c:v>
                </c:pt>
                <c:pt idx="551">
                  <c:v>0.41949322071571454</c:v>
                </c:pt>
                <c:pt idx="552">
                  <c:v>0.41889308735274511</c:v>
                </c:pt>
                <c:pt idx="553">
                  <c:v>0.41609246499222052</c:v>
                </c:pt>
                <c:pt idx="554">
                  <c:v>0.39538786396977105</c:v>
                </c:pt>
                <c:pt idx="555">
                  <c:v>0.39978884196488107</c:v>
                </c:pt>
                <c:pt idx="556">
                  <c:v>0.4031895976883752</c:v>
                </c:pt>
                <c:pt idx="557">
                  <c:v>0.39128695265614577</c:v>
                </c:pt>
                <c:pt idx="558">
                  <c:v>0.38928650811291399</c:v>
                </c:pt>
                <c:pt idx="559">
                  <c:v>0.37948432985107799</c:v>
                </c:pt>
                <c:pt idx="560">
                  <c:v>0.38308513002889527</c:v>
                </c:pt>
                <c:pt idx="561">
                  <c:v>0.37988441875972434</c:v>
                </c:pt>
                <c:pt idx="562">
                  <c:v>0.37928428539675485</c:v>
                </c:pt>
                <c:pt idx="563">
                  <c:v>0.36888197377194931</c:v>
                </c:pt>
                <c:pt idx="564">
                  <c:v>0.36058012891753716</c:v>
                </c:pt>
                <c:pt idx="565">
                  <c:v>0.3632807290509002</c:v>
                </c:pt>
                <c:pt idx="566">
                  <c:v>0.36428095132251609</c:v>
                </c:pt>
                <c:pt idx="567">
                  <c:v>0.3714825516781507</c:v>
                </c:pt>
                <c:pt idx="568">
                  <c:v>0.38508557457212711</c:v>
                </c:pt>
                <c:pt idx="569">
                  <c:v>0.37578350744609917</c:v>
                </c:pt>
                <c:pt idx="570">
                  <c:v>0.37878417426094685</c:v>
                </c:pt>
                <c:pt idx="571">
                  <c:v>0.38188486330295618</c:v>
                </c:pt>
                <c:pt idx="572">
                  <c:v>0.37198266281395859</c:v>
                </c:pt>
                <c:pt idx="573">
                  <c:v>0.38028450766837074</c:v>
                </c:pt>
                <c:pt idx="574">
                  <c:v>0.37418315181151363</c:v>
                </c:pt>
                <c:pt idx="575">
                  <c:v>0.37428317403867523</c:v>
                </c:pt>
                <c:pt idx="576">
                  <c:v>0.36788175150033342</c:v>
                </c:pt>
                <c:pt idx="577">
                  <c:v>0.36638141809290958</c:v>
                </c:pt>
                <c:pt idx="578">
                  <c:v>0.36718159591020222</c:v>
                </c:pt>
                <c:pt idx="579">
                  <c:v>0.37188264058679704</c:v>
                </c:pt>
                <c:pt idx="580">
                  <c:v>0.35777950655701268</c:v>
                </c:pt>
                <c:pt idx="581">
                  <c:v>0.35687930651255834</c:v>
                </c:pt>
                <c:pt idx="582">
                  <c:v>0.35217826183596357</c:v>
                </c:pt>
                <c:pt idx="583">
                  <c:v>0.35217826183596357</c:v>
                </c:pt>
                <c:pt idx="584">
                  <c:v>0.35597910646810405</c:v>
                </c:pt>
                <c:pt idx="585">
                  <c:v>0.34857746165814624</c:v>
                </c:pt>
                <c:pt idx="586">
                  <c:v>0.34337630584574347</c:v>
                </c:pt>
                <c:pt idx="587">
                  <c:v>0.35087797288286282</c:v>
                </c:pt>
                <c:pt idx="588">
                  <c:v>0.35667926205823514</c:v>
                </c:pt>
                <c:pt idx="589">
                  <c:v>0.36468104023116249</c:v>
                </c:pt>
                <c:pt idx="590">
                  <c:v>0.35437875083351855</c:v>
                </c:pt>
                <c:pt idx="591">
                  <c:v>0.34517670593465211</c:v>
                </c:pt>
                <c:pt idx="592">
                  <c:v>0.35067792842853968</c:v>
                </c:pt>
                <c:pt idx="593">
                  <c:v>0.36158035118915316</c:v>
                </c:pt>
                <c:pt idx="594">
                  <c:v>0.36268059568793065</c:v>
                </c:pt>
                <c:pt idx="595">
                  <c:v>0.38318515225605693</c:v>
                </c:pt>
                <c:pt idx="596">
                  <c:v>0.386585907979551</c:v>
                </c:pt>
                <c:pt idx="597">
                  <c:v>0.38378528561902642</c:v>
                </c:pt>
                <c:pt idx="598">
                  <c:v>0.38548566348077351</c:v>
                </c:pt>
                <c:pt idx="599">
                  <c:v>0.3941875972438319</c:v>
                </c:pt>
                <c:pt idx="600">
                  <c:v>0.39068681929317628</c:v>
                </c:pt>
                <c:pt idx="601">
                  <c:v>0.379984440986886</c:v>
                </c:pt>
                <c:pt idx="602">
                  <c:v>0.37918426316959325</c:v>
                </c:pt>
                <c:pt idx="603">
                  <c:v>0.37628361858190701</c:v>
                </c:pt>
                <c:pt idx="604">
                  <c:v>0.38058457434985549</c:v>
                </c:pt>
                <c:pt idx="605">
                  <c:v>0.37988441875972434</c:v>
                </c:pt>
                <c:pt idx="606">
                  <c:v>0.36108024005334521</c:v>
                </c:pt>
                <c:pt idx="607">
                  <c:v>0.36558124027561678</c:v>
                </c:pt>
                <c:pt idx="608">
                  <c:v>0.37668370749055341</c:v>
                </c:pt>
                <c:pt idx="609">
                  <c:v>0.36298066236941545</c:v>
                </c:pt>
                <c:pt idx="610">
                  <c:v>0.35147810624583237</c:v>
                </c:pt>
                <c:pt idx="611">
                  <c:v>0.35257835074460991</c:v>
                </c:pt>
                <c:pt idx="612">
                  <c:v>0.35567903978661924</c:v>
                </c:pt>
                <c:pt idx="613">
                  <c:v>0.35387863969771066</c:v>
                </c:pt>
                <c:pt idx="614">
                  <c:v>0.35127806179150922</c:v>
                </c:pt>
                <c:pt idx="615">
                  <c:v>0.34967770615692378</c:v>
                </c:pt>
                <c:pt idx="616">
                  <c:v>0.34977772838408533</c:v>
                </c:pt>
                <c:pt idx="617">
                  <c:v>0.35417870637919535</c:v>
                </c:pt>
                <c:pt idx="618">
                  <c:v>0.34907757279395418</c:v>
                </c:pt>
                <c:pt idx="619">
                  <c:v>0.34047566125805734</c:v>
                </c:pt>
                <c:pt idx="620">
                  <c:v>0.33587463880862412</c:v>
                </c:pt>
                <c:pt idx="621">
                  <c:v>0.33377417203823068</c:v>
                </c:pt>
                <c:pt idx="622">
                  <c:v>0.33307401644809953</c:v>
                </c:pt>
                <c:pt idx="623">
                  <c:v>0.33727494998888641</c:v>
                </c:pt>
                <c:pt idx="624">
                  <c:v>0.34087575016670368</c:v>
                </c:pt>
                <c:pt idx="625">
                  <c:v>0.35297843965325626</c:v>
                </c:pt>
                <c:pt idx="626">
                  <c:v>0.35107801733718608</c:v>
                </c:pt>
                <c:pt idx="627">
                  <c:v>0.3469771060235608</c:v>
                </c:pt>
                <c:pt idx="628">
                  <c:v>0.35677928428539679</c:v>
                </c:pt>
                <c:pt idx="629">
                  <c:v>0.36468104023116249</c:v>
                </c:pt>
                <c:pt idx="630">
                  <c:v>0.363580795732385</c:v>
                </c:pt>
                <c:pt idx="631">
                  <c:v>0.35997999555456767</c:v>
                </c:pt>
                <c:pt idx="632">
                  <c:v>0.35567903978661924</c:v>
                </c:pt>
                <c:pt idx="633">
                  <c:v>0.34487663925316731</c:v>
                </c:pt>
                <c:pt idx="634">
                  <c:v>0.34277617248277398</c:v>
                </c:pt>
                <c:pt idx="635">
                  <c:v>0.34017559457657254</c:v>
                </c:pt>
                <c:pt idx="636">
                  <c:v>0.34047566125805734</c:v>
                </c:pt>
                <c:pt idx="637">
                  <c:v>0.34377639475438981</c:v>
                </c:pt>
                <c:pt idx="638">
                  <c:v>0.34447655034452096</c:v>
                </c:pt>
                <c:pt idx="639">
                  <c:v>0.34287619470993552</c:v>
                </c:pt>
                <c:pt idx="640">
                  <c:v>0.34917759502111573</c:v>
                </c:pt>
                <c:pt idx="641">
                  <c:v>0.35797955101133583</c:v>
                </c:pt>
                <c:pt idx="642">
                  <c:v>0.35717937319404308</c:v>
                </c:pt>
                <c:pt idx="643">
                  <c:v>0.35057790620137802</c:v>
                </c:pt>
                <c:pt idx="644">
                  <c:v>0.35227828406312511</c:v>
                </c:pt>
                <c:pt idx="645">
                  <c:v>0.34237608357412752</c:v>
                </c:pt>
                <c:pt idx="646">
                  <c:v>0.34157590575683483</c:v>
                </c:pt>
                <c:pt idx="647">
                  <c:v>0.33727494998888641</c:v>
                </c:pt>
                <c:pt idx="648">
                  <c:v>0.32627250500111132</c:v>
                </c:pt>
                <c:pt idx="649">
                  <c:v>0.32067126028006226</c:v>
                </c:pt>
                <c:pt idx="650">
                  <c:v>0.32377194932207154</c:v>
                </c:pt>
                <c:pt idx="651">
                  <c:v>0.32237163814180925</c:v>
                </c:pt>
                <c:pt idx="652">
                  <c:v>0.31046899310957987</c:v>
                </c:pt>
                <c:pt idx="653">
                  <c:v>0.31166925983551902</c:v>
                </c:pt>
                <c:pt idx="654">
                  <c:v>0.30836852633918643</c:v>
                </c:pt>
                <c:pt idx="655">
                  <c:v>0.31176928206268062</c:v>
                </c:pt>
                <c:pt idx="656">
                  <c:v>0.31837074905534563</c:v>
                </c:pt>
                <c:pt idx="657">
                  <c:v>0.32637252722827298</c:v>
                </c:pt>
                <c:pt idx="658">
                  <c:v>0.32877306068015111</c:v>
                </c:pt>
                <c:pt idx="659">
                  <c:v>0.33377417203823068</c:v>
                </c:pt>
                <c:pt idx="660">
                  <c:v>0.3224716603689709</c:v>
                </c:pt>
                <c:pt idx="661">
                  <c:v>0.33897532785063345</c:v>
                </c:pt>
                <c:pt idx="662">
                  <c:v>0.34007557234941094</c:v>
                </c:pt>
                <c:pt idx="663">
                  <c:v>0.3462769504334296</c:v>
                </c:pt>
                <c:pt idx="664">
                  <c:v>0.34587686152478325</c:v>
                </c:pt>
                <c:pt idx="665">
                  <c:v>0.34807735052233824</c:v>
                </c:pt>
                <c:pt idx="666">
                  <c:v>0.34717715047788394</c:v>
                </c:pt>
                <c:pt idx="667">
                  <c:v>0.34367637252722827</c:v>
                </c:pt>
                <c:pt idx="668">
                  <c:v>0.34607690597910645</c:v>
                </c:pt>
                <c:pt idx="669">
                  <c:v>0.3380751278061791</c:v>
                </c:pt>
                <c:pt idx="670">
                  <c:v>0.33487441653700817</c:v>
                </c:pt>
                <c:pt idx="671">
                  <c:v>0.34437652811735936</c:v>
                </c:pt>
                <c:pt idx="672">
                  <c:v>0.34177595021115803</c:v>
                </c:pt>
                <c:pt idx="673">
                  <c:v>0.33347410535674599</c:v>
                </c:pt>
                <c:pt idx="674">
                  <c:v>0.33487441653700817</c:v>
                </c:pt>
                <c:pt idx="675">
                  <c:v>0.33687486108024006</c:v>
                </c:pt>
                <c:pt idx="676">
                  <c:v>0.35487886196932644</c:v>
                </c:pt>
                <c:pt idx="677">
                  <c:v>0.35057790620137802</c:v>
                </c:pt>
                <c:pt idx="678">
                  <c:v>0.34457657257168262</c:v>
                </c:pt>
                <c:pt idx="679">
                  <c:v>0.33447432762836182</c:v>
                </c:pt>
                <c:pt idx="680">
                  <c:v>0.33447432762836182</c:v>
                </c:pt>
                <c:pt idx="681">
                  <c:v>0.32867303845298951</c:v>
                </c:pt>
                <c:pt idx="682">
                  <c:v>0.32567237163814183</c:v>
                </c:pt>
                <c:pt idx="683">
                  <c:v>0.34417648366303621</c:v>
                </c:pt>
                <c:pt idx="684">
                  <c:v>0.34157590575683483</c:v>
                </c:pt>
                <c:pt idx="685">
                  <c:v>0.34717715047788394</c:v>
                </c:pt>
                <c:pt idx="686">
                  <c:v>0.34607690597910645</c:v>
                </c:pt>
                <c:pt idx="687">
                  <c:v>0.3465770171149144</c:v>
                </c:pt>
                <c:pt idx="688">
                  <c:v>0.35517892865081124</c:v>
                </c:pt>
                <c:pt idx="689">
                  <c:v>0.35387863969771066</c:v>
                </c:pt>
                <c:pt idx="690">
                  <c:v>0.35867970660146697</c:v>
                </c:pt>
                <c:pt idx="691">
                  <c:v>0.36638141809290958</c:v>
                </c:pt>
                <c:pt idx="692">
                  <c:v>0.38218492998444098</c:v>
                </c:pt>
                <c:pt idx="693">
                  <c:v>0.38258501889308733</c:v>
                </c:pt>
                <c:pt idx="694">
                  <c:v>0.38538564125361191</c:v>
                </c:pt>
                <c:pt idx="695">
                  <c:v>0.3944876639253167</c:v>
                </c:pt>
                <c:pt idx="696">
                  <c:v>0.38238497443876412</c:v>
                </c:pt>
                <c:pt idx="697">
                  <c:v>0.37418315181151363</c:v>
                </c:pt>
                <c:pt idx="698">
                  <c:v>0.37358301844854414</c:v>
                </c:pt>
                <c:pt idx="699">
                  <c:v>0.3715825739053123</c:v>
                </c:pt>
                <c:pt idx="700">
                  <c:v>0.36448099577683929</c:v>
                </c:pt>
                <c:pt idx="701">
                  <c:v>0.36058012891753716</c:v>
                </c:pt>
                <c:pt idx="702">
                  <c:v>0.35107801733718608</c:v>
                </c:pt>
                <c:pt idx="703">
                  <c:v>0.37638364080906872</c:v>
                </c:pt>
                <c:pt idx="704">
                  <c:v>0.38038452989553234</c:v>
                </c:pt>
                <c:pt idx="705">
                  <c:v>0.37558346299177592</c:v>
                </c:pt>
                <c:pt idx="706">
                  <c:v>0.37408312958435208</c:v>
                </c:pt>
                <c:pt idx="707">
                  <c:v>0.38778617470549015</c:v>
                </c:pt>
                <c:pt idx="708">
                  <c:v>0.37608357412758392</c:v>
                </c:pt>
                <c:pt idx="709">
                  <c:v>0.38608579684374306</c:v>
                </c:pt>
                <c:pt idx="710">
                  <c:v>0.38838630806845964</c:v>
                </c:pt>
                <c:pt idx="711">
                  <c:v>0.38978661924872193</c:v>
                </c:pt>
                <c:pt idx="712">
                  <c:v>0.39358746388086241</c:v>
                </c:pt>
                <c:pt idx="713">
                  <c:v>0.38208490775727944</c:v>
                </c:pt>
                <c:pt idx="714">
                  <c:v>0.37918426316959325</c:v>
                </c:pt>
                <c:pt idx="715">
                  <c:v>0.37228272949544339</c:v>
                </c:pt>
                <c:pt idx="716">
                  <c:v>0.35997999555456767</c:v>
                </c:pt>
                <c:pt idx="717">
                  <c:v>0.36078017337186041</c:v>
                </c:pt>
                <c:pt idx="718">
                  <c:v>0.35987997332740607</c:v>
                </c:pt>
                <c:pt idx="719">
                  <c:v>0.35897977328295178</c:v>
                </c:pt>
                <c:pt idx="720">
                  <c:v>0.35367859524338741</c:v>
                </c:pt>
                <c:pt idx="721">
                  <c:v>0.35487886196932644</c:v>
                </c:pt>
                <c:pt idx="722">
                  <c:v>0.35147810624583237</c:v>
                </c:pt>
                <c:pt idx="723">
                  <c:v>0.36368081795954654</c:v>
                </c:pt>
                <c:pt idx="724">
                  <c:v>0.346677039342076</c:v>
                </c:pt>
                <c:pt idx="725">
                  <c:v>0.33667481662591681</c:v>
                </c:pt>
                <c:pt idx="726">
                  <c:v>0.33767503889753275</c:v>
                </c:pt>
                <c:pt idx="727">
                  <c:v>0.33897532785063345</c:v>
                </c:pt>
                <c:pt idx="728">
                  <c:v>0.33617470549010892</c:v>
                </c:pt>
                <c:pt idx="729">
                  <c:v>0.34397643920871307</c:v>
                </c:pt>
                <c:pt idx="730">
                  <c:v>0.33637474994443212</c:v>
                </c:pt>
                <c:pt idx="731">
                  <c:v>0.34397643920871307</c:v>
                </c:pt>
                <c:pt idx="732">
                  <c:v>0.34137586130251169</c:v>
                </c:pt>
                <c:pt idx="733">
                  <c:v>0.34597688375194491</c:v>
                </c:pt>
                <c:pt idx="734">
                  <c:v>0.34277617248277398</c:v>
                </c:pt>
                <c:pt idx="735">
                  <c:v>0.3380751278061791</c:v>
                </c:pt>
                <c:pt idx="736">
                  <c:v>0.35217826183596357</c:v>
                </c:pt>
                <c:pt idx="737">
                  <c:v>0.34007557234941094</c:v>
                </c:pt>
                <c:pt idx="738">
                  <c:v>0.33147366081351409</c:v>
                </c:pt>
                <c:pt idx="739">
                  <c:v>0.33767503889753275</c:v>
                </c:pt>
                <c:pt idx="740">
                  <c:v>0.33307401644809953</c:v>
                </c:pt>
                <c:pt idx="741">
                  <c:v>0.33137363858635255</c:v>
                </c:pt>
                <c:pt idx="742">
                  <c:v>0.32807290509001996</c:v>
                </c:pt>
                <c:pt idx="743">
                  <c:v>0.33257390531229164</c:v>
                </c:pt>
                <c:pt idx="744">
                  <c:v>0.31126917092687262</c:v>
                </c:pt>
                <c:pt idx="745">
                  <c:v>0.3152700600133363</c:v>
                </c:pt>
                <c:pt idx="746">
                  <c:v>0.32417203823071794</c:v>
                </c:pt>
                <c:pt idx="747">
                  <c:v>0.32437208268504109</c:v>
                </c:pt>
                <c:pt idx="748">
                  <c:v>0.32427206045787954</c:v>
                </c:pt>
                <c:pt idx="749">
                  <c:v>0.32257168259613245</c:v>
                </c:pt>
                <c:pt idx="750">
                  <c:v>0.31757057123805288</c:v>
                </c:pt>
                <c:pt idx="751">
                  <c:v>0.32327183818626359</c:v>
                </c:pt>
                <c:pt idx="752">
                  <c:v>0.31937097132696157</c:v>
                </c:pt>
                <c:pt idx="753">
                  <c:v>0.31667037119359859</c:v>
                </c:pt>
                <c:pt idx="754">
                  <c:v>0.31206934874416536</c:v>
                </c:pt>
                <c:pt idx="755">
                  <c:v>0.31887086019115357</c:v>
                </c:pt>
                <c:pt idx="756">
                  <c:v>0.33247388308513004</c:v>
                </c:pt>
                <c:pt idx="757">
                  <c:v>0.34757723938653035</c:v>
                </c:pt>
                <c:pt idx="758">
                  <c:v>0.34787730606801515</c:v>
                </c:pt>
                <c:pt idx="759">
                  <c:v>0.35517892865081124</c:v>
                </c:pt>
                <c:pt idx="760">
                  <c:v>0.36088019559902196</c:v>
                </c:pt>
                <c:pt idx="761">
                  <c:v>0.35937986219159812</c:v>
                </c:pt>
                <c:pt idx="762">
                  <c:v>0.36608135141142478</c:v>
                </c:pt>
                <c:pt idx="763">
                  <c:v>0.36128028450766836</c:v>
                </c:pt>
                <c:pt idx="764">
                  <c:v>0.36878195154478771</c:v>
                </c:pt>
                <c:pt idx="765">
                  <c:v>0.36498110691264729</c:v>
                </c:pt>
                <c:pt idx="766">
                  <c:v>0.36748166259168702</c:v>
                </c:pt>
                <c:pt idx="767">
                  <c:v>0.363580795732385</c:v>
                </c:pt>
                <c:pt idx="768">
                  <c:v>0.3553789731051345</c:v>
                </c:pt>
                <c:pt idx="769">
                  <c:v>0.37258279617692819</c:v>
                </c:pt>
                <c:pt idx="770">
                  <c:v>0.36688152922871747</c:v>
                </c:pt>
                <c:pt idx="771">
                  <c:v>0.36158035118915316</c:v>
                </c:pt>
                <c:pt idx="772">
                  <c:v>0.36558124027561678</c:v>
                </c:pt>
                <c:pt idx="773">
                  <c:v>0.36528117359413209</c:v>
                </c:pt>
                <c:pt idx="774">
                  <c:v>0.37898421871527005</c:v>
                </c:pt>
                <c:pt idx="775">
                  <c:v>0.38748610802400535</c:v>
                </c:pt>
                <c:pt idx="776">
                  <c:v>0.39208713047343857</c:v>
                </c:pt>
                <c:pt idx="777">
                  <c:v>0.39848855301178043</c:v>
                </c:pt>
                <c:pt idx="778">
                  <c:v>0.4110913536341409</c:v>
                </c:pt>
                <c:pt idx="779">
                  <c:v>0.40509002000444538</c:v>
                </c:pt>
                <c:pt idx="780">
                  <c:v>0.41899310957990665</c:v>
                </c:pt>
                <c:pt idx="781">
                  <c:v>0.4191931540342298</c:v>
                </c:pt>
                <c:pt idx="782">
                  <c:v>0.42669482107134915</c:v>
                </c:pt>
                <c:pt idx="783">
                  <c:v>0.41889308735274511</c:v>
                </c:pt>
                <c:pt idx="784">
                  <c:v>0.42929539897755054</c:v>
                </c:pt>
                <c:pt idx="785">
                  <c:v>0.4199933318515226</c:v>
                </c:pt>
                <c:pt idx="786">
                  <c:v>0.41569237608357418</c:v>
                </c:pt>
                <c:pt idx="787">
                  <c:v>0.40839075350077791</c:v>
                </c:pt>
                <c:pt idx="788">
                  <c:v>0.41469215381195823</c:v>
                </c:pt>
                <c:pt idx="789">
                  <c:v>0.41669259835519001</c:v>
                </c:pt>
                <c:pt idx="790">
                  <c:v>0.42199377639475438</c:v>
                </c:pt>
                <c:pt idx="791">
                  <c:v>0.40208935318959771</c:v>
                </c:pt>
                <c:pt idx="792">
                  <c:v>0.4117915092242721</c:v>
                </c:pt>
                <c:pt idx="793">
                  <c:v>0.41009113136252501</c:v>
                </c:pt>
                <c:pt idx="794">
                  <c:v>0.4199933318515226</c:v>
                </c:pt>
                <c:pt idx="795">
                  <c:v>0.42399422093798622</c:v>
                </c:pt>
                <c:pt idx="796">
                  <c:v>0.42679484329851081</c:v>
                </c:pt>
                <c:pt idx="797">
                  <c:v>0.40468993109579904</c:v>
                </c:pt>
                <c:pt idx="798">
                  <c:v>0.40779062013780842</c:v>
                </c:pt>
                <c:pt idx="799">
                  <c:v>0.40919093131807066</c:v>
                </c:pt>
                <c:pt idx="800">
                  <c:v>0.40739053122916202</c:v>
                </c:pt>
                <c:pt idx="801">
                  <c:v>0.41899310957990665</c:v>
                </c:pt>
                <c:pt idx="802">
                  <c:v>0.41949322071571454</c:v>
                </c:pt>
                <c:pt idx="803">
                  <c:v>0.41899310957990665</c:v>
                </c:pt>
                <c:pt idx="804">
                  <c:v>0.43679706601466994</c:v>
                </c:pt>
                <c:pt idx="805">
                  <c:v>0.4344965547899533</c:v>
                </c:pt>
                <c:pt idx="806">
                  <c:v>0.42909535452322739</c:v>
                </c:pt>
                <c:pt idx="807">
                  <c:v>0.43709713269615474</c:v>
                </c:pt>
                <c:pt idx="808">
                  <c:v>0.44409868859746604</c:v>
                </c:pt>
                <c:pt idx="809">
                  <c:v>0.442898421871527</c:v>
                </c:pt>
                <c:pt idx="810">
                  <c:v>0.46360302289397642</c:v>
                </c:pt>
                <c:pt idx="811">
                  <c:v>0.46950433429651028</c:v>
                </c:pt>
                <c:pt idx="812">
                  <c:v>0.4685041120248945</c:v>
                </c:pt>
                <c:pt idx="813">
                  <c:v>0.44789953322960663</c:v>
                </c:pt>
                <c:pt idx="814">
                  <c:v>0.43909757723938653</c:v>
                </c:pt>
                <c:pt idx="815">
                  <c:v>0.44609913314069793</c:v>
                </c:pt>
                <c:pt idx="816">
                  <c:v>0.4594020893531896</c:v>
                </c:pt>
                <c:pt idx="817">
                  <c:v>0.44839964436541446</c:v>
                </c:pt>
                <c:pt idx="818">
                  <c:v>0.45360080017781734</c:v>
                </c:pt>
                <c:pt idx="819">
                  <c:v>0.45140031118026225</c:v>
                </c:pt>
                <c:pt idx="820">
                  <c:v>0.45070015559013116</c:v>
                </c:pt>
                <c:pt idx="821">
                  <c:v>0.43289619915536787</c:v>
                </c:pt>
                <c:pt idx="822">
                  <c:v>0.44109802178261837</c:v>
                </c:pt>
                <c:pt idx="823">
                  <c:v>0.45380084463214043</c:v>
                </c:pt>
                <c:pt idx="824">
                  <c:v>0.4196932651700378</c:v>
                </c:pt>
                <c:pt idx="825">
                  <c:v>0.4255945765725716</c:v>
                </c:pt>
                <c:pt idx="826">
                  <c:v>0.42189375416759278</c:v>
                </c:pt>
                <c:pt idx="827">
                  <c:v>0.42409424316514777</c:v>
                </c:pt>
                <c:pt idx="828">
                  <c:v>0.41399199822182708</c:v>
                </c:pt>
                <c:pt idx="829">
                  <c:v>0.41859302067126031</c:v>
                </c:pt>
                <c:pt idx="830">
                  <c:v>0.41499222049344298</c:v>
                </c:pt>
                <c:pt idx="831">
                  <c:v>0.42209379862191598</c:v>
                </c:pt>
                <c:pt idx="832">
                  <c:v>0.43339631029117581</c:v>
                </c:pt>
                <c:pt idx="833">
                  <c:v>0.42429428761947102</c:v>
                </c:pt>
                <c:pt idx="834">
                  <c:v>0.42539453211824851</c:v>
                </c:pt>
                <c:pt idx="835">
                  <c:v>0.41869304289842185</c:v>
                </c:pt>
                <c:pt idx="836">
                  <c:v>0.41769282062680596</c:v>
                </c:pt>
                <c:pt idx="837">
                  <c:v>0.42409424316514777</c:v>
                </c:pt>
                <c:pt idx="838">
                  <c:v>0.42129362080462318</c:v>
                </c:pt>
                <c:pt idx="839">
                  <c:v>0.41989330962436089</c:v>
                </c:pt>
                <c:pt idx="840">
                  <c:v>0.42099355412313849</c:v>
                </c:pt>
                <c:pt idx="841">
                  <c:v>0.43959768837519447</c:v>
                </c:pt>
                <c:pt idx="842">
                  <c:v>0.45100022227161596</c:v>
                </c:pt>
                <c:pt idx="843">
                  <c:v>0.45020004445432316</c:v>
                </c:pt>
                <c:pt idx="844">
                  <c:v>0.44989997777283836</c:v>
                </c:pt>
                <c:pt idx="845">
                  <c:v>0.46250277839519899</c:v>
                </c:pt>
                <c:pt idx="846">
                  <c:v>0.47780617915092244</c:v>
                </c:pt>
                <c:pt idx="847">
                  <c:v>0.4760057790620138</c:v>
                </c:pt>
                <c:pt idx="848">
                  <c:v>0.47340520115581236</c:v>
                </c:pt>
                <c:pt idx="849">
                  <c:v>0.49100911313625256</c:v>
                </c:pt>
                <c:pt idx="850">
                  <c:v>0.475705712380529</c:v>
                </c:pt>
                <c:pt idx="851">
                  <c:v>0.46640364525450101</c:v>
                </c:pt>
                <c:pt idx="852">
                  <c:v>0.4591020226717048</c:v>
                </c:pt>
                <c:pt idx="853">
                  <c:v>0.46030228939764389</c:v>
                </c:pt>
                <c:pt idx="854">
                  <c:v>0.45920204489886635</c:v>
                </c:pt>
                <c:pt idx="855">
                  <c:v>0.4528006223605246</c:v>
                </c:pt>
                <c:pt idx="856">
                  <c:v>0.43909757723938653</c:v>
                </c:pt>
                <c:pt idx="857">
                  <c:v>0.44439875527895084</c:v>
                </c:pt>
                <c:pt idx="858">
                  <c:v>0.44559902200488993</c:v>
                </c:pt>
                <c:pt idx="859">
                  <c:v>0.44829962213825292</c:v>
                </c:pt>
                <c:pt idx="860">
                  <c:v>0.46180262280506779</c:v>
                </c:pt>
                <c:pt idx="861">
                  <c:v>0.44919982218270721</c:v>
                </c:pt>
                <c:pt idx="862">
                  <c:v>0.43709713269615474</c:v>
                </c:pt>
                <c:pt idx="863">
                  <c:v>0.42079350966881529</c:v>
                </c:pt>
                <c:pt idx="864">
                  <c:v>0.42439430984663257</c:v>
                </c:pt>
                <c:pt idx="865">
                  <c:v>0.41229162036007999</c:v>
                </c:pt>
                <c:pt idx="866">
                  <c:v>0.42229384307623913</c:v>
                </c:pt>
                <c:pt idx="867">
                  <c:v>0.42599466548121812</c:v>
                </c:pt>
                <c:pt idx="868">
                  <c:v>0.44159813291842631</c:v>
                </c:pt>
                <c:pt idx="869">
                  <c:v>0.44949988886419201</c:v>
                </c:pt>
                <c:pt idx="870">
                  <c:v>0.44719937763947543</c:v>
                </c:pt>
                <c:pt idx="871">
                  <c:v>0.4512002667259391</c:v>
                </c:pt>
                <c:pt idx="872">
                  <c:v>0.46540342298288512</c:v>
                </c:pt>
                <c:pt idx="873">
                  <c:v>0.4758057346076906</c:v>
                </c:pt>
                <c:pt idx="874">
                  <c:v>0.47770615692376084</c:v>
                </c:pt>
                <c:pt idx="875">
                  <c:v>0.48340742387197155</c:v>
                </c:pt>
                <c:pt idx="876">
                  <c:v>0.4682040453434097</c:v>
                </c:pt>
                <c:pt idx="877">
                  <c:v>0.47740609024227604</c:v>
                </c:pt>
                <c:pt idx="878">
                  <c:v>0.47430540120026676</c:v>
                </c:pt>
                <c:pt idx="879">
                  <c:v>0.47150477883974218</c:v>
                </c:pt>
                <c:pt idx="880">
                  <c:v>0.4597021560346744</c:v>
                </c:pt>
                <c:pt idx="881">
                  <c:v>0.46410313402978437</c:v>
                </c:pt>
                <c:pt idx="882">
                  <c:v>0.45980217826183595</c:v>
                </c:pt>
                <c:pt idx="883">
                  <c:v>0.43709713269615474</c:v>
                </c:pt>
                <c:pt idx="884">
                  <c:v>0.43359635474549896</c:v>
                </c:pt>
                <c:pt idx="885">
                  <c:v>0.44099799955545677</c:v>
                </c:pt>
                <c:pt idx="886">
                  <c:v>0.42629473216270281</c:v>
                </c:pt>
                <c:pt idx="887">
                  <c:v>0.43259613247388307</c:v>
                </c:pt>
                <c:pt idx="888">
                  <c:v>0.44109802178261837</c:v>
                </c:pt>
                <c:pt idx="889">
                  <c:v>0.44639919982218268</c:v>
                </c:pt>
                <c:pt idx="890">
                  <c:v>0.4760057790620138</c:v>
                </c:pt>
                <c:pt idx="891">
                  <c:v>0.4899088686374749</c:v>
                </c:pt>
                <c:pt idx="892">
                  <c:v>0.49000889086463656</c:v>
                </c:pt>
                <c:pt idx="893">
                  <c:v>0.48410757946210264</c:v>
                </c:pt>
                <c:pt idx="894">
                  <c:v>0.47590575683485214</c:v>
                </c:pt>
                <c:pt idx="895">
                  <c:v>0.48720826850411203</c:v>
                </c:pt>
                <c:pt idx="896">
                  <c:v>0.49721049122027122</c:v>
                </c:pt>
                <c:pt idx="897">
                  <c:v>0.49210935763503</c:v>
                </c:pt>
                <c:pt idx="898">
                  <c:v>0.51131362525005553</c:v>
                </c:pt>
                <c:pt idx="899">
                  <c:v>0.50541231384752172</c:v>
                </c:pt>
                <c:pt idx="900">
                  <c:v>0.51201378084018667</c:v>
                </c:pt>
                <c:pt idx="901">
                  <c:v>0.49631029117581682</c:v>
                </c:pt>
                <c:pt idx="902">
                  <c:v>0.48820849077572798</c:v>
                </c:pt>
                <c:pt idx="903">
                  <c:v>0.49771060235607911</c:v>
                </c:pt>
                <c:pt idx="904">
                  <c:v>0.49511002444987767</c:v>
                </c:pt>
                <c:pt idx="905">
                  <c:v>0.48530784618804185</c:v>
                </c:pt>
                <c:pt idx="906">
                  <c:v>0.48650811291398083</c:v>
                </c:pt>
                <c:pt idx="907">
                  <c:v>0.47790620137808398</c:v>
                </c:pt>
                <c:pt idx="908">
                  <c:v>0.47780617915092244</c:v>
                </c:pt>
                <c:pt idx="909">
                  <c:v>0.475205601244721</c:v>
                </c:pt>
                <c:pt idx="910">
                  <c:v>0.49280951322516114</c:v>
                </c:pt>
                <c:pt idx="911">
                  <c:v>0.49541009113136247</c:v>
                </c:pt>
                <c:pt idx="912">
                  <c:v>0.49611024672149368</c:v>
                </c:pt>
                <c:pt idx="913">
                  <c:v>0.50321182484996674</c:v>
                </c:pt>
                <c:pt idx="914">
                  <c:v>0.50751278061791505</c:v>
                </c:pt>
                <c:pt idx="915">
                  <c:v>0.51361413647477216</c:v>
                </c:pt>
                <c:pt idx="916">
                  <c:v>0.5388197377194931</c:v>
                </c:pt>
                <c:pt idx="917">
                  <c:v>0.5406201378084019</c:v>
                </c:pt>
                <c:pt idx="918">
                  <c:v>0.55362302733940871</c:v>
                </c:pt>
                <c:pt idx="919">
                  <c:v>0.5408201822627251</c:v>
                </c:pt>
                <c:pt idx="920">
                  <c:v>0.53791953767503897</c:v>
                </c:pt>
                <c:pt idx="921">
                  <c:v>0.52881751500333407</c:v>
                </c:pt>
                <c:pt idx="922">
                  <c:v>0.52651700377861754</c:v>
                </c:pt>
                <c:pt idx="923">
                  <c:v>0.53781951544787743</c:v>
                </c:pt>
                <c:pt idx="924">
                  <c:v>0.53031784841075791</c:v>
                </c:pt>
                <c:pt idx="925">
                  <c:v>0.51591464769948869</c:v>
                </c:pt>
                <c:pt idx="926">
                  <c:v>0.50851300288953105</c:v>
                </c:pt>
                <c:pt idx="927">
                  <c:v>0.50661258057346081</c:v>
                </c:pt>
                <c:pt idx="928">
                  <c:v>0.50751278061791505</c:v>
                </c:pt>
                <c:pt idx="929">
                  <c:v>0.49010891309179816</c:v>
                </c:pt>
                <c:pt idx="930">
                  <c:v>0.50331184707712828</c:v>
                </c:pt>
                <c:pt idx="931">
                  <c:v>0.49531006890420093</c:v>
                </c:pt>
                <c:pt idx="932">
                  <c:v>0.46880417870637919</c:v>
                </c:pt>
                <c:pt idx="933">
                  <c:v>0.45990220048899755</c:v>
                </c:pt>
                <c:pt idx="934">
                  <c:v>0.45140031118026225</c:v>
                </c:pt>
                <c:pt idx="935">
                  <c:v>0.45370082240497889</c:v>
                </c:pt>
                <c:pt idx="936">
                  <c:v>0.4512002667259391</c:v>
                </c:pt>
                <c:pt idx="937">
                  <c:v>0.47340520115581236</c:v>
                </c:pt>
                <c:pt idx="938">
                  <c:v>0.48190709046454766</c:v>
                </c:pt>
                <c:pt idx="939">
                  <c:v>0.47680595687930655</c:v>
                </c:pt>
                <c:pt idx="940">
                  <c:v>0.48440764614358744</c:v>
                </c:pt>
                <c:pt idx="941">
                  <c:v>0.48350744609913315</c:v>
                </c:pt>
                <c:pt idx="942">
                  <c:v>0.46830406757057125</c:v>
                </c:pt>
                <c:pt idx="943">
                  <c:v>0.46680373416314735</c:v>
                </c:pt>
                <c:pt idx="944">
                  <c:v>0.47180484552122692</c:v>
                </c:pt>
                <c:pt idx="945">
                  <c:v>0.47690597910646809</c:v>
                </c:pt>
                <c:pt idx="946">
                  <c:v>0.46870415647921765</c:v>
                </c:pt>
                <c:pt idx="947">
                  <c:v>0.48280729050900206</c:v>
                </c:pt>
                <c:pt idx="948">
                  <c:v>0.48270726828184041</c:v>
                </c:pt>
                <c:pt idx="949">
                  <c:v>0.48520782396088019</c:v>
                </c:pt>
                <c:pt idx="950">
                  <c:v>0.47320515670148922</c:v>
                </c:pt>
                <c:pt idx="951">
                  <c:v>0.49270949099799949</c:v>
                </c:pt>
                <c:pt idx="952">
                  <c:v>0.49310957990664583</c:v>
                </c:pt>
                <c:pt idx="953">
                  <c:v>0.50851300288953105</c:v>
                </c:pt>
                <c:pt idx="954">
                  <c:v>0.4839075350077795</c:v>
                </c:pt>
                <c:pt idx="955">
                  <c:v>0.47020448988664143</c:v>
                </c:pt>
                <c:pt idx="956">
                  <c:v>0.46680373416314735</c:v>
                </c:pt>
                <c:pt idx="957">
                  <c:v>0.46520337852856186</c:v>
                </c:pt>
                <c:pt idx="958">
                  <c:v>0.4425983551900422</c:v>
                </c:pt>
                <c:pt idx="959">
                  <c:v>0.44039786619248722</c:v>
                </c:pt>
                <c:pt idx="960">
                  <c:v>0.4437986219159813</c:v>
                </c:pt>
                <c:pt idx="961">
                  <c:v>0.43489664369859965</c:v>
                </c:pt>
                <c:pt idx="962">
                  <c:v>0.43279617692820632</c:v>
                </c:pt>
                <c:pt idx="963">
                  <c:v>0.4355967992887308</c:v>
                </c:pt>
                <c:pt idx="964">
                  <c:v>0.43059568793065123</c:v>
                </c:pt>
                <c:pt idx="965">
                  <c:v>0.42329406534785508</c:v>
                </c:pt>
                <c:pt idx="966">
                  <c:v>0.4275950211158035</c:v>
                </c:pt>
                <c:pt idx="967">
                  <c:v>0.44839964436541446</c:v>
                </c:pt>
                <c:pt idx="968">
                  <c:v>0.4425983551900422</c:v>
                </c:pt>
                <c:pt idx="969">
                  <c:v>0.43799733274060904</c:v>
                </c:pt>
                <c:pt idx="970">
                  <c:v>0.44349855523449655</c:v>
                </c:pt>
                <c:pt idx="971">
                  <c:v>0.45360080017781734</c:v>
                </c:pt>
                <c:pt idx="972">
                  <c:v>0.45330073349633254</c:v>
                </c:pt>
                <c:pt idx="973">
                  <c:v>0.44329851078017335</c:v>
                </c:pt>
                <c:pt idx="974">
                  <c:v>0.45860191153589686</c:v>
                </c:pt>
                <c:pt idx="975">
                  <c:v>0.4610024449877751</c:v>
                </c:pt>
                <c:pt idx="976">
                  <c:v>0.45810180040008885</c:v>
                </c:pt>
                <c:pt idx="977">
                  <c:v>0.46030228939764389</c:v>
                </c:pt>
                <c:pt idx="978">
                  <c:v>0.47060457879528778</c:v>
                </c:pt>
                <c:pt idx="979">
                  <c:v>0.47090464547677258</c:v>
                </c:pt>
                <c:pt idx="980">
                  <c:v>0.47020448988664143</c:v>
                </c:pt>
                <c:pt idx="981">
                  <c:v>0.4764058679706602</c:v>
                </c:pt>
                <c:pt idx="982">
                  <c:v>0.46240275616803733</c:v>
                </c:pt>
                <c:pt idx="983">
                  <c:v>0.46940431206934868</c:v>
                </c:pt>
                <c:pt idx="984">
                  <c:v>0.47380529006445876</c:v>
                </c:pt>
                <c:pt idx="985">
                  <c:v>0.49210935763503</c:v>
                </c:pt>
                <c:pt idx="986">
                  <c:v>0.48380751278061784</c:v>
                </c:pt>
                <c:pt idx="987">
                  <c:v>0.49140920204489891</c:v>
                </c:pt>
                <c:pt idx="988">
                  <c:v>0.50281173594132034</c:v>
                </c:pt>
                <c:pt idx="989">
                  <c:v>0.5153145143365192</c:v>
                </c:pt>
                <c:pt idx="990">
                  <c:v>0.51341409202044896</c:v>
                </c:pt>
                <c:pt idx="991">
                  <c:v>0.50951322516114694</c:v>
                </c:pt>
                <c:pt idx="992">
                  <c:v>0.52111580351189146</c:v>
                </c:pt>
                <c:pt idx="993">
                  <c:v>0.51351411424761062</c:v>
                </c:pt>
                <c:pt idx="994">
                  <c:v>0.52241609246499221</c:v>
                </c:pt>
                <c:pt idx="995">
                  <c:v>0.52561680373416308</c:v>
                </c:pt>
                <c:pt idx="996">
                  <c:v>0.50691264725494545</c:v>
                </c:pt>
                <c:pt idx="997">
                  <c:v>0.51231384752167153</c:v>
                </c:pt>
                <c:pt idx="998">
                  <c:v>0.51031340297843963</c:v>
                </c:pt>
                <c:pt idx="999">
                  <c:v>0.52501667037119359</c:v>
                </c:pt>
                <c:pt idx="1000">
                  <c:v>0.50381195821293623</c:v>
                </c:pt>
                <c:pt idx="1001">
                  <c:v>0.50781284729939991</c:v>
                </c:pt>
                <c:pt idx="1002">
                  <c:v>0.49961102467214941</c:v>
                </c:pt>
                <c:pt idx="1003">
                  <c:v>0.50621249166481441</c:v>
                </c:pt>
                <c:pt idx="1004">
                  <c:v>0.4839075350077795</c:v>
                </c:pt>
                <c:pt idx="1005">
                  <c:v>0.48670815736830408</c:v>
                </c:pt>
                <c:pt idx="1006">
                  <c:v>0.48630806845965768</c:v>
                </c:pt>
                <c:pt idx="1007">
                  <c:v>0.49430984663258504</c:v>
                </c:pt>
                <c:pt idx="1008">
                  <c:v>0.5169148699711047</c:v>
                </c:pt>
                <c:pt idx="1009">
                  <c:v>0.51331406979328742</c:v>
                </c:pt>
                <c:pt idx="1010">
                  <c:v>0.51981551455879083</c:v>
                </c:pt>
                <c:pt idx="1011">
                  <c:v>0.49791064681040226</c:v>
                </c:pt>
                <c:pt idx="1012">
                  <c:v>0.51901533674149813</c:v>
                </c:pt>
                <c:pt idx="1013">
                  <c:v>0.52641698155145589</c:v>
                </c:pt>
                <c:pt idx="1014">
                  <c:v>0.54472104912202712</c:v>
                </c:pt>
                <c:pt idx="1015">
                  <c:v>0.55002222716159144</c:v>
                </c:pt>
                <c:pt idx="1016">
                  <c:v>0.56502556123583014</c:v>
                </c:pt>
                <c:pt idx="1017">
                  <c:v>0.56402533896421436</c:v>
                </c:pt>
                <c:pt idx="1018">
                  <c:v>0.56552567237163809</c:v>
                </c:pt>
                <c:pt idx="1019">
                  <c:v>0.56392531673705271</c:v>
                </c:pt>
                <c:pt idx="1020">
                  <c:v>0.55542342742831741</c:v>
                </c:pt>
                <c:pt idx="1021">
                  <c:v>0.55232273838630808</c:v>
                </c:pt>
                <c:pt idx="1022">
                  <c:v>0.56232496110246721</c:v>
                </c:pt>
                <c:pt idx="1023">
                  <c:v>0.55732384974438764</c:v>
                </c:pt>
                <c:pt idx="1024">
                  <c:v>0.57472771727050453</c:v>
                </c:pt>
                <c:pt idx="1025">
                  <c:v>0.56862636141364753</c:v>
                </c:pt>
                <c:pt idx="1026">
                  <c:v>0.57212713936430326</c:v>
                </c:pt>
                <c:pt idx="1027">
                  <c:v>0.56922649477661702</c:v>
                </c:pt>
                <c:pt idx="1028">
                  <c:v>0.56742609468770844</c:v>
                </c:pt>
                <c:pt idx="1029">
                  <c:v>0.56582573905312294</c:v>
                </c:pt>
                <c:pt idx="1030">
                  <c:v>0.51391420315625702</c:v>
                </c:pt>
                <c:pt idx="1031">
                  <c:v>0.50521226939319841</c:v>
                </c:pt>
                <c:pt idx="1032">
                  <c:v>0.50511224716603687</c:v>
                </c:pt>
                <c:pt idx="1033">
                  <c:v>0.55812402756168034</c:v>
                </c:pt>
                <c:pt idx="1034">
                  <c:v>0.58242942876194703</c:v>
                </c:pt>
                <c:pt idx="1035">
                  <c:v>0.6123360746832629</c:v>
                </c:pt>
                <c:pt idx="1036">
                  <c:v>0.62203823071793729</c:v>
                </c:pt>
                <c:pt idx="1037">
                  <c:v>0.62983996443654144</c:v>
                </c:pt>
                <c:pt idx="1038">
                  <c:v>0.65154478773060676</c:v>
                </c:pt>
                <c:pt idx="1039">
                  <c:v>0.64134252056012453</c:v>
                </c:pt>
                <c:pt idx="1040">
                  <c:v>0.65124472104912201</c:v>
                </c:pt>
                <c:pt idx="1041">
                  <c:v>0.62643920871304737</c:v>
                </c:pt>
                <c:pt idx="1042">
                  <c:v>0.60883529673260717</c:v>
                </c:pt>
                <c:pt idx="1043">
                  <c:v>0.62273838630806844</c:v>
                </c:pt>
                <c:pt idx="1044">
                  <c:v>0.61053567459435421</c:v>
                </c:pt>
                <c:pt idx="1045">
                  <c:v>0.61583685263391863</c:v>
                </c:pt>
                <c:pt idx="1046">
                  <c:v>0.60663480773505218</c:v>
                </c:pt>
                <c:pt idx="1047">
                  <c:v>0.61413647477217159</c:v>
                </c:pt>
                <c:pt idx="1048">
                  <c:v>0.58743054012002671</c:v>
                </c:pt>
                <c:pt idx="1049">
                  <c:v>0.5872304956657034</c:v>
                </c:pt>
                <c:pt idx="1050">
                  <c:v>0.61083574127583906</c:v>
                </c:pt>
                <c:pt idx="1051">
                  <c:v>0.64654367637252719</c:v>
                </c:pt>
                <c:pt idx="1052">
                  <c:v>0.62883974216492544</c:v>
                </c:pt>
                <c:pt idx="1053">
                  <c:v>0.61933763058457436</c:v>
                </c:pt>
                <c:pt idx="1054">
                  <c:v>0.64344298733051786</c:v>
                </c:pt>
                <c:pt idx="1055">
                  <c:v>0.59133140697932873</c:v>
                </c:pt>
                <c:pt idx="1056">
                  <c:v>0.59323182929539897</c:v>
                </c:pt>
                <c:pt idx="1057">
                  <c:v>0.57892865081129141</c:v>
                </c:pt>
                <c:pt idx="1058">
                  <c:v>0.59223160702378308</c:v>
                </c:pt>
                <c:pt idx="1059">
                  <c:v>0.5872304956657034</c:v>
                </c:pt>
                <c:pt idx="1060">
                  <c:v>0.60253389642142696</c:v>
                </c:pt>
                <c:pt idx="1061">
                  <c:v>0.62283840853523009</c:v>
                </c:pt>
                <c:pt idx="1062">
                  <c:v>0.63194043120693488</c:v>
                </c:pt>
                <c:pt idx="1063">
                  <c:v>0.6283396310291175</c:v>
                </c:pt>
                <c:pt idx="1064">
                  <c:v>0.64684374305401204</c:v>
                </c:pt>
                <c:pt idx="1065">
                  <c:v>0.63734163147366074</c:v>
                </c:pt>
                <c:pt idx="1066">
                  <c:v>0.64664369859968884</c:v>
                </c:pt>
                <c:pt idx="1067">
                  <c:v>0.64594354300955759</c:v>
                </c:pt>
                <c:pt idx="1068">
                  <c:v>0.65334518781951534</c:v>
                </c:pt>
                <c:pt idx="1069">
                  <c:v>0.69455434541009109</c:v>
                </c:pt>
                <c:pt idx="1070">
                  <c:v>0.68715270060013345</c:v>
                </c:pt>
                <c:pt idx="1071">
                  <c:v>0.69245387863969776</c:v>
                </c:pt>
                <c:pt idx="1072">
                  <c:v>0.70735719048677481</c:v>
                </c:pt>
                <c:pt idx="1073">
                  <c:v>0.69015336741498112</c:v>
                </c:pt>
                <c:pt idx="1074">
                  <c:v>0.69625472327183824</c:v>
                </c:pt>
                <c:pt idx="1075">
                  <c:v>0.6852522782840631</c:v>
                </c:pt>
                <c:pt idx="1076">
                  <c:v>0.68985330073349627</c:v>
                </c:pt>
                <c:pt idx="1077">
                  <c:v>0.70625694598799726</c:v>
                </c:pt>
                <c:pt idx="1078">
                  <c:v>0.71245832407201604</c:v>
                </c:pt>
                <c:pt idx="1079">
                  <c:v>0.69635474549899989</c:v>
                </c:pt>
                <c:pt idx="1080">
                  <c:v>0.69745498999777733</c:v>
                </c:pt>
                <c:pt idx="1081">
                  <c:v>0.68855301178039563</c:v>
                </c:pt>
                <c:pt idx="1082">
                  <c:v>0.67214936652589463</c:v>
                </c:pt>
                <c:pt idx="1083">
                  <c:v>0.68095132251611468</c:v>
                </c:pt>
                <c:pt idx="1084">
                  <c:v>0.66804845521226941</c:v>
                </c:pt>
                <c:pt idx="1085">
                  <c:v>0.66794843298510787</c:v>
                </c:pt>
                <c:pt idx="1086">
                  <c:v>0.67765058901978215</c:v>
                </c:pt>
                <c:pt idx="1087">
                  <c:v>0.65514558790842403</c:v>
                </c:pt>
                <c:pt idx="1088">
                  <c:v>0.67605023338519676</c:v>
                </c:pt>
                <c:pt idx="1089">
                  <c:v>0.67595021115803511</c:v>
                </c:pt>
                <c:pt idx="1090">
                  <c:v>0.68265170037786171</c:v>
                </c:pt>
                <c:pt idx="1091">
                  <c:v>0.68465214492109361</c:v>
                </c:pt>
                <c:pt idx="1092">
                  <c:v>0.69035341186930421</c:v>
                </c:pt>
                <c:pt idx="1093">
                  <c:v>0.66404756612580573</c:v>
                </c:pt>
                <c:pt idx="1094">
                  <c:v>0.67234941098021783</c:v>
                </c:pt>
                <c:pt idx="1095">
                  <c:v>0.67535007779506551</c:v>
                </c:pt>
                <c:pt idx="1096">
                  <c:v>0.68855301178039563</c:v>
                </c:pt>
                <c:pt idx="1097">
                  <c:v>0.68595243387419425</c:v>
                </c:pt>
                <c:pt idx="1098">
                  <c:v>0.67645032229384305</c:v>
                </c:pt>
                <c:pt idx="1099">
                  <c:v>0.67505001111358065</c:v>
                </c:pt>
                <c:pt idx="1100">
                  <c:v>0.66774838853078466</c:v>
                </c:pt>
                <c:pt idx="1101">
                  <c:v>0.66204712158257395</c:v>
                </c:pt>
                <c:pt idx="1102">
                  <c:v>0.6860524561013559</c:v>
                </c:pt>
                <c:pt idx="1103">
                  <c:v>0.70295621249166473</c:v>
                </c:pt>
                <c:pt idx="1104">
                  <c:v>0.69085352300511216</c:v>
                </c:pt>
                <c:pt idx="1105">
                  <c:v>0.68225161146921531</c:v>
                </c:pt>
                <c:pt idx="1106">
                  <c:v>0.67835074460991318</c:v>
                </c:pt>
                <c:pt idx="1107">
                  <c:v>0.6613469659924428</c:v>
                </c:pt>
                <c:pt idx="1108">
                  <c:v>0.66554789953322968</c:v>
                </c:pt>
                <c:pt idx="1109">
                  <c:v>0.64754389864414308</c:v>
                </c:pt>
                <c:pt idx="1110">
                  <c:v>0.64234274283174031</c:v>
                </c:pt>
                <c:pt idx="1111">
                  <c:v>0.65044454323182932</c:v>
                </c:pt>
                <c:pt idx="1112">
                  <c:v>0.67605023338519676</c:v>
                </c:pt>
                <c:pt idx="1113">
                  <c:v>0.69595465659035338</c:v>
                </c:pt>
                <c:pt idx="1114">
                  <c:v>0.71255834629917747</c:v>
                </c:pt>
                <c:pt idx="1115">
                  <c:v>0.72386085796843747</c:v>
                </c:pt>
                <c:pt idx="1116">
                  <c:v>0.72246054678817517</c:v>
                </c:pt>
                <c:pt idx="1117">
                  <c:v>0.7190597910646811</c:v>
                </c:pt>
                <c:pt idx="1118">
                  <c:v>0.72946210268948664</c:v>
                </c:pt>
                <c:pt idx="1119">
                  <c:v>0.73056234718826418</c:v>
                </c:pt>
                <c:pt idx="1120">
                  <c:v>0.72786174705490103</c:v>
                </c:pt>
                <c:pt idx="1121">
                  <c:v>0.73896421426983772</c:v>
                </c:pt>
                <c:pt idx="1122">
                  <c:v>0.73716381418092902</c:v>
                </c:pt>
                <c:pt idx="1123">
                  <c:v>0.71235830184485438</c:v>
                </c:pt>
                <c:pt idx="1124">
                  <c:v>0.73296288064014226</c:v>
                </c:pt>
                <c:pt idx="1125">
                  <c:v>0.74786619248721931</c:v>
                </c:pt>
                <c:pt idx="1126">
                  <c:v>0.76286952656145801</c:v>
                </c:pt>
                <c:pt idx="1127">
                  <c:v>0.76016892642809519</c:v>
                </c:pt>
                <c:pt idx="1128">
                  <c:v>0.7755723494109803</c:v>
                </c:pt>
                <c:pt idx="1129">
                  <c:v>0.7755723494109803</c:v>
                </c:pt>
                <c:pt idx="1130">
                  <c:v>0.77157146032451662</c:v>
                </c:pt>
                <c:pt idx="1131">
                  <c:v>0.80067792842853969</c:v>
                </c:pt>
                <c:pt idx="1132">
                  <c:v>0.82978439653256275</c:v>
                </c:pt>
                <c:pt idx="1133">
                  <c:v>0.83818626361413651</c:v>
                </c:pt>
              </c:numCache>
            </c:numRef>
          </c:val>
          <c:smooth val="0"/>
          <c:extLst>
            <c:ext xmlns:c16="http://schemas.microsoft.com/office/drawing/2014/chart" uri="{C3380CC4-5D6E-409C-BE32-E72D297353CC}">
              <c16:uniqueId val="{00000000-9472-4466-B717-5B6A3D690DD8}"/>
            </c:ext>
          </c:extLst>
        </c:ser>
        <c:ser>
          <c:idx val="0"/>
          <c:order val="1"/>
          <c:spPr>
            <a:ln w="28575" cap="rnd" cmpd="sng">
              <a:solidFill>
                <a:srgbClr val="EDC843"/>
              </a:solidFill>
              <a:round/>
            </a:ln>
            <a:effectLst/>
          </c:spPr>
          <c:marker>
            <c:symbol val="none"/>
          </c:marker>
          <c:cat>
            <c:numRef>
              <c:f>'Sep 25'!$F$14:$F$1147</c:f>
              <c:numCache>
                <c:formatCode>m/d/yyyy</c:formatCode>
                <c:ptCount val="1134"/>
                <c:pt idx="0">
                  <c:v>44256</c:v>
                </c:pt>
                <c:pt idx="1">
                  <c:v>44257</c:v>
                </c:pt>
                <c:pt idx="2">
                  <c:v>44258</c:v>
                </c:pt>
                <c:pt idx="3">
                  <c:v>44259</c:v>
                </c:pt>
                <c:pt idx="4">
                  <c:v>44260</c:v>
                </c:pt>
                <c:pt idx="5">
                  <c:v>44263</c:v>
                </c:pt>
                <c:pt idx="6">
                  <c:v>44264</c:v>
                </c:pt>
                <c:pt idx="7">
                  <c:v>44265</c:v>
                </c:pt>
                <c:pt idx="8">
                  <c:v>44266</c:v>
                </c:pt>
                <c:pt idx="9">
                  <c:v>44267</c:v>
                </c:pt>
                <c:pt idx="10">
                  <c:v>44270</c:v>
                </c:pt>
                <c:pt idx="11">
                  <c:v>44271</c:v>
                </c:pt>
                <c:pt idx="12">
                  <c:v>44272</c:v>
                </c:pt>
                <c:pt idx="13">
                  <c:v>44273</c:v>
                </c:pt>
                <c:pt idx="14">
                  <c:v>44274</c:v>
                </c:pt>
                <c:pt idx="15">
                  <c:v>44277</c:v>
                </c:pt>
                <c:pt idx="16">
                  <c:v>44278</c:v>
                </c:pt>
                <c:pt idx="17">
                  <c:v>44279</c:v>
                </c:pt>
                <c:pt idx="18">
                  <c:v>44280</c:v>
                </c:pt>
                <c:pt idx="19">
                  <c:v>44281</c:v>
                </c:pt>
                <c:pt idx="20">
                  <c:v>44284</c:v>
                </c:pt>
                <c:pt idx="21">
                  <c:v>44285</c:v>
                </c:pt>
                <c:pt idx="22">
                  <c:v>44286</c:v>
                </c:pt>
                <c:pt idx="23">
                  <c:v>44287</c:v>
                </c:pt>
                <c:pt idx="24">
                  <c:v>44291</c:v>
                </c:pt>
                <c:pt idx="25">
                  <c:v>44292</c:v>
                </c:pt>
                <c:pt idx="26">
                  <c:v>44293</c:v>
                </c:pt>
                <c:pt idx="27">
                  <c:v>44294</c:v>
                </c:pt>
                <c:pt idx="28">
                  <c:v>44295</c:v>
                </c:pt>
                <c:pt idx="29">
                  <c:v>44298</c:v>
                </c:pt>
                <c:pt idx="30">
                  <c:v>44299</c:v>
                </c:pt>
                <c:pt idx="31">
                  <c:v>44300</c:v>
                </c:pt>
                <c:pt idx="32">
                  <c:v>44301</c:v>
                </c:pt>
                <c:pt idx="33">
                  <c:v>44302</c:v>
                </c:pt>
                <c:pt idx="34">
                  <c:v>44305</c:v>
                </c:pt>
                <c:pt idx="35">
                  <c:v>44306</c:v>
                </c:pt>
                <c:pt idx="36">
                  <c:v>44307</c:v>
                </c:pt>
                <c:pt idx="37">
                  <c:v>44308</c:v>
                </c:pt>
                <c:pt idx="38">
                  <c:v>44309</c:v>
                </c:pt>
                <c:pt idx="39">
                  <c:v>44312</c:v>
                </c:pt>
                <c:pt idx="40">
                  <c:v>44313</c:v>
                </c:pt>
                <c:pt idx="41">
                  <c:v>44314</c:v>
                </c:pt>
                <c:pt idx="42">
                  <c:v>44315</c:v>
                </c:pt>
                <c:pt idx="43">
                  <c:v>44316</c:v>
                </c:pt>
                <c:pt idx="44">
                  <c:v>44319</c:v>
                </c:pt>
                <c:pt idx="45">
                  <c:v>44320</c:v>
                </c:pt>
                <c:pt idx="46">
                  <c:v>44321</c:v>
                </c:pt>
                <c:pt idx="47">
                  <c:v>44322</c:v>
                </c:pt>
                <c:pt idx="48">
                  <c:v>44323</c:v>
                </c:pt>
                <c:pt idx="49">
                  <c:v>44326</c:v>
                </c:pt>
                <c:pt idx="50">
                  <c:v>44327</c:v>
                </c:pt>
                <c:pt idx="51">
                  <c:v>44328</c:v>
                </c:pt>
                <c:pt idx="52">
                  <c:v>44329</c:v>
                </c:pt>
                <c:pt idx="53">
                  <c:v>44330</c:v>
                </c:pt>
                <c:pt idx="54">
                  <c:v>44333</c:v>
                </c:pt>
                <c:pt idx="55">
                  <c:v>44334</c:v>
                </c:pt>
                <c:pt idx="56">
                  <c:v>44335</c:v>
                </c:pt>
                <c:pt idx="57">
                  <c:v>44336</c:v>
                </c:pt>
                <c:pt idx="58">
                  <c:v>44337</c:v>
                </c:pt>
                <c:pt idx="59">
                  <c:v>44340</c:v>
                </c:pt>
                <c:pt idx="60">
                  <c:v>44341</c:v>
                </c:pt>
                <c:pt idx="61">
                  <c:v>44342</c:v>
                </c:pt>
                <c:pt idx="62">
                  <c:v>44343</c:v>
                </c:pt>
                <c:pt idx="63">
                  <c:v>44344</c:v>
                </c:pt>
                <c:pt idx="64">
                  <c:v>44348</c:v>
                </c:pt>
                <c:pt idx="65">
                  <c:v>44349</c:v>
                </c:pt>
                <c:pt idx="66">
                  <c:v>44350</c:v>
                </c:pt>
                <c:pt idx="67">
                  <c:v>44351</c:v>
                </c:pt>
                <c:pt idx="68">
                  <c:v>44354</c:v>
                </c:pt>
                <c:pt idx="69">
                  <c:v>44355</c:v>
                </c:pt>
                <c:pt idx="70">
                  <c:v>44356</c:v>
                </c:pt>
                <c:pt idx="71">
                  <c:v>44357</c:v>
                </c:pt>
                <c:pt idx="72">
                  <c:v>44358</c:v>
                </c:pt>
                <c:pt idx="73">
                  <c:v>44361</c:v>
                </c:pt>
                <c:pt idx="74">
                  <c:v>44362</c:v>
                </c:pt>
                <c:pt idx="75">
                  <c:v>44363</c:v>
                </c:pt>
                <c:pt idx="76">
                  <c:v>44364</c:v>
                </c:pt>
                <c:pt idx="77">
                  <c:v>44365</c:v>
                </c:pt>
                <c:pt idx="78">
                  <c:v>44368</c:v>
                </c:pt>
                <c:pt idx="79">
                  <c:v>44369</c:v>
                </c:pt>
                <c:pt idx="80">
                  <c:v>44370</c:v>
                </c:pt>
                <c:pt idx="81">
                  <c:v>44371</c:v>
                </c:pt>
                <c:pt idx="82">
                  <c:v>44372</c:v>
                </c:pt>
                <c:pt idx="83">
                  <c:v>44375</c:v>
                </c:pt>
                <c:pt idx="84">
                  <c:v>44376</c:v>
                </c:pt>
                <c:pt idx="85">
                  <c:v>44377</c:v>
                </c:pt>
                <c:pt idx="86">
                  <c:v>44378</c:v>
                </c:pt>
                <c:pt idx="87">
                  <c:v>44379</c:v>
                </c:pt>
                <c:pt idx="88">
                  <c:v>44383</c:v>
                </c:pt>
                <c:pt idx="89">
                  <c:v>44384</c:v>
                </c:pt>
                <c:pt idx="90">
                  <c:v>44385</c:v>
                </c:pt>
                <c:pt idx="91">
                  <c:v>44386</c:v>
                </c:pt>
                <c:pt idx="92">
                  <c:v>44389</c:v>
                </c:pt>
                <c:pt idx="93">
                  <c:v>44390</c:v>
                </c:pt>
                <c:pt idx="94">
                  <c:v>44391</c:v>
                </c:pt>
                <c:pt idx="95">
                  <c:v>44392</c:v>
                </c:pt>
                <c:pt idx="96">
                  <c:v>44393</c:v>
                </c:pt>
                <c:pt idx="97">
                  <c:v>44396</c:v>
                </c:pt>
                <c:pt idx="98">
                  <c:v>44397</c:v>
                </c:pt>
                <c:pt idx="99">
                  <c:v>44398</c:v>
                </c:pt>
                <c:pt idx="100">
                  <c:v>44399</c:v>
                </c:pt>
                <c:pt idx="101">
                  <c:v>44400</c:v>
                </c:pt>
                <c:pt idx="102">
                  <c:v>44403</c:v>
                </c:pt>
                <c:pt idx="103">
                  <c:v>44404</c:v>
                </c:pt>
                <c:pt idx="104">
                  <c:v>44405</c:v>
                </c:pt>
                <c:pt idx="105">
                  <c:v>44406</c:v>
                </c:pt>
                <c:pt idx="106">
                  <c:v>44407</c:v>
                </c:pt>
                <c:pt idx="107">
                  <c:v>44410</c:v>
                </c:pt>
                <c:pt idx="108">
                  <c:v>44411</c:v>
                </c:pt>
                <c:pt idx="109">
                  <c:v>44412</c:v>
                </c:pt>
                <c:pt idx="110">
                  <c:v>44413</c:v>
                </c:pt>
                <c:pt idx="111">
                  <c:v>44414</c:v>
                </c:pt>
                <c:pt idx="112">
                  <c:v>44417</c:v>
                </c:pt>
                <c:pt idx="113">
                  <c:v>44418</c:v>
                </c:pt>
                <c:pt idx="114">
                  <c:v>44419</c:v>
                </c:pt>
                <c:pt idx="115">
                  <c:v>44420</c:v>
                </c:pt>
                <c:pt idx="116">
                  <c:v>44421</c:v>
                </c:pt>
                <c:pt idx="117">
                  <c:v>44424</c:v>
                </c:pt>
                <c:pt idx="118">
                  <c:v>44425</c:v>
                </c:pt>
                <c:pt idx="119">
                  <c:v>44426</c:v>
                </c:pt>
                <c:pt idx="120">
                  <c:v>44427</c:v>
                </c:pt>
                <c:pt idx="121">
                  <c:v>44428</c:v>
                </c:pt>
                <c:pt idx="122">
                  <c:v>44431</c:v>
                </c:pt>
                <c:pt idx="123">
                  <c:v>44432</c:v>
                </c:pt>
                <c:pt idx="124">
                  <c:v>44433</c:v>
                </c:pt>
                <c:pt idx="125">
                  <c:v>44434</c:v>
                </c:pt>
                <c:pt idx="126">
                  <c:v>44435</c:v>
                </c:pt>
                <c:pt idx="127">
                  <c:v>44438</c:v>
                </c:pt>
                <c:pt idx="128">
                  <c:v>44439</c:v>
                </c:pt>
                <c:pt idx="129">
                  <c:v>44440</c:v>
                </c:pt>
                <c:pt idx="130">
                  <c:v>44441</c:v>
                </c:pt>
                <c:pt idx="131">
                  <c:v>44442</c:v>
                </c:pt>
                <c:pt idx="132">
                  <c:v>44446</c:v>
                </c:pt>
                <c:pt idx="133">
                  <c:v>44447</c:v>
                </c:pt>
                <c:pt idx="134">
                  <c:v>44448</c:v>
                </c:pt>
                <c:pt idx="135">
                  <c:v>44449</c:v>
                </c:pt>
                <c:pt idx="136">
                  <c:v>44452</c:v>
                </c:pt>
                <c:pt idx="137">
                  <c:v>44453</c:v>
                </c:pt>
                <c:pt idx="138">
                  <c:v>44454</c:v>
                </c:pt>
                <c:pt idx="139">
                  <c:v>44455</c:v>
                </c:pt>
                <c:pt idx="140">
                  <c:v>44456</c:v>
                </c:pt>
                <c:pt idx="141">
                  <c:v>44459</c:v>
                </c:pt>
                <c:pt idx="142">
                  <c:v>44460</c:v>
                </c:pt>
                <c:pt idx="143">
                  <c:v>44461</c:v>
                </c:pt>
                <c:pt idx="144">
                  <c:v>44462</c:v>
                </c:pt>
                <c:pt idx="145">
                  <c:v>44463</c:v>
                </c:pt>
                <c:pt idx="146">
                  <c:v>44466</c:v>
                </c:pt>
                <c:pt idx="147">
                  <c:v>44467</c:v>
                </c:pt>
                <c:pt idx="148">
                  <c:v>44468</c:v>
                </c:pt>
                <c:pt idx="149">
                  <c:v>44469</c:v>
                </c:pt>
                <c:pt idx="150">
                  <c:v>44470</c:v>
                </c:pt>
                <c:pt idx="151">
                  <c:v>44473</c:v>
                </c:pt>
                <c:pt idx="152">
                  <c:v>44474</c:v>
                </c:pt>
                <c:pt idx="153">
                  <c:v>44475</c:v>
                </c:pt>
                <c:pt idx="154">
                  <c:v>44476</c:v>
                </c:pt>
                <c:pt idx="155">
                  <c:v>44477</c:v>
                </c:pt>
                <c:pt idx="156">
                  <c:v>44480</c:v>
                </c:pt>
                <c:pt idx="157">
                  <c:v>44481</c:v>
                </c:pt>
                <c:pt idx="158">
                  <c:v>44482</c:v>
                </c:pt>
                <c:pt idx="159">
                  <c:v>44483</c:v>
                </c:pt>
                <c:pt idx="160">
                  <c:v>44484</c:v>
                </c:pt>
                <c:pt idx="161">
                  <c:v>44487</c:v>
                </c:pt>
                <c:pt idx="162">
                  <c:v>44488</c:v>
                </c:pt>
                <c:pt idx="163">
                  <c:v>44489</c:v>
                </c:pt>
                <c:pt idx="164">
                  <c:v>44490</c:v>
                </c:pt>
                <c:pt idx="165">
                  <c:v>44491</c:v>
                </c:pt>
                <c:pt idx="166">
                  <c:v>44494</c:v>
                </c:pt>
                <c:pt idx="167">
                  <c:v>44495</c:v>
                </c:pt>
                <c:pt idx="168">
                  <c:v>44496</c:v>
                </c:pt>
                <c:pt idx="169">
                  <c:v>44497</c:v>
                </c:pt>
                <c:pt idx="170">
                  <c:v>44498</c:v>
                </c:pt>
                <c:pt idx="171">
                  <c:v>44501</c:v>
                </c:pt>
                <c:pt idx="172">
                  <c:v>44502</c:v>
                </c:pt>
                <c:pt idx="173">
                  <c:v>44503</c:v>
                </c:pt>
                <c:pt idx="174">
                  <c:v>44504</c:v>
                </c:pt>
                <c:pt idx="175">
                  <c:v>44505</c:v>
                </c:pt>
                <c:pt idx="176">
                  <c:v>44508</c:v>
                </c:pt>
                <c:pt idx="177">
                  <c:v>44509</c:v>
                </c:pt>
                <c:pt idx="178">
                  <c:v>44510</c:v>
                </c:pt>
                <c:pt idx="179">
                  <c:v>44511</c:v>
                </c:pt>
                <c:pt idx="180">
                  <c:v>44512</c:v>
                </c:pt>
                <c:pt idx="181">
                  <c:v>44515</c:v>
                </c:pt>
                <c:pt idx="182">
                  <c:v>44516</c:v>
                </c:pt>
                <c:pt idx="183">
                  <c:v>44517</c:v>
                </c:pt>
                <c:pt idx="184">
                  <c:v>44518</c:v>
                </c:pt>
                <c:pt idx="185">
                  <c:v>44519</c:v>
                </c:pt>
                <c:pt idx="186">
                  <c:v>44522</c:v>
                </c:pt>
                <c:pt idx="187">
                  <c:v>44523</c:v>
                </c:pt>
                <c:pt idx="188">
                  <c:v>44524</c:v>
                </c:pt>
                <c:pt idx="189">
                  <c:v>44526</c:v>
                </c:pt>
                <c:pt idx="190">
                  <c:v>44529</c:v>
                </c:pt>
                <c:pt idx="191">
                  <c:v>44530</c:v>
                </c:pt>
                <c:pt idx="192">
                  <c:v>44531</c:v>
                </c:pt>
                <c:pt idx="193">
                  <c:v>44532</c:v>
                </c:pt>
                <c:pt idx="194">
                  <c:v>44533</c:v>
                </c:pt>
                <c:pt idx="195">
                  <c:v>44536</c:v>
                </c:pt>
                <c:pt idx="196">
                  <c:v>44537</c:v>
                </c:pt>
                <c:pt idx="197">
                  <c:v>44538</c:v>
                </c:pt>
                <c:pt idx="198">
                  <c:v>44539</c:v>
                </c:pt>
                <c:pt idx="199">
                  <c:v>44540</c:v>
                </c:pt>
                <c:pt idx="200">
                  <c:v>44543</c:v>
                </c:pt>
                <c:pt idx="201">
                  <c:v>44544</c:v>
                </c:pt>
                <c:pt idx="202">
                  <c:v>44545</c:v>
                </c:pt>
                <c:pt idx="203">
                  <c:v>44546</c:v>
                </c:pt>
                <c:pt idx="204">
                  <c:v>44547</c:v>
                </c:pt>
                <c:pt idx="205">
                  <c:v>44550</c:v>
                </c:pt>
                <c:pt idx="206">
                  <c:v>44551</c:v>
                </c:pt>
                <c:pt idx="207">
                  <c:v>44552</c:v>
                </c:pt>
                <c:pt idx="208">
                  <c:v>44553</c:v>
                </c:pt>
                <c:pt idx="209">
                  <c:v>44557</c:v>
                </c:pt>
                <c:pt idx="210">
                  <c:v>44558</c:v>
                </c:pt>
                <c:pt idx="211">
                  <c:v>44559</c:v>
                </c:pt>
                <c:pt idx="212">
                  <c:v>44560</c:v>
                </c:pt>
                <c:pt idx="213">
                  <c:v>44561</c:v>
                </c:pt>
                <c:pt idx="214">
                  <c:v>44564</c:v>
                </c:pt>
                <c:pt idx="215">
                  <c:v>44565</c:v>
                </c:pt>
                <c:pt idx="216">
                  <c:v>44566</c:v>
                </c:pt>
                <c:pt idx="217">
                  <c:v>44567</c:v>
                </c:pt>
                <c:pt idx="218">
                  <c:v>44568</c:v>
                </c:pt>
                <c:pt idx="219">
                  <c:v>44571</c:v>
                </c:pt>
                <c:pt idx="220">
                  <c:v>44572</c:v>
                </c:pt>
                <c:pt idx="221">
                  <c:v>44573</c:v>
                </c:pt>
                <c:pt idx="222">
                  <c:v>44574</c:v>
                </c:pt>
                <c:pt idx="223">
                  <c:v>44575</c:v>
                </c:pt>
                <c:pt idx="224">
                  <c:v>44579</c:v>
                </c:pt>
                <c:pt idx="225">
                  <c:v>44580</c:v>
                </c:pt>
                <c:pt idx="226">
                  <c:v>44581</c:v>
                </c:pt>
                <c:pt idx="227">
                  <c:v>44582</c:v>
                </c:pt>
                <c:pt idx="228">
                  <c:v>44585</c:v>
                </c:pt>
                <c:pt idx="229">
                  <c:v>44586</c:v>
                </c:pt>
                <c:pt idx="230">
                  <c:v>44587</c:v>
                </c:pt>
                <c:pt idx="231">
                  <c:v>44588</c:v>
                </c:pt>
                <c:pt idx="232">
                  <c:v>44589</c:v>
                </c:pt>
                <c:pt idx="233">
                  <c:v>44592</c:v>
                </c:pt>
                <c:pt idx="234">
                  <c:v>44593</c:v>
                </c:pt>
                <c:pt idx="235">
                  <c:v>44594</c:v>
                </c:pt>
                <c:pt idx="236">
                  <c:v>44595</c:v>
                </c:pt>
                <c:pt idx="237">
                  <c:v>44596</c:v>
                </c:pt>
                <c:pt idx="238">
                  <c:v>44599</c:v>
                </c:pt>
                <c:pt idx="239">
                  <c:v>44600</c:v>
                </c:pt>
                <c:pt idx="240">
                  <c:v>44601</c:v>
                </c:pt>
                <c:pt idx="241">
                  <c:v>44602</c:v>
                </c:pt>
                <c:pt idx="242">
                  <c:v>44603</c:v>
                </c:pt>
                <c:pt idx="243">
                  <c:v>44606</c:v>
                </c:pt>
                <c:pt idx="244">
                  <c:v>44607</c:v>
                </c:pt>
                <c:pt idx="245">
                  <c:v>44608</c:v>
                </c:pt>
                <c:pt idx="246">
                  <c:v>44609</c:v>
                </c:pt>
                <c:pt idx="247">
                  <c:v>44610</c:v>
                </c:pt>
                <c:pt idx="248">
                  <c:v>44614</c:v>
                </c:pt>
                <c:pt idx="249">
                  <c:v>44615</c:v>
                </c:pt>
                <c:pt idx="250">
                  <c:v>44616</c:v>
                </c:pt>
                <c:pt idx="251">
                  <c:v>44617</c:v>
                </c:pt>
                <c:pt idx="252">
                  <c:v>44620</c:v>
                </c:pt>
                <c:pt idx="253">
                  <c:v>44621</c:v>
                </c:pt>
                <c:pt idx="254">
                  <c:v>44622</c:v>
                </c:pt>
                <c:pt idx="255">
                  <c:v>44623</c:v>
                </c:pt>
                <c:pt idx="256">
                  <c:v>44624</c:v>
                </c:pt>
                <c:pt idx="257">
                  <c:v>44627</c:v>
                </c:pt>
                <c:pt idx="258">
                  <c:v>44628</c:v>
                </c:pt>
                <c:pt idx="259">
                  <c:v>44629</c:v>
                </c:pt>
                <c:pt idx="260">
                  <c:v>44630</c:v>
                </c:pt>
                <c:pt idx="261">
                  <c:v>44631</c:v>
                </c:pt>
                <c:pt idx="262">
                  <c:v>44634</c:v>
                </c:pt>
                <c:pt idx="263">
                  <c:v>44635</c:v>
                </c:pt>
                <c:pt idx="264">
                  <c:v>44636</c:v>
                </c:pt>
                <c:pt idx="265">
                  <c:v>44637</c:v>
                </c:pt>
                <c:pt idx="266">
                  <c:v>44638</c:v>
                </c:pt>
                <c:pt idx="267">
                  <c:v>44641</c:v>
                </c:pt>
                <c:pt idx="268">
                  <c:v>44642</c:v>
                </c:pt>
                <c:pt idx="269">
                  <c:v>44643</c:v>
                </c:pt>
                <c:pt idx="270">
                  <c:v>44644</c:v>
                </c:pt>
                <c:pt idx="271">
                  <c:v>44645</c:v>
                </c:pt>
                <c:pt idx="272">
                  <c:v>44648</c:v>
                </c:pt>
                <c:pt idx="273">
                  <c:v>44649</c:v>
                </c:pt>
                <c:pt idx="274">
                  <c:v>44650</c:v>
                </c:pt>
                <c:pt idx="275">
                  <c:v>44651</c:v>
                </c:pt>
                <c:pt idx="276">
                  <c:v>44652</c:v>
                </c:pt>
                <c:pt idx="277">
                  <c:v>44655</c:v>
                </c:pt>
                <c:pt idx="278">
                  <c:v>44656</c:v>
                </c:pt>
                <c:pt idx="279">
                  <c:v>44657</c:v>
                </c:pt>
                <c:pt idx="280">
                  <c:v>44658</c:v>
                </c:pt>
                <c:pt idx="281">
                  <c:v>44659</c:v>
                </c:pt>
                <c:pt idx="282">
                  <c:v>44662</c:v>
                </c:pt>
                <c:pt idx="283">
                  <c:v>44663</c:v>
                </c:pt>
                <c:pt idx="284">
                  <c:v>44664</c:v>
                </c:pt>
                <c:pt idx="285">
                  <c:v>44665</c:v>
                </c:pt>
                <c:pt idx="286">
                  <c:v>44669</c:v>
                </c:pt>
                <c:pt idx="287">
                  <c:v>44670</c:v>
                </c:pt>
                <c:pt idx="288">
                  <c:v>44671</c:v>
                </c:pt>
                <c:pt idx="289">
                  <c:v>44672</c:v>
                </c:pt>
                <c:pt idx="290">
                  <c:v>44673</c:v>
                </c:pt>
                <c:pt idx="291">
                  <c:v>44676</c:v>
                </c:pt>
                <c:pt idx="292">
                  <c:v>44677</c:v>
                </c:pt>
                <c:pt idx="293">
                  <c:v>44678</c:v>
                </c:pt>
                <c:pt idx="294">
                  <c:v>44679</c:v>
                </c:pt>
                <c:pt idx="295">
                  <c:v>44680</c:v>
                </c:pt>
                <c:pt idx="296">
                  <c:v>44683</c:v>
                </c:pt>
                <c:pt idx="297">
                  <c:v>44684</c:v>
                </c:pt>
                <c:pt idx="298">
                  <c:v>44685</c:v>
                </c:pt>
                <c:pt idx="299">
                  <c:v>44686</c:v>
                </c:pt>
                <c:pt idx="300">
                  <c:v>44687</c:v>
                </c:pt>
                <c:pt idx="301">
                  <c:v>44690</c:v>
                </c:pt>
                <c:pt idx="302">
                  <c:v>44691</c:v>
                </c:pt>
                <c:pt idx="303">
                  <c:v>44692</c:v>
                </c:pt>
                <c:pt idx="304">
                  <c:v>44693</c:v>
                </c:pt>
                <c:pt idx="305">
                  <c:v>44694</c:v>
                </c:pt>
                <c:pt idx="306">
                  <c:v>44697</c:v>
                </c:pt>
                <c:pt idx="307">
                  <c:v>44698</c:v>
                </c:pt>
                <c:pt idx="308">
                  <c:v>44699</c:v>
                </c:pt>
                <c:pt idx="309">
                  <c:v>44700</c:v>
                </c:pt>
                <c:pt idx="310">
                  <c:v>44701</c:v>
                </c:pt>
                <c:pt idx="311">
                  <c:v>44704</c:v>
                </c:pt>
                <c:pt idx="312">
                  <c:v>44705</c:v>
                </c:pt>
                <c:pt idx="313">
                  <c:v>44706</c:v>
                </c:pt>
                <c:pt idx="314">
                  <c:v>44707</c:v>
                </c:pt>
                <c:pt idx="315">
                  <c:v>44708</c:v>
                </c:pt>
                <c:pt idx="316">
                  <c:v>44712</c:v>
                </c:pt>
                <c:pt idx="317">
                  <c:v>44713</c:v>
                </c:pt>
                <c:pt idx="318">
                  <c:v>44714</c:v>
                </c:pt>
                <c:pt idx="319">
                  <c:v>44715</c:v>
                </c:pt>
                <c:pt idx="320">
                  <c:v>44718</c:v>
                </c:pt>
                <c:pt idx="321">
                  <c:v>44719</c:v>
                </c:pt>
                <c:pt idx="322">
                  <c:v>44720</c:v>
                </c:pt>
                <c:pt idx="323">
                  <c:v>44721</c:v>
                </c:pt>
                <c:pt idx="324">
                  <c:v>44722</c:v>
                </c:pt>
                <c:pt idx="325">
                  <c:v>44725</c:v>
                </c:pt>
                <c:pt idx="326">
                  <c:v>44726</c:v>
                </c:pt>
                <c:pt idx="327">
                  <c:v>44727</c:v>
                </c:pt>
                <c:pt idx="328">
                  <c:v>44728</c:v>
                </c:pt>
                <c:pt idx="329">
                  <c:v>44729</c:v>
                </c:pt>
                <c:pt idx="330">
                  <c:v>44733</c:v>
                </c:pt>
                <c:pt idx="331">
                  <c:v>44734</c:v>
                </c:pt>
                <c:pt idx="332">
                  <c:v>44735</c:v>
                </c:pt>
                <c:pt idx="333">
                  <c:v>44736</c:v>
                </c:pt>
                <c:pt idx="334">
                  <c:v>44739</c:v>
                </c:pt>
                <c:pt idx="335">
                  <c:v>44740</c:v>
                </c:pt>
                <c:pt idx="336">
                  <c:v>44741</c:v>
                </c:pt>
                <c:pt idx="337">
                  <c:v>44742</c:v>
                </c:pt>
                <c:pt idx="338">
                  <c:v>44743</c:v>
                </c:pt>
                <c:pt idx="339">
                  <c:v>44747</c:v>
                </c:pt>
                <c:pt idx="340">
                  <c:v>44748</c:v>
                </c:pt>
                <c:pt idx="341">
                  <c:v>44749</c:v>
                </c:pt>
                <c:pt idx="342">
                  <c:v>44750</c:v>
                </c:pt>
                <c:pt idx="343">
                  <c:v>44753</c:v>
                </c:pt>
                <c:pt idx="344">
                  <c:v>44754</c:v>
                </c:pt>
                <c:pt idx="345">
                  <c:v>44755</c:v>
                </c:pt>
                <c:pt idx="346">
                  <c:v>44756</c:v>
                </c:pt>
                <c:pt idx="347">
                  <c:v>44757</c:v>
                </c:pt>
                <c:pt idx="348">
                  <c:v>44760</c:v>
                </c:pt>
                <c:pt idx="349">
                  <c:v>44761</c:v>
                </c:pt>
                <c:pt idx="350">
                  <c:v>44762</c:v>
                </c:pt>
                <c:pt idx="351">
                  <c:v>44763</c:v>
                </c:pt>
                <c:pt idx="352">
                  <c:v>44764</c:v>
                </c:pt>
                <c:pt idx="353">
                  <c:v>44767</c:v>
                </c:pt>
                <c:pt idx="354">
                  <c:v>44768</c:v>
                </c:pt>
                <c:pt idx="355">
                  <c:v>44769</c:v>
                </c:pt>
                <c:pt idx="356">
                  <c:v>44770</c:v>
                </c:pt>
                <c:pt idx="357">
                  <c:v>44771</c:v>
                </c:pt>
                <c:pt idx="358">
                  <c:v>44774</c:v>
                </c:pt>
                <c:pt idx="359">
                  <c:v>44775</c:v>
                </c:pt>
                <c:pt idx="360">
                  <c:v>44776</c:v>
                </c:pt>
                <c:pt idx="361">
                  <c:v>44777</c:v>
                </c:pt>
                <c:pt idx="362">
                  <c:v>44778</c:v>
                </c:pt>
                <c:pt idx="363">
                  <c:v>44781</c:v>
                </c:pt>
                <c:pt idx="364">
                  <c:v>44782</c:v>
                </c:pt>
                <c:pt idx="365">
                  <c:v>44783</c:v>
                </c:pt>
                <c:pt idx="366">
                  <c:v>44784</c:v>
                </c:pt>
                <c:pt idx="367">
                  <c:v>44785</c:v>
                </c:pt>
                <c:pt idx="368">
                  <c:v>44788</c:v>
                </c:pt>
                <c:pt idx="369">
                  <c:v>44789</c:v>
                </c:pt>
                <c:pt idx="370">
                  <c:v>44790</c:v>
                </c:pt>
                <c:pt idx="371">
                  <c:v>44791</c:v>
                </c:pt>
                <c:pt idx="372">
                  <c:v>44792</c:v>
                </c:pt>
                <c:pt idx="373">
                  <c:v>44795</c:v>
                </c:pt>
                <c:pt idx="374">
                  <c:v>44796</c:v>
                </c:pt>
                <c:pt idx="375">
                  <c:v>44797</c:v>
                </c:pt>
                <c:pt idx="376">
                  <c:v>44798</c:v>
                </c:pt>
                <c:pt idx="377">
                  <c:v>44799</c:v>
                </c:pt>
                <c:pt idx="378">
                  <c:v>44802</c:v>
                </c:pt>
                <c:pt idx="379">
                  <c:v>44803</c:v>
                </c:pt>
                <c:pt idx="380">
                  <c:v>44804</c:v>
                </c:pt>
                <c:pt idx="381">
                  <c:v>44805</c:v>
                </c:pt>
                <c:pt idx="382">
                  <c:v>44806</c:v>
                </c:pt>
                <c:pt idx="383">
                  <c:v>44810</c:v>
                </c:pt>
                <c:pt idx="384">
                  <c:v>44811</c:v>
                </c:pt>
                <c:pt idx="385">
                  <c:v>44812</c:v>
                </c:pt>
                <c:pt idx="386">
                  <c:v>44813</c:v>
                </c:pt>
                <c:pt idx="387">
                  <c:v>44816</c:v>
                </c:pt>
                <c:pt idx="388">
                  <c:v>44817</c:v>
                </c:pt>
                <c:pt idx="389">
                  <c:v>44818</c:v>
                </c:pt>
                <c:pt idx="390">
                  <c:v>44819</c:v>
                </c:pt>
                <c:pt idx="391">
                  <c:v>44820</c:v>
                </c:pt>
                <c:pt idx="392">
                  <c:v>44823</c:v>
                </c:pt>
                <c:pt idx="393">
                  <c:v>44824</c:v>
                </c:pt>
                <c:pt idx="394">
                  <c:v>44825</c:v>
                </c:pt>
                <c:pt idx="395">
                  <c:v>44826</c:v>
                </c:pt>
                <c:pt idx="396">
                  <c:v>44827</c:v>
                </c:pt>
                <c:pt idx="397">
                  <c:v>44830</c:v>
                </c:pt>
                <c:pt idx="398">
                  <c:v>44831</c:v>
                </c:pt>
                <c:pt idx="399">
                  <c:v>44832</c:v>
                </c:pt>
                <c:pt idx="400">
                  <c:v>44833</c:v>
                </c:pt>
                <c:pt idx="401">
                  <c:v>44834</c:v>
                </c:pt>
                <c:pt idx="402">
                  <c:v>44837</c:v>
                </c:pt>
                <c:pt idx="403">
                  <c:v>44838</c:v>
                </c:pt>
                <c:pt idx="404">
                  <c:v>44839</c:v>
                </c:pt>
                <c:pt idx="405">
                  <c:v>44840</c:v>
                </c:pt>
                <c:pt idx="406">
                  <c:v>44841</c:v>
                </c:pt>
                <c:pt idx="407">
                  <c:v>44844</c:v>
                </c:pt>
                <c:pt idx="408">
                  <c:v>44845</c:v>
                </c:pt>
                <c:pt idx="409">
                  <c:v>44846</c:v>
                </c:pt>
                <c:pt idx="410">
                  <c:v>44847</c:v>
                </c:pt>
                <c:pt idx="411">
                  <c:v>44848</c:v>
                </c:pt>
                <c:pt idx="412">
                  <c:v>44851</c:v>
                </c:pt>
                <c:pt idx="413">
                  <c:v>44852</c:v>
                </c:pt>
                <c:pt idx="414">
                  <c:v>44853</c:v>
                </c:pt>
                <c:pt idx="415">
                  <c:v>44854</c:v>
                </c:pt>
                <c:pt idx="416">
                  <c:v>44855</c:v>
                </c:pt>
                <c:pt idx="417">
                  <c:v>44858</c:v>
                </c:pt>
                <c:pt idx="418">
                  <c:v>44859</c:v>
                </c:pt>
                <c:pt idx="419">
                  <c:v>44860</c:v>
                </c:pt>
                <c:pt idx="420">
                  <c:v>44861</c:v>
                </c:pt>
                <c:pt idx="421">
                  <c:v>44862</c:v>
                </c:pt>
                <c:pt idx="422">
                  <c:v>44865</c:v>
                </c:pt>
                <c:pt idx="423">
                  <c:v>44866</c:v>
                </c:pt>
                <c:pt idx="424">
                  <c:v>44867</c:v>
                </c:pt>
                <c:pt idx="425">
                  <c:v>44868</c:v>
                </c:pt>
                <c:pt idx="426">
                  <c:v>44869</c:v>
                </c:pt>
                <c:pt idx="427">
                  <c:v>44872</c:v>
                </c:pt>
                <c:pt idx="428">
                  <c:v>44873</c:v>
                </c:pt>
                <c:pt idx="429">
                  <c:v>44874</c:v>
                </c:pt>
                <c:pt idx="430">
                  <c:v>44875</c:v>
                </c:pt>
                <c:pt idx="431">
                  <c:v>44876</c:v>
                </c:pt>
                <c:pt idx="432">
                  <c:v>44879</c:v>
                </c:pt>
                <c:pt idx="433">
                  <c:v>44880</c:v>
                </c:pt>
                <c:pt idx="434">
                  <c:v>44881</c:v>
                </c:pt>
                <c:pt idx="435">
                  <c:v>44882</c:v>
                </c:pt>
                <c:pt idx="436">
                  <c:v>44883</c:v>
                </c:pt>
                <c:pt idx="437">
                  <c:v>44886</c:v>
                </c:pt>
                <c:pt idx="438">
                  <c:v>44887</c:v>
                </c:pt>
                <c:pt idx="439">
                  <c:v>44888</c:v>
                </c:pt>
                <c:pt idx="440">
                  <c:v>44890</c:v>
                </c:pt>
                <c:pt idx="441">
                  <c:v>44893</c:v>
                </c:pt>
                <c:pt idx="442">
                  <c:v>44894</c:v>
                </c:pt>
                <c:pt idx="443">
                  <c:v>44895</c:v>
                </c:pt>
                <c:pt idx="444">
                  <c:v>44896</c:v>
                </c:pt>
                <c:pt idx="445">
                  <c:v>44897</c:v>
                </c:pt>
                <c:pt idx="446">
                  <c:v>44900</c:v>
                </c:pt>
                <c:pt idx="447">
                  <c:v>44901</c:v>
                </c:pt>
                <c:pt idx="448">
                  <c:v>44902</c:v>
                </c:pt>
                <c:pt idx="449">
                  <c:v>44903</c:v>
                </c:pt>
                <c:pt idx="450">
                  <c:v>44904</c:v>
                </c:pt>
                <c:pt idx="451">
                  <c:v>44907</c:v>
                </c:pt>
                <c:pt idx="452">
                  <c:v>44908</c:v>
                </c:pt>
                <c:pt idx="453">
                  <c:v>44909</c:v>
                </c:pt>
                <c:pt idx="454">
                  <c:v>44910</c:v>
                </c:pt>
                <c:pt idx="455">
                  <c:v>44911</c:v>
                </c:pt>
                <c:pt idx="456">
                  <c:v>44914</c:v>
                </c:pt>
                <c:pt idx="457">
                  <c:v>44915</c:v>
                </c:pt>
                <c:pt idx="458">
                  <c:v>44916</c:v>
                </c:pt>
                <c:pt idx="459">
                  <c:v>44917</c:v>
                </c:pt>
                <c:pt idx="460">
                  <c:v>44918</c:v>
                </c:pt>
                <c:pt idx="461">
                  <c:v>44922</c:v>
                </c:pt>
                <c:pt idx="462">
                  <c:v>44923</c:v>
                </c:pt>
                <c:pt idx="463">
                  <c:v>44924</c:v>
                </c:pt>
                <c:pt idx="464">
                  <c:v>44925</c:v>
                </c:pt>
                <c:pt idx="465">
                  <c:v>44929</c:v>
                </c:pt>
                <c:pt idx="466">
                  <c:v>44930</c:v>
                </c:pt>
                <c:pt idx="467">
                  <c:v>44931</c:v>
                </c:pt>
                <c:pt idx="468">
                  <c:v>44932</c:v>
                </c:pt>
                <c:pt idx="469">
                  <c:v>44935</c:v>
                </c:pt>
                <c:pt idx="470">
                  <c:v>44936</c:v>
                </c:pt>
                <c:pt idx="471">
                  <c:v>44937</c:v>
                </c:pt>
                <c:pt idx="472">
                  <c:v>44938</c:v>
                </c:pt>
                <c:pt idx="473">
                  <c:v>44939</c:v>
                </c:pt>
                <c:pt idx="474">
                  <c:v>44943</c:v>
                </c:pt>
                <c:pt idx="475">
                  <c:v>44944</c:v>
                </c:pt>
                <c:pt idx="476">
                  <c:v>44945</c:v>
                </c:pt>
                <c:pt idx="477">
                  <c:v>44946</c:v>
                </c:pt>
                <c:pt idx="478">
                  <c:v>44949</c:v>
                </c:pt>
                <c:pt idx="479">
                  <c:v>44950</c:v>
                </c:pt>
                <c:pt idx="480">
                  <c:v>44951</c:v>
                </c:pt>
                <c:pt idx="481">
                  <c:v>44952</c:v>
                </c:pt>
                <c:pt idx="482">
                  <c:v>44953</c:v>
                </c:pt>
                <c:pt idx="483">
                  <c:v>44956</c:v>
                </c:pt>
                <c:pt idx="484">
                  <c:v>44957</c:v>
                </c:pt>
                <c:pt idx="485">
                  <c:v>44958</c:v>
                </c:pt>
                <c:pt idx="486">
                  <c:v>44959</c:v>
                </c:pt>
                <c:pt idx="487">
                  <c:v>44960</c:v>
                </c:pt>
                <c:pt idx="488">
                  <c:v>44963</c:v>
                </c:pt>
                <c:pt idx="489">
                  <c:v>44964</c:v>
                </c:pt>
                <c:pt idx="490">
                  <c:v>44965</c:v>
                </c:pt>
                <c:pt idx="491">
                  <c:v>44966</c:v>
                </c:pt>
                <c:pt idx="492">
                  <c:v>44967</c:v>
                </c:pt>
                <c:pt idx="493">
                  <c:v>44970</c:v>
                </c:pt>
                <c:pt idx="494">
                  <c:v>44971</c:v>
                </c:pt>
                <c:pt idx="495">
                  <c:v>44972</c:v>
                </c:pt>
                <c:pt idx="496">
                  <c:v>44973</c:v>
                </c:pt>
                <c:pt idx="497">
                  <c:v>44974</c:v>
                </c:pt>
                <c:pt idx="498">
                  <c:v>44978</c:v>
                </c:pt>
                <c:pt idx="499">
                  <c:v>44979</c:v>
                </c:pt>
                <c:pt idx="500">
                  <c:v>44980</c:v>
                </c:pt>
                <c:pt idx="501">
                  <c:v>44981</c:v>
                </c:pt>
                <c:pt idx="502">
                  <c:v>44984</c:v>
                </c:pt>
                <c:pt idx="503">
                  <c:v>44985</c:v>
                </c:pt>
                <c:pt idx="504">
                  <c:v>44986</c:v>
                </c:pt>
                <c:pt idx="505">
                  <c:v>44987</c:v>
                </c:pt>
                <c:pt idx="506">
                  <c:v>44988</c:v>
                </c:pt>
                <c:pt idx="507">
                  <c:v>44991</c:v>
                </c:pt>
                <c:pt idx="508">
                  <c:v>44992</c:v>
                </c:pt>
                <c:pt idx="509">
                  <c:v>44993</c:v>
                </c:pt>
                <c:pt idx="510">
                  <c:v>44994</c:v>
                </c:pt>
                <c:pt idx="511">
                  <c:v>44995</c:v>
                </c:pt>
                <c:pt idx="512">
                  <c:v>44998</c:v>
                </c:pt>
                <c:pt idx="513">
                  <c:v>44999</c:v>
                </c:pt>
                <c:pt idx="514">
                  <c:v>45000</c:v>
                </c:pt>
                <c:pt idx="515">
                  <c:v>45001</c:v>
                </c:pt>
                <c:pt idx="516">
                  <c:v>45002</c:v>
                </c:pt>
                <c:pt idx="517">
                  <c:v>45005</c:v>
                </c:pt>
                <c:pt idx="518">
                  <c:v>45006</c:v>
                </c:pt>
                <c:pt idx="519">
                  <c:v>45007</c:v>
                </c:pt>
                <c:pt idx="520">
                  <c:v>45008</c:v>
                </c:pt>
                <c:pt idx="521">
                  <c:v>45009</c:v>
                </c:pt>
                <c:pt idx="522">
                  <c:v>45012</c:v>
                </c:pt>
                <c:pt idx="523">
                  <c:v>45013</c:v>
                </c:pt>
                <c:pt idx="524">
                  <c:v>45014</c:v>
                </c:pt>
                <c:pt idx="525">
                  <c:v>45015</c:v>
                </c:pt>
                <c:pt idx="526">
                  <c:v>45016</c:v>
                </c:pt>
                <c:pt idx="527">
                  <c:v>45019</c:v>
                </c:pt>
                <c:pt idx="528">
                  <c:v>45020</c:v>
                </c:pt>
                <c:pt idx="529">
                  <c:v>45021</c:v>
                </c:pt>
                <c:pt idx="530">
                  <c:v>45022</c:v>
                </c:pt>
                <c:pt idx="531">
                  <c:v>45026</c:v>
                </c:pt>
                <c:pt idx="532">
                  <c:v>45027</c:v>
                </c:pt>
                <c:pt idx="533">
                  <c:v>45028</c:v>
                </c:pt>
                <c:pt idx="534">
                  <c:v>45029</c:v>
                </c:pt>
                <c:pt idx="535">
                  <c:v>45030</c:v>
                </c:pt>
                <c:pt idx="536">
                  <c:v>45033</c:v>
                </c:pt>
                <c:pt idx="537">
                  <c:v>45034</c:v>
                </c:pt>
                <c:pt idx="538">
                  <c:v>45035</c:v>
                </c:pt>
                <c:pt idx="539">
                  <c:v>45036</c:v>
                </c:pt>
                <c:pt idx="540">
                  <c:v>45037</c:v>
                </c:pt>
                <c:pt idx="541">
                  <c:v>45040</c:v>
                </c:pt>
                <c:pt idx="542">
                  <c:v>45041</c:v>
                </c:pt>
                <c:pt idx="543">
                  <c:v>45042</c:v>
                </c:pt>
                <c:pt idx="544">
                  <c:v>45043</c:v>
                </c:pt>
                <c:pt idx="545">
                  <c:v>45044</c:v>
                </c:pt>
                <c:pt idx="546">
                  <c:v>45047</c:v>
                </c:pt>
                <c:pt idx="547">
                  <c:v>45048</c:v>
                </c:pt>
                <c:pt idx="548">
                  <c:v>45049</c:v>
                </c:pt>
                <c:pt idx="549">
                  <c:v>45050</c:v>
                </c:pt>
                <c:pt idx="550">
                  <c:v>45051</c:v>
                </c:pt>
                <c:pt idx="551">
                  <c:v>45054</c:v>
                </c:pt>
                <c:pt idx="552">
                  <c:v>45055</c:v>
                </c:pt>
                <c:pt idx="553">
                  <c:v>45056</c:v>
                </c:pt>
                <c:pt idx="554">
                  <c:v>45057</c:v>
                </c:pt>
                <c:pt idx="555">
                  <c:v>45058</c:v>
                </c:pt>
                <c:pt idx="556">
                  <c:v>45061</c:v>
                </c:pt>
                <c:pt idx="557">
                  <c:v>45062</c:v>
                </c:pt>
                <c:pt idx="558">
                  <c:v>45063</c:v>
                </c:pt>
                <c:pt idx="559">
                  <c:v>45064</c:v>
                </c:pt>
                <c:pt idx="560">
                  <c:v>45065</c:v>
                </c:pt>
                <c:pt idx="561">
                  <c:v>45068</c:v>
                </c:pt>
                <c:pt idx="562">
                  <c:v>45069</c:v>
                </c:pt>
                <c:pt idx="563">
                  <c:v>45070</c:v>
                </c:pt>
                <c:pt idx="564">
                  <c:v>45071</c:v>
                </c:pt>
                <c:pt idx="565">
                  <c:v>45072</c:v>
                </c:pt>
                <c:pt idx="566">
                  <c:v>45076</c:v>
                </c:pt>
                <c:pt idx="567">
                  <c:v>45077</c:v>
                </c:pt>
                <c:pt idx="568">
                  <c:v>45078</c:v>
                </c:pt>
                <c:pt idx="569">
                  <c:v>45079</c:v>
                </c:pt>
                <c:pt idx="570">
                  <c:v>45082</c:v>
                </c:pt>
                <c:pt idx="571">
                  <c:v>45083</c:v>
                </c:pt>
                <c:pt idx="572">
                  <c:v>45084</c:v>
                </c:pt>
                <c:pt idx="573">
                  <c:v>45085</c:v>
                </c:pt>
                <c:pt idx="574">
                  <c:v>45086</c:v>
                </c:pt>
                <c:pt idx="575">
                  <c:v>45089</c:v>
                </c:pt>
                <c:pt idx="576">
                  <c:v>45090</c:v>
                </c:pt>
                <c:pt idx="577">
                  <c:v>45091</c:v>
                </c:pt>
                <c:pt idx="578">
                  <c:v>45092</c:v>
                </c:pt>
                <c:pt idx="579">
                  <c:v>45093</c:v>
                </c:pt>
                <c:pt idx="580">
                  <c:v>45097</c:v>
                </c:pt>
                <c:pt idx="581">
                  <c:v>45098</c:v>
                </c:pt>
                <c:pt idx="582">
                  <c:v>45099</c:v>
                </c:pt>
                <c:pt idx="583">
                  <c:v>45100</c:v>
                </c:pt>
                <c:pt idx="584">
                  <c:v>45103</c:v>
                </c:pt>
                <c:pt idx="585">
                  <c:v>45104</c:v>
                </c:pt>
                <c:pt idx="586">
                  <c:v>45105</c:v>
                </c:pt>
                <c:pt idx="587">
                  <c:v>45106</c:v>
                </c:pt>
                <c:pt idx="588">
                  <c:v>45107</c:v>
                </c:pt>
                <c:pt idx="589">
                  <c:v>45110</c:v>
                </c:pt>
                <c:pt idx="590">
                  <c:v>45112</c:v>
                </c:pt>
                <c:pt idx="591">
                  <c:v>45113</c:v>
                </c:pt>
                <c:pt idx="592">
                  <c:v>45114</c:v>
                </c:pt>
                <c:pt idx="593">
                  <c:v>45117</c:v>
                </c:pt>
                <c:pt idx="594">
                  <c:v>45118</c:v>
                </c:pt>
                <c:pt idx="595">
                  <c:v>45119</c:v>
                </c:pt>
                <c:pt idx="596">
                  <c:v>45120</c:v>
                </c:pt>
                <c:pt idx="597">
                  <c:v>45121</c:v>
                </c:pt>
                <c:pt idx="598">
                  <c:v>45124</c:v>
                </c:pt>
                <c:pt idx="599">
                  <c:v>45125</c:v>
                </c:pt>
                <c:pt idx="600">
                  <c:v>45126</c:v>
                </c:pt>
                <c:pt idx="601">
                  <c:v>45127</c:v>
                </c:pt>
                <c:pt idx="602">
                  <c:v>45128</c:v>
                </c:pt>
                <c:pt idx="603">
                  <c:v>45131</c:v>
                </c:pt>
                <c:pt idx="604">
                  <c:v>45132</c:v>
                </c:pt>
                <c:pt idx="605">
                  <c:v>45133</c:v>
                </c:pt>
                <c:pt idx="606">
                  <c:v>45134</c:v>
                </c:pt>
                <c:pt idx="607">
                  <c:v>45135</c:v>
                </c:pt>
                <c:pt idx="608">
                  <c:v>45138</c:v>
                </c:pt>
                <c:pt idx="609">
                  <c:v>45139</c:v>
                </c:pt>
                <c:pt idx="610">
                  <c:v>45140</c:v>
                </c:pt>
                <c:pt idx="611">
                  <c:v>45141</c:v>
                </c:pt>
                <c:pt idx="612">
                  <c:v>45142</c:v>
                </c:pt>
                <c:pt idx="613">
                  <c:v>45145</c:v>
                </c:pt>
                <c:pt idx="614">
                  <c:v>45146</c:v>
                </c:pt>
                <c:pt idx="615">
                  <c:v>45147</c:v>
                </c:pt>
                <c:pt idx="616">
                  <c:v>45148</c:v>
                </c:pt>
                <c:pt idx="617">
                  <c:v>45149</c:v>
                </c:pt>
                <c:pt idx="618">
                  <c:v>45152</c:v>
                </c:pt>
                <c:pt idx="619">
                  <c:v>45153</c:v>
                </c:pt>
                <c:pt idx="620">
                  <c:v>45154</c:v>
                </c:pt>
                <c:pt idx="621">
                  <c:v>45155</c:v>
                </c:pt>
                <c:pt idx="622">
                  <c:v>45156</c:v>
                </c:pt>
                <c:pt idx="623">
                  <c:v>45159</c:v>
                </c:pt>
                <c:pt idx="624">
                  <c:v>45160</c:v>
                </c:pt>
                <c:pt idx="625">
                  <c:v>45161</c:v>
                </c:pt>
                <c:pt idx="626">
                  <c:v>45162</c:v>
                </c:pt>
                <c:pt idx="627">
                  <c:v>45163</c:v>
                </c:pt>
                <c:pt idx="628">
                  <c:v>45166</c:v>
                </c:pt>
                <c:pt idx="629">
                  <c:v>45167</c:v>
                </c:pt>
                <c:pt idx="630">
                  <c:v>45168</c:v>
                </c:pt>
                <c:pt idx="631">
                  <c:v>45169</c:v>
                </c:pt>
                <c:pt idx="632">
                  <c:v>45170</c:v>
                </c:pt>
                <c:pt idx="633">
                  <c:v>45174</c:v>
                </c:pt>
                <c:pt idx="634">
                  <c:v>45175</c:v>
                </c:pt>
                <c:pt idx="635">
                  <c:v>45176</c:v>
                </c:pt>
                <c:pt idx="636">
                  <c:v>45177</c:v>
                </c:pt>
                <c:pt idx="637">
                  <c:v>45180</c:v>
                </c:pt>
                <c:pt idx="638">
                  <c:v>45181</c:v>
                </c:pt>
                <c:pt idx="639">
                  <c:v>45182</c:v>
                </c:pt>
                <c:pt idx="640">
                  <c:v>45183</c:v>
                </c:pt>
                <c:pt idx="641">
                  <c:v>45184</c:v>
                </c:pt>
                <c:pt idx="642">
                  <c:v>45187</c:v>
                </c:pt>
                <c:pt idx="643">
                  <c:v>45188</c:v>
                </c:pt>
                <c:pt idx="644">
                  <c:v>45189</c:v>
                </c:pt>
                <c:pt idx="645">
                  <c:v>45190</c:v>
                </c:pt>
                <c:pt idx="646">
                  <c:v>45191</c:v>
                </c:pt>
                <c:pt idx="647">
                  <c:v>45194</c:v>
                </c:pt>
                <c:pt idx="648">
                  <c:v>45195</c:v>
                </c:pt>
                <c:pt idx="649">
                  <c:v>45196</c:v>
                </c:pt>
                <c:pt idx="650">
                  <c:v>45197</c:v>
                </c:pt>
                <c:pt idx="651">
                  <c:v>45198</c:v>
                </c:pt>
                <c:pt idx="652">
                  <c:v>45201</c:v>
                </c:pt>
                <c:pt idx="653">
                  <c:v>45202</c:v>
                </c:pt>
                <c:pt idx="654">
                  <c:v>45203</c:v>
                </c:pt>
                <c:pt idx="655">
                  <c:v>45204</c:v>
                </c:pt>
                <c:pt idx="656">
                  <c:v>45205</c:v>
                </c:pt>
                <c:pt idx="657">
                  <c:v>45208</c:v>
                </c:pt>
                <c:pt idx="658">
                  <c:v>45209</c:v>
                </c:pt>
                <c:pt idx="659">
                  <c:v>45210</c:v>
                </c:pt>
                <c:pt idx="660">
                  <c:v>45211</c:v>
                </c:pt>
                <c:pt idx="661">
                  <c:v>45212</c:v>
                </c:pt>
                <c:pt idx="662">
                  <c:v>45215</c:v>
                </c:pt>
                <c:pt idx="663">
                  <c:v>45216</c:v>
                </c:pt>
                <c:pt idx="664">
                  <c:v>45217</c:v>
                </c:pt>
                <c:pt idx="665">
                  <c:v>45218</c:v>
                </c:pt>
                <c:pt idx="666">
                  <c:v>45219</c:v>
                </c:pt>
                <c:pt idx="667">
                  <c:v>45222</c:v>
                </c:pt>
                <c:pt idx="668">
                  <c:v>45223</c:v>
                </c:pt>
                <c:pt idx="669">
                  <c:v>45224</c:v>
                </c:pt>
                <c:pt idx="670">
                  <c:v>45225</c:v>
                </c:pt>
                <c:pt idx="671">
                  <c:v>45226</c:v>
                </c:pt>
                <c:pt idx="672">
                  <c:v>45229</c:v>
                </c:pt>
                <c:pt idx="673">
                  <c:v>45230</c:v>
                </c:pt>
                <c:pt idx="674">
                  <c:v>45231</c:v>
                </c:pt>
                <c:pt idx="675">
                  <c:v>45232</c:v>
                </c:pt>
                <c:pt idx="676">
                  <c:v>45233</c:v>
                </c:pt>
                <c:pt idx="677">
                  <c:v>45236</c:v>
                </c:pt>
                <c:pt idx="678">
                  <c:v>45237</c:v>
                </c:pt>
                <c:pt idx="679">
                  <c:v>45238</c:v>
                </c:pt>
                <c:pt idx="680">
                  <c:v>45239</c:v>
                </c:pt>
                <c:pt idx="681">
                  <c:v>45240</c:v>
                </c:pt>
                <c:pt idx="682">
                  <c:v>45243</c:v>
                </c:pt>
                <c:pt idx="683">
                  <c:v>45244</c:v>
                </c:pt>
                <c:pt idx="684">
                  <c:v>45245</c:v>
                </c:pt>
                <c:pt idx="685">
                  <c:v>45246</c:v>
                </c:pt>
                <c:pt idx="686">
                  <c:v>45247</c:v>
                </c:pt>
                <c:pt idx="687">
                  <c:v>45250</c:v>
                </c:pt>
                <c:pt idx="688">
                  <c:v>45251</c:v>
                </c:pt>
                <c:pt idx="689">
                  <c:v>45252</c:v>
                </c:pt>
                <c:pt idx="690">
                  <c:v>45254</c:v>
                </c:pt>
                <c:pt idx="691">
                  <c:v>45257</c:v>
                </c:pt>
                <c:pt idx="692">
                  <c:v>45258</c:v>
                </c:pt>
                <c:pt idx="693">
                  <c:v>45259</c:v>
                </c:pt>
                <c:pt idx="694">
                  <c:v>45260</c:v>
                </c:pt>
                <c:pt idx="695">
                  <c:v>45261</c:v>
                </c:pt>
                <c:pt idx="696">
                  <c:v>45264</c:v>
                </c:pt>
                <c:pt idx="697">
                  <c:v>45265</c:v>
                </c:pt>
                <c:pt idx="698">
                  <c:v>45266</c:v>
                </c:pt>
                <c:pt idx="699">
                  <c:v>45267</c:v>
                </c:pt>
                <c:pt idx="700">
                  <c:v>45268</c:v>
                </c:pt>
                <c:pt idx="701">
                  <c:v>45271</c:v>
                </c:pt>
                <c:pt idx="702">
                  <c:v>45272</c:v>
                </c:pt>
                <c:pt idx="703">
                  <c:v>45273</c:v>
                </c:pt>
                <c:pt idx="704">
                  <c:v>45274</c:v>
                </c:pt>
                <c:pt idx="705">
                  <c:v>45275</c:v>
                </c:pt>
                <c:pt idx="706">
                  <c:v>45278</c:v>
                </c:pt>
                <c:pt idx="707">
                  <c:v>45279</c:v>
                </c:pt>
                <c:pt idx="708">
                  <c:v>45280</c:v>
                </c:pt>
                <c:pt idx="709">
                  <c:v>45281</c:v>
                </c:pt>
                <c:pt idx="710">
                  <c:v>45282</c:v>
                </c:pt>
                <c:pt idx="711">
                  <c:v>45286</c:v>
                </c:pt>
                <c:pt idx="712">
                  <c:v>45287</c:v>
                </c:pt>
                <c:pt idx="713">
                  <c:v>45288</c:v>
                </c:pt>
                <c:pt idx="714">
                  <c:v>45289</c:v>
                </c:pt>
                <c:pt idx="715">
                  <c:v>45293</c:v>
                </c:pt>
                <c:pt idx="716">
                  <c:v>45294</c:v>
                </c:pt>
                <c:pt idx="717">
                  <c:v>45295</c:v>
                </c:pt>
                <c:pt idx="718">
                  <c:v>45296</c:v>
                </c:pt>
                <c:pt idx="719">
                  <c:v>45299</c:v>
                </c:pt>
                <c:pt idx="720">
                  <c:v>45300</c:v>
                </c:pt>
                <c:pt idx="721">
                  <c:v>45301</c:v>
                </c:pt>
                <c:pt idx="722">
                  <c:v>45302</c:v>
                </c:pt>
                <c:pt idx="723">
                  <c:v>45303</c:v>
                </c:pt>
                <c:pt idx="724">
                  <c:v>45307</c:v>
                </c:pt>
                <c:pt idx="725">
                  <c:v>45308</c:v>
                </c:pt>
                <c:pt idx="726">
                  <c:v>45309</c:v>
                </c:pt>
                <c:pt idx="727">
                  <c:v>45310</c:v>
                </c:pt>
                <c:pt idx="728">
                  <c:v>45313</c:v>
                </c:pt>
                <c:pt idx="729">
                  <c:v>45314</c:v>
                </c:pt>
                <c:pt idx="730">
                  <c:v>45315</c:v>
                </c:pt>
                <c:pt idx="731">
                  <c:v>45316</c:v>
                </c:pt>
                <c:pt idx="732">
                  <c:v>45317</c:v>
                </c:pt>
                <c:pt idx="733">
                  <c:v>45320</c:v>
                </c:pt>
                <c:pt idx="734">
                  <c:v>45321</c:v>
                </c:pt>
                <c:pt idx="735">
                  <c:v>45322</c:v>
                </c:pt>
                <c:pt idx="736">
                  <c:v>45323</c:v>
                </c:pt>
                <c:pt idx="737">
                  <c:v>45324</c:v>
                </c:pt>
                <c:pt idx="738">
                  <c:v>45327</c:v>
                </c:pt>
                <c:pt idx="739">
                  <c:v>45328</c:v>
                </c:pt>
                <c:pt idx="740">
                  <c:v>45329</c:v>
                </c:pt>
                <c:pt idx="741">
                  <c:v>45330</c:v>
                </c:pt>
                <c:pt idx="742">
                  <c:v>45331</c:v>
                </c:pt>
                <c:pt idx="743">
                  <c:v>45334</c:v>
                </c:pt>
                <c:pt idx="744">
                  <c:v>45335</c:v>
                </c:pt>
                <c:pt idx="745">
                  <c:v>45336</c:v>
                </c:pt>
                <c:pt idx="746">
                  <c:v>45337</c:v>
                </c:pt>
                <c:pt idx="747">
                  <c:v>45338</c:v>
                </c:pt>
                <c:pt idx="748">
                  <c:v>45342</c:v>
                </c:pt>
                <c:pt idx="749">
                  <c:v>45343</c:v>
                </c:pt>
                <c:pt idx="750">
                  <c:v>45344</c:v>
                </c:pt>
                <c:pt idx="751">
                  <c:v>45345</c:v>
                </c:pt>
                <c:pt idx="752">
                  <c:v>45348</c:v>
                </c:pt>
                <c:pt idx="753">
                  <c:v>45349</c:v>
                </c:pt>
                <c:pt idx="754">
                  <c:v>45350</c:v>
                </c:pt>
                <c:pt idx="755">
                  <c:v>45351</c:v>
                </c:pt>
                <c:pt idx="756">
                  <c:v>45352</c:v>
                </c:pt>
                <c:pt idx="757">
                  <c:v>45355</c:v>
                </c:pt>
                <c:pt idx="758">
                  <c:v>45356</c:v>
                </c:pt>
                <c:pt idx="759">
                  <c:v>45357</c:v>
                </c:pt>
                <c:pt idx="760">
                  <c:v>45358</c:v>
                </c:pt>
                <c:pt idx="761">
                  <c:v>45359</c:v>
                </c:pt>
                <c:pt idx="762">
                  <c:v>45362</c:v>
                </c:pt>
                <c:pt idx="763">
                  <c:v>45363</c:v>
                </c:pt>
                <c:pt idx="764">
                  <c:v>45364</c:v>
                </c:pt>
                <c:pt idx="765">
                  <c:v>45365</c:v>
                </c:pt>
                <c:pt idx="766">
                  <c:v>45366</c:v>
                </c:pt>
                <c:pt idx="767">
                  <c:v>45369</c:v>
                </c:pt>
                <c:pt idx="768">
                  <c:v>45370</c:v>
                </c:pt>
                <c:pt idx="769">
                  <c:v>45371</c:v>
                </c:pt>
                <c:pt idx="770">
                  <c:v>45372</c:v>
                </c:pt>
                <c:pt idx="771">
                  <c:v>45373</c:v>
                </c:pt>
                <c:pt idx="772">
                  <c:v>45376</c:v>
                </c:pt>
                <c:pt idx="773">
                  <c:v>45377</c:v>
                </c:pt>
                <c:pt idx="774">
                  <c:v>45378</c:v>
                </c:pt>
                <c:pt idx="775">
                  <c:v>45379</c:v>
                </c:pt>
                <c:pt idx="776">
                  <c:v>45383</c:v>
                </c:pt>
                <c:pt idx="777">
                  <c:v>45384</c:v>
                </c:pt>
                <c:pt idx="778">
                  <c:v>45385</c:v>
                </c:pt>
                <c:pt idx="779">
                  <c:v>45386</c:v>
                </c:pt>
                <c:pt idx="780">
                  <c:v>45387</c:v>
                </c:pt>
                <c:pt idx="781">
                  <c:v>45390</c:v>
                </c:pt>
                <c:pt idx="782">
                  <c:v>45391</c:v>
                </c:pt>
                <c:pt idx="783">
                  <c:v>45392</c:v>
                </c:pt>
                <c:pt idx="784">
                  <c:v>45393</c:v>
                </c:pt>
                <c:pt idx="785">
                  <c:v>45394</c:v>
                </c:pt>
                <c:pt idx="786">
                  <c:v>45397</c:v>
                </c:pt>
                <c:pt idx="787">
                  <c:v>45398</c:v>
                </c:pt>
                <c:pt idx="788">
                  <c:v>45399</c:v>
                </c:pt>
                <c:pt idx="789">
                  <c:v>45400</c:v>
                </c:pt>
                <c:pt idx="790">
                  <c:v>45401</c:v>
                </c:pt>
                <c:pt idx="791">
                  <c:v>45404</c:v>
                </c:pt>
                <c:pt idx="792">
                  <c:v>45405</c:v>
                </c:pt>
                <c:pt idx="793">
                  <c:v>45406</c:v>
                </c:pt>
                <c:pt idx="794">
                  <c:v>45407</c:v>
                </c:pt>
                <c:pt idx="795">
                  <c:v>45408</c:v>
                </c:pt>
                <c:pt idx="796">
                  <c:v>45411</c:v>
                </c:pt>
                <c:pt idx="797">
                  <c:v>45412</c:v>
                </c:pt>
                <c:pt idx="798">
                  <c:v>45413</c:v>
                </c:pt>
                <c:pt idx="799">
                  <c:v>45414</c:v>
                </c:pt>
                <c:pt idx="800">
                  <c:v>45415</c:v>
                </c:pt>
                <c:pt idx="801">
                  <c:v>45418</c:v>
                </c:pt>
                <c:pt idx="802">
                  <c:v>45419</c:v>
                </c:pt>
                <c:pt idx="803">
                  <c:v>45420</c:v>
                </c:pt>
                <c:pt idx="804">
                  <c:v>45421</c:v>
                </c:pt>
                <c:pt idx="805">
                  <c:v>45422</c:v>
                </c:pt>
                <c:pt idx="806">
                  <c:v>45425</c:v>
                </c:pt>
                <c:pt idx="807">
                  <c:v>45426</c:v>
                </c:pt>
                <c:pt idx="808">
                  <c:v>45427</c:v>
                </c:pt>
                <c:pt idx="809">
                  <c:v>45428</c:v>
                </c:pt>
                <c:pt idx="810">
                  <c:v>45429</c:v>
                </c:pt>
                <c:pt idx="811">
                  <c:v>45432</c:v>
                </c:pt>
                <c:pt idx="812">
                  <c:v>45433</c:v>
                </c:pt>
                <c:pt idx="813">
                  <c:v>45434</c:v>
                </c:pt>
                <c:pt idx="814">
                  <c:v>45435</c:v>
                </c:pt>
                <c:pt idx="815">
                  <c:v>45436</c:v>
                </c:pt>
                <c:pt idx="816">
                  <c:v>45440</c:v>
                </c:pt>
                <c:pt idx="817">
                  <c:v>45441</c:v>
                </c:pt>
                <c:pt idx="818">
                  <c:v>45442</c:v>
                </c:pt>
                <c:pt idx="819">
                  <c:v>45443</c:v>
                </c:pt>
                <c:pt idx="820">
                  <c:v>45446</c:v>
                </c:pt>
                <c:pt idx="821">
                  <c:v>45447</c:v>
                </c:pt>
                <c:pt idx="822">
                  <c:v>45448</c:v>
                </c:pt>
                <c:pt idx="823">
                  <c:v>45449</c:v>
                </c:pt>
                <c:pt idx="824">
                  <c:v>45450</c:v>
                </c:pt>
                <c:pt idx="825">
                  <c:v>45453</c:v>
                </c:pt>
                <c:pt idx="826">
                  <c:v>45454</c:v>
                </c:pt>
                <c:pt idx="827">
                  <c:v>45455</c:v>
                </c:pt>
                <c:pt idx="828">
                  <c:v>45456</c:v>
                </c:pt>
                <c:pt idx="829">
                  <c:v>45457</c:v>
                </c:pt>
                <c:pt idx="830">
                  <c:v>45460</c:v>
                </c:pt>
                <c:pt idx="831">
                  <c:v>45461</c:v>
                </c:pt>
                <c:pt idx="832">
                  <c:v>45463</c:v>
                </c:pt>
                <c:pt idx="833">
                  <c:v>45464</c:v>
                </c:pt>
                <c:pt idx="834">
                  <c:v>45467</c:v>
                </c:pt>
                <c:pt idx="835">
                  <c:v>45468</c:v>
                </c:pt>
                <c:pt idx="836">
                  <c:v>45469</c:v>
                </c:pt>
                <c:pt idx="837">
                  <c:v>45470</c:v>
                </c:pt>
                <c:pt idx="838">
                  <c:v>45471</c:v>
                </c:pt>
                <c:pt idx="839">
                  <c:v>45474</c:v>
                </c:pt>
                <c:pt idx="840">
                  <c:v>45475</c:v>
                </c:pt>
                <c:pt idx="841">
                  <c:v>45476</c:v>
                </c:pt>
                <c:pt idx="842">
                  <c:v>45478</c:v>
                </c:pt>
                <c:pt idx="843">
                  <c:v>45481</c:v>
                </c:pt>
                <c:pt idx="844">
                  <c:v>45482</c:v>
                </c:pt>
                <c:pt idx="845">
                  <c:v>45483</c:v>
                </c:pt>
                <c:pt idx="846">
                  <c:v>45484</c:v>
                </c:pt>
                <c:pt idx="847">
                  <c:v>45485</c:v>
                </c:pt>
                <c:pt idx="848">
                  <c:v>45488</c:v>
                </c:pt>
                <c:pt idx="849">
                  <c:v>45489</c:v>
                </c:pt>
                <c:pt idx="850">
                  <c:v>45490</c:v>
                </c:pt>
                <c:pt idx="851">
                  <c:v>45491</c:v>
                </c:pt>
                <c:pt idx="852">
                  <c:v>45492</c:v>
                </c:pt>
                <c:pt idx="853">
                  <c:v>45495</c:v>
                </c:pt>
                <c:pt idx="854">
                  <c:v>45496</c:v>
                </c:pt>
                <c:pt idx="855">
                  <c:v>45497</c:v>
                </c:pt>
                <c:pt idx="856">
                  <c:v>45498</c:v>
                </c:pt>
                <c:pt idx="857">
                  <c:v>45499</c:v>
                </c:pt>
                <c:pt idx="858">
                  <c:v>45502</c:v>
                </c:pt>
                <c:pt idx="859">
                  <c:v>45503</c:v>
                </c:pt>
                <c:pt idx="860">
                  <c:v>45504</c:v>
                </c:pt>
                <c:pt idx="861">
                  <c:v>45505</c:v>
                </c:pt>
                <c:pt idx="862">
                  <c:v>45506</c:v>
                </c:pt>
                <c:pt idx="863">
                  <c:v>45509</c:v>
                </c:pt>
                <c:pt idx="864">
                  <c:v>45510</c:v>
                </c:pt>
                <c:pt idx="865">
                  <c:v>45511</c:v>
                </c:pt>
                <c:pt idx="866">
                  <c:v>45512</c:v>
                </c:pt>
                <c:pt idx="867">
                  <c:v>45513</c:v>
                </c:pt>
                <c:pt idx="868">
                  <c:v>45516</c:v>
                </c:pt>
                <c:pt idx="869">
                  <c:v>45517</c:v>
                </c:pt>
                <c:pt idx="870">
                  <c:v>45518</c:v>
                </c:pt>
                <c:pt idx="871">
                  <c:v>45519</c:v>
                </c:pt>
                <c:pt idx="872">
                  <c:v>45520</c:v>
                </c:pt>
                <c:pt idx="873">
                  <c:v>45523</c:v>
                </c:pt>
                <c:pt idx="874">
                  <c:v>45524</c:v>
                </c:pt>
                <c:pt idx="875">
                  <c:v>45525</c:v>
                </c:pt>
                <c:pt idx="876">
                  <c:v>45526</c:v>
                </c:pt>
                <c:pt idx="877">
                  <c:v>45527</c:v>
                </c:pt>
                <c:pt idx="878">
                  <c:v>45530</c:v>
                </c:pt>
                <c:pt idx="879">
                  <c:v>45531</c:v>
                </c:pt>
                <c:pt idx="880">
                  <c:v>45532</c:v>
                </c:pt>
                <c:pt idx="881">
                  <c:v>45533</c:v>
                </c:pt>
                <c:pt idx="882">
                  <c:v>45534</c:v>
                </c:pt>
                <c:pt idx="883">
                  <c:v>45538</c:v>
                </c:pt>
                <c:pt idx="884">
                  <c:v>45539</c:v>
                </c:pt>
                <c:pt idx="885">
                  <c:v>45540</c:v>
                </c:pt>
                <c:pt idx="886">
                  <c:v>45541</c:v>
                </c:pt>
                <c:pt idx="887">
                  <c:v>45544</c:v>
                </c:pt>
                <c:pt idx="888">
                  <c:v>45545</c:v>
                </c:pt>
                <c:pt idx="889">
                  <c:v>45546</c:v>
                </c:pt>
                <c:pt idx="890">
                  <c:v>45547</c:v>
                </c:pt>
                <c:pt idx="891">
                  <c:v>45548</c:v>
                </c:pt>
                <c:pt idx="892">
                  <c:v>45551</c:v>
                </c:pt>
                <c:pt idx="893">
                  <c:v>45552</c:v>
                </c:pt>
                <c:pt idx="894">
                  <c:v>45553</c:v>
                </c:pt>
                <c:pt idx="895">
                  <c:v>45554</c:v>
                </c:pt>
                <c:pt idx="896">
                  <c:v>45555</c:v>
                </c:pt>
                <c:pt idx="897">
                  <c:v>45558</c:v>
                </c:pt>
                <c:pt idx="898">
                  <c:v>45559</c:v>
                </c:pt>
                <c:pt idx="899">
                  <c:v>45560</c:v>
                </c:pt>
                <c:pt idx="900">
                  <c:v>45561</c:v>
                </c:pt>
                <c:pt idx="901">
                  <c:v>45562</c:v>
                </c:pt>
                <c:pt idx="902">
                  <c:v>45565</c:v>
                </c:pt>
                <c:pt idx="903">
                  <c:v>45566</c:v>
                </c:pt>
                <c:pt idx="904">
                  <c:v>45567</c:v>
                </c:pt>
                <c:pt idx="905">
                  <c:v>45568</c:v>
                </c:pt>
                <c:pt idx="906">
                  <c:v>45569</c:v>
                </c:pt>
                <c:pt idx="907">
                  <c:v>45572</c:v>
                </c:pt>
                <c:pt idx="908">
                  <c:v>45573</c:v>
                </c:pt>
                <c:pt idx="909">
                  <c:v>45574</c:v>
                </c:pt>
                <c:pt idx="910">
                  <c:v>45575</c:v>
                </c:pt>
                <c:pt idx="911">
                  <c:v>45576</c:v>
                </c:pt>
                <c:pt idx="912">
                  <c:v>45579</c:v>
                </c:pt>
                <c:pt idx="913">
                  <c:v>45580</c:v>
                </c:pt>
                <c:pt idx="914">
                  <c:v>45581</c:v>
                </c:pt>
                <c:pt idx="915">
                  <c:v>45582</c:v>
                </c:pt>
                <c:pt idx="916">
                  <c:v>45583</c:v>
                </c:pt>
                <c:pt idx="917">
                  <c:v>45586</c:v>
                </c:pt>
                <c:pt idx="918">
                  <c:v>45587</c:v>
                </c:pt>
                <c:pt idx="919">
                  <c:v>45588</c:v>
                </c:pt>
                <c:pt idx="920">
                  <c:v>45589</c:v>
                </c:pt>
                <c:pt idx="921">
                  <c:v>45590</c:v>
                </c:pt>
                <c:pt idx="922">
                  <c:v>45593</c:v>
                </c:pt>
                <c:pt idx="923">
                  <c:v>45594</c:v>
                </c:pt>
                <c:pt idx="924">
                  <c:v>45595</c:v>
                </c:pt>
                <c:pt idx="925">
                  <c:v>45596</c:v>
                </c:pt>
                <c:pt idx="926">
                  <c:v>45597</c:v>
                </c:pt>
                <c:pt idx="927">
                  <c:v>45600</c:v>
                </c:pt>
                <c:pt idx="928">
                  <c:v>45601</c:v>
                </c:pt>
                <c:pt idx="929">
                  <c:v>45602</c:v>
                </c:pt>
                <c:pt idx="930">
                  <c:v>45603</c:v>
                </c:pt>
                <c:pt idx="931">
                  <c:v>45604</c:v>
                </c:pt>
                <c:pt idx="932">
                  <c:v>45607</c:v>
                </c:pt>
                <c:pt idx="933">
                  <c:v>45608</c:v>
                </c:pt>
                <c:pt idx="934">
                  <c:v>45609</c:v>
                </c:pt>
                <c:pt idx="935">
                  <c:v>45610</c:v>
                </c:pt>
                <c:pt idx="936">
                  <c:v>45611</c:v>
                </c:pt>
                <c:pt idx="937">
                  <c:v>45614</c:v>
                </c:pt>
                <c:pt idx="938">
                  <c:v>45615</c:v>
                </c:pt>
                <c:pt idx="939">
                  <c:v>45616</c:v>
                </c:pt>
                <c:pt idx="940">
                  <c:v>45617</c:v>
                </c:pt>
                <c:pt idx="941">
                  <c:v>45618</c:v>
                </c:pt>
                <c:pt idx="942">
                  <c:v>45621</c:v>
                </c:pt>
                <c:pt idx="943">
                  <c:v>45622</c:v>
                </c:pt>
                <c:pt idx="944">
                  <c:v>45623</c:v>
                </c:pt>
                <c:pt idx="945">
                  <c:v>45625</c:v>
                </c:pt>
                <c:pt idx="946">
                  <c:v>45628</c:v>
                </c:pt>
                <c:pt idx="947">
                  <c:v>45629</c:v>
                </c:pt>
                <c:pt idx="948">
                  <c:v>45630</c:v>
                </c:pt>
                <c:pt idx="949">
                  <c:v>45631</c:v>
                </c:pt>
                <c:pt idx="950">
                  <c:v>45632</c:v>
                </c:pt>
                <c:pt idx="951">
                  <c:v>45635</c:v>
                </c:pt>
                <c:pt idx="952">
                  <c:v>45636</c:v>
                </c:pt>
                <c:pt idx="953">
                  <c:v>45637</c:v>
                </c:pt>
                <c:pt idx="954">
                  <c:v>45638</c:v>
                </c:pt>
                <c:pt idx="955">
                  <c:v>45639</c:v>
                </c:pt>
                <c:pt idx="956">
                  <c:v>45642</c:v>
                </c:pt>
                <c:pt idx="957">
                  <c:v>45643</c:v>
                </c:pt>
                <c:pt idx="958">
                  <c:v>45644</c:v>
                </c:pt>
                <c:pt idx="959">
                  <c:v>45645</c:v>
                </c:pt>
                <c:pt idx="960">
                  <c:v>45646</c:v>
                </c:pt>
                <c:pt idx="961">
                  <c:v>45649</c:v>
                </c:pt>
                <c:pt idx="962">
                  <c:v>45650</c:v>
                </c:pt>
                <c:pt idx="963">
                  <c:v>45652</c:v>
                </c:pt>
                <c:pt idx="964">
                  <c:v>45653</c:v>
                </c:pt>
                <c:pt idx="965">
                  <c:v>45656</c:v>
                </c:pt>
                <c:pt idx="966">
                  <c:v>45657</c:v>
                </c:pt>
                <c:pt idx="967">
                  <c:v>45659</c:v>
                </c:pt>
                <c:pt idx="968">
                  <c:v>45660</c:v>
                </c:pt>
                <c:pt idx="969">
                  <c:v>45663</c:v>
                </c:pt>
                <c:pt idx="970">
                  <c:v>45664</c:v>
                </c:pt>
                <c:pt idx="971">
                  <c:v>45665</c:v>
                </c:pt>
                <c:pt idx="972">
                  <c:v>45667</c:v>
                </c:pt>
                <c:pt idx="973">
                  <c:v>45670</c:v>
                </c:pt>
                <c:pt idx="974">
                  <c:v>45671</c:v>
                </c:pt>
                <c:pt idx="975">
                  <c:v>45672</c:v>
                </c:pt>
                <c:pt idx="976">
                  <c:v>45673</c:v>
                </c:pt>
                <c:pt idx="977">
                  <c:v>45674</c:v>
                </c:pt>
                <c:pt idx="978">
                  <c:v>45678</c:v>
                </c:pt>
                <c:pt idx="979">
                  <c:v>45679</c:v>
                </c:pt>
                <c:pt idx="980">
                  <c:v>45680</c:v>
                </c:pt>
                <c:pt idx="981">
                  <c:v>45681</c:v>
                </c:pt>
                <c:pt idx="982">
                  <c:v>45684</c:v>
                </c:pt>
                <c:pt idx="983">
                  <c:v>45685</c:v>
                </c:pt>
                <c:pt idx="984">
                  <c:v>45686</c:v>
                </c:pt>
                <c:pt idx="985">
                  <c:v>45687</c:v>
                </c:pt>
                <c:pt idx="986">
                  <c:v>45688</c:v>
                </c:pt>
                <c:pt idx="987">
                  <c:v>45691</c:v>
                </c:pt>
                <c:pt idx="988">
                  <c:v>45692</c:v>
                </c:pt>
                <c:pt idx="989">
                  <c:v>45693</c:v>
                </c:pt>
                <c:pt idx="990">
                  <c:v>45694</c:v>
                </c:pt>
                <c:pt idx="991">
                  <c:v>45695</c:v>
                </c:pt>
                <c:pt idx="992">
                  <c:v>45698</c:v>
                </c:pt>
                <c:pt idx="993">
                  <c:v>45699</c:v>
                </c:pt>
                <c:pt idx="994">
                  <c:v>45700</c:v>
                </c:pt>
                <c:pt idx="995">
                  <c:v>45701</c:v>
                </c:pt>
                <c:pt idx="996">
                  <c:v>45702</c:v>
                </c:pt>
                <c:pt idx="997">
                  <c:v>45706</c:v>
                </c:pt>
                <c:pt idx="998">
                  <c:v>45707</c:v>
                </c:pt>
                <c:pt idx="999">
                  <c:v>45708</c:v>
                </c:pt>
                <c:pt idx="1000">
                  <c:v>45709</c:v>
                </c:pt>
                <c:pt idx="1001">
                  <c:v>45712</c:v>
                </c:pt>
                <c:pt idx="1002">
                  <c:v>45713</c:v>
                </c:pt>
                <c:pt idx="1003">
                  <c:v>45714</c:v>
                </c:pt>
                <c:pt idx="1004">
                  <c:v>45715</c:v>
                </c:pt>
                <c:pt idx="1005">
                  <c:v>45716</c:v>
                </c:pt>
                <c:pt idx="1006">
                  <c:v>45719</c:v>
                </c:pt>
                <c:pt idx="1007">
                  <c:v>45720</c:v>
                </c:pt>
                <c:pt idx="1008">
                  <c:v>45721</c:v>
                </c:pt>
                <c:pt idx="1009">
                  <c:v>45722</c:v>
                </c:pt>
                <c:pt idx="1010">
                  <c:v>45723</c:v>
                </c:pt>
                <c:pt idx="1011">
                  <c:v>45726</c:v>
                </c:pt>
                <c:pt idx="1012">
                  <c:v>45727</c:v>
                </c:pt>
                <c:pt idx="1013">
                  <c:v>45728</c:v>
                </c:pt>
                <c:pt idx="1014">
                  <c:v>45729</c:v>
                </c:pt>
                <c:pt idx="1015">
                  <c:v>45730</c:v>
                </c:pt>
                <c:pt idx="1016">
                  <c:v>45733</c:v>
                </c:pt>
                <c:pt idx="1017">
                  <c:v>45734</c:v>
                </c:pt>
                <c:pt idx="1018">
                  <c:v>45735</c:v>
                </c:pt>
                <c:pt idx="1019">
                  <c:v>45736</c:v>
                </c:pt>
                <c:pt idx="1020">
                  <c:v>45737</c:v>
                </c:pt>
                <c:pt idx="1021">
                  <c:v>45740</c:v>
                </c:pt>
                <c:pt idx="1022">
                  <c:v>45741</c:v>
                </c:pt>
                <c:pt idx="1023">
                  <c:v>45742</c:v>
                </c:pt>
                <c:pt idx="1024">
                  <c:v>45743</c:v>
                </c:pt>
                <c:pt idx="1025">
                  <c:v>45744</c:v>
                </c:pt>
                <c:pt idx="1026">
                  <c:v>45747</c:v>
                </c:pt>
                <c:pt idx="1027">
                  <c:v>45748</c:v>
                </c:pt>
                <c:pt idx="1028">
                  <c:v>45749</c:v>
                </c:pt>
                <c:pt idx="1029">
                  <c:v>45750</c:v>
                </c:pt>
                <c:pt idx="1030">
                  <c:v>45751</c:v>
                </c:pt>
                <c:pt idx="1031">
                  <c:v>45754</c:v>
                </c:pt>
                <c:pt idx="1032">
                  <c:v>45755</c:v>
                </c:pt>
                <c:pt idx="1033">
                  <c:v>45756</c:v>
                </c:pt>
                <c:pt idx="1034">
                  <c:v>45757</c:v>
                </c:pt>
                <c:pt idx="1035">
                  <c:v>45758</c:v>
                </c:pt>
                <c:pt idx="1036">
                  <c:v>45761</c:v>
                </c:pt>
                <c:pt idx="1037">
                  <c:v>45762</c:v>
                </c:pt>
                <c:pt idx="1038">
                  <c:v>45763</c:v>
                </c:pt>
                <c:pt idx="1039">
                  <c:v>45764</c:v>
                </c:pt>
                <c:pt idx="1040">
                  <c:v>45768</c:v>
                </c:pt>
                <c:pt idx="1041">
                  <c:v>45769</c:v>
                </c:pt>
                <c:pt idx="1042">
                  <c:v>45770</c:v>
                </c:pt>
                <c:pt idx="1043">
                  <c:v>45771</c:v>
                </c:pt>
                <c:pt idx="1044">
                  <c:v>45772</c:v>
                </c:pt>
                <c:pt idx="1045">
                  <c:v>45775</c:v>
                </c:pt>
                <c:pt idx="1046">
                  <c:v>45776</c:v>
                </c:pt>
                <c:pt idx="1047">
                  <c:v>45777</c:v>
                </c:pt>
                <c:pt idx="1048">
                  <c:v>45778</c:v>
                </c:pt>
                <c:pt idx="1049">
                  <c:v>45779</c:v>
                </c:pt>
                <c:pt idx="1050">
                  <c:v>45782</c:v>
                </c:pt>
                <c:pt idx="1051">
                  <c:v>45783</c:v>
                </c:pt>
                <c:pt idx="1052">
                  <c:v>45784</c:v>
                </c:pt>
                <c:pt idx="1053">
                  <c:v>45785</c:v>
                </c:pt>
                <c:pt idx="1054">
                  <c:v>45786</c:v>
                </c:pt>
                <c:pt idx="1055">
                  <c:v>45789</c:v>
                </c:pt>
                <c:pt idx="1056">
                  <c:v>45790</c:v>
                </c:pt>
                <c:pt idx="1057">
                  <c:v>45791</c:v>
                </c:pt>
                <c:pt idx="1058">
                  <c:v>45792</c:v>
                </c:pt>
                <c:pt idx="1059">
                  <c:v>45793</c:v>
                </c:pt>
                <c:pt idx="1060">
                  <c:v>45796</c:v>
                </c:pt>
                <c:pt idx="1061">
                  <c:v>45797</c:v>
                </c:pt>
                <c:pt idx="1062">
                  <c:v>45798</c:v>
                </c:pt>
                <c:pt idx="1063">
                  <c:v>45799</c:v>
                </c:pt>
                <c:pt idx="1064">
                  <c:v>45800</c:v>
                </c:pt>
                <c:pt idx="1065">
                  <c:v>45804</c:v>
                </c:pt>
                <c:pt idx="1066">
                  <c:v>45805</c:v>
                </c:pt>
                <c:pt idx="1067">
                  <c:v>45806</c:v>
                </c:pt>
                <c:pt idx="1068">
                  <c:v>45807</c:v>
                </c:pt>
                <c:pt idx="1069">
                  <c:v>45810</c:v>
                </c:pt>
                <c:pt idx="1070">
                  <c:v>45811</c:v>
                </c:pt>
                <c:pt idx="1071">
                  <c:v>45812</c:v>
                </c:pt>
                <c:pt idx="1072">
                  <c:v>45813</c:v>
                </c:pt>
                <c:pt idx="1073">
                  <c:v>45814</c:v>
                </c:pt>
                <c:pt idx="1074">
                  <c:v>45817</c:v>
                </c:pt>
                <c:pt idx="1075">
                  <c:v>45818</c:v>
                </c:pt>
                <c:pt idx="1076">
                  <c:v>45819</c:v>
                </c:pt>
                <c:pt idx="1077">
                  <c:v>45820</c:v>
                </c:pt>
                <c:pt idx="1078">
                  <c:v>45821</c:v>
                </c:pt>
                <c:pt idx="1079">
                  <c:v>45824</c:v>
                </c:pt>
                <c:pt idx="1080">
                  <c:v>45825</c:v>
                </c:pt>
                <c:pt idx="1081">
                  <c:v>45826</c:v>
                </c:pt>
                <c:pt idx="1082">
                  <c:v>45828</c:v>
                </c:pt>
                <c:pt idx="1083">
                  <c:v>45831</c:v>
                </c:pt>
                <c:pt idx="1084">
                  <c:v>45832</c:v>
                </c:pt>
                <c:pt idx="1085">
                  <c:v>45833</c:v>
                </c:pt>
                <c:pt idx="1086">
                  <c:v>45834</c:v>
                </c:pt>
                <c:pt idx="1087">
                  <c:v>45835</c:v>
                </c:pt>
                <c:pt idx="1088">
                  <c:v>45838</c:v>
                </c:pt>
                <c:pt idx="1089">
                  <c:v>45839</c:v>
                </c:pt>
                <c:pt idx="1090">
                  <c:v>45840</c:v>
                </c:pt>
                <c:pt idx="1091">
                  <c:v>45841</c:v>
                </c:pt>
                <c:pt idx="1092">
                  <c:v>45845</c:v>
                </c:pt>
                <c:pt idx="1093">
                  <c:v>45846</c:v>
                </c:pt>
                <c:pt idx="1094">
                  <c:v>45847</c:v>
                </c:pt>
                <c:pt idx="1095">
                  <c:v>45848</c:v>
                </c:pt>
                <c:pt idx="1096">
                  <c:v>45849</c:v>
                </c:pt>
                <c:pt idx="1097">
                  <c:v>45852</c:v>
                </c:pt>
                <c:pt idx="1098">
                  <c:v>45853</c:v>
                </c:pt>
                <c:pt idx="1099">
                  <c:v>45854</c:v>
                </c:pt>
                <c:pt idx="1100">
                  <c:v>45855</c:v>
                </c:pt>
                <c:pt idx="1101">
                  <c:v>45856</c:v>
                </c:pt>
                <c:pt idx="1102">
                  <c:v>45859</c:v>
                </c:pt>
                <c:pt idx="1103">
                  <c:v>45860</c:v>
                </c:pt>
                <c:pt idx="1104">
                  <c:v>45861</c:v>
                </c:pt>
                <c:pt idx="1105">
                  <c:v>45862</c:v>
                </c:pt>
                <c:pt idx="1106">
                  <c:v>45863</c:v>
                </c:pt>
                <c:pt idx="1107">
                  <c:v>45866</c:v>
                </c:pt>
                <c:pt idx="1108">
                  <c:v>45867</c:v>
                </c:pt>
                <c:pt idx="1109">
                  <c:v>45868</c:v>
                </c:pt>
                <c:pt idx="1110">
                  <c:v>45869</c:v>
                </c:pt>
                <c:pt idx="1111">
                  <c:v>45870</c:v>
                </c:pt>
                <c:pt idx="1112">
                  <c:v>45873</c:v>
                </c:pt>
                <c:pt idx="1113">
                  <c:v>45874</c:v>
                </c:pt>
                <c:pt idx="1114">
                  <c:v>45875</c:v>
                </c:pt>
                <c:pt idx="1115">
                  <c:v>45876</c:v>
                </c:pt>
                <c:pt idx="1116">
                  <c:v>45877</c:v>
                </c:pt>
                <c:pt idx="1117">
                  <c:v>45880</c:v>
                </c:pt>
                <c:pt idx="1118">
                  <c:v>45881</c:v>
                </c:pt>
                <c:pt idx="1119">
                  <c:v>45882</c:v>
                </c:pt>
                <c:pt idx="1120">
                  <c:v>45883</c:v>
                </c:pt>
                <c:pt idx="1121">
                  <c:v>45884</c:v>
                </c:pt>
                <c:pt idx="1122">
                  <c:v>45887</c:v>
                </c:pt>
                <c:pt idx="1123">
                  <c:v>45888</c:v>
                </c:pt>
                <c:pt idx="1124">
                  <c:v>45889</c:v>
                </c:pt>
                <c:pt idx="1125">
                  <c:v>45890</c:v>
                </c:pt>
                <c:pt idx="1126">
                  <c:v>45891</c:v>
                </c:pt>
                <c:pt idx="1127">
                  <c:v>45894</c:v>
                </c:pt>
                <c:pt idx="1128">
                  <c:v>45895</c:v>
                </c:pt>
                <c:pt idx="1129">
                  <c:v>45896</c:v>
                </c:pt>
                <c:pt idx="1130">
                  <c:v>45897</c:v>
                </c:pt>
                <c:pt idx="1131">
                  <c:v>45898</c:v>
                </c:pt>
                <c:pt idx="1132">
                  <c:v>45902</c:v>
                </c:pt>
                <c:pt idx="1133">
                  <c:v>45903</c:v>
                </c:pt>
              </c:numCache>
            </c:numRef>
          </c:cat>
          <c:val>
            <c:numRef>
              <c:f>'Sep 25'!$E$14:$E$1144</c:f>
              <c:numCache>
                <c:formatCode>_-[$$-1009]* #,##0.00_-;\-[$$-1009]* #,##0.00_-;_-[$$-1009]* "-"??_-;_-@_-</c:formatCode>
                <c:ptCount val="1131"/>
                <c:pt idx="0">
                  <c:v>0.45</c:v>
                </c:pt>
                <c:pt idx="1">
                  <c:v>0.51</c:v>
                </c:pt>
                <c:pt idx="2">
                  <c:v>0.55000000000000004</c:v>
                </c:pt>
                <c:pt idx="3">
                  <c:v>0.55000000000000004</c:v>
                </c:pt>
                <c:pt idx="4">
                  <c:v>0.5</c:v>
                </c:pt>
                <c:pt idx="5">
                  <c:v>0.5</c:v>
                </c:pt>
                <c:pt idx="6">
                  <c:v>0.52</c:v>
                </c:pt>
                <c:pt idx="7">
                  <c:v>0.53</c:v>
                </c:pt>
                <c:pt idx="8">
                  <c:v>0.55000000000000004</c:v>
                </c:pt>
                <c:pt idx="9">
                  <c:v>0.6</c:v>
                </c:pt>
                <c:pt idx="10">
                  <c:v>0.55000000000000004</c:v>
                </c:pt>
                <c:pt idx="11">
                  <c:v>0.6</c:v>
                </c:pt>
                <c:pt idx="12">
                  <c:v>0.7</c:v>
                </c:pt>
                <c:pt idx="13">
                  <c:v>0.66</c:v>
                </c:pt>
                <c:pt idx="14">
                  <c:v>0.66</c:v>
                </c:pt>
                <c:pt idx="15">
                  <c:v>0.67</c:v>
                </c:pt>
                <c:pt idx="16">
                  <c:v>0.62</c:v>
                </c:pt>
                <c:pt idx="17">
                  <c:v>0.64</c:v>
                </c:pt>
                <c:pt idx="18">
                  <c:v>0.63</c:v>
                </c:pt>
                <c:pt idx="19">
                  <c:v>0.64</c:v>
                </c:pt>
                <c:pt idx="20">
                  <c:v>0.65</c:v>
                </c:pt>
                <c:pt idx="21">
                  <c:v>0.64</c:v>
                </c:pt>
                <c:pt idx="22">
                  <c:v>0.66</c:v>
                </c:pt>
                <c:pt idx="23">
                  <c:v>0.56000000000000005</c:v>
                </c:pt>
                <c:pt idx="24">
                  <c:v>0.63</c:v>
                </c:pt>
                <c:pt idx="25">
                  <c:v>0.65</c:v>
                </c:pt>
                <c:pt idx="26">
                  <c:v>0.65</c:v>
                </c:pt>
                <c:pt idx="27">
                  <c:v>0.67</c:v>
                </c:pt>
                <c:pt idx="28">
                  <c:v>0.62</c:v>
                </c:pt>
                <c:pt idx="29">
                  <c:v>0.62</c:v>
                </c:pt>
                <c:pt idx="30">
                  <c:v>0.59</c:v>
                </c:pt>
                <c:pt idx="31">
                  <c:v>0.56999999999999995</c:v>
                </c:pt>
                <c:pt idx="32">
                  <c:v>0.6</c:v>
                </c:pt>
                <c:pt idx="33">
                  <c:v>0.62</c:v>
                </c:pt>
                <c:pt idx="34">
                  <c:v>0.56999999999999995</c:v>
                </c:pt>
                <c:pt idx="35">
                  <c:v>0.62</c:v>
                </c:pt>
                <c:pt idx="36">
                  <c:v>0.59</c:v>
                </c:pt>
                <c:pt idx="37">
                  <c:v>0.65</c:v>
                </c:pt>
                <c:pt idx="38">
                  <c:v>0.63</c:v>
                </c:pt>
                <c:pt idx="39">
                  <c:v>0.62</c:v>
                </c:pt>
                <c:pt idx="40">
                  <c:v>0.62</c:v>
                </c:pt>
                <c:pt idx="41">
                  <c:v>0.61</c:v>
                </c:pt>
                <c:pt idx="42">
                  <c:v>0.59</c:v>
                </c:pt>
                <c:pt idx="43">
                  <c:v>0.62</c:v>
                </c:pt>
                <c:pt idx="44">
                  <c:v>0.57999999999999996</c:v>
                </c:pt>
                <c:pt idx="45">
                  <c:v>0.6</c:v>
                </c:pt>
                <c:pt idx="46">
                  <c:v>0.52</c:v>
                </c:pt>
                <c:pt idx="47">
                  <c:v>0.56999999999999995</c:v>
                </c:pt>
                <c:pt idx="48">
                  <c:v>0.6</c:v>
                </c:pt>
                <c:pt idx="49">
                  <c:v>0.61</c:v>
                </c:pt>
                <c:pt idx="50">
                  <c:v>0.6</c:v>
                </c:pt>
                <c:pt idx="51">
                  <c:v>0.63</c:v>
                </c:pt>
                <c:pt idx="52">
                  <c:v>0.59</c:v>
                </c:pt>
                <c:pt idx="53">
                  <c:v>0.56999999999999995</c:v>
                </c:pt>
                <c:pt idx="54">
                  <c:v>0.54</c:v>
                </c:pt>
                <c:pt idx="55">
                  <c:v>0.46</c:v>
                </c:pt>
                <c:pt idx="56">
                  <c:v>0.53</c:v>
                </c:pt>
                <c:pt idx="57">
                  <c:v>0.49</c:v>
                </c:pt>
                <c:pt idx="58">
                  <c:v>0.46500000000000002</c:v>
                </c:pt>
                <c:pt idx="59">
                  <c:v>0.45500000000000002</c:v>
                </c:pt>
                <c:pt idx="60">
                  <c:v>0.46</c:v>
                </c:pt>
                <c:pt idx="61">
                  <c:v>0.48</c:v>
                </c:pt>
                <c:pt idx="62">
                  <c:v>0.45</c:v>
                </c:pt>
                <c:pt idx="63">
                  <c:v>0.44</c:v>
                </c:pt>
                <c:pt idx="64">
                  <c:v>0.42499999999999999</c:v>
                </c:pt>
                <c:pt idx="65">
                  <c:v>0.44</c:v>
                </c:pt>
                <c:pt idx="66">
                  <c:v>0.5</c:v>
                </c:pt>
                <c:pt idx="67">
                  <c:v>0.49</c:v>
                </c:pt>
                <c:pt idx="68">
                  <c:v>0.48</c:v>
                </c:pt>
                <c:pt idx="69">
                  <c:v>0.48</c:v>
                </c:pt>
                <c:pt idx="70">
                  <c:v>0.48499999999999999</c:v>
                </c:pt>
                <c:pt idx="71">
                  <c:v>0.47</c:v>
                </c:pt>
                <c:pt idx="72">
                  <c:v>0.44500000000000001</c:v>
                </c:pt>
                <c:pt idx="73">
                  <c:v>0.435</c:v>
                </c:pt>
                <c:pt idx="74">
                  <c:v>0.42</c:v>
                </c:pt>
                <c:pt idx="75">
                  <c:v>0.39500000000000002</c:v>
                </c:pt>
                <c:pt idx="76">
                  <c:v>0.39</c:v>
                </c:pt>
                <c:pt idx="77">
                  <c:v>0.38</c:v>
                </c:pt>
                <c:pt idx="78">
                  <c:v>0.38</c:v>
                </c:pt>
                <c:pt idx="79">
                  <c:v>0.36</c:v>
                </c:pt>
                <c:pt idx="80">
                  <c:v>0.36</c:v>
                </c:pt>
                <c:pt idx="81">
                  <c:v>0.34</c:v>
                </c:pt>
                <c:pt idx="82">
                  <c:v>0.36</c:v>
                </c:pt>
                <c:pt idx="83">
                  <c:v>0.41</c:v>
                </c:pt>
                <c:pt idx="84">
                  <c:v>0.38</c:v>
                </c:pt>
                <c:pt idx="85">
                  <c:v>0.40500000000000003</c:v>
                </c:pt>
                <c:pt idx="86">
                  <c:v>0.40500000000000003</c:v>
                </c:pt>
                <c:pt idx="87">
                  <c:v>0.39</c:v>
                </c:pt>
                <c:pt idx="88">
                  <c:v>0.37</c:v>
                </c:pt>
                <c:pt idx="89">
                  <c:v>0.35</c:v>
                </c:pt>
                <c:pt idx="90">
                  <c:v>0.35</c:v>
                </c:pt>
                <c:pt idx="91">
                  <c:v>0.3</c:v>
                </c:pt>
                <c:pt idx="92">
                  <c:v>0.33</c:v>
                </c:pt>
                <c:pt idx="93">
                  <c:v>0.32</c:v>
                </c:pt>
                <c:pt idx="94">
                  <c:v>0.34499999999999997</c:v>
                </c:pt>
                <c:pt idx="95">
                  <c:v>0.3</c:v>
                </c:pt>
                <c:pt idx="96">
                  <c:v>0.3</c:v>
                </c:pt>
                <c:pt idx="97">
                  <c:v>0.3</c:v>
                </c:pt>
                <c:pt idx="98">
                  <c:v>0.32500000000000001</c:v>
                </c:pt>
                <c:pt idx="99">
                  <c:v>0.31</c:v>
                </c:pt>
                <c:pt idx="100">
                  <c:v>0.32</c:v>
                </c:pt>
                <c:pt idx="101">
                  <c:v>0.3</c:v>
                </c:pt>
                <c:pt idx="102">
                  <c:v>0.30499999999999999</c:v>
                </c:pt>
                <c:pt idx="103">
                  <c:v>0.29499999999999998</c:v>
                </c:pt>
                <c:pt idx="104">
                  <c:v>0.29499999999999998</c:v>
                </c:pt>
                <c:pt idx="105">
                  <c:v>0.34499999999999997</c:v>
                </c:pt>
                <c:pt idx="106">
                  <c:v>0.34499999999999997</c:v>
                </c:pt>
                <c:pt idx="107">
                  <c:v>0.34</c:v>
                </c:pt>
                <c:pt idx="108">
                  <c:v>0.33500000000000002</c:v>
                </c:pt>
                <c:pt idx="109">
                  <c:v>0.33</c:v>
                </c:pt>
                <c:pt idx="110">
                  <c:v>0.315</c:v>
                </c:pt>
                <c:pt idx="111">
                  <c:v>0.28999999999999998</c:v>
                </c:pt>
                <c:pt idx="112">
                  <c:v>0.30499999999999999</c:v>
                </c:pt>
                <c:pt idx="113">
                  <c:v>0.3</c:v>
                </c:pt>
                <c:pt idx="114">
                  <c:v>0.28999999999999998</c:v>
                </c:pt>
                <c:pt idx="115">
                  <c:v>0.28000000000000003</c:v>
                </c:pt>
                <c:pt idx="116">
                  <c:v>0.26500000000000001</c:v>
                </c:pt>
                <c:pt idx="117">
                  <c:v>0.26500000000000001</c:v>
                </c:pt>
                <c:pt idx="118">
                  <c:v>0.27</c:v>
                </c:pt>
                <c:pt idx="119">
                  <c:v>0.27</c:v>
                </c:pt>
                <c:pt idx="120">
                  <c:v>0.26</c:v>
                </c:pt>
                <c:pt idx="121">
                  <c:v>0.25</c:v>
                </c:pt>
                <c:pt idx="122">
                  <c:v>0.26</c:v>
                </c:pt>
                <c:pt idx="123">
                  <c:v>0.28999999999999998</c:v>
                </c:pt>
                <c:pt idx="124">
                  <c:v>0.375</c:v>
                </c:pt>
                <c:pt idx="125">
                  <c:v>0.38</c:v>
                </c:pt>
                <c:pt idx="126">
                  <c:v>0.375</c:v>
                </c:pt>
                <c:pt idx="127">
                  <c:v>0.39500000000000002</c:v>
                </c:pt>
                <c:pt idx="128">
                  <c:v>0.38500000000000001</c:v>
                </c:pt>
                <c:pt idx="129">
                  <c:v>0.43</c:v>
                </c:pt>
                <c:pt idx="130">
                  <c:v>0.46500000000000002</c:v>
                </c:pt>
                <c:pt idx="131">
                  <c:v>0.48</c:v>
                </c:pt>
                <c:pt idx="132">
                  <c:v>0.45</c:v>
                </c:pt>
                <c:pt idx="133">
                  <c:v>0.42</c:v>
                </c:pt>
                <c:pt idx="134">
                  <c:v>0.5</c:v>
                </c:pt>
                <c:pt idx="135">
                  <c:v>0.47</c:v>
                </c:pt>
                <c:pt idx="136">
                  <c:v>0.45</c:v>
                </c:pt>
                <c:pt idx="137">
                  <c:v>0.44</c:v>
                </c:pt>
                <c:pt idx="138">
                  <c:v>0.44500000000000001</c:v>
                </c:pt>
                <c:pt idx="139">
                  <c:v>0.45</c:v>
                </c:pt>
                <c:pt idx="140">
                  <c:v>0.46</c:v>
                </c:pt>
                <c:pt idx="141">
                  <c:v>0.45500000000000002</c:v>
                </c:pt>
                <c:pt idx="142">
                  <c:v>0.45</c:v>
                </c:pt>
                <c:pt idx="143">
                  <c:v>0.45</c:v>
                </c:pt>
                <c:pt idx="144">
                  <c:v>0.45</c:v>
                </c:pt>
                <c:pt idx="145">
                  <c:v>0.48</c:v>
                </c:pt>
                <c:pt idx="146">
                  <c:v>0.45</c:v>
                </c:pt>
                <c:pt idx="147">
                  <c:v>0.45</c:v>
                </c:pt>
                <c:pt idx="148">
                  <c:v>0.42</c:v>
                </c:pt>
                <c:pt idx="149">
                  <c:v>0.46</c:v>
                </c:pt>
                <c:pt idx="150">
                  <c:v>0.45</c:v>
                </c:pt>
                <c:pt idx="151">
                  <c:v>0.47</c:v>
                </c:pt>
                <c:pt idx="152">
                  <c:v>0.46</c:v>
                </c:pt>
                <c:pt idx="153">
                  <c:v>0.47</c:v>
                </c:pt>
                <c:pt idx="154">
                  <c:v>0.495</c:v>
                </c:pt>
                <c:pt idx="155">
                  <c:v>0.52</c:v>
                </c:pt>
                <c:pt idx="156">
                  <c:v>0.51</c:v>
                </c:pt>
                <c:pt idx="157">
                  <c:v>0.495</c:v>
                </c:pt>
                <c:pt idx="158">
                  <c:v>0.54</c:v>
                </c:pt>
                <c:pt idx="159">
                  <c:v>0.56000000000000005</c:v>
                </c:pt>
                <c:pt idx="160">
                  <c:v>0.52</c:v>
                </c:pt>
                <c:pt idx="161">
                  <c:v>0.52</c:v>
                </c:pt>
                <c:pt idx="162">
                  <c:v>0.63</c:v>
                </c:pt>
                <c:pt idx="163">
                  <c:v>0.62</c:v>
                </c:pt>
                <c:pt idx="164">
                  <c:v>0.61</c:v>
                </c:pt>
                <c:pt idx="165">
                  <c:v>0.62</c:v>
                </c:pt>
                <c:pt idx="166">
                  <c:v>0.65</c:v>
                </c:pt>
                <c:pt idx="167">
                  <c:v>0.7</c:v>
                </c:pt>
                <c:pt idx="168">
                  <c:v>0.67</c:v>
                </c:pt>
                <c:pt idx="169">
                  <c:v>0.66</c:v>
                </c:pt>
                <c:pt idx="170">
                  <c:v>0.65</c:v>
                </c:pt>
                <c:pt idx="171">
                  <c:v>0.62</c:v>
                </c:pt>
                <c:pt idx="172">
                  <c:v>0.66</c:v>
                </c:pt>
                <c:pt idx="173">
                  <c:v>0.62</c:v>
                </c:pt>
                <c:pt idx="174">
                  <c:v>0.6</c:v>
                </c:pt>
                <c:pt idx="175">
                  <c:v>0.65</c:v>
                </c:pt>
                <c:pt idx="176">
                  <c:v>0.67</c:v>
                </c:pt>
                <c:pt idx="177">
                  <c:v>0.68</c:v>
                </c:pt>
                <c:pt idx="178">
                  <c:v>0.67</c:v>
                </c:pt>
                <c:pt idx="179">
                  <c:v>0.57999999999999996</c:v>
                </c:pt>
                <c:pt idx="180">
                  <c:v>0.6</c:v>
                </c:pt>
                <c:pt idx="181">
                  <c:v>0.56999999999999995</c:v>
                </c:pt>
                <c:pt idx="182">
                  <c:v>0.56999999999999995</c:v>
                </c:pt>
                <c:pt idx="183">
                  <c:v>0.55000000000000004</c:v>
                </c:pt>
                <c:pt idx="184">
                  <c:v>0.53</c:v>
                </c:pt>
                <c:pt idx="185">
                  <c:v>0.55000000000000004</c:v>
                </c:pt>
                <c:pt idx="186">
                  <c:v>0.53</c:v>
                </c:pt>
                <c:pt idx="187">
                  <c:v>0.53</c:v>
                </c:pt>
                <c:pt idx="188">
                  <c:v>0.5</c:v>
                </c:pt>
                <c:pt idx="189">
                  <c:v>0.54</c:v>
                </c:pt>
                <c:pt idx="190">
                  <c:v>0.49</c:v>
                </c:pt>
                <c:pt idx="191">
                  <c:v>0.48</c:v>
                </c:pt>
                <c:pt idx="192">
                  <c:v>0.53</c:v>
                </c:pt>
                <c:pt idx="193">
                  <c:v>0.55000000000000004</c:v>
                </c:pt>
                <c:pt idx="194">
                  <c:v>0.53</c:v>
                </c:pt>
                <c:pt idx="195">
                  <c:v>0.51</c:v>
                </c:pt>
                <c:pt idx="196">
                  <c:v>0.56999999999999995</c:v>
                </c:pt>
                <c:pt idx="197">
                  <c:v>0.6</c:v>
                </c:pt>
                <c:pt idx="198">
                  <c:v>0.56999999999999995</c:v>
                </c:pt>
                <c:pt idx="199">
                  <c:v>0.56999999999999995</c:v>
                </c:pt>
                <c:pt idx="200">
                  <c:v>0.57999999999999996</c:v>
                </c:pt>
                <c:pt idx="201">
                  <c:v>0.6</c:v>
                </c:pt>
                <c:pt idx="202">
                  <c:v>0.65</c:v>
                </c:pt>
                <c:pt idx="203">
                  <c:v>0.69</c:v>
                </c:pt>
                <c:pt idx="204">
                  <c:v>0.66</c:v>
                </c:pt>
                <c:pt idx="205">
                  <c:v>0.66</c:v>
                </c:pt>
                <c:pt idx="206">
                  <c:v>0.67</c:v>
                </c:pt>
                <c:pt idx="207" formatCode="General">
                  <c:v>#N/A</c:v>
                </c:pt>
                <c:pt idx="208">
                  <c:v>0.69</c:v>
                </c:pt>
                <c:pt idx="209">
                  <c:v>0.7</c:v>
                </c:pt>
                <c:pt idx="210">
                  <c:v>0.72</c:v>
                </c:pt>
                <c:pt idx="211">
                  <c:v>0.67</c:v>
                </c:pt>
                <c:pt idx="212">
                  <c:v>0.65</c:v>
                </c:pt>
                <c:pt idx="213">
                  <c:v>0.64</c:v>
                </c:pt>
                <c:pt idx="214">
                  <c:v>0.62</c:v>
                </c:pt>
                <c:pt idx="215">
                  <c:v>0.65</c:v>
                </c:pt>
                <c:pt idx="216">
                  <c:v>0.65</c:v>
                </c:pt>
                <c:pt idx="217">
                  <c:v>0.57999999999999996</c:v>
                </c:pt>
                <c:pt idx="218">
                  <c:v>0.57999999999999996</c:v>
                </c:pt>
                <c:pt idx="219">
                  <c:v>0.56999999999999995</c:v>
                </c:pt>
                <c:pt idx="220">
                  <c:v>0.55000000000000004</c:v>
                </c:pt>
                <c:pt idx="221">
                  <c:v>0.59</c:v>
                </c:pt>
                <c:pt idx="222">
                  <c:v>0.57999999999999996</c:v>
                </c:pt>
                <c:pt idx="223">
                  <c:v>0.57999999999999996</c:v>
                </c:pt>
                <c:pt idx="224">
                  <c:v>0.56999999999999995</c:v>
                </c:pt>
                <c:pt idx="225">
                  <c:v>0.61</c:v>
                </c:pt>
                <c:pt idx="226">
                  <c:v>0.72</c:v>
                </c:pt>
                <c:pt idx="227">
                  <c:v>0.72</c:v>
                </c:pt>
                <c:pt idx="228">
                  <c:v>0.75</c:v>
                </c:pt>
                <c:pt idx="229">
                  <c:v>0.74</c:v>
                </c:pt>
                <c:pt idx="230">
                  <c:v>0.8</c:v>
                </c:pt>
                <c:pt idx="231">
                  <c:v>0.74</c:v>
                </c:pt>
                <c:pt idx="232">
                  <c:v>0.73</c:v>
                </c:pt>
                <c:pt idx="233">
                  <c:v>0.8</c:v>
                </c:pt>
                <c:pt idx="234">
                  <c:v>0.77</c:v>
                </c:pt>
                <c:pt idx="235">
                  <c:v>0.71</c:v>
                </c:pt>
                <c:pt idx="236">
                  <c:v>0.73</c:v>
                </c:pt>
                <c:pt idx="237">
                  <c:v>0.7</c:v>
                </c:pt>
                <c:pt idx="238">
                  <c:v>0.77</c:v>
                </c:pt>
                <c:pt idx="239">
                  <c:v>0.8</c:v>
                </c:pt>
                <c:pt idx="240">
                  <c:v>0.87</c:v>
                </c:pt>
                <c:pt idx="241">
                  <c:v>0.86</c:v>
                </c:pt>
                <c:pt idx="242">
                  <c:v>0.86</c:v>
                </c:pt>
                <c:pt idx="243">
                  <c:v>0.87</c:v>
                </c:pt>
                <c:pt idx="244">
                  <c:v>0.85</c:v>
                </c:pt>
                <c:pt idx="245">
                  <c:v>0.81</c:v>
                </c:pt>
                <c:pt idx="246">
                  <c:v>0.8</c:v>
                </c:pt>
                <c:pt idx="247">
                  <c:v>0.79</c:v>
                </c:pt>
                <c:pt idx="248">
                  <c:v>0.82</c:v>
                </c:pt>
                <c:pt idx="249">
                  <c:v>0.85</c:v>
                </c:pt>
                <c:pt idx="250">
                  <c:v>0.87</c:v>
                </c:pt>
                <c:pt idx="251">
                  <c:v>0.83</c:v>
                </c:pt>
                <c:pt idx="252">
                  <c:v>0.81</c:v>
                </c:pt>
                <c:pt idx="253">
                  <c:v>0.81</c:v>
                </c:pt>
                <c:pt idx="254">
                  <c:v>0.8</c:v>
                </c:pt>
                <c:pt idx="255">
                  <c:v>0.81</c:v>
                </c:pt>
                <c:pt idx="256">
                  <c:v>0.82</c:v>
                </c:pt>
                <c:pt idx="257">
                  <c:v>0.82</c:v>
                </c:pt>
                <c:pt idx="258">
                  <c:v>0.86</c:v>
                </c:pt>
                <c:pt idx="259">
                  <c:v>0.88</c:v>
                </c:pt>
                <c:pt idx="260">
                  <c:v>0.9</c:v>
                </c:pt>
                <c:pt idx="261">
                  <c:v>0.91</c:v>
                </c:pt>
                <c:pt idx="262">
                  <c:v>0.93</c:v>
                </c:pt>
                <c:pt idx="263">
                  <c:v>0.9</c:v>
                </c:pt>
                <c:pt idx="264">
                  <c:v>0.97</c:v>
                </c:pt>
                <c:pt idx="265">
                  <c:v>0.98</c:v>
                </c:pt>
                <c:pt idx="266">
                  <c:v>1</c:v>
                </c:pt>
                <c:pt idx="267">
                  <c:v>1.02</c:v>
                </c:pt>
                <c:pt idx="268">
                  <c:v>1.01</c:v>
                </c:pt>
                <c:pt idx="269">
                  <c:v>1.01</c:v>
                </c:pt>
                <c:pt idx="270">
                  <c:v>1.02</c:v>
                </c:pt>
                <c:pt idx="271">
                  <c:v>0.97</c:v>
                </c:pt>
                <c:pt idx="272">
                  <c:v>0.97</c:v>
                </c:pt>
                <c:pt idx="273">
                  <c:v>1</c:v>
                </c:pt>
                <c:pt idx="274">
                  <c:v>1.01</c:v>
                </c:pt>
                <c:pt idx="275">
                  <c:v>0.99</c:v>
                </c:pt>
                <c:pt idx="276">
                  <c:v>0.93</c:v>
                </c:pt>
                <c:pt idx="277">
                  <c:v>1.03</c:v>
                </c:pt>
                <c:pt idx="278">
                  <c:v>1.23</c:v>
                </c:pt>
                <c:pt idx="279">
                  <c:v>1.21</c:v>
                </c:pt>
                <c:pt idx="280">
                  <c:v>1.2</c:v>
                </c:pt>
                <c:pt idx="281">
                  <c:v>1.22</c:v>
                </c:pt>
                <c:pt idx="282">
                  <c:v>1.1499999999999999</c:v>
                </c:pt>
                <c:pt idx="283">
                  <c:v>1.18</c:v>
                </c:pt>
                <c:pt idx="284">
                  <c:v>1.17</c:v>
                </c:pt>
                <c:pt idx="285">
                  <c:v>1.1200000000000001</c:v>
                </c:pt>
                <c:pt idx="286">
                  <c:v>1.06</c:v>
                </c:pt>
                <c:pt idx="287">
                  <c:v>1.05</c:v>
                </c:pt>
                <c:pt idx="288">
                  <c:v>1.05</c:v>
                </c:pt>
                <c:pt idx="289">
                  <c:v>1</c:v>
                </c:pt>
                <c:pt idx="290">
                  <c:v>1.03</c:v>
                </c:pt>
                <c:pt idx="291">
                  <c:v>1.04</c:v>
                </c:pt>
                <c:pt idx="292">
                  <c:v>1.1000000000000001</c:v>
                </c:pt>
                <c:pt idx="293">
                  <c:v>0.97</c:v>
                </c:pt>
                <c:pt idx="294">
                  <c:v>1</c:v>
                </c:pt>
                <c:pt idx="295">
                  <c:v>1.05</c:v>
                </c:pt>
                <c:pt idx="296">
                  <c:v>0.98</c:v>
                </c:pt>
                <c:pt idx="297">
                  <c:v>1.05</c:v>
                </c:pt>
                <c:pt idx="298">
                  <c:v>0.94</c:v>
                </c:pt>
                <c:pt idx="299">
                  <c:v>0.94</c:v>
                </c:pt>
                <c:pt idx="300">
                  <c:v>1.02</c:v>
                </c:pt>
                <c:pt idx="301">
                  <c:v>0.87</c:v>
                </c:pt>
                <c:pt idx="302">
                  <c:v>0.88</c:v>
                </c:pt>
                <c:pt idx="303">
                  <c:v>0.96</c:v>
                </c:pt>
                <c:pt idx="304">
                  <c:v>1</c:v>
                </c:pt>
                <c:pt idx="305">
                  <c:v>0.97</c:v>
                </c:pt>
                <c:pt idx="306">
                  <c:v>0.97</c:v>
                </c:pt>
                <c:pt idx="307">
                  <c:v>0.99</c:v>
                </c:pt>
                <c:pt idx="308">
                  <c:v>0.96</c:v>
                </c:pt>
                <c:pt idx="309">
                  <c:v>0.96</c:v>
                </c:pt>
                <c:pt idx="310">
                  <c:v>0.94</c:v>
                </c:pt>
                <c:pt idx="311">
                  <c:v>0.91</c:v>
                </c:pt>
                <c:pt idx="312">
                  <c:v>0.91</c:v>
                </c:pt>
                <c:pt idx="313">
                  <c:v>0.9</c:v>
                </c:pt>
                <c:pt idx="314">
                  <c:v>0.87</c:v>
                </c:pt>
                <c:pt idx="315">
                  <c:v>0.89</c:v>
                </c:pt>
                <c:pt idx="316">
                  <c:v>0.85</c:v>
                </c:pt>
                <c:pt idx="317">
                  <c:v>0.81</c:v>
                </c:pt>
                <c:pt idx="318">
                  <c:v>0.83</c:v>
                </c:pt>
                <c:pt idx="319">
                  <c:v>0.89</c:v>
                </c:pt>
                <c:pt idx="320">
                  <c:v>0.89</c:v>
                </c:pt>
                <c:pt idx="321">
                  <c:v>0.85</c:v>
                </c:pt>
                <c:pt idx="322">
                  <c:v>0.87</c:v>
                </c:pt>
                <c:pt idx="323">
                  <c:v>0.81</c:v>
                </c:pt>
                <c:pt idx="324">
                  <c:v>0.84</c:v>
                </c:pt>
                <c:pt idx="325">
                  <c:v>0.85</c:v>
                </c:pt>
                <c:pt idx="326">
                  <c:v>0.86</c:v>
                </c:pt>
                <c:pt idx="327">
                  <c:v>0.85</c:v>
                </c:pt>
                <c:pt idx="328">
                  <c:v>0.89</c:v>
                </c:pt>
                <c:pt idx="329">
                  <c:v>0.87</c:v>
                </c:pt>
                <c:pt idx="330">
                  <c:v>0.88</c:v>
                </c:pt>
                <c:pt idx="331">
                  <c:v>0.87</c:v>
                </c:pt>
                <c:pt idx="332">
                  <c:v>0.88</c:v>
                </c:pt>
                <c:pt idx="333">
                  <c:v>0.9</c:v>
                </c:pt>
                <c:pt idx="334">
                  <c:v>0.84</c:v>
                </c:pt>
                <c:pt idx="335">
                  <c:v>1.08</c:v>
                </c:pt>
                <c:pt idx="336" formatCode="General">
                  <c:v>#N/A</c:v>
                </c:pt>
                <c:pt idx="337">
                  <c:v>1.26</c:v>
                </c:pt>
                <c:pt idx="338">
                  <c:v>1.35</c:v>
                </c:pt>
                <c:pt idx="339">
                  <c:v>1.6</c:v>
                </c:pt>
                <c:pt idx="340">
                  <c:v>1.55</c:v>
                </c:pt>
                <c:pt idx="341">
                  <c:v>1.46</c:v>
                </c:pt>
                <c:pt idx="342">
                  <c:v>1.36</c:v>
                </c:pt>
                <c:pt idx="343">
                  <c:v>1.4</c:v>
                </c:pt>
                <c:pt idx="344">
                  <c:v>1.37</c:v>
                </c:pt>
                <c:pt idx="345">
                  <c:v>1.47</c:v>
                </c:pt>
                <c:pt idx="346">
                  <c:v>1.55</c:v>
                </c:pt>
                <c:pt idx="347">
                  <c:v>1.63</c:v>
                </c:pt>
                <c:pt idx="348">
                  <c:v>1.7</c:v>
                </c:pt>
                <c:pt idx="349">
                  <c:v>1.8</c:v>
                </c:pt>
                <c:pt idx="350">
                  <c:v>1.76</c:v>
                </c:pt>
                <c:pt idx="351">
                  <c:v>1.62</c:v>
                </c:pt>
                <c:pt idx="352">
                  <c:v>1.64</c:v>
                </c:pt>
                <c:pt idx="353">
                  <c:v>1.6850000000000001</c:v>
                </c:pt>
                <c:pt idx="354">
                  <c:v>1.71</c:v>
                </c:pt>
                <c:pt idx="355">
                  <c:v>1.75</c:v>
                </c:pt>
                <c:pt idx="356">
                  <c:v>1.98</c:v>
                </c:pt>
                <c:pt idx="357">
                  <c:v>2.0499999999999998</c:v>
                </c:pt>
                <c:pt idx="358">
                  <c:v>1.9</c:v>
                </c:pt>
                <c:pt idx="359">
                  <c:v>1.95</c:v>
                </c:pt>
                <c:pt idx="360">
                  <c:v>2.12</c:v>
                </c:pt>
                <c:pt idx="361">
                  <c:v>2.23</c:v>
                </c:pt>
                <c:pt idx="362">
                  <c:v>2.15</c:v>
                </c:pt>
                <c:pt idx="363">
                  <c:v>2.19</c:v>
                </c:pt>
                <c:pt idx="364">
                  <c:v>2.09</c:v>
                </c:pt>
                <c:pt idx="365">
                  <c:v>2.35</c:v>
                </c:pt>
                <c:pt idx="366">
                  <c:v>2.36</c:v>
                </c:pt>
                <c:pt idx="367">
                  <c:v>2.5</c:v>
                </c:pt>
                <c:pt idx="368">
                  <c:v>2.72</c:v>
                </c:pt>
                <c:pt idx="369">
                  <c:v>2.64</c:v>
                </c:pt>
                <c:pt idx="370">
                  <c:v>2.73</c:v>
                </c:pt>
                <c:pt idx="371">
                  <c:v>3.02</c:v>
                </c:pt>
                <c:pt idx="372">
                  <c:v>3.43</c:v>
                </c:pt>
                <c:pt idx="373">
                  <c:v>3.27</c:v>
                </c:pt>
                <c:pt idx="374">
                  <c:v>3.25</c:v>
                </c:pt>
                <c:pt idx="375">
                  <c:v>2.81</c:v>
                </c:pt>
                <c:pt idx="376">
                  <c:v>3.1</c:v>
                </c:pt>
                <c:pt idx="377">
                  <c:v>2.9</c:v>
                </c:pt>
                <c:pt idx="378">
                  <c:v>2.7</c:v>
                </c:pt>
                <c:pt idx="379">
                  <c:v>2.79</c:v>
                </c:pt>
                <c:pt idx="380">
                  <c:v>2.74</c:v>
                </c:pt>
                <c:pt idx="381">
                  <c:v>2.75</c:v>
                </c:pt>
                <c:pt idx="382">
                  <c:v>2.65</c:v>
                </c:pt>
                <c:pt idx="383">
                  <c:v>2.65</c:v>
                </c:pt>
                <c:pt idx="384">
                  <c:v>3.35</c:v>
                </c:pt>
                <c:pt idx="385">
                  <c:v>3.01</c:v>
                </c:pt>
                <c:pt idx="386">
                  <c:v>2.83</c:v>
                </c:pt>
                <c:pt idx="387">
                  <c:v>2.75</c:v>
                </c:pt>
                <c:pt idx="388">
                  <c:v>2.9</c:v>
                </c:pt>
                <c:pt idx="389">
                  <c:v>2.74</c:v>
                </c:pt>
                <c:pt idx="390">
                  <c:v>2.71</c:v>
                </c:pt>
                <c:pt idx="391">
                  <c:v>2.71</c:v>
                </c:pt>
                <c:pt idx="392">
                  <c:v>2.61</c:v>
                </c:pt>
                <c:pt idx="393">
                  <c:v>2.56</c:v>
                </c:pt>
                <c:pt idx="394">
                  <c:v>2.2999999999999998</c:v>
                </c:pt>
                <c:pt idx="395">
                  <c:v>2.67</c:v>
                </c:pt>
                <c:pt idx="396">
                  <c:v>2.83</c:v>
                </c:pt>
                <c:pt idx="397">
                  <c:v>2.9</c:v>
                </c:pt>
                <c:pt idx="398">
                  <c:v>3.15</c:v>
                </c:pt>
                <c:pt idx="399">
                  <c:v>3.12</c:v>
                </c:pt>
                <c:pt idx="400">
                  <c:v>2.94</c:v>
                </c:pt>
                <c:pt idx="401">
                  <c:v>2.9</c:v>
                </c:pt>
                <c:pt idx="402">
                  <c:v>2.9</c:v>
                </c:pt>
                <c:pt idx="403">
                  <c:v>2.75</c:v>
                </c:pt>
                <c:pt idx="404">
                  <c:v>2.67</c:v>
                </c:pt>
                <c:pt idx="405">
                  <c:v>2.99</c:v>
                </c:pt>
                <c:pt idx="406">
                  <c:v>3.01</c:v>
                </c:pt>
                <c:pt idx="407">
                  <c:v>2.85</c:v>
                </c:pt>
                <c:pt idx="408">
                  <c:v>2.81</c:v>
                </c:pt>
                <c:pt idx="409">
                  <c:v>2.88</c:v>
                </c:pt>
                <c:pt idx="410">
                  <c:v>2.75</c:v>
                </c:pt>
                <c:pt idx="411">
                  <c:v>2.59</c:v>
                </c:pt>
                <c:pt idx="412">
                  <c:v>2.73</c:v>
                </c:pt>
                <c:pt idx="413">
                  <c:v>2.88</c:v>
                </c:pt>
                <c:pt idx="414">
                  <c:v>2.84</c:v>
                </c:pt>
                <c:pt idx="415">
                  <c:v>2.68</c:v>
                </c:pt>
                <c:pt idx="416">
                  <c:v>2.71</c:v>
                </c:pt>
                <c:pt idx="417">
                  <c:v>2.64</c:v>
                </c:pt>
                <c:pt idx="418">
                  <c:v>2.76</c:v>
                </c:pt>
                <c:pt idx="419">
                  <c:v>2.8</c:v>
                </c:pt>
                <c:pt idx="420">
                  <c:v>2.7</c:v>
                </c:pt>
                <c:pt idx="421">
                  <c:v>2.5099999999999998</c:v>
                </c:pt>
                <c:pt idx="422">
                  <c:v>2.57</c:v>
                </c:pt>
                <c:pt idx="423">
                  <c:v>2.63</c:v>
                </c:pt>
                <c:pt idx="424">
                  <c:v>2.62</c:v>
                </c:pt>
                <c:pt idx="425">
                  <c:v>2.57</c:v>
                </c:pt>
                <c:pt idx="426">
                  <c:v>2.59</c:v>
                </c:pt>
                <c:pt idx="427">
                  <c:v>2.67</c:v>
                </c:pt>
                <c:pt idx="428">
                  <c:v>2.9</c:v>
                </c:pt>
                <c:pt idx="429">
                  <c:v>2.77</c:v>
                </c:pt>
                <c:pt idx="430">
                  <c:v>2.77</c:v>
                </c:pt>
                <c:pt idx="431">
                  <c:v>2.66</c:v>
                </c:pt>
                <c:pt idx="432">
                  <c:v>2.8</c:v>
                </c:pt>
                <c:pt idx="433">
                  <c:v>2.74</c:v>
                </c:pt>
                <c:pt idx="434">
                  <c:v>2.82</c:v>
                </c:pt>
                <c:pt idx="435">
                  <c:v>2.74</c:v>
                </c:pt>
                <c:pt idx="436">
                  <c:v>2.8</c:v>
                </c:pt>
                <c:pt idx="437">
                  <c:v>2.75</c:v>
                </c:pt>
                <c:pt idx="438">
                  <c:v>2.82</c:v>
                </c:pt>
                <c:pt idx="439">
                  <c:v>2.86</c:v>
                </c:pt>
                <c:pt idx="440">
                  <c:v>3.17</c:v>
                </c:pt>
                <c:pt idx="441">
                  <c:v>3.13</c:v>
                </c:pt>
                <c:pt idx="442">
                  <c:v>3.12</c:v>
                </c:pt>
                <c:pt idx="443">
                  <c:v>3.13</c:v>
                </c:pt>
                <c:pt idx="444">
                  <c:v>3.17</c:v>
                </c:pt>
                <c:pt idx="445">
                  <c:v>3.2</c:v>
                </c:pt>
                <c:pt idx="446">
                  <c:v>3.42</c:v>
                </c:pt>
                <c:pt idx="447">
                  <c:v>3.43</c:v>
                </c:pt>
                <c:pt idx="448">
                  <c:v>3.98</c:v>
                </c:pt>
                <c:pt idx="449">
                  <c:v>3.76</c:v>
                </c:pt>
                <c:pt idx="450">
                  <c:v>3.82</c:v>
                </c:pt>
                <c:pt idx="451">
                  <c:v>3.62</c:v>
                </c:pt>
                <c:pt idx="452">
                  <c:v>3.76</c:v>
                </c:pt>
                <c:pt idx="453">
                  <c:v>3.54</c:v>
                </c:pt>
                <c:pt idx="454">
                  <c:v>3.57</c:v>
                </c:pt>
                <c:pt idx="455">
                  <c:v>3.62</c:v>
                </c:pt>
                <c:pt idx="456">
                  <c:v>2.98</c:v>
                </c:pt>
                <c:pt idx="457">
                  <c:v>2.76</c:v>
                </c:pt>
                <c:pt idx="458">
                  <c:v>2.88</c:v>
                </c:pt>
                <c:pt idx="459">
                  <c:v>2.83</c:v>
                </c:pt>
                <c:pt idx="460">
                  <c:v>2.95</c:v>
                </c:pt>
                <c:pt idx="461">
                  <c:v>2.9</c:v>
                </c:pt>
                <c:pt idx="462">
                  <c:v>2.81</c:v>
                </c:pt>
                <c:pt idx="463">
                  <c:v>2.79</c:v>
                </c:pt>
                <c:pt idx="464">
                  <c:v>2.79</c:v>
                </c:pt>
                <c:pt idx="465">
                  <c:v>2.84</c:v>
                </c:pt>
                <c:pt idx="466">
                  <c:v>2.82</c:v>
                </c:pt>
                <c:pt idx="467">
                  <c:v>2.75</c:v>
                </c:pt>
                <c:pt idx="468">
                  <c:v>2.66</c:v>
                </c:pt>
                <c:pt idx="469">
                  <c:v>2.7</c:v>
                </c:pt>
                <c:pt idx="470">
                  <c:v>2.69</c:v>
                </c:pt>
                <c:pt idx="471">
                  <c:v>2.59</c:v>
                </c:pt>
                <c:pt idx="472">
                  <c:v>2.54</c:v>
                </c:pt>
                <c:pt idx="473">
                  <c:v>2.4</c:v>
                </c:pt>
                <c:pt idx="474">
                  <c:v>2.57</c:v>
                </c:pt>
                <c:pt idx="475">
                  <c:v>2.62</c:v>
                </c:pt>
                <c:pt idx="476">
                  <c:v>2.5</c:v>
                </c:pt>
                <c:pt idx="477">
                  <c:v>2.44</c:v>
                </c:pt>
                <c:pt idx="478">
                  <c:v>2.58</c:v>
                </c:pt>
                <c:pt idx="479">
                  <c:v>2.64</c:v>
                </c:pt>
                <c:pt idx="480">
                  <c:v>2.63</c:v>
                </c:pt>
                <c:pt idx="481">
                  <c:v>2.61</c:v>
                </c:pt>
                <c:pt idx="482">
                  <c:v>2.4500000000000002</c:v>
                </c:pt>
                <c:pt idx="483">
                  <c:v>2.37</c:v>
                </c:pt>
                <c:pt idx="484">
                  <c:v>2.4</c:v>
                </c:pt>
                <c:pt idx="485">
                  <c:v>2.25</c:v>
                </c:pt>
                <c:pt idx="486">
                  <c:v>2.35</c:v>
                </c:pt>
                <c:pt idx="487">
                  <c:v>2.2000000000000002</c:v>
                </c:pt>
                <c:pt idx="488">
                  <c:v>2.23</c:v>
                </c:pt>
                <c:pt idx="489">
                  <c:v>2.14</c:v>
                </c:pt>
                <c:pt idx="490">
                  <c:v>2.17</c:v>
                </c:pt>
                <c:pt idx="491">
                  <c:v>2.2400000000000002</c:v>
                </c:pt>
                <c:pt idx="492">
                  <c:v>2.23</c:v>
                </c:pt>
                <c:pt idx="493">
                  <c:v>2.2000000000000002</c:v>
                </c:pt>
                <c:pt idx="494">
                  <c:v>2.23</c:v>
                </c:pt>
                <c:pt idx="495">
                  <c:v>2.17</c:v>
                </c:pt>
                <c:pt idx="496">
                  <c:v>2.2400000000000002</c:v>
                </c:pt>
                <c:pt idx="497">
                  <c:v>2.21</c:v>
                </c:pt>
                <c:pt idx="498">
                  <c:v>2.42</c:v>
                </c:pt>
                <c:pt idx="499">
                  <c:v>2.58</c:v>
                </c:pt>
                <c:pt idx="500">
                  <c:v>2.59</c:v>
                </c:pt>
                <c:pt idx="501">
                  <c:v>2.42</c:v>
                </c:pt>
                <c:pt idx="502">
                  <c:v>2.4</c:v>
                </c:pt>
                <c:pt idx="503">
                  <c:v>2.36</c:v>
                </c:pt>
                <c:pt idx="504">
                  <c:v>2.33</c:v>
                </c:pt>
                <c:pt idx="505">
                  <c:v>2.3199999999999998</c:v>
                </c:pt>
                <c:pt idx="506">
                  <c:v>2.31</c:v>
                </c:pt>
                <c:pt idx="507">
                  <c:v>2.33</c:v>
                </c:pt>
                <c:pt idx="508">
                  <c:v>2.5</c:v>
                </c:pt>
                <c:pt idx="509">
                  <c:v>2.44</c:v>
                </c:pt>
                <c:pt idx="510">
                  <c:v>2.99</c:v>
                </c:pt>
                <c:pt idx="511">
                  <c:v>2.84</c:v>
                </c:pt>
                <c:pt idx="512">
                  <c:v>2.69</c:v>
                </c:pt>
                <c:pt idx="513">
                  <c:v>2.76</c:v>
                </c:pt>
                <c:pt idx="514">
                  <c:v>2.83</c:v>
                </c:pt>
                <c:pt idx="515">
                  <c:v>2.73</c:v>
                </c:pt>
                <c:pt idx="516">
                  <c:v>2.71</c:v>
                </c:pt>
                <c:pt idx="517">
                  <c:v>2.83</c:v>
                </c:pt>
                <c:pt idx="518">
                  <c:v>2.79</c:v>
                </c:pt>
                <c:pt idx="519">
                  <c:v>2.7</c:v>
                </c:pt>
                <c:pt idx="520">
                  <c:v>2.76</c:v>
                </c:pt>
                <c:pt idx="521">
                  <c:v>2.69</c:v>
                </c:pt>
                <c:pt idx="522">
                  <c:v>2.75</c:v>
                </c:pt>
                <c:pt idx="523">
                  <c:v>2.72</c:v>
                </c:pt>
                <c:pt idx="524">
                  <c:v>2.64</c:v>
                </c:pt>
                <c:pt idx="525">
                  <c:v>2.8</c:v>
                </c:pt>
                <c:pt idx="526">
                  <c:v>2.73</c:v>
                </c:pt>
                <c:pt idx="527">
                  <c:v>2.76</c:v>
                </c:pt>
                <c:pt idx="528">
                  <c:v>2.71</c:v>
                </c:pt>
                <c:pt idx="529">
                  <c:v>2.88</c:v>
                </c:pt>
                <c:pt idx="530">
                  <c:v>2.8</c:v>
                </c:pt>
                <c:pt idx="531">
                  <c:v>2.94</c:v>
                </c:pt>
                <c:pt idx="532">
                  <c:v>2.98</c:v>
                </c:pt>
                <c:pt idx="533">
                  <c:v>2.92</c:v>
                </c:pt>
                <c:pt idx="534">
                  <c:v>2.96</c:v>
                </c:pt>
                <c:pt idx="535">
                  <c:v>2.86</c:v>
                </c:pt>
                <c:pt idx="536">
                  <c:v>2.84</c:v>
                </c:pt>
                <c:pt idx="537">
                  <c:v>2.7</c:v>
                </c:pt>
                <c:pt idx="538">
                  <c:v>2.71</c:v>
                </c:pt>
                <c:pt idx="539">
                  <c:v>2.8</c:v>
                </c:pt>
                <c:pt idx="540">
                  <c:v>2.8</c:v>
                </c:pt>
                <c:pt idx="541">
                  <c:v>2.8</c:v>
                </c:pt>
                <c:pt idx="542">
                  <c:v>2.8</c:v>
                </c:pt>
                <c:pt idx="543">
                  <c:v>2.85</c:v>
                </c:pt>
                <c:pt idx="544">
                  <c:v>2.96</c:v>
                </c:pt>
                <c:pt idx="545">
                  <c:v>3.15</c:v>
                </c:pt>
                <c:pt idx="546">
                  <c:v>3.19</c:v>
                </c:pt>
                <c:pt idx="547">
                  <c:v>3.25</c:v>
                </c:pt>
                <c:pt idx="548">
                  <c:v>3.24</c:v>
                </c:pt>
                <c:pt idx="549">
                  <c:v>3.17</c:v>
                </c:pt>
                <c:pt idx="550">
                  <c:v>3.15</c:v>
                </c:pt>
                <c:pt idx="551">
                  <c:v>3.11</c:v>
                </c:pt>
                <c:pt idx="552">
                  <c:v>3.1</c:v>
                </c:pt>
                <c:pt idx="553">
                  <c:v>3.19</c:v>
                </c:pt>
                <c:pt idx="554">
                  <c:v>3.1</c:v>
                </c:pt>
                <c:pt idx="555">
                  <c:v>3.12</c:v>
                </c:pt>
                <c:pt idx="556">
                  <c:v>3.13</c:v>
                </c:pt>
                <c:pt idx="557">
                  <c:v>3.05</c:v>
                </c:pt>
                <c:pt idx="558">
                  <c:v>2.9</c:v>
                </c:pt>
                <c:pt idx="559">
                  <c:v>2.79</c:v>
                </c:pt>
                <c:pt idx="560">
                  <c:v>2.82</c:v>
                </c:pt>
                <c:pt idx="561">
                  <c:v>2.72</c:v>
                </c:pt>
                <c:pt idx="562">
                  <c:v>2.77</c:v>
                </c:pt>
                <c:pt idx="563">
                  <c:v>2.69</c:v>
                </c:pt>
                <c:pt idx="564">
                  <c:v>2.85</c:v>
                </c:pt>
                <c:pt idx="565">
                  <c:v>3.15</c:v>
                </c:pt>
                <c:pt idx="566">
                  <c:v>3.25</c:v>
                </c:pt>
                <c:pt idx="567">
                  <c:v>3.65</c:v>
                </c:pt>
                <c:pt idx="568">
                  <c:v>3.53</c:v>
                </c:pt>
                <c:pt idx="569">
                  <c:v>3.36</c:v>
                </c:pt>
                <c:pt idx="570">
                  <c:v>3.35</c:v>
                </c:pt>
                <c:pt idx="571">
                  <c:v>3.29</c:v>
                </c:pt>
                <c:pt idx="572">
                  <c:v>3.28</c:v>
                </c:pt>
                <c:pt idx="573">
                  <c:v>3.23</c:v>
                </c:pt>
                <c:pt idx="574">
                  <c:v>3.27</c:v>
                </c:pt>
                <c:pt idx="575">
                  <c:v>3.47</c:v>
                </c:pt>
                <c:pt idx="576">
                  <c:v>3.55</c:v>
                </c:pt>
                <c:pt idx="577">
                  <c:v>3.63</c:v>
                </c:pt>
                <c:pt idx="578">
                  <c:v>3.65</c:v>
                </c:pt>
                <c:pt idx="579">
                  <c:v>3.63</c:v>
                </c:pt>
                <c:pt idx="580">
                  <c:v>3.63</c:v>
                </c:pt>
                <c:pt idx="581">
                  <c:v>3.58</c:v>
                </c:pt>
                <c:pt idx="582">
                  <c:v>3.51</c:v>
                </c:pt>
                <c:pt idx="583">
                  <c:v>3.44</c:v>
                </c:pt>
                <c:pt idx="584">
                  <c:v>3.45</c:v>
                </c:pt>
                <c:pt idx="585">
                  <c:v>3.64</c:v>
                </c:pt>
                <c:pt idx="586">
                  <c:v>3.71</c:v>
                </c:pt>
                <c:pt idx="587">
                  <c:v>3.75</c:v>
                </c:pt>
                <c:pt idx="588">
                  <c:v>3.94</c:v>
                </c:pt>
                <c:pt idx="589">
                  <c:v>3.95</c:v>
                </c:pt>
                <c:pt idx="590">
                  <c:v>3.98</c:v>
                </c:pt>
                <c:pt idx="591">
                  <c:v>3.96</c:v>
                </c:pt>
                <c:pt idx="592">
                  <c:v>4.1500000000000004</c:v>
                </c:pt>
                <c:pt idx="593">
                  <c:v>4.0199999999999996</c:v>
                </c:pt>
                <c:pt idx="594">
                  <c:v>4.1100000000000003</c:v>
                </c:pt>
                <c:pt idx="595">
                  <c:v>4.1399999999999997</c:v>
                </c:pt>
                <c:pt idx="596">
                  <c:v>4.29</c:v>
                </c:pt>
                <c:pt idx="597">
                  <c:v>4.46</c:v>
                </c:pt>
                <c:pt idx="598">
                  <c:v>4.8499999999999996</c:v>
                </c:pt>
                <c:pt idx="599">
                  <c:v>4.88</c:v>
                </c:pt>
                <c:pt idx="600">
                  <c:v>4.83</c:v>
                </c:pt>
                <c:pt idx="601">
                  <c:v>4.6900000000000004</c:v>
                </c:pt>
                <c:pt idx="602">
                  <c:v>4.45</c:v>
                </c:pt>
                <c:pt idx="603">
                  <c:v>4.47</c:v>
                </c:pt>
                <c:pt idx="604">
                  <c:v>4.47</c:v>
                </c:pt>
                <c:pt idx="605">
                  <c:v>4.7</c:v>
                </c:pt>
                <c:pt idx="606">
                  <c:v>4.9400000000000004</c:v>
                </c:pt>
                <c:pt idx="607">
                  <c:v>4.79</c:v>
                </c:pt>
                <c:pt idx="608">
                  <c:v>4.92</c:v>
                </c:pt>
                <c:pt idx="609">
                  <c:v>5.65</c:v>
                </c:pt>
                <c:pt idx="610">
                  <c:v>5.85</c:v>
                </c:pt>
                <c:pt idx="611">
                  <c:v>5.77</c:v>
                </c:pt>
                <c:pt idx="612">
                  <c:v>6.06</c:v>
                </c:pt>
                <c:pt idx="613">
                  <c:v>5.77</c:v>
                </c:pt>
                <c:pt idx="614">
                  <c:v>5.87</c:v>
                </c:pt>
                <c:pt idx="615">
                  <c:v>5.86</c:v>
                </c:pt>
                <c:pt idx="616">
                  <c:v>5.74</c:v>
                </c:pt>
                <c:pt idx="617">
                  <c:v>5.65</c:v>
                </c:pt>
                <c:pt idx="618">
                  <c:v>5.75</c:v>
                </c:pt>
                <c:pt idx="619">
                  <c:v>5.58</c:v>
                </c:pt>
                <c:pt idx="620">
                  <c:v>5.39</c:v>
                </c:pt>
                <c:pt idx="621">
                  <c:v>5.15</c:v>
                </c:pt>
                <c:pt idx="622">
                  <c:v>5.26</c:v>
                </c:pt>
                <c:pt idx="623">
                  <c:v>5.0999999999999996</c:v>
                </c:pt>
                <c:pt idx="624">
                  <c:v>4.8499999999999996</c:v>
                </c:pt>
                <c:pt idx="625">
                  <c:v>4.91</c:v>
                </c:pt>
                <c:pt idx="626">
                  <c:v>5.09</c:v>
                </c:pt>
                <c:pt idx="627">
                  <c:v>4.99</c:v>
                </c:pt>
                <c:pt idx="628">
                  <c:v>4.92</c:v>
                </c:pt>
                <c:pt idx="629">
                  <c:v>4.97</c:v>
                </c:pt>
                <c:pt idx="630">
                  <c:v>4.99</c:v>
                </c:pt>
                <c:pt idx="631">
                  <c:v>5.16</c:v>
                </c:pt>
                <c:pt idx="632">
                  <c:v>5.42</c:v>
                </c:pt>
                <c:pt idx="633">
                  <c:v>5.5</c:v>
                </c:pt>
                <c:pt idx="634">
                  <c:v>5.35</c:v>
                </c:pt>
                <c:pt idx="635">
                  <c:v>4.88</c:v>
                </c:pt>
                <c:pt idx="636">
                  <c:v>4.9000000000000004</c:v>
                </c:pt>
                <c:pt idx="637">
                  <c:v>4.92</c:v>
                </c:pt>
                <c:pt idx="638">
                  <c:v>4.78</c:v>
                </c:pt>
                <c:pt idx="639">
                  <c:v>4.6100000000000003</c:v>
                </c:pt>
                <c:pt idx="640">
                  <c:v>4.45</c:v>
                </c:pt>
                <c:pt idx="641">
                  <c:v>4.4800000000000004</c:v>
                </c:pt>
                <c:pt idx="642">
                  <c:v>4.6500000000000004</c:v>
                </c:pt>
                <c:pt idx="643">
                  <c:v>4.8499999999999996</c:v>
                </c:pt>
                <c:pt idx="644">
                  <c:v>4.5999999999999996</c:v>
                </c:pt>
                <c:pt idx="645">
                  <c:v>4.6500000000000004</c:v>
                </c:pt>
                <c:pt idx="646">
                  <c:v>4.3</c:v>
                </c:pt>
                <c:pt idx="647">
                  <c:v>4.79</c:v>
                </c:pt>
                <c:pt idx="648">
                  <c:v>5.08</c:v>
                </c:pt>
                <c:pt idx="649">
                  <c:v>4.71</c:v>
                </c:pt>
                <c:pt idx="650">
                  <c:v>4.75</c:v>
                </c:pt>
                <c:pt idx="651">
                  <c:v>4.62</c:v>
                </c:pt>
                <c:pt idx="652">
                  <c:v>4.4000000000000004</c:v>
                </c:pt>
                <c:pt idx="653">
                  <c:v>4.68</c:v>
                </c:pt>
                <c:pt idx="654">
                  <c:v>4.54</c:v>
                </c:pt>
                <c:pt idx="655">
                  <c:v>4.68</c:v>
                </c:pt>
                <c:pt idx="656">
                  <c:v>4.6900000000000004</c:v>
                </c:pt>
                <c:pt idx="657">
                  <c:v>4.99</c:v>
                </c:pt>
                <c:pt idx="658">
                  <c:v>4.74</c:v>
                </c:pt>
                <c:pt idx="659">
                  <c:v>4.87</c:v>
                </c:pt>
                <c:pt idx="660">
                  <c:v>4.76</c:v>
                </c:pt>
                <c:pt idx="661">
                  <c:v>4.71</c:v>
                </c:pt>
                <c:pt idx="662">
                  <c:v>4.79</c:v>
                </c:pt>
                <c:pt idx="663">
                  <c:v>4.8</c:v>
                </c:pt>
                <c:pt idx="664">
                  <c:v>4.8</c:v>
                </c:pt>
                <c:pt idx="665">
                  <c:v>4.84</c:v>
                </c:pt>
                <c:pt idx="666">
                  <c:v>4.8099999999999996</c:v>
                </c:pt>
                <c:pt idx="667">
                  <c:v>4.8099999999999996</c:v>
                </c:pt>
                <c:pt idx="668">
                  <c:v>4.68</c:v>
                </c:pt>
                <c:pt idx="669">
                  <c:v>4.43</c:v>
                </c:pt>
                <c:pt idx="670">
                  <c:v>4.25</c:v>
                </c:pt>
                <c:pt idx="671">
                  <c:v>4.3600000000000003</c:v>
                </c:pt>
                <c:pt idx="672">
                  <c:v>4.3</c:v>
                </c:pt>
                <c:pt idx="673">
                  <c:v>4.1399999999999997</c:v>
                </c:pt>
                <c:pt idx="674">
                  <c:v>4.17</c:v>
                </c:pt>
                <c:pt idx="675">
                  <c:v>4.1500000000000004</c:v>
                </c:pt>
                <c:pt idx="676">
                  <c:v>4.13</c:v>
                </c:pt>
                <c:pt idx="677">
                  <c:v>3.97</c:v>
                </c:pt>
                <c:pt idx="678">
                  <c:v>4.38</c:v>
                </c:pt>
                <c:pt idx="679">
                  <c:v>4.17</c:v>
                </c:pt>
                <c:pt idx="680">
                  <c:v>4</c:v>
                </c:pt>
                <c:pt idx="681">
                  <c:v>4.47</c:v>
                </c:pt>
                <c:pt idx="682">
                  <c:v>4.28</c:v>
                </c:pt>
                <c:pt idx="683">
                  <c:v>4.1900000000000004</c:v>
                </c:pt>
                <c:pt idx="684">
                  <c:v>4.46</c:v>
                </c:pt>
                <c:pt idx="685">
                  <c:v>4.32</c:v>
                </c:pt>
                <c:pt idx="686">
                  <c:v>4.6100000000000003</c:v>
                </c:pt>
                <c:pt idx="687">
                  <c:v>4.28</c:v>
                </c:pt>
                <c:pt idx="688">
                  <c:v>4.5999999999999996</c:v>
                </c:pt>
                <c:pt idx="689">
                  <c:v>4.84</c:v>
                </c:pt>
                <c:pt idx="690">
                  <c:v>4.76</c:v>
                </c:pt>
                <c:pt idx="691">
                  <c:v>4.6500000000000004</c:v>
                </c:pt>
                <c:pt idx="692">
                  <c:v>4.7699999999999996</c:v>
                </c:pt>
                <c:pt idx="693">
                  <c:v>4.96</c:v>
                </c:pt>
                <c:pt idx="694">
                  <c:v>4.78</c:v>
                </c:pt>
                <c:pt idx="695">
                  <c:v>4.67</c:v>
                </c:pt>
                <c:pt idx="696">
                  <c:v>4.9000000000000004</c:v>
                </c:pt>
                <c:pt idx="697">
                  <c:v>4.91</c:v>
                </c:pt>
                <c:pt idx="698">
                  <c:v>4.87</c:v>
                </c:pt>
                <c:pt idx="699">
                  <c:v>4.55</c:v>
                </c:pt>
                <c:pt idx="700">
                  <c:v>4.79</c:v>
                </c:pt>
                <c:pt idx="701">
                  <c:v>4.75</c:v>
                </c:pt>
                <c:pt idx="702">
                  <c:v>4.82</c:v>
                </c:pt>
                <c:pt idx="703">
                  <c:v>4.9000000000000004</c:v>
                </c:pt>
                <c:pt idx="704">
                  <c:v>4.9800000000000004</c:v>
                </c:pt>
                <c:pt idx="705">
                  <c:v>4.97</c:v>
                </c:pt>
                <c:pt idx="706">
                  <c:v>5.0999999999999996</c:v>
                </c:pt>
                <c:pt idx="707">
                  <c:v>5.18</c:v>
                </c:pt>
                <c:pt idx="708">
                  <c:v>4.8899999999999997</c:v>
                </c:pt>
                <c:pt idx="709">
                  <c:v>4.9400000000000004</c:v>
                </c:pt>
                <c:pt idx="710">
                  <c:v>4.95</c:v>
                </c:pt>
                <c:pt idx="711">
                  <c:v>5</c:v>
                </c:pt>
                <c:pt idx="712">
                  <c:v>5.09</c:v>
                </c:pt>
                <c:pt idx="713">
                  <c:v>5.34</c:v>
                </c:pt>
                <c:pt idx="714">
                  <c:v>5.73</c:v>
                </c:pt>
                <c:pt idx="715">
                  <c:v>6.13</c:v>
                </c:pt>
                <c:pt idx="716">
                  <c:v>6.09</c:v>
                </c:pt>
                <c:pt idx="717">
                  <c:v>6.09</c:v>
                </c:pt>
                <c:pt idx="718">
                  <c:v>5.71</c:v>
                </c:pt>
                <c:pt idx="719">
                  <c:v>5.97</c:v>
                </c:pt>
                <c:pt idx="720">
                  <c:v>5.92</c:v>
                </c:pt>
                <c:pt idx="721">
                  <c:v>5.58</c:v>
                </c:pt>
                <c:pt idx="722">
                  <c:v>5.43</c:v>
                </c:pt>
                <c:pt idx="723">
                  <c:v>5.66</c:v>
                </c:pt>
                <c:pt idx="724">
                  <c:v>5.45</c:v>
                </c:pt>
                <c:pt idx="725">
                  <c:v>5.5</c:v>
                </c:pt>
                <c:pt idx="726">
                  <c:v>5.46</c:v>
                </c:pt>
                <c:pt idx="727">
                  <c:v>5.46</c:v>
                </c:pt>
                <c:pt idx="728">
                  <c:v>5.41</c:v>
                </c:pt>
                <c:pt idx="729">
                  <c:v>5.21</c:v>
                </c:pt>
                <c:pt idx="730">
                  <c:v>5.41</c:v>
                </c:pt>
                <c:pt idx="731">
                  <c:v>5.55</c:v>
                </c:pt>
                <c:pt idx="732">
                  <c:v>5.78</c:v>
                </c:pt>
                <c:pt idx="733">
                  <c:v>6.04</c:v>
                </c:pt>
                <c:pt idx="734">
                  <c:v>5.76</c:v>
                </c:pt>
                <c:pt idx="735">
                  <c:v>5.55</c:v>
                </c:pt>
                <c:pt idx="736">
                  <c:v>5.45</c:v>
                </c:pt>
                <c:pt idx="737">
                  <c:v>5.36</c:v>
                </c:pt>
                <c:pt idx="738">
                  <c:v>5.27</c:v>
                </c:pt>
                <c:pt idx="739">
                  <c:v>5.35</c:v>
                </c:pt>
                <c:pt idx="740">
                  <c:v>5.18</c:v>
                </c:pt>
                <c:pt idx="741">
                  <c:v>5.0999999999999996</c:v>
                </c:pt>
                <c:pt idx="742">
                  <c:v>5.14</c:v>
                </c:pt>
                <c:pt idx="743">
                  <c:v>5.37</c:v>
                </c:pt>
                <c:pt idx="744">
                  <c:v>5.33</c:v>
                </c:pt>
                <c:pt idx="745">
                  <c:v>5.58</c:v>
                </c:pt>
                <c:pt idx="746">
                  <c:v>5.46</c:v>
                </c:pt>
                <c:pt idx="747">
                  <c:v>5.45</c:v>
                </c:pt>
                <c:pt idx="748">
                  <c:v>5.49</c:v>
                </c:pt>
                <c:pt idx="749">
                  <c:v>5.47</c:v>
                </c:pt>
                <c:pt idx="750">
                  <c:v>5.49</c:v>
                </c:pt>
                <c:pt idx="751">
                  <c:v>5.35</c:v>
                </c:pt>
                <c:pt idx="752">
                  <c:v>5.28</c:v>
                </c:pt>
                <c:pt idx="753">
                  <c:v>5.45</c:v>
                </c:pt>
                <c:pt idx="754">
                  <c:v>5.83</c:v>
                </c:pt>
                <c:pt idx="755">
                  <c:v>5.71</c:v>
                </c:pt>
                <c:pt idx="756">
                  <c:v>5.75</c:v>
                </c:pt>
                <c:pt idx="757">
                  <c:v>5.78</c:v>
                </c:pt>
                <c:pt idx="758">
                  <c:v>5.8</c:v>
                </c:pt>
                <c:pt idx="759">
                  <c:v>5.64</c:v>
                </c:pt>
                <c:pt idx="760">
                  <c:v>5.45</c:v>
                </c:pt>
                <c:pt idx="761">
                  <c:v>5.5</c:v>
                </c:pt>
                <c:pt idx="762">
                  <c:v>5.55</c:v>
                </c:pt>
                <c:pt idx="763">
                  <c:v>5.51</c:v>
                </c:pt>
                <c:pt idx="764">
                  <c:v>5.4</c:v>
                </c:pt>
                <c:pt idx="765">
                  <c:v>5.8</c:v>
                </c:pt>
                <c:pt idx="766">
                  <c:v>6.07</c:v>
                </c:pt>
                <c:pt idx="767">
                  <c:v>5.9</c:v>
                </c:pt>
                <c:pt idx="768">
                  <c:v>5.73</c:v>
                </c:pt>
                <c:pt idx="769">
                  <c:v>5.73</c:v>
                </c:pt>
                <c:pt idx="770">
                  <c:v>5.73</c:v>
                </c:pt>
                <c:pt idx="771">
                  <c:v>5.84</c:v>
                </c:pt>
                <c:pt idx="772">
                  <c:v>6.03</c:v>
                </c:pt>
                <c:pt idx="773">
                  <c:v>5.9</c:v>
                </c:pt>
                <c:pt idx="774">
                  <c:v>5.97</c:v>
                </c:pt>
                <c:pt idx="775">
                  <c:v>5.87</c:v>
                </c:pt>
                <c:pt idx="776">
                  <c:v>5.7</c:v>
                </c:pt>
                <c:pt idx="777">
                  <c:v>5.68</c:v>
                </c:pt>
                <c:pt idx="778">
                  <c:v>5.54</c:v>
                </c:pt>
                <c:pt idx="779">
                  <c:v>5.56</c:v>
                </c:pt>
                <c:pt idx="780">
                  <c:v>5.49</c:v>
                </c:pt>
                <c:pt idx="781">
                  <c:v>5.64</c:v>
                </c:pt>
                <c:pt idx="782">
                  <c:v>5.57</c:v>
                </c:pt>
                <c:pt idx="783">
                  <c:v>5.47</c:v>
                </c:pt>
                <c:pt idx="784">
                  <c:v>5.42</c:v>
                </c:pt>
                <c:pt idx="785">
                  <c:v>5.45</c:v>
                </c:pt>
                <c:pt idx="786">
                  <c:v>5.44</c:v>
                </c:pt>
                <c:pt idx="787">
                  <c:v>5.42</c:v>
                </c:pt>
                <c:pt idx="788">
                  <c:v>5.29</c:v>
                </c:pt>
                <c:pt idx="789">
                  <c:v>5.21</c:v>
                </c:pt>
                <c:pt idx="790">
                  <c:v>5.36</c:v>
                </c:pt>
                <c:pt idx="791">
                  <c:v>5.7</c:v>
                </c:pt>
                <c:pt idx="792">
                  <c:v>5.63</c:v>
                </c:pt>
                <c:pt idx="793">
                  <c:v>5.91</c:v>
                </c:pt>
                <c:pt idx="794">
                  <c:v>5.73</c:v>
                </c:pt>
                <c:pt idx="795">
                  <c:v>5.65</c:v>
                </c:pt>
                <c:pt idx="796">
                  <c:v>5.77</c:v>
                </c:pt>
                <c:pt idx="797">
                  <c:v>5.69</c:v>
                </c:pt>
                <c:pt idx="798">
                  <c:v>5.9</c:v>
                </c:pt>
                <c:pt idx="799">
                  <c:v>5.96</c:v>
                </c:pt>
                <c:pt idx="800">
                  <c:v>5.78</c:v>
                </c:pt>
                <c:pt idx="801">
                  <c:v>5.67</c:v>
                </c:pt>
                <c:pt idx="802">
                  <c:v>6.01</c:v>
                </c:pt>
                <c:pt idx="803">
                  <c:v>5.98</c:v>
                </c:pt>
                <c:pt idx="804">
                  <c:v>6.09</c:v>
                </c:pt>
                <c:pt idx="805">
                  <c:v>6</c:v>
                </c:pt>
                <c:pt idx="806">
                  <c:v>6.04</c:v>
                </c:pt>
                <c:pt idx="807">
                  <c:v>6.18</c:v>
                </c:pt>
                <c:pt idx="808">
                  <c:v>6.05</c:v>
                </c:pt>
                <c:pt idx="809">
                  <c:v>5.98</c:v>
                </c:pt>
                <c:pt idx="810">
                  <c:v>5.91</c:v>
                </c:pt>
                <c:pt idx="811">
                  <c:v>5.99</c:v>
                </c:pt>
                <c:pt idx="812">
                  <c:v>6.02</c:v>
                </c:pt>
                <c:pt idx="813">
                  <c:v>6.05</c:v>
                </c:pt>
                <c:pt idx="814">
                  <c:v>6.06</c:v>
                </c:pt>
                <c:pt idx="815">
                  <c:v>6.05</c:v>
                </c:pt>
                <c:pt idx="816">
                  <c:v>5.93</c:v>
                </c:pt>
                <c:pt idx="817">
                  <c:v>5.78</c:v>
                </c:pt>
                <c:pt idx="818">
                  <c:v>5.67</c:v>
                </c:pt>
                <c:pt idx="819">
                  <c:v>5.79</c:v>
                </c:pt>
                <c:pt idx="820">
                  <c:v>5.9</c:v>
                </c:pt>
                <c:pt idx="821">
                  <c:v>5.59</c:v>
                </c:pt>
                <c:pt idx="822">
                  <c:v>5.62</c:v>
                </c:pt>
                <c:pt idx="823">
                  <c:v>5.5</c:v>
                </c:pt>
                <c:pt idx="824">
                  <c:v>5.6</c:v>
                </c:pt>
                <c:pt idx="825">
                  <c:v>5.5</c:v>
                </c:pt>
                <c:pt idx="826">
                  <c:v>5.4</c:v>
                </c:pt>
                <c:pt idx="827">
                  <c:v>5.61</c:v>
                </c:pt>
                <c:pt idx="828">
                  <c:v>5.61</c:v>
                </c:pt>
                <c:pt idx="829">
                  <c:v>5.46</c:v>
                </c:pt>
                <c:pt idx="830">
                  <c:v>5.47</c:v>
                </c:pt>
                <c:pt idx="831">
                  <c:v>5.6</c:v>
                </c:pt>
                <c:pt idx="832">
                  <c:v>5.42</c:v>
                </c:pt>
                <c:pt idx="833">
                  <c:v>4.97</c:v>
                </c:pt>
                <c:pt idx="834">
                  <c:v>5.29</c:v>
                </c:pt>
                <c:pt idx="835">
                  <c:v>5.35</c:v>
                </c:pt>
                <c:pt idx="836">
                  <c:v>5.3</c:v>
                </c:pt>
                <c:pt idx="837">
                  <c:v>5.46</c:v>
                </c:pt>
                <c:pt idx="838">
                  <c:v>5.6</c:v>
                </c:pt>
                <c:pt idx="839">
                  <c:v>5.59</c:v>
                </c:pt>
                <c:pt idx="840">
                  <c:v>5.66</c:v>
                </c:pt>
                <c:pt idx="841">
                  <c:v>5.62</c:v>
                </c:pt>
                <c:pt idx="842">
                  <c:v>5.45</c:v>
                </c:pt>
                <c:pt idx="843">
                  <c:v>5.46</c:v>
                </c:pt>
                <c:pt idx="844">
                  <c:v>5.4</c:v>
                </c:pt>
                <c:pt idx="845">
                  <c:v>5.58</c:v>
                </c:pt>
                <c:pt idx="846">
                  <c:v>5.4</c:v>
                </c:pt>
                <c:pt idx="847">
                  <c:v>5.45</c:v>
                </c:pt>
                <c:pt idx="848">
                  <c:v>5.47</c:v>
                </c:pt>
                <c:pt idx="849">
                  <c:v>5.42</c:v>
                </c:pt>
                <c:pt idx="850">
                  <c:v>5.43</c:v>
                </c:pt>
                <c:pt idx="851">
                  <c:v>5.27</c:v>
                </c:pt>
                <c:pt idx="852">
                  <c:v>5.08</c:v>
                </c:pt>
                <c:pt idx="853">
                  <c:v>4.7</c:v>
                </c:pt>
                <c:pt idx="854">
                  <c:v>4.5199999999999996</c:v>
                </c:pt>
                <c:pt idx="855">
                  <c:v>4.3600000000000003</c:v>
                </c:pt>
                <c:pt idx="856">
                  <c:v>4.2</c:v>
                </c:pt>
                <c:pt idx="857">
                  <c:v>4.3</c:v>
                </c:pt>
                <c:pt idx="858">
                  <c:v>4.3600000000000003</c:v>
                </c:pt>
                <c:pt idx="859">
                  <c:v>4.38</c:v>
                </c:pt>
                <c:pt idx="860">
                  <c:v>4.21</c:v>
                </c:pt>
                <c:pt idx="861">
                  <c:v>3.98</c:v>
                </c:pt>
                <c:pt idx="862">
                  <c:v>4.28</c:v>
                </c:pt>
                <c:pt idx="863">
                  <c:v>4.57</c:v>
                </c:pt>
                <c:pt idx="864">
                  <c:v>4.24</c:v>
                </c:pt>
                <c:pt idx="865">
                  <c:v>4.82</c:v>
                </c:pt>
                <c:pt idx="866">
                  <c:v>4.8600000000000003</c:v>
                </c:pt>
                <c:pt idx="867">
                  <c:v>4.835</c:v>
                </c:pt>
                <c:pt idx="868">
                  <c:v>4.7</c:v>
                </c:pt>
                <c:pt idx="869">
                  <c:v>5.0999999999999996</c:v>
                </c:pt>
                <c:pt idx="870">
                  <c:v>5.56</c:v>
                </c:pt>
                <c:pt idx="871">
                  <c:v>5.48</c:v>
                </c:pt>
                <c:pt idx="872">
                  <c:v>5.4</c:v>
                </c:pt>
                <c:pt idx="873">
                  <c:v>5.46</c:v>
                </c:pt>
                <c:pt idx="874">
                  <c:v>5.48</c:v>
                </c:pt>
                <c:pt idx="875">
                  <c:v>5.5</c:v>
                </c:pt>
                <c:pt idx="876">
                  <c:v>5.38</c:v>
                </c:pt>
                <c:pt idx="877">
                  <c:v>5.31</c:v>
                </c:pt>
                <c:pt idx="878">
                  <c:v>5.19</c:v>
                </c:pt>
                <c:pt idx="879">
                  <c:v>5.15</c:v>
                </c:pt>
                <c:pt idx="880">
                  <c:v>4.82</c:v>
                </c:pt>
                <c:pt idx="881">
                  <c:v>4.7699999999999996</c:v>
                </c:pt>
                <c:pt idx="882">
                  <c:v>4.8499999999999996</c:v>
                </c:pt>
                <c:pt idx="883">
                  <c:v>4.88</c:v>
                </c:pt>
                <c:pt idx="884">
                  <c:v>4.93</c:v>
                </c:pt>
                <c:pt idx="885">
                  <c:v>5.14</c:v>
                </c:pt>
                <c:pt idx="886">
                  <c:v>5.12</c:v>
                </c:pt>
                <c:pt idx="887">
                  <c:v>5.39</c:v>
                </c:pt>
                <c:pt idx="888">
                  <c:v>5.4</c:v>
                </c:pt>
                <c:pt idx="889">
                  <c:v>5.31</c:v>
                </c:pt>
                <c:pt idx="890">
                  <c:v>5.25</c:v>
                </c:pt>
                <c:pt idx="891">
                  <c:v>5.21</c:v>
                </c:pt>
                <c:pt idx="892">
                  <c:v>5.26</c:v>
                </c:pt>
                <c:pt idx="893">
                  <c:v>5.65</c:v>
                </c:pt>
                <c:pt idx="894">
                  <c:v>5.66</c:v>
                </c:pt>
                <c:pt idx="895">
                  <c:v>5.72</c:v>
                </c:pt>
                <c:pt idx="896">
                  <c:v>5.74</c:v>
                </c:pt>
                <c:pt idx="897">
                  <c:v>5.71</c:v>
                </c:pt>
                <c:pt idx="898">
                  <c:v>5.65</c:v>
                </c:pt>
                <c:pt idx="899">
                  <c:v>5.63</c:v>
                </c:pt>
                <c:pt idx="900">
                  <c:v>5.66</c:v>
                </c:pt>
                <c:pt idx="901">
                  <c:v>5.73</c:v>
                </c:pt>
                <c:pt idx="902">
                  <c:v>5.56</c:v>
                </c:pt>
                <c:pt idx="903">
                  <c:v>5.61</c:v>
                </c:pt>
                <c:pt idx="904">
                  <c:v>5.48</c:v>
                </c:pt>
                <c:pt idx="905">
                  <c:v>5.43</c:v>
                </c:pt>
                <c:pt idx="906">
                  <c:v>5.32</c:v>
                </c:pt>
                <c:pt idx="907">
                  <c:v>5.39</c:v>
                </c:pt>
                <c:pt idx="908">
                  <c:v>5.5</c:v>
                </c:pt>
                <c:pt idx="909">
                  <c:v>5.47</c:v>
                </c:pt>
                <c:pt idx="910">
                  <c:v>5.42</c:v>
                </c:pt>
                <c:pt idx="911">
                  <c:v>5.6</c:v>
                </c:pt>
                <c:pt idx="912">
                  <c:v>5.92</c:v>
                </c:pt>
                <c:pt idx="913">
                  <c:v>6.04</c:v>
                </c:pt>
                <c:pt idx="914">
                  <c:v>6.32</c:v>
                </c:pt>
                <c:pt idx="915">
                  <c:v>6.2</c:v>
                </c:pt>
                <c:pt idx="916">
                  <c:v>6.03</c:v>
                </c:pt>
                <c:pt idx="917">
                  <c:v>6.05</c:v>
                </c:pt>
                <c:pt idx="918">
                  <c:v>5.95</c:v>
                </c:pt>
                <c:pt idx="919">
                  <c:v>5.9</c:v>
                </c:pt>
                <c:pt idx="920">
                  <c:v>6.04</c:v>
                </c:pt>
                <c:pt idx="921">
                  <c:v>5.85</c:v>
                </c:pt>
                <c:pt idx="922">
                  <c:v>5.7</c:v>
                </c:pt>
                <c:pt idx="923">
                  <c:v>5.75</c:v>
                </c:pt>
                <c:pt idx="924">
                  <c:v>5.69</c:v>
                </c:pt>
                <c:pt idx="925">
                  <c:v>5.54</c:v>
                </c:pt>
                <c:pt idx="926">
                  <c:v>5.47</c:v>
                </c:pt>
                <c:pt idx="927">
                  <c:v>5.57</c:v>
                </c:pt>
                <c:pt idx="928">
                  <c:v>5.41</c:v>
                </c:pt>
                <c:pt idx="929">
                  <c:v>5.3</c:v>
                </c:pt>
                <c:pt idx="930">
                  <c:v>5.28</c:v>
                </c:pt>
                <c:pt idx="931">
                  <c:v>5.14</c:v>
                </c:pt>
                <c:pt idx="932">
                  <c:v>5.09</c:v>
                </c:pt>
                <c:pt idx="933">
                  <c:v>5.15</c:v>
                </c:pt>
                <c:pt idx="934">
                  <c:v>5.09</c:v>
                </c:pt>
                <c:pt idx="935">
                  <c:v>5.05</c:v>
                </c:pt>
                <c:pt idx="936">
                  <c:v>4.93</c:v>
                </c:pt>
                <c:pt idx="937">
                  <c:v>5.21</c:v>
                </c:pt>
                <c:pt idx="938">
                  <c:v>5.19</c:v>
                </c:pt>
                <c:pt idx="939">
                  <c:v>5.44</c:v>
                </c:pt>
                <c:pt idx="940">
                  <c:v>5.43</c:v>
                </c:pt>
                <c:pt idx="941">
                  <c:v>5.35</c:v>
                </c:pt>
                <c:pt idx="942">
                  <c:v>5.35</c:v>
                </c:pt>
                <c:pt idx="943">
                  <c:v>5.4</c:v>
                </c:pt>
                <c:pt idx="944">
                  <c:v>5.4</c:v>
                </c:pt>
                <c:pt idx="945">
                  <c:v>5.34</c:v>
                </c:pt>
                <c:pt idx="946">
                  <c:v>5.3</c:v>
                </c:pt>
                <c:pt idx="947">
                  <c:v>5.01</c:v>
                </c:pt>
                <c:pt idx="948">
                  <c:v>5.3</c:v>
                </c:pt>
                <c:pt idx="949">
                  <c:v>5</c:v>
                </c:pt>
                <c:pt idx="950">
                  <c:v>5.23</c:v>
                </c:pt>
                <c:pt idx="951">
                  <c:v>5.09</c:v>
                </c:pt>
                <c:pt idx="952">
                  <c:v>5.1100000000000003</c:v>
                </c:pt>
                <c:pt idx="953">
                  <c:v>5</c:v>
                </c:pt>
                <c:pt idx="954">
                  <c:v>5</c:v>
                </c:pt>
                <c:pt idx="955">
                  <c:v>5</c:v>
                </c:pt>
                <c:pt idx="956">
                  <c:v>5.04</c:v>
                </c:pt>
                <c:pt idx="957">
                  <c:v>5.0999999999999996</c:v>
                </c:pt>
                <c:pt idx="958">
                  <c:v>5.0199999999999996</c:v>
                </c:pt>
                <c:pt idx="959">
                  <c:v>5.12</c:v>
                </c:pt>
                <c:pt idx="960">
                  <c:v>5.12</c:v>
                </c:pt>
                <c:pt idx="961">
                  <c:v>5.04</c:v>
                </c:pt>
                <c:pt idx="962">
                  <c:v>5.1100000000000003</c:v>
                </c:pt>
                <c:pt idx="963">
                  <c:v>5.32</c:v>
                </c:pt>
                <c:pt idx="964">
                  <c:v>5.3</c:v>
                </c:pt>
                <c:pt idx="965">
                  <c:v>5.38</c:v>
                </c:pt>
                <c:pt idx="966">
                  <c:v>5.28</c:v>
                </c:pt>
                <c:pt idx="967">
                  <c:v>5.39</c:v>
                </c:pt>
                <c:pt idx="968">
                  <c:v>5.32</c:v>
                </c:pt>
                <c:pt idx="969">
                  <c:v>5.34</c:v>
                </c:pt>
                <c:pt idx="970">
                  <c:v>5.22</c:v>
                </c:pt>
                <c:pt idx="971">
                  <c:v>5.33</c:v>
                </c:pt>
                <c:pt idx="972">
                  <c:v>5.26</c:v>
                </c:pt>
                <c:pt idx="973">
                  <c:v>5.36</c:v>
                </c:pt>
                <c:pt idx="974">
                  <c:v>5.32</c:v>
                </c:pt>
                <c:pt idx="975">
                  <c:v>5.37</c:v>
                </c:pt>
                <c:pt idx="976">
                  <c:v>5.39</c:v>
                </c:pt>
                <c:pt idx="977">
                  <c:v>5.43</c:v>
                </c:pt>
                <c:pt idx="978">
                  <c:v>5.49</c:v>
                </c:pt>
                <c:pt idx="979">
                  <c:v>5.37</c:v>
                </c:pt>
                <c:pt idx="980">
                  <c:v>5.26</c:v>
                </c:pt>
                <c:pt idx="981">
                  <c:v>5.26</c:v>
                </c:pt>
                <c:pt idx="982">
                  <c:v>5.32</c:v>
                </c:pt>
                <c:pt idx="983">
                  <c:v>5.6</c:v>
                </c:pt>
                <c:pt idx="984">
                  <c:v>5.4</c:v>
                </c:pt>
                <c:pt idx="985">
                  <c:v>5.55</c:v>
                </c:pt>
                <c:pt idx="986">
                  <c:v>5.71</c:v>
                </c:pt>
                <c:pt idx="987">
                  <c:v>5.91</c:v>
                </c:pt>
                <c:pt idx="988">
                  <c:v>5.71</c:v>
                </c:pt>
                <c:pt idx="989">
                  <c:v>5.7</c:v>
                </c:pt>
                <c:pt idx="990">
                  <c:v>5.55</c:v>
                </c:pt>
                <c:pt idx="991">
                  <c:v>5.62</c:v>
                </c:pt>
                <c:pt idx="992">
                  <c:v>6.01</c:v>
                </c:pt>
                <c:pt idx="993">
                  <c:v>6.05</c:v>
                </c:pt>
                <c:pt idx="994">
                  <c:v>5.88</c:v>
                </c:pt>
                <c:pt idx="995">
                  <c:v>6.15</c:v>
                </c:pt>
                <c:pt idx="996">
                  <c:v>6.05</c:v>
                </c:pt>
                <c:pt idx="997">
                  <c:v>6.37</c:v>
                </c:pt>
                <c:pt idx="998">
                  <c:v>6.5</c:v>
                </c:pt>
                <c:pt idx="999">
                  <c:v>6.35</c:v>
                </c:pt>
                <c:pt idx="1000">
                  <c:v>6.3</c:v>
                </c:pt>
                <c:pt idx="1001">
                  <c:v>6.69</c:v>
                </c:pt>
                <c:pt idx="1002">
                  <c:v>6.46</c:v>
                </c:pt>
                <c:pt idx="1003">
                  <c:v>6.48</c:v>
                </c:pt>
                <c:pt idx="1004">
                  <c:v>6.37</c:v>
                </c:pt>
                <c:pt idx="1005">
                  <c:v>6.64</c:v>
                </c:pt>
                <c:pt idx="1006">
                  <c:v>7.37</c:v>
                </c:pt>
                <c:pt idx="1007">
                  <c:v>7.15</c:v>
                </c:pt>
                <c:pt idx="1008">
                  <c:v>7.63</c:v>
                </c:pt>
                <c:pt idx="1009">
                  <c:v>7.47</c:v>
                </c:pt>
                <c:pt idx="1010">
                  <c:v>7.62</c:v>
                </c:pt>
                <c:pt idx="1011">
                  <c:v>7.88</c:v>
                </c:pt>
                <c:pt idx="1012">
                  <c:v>8.1999999999999993</c:v>
                </c:pt>
                <c:pt idx="1013">
                  <c:v>8.17</c:v>
                </c:pt>
                <c:pt idx="1014">
                  <c:v>8.41</c:v>
                </c:pt>
                <c:pt idx="1015">
                  <c:v>8.4</c:v>
                </c:pt>
                <c:pt idx="1016">
                  <c:v>8.2799999999999994</c:v>
                </c:pt>
                <c:pt idx="1017">
                  <c:v>8.77</c:v>
                </c:pt>
                <c:pt idx="1018">
                  <c:v>8.15</c:v>
                </c:pt>
                <c:pt idx="1019">
                  <c:v>8.25</c:v>
                </c:pt>
                <c:pt idx="1020">
                  <c:v>8.4499999999999993</c:v>
                </c:pt>
                <c:pt idx="1021">
                  <c:v>8.27</c:v>
                </c:pt>
                <c:pt idx="1022">
                  <c:v>8.59</c:v>
                </c:pt>
                <c:pt idx="1023">
                  <c:v>8.68</c:v>
                </c:pt>
                <c:pt idx="1024">
                  <c:v>8.56</c:v>
                </c:pt>
                <c:pt idx="1025">
                  <c:v>8.2899999999999991</c:v>
                </c:pt>
                <c:pt idx="1026">
                  <c:v>7.91</c:v>
                </c:pt>
                <c:pt idx="1027">
                  <c:v>7.72</c:v>
                </c:pt>
                <c:pt idx="1028">
                  <c:v>7.15</c:v>
                </c:pt>
                <c:pt idx="1029">
                  <c:v>7</c:v>
                </c:pt>
                <c:pt idx="1030">
                  <c:v>7.01</c:v>
                </c:pt>
                <c:pt idx="1031">
                  <c:v>7.45</c:v>
                </c:pt>
                <c:pt idx="1032">
                  <c:v>7.99</c:v>
                </c:pt>
                <c:pt idx="1033">
                  <c:v>8.2899999999999991</c:v>
                </c:pt>
                <c:pt idx="1034">
                  <c:v>8.59</c:v>
                </c:pt>
                <c:pt idx="1035">
                  <c:v>8.68</c:v>
                </c:pt>
                <c:pt idx="1036">
                  <c:v>8.61</c:v>
                </c:pt>
                <c:pt idx="1037">
                  <c:v>8.06</c:v>
                </c:pt>
                <c:pt idx="1038">
                  <c:v>8.4</c:v>
                </c:pt>
                <c:pt idx="1039">
                  <c:v>8.0399999999999991</c:v>
                </c:pt>
                <c:pt idx="1040">
                  <c:v>7.75</c:v>
                </c:pt>
                <c:pt idx="1041">
                  <c:v>8.2200000000000006</c:v>
                </c:pt>
                <c:pt idx="1042">
                  <c:v>8.16</c:v>
                </c:pt>
                <c:pt idx="1043">
                  <c:v>8.11</c:v>
                </c:pt>
                <c:pt idx="1044">
                  <c:v>8.08</c:v>
                </c:pt>
                <c:pt idx="1045">
                  <c:v>8.06</c:v>
                </c:pt>
                <c:pt idx="1046">
                  <c:v>7.8</c:v>
                </c:pt>
                <c:pt idx="1047">
                  <c:v>7.95</c:v>
                </c:pt>
                <c:pt idx="1048">
                  <c:v>8.0500000000000007</c:v>
                </c:pt>
                <c:pt idx="1049">
                  <c:v>8.09</c:v>
                </c:pt>
                <c:pt idx="1050">
                  <c:v>8.0500000000000007</c:v>
                </c:pt>
                <c:pt idx="1051">
                  <c:v>8.0500000000000007</c:v>
                </c:pt>
                <c:pt idx="1052">
                  <c:v>8.09</c:v>
                </c:pt>
                <c:pt idx="1053">
                  <c:v>7.85</c:v>
                </c:pt>
                <c:pt idx="1054">
                  <c:v>7.76</c:v>
                </c:pt>
                <c:pt idx="1055">
                  <c:v>7.46</c:v>
                </c:pt>
                <c:pt idx="1056">
                  <c:v>7.09</c:v>
                </c:pt>
                <c:pt idx="1057">
                  <c:v>7.02</c:v>
                </c:pt>
                <c:pt idx="1058">
                  <c:v>7.65</c:v>
                </c:pt>
                <c:pt idx="1059">
                  <c:v>7.37</c:v>
                </c:pt>
                <c:pt idx="1060">
                  <c:v>7.28</c:v>
                </c:pt>
                <c:pt idx="1061">
                  <c:v>7.6</c:v>
                </c:pt>
                <c:pt idx="1062">
                  <c:v>7.8</c:v>
                </c:pt>
                <c:pt idx="1063">
                  <c:v>7.44</c:v>
                </c:pt>
                <c:pt idx="1064">
                  <c:v>7.69</c:v>
                </c:pt>
                <c:pt idx="1065">
                  <c:v>7.71</c:v>
                </c:pt>
                <c:pt idx="1066">
                  <c:v>7.61</c:v>
                </c:pt>
                <c:pt idx="1067">
                  <c:v>7.88</c:v>
                </c:pt>
                <c:pt idx="1068">
                  <c:v>7.93</c:v>
                </c:pt>
                <c:pt idx="1069">
                  <c:v>8.0500000000000007</c:v>
                </c:pt>
                <c:pt idx="1070">
                  <c:v>7.75</c:v>
                </c:pt>
                <c:pt idx="1071">
                  <c:v>7.58</c:v>
                </c:pt>
                <c:pt idx="1072">
                  <c:v>7.7</c:v>
                </c:pt>
                <c:pt idx="1073">
                  <c:v>7.53</c:v>
                </c:pt>
                <c:pt idx="1074">
                  <c:v>7.7</c:v>
                </c:pt>
                <c:pt idx="1075">
                  <c:v>7.89</c:v>
                </c:pt>
                <c:pt idx="1076">
                  <c:v>7.81</c:v>
                </c:pt>
                <c:pt idx="1077">
                  <c:v>7.72</c:v>
                </c:pt>
                <c:pt idx="1078">
                  <c:v>7.65</c:v>
                </c:pt>
                <c:pt idx="1079">
                  <c:v>7.66</c:v>
                </c:pt>
                <c:pt idx="1080">
                  <c:v>7.8</c:v>
                </c:pt>
                <c:pt idx="1081">
                  <c:v>7.92</c:v>
                </c:pt>
                <c:pt idx="1082">
                  <c:v>8.5299999999999994</c:v>
                </c:pt>
                <c:pt idx="1083">
                  <c:v>8.31</c:v>
                </c:pt>
                <c:pt idx="1084">
                  <c:v>8.6</c:v>
                </c:pt>
                <c:pt idx="1085">
                  <c:v>8.64</c:v>
                </c:pt>
                <c:pt idx="1086">
                  <c:v>8.36</c:v>
                </c:pt>
                <c:pt idx="1087">
                  <c:v>8.44</c:v>
                </c:pt>
                <c:pt idx="1088">
                  <c:v>8.36</c:v>
                </c:pt>
                <c:pt idx="1089">
                  <c:v>8.4</c:v>
                </c:pt>
                <c:pt idx="1090">
                  <c:v>8.49</c:v>
                </c:pt>
                <c:pt idx="1091">
                  <c:v>8.01</c:v>
                </c:pt>
                <c:pt idx="1092">
                  <c:v>8</c:v>
                </c:pt>
                <c:pt idx="1093">
                  <c:v>8.0299999999999994</c:v>
                </c:pt>
                <c:pt idx="1094">
                  <c:v>8.9600000000000009</c:v>
                </c:pt>
                <c:pt idx="1095">
                  <c:v>9.6199999999999992</c:v>
                </c:pt>
                <c:pt idx="1096">
                  <c:v>10.07</c:v>
                </c:pt>
                <c:pt idx="1097">
                  <c:v>9.7100000000000009</c:v>
                </c:pt>
                <c:pt idx="1098">
                  <c:v>9.5</c:v>
                </c:pt>
                <c:pt idx="1099">
                  <c:v>9.52</c:v>
                </c:pt>
                <c:pt idx="1100">
                  <c:v>9.7100000000000009</c:v>
                </c:pt>
                <c:pt idx="1101">
                  <c:v>9.86</c:v>
                </c:pt>
                <c:pt idx="1102">
                  <c:v>9.6999999999999993</c:v>
                </c:pt>
                <c:pt idx="1103">
                  <c:v>9.59</c:v>
                </c:pt>
                <c:pt idx="1104">
                  <c:v>9.5500000000000007</c:v>
                </c:pt>
                <c:pt idx="1105">
                  <c:v>9.23</c:v>
                </c:pt>
                <c:pt idx="1106">
                  <c:v>9.0399999999999991</c:v>
                </c:pt>
                <c:pt idx="1107">
                  <c:v>9</c:v>
                </c:pt>
                <c:pt idx="1108">
                  <c:v>9.5500000000000007</c:v>
                </c:pt>
                <c:pt idx="1109">
                  <c:v>9.0399999999999991</c:v>
                </c:pt>
                <c:pt idx="1110">
                  <c:v>9.5299999999999994</c:v>
                </c:pt>
                <c:pt idx="1111">
                  <c:v>9.4600000000000009</c:v>
                </c:pt>
                <c:pt idx="1112">
                  <c:v>9.81</c:v>
                </c:pt>
                <c:pt idx="1113">
                  <c:v>9.5</c:v>
                </c:pt>
                <c:pt idx="1114">
                  <c:v>9.31</c:v>
                </c:pt>
                <c:pt idx="1115">
                  <c:v>9.48</c:v>
                </c:pt>
                <c:pt idx="1116">
                  <c:v>9.26</c:v>
                </c:pt>
                <c:pt idx="1117">
                  <c:v>9.25</c:v>
                </c:pt>
                <c:pt idx="1118">
                  <c:v>9.34</c:v>
                </c:pt>
                <c:pt idx="1119">
                  <c:v>9.2100000000000009</c:v>
                </c:pt>
                <c:pt idx="1120">
                  <c:v>9.06</c:v>
                </c:pt>
                <c:pt idx="1121">
                  <c:v>9</c:v>
                </c:pt>
                <c:pt idx="1122">
                  <c:v>9.1999999999999993</c:v>
                </c:pt>
                <c:pt idx="1123">
                  <c:v>9.33</c:v>
                </c:pt>
                <c:pt idx="1124">
                  <c:v>9.36</c:v>
                </c:pt>
                <c:pt idx="1125">
                  <c:v>9.25</c:v>
                </c:pt>
                <c:pt idx="1126">
                  <c:v>9.41</c:v>
                </c:pt>
                <c:pt idx="1127">
                  <c:v>9.4</c:v>
                </c:pt>
                <c:pt idx="1128">
                  <c:v>9.5299999999999994</c:v>
                </c:pt>
                <c:pt idx="1129">
                  <c:v>9.93</c:v>
                </c:pt>
                <c:pt idx="1130">
                  <c:v>9.86</c:v>
                </c:pt>
              </c:numCache>
            </c:numRef>
          </c:val>
          <c:smooth val="0"/>
          <c:extLst>
            <c:ext xmlns:c16="http://schemas.microsoft.com/office/drawing/2014/chart" uri="{C3380CC4-5D6E-409C-BE32-E72D297353CC}">
              <c16:uniqueId val="{00000001-9472-4466-B717-5B6A3D690DD8}"/>
            </c:ext>
          </c:extLst>
        </c:ser>
        <c:ser>
          <c:idx val="2"/>
          <c:order val="2"/>
          <c:spPr>
            <a:ln w="19050" cap="rnd">
              <a:solidFill>
                <a:schemeClr val="bg2">
                  <a:lumMod val="75000"/>
                </a:schemeClr>
              </a:solidFill>
              <a:round/>
            </a:ln>
            <a:effectLst/>
          </c:spPr>
          <c:marker>
            <c:symbol val="none"/>
          </c:marker>
          <c:cat>
            <c:numRef>
              <c:f>'Sep 25'!$F$14:$F$1147</c:f>
              <c:numCache>
                <c:formatCode>m/d/yyyy</c:formatCode>
                <c:ptCount val="1134"/>
                <c:pt idx="0">
                  <c:v>44256</c:v>
                </c:pt>
                <c:pt idx="1">
                  <c:v>44257</c:v>
                </c:pt>
                <c:pt idx="2">
                  <c:v>44258</c:v>
                </c:pt>
                <c:pt idx="3">
                  <c:v>44259</c:v>
                </c:pt>
                <c:pt idx="4">
                  <c:v>44260</c:v>
                </c:pt>
                <c:pt idx="5">
                  <c:v>44263</c:v>
                </c:pt>
                <c:pt idx="6">
                  <c:v>44264</c:v>
                </c:pt>
                <c:pt idx="7">
                  <c:v>44265</c:v>
                </c:pt>
                <c:pt idx="8">
                  <c:v>44266</c:v>
                </c:pt>
                <c:pt idx="9">
                  <c:v>44267</c:v>
                </c:pt>
                <c:pt idx="10">
                  <c:v>44270</c:v>
                </c:pt>
                <c:pt idx="11">
                  <c:v>44271</c:v>
                </c:pt>
                <c:pt idx="12">
                  <c:v>44272</c:v>
                </c:pt>
                <c:pt idx="13">
                  <c:v>44273</c:v>
                </c:pt>
                <c:pt idx="14">
                  <c:v>44274</c:v>
                </c:pt>
                <c:pt idx="15">
                  <c:v>44277</c:v>
                </c:pt>
                <c:pt idx="16">
                  <c:v>44278</c:v>
                </c:pt>
                <c:pt idx="17">
                  <c:v>44279</c:v>
                </c:pt>
                <c:pt idx="18">
                  <c:v>44280</c:v>
                </c:pt>
                <c:pt idx="19">
                  <c:v>44281</c:v>
                </c:pt>
                <c:pt idx="20">
                  <c:v>44284</c:v>
                </c:pt>
                <c:pt idx="21">
                  <c:v>44285</c:v>
                </c:pt>
                <c:pt idx="22">
                  <c:v>44286</c:v>
                </c:pt>
                <c:pt idx="23">
                  <c:v>44287</c:v>
                </c:pt>
                <c:pt idx="24">
                  <c:v>44291</c:v>
                </c:pt>
                <c:pt idx="25">
                  <c:v>44292</c:v>
                </c:pt>
                <c:pt idx="26">
                  <c:v>44293</c:v>
                </c:pt>
                <c:pt idx="27">
                  <c:v>44294</c:v>
                </c:pt>
                <c:pt idx="28">
                  <c:v>44295</c:v>
                </c:pt>
                <c:pt idx="29">
                  <c:v>44298</c:v>
                </c:pt>
                <c:pt idx="30">
                  <c:v>44299</c:v>
                </c:pt>
                <c:pt idx="31">
                  <c:v>44300</c:v>
                </c:pt>
                <c:pt idx="32">
                  <c:v>44301</c:v>
                </c:pt>
                <c:pt idx="33">
                  <c:v>44302</c:v>
                </c:pt>
                <c:pt idx="34">
                  <c:v>44305</c:v>
                </c:pt>
                <c:pt idx="35">
                  <c:v>44306</c:v>
                </c:pt>
                <c:pt idx="36">
                  <c:v>44307</c:v>
                </c:pt>
                <c:pt idx="37">
                  <c:v>44308</c:v>
                </c:pt>
                <c:pt idx="38">
                  <c:v>44309</c:v>
                </c:pt>
                <c:pt idx="39">
                  <c:v>44312</c:v>
                </c:pt>
                <c:pt idx="40">
                  <c:v>44313</c:v>
                </c:pt>
                <c:pt idx="41">
                  <c:v>44314</c:v>
                </c:pt>
                <c:pt idx="42">
                  <c:v>44315</c:v>
                </c:pt>
                <c:pt idx="43">
                  <c:v>44316</c:v>
                </c:pt>
                <c:pt idx="44">
                  <c:v>44319</c:v>
                </c:pt>
                <c:pt idx="45">
                  <c:v>44320</c:v>
                </c:pt>
                <c:pt idx="46">
                  <c:v>44321</c:v>
                </c:pt>
                <c:pt idx="47">
                  <c:v>44322</c:v>
                </c:pt>
                <c:pt idx="48">
                  <c:v>44323</c:v>
                </c:pt>
                <c:pt idx="49">
                  <c:v>44326</c:v>
                </c:pt>
                <c:pt idx="50">
                  <c:v>44327</c:v>
                </c:pt>
                <c:pt idx="51">
                  <c:v>44328</c:v>
                </c:pt>
                <c:pt idx="52">
                  <c:v>44329</c:v>
                </c:pt>
                <c:pt idx="53">
                  <c:v>44330</c:v>
                </c:pt>
                <c:pt idx="54">
                  <c:v>44333</c:v>
                </c:pt>
                <c:pt idx="55">
                  <c:v>44334</c:v>
                </c:pt>
                <c:pt idx="56">
                  <c:v>44335</c:v>
                </c:pt>
                <c:pt idx="57">
                  <c:v>44336</c:v>
                </c:pt>
                <c:pt idx="58">
                  <c:v>44337</c:v>
                </c:pt>
                <c:pt idx="59">
                  <c:v>44340</c:v>
                </c:pt>
                <c:pt idx="60">
                  <c:v>44341</c:v>
                </c:pt>
                <c:pt idx="61">
                  <c:v>44342</c:v>
                </c:pt>
                <c:pt idx="62">
                  <c:v>44343</c:v>
                </c:pt>
                <c:pt idx="63">
                  <c:v>44344</c:v>
                </c:pt>
                <c:pt idx="64">
                  <c:v>44348</c:v>
                </c:pt>
                <c:pt idx="65">
                  <c:v>44349</c:v>
                </c:pt>
                <c:pt idx="66">
                  <c:v>44350</c:v>
                </c:pt>
                <c:pt idx="67">
                  <c:v>44351</c:v>
                </c:pt>
                <c:pt idx="68">
                  <c:v>44354</c:v>
                </c:pt>
                <c:pt idx="69">
                  <c:v>44355</c:v>
                </c:pt>
                <c:pt idx="70">
                  <c:v>44356</c:v>
                </c:pt>
                <c:pt idx="71">
                  <c:v>44357</c:v>
                </c:pt>
                <c:pt idx="72">
                  <c:v>44358</c:v>
                </c:pt>
                <c:pt idx="73">
                  <c:v>44361</c:v>
                </c:pt>
                <c:pt idx="74">
                  <c:v>44362</c:v>
                </c:pt>
                <c:pt idx="75">
                  <c:v>44363</c:v>
                </c:pt>
                <c:pt idx="76">
                  <c:v>44364</c:v>
                </c:pt>
                <c:pt idx="77">
                  <c:v>44365</c:v>
                </c:pt>
                <c:pt idx="78">
                  <c:v>44368</c:v>
                </c:pt>
                <c:pt idx="79">
                  <c:v>44369</c:v>
                </c:pt>
                <c:pt idx="80">
                  <c:v>44370</c:v>
                </c:pt>
                <c:pt idx="81">
                  <c:v>44371</c:v>
                </c:pt>
                <c:pt idx="82">
                  <c:v>44372</c:v>
                </c:pt>
                <c:pt idx="83">
                  <c:v>44375</c:v>
                </c:pt>
                <c:pt idx="84">
                  <c:v>44376</c:v>
                </c:pt>
                <c:pt idx="85">
                  <c:v>44377</c:v>
                </c:pt>
                <c:pt idx="86">
                  <c:v>44378</c:v>
                </c:pt>
                <c:pt idx="87">
                  <c:v>44379</c:v>
                </c:pt>
                <c:pt idx="88">
                  <c:v>44383</c:v>
                </c:pt>
                <c:pt idx="89">
                  <c:v>44384</c:v>
                </c:pt>
                <c:pt idx="90">
                  <c:v>44385</c:v>
                </c:pt>
                <c:pt idx="91">
                  <c:v>44386</c:v>
                </c:pt>
                <c:pt idx="92">
                  <c:v>44389</c:v>
                </c:pt>
                <c:pt idx="93">
                  <c:v>44390</c:v>
                </c:pt>
                <c:pt idx="94">
                  <c:v>44391</c:v>
                </c:pt>
                <c:pt idx="95">
                  <c:v>44392</c:v>
                </c:pt>
                <c:pt idx="96">
                  <c:v>44393</c:v>
                </c:pt>
                <c:pt idx="97">
                  <c:v>44396</c:v>
                </c:pt>
                <c:pt idx="98">
                  <c:v>44397</c:v>
                </c:pt>
                <c:pt idx="99">
                  <c:v>44398</c:v>
                </c:pt>
                <c:pt idx="100">
                  <c:v>44399</c:v>
                </c:pt>
                <c:pt idx="101">
                  <c:v>44400</c:v>
                </c:pt>
                <c:pt idx="102">
                  <c:v>44403</c:v>
                </c:pt>
                <c:pt idx="103">
                  <c:v>44404</c:v>
                </c:pt>
                <c:pt idx="104">
                  <c:v>44405</c:v>
                </c:pt>
                <c:pt idx="105">
                  <c:v>44406</c:v>
                </c:pt>
                <c:pt idx="106">
                  <c:v>44407</c:v>
                </c:pt>
                <c:pt idx="107">
                  <c:v>44410</c:v>
                </c:pt>
                <c:pt idx="108">
                  <c:v>44411</c:v>
                </c:pt>
                <c:pt idx="109">
                  <c:v>44412</c:v>
                </c:pt>
                <c:pt idx="110">
                  <c:v>44413</c:v>
                </c:pt>
                <c:pt idx="111">
                  <c:v>44414</c:v>
                </c:pt>
                <c:pt idx="112">
                  <c:v>44417</c:v>
                </c:pt>
                <c:pt idx="113">
                  <c:v>44418</c:v>
                </c:pt>
                <c:pt idx="114">
                  <c:v>44419</c:v>
                </c:pt>
                <c:pt idx="115">
                  <c:v>44420</c:v>
                </c:pt>
                <c:pt idx="116">
                  <c:v>44421</c:v>
                </c:pt>
                <c:pt idx="117">
                  <c:v>44424</c:v>
                </c:pt>
                <c:pt idx="118">
                  <c:v>44425</c:v>
                </c:pt>
                <c:pt idx="119">
                  <c:v>44426</c:v>
                </c:pt>
                <c:pt idx="120">
                  <c:v>44427</c:v>
                </c:pt>
                <c:pt idx="121">
                  <c:v>44428</c:v>
                </c:pt>
                <c:pt idx="122">
                  <c:v>44431</c:v>
                </c:pt>
                <c:pt idx="123">
                  <c:v>44432</c:v>
                </c:pt>
                <c:pt idx="124">
                  <c:v>44433</c:v>
                </c:pt>
                <c:pt idx="125">
                  <c:v>44434</c:v>
                </c:pt>
                <c:pt idx="126">
                  <c:v>44435</c:v>
                </c:pt>
                <c:pt idx="127">
                  <c:v>44438</c:v>
                </c:pt>
                <c:pt idx="128">
                  <c:v>44439</c:v>
                </c:pt>
                <c:pt idx="129">
                  <c:v>44440</c:v>
                </c:pt>
                <c:pt idx="130">
                  <c:v>44441</c:v>
                </c:pt>
                <c:pt idx="131">
                  <c:v>44442</c:v>
                </c:pt>
                <c:pt idx="132">
                  <c:v>44446</c:v>
                </c:pt>
                <c:pt idx="133">
                  <c:v>44447</c:v>
                </c:pt>
                <c:pt idx="134">
                  <c:v>44448</c:v>
                </c:pt>
                <c:pt idx="135">
                  <c:v>44449</c:v>
                </c:pt>
                <c:pt idx="136">
                  <c:v>44452</c:v>
                </c:pt>
                <c:pt idx="137">
                  <c:v>44453</c:v>
                </c:pt>
                <c:pt idx="138">
                  <c:v>44454</c:v>
                </c:pt>
                <c:pt idx="139">
                  <c:v>44455</c:v>
                </c:pt>
                <c:pt idx="140">
                  <c:v>44456</c:v>
                </c:pt>
                <c:pt idx="141">
                  <c:v>44459</c:v>
                </c:pt>
                <c:pt idx="142">
                  <c:v>44460</c:v>
                </c:pt>
                <c:pt idx="143">
                  <c:v>44461</c:v>
                </c:pt>
                <c:pt idx="144">
                  <c:v>44462</c:v>
                </c:pt>
                <c:pt idx="145">
                  <c:v>44463</c:v>
                </c:pt>
                <c:pt idx="146">
                  <c:v>44466</c:v>
                </c:pt>
                <c:pt idx="147">
                  <c:v>44467</c:v>
                </c:pt>
                <c:pt idx="148">
                  <c:v>44468</c:v>
                </c:pt>
                <c:pt idx="149">
                  <c:v>44469</c:v>
                </c:pt>
                <c:pt idx="150">
                  <c:v>44470</c:v>
                </c:pt>
                <c:pt idx="151">
                  <c:v>44473</c:v>
                </c:pt>
                <c:pt idx="152">
                  <c:v>44474</c:v>
                </c:pt>
                <c:pt idx="153">
                  <c:v>44475</c:v>
                </c:pt>
                <c:pt idx="154">
                  <c:v>44476</c:v>
                </c:pt>
                <c:pt idx="155">
                  <c:v>44477</c:v>
                </c:pt>
                <c:pt idx="156">
                  <c:v>44480</c:v>
                </c:pt>
                <c:pt idx="157">
                  <c:v>44481</c:v>
                </c:pt>
                <c:pt idx="158">
                  <c:v>44482</c:v>
                </c:pt>
                <c:pt idx="159">
                  <c:v>44483</c:v>
                </c:pt>
                <c:pt idx="160">
                  <c:v>44484</c:v>
                </c:pt>
                <c:pt idx="161">
                  <c:v>44487</c:v>
                </c:pt>
                <c:pt idx="162">
                  <c:v>44488</c:v>
                </c:pt>
                <c:pt idx="163">
                  <c:v>44489</c:v>
                </c:pt>
                <c:pt idx="164">
                  <c:v>44490</c:v>
                </c:pt>
                <c:pt idx="165">
                  <c:v>44491</c:v>
                </c:pt>
                <c:pt idx="166">
                  <c:v>44494</c:v>
                </c:pt>
                <c:pt idx="167">
                  <c:v>44495</c:v>
                </c:pt>
                <c:pt idx="168">
                  <c:v>44496</c:v>
                </c:pt>
                <c:pt idx="169">
                  <c:v>44497</c:v>
                </c:pt>
                <c:pt idx="170">
                  <c:v>44498</c:v>
                </c:pt>
                <c:pt idx="171">
                  <c:v>44501</c:v>
                </c:pt>
                <c:pt idx="172">
                  <c:v>44502</c:v>
                </c:pt>
                <c:pt idx="173">
                  <c:v>44503</c:v>
                </c:pt>
                <c:pt idx="174">
                  <c:v>44504</c:v>
                </c:pt>
                <c:pt idx="175">
                  <c:v>44505</c:v>
                </c:pt>
                <c:pt idx="176">
                  <c:v>44508</c:v>
                </c:pt>
                <c:pt idx="177">
                  <c:v>44509</c:v>
                </c:pt>
                <c:pt idx="178">
                  <c:v>44510</c:v>
                </c:pt>
                <c:pt idx="179">
                  <c:v>44511</c:v>
                </c:pt>
                <c:pt idx="180">
                  <c:v>44512</c:v>
                </c:pt>
                <c:pt idx="181">
                  <c:v>44515</c:v>
                </c:pt>
                <c:pt idx="182">
                  <c:v>44516</c:v>
                </c:pt>
                <c:pt idx="183">
                  <c:v>44517</c:v>
                </c:pt>
                <c:pt idx="184">
                  <c:v>44518</c:v>
                </c:pt>
                <c:pt idx="185">
                  <c:v>44519</c:v>
                </c:pt>
                <c:pt idx="186">
                  <c:v>44522</c:v>
                </c:pt>
                <c:pt idx="187">
                  <c:v>44523</c:v>
                </c:pt>
                <c:pt idx="188">
                  <c:v>44524</c:v>
                </c:pt>
                <c:pt idx="189">
                  <c:v>44526</c:v>
                </c:pt>
                <c:pt idx="190">
                  <c:v>44529</c:v>
                </c:pt>
                <c:pt idx="191">
                  <c:v>44530</c:v>
                </c:pt>
                <c:pt idx="192">
                  <c:v>44531</c:v>
                </c:pt>
                <c:pt idx="193">
                  <c:v>44532</c:v>
                </c:pt>
                <c:pt idx="194">
                  <c:v>44533</c:v>
                </c:pt>
                <c:pt idx="195">
                  <c:v>44536</c:v>
                </c:pt>
                <c:pt idx="196">
                  <c:v>44537</c:v>
                </c:pt>
                <c:pt idx="197">
                  <c:v>44538</c:v>
                </c:pt>
                <c:pt idx="198">
                  <c:v>44539</c:v>
                </c:pt>
                <c:pt idx="199">
                  <c:v>44540</c:v>
                </c:pt>
                <c:pt idx="200">
                  <c:v>44543</c:v>
                </c:pt>
                <c:pt idx="201">
                  <c:v>44544</c:v>
                </c:pt>
                <c:pt idx="202">
                  <c:v>44545</c:v>
                </c:pt>
                <c:pt idx="203">
                  <c:v>44546</c:v>
                </c:pt>
                <c:pt idx="204">
                  <c:v>44547</c:v>
                </c:pt>
                <c:pt idx="205">
                  <c:v>44550</c:v>
                </c:pt>
                <c:pt idx="206">
                  <c:v>44551</c:v>
                </c:pt>
                <c:pt idx="207">
                  <c:v>44552</c:v>
                </c:pt>
                <c:pt idx="208">
                  <c:v>44553</c:v>
                </c:pt>
                <c:pt idx="209">
                  <c:v>44557</c:v>
                </c:pt>
                <c:pt idx="210">
                  <c:v>44558</c:v>
                </c:pt>
                <c:pt idx="211">
                  <c:v>44559</c:v>
                </c:pt>
                <c:pt idx="212">
                  <c:v>44560</c:v>
                </c:pt>
                <c:pt idx="213">
                  <c:v>44561</c:v>
                </c:pt>
                <c:pt idx="214">
                  <c:v>44564</c:v>
                </c:pt>
                <c:pt idx="215">
                  <c:v>44565</c:v>
                </c:pt>
                <c:pt idx="216">
                  <c:v>44566</c:v>
                </c:pt>
                <c:pt idx="217">
                  <c:v>44567</c:v>
                </c:pt>
                <c:pt idx="218">
                  <c:v>44568</c:v>
                </c:pt>
                <c:pt idx="219">
                  <c:v>44571</c:v>
                </c:pt>
                <c:pt idx="220">
                  <c:v>44572</c:v>
                </c:pt>
                <c:pt idx="221">
                  <c:v>44573</c:v>
                </c:pt>
                <c:pt idx="222">
                  <c:v>44574</c:v>
                </c:pt>
                <c:pt idx="223">
                  <c:v>44575</c:v>
                </c:pt>
                <c:pt idx="224">
                  <c:v>44579</c:v>
                </c:pt>
                <c:pt idx="225">
                  <c:v>44580</c:v>
                </c:pt>
                <c:pt idx="226">
                  <c:v>44581</c:v>
                </c:pt>
                <c:pt idx="227">
                  <c:v>44582</c:v>
                </c:pt>
                <c:pt idx="228">
                  <c:v>44585</c:v>
                </c:pt>
                <c:pt idx="229">
                  <c:v>44586</c:v>
                </c:pt>
                <c:pt idx="230">
                  <c:v>44587</c:v>
                </c:pt>
                <c:pt idx="231">
                  <c:v>44588</c:v>
                </c:pt>
                <c:pt idx="232">
                  <c:v>44589</c:v>
                </c:pt>
                <c:pt idx="233">
                  <c:v>44592</c:v>
                </c:pt>
                <c:pt idx="234">
                  <c:v>44593</c:v>
                </c:pt>
                <c:pt idx="235">
                  <c:v>44594</c:v>
                </c:pt>
                <c:pt idx="236">
                  <c:v>44595</c:v>
                </c:pt>
                <c:pt idx="237">
                  <c:v>44596</c:v>
                </c:pt>
                <c:pt idx="238">
                  <c:v>44599</c:v>
                </c:pt>
                <c:pt idx="239">
                  <c:v>44600</c:v>
                </c:pt>
                <c:pt idx="240">
                  <c:v>44601</c:v>
                </c:pt>
                <c:pt idx="241">
                  <c:v>44602</c:v>
                </c:pt>
                <c:pt idx="242">
                  <c:v>44603</c:v>
                </c:pt>
                <c:pt idx="243">
                  <c:v>44606</c:v>
                </c:pt>
                <c:pt idx="244">
                  <c:v>44607</c:v>
                </c:pt>
                <c:pt idx="245">
                  <c:v>44608</c:v>
                </c:pt>
                <c:pt idx="246">
                  <c:v>44609</c:v>
                </c:pt>
                <c:pt idx="247">
                  <c:v>44610</c:v>
                </c:pt>
                <c:pt idx="248">
                  <c:v>44614</c:v>
                </c:pt>
                <c:pt idx="249">
                  <c:v>44615</c:v>
                </c:pt>
                <c:pt idx="250">
                  <c:v>44616</c:v>
                </c:pt>
                <c:pt idx="251">
                  <c:v>44617</c:v>
                </c:pt>
                <c:pt idx="252">
                  <c:v>44620</c:v>
                </c:pt>
                <c:pt idx="253">
                  <c:v>44621</c:v>
                </c:pt>
                <c:pt idx="254">
                  <c:v>44622</c:v>
                </c:pt>
                <c:pt idx="255">
                  <c:v>44623</c:v>
                </c:pt>
                <c:pt idx="256">
                  <c:v>44624</c:v>
                </c:pt>
                <c:pt idx="257">
                  <c:v>44627</c:v>
                </c:pt>
                <c:pt idx="258">
                  <c:v>44628</c:v>
                </c:pt>
                <c:pt idx="259">
                  <c:v>44629</c:v>
                </c:pt>
                <c:pt idx="260">
                  <c:v>44630</c:v>
                </c:pt>
                <c:pt idx="261">
                  <c:v>44631</c:v>
                </c:pt>
                <c:pt idx="262">
                  <c:v>44634</c:v>
                </c:pt>
                <c:pt idx="263">
                  <c:v>44635</c:v>
                </c:pt>
                <c:pt idx="264">
                  <c:v>44636</c:v>
                </c:pt>
                <c:pt idx="265">
                  <c:v>44637</c:v>
                </c:pt>
                <c:pt idx="266">
                  <c:v>44638</c:v>
                </c:pt>
                <c:pt idx="267">
                  <c:v>44641</c:v>
                </c:pt>
                <c:pt idx="268">
                  <c:v>44642</c:v>
                </c:pt>
                <c:pt idx="269">
                  <c:v>44643</c:v>
                </c:pt>
                <c:pt idx="270">
                  <c:v>44644</c:v>
                </c:pt>
                <c:pt idx="271">
                  <c:v>44645</c:v>
                </c:pt>
                <c:pt idx="272">
                  <c:v>44648</c:v>
                </c:pt>
                <c:pt idx="273">
                  <c:v>44649</c:v>
                </c:pt>
                <c:pt idx="274">
                  <c:v>44650</c:v>
                </c:pt>
                <c:pt idx="275">
                  <c:v>44651</c:v>
                </c:pt>
                <c:pt idx="276">
                  <c:v>44652</c:v>
                </c:pt>
                <c:pt idx="277">
                  <c:v>44655</c:v>
                </c:pt>
                <c:pt idx="278">
                  <c:v>44656</c:v>
                </c:pt>
                <c:pt idx="279">
                  <c:v>44657</c:v>
                </c:pt>
                <c:pt idx="280">
                  <c:v>44658</c:v>
                </c:pt>
                <c:pt idx="281">
                  <c:v>44659</c:v>
                </c:pt>
                <c:pt idx="282">
                  <c:v>44662</c:v>
                </c:pt>
                <c:pt idx="283">
                  <c:v>44663</c:v>
                </c:pt>
                <c:pt idx="284">
                  <c:v>44664</c:v>
                </c:pt>
                <c:pt idx="285">
                  <c:v>44665</c:v>
                </c:pt>
                <c:pt idx="286">
                  <c:v>44669</c:v>
                </c:pt>
                <c:pt idx="287">
                  <c:v>44670</c:v>
                </c:pt>
                <c:pt idx="288">
                  <c:v>44671</c:v>
                </c:pt>
                <c:pt idx="289">
                  <c:v>44672</c:v>
                </c:pt>
                <c:pt idx="290">
                  <c:v>44673</c:v>
                </c:pt>
                <c:pt idx="291">
                  <c:v>44676</c:v>
                </c:pt>
                <c:pt idx="292">
                  <c:v>44677</c:v>
                </c:pt>
                <c:pt idx="293">
                  <c:v>44678</c:v>
                </c:pt>
                <c:pt idx="294">
                  <c:v>44679</c:v>
                </c:pt>
                <c:pt idx="295">
                  <c:v>44680</c:v>
                </c:pt>
                <c:pt idx="296">
                  <c:v>44683</c:v>
                </c:pt>
                <c:pt idx="297">
                  <c:v>44684</c:v>
                </c:pt>
                <c:pt idx="298">
                  <c:v>44685</c:v>
                </c:pt>
                <c:pt idx="299">
                  <c:v>44686</c:v>
                </c:pt>
                <c:pt idx="300">
                  <c:v>44687</c:v>
                </c:pt>
                <c:pt idx="301">
                  <c:v>44690</c:v>
                </c:pt>
                <c:pt idx="302">
                  <c:v>44691</c:v>
                </c:pt>
                <c:pt idx="303">
                  <c:v>44692</c:v>
                </c:pt>
                <c:pt idx="304">
                  <c:v>44693</c:v>
                </c:pt>
                <c:pt idx="305">
                  <c:v>44694</c:v>
                </c:pt>
                <c:pt idx="306">
                  <c:v>44697</c:v>
                </c:pt>
                <c:pt idx="307">
                  <c:v>44698</c:v>
                </c:pt>
                <c:pt idx="308">
                  <c:v>44699</c:v>
                </c:pt>
                <c:pt idx="309">
                  <c:v>44700</c:v>
                </c:pt>
                <c:pt idx="310">
                  <c:v>44701</c:v>
                </c:pt>
                <c:pt idx="311">
                  <c:v>44704</c:v>
                </c:pt>
                <c:pt idx="312">
                  <c:v>44705</c:v>
                </c:pt>
                <c:pt idx="313">
                  <c:v>44706</c:v>
                </c:pt>
                <c:pt idx="314">
                  <c:v>44707</c:v>
                </c:pt>
                <c:pt idx="315">
                  <c:v>44708</c:v>
                </c:pt>
                <c:pt idx="316">
                  <c:v>44712</c:v>
                </c:pt>
                <c:pt idx="317">
                  <c:v>44713</c:v>
                </c:pt>
                <c:pt idx="318">
                  <c:v>44714</c:v>
                </c:pt>
                <c:pt idx="319">
                  <c:v>44715</c:v>
                </c:pt>
                <c:pt idx="320">
                  <c:v>44718</c:v>
                </c:pt>
                <c:pt idx="321">
                  <c:v>44719</c:v>
                </c:pt>
                <c:pt idx="322">
                  <c:v>44720</c:v>
                </c:pt>
                <c:pt idx="323">
                  <c:v>44721</c:v>
                </c:pt>
                <c:pt idx="324">
                  <c:v>44722</c:v>
                </c:pt>
                <c:pt idx="325">
                  <c:v>44725</c:v>
                </c:pt>
                <c:pt idx="326">
                  <c:v>44726</c:v>
                </c:pt>
                <c:pt idx="327">
                  <c:v>44727</c:v>
                </c:pt>
                <c:pt idx="328">
                  <c:v>44728</c:v>
                </c:pt>
                <c:pt idx="329">
                  <c:v>44729</c:v>
                </c:pt>
                <c:pt idx="330">
                  <c:v>44733</c:v>
                </c:pt>
                <c:pt idx="331">
                  <c:v>44734</c:v>
                </c:pt>
                <c:pt idx="332">
                  <c:v>44735</c:v>
                </c:pt>
                <c:pt idx="333">
                  <c:v>44736</c:v>
                </c:pt>
                <c:pt idx="334">
                  <c:v>44739</c:v>
                </c:pt>
                <c:pt idx="335">
                  <c:v>44740</c:v>
                </c:pt>
                <c:pt idx="336">
                  <c:v>44741</c:v>
                </c:pt>
                <c:pt idx="337">
                  <c:v>44742</c:v>
                </c:pt>
                <c:pt idx="338">
                  <c:v>44743</c:v>
                </c:pt>
                <c:pt idx="339">
                  <c:v>44747</c:v>
                </c:pt>
                <c:pt idx="340">
                  <c:v>44748</c:v>
                </c:pt>
                <c:pt idx="341">
                  <c:v>44749</c:v>
                </c:pt>
                <c:pt idx="342">
                  <c:v>44750</c:v>
                </c:pt>
                <c:pt idx="343">
                  <c:v>44753</c:v>
                </c:pt>
                <c:pt idx="344">
                  <c:v>44754</c:v>
                </c:pt>
                <c:pt idx="345">
                  <c:v>44755</c:v>
                </c:pt>
                <c:pt idx="346">
                  <c:v>44756</c:v>
                </c:pt>
                <c:pt idx="347">
                  <c:v>44757</c:v>
                </c:pt>
                <c:pt idx="348">
                  <c:v>44760</c:v>
                </c:pt>
                <c:pt idx="349">
                  <c:v>44761</c:v>
                </c:pt>
                <c:pt idx="350">
                  <c:v>44762</c:v>
                </c:pt>
                <c:pt idx="351">
                  <c:v>44763</c:v>
                </c:pt>
                <c:pt idx="352">
                  <c:v>44764</c:v>
                </c:pt>
                <c:pt idx="353">
                  <c:v>44767</c:v>
                </c:pt>
                <c:pt idx="354">
                  <c:v>44768</c:v>
                </c:pt>
                <c:pt idx="355">
                  <c:v>44769</c:v>
                </c:pt>
                <c:pt idx="356">
                  <c:v>44770</c:v>
                </c:pt>
                <c:pt idx="357">
                  <c:v>44771</c:v>
                </c:pt>
                <c:pt idx="358">
                  <c:v>44774</c:v>
                </c:pt>
                <c:pt idx="359">
                  <c:v>44775</c:v>
                </c:pt>
                <c:pt idx="360">
                  <c:v>44776</c:v>
                </c:pt>
                <c:pt idx="361">
                  <c:v>44777</c:v>
                </c:pt>
                <c:pt idx="362">
                  <c:v>44778</c:v>
                </c:pt>
                <c:pt idx="363">
                  <c:v>44781</c:v>
                </c:pt>
                <c:pt idx="364">
                  <c:v>44782</c:v>
                </c:pt>
                <c:pt idx="365">
                  <c:v>44783</c:v>
                </c:pt>
                <c:pt idx="366">
                  <c:v>44784</c:v>
                </c:pt>
                <c:pt idx="367">
                  <c:v>44785</c:v>
                </c:pt>
                <c:pt idx="368">
                  <c:v>44788</c:v>
                </c:pt>
                <c:pt idx="369">
                  <c:v>44789</c:v>
                </c:pt>
                <c:pt idx="370">
                  <c:v>44790</c:v>
                </c:pt>
                <c:pt idx="371">
                  <c:v>44791</c:v>
                </c:pt>
                <c:pt idx="372">
                  <c:v>44792</c:v>
                </c:pt>
                <c:pt idx="373">
                  <c:v>44795</c:v>
                </c:pt>
                <c:pt idx="374">
                  <c:v>44796</c:v>
                </c:pt>
                <c:pt idx="375">
                  <c:v>44797</c:v>
                </c:pt>
                <c:pt idx="376">
                  <c:v>44798</c:v>
                </c:pt>
                <c:pt idx="377">
                  <c:v>44799</c:v>
                </c:pt>
                <c:pt idx="378">
                  <c:v>44802</c:v>
                </c:pt>
                <c:pt idx="379">
                  <c:v>44803</c:v>
                </c:pt>
                <c:pt idx="380">
                  <c:v>44804</c:v>
                </c:pt>
                <c:pt idx="381">
                  <c:v>44805</c:v>
                </c:pt>
                <c:pt idx="382">
                  <c:v>44806</c:v>
                </c:pt>
                <c:pt idx="383">
                  <c:v>44810</c:v>
                </c:pt>
                <c:pt idx="384">
                  <c:v>44811</c:v>
                </c:pt>
                <c:pt idx="385">
                  <c:v>44812</c:v>
                </c:pt>
                <c:pt idx="386">
                  <c:v>44813</c:v>
                </c:pt>
                <c:pt idx="387">
                  <c:v>44816</c:v>
                </c:pt>
                <c:pt idx="388">
                  <c:v>44817</c:v>
                </c:pt>
                <c:pt idx="389">
                  <c:v>44818</c:v>
                </c:pt>
                <c:pt idx="390">
                  <c:v>44819</c:v>
                </c:pt>
                <c:pt idx="391">
                  <c:v>44820</c:v>
                </c:pt>
                <c:pt idx="392">
                  <c:v>44823</c:v>
                </c:pt>
                <c:pt idx="393">
                  <c:v>44824</c:v>
                </c:pt>
                <c:pt idx="394">
                  <c:v>44825</c:v>
                </c:pt>
                <c:pt idx="395">
                  <c:v>44826</c:v>
                </c:pt>
                <c:pt idx="396">
                  <c:v>44827</c:v>
                </c:pt>
                <c:pt idx="397">
                  <c:v>44830</c:v>
                </c:pt>
                <c:pt idx="398">
                  <c:v>44831</c:v>
                </c:pt>
                <c:pt idx="399">
                  <c:v>44832</c:v>
                </c:pt>
                <c:pt idx="400">
                  <c:v>44833</c:v>
                </c:pt>
                <c:pt idx="401">
                  <c:v>44834</c:v>
                </c:pt>
                <c:pt idx="402">
                  <c:v>44837</c:v>
                </c:pt>
                <c:pt idx="403">
                  <c:v>44838</c:v>
                </c:pt>
                <c:pt idx="404">
                  <c:v>44839</c:v>
                </c:pt>
                <c:pt idx="405">
                  <c:v>44840</c:v>
                </c:pt>
                <c:pt idx="406">
                  <c:v>44841</c:v>
                </c:pt>
                <c:pt idx="407">
                  <c:v>44844</c:v>
                </c:pt>
                <c:pt idx="408">
                  <c:v>44845</c:v>
                </c:pt>
                <c:pt idx="409">
                  <c:v>44846</c:v>
                </c:pt>
                <c:pt idx="410">
                  <c:v>44847</c:v>
                </c:pt>
                <c:pt idx="411">
                  <c:v>44848</c:v>
                </c:pt>
                <c:pt idx="412">
                  <c:v>44851</c:v>
                </c:pt>
                <c:pt idx="413">
                  <c:v>44852</c:v>
                </c:pt>
                <c:pt idx="414">
                  <c:v>44853</c:v>
                </c:pt>
                <c:pt idx="415">
                  <c:v>44854</c:v>
                </c:pt>
                <c:pt idx="416">
                  <c:v>44855</c:v>
                </c:pt>
                <c:pt idx="417">
                  <c:v>44858</c:v>
                </c:pt>
                <c:pt idx="418">
                  <c:v>44859</c:v>
                </c:pt>
                <c:pt idx="419">
                  <c:v>44860</c:v>
                </c:pt>
                <c:pt idx="420">
                  <c:v>44861</c:v>
                </c:pt>
                <c:pt idx="421">
                  <c:v>44862</c:v>
                </c:pt>
                <c:pt idx="422">
                  <c:v>44865</c:v>
                </c:pt>
                <c:pt idx="423">
                  <c:v>44866</c:v>
                </c:pt>
                <c:pt idx="424">
                  <c:v>44867</c:v>
                </c:pt>
                <c:pt idx="425">
                  <c:v>44868</c:v>
                </c:pt>
                <c:pt idx="426">
                  <c:v>44869</c:v>
                </c:pt>
                <c:pt idx="427">
                  <c:v>44872</c:v>
                </c:pt>
                <c:pt idx="428">
                  <c:v>44873</c:v>
                </c:pt>
                <c:pt idx="429">
                  <c:v>44874</c:v>
                </c:pt>
                <c:pt idx="430">
                  <c:v>44875</c:v>
                </c:pt>
                <c:pt idx="431">
                  <c:v>44876</c:v>
                </c:pt>
                <c:pt idx="432">
                  <c:v>44879</c:v>
                </c:pt>
                <c:pt idx="433">
                  <c:v>44880</c:v>
                </c:pt>
                <c:pt idx="434">
                  <c:v>44881</c:v>
                </c:pt>
                <c:pt idx="435">
                  <c:v>44882</c:v>
                </c:pt>
                <c:pt idx="436">
                  <c:v>44883</c:v>
                </c:pt>
                <c:pt idx="437">
                  <c:v>44886</c:v>
                </c:pt>
                <c:pt idx="438">
                  <c:v>44887</c:v>
                </c:pt>
                <c:pt idx="439">
                  <c:v>44888</c:v>
                </c:pt>
                <c:pt idx="440">
                  <c:v>44890</c:v>
                </c:pt>
                <c:pt idx="441">
                  <c:v>44893</c:v>
                </c:pt>
                <c:pt idx="442">
                  <c:v>44894</c:v>
                </c:pt>
                <c:pt idx="443">
                  <c:v>44895</c:v>
                </c:pt>
                <c:pt idx="444">
                  <c:v>44896</c:v>
                </c:pt>
                <c:pt idx="445">
                  <c:v>44897</c:v>
                </c:pt>
                <c:pt idx="446">
                  <c:v>44900</c:v>
                </c:pt>
                <c:pt idx="447">
                  <c:v>44901</c:v>
                </c:pt>
                <c:pt idx="448">
                  <c:v>44902</c:v>
                </c:pt>
                <c:pt idx="449">
                  <c:v>44903</c:v>
                </c:pt>
                <c:pt idx="450">
                  <c:v>44904</c:v>
                </c:pt>
                <c:pt idx="451">
                  <c:v>44907</c:v>
                </c:pt>
                <c:pt idx="452">
                  <c:v>44908</c:v>
                </c:pt>
                <c:pt idx="453">
                  <c:v>44909</c:v>
                </c:pt>
                <c:pt idx="454">
                  <c:v>44910</c:v>
                </c:pt>
                <c:pt idx="455">
                  <c:v>44911</c:v>
                </c:pt>
                <c:pt idx="456">
                  <c:v>44914</c:v>
                </c:pt>
                <c:pt idx="457">
                  <c:v>44915</c:v>
                </c:pt>
                <c:pt idx="458">
                  <c:v>44916</c:v>
                </c:pt>
                <c:pt idx="459">
                  <c:v>44917</c:v>
                </c:pt>
                <c:pt idx="460">
                  <c:v>44918</c:v>
                </c:pt>
                <c:pt idx="461">
                  <c:v>44922</c:v>
                </c:pt>
                <c:pt idx="462">
                  <c:v>44923</c:v>
                </c:pt>
                <c:pt idx="463">
                  <c:v>44924</c:v>
                </c:pt>
                <c:pt idx="464">
                  <c:v>44925</c:v>
                </c:pt>
                <c:pt idx="465">
                  <c:v>44929</c:v>
                </c:pt>
                <c:pt idx="466">
                  <c:v>44930</c:v>
                </c:pt>
                <c:pt idx="467">
                  <c:v>44931</c:v>
                </c:pt>
                <c:pt idx="468">
                  <c:v>44932</c:v>
                </c:pt>
                <c:pt idx="469">
                  <c:v>44935</c:v>
                </c:pt>
                <c:pt idx="470">
                  <c:v>44936</c:v>
                </c:pt>
                <c:pt idx="471">
                  <c:v>44937</c:v>
                </c:pt>
                <c:pt idx="472">
                  <c:v>44938</c:v>
                </c:pt>
                <c:pt idx="473">
                  <c:v>44939</c:v>
                </c:pt>
                <c:pt idx="474">
                  <c:v>44943</c:v>
                </c:pt>
                <c:pt idx="475">
                  <c:v>44944</c:v>
                </c:pt>
                <c:pt idx="476">
                  <c:v>44945</c:v>
                </c:pt>
                <c:pt idx="477">
                  <c:v>44946</c:v>
                </c:pt>
                <c:pt idx="478">
                  <c:v>44949</c:v>
                </c:pt>
                <c:pt idx="479">
                  <c:v>44950</c:v>
                </c:pt>
                <c:pt idx="480">
                  <c:v>44951</c:v>
                </c:pt>
                <c:pt idx="481">
                  <c:v>44952</c:v>
                </c:pt>
                <c:pt idx="482">
                  <c:v>44953</c:v>
                </c:pt>
                <c:pt idx="483">
                  <c:v>44956</c:v>
                </c:pt>
                <c:pt idx="484">
                  <c:v>44957</c:v>
                </c:pt>
                <c:pt idx="485">
                  <c:v>44958</c:v>
                </c:pt>
                <c:pt idx="486">
                  <c:v>44959</c:v>
                </c:pt>
                <c:pt idx="487">
                  <c:v>44960</c:v>
                </c:pt>
                <c:pt idx="488">
                  <c:v>44963</c:v>
                </c:pt>
                <c:pt idx="489">
                  <c:v>44964</c:v>
                </c:pt>
                <c:pt idx="490">
                  <c:v>44965</c:v>
                </c:pt>
                <c:pt idx="491">
                  <c:v>44966</c:v>
                </c:pt>
                <c:pt idx="492">
                  <c:v>44967</c:v>
                </c:pt>
                <c:pt idx="493">
                  <c:v>44970</c:v>
                </c:pt>
                <c:pt idx="494">
                  <c:v>44971</c:v>
                </c:pt>
                <c:pt idx="495">
                  <c:v>44972</c:v>
                </c:pt>
                <c:pt idx="496">
                  <c:v>44973</c:v>
                </c:pt>
                <c:pt idx="497">
                  <c:v>44974</c:v>
                </c:pt>
                <c:pt idx="498">
                  <c:v>44978</c:v>
                </c:pt>
                <c:pt idx="499">
                  <c:v>44979</c:v>
                </c:pt>
                <c:pt idx="500">
                  <c:v>44980</c:v>
                </c:pt>
                <c:pt idx="501">
                  <c:v>44981</c:v>
                </c:pt>
                <c:pt idx="502">
                  <c:v>44984</c:v>
                </c:pt>
                <c:pt idx="503">
                  <c:v>44985</c:v>
                </c:pt>
                <c:pt idx="504">
                  <c:v>44986</c:v>
                </c:pt>
                <c:pt idx="505">
                  <c:v>44987</c:v>
                </c:pt>
                <c:pt idx="506">
                  <c:v>44988</c:v>
                </c:pt>
                <c:pt idx="507">
                  <c:v>44991</c:v>
                </c:pt>
                <c:pt idx="508">
                  <c:v>44992</c:v>
                </c:pt>
                <c:pt idx="509">
                  <c:v>44993</c:v>
                </c:pt>
                <c:pt idx="510">
                  <c:v>44994</c:v>
                </c:pt>
                <c:pt idx="511">
                  <c:v>44995</c:v>
                </c:pt>
                <c:pt idx="512">
                  <c:v>44998</c:v>
                </c:pt>
                <c:pt idx="513">
                  <c:v>44999</c:v>
                </c:pt>
                <c:pt idx="514">
                  <c:v>45000</c:v>
                </c:pt>
                <c:pt idx="515">
                  <c:v>45001</c:v>
                </c:pt>
                <c:pt idx="516">
                  <c:v>45002</c:v>
                </c:pt>
                <c:pt idx="517">
                  <c:v>45005</c:v>
                </c:pt>
                <c:pt idx="518">
                  <c:v>45006</c:v>
                </c:pt>
                <c:pt idx="519">
                  <c:v>45007</c:v>
                </c:pt>
                <c:pt idx="520">
                  <c:v>45008</c:v>
                </c:pt>
                <c:pt idx="521">
                  <c:v>45009</c:v>
                </c:pt>
                <c:pt idx="522">
                  <c:v>45012</c:v>
                </c:pt>
                <c:pt idx="523">
                  <c:v>45013</c:v>
                </c:pt>
                <c:pt idx="524">
                  <c:v>45014</c:v>
                </c:pt>
                <c:pt idx="525">
                  <c:v>45015</c:v>
                </c:pt>
                <c:pt idx="526">
                  <c:v>45016</c:v>
                </c:pt>
                <c:pt idx="527">
                  <c:v>45019</c:v>
                </c:pt>
                <c:pt idx="528">
                  <c:v>45020</c:v>
                </c:pt>
                <c:pt idx="529">
                  <c:v>45021</c:v>
                </c:pt>
                <c:pt idx="530">
                  <c:v>45022</c:v>
                </c:pt>
                <c:pt idx="531">
                  <c:v>45026</c:v>
                </c:pt>
                <c:pt idx="532">
                  <c:v>45027</c:v>
                </c:pt>
                <c:pt idx="533">
                  <c:v>45028</c:v>
                </c:pt>
                <c:pt idx="534">
                  <c:v>45029</c:v>
                </c:pt>
                <c:pt idx="535">
                  <c:v>45030</c:v>
                </c:pt>
                <c:pt idx="536">
                  <c:v>45033</c:v>
                </c:pt>
                <c:pt idx="537">
                  <c:v>45034</c:v>
                </c:pt>
                <c:pt idx="538">
                  <c:v>45035</c:v>
                </c:pt>
                <c:pt idx="539">
                  <c:v>45036</c:v>
                </c:pt>
                <c:pt idx="540">
                  <c:v>45037</c:v>
                </c:pt>
                <c:pt idx="541">
                  <c:v>45040</c:v>
                </c:pt>
                <c:pt idx="542">
                  <c:v>45041</c:v>
                </c:pt>
                <c:pt idx="543">
                  <c:v>45042</c:v>
                </c:pt>
                <c:pt idx="544">
                  <c:v>45043</c:v>
                </c:pt>
                <c:pt idx="545">
                  <c:v>45044</c:v>
                </c:pt>
                <c:pt idx="546">
                  <c:v>45047</c:v>
                </c:pt>
                <c:pt idx="547">
                  <c:v>45048</c:v>
                </c:pt>
                <c:pt idx="548">
                  <c:v>45049</c:v>
                </c:pt>
                <c:pt idx="549">
                  <c:v>45050</c:v>
                </c:pt>
                <c:pt idx="550">
                  <c:v>45051</c:v>
                </c:pt>
                <c:pt idx="551">
                  <c:v>45054</c:v>
                </c:pt>
                <c:pt idx="552">
                  <c:v>45055</c:v>
                </c:pt>
                <c:pt idx="553">
                  <c:v>45056</c:v>
                </c:pt>
                <c:pt idx="554">
                  <c:v>45057</c:v>
                </c:pt>
                <c:pt idx="555">
                  <c:v>45058</c:v>
                </c:pt>
                <c:pt idx="556">
                  <c:v>45061</c:v>
                </c:pt>
                <c:pt idx="557">
                  <c:v>45062</c:v>
                </c:pt>
                <c:pt idx="558">
                  <c:v>45063</c:v>
                </c:pt>
                <c:pt idx="559">
                  <c:v>45064</c:v>
                </c:pt>
                <c:pt idx="560">
                  <c:v>45065</c:v>
                </c:pt>
                <c:pt idx="561">
                  <c:v>45068</c:v>
                </c:pt>
                <c:pt idx="562">
                  <c:v>45069</c:v>
                </c:pt>
                <c:pt idx="563">
                  <c:v>45070</c:v>
                </c:pt>
                <c:pt idx="564">
                  <c:v>45071</c:v>
                </c:pt>
                <c:pt idx="565">
                  <c:v>45072</c:v>
                </c:pt>
                <c:pt idx="566">
                  <c:v>45076</c:v>
                </c:pt>
                <c:pt idx="567">
                  <c:v>45077</c:v>
                </c:pt>
                <c:pt idx="568">
                  <c:v>45078</c:v>
                </c:pt>
                <c:pt idx="569">
                  <c:v>45079</c:v>
                </c:pt>
                <c:pt idx="570">
                  <c:v>45082</c:v>
                </c:pt>
                <c:pt idx="571">
                  <c:v>45083</c:v>
                </c:pt>
                <c:pt idx="572">
                  <c:v>45084</c:v>
                </c:pt>
                <c:pt idx="573">
                  <c:v>45085</c:v>
                </c:pt>
                <c:pt idx="574">
                  <c:v>45086</c:v>
                </c:pt>
                <c:pt idx="575">
                  <c:v>45089</c:v>
                </c:pt>
                <c:pt idx="576">
                  <c:v>45090</c:v>
                </c:pt>
                <c:pt idx="577">
                  <c:v>45091</c:v>
                </c:pt>
                <c:pt idx="578">
                  <c:v>45092</c:v>
                </c:pt>
                <c:pt idx="579">
                  <c:v>45093</c:v>
                </c:pt>
                <c:pt idx="580">
                  <c:v>45097</c:v>
                </c:pt>
                <c:pt idx="581">
                  <c:v>45098</c:v>
                </c:pt>
                <c:pt idx="582">
                  <c:v>45099</c:v>
                </c:pt>
                <c:pt idx="583">
                  <c:v>45100</c:v>
                </c:pt>
                <c:pt idx="584">
                  <c:v>45103</c:v>
                </c:pt>
                <c:pt idx="585">
                  <c:v>45104</c:v>
                </c:pt>
                <c:pt idx="586">
                  <c:v>45105</c:v>
                </c:pt>
                <c:pt idx="587">
                  <c:v>45106</c:v>
                </c:pt>
                <c:pt idx="588">
                  <c:v>45107</c:v>
                </c:pt>
                <c:pt idx="589">
                  <c:v>45110</c:v>
                </c:pt>
                <c:pt idx="590">
                  <c:v>45112</c:v>
                </c:pt>
                <c:pt idx="591">
                  <c:v>45113</c:v>
                </c:pt>
                <c:pt idx="592">
                  <c:v>45114</c:v>
                </c:pt>
                <c:pt idx="593">
                  <c:v>45117</c:v>
                </c:pt>
                <c:pt idx="594">
                  <c:v>45118</c:v>
                </c:pt>
                <c:pt idx="595">
                  <c:v>45119</c:v>
                </c:pt>
                <c:pt idx="596">
                  <c:v>45120</c:v>
                </c:pt>
                <c:pt idx="597">
                  <c:v>45121</c:v>
                </c:pt>
                <c:pt idx="598">
                  <c:v>45124</c:v>
                </c:pt>
                <c:pt idx="599">
                  <c:v>45125</c:v>
                </c:pt>
                <c:pt idx="600">
                  <c:v>45126</c:v>
                </c:pt>
                <c:pt idx="601">
                  <c:v>45127</c:v>
                </c:pt>
                <c:pt idx="602">
                  <c:v>45128</c:v>
                </c:pt>
                <c:pt idx="603">
                  <c:v>45131</c:v>
                </c:pt>
                <c:pt idx="604">
                  <c:v>45132</c:v>
                </c:pt>
                <c:pt idx="605">
                  <c:v>45133</c:v>
                </c:pt>
                <c:pt idx="606">
                  <c:v>45134</c:v>
                </c:pt>
                <c:pt idx="607">
                  <c:v>45135</c:v>
                </c:pt>
                <c:pt idx="608">
                  <c:v>45138</c:v>
                </c:pt>
                <c:pt idx="609">
                  <c:v>45139</c:v>
                </c:pt>
                <c:pt idx="610">
                  <c:v>45140</c:v>
                </c:pt>
                <c:pt idx="611">
                  <c:v>45141</c:v>
                </c:pt>
                <c:pt idx="612">
                  <c:v>45142</c:v>
                </c:pt>
                <c:pt idx="613">
                  <c:v>45145</c:v>
                </c:pt>
                <c:pt idx="614">
                  <c:v>45146</c:v>
                </c:pt>
                <c:pt idx="615">
                  <c:v>45147</c:v>
                </c:pt>
                <c:pt idx="616">
                  <c:v>45148</c:v>
                </c:pt>
                <c:pt idx="617">
                  <c:v>45149</c:v>
                </c:pt>
                <c:pt idx="618">
                  <c:v>45152</c:v>
                </c:pt>
                <c:pt idx="619">
                  <c:v>45153</c:v>
                </c:pt>
                <c:pt idx="620">
                  <c:v>45154</c:v>
                </c:pt>
                <c:pt idx="621">
                  <c:v>45155</c:v>
                </c:pt>
                <c:pt idx="622">
                  <c:v>45156</c:v>
                </c:pt>
                <c:pt idx="623">
                  <c:v>45159</c:v>
                </c:pt>
                <c:pt idx="624">
                  <c:v>45160</c:v>
                </c:pt>
                <c:pt idx="625">
                  <c:v>45161</c:v>
                </c:pt>
                <c:pt idx="626">
                  <c:v>45162</c:v>
                </c:pt>
                <c:pt idx="627">
                  <c:v>45163</c:v>
                </c:pt>
                <c:pt idx="628">
                  <c:v>45166</c:v>
                </c:pt>
                <c:pt idx="629">
                  <c:v>45167</c:v>
                </c:pt>
                <c:pt idx="630">
                  <c:v>45168</c:v>
                </c:pt>
                <c:pt idx="631">
                  <c:v>45169</c:v>
                </c:pt>
                <c:pt idx="632">
                  <c:v>45170</c:v>
                </c:pt>
                <c:pt idx="633">
                  <c:v>45174</c:v>
                </c:pt>
                <c:pt idx="634">
                  <c:v>45175</c:v>
                </c:pt>
                <c:pt idx="635">
                  <c:v>45176</c:v>
                </c:pt>
                <c:pt idx="636">
                  <c:v>45177</c:v>
                </c:pt>
                <c:pt idx="637">
                  <c:v>45180</c:v>
                </c:pt>
                <c:pt idx="638">
                  <c:v>45181</c:v>
                </c:pt>
                <c:pt idx="639">
                  <c:v>45182</c:v>
                </c:pt>
                <c:pt idx="640">
                  <c:v>45183</c:v>
                </c:pt>
                <c:pt idx="641">
                  <c:v>45184</c:v>
                </c:pt>
                <c:pt idx="642">
                  <c:v>45187</c:v>
                </c:pt>
                <c:pt idx="643">
                  <c:v>45188</c:v>
                </c:pt>
                <c:pt idx="644">
                  <c:v>45189</c:v>
                </c:pt>
                <c:pt idx="645">
                  <c:v>45190</c:v>
                </c:pt>
                <c:pt idx="646">
                  <c:v>45191</c:v>
                </c:pt>
                <c:pt idx="647">
                  <c:v>45194</c:v>
                </c:pt>
                <c:pt idx="648">
                  <c:v>45195</c:v>
                </c:pt>
                <c:pt idx="649">
                  <c:v>45196</c:v>
                </c:pt>
                <c:pt idx="650">
                  <c:v>45197</c:v>
                </c:pt>
                <c:pt idx="651">
                  <c:v>45198</c:v>
                </c:pt>
                <c:pt idx="652">
                  <c:v>45201</c:v>
                </c:pt>
                <c:pt idx="653">
                  <c:v>45202</c:v>
                </c:pt>
                <c:pt idx="654">
                  <c:v>45203</c:v>
                </c:pt>
                <c:pt idx="655">
                  <c:v>45204</c:v>
                </c:pt>
                <c:pt idx="656">
                  <c:v>45205</c:v>
                </c:pt>
                <c:pt idx="657">
                  <c:v>45208</c:v>
                </c:pt>
                <c:pt idx="658">
                  <c:v>45209</c:v>
                </c:pt>
                <c:pt idx="659">
                  <c:v>45210</c:v>
                </c:pt>
                <c:pt idx="660">
                  <c:v>45211</c:v>
                </c:pt>
                <c:pt idx="661">
                  <c:v>45212</c:v>
                </c:pt>
                <c:pt idx="662">
                  <c:v>45215</c:v>
                </c:pt>
                <c:pt idx="663">
                  <c:v>45216</c:v>
                </c:pt>
                <c:pt idx="664">
                  <c:v>45217</c:v>
                </c:pt>
                <c:pt idx="665">
                  <c:v>45218</c:v>
                </c:pt>
                <c:pt idx="666">
                  <c:v>45219</c:v>
                </c:pt>
                <c:pt idx="667">
                  <c:v>45222</c:v>
                </c:pt>
                <c:pt idx="668">
                  <c:v>45223</c:v>
                </c:pt>
                <c:pt idx="669">
                  <c:v>45224</c:v>
                </c:pt>
                <c:pt idx="670">
                  <c:v>45225</c:v>
                </c:pt>
                <c:pt idx="671">
                  <c:v>45226</c:v>
                </c:pt>
                <c:pt idx="672">
                  <c:v>45229</c:v>
                </c:pt>
                <c:pt idx="673">
                  <c:v>45230</c:v>
                </c:pt>
                <c:pt idx="674">
                  <c:v>45231</c:v>
                </c:pt>
                <c:pt idx="675">
                  <c:v>45232</c:v>
                </c:pt>
                <c:pt idx="676">
                  <c:v>45233</c:v>
                </c:pt>
                <c:pt idx="677">
                  <c:v>45236</c:v>
                </c:pt>
                <c:pt idx="678">
                  <c:v>45237</c:v>
                </c:pt>
                <c:pt idx="679">
                  <c:v>45238</c:v>
                </c:pt>
                <c:pt idx="680">
                  <c:v>45239</c:v>
                </c:pt>
                <c:pt idx="681">
                  <c:v>45240</c:v>
                </c:pt>
                <c:pt idx="682">
                  <c:v>45243</c:v>
                </c:pt>
                <c:pt idx="683">
                  <c:v>45244</c:v>
                </c:pt>
                <c:pt idx="684">
                  <c:v>45245</c:v>
                </c:pt>
                <c:pt idx="685">
                  <c:v>45246</c:v>
                </c:pt>
                <c:pt idx="686">
                  <c:v>45247</c:v>
                </c:pt>
                <c:pt idx="687">
                  <c:v>45250</c:v>
                </c:pt>
                <c:pt idx="688">
                  <c:v>45251</c:v>
                </c:pt>
                <c:pt idx="689">
                  <c:v>45252</c:v>
                </c:pt>
                <c:pt idx="690">
                  <c:v>45254</c:v>
                </c:pt>
                <c:pt idx="691">
                  <c:v>45257</c:v>
                </c:pt>
                <c:pt idx="692">
                  <c:v>45258</c:v>
                </c:pt>
                <c:pt idx="693">
                  <c:v>45259</c:v>
                </c:pt>
                <c:pt idx="694">
                  <c:v>45260</c:v>
                </c:pt>
                <c:pt idx="695">
                  <c:v>45261</c:v>
                </c:pt>
                <c:pt idx="696">
                  <c:v>45264</c:v>
                </c:pt>
                <c:pt idx="697">
                  <c:v>45265</c:v>
                </c:pt>
                <c:pt idx="698">
                  <c:v>45266</c:v>
                </c:pt>
                <c:pt idx="699">
                  <c:v>45267</c:v>
                </c:pt>
                <c:pt idx="700">
                  <c:v>45268</c:v>
                </c:pt>
                <c:pt idx="701">
                  <c:v>45271</c:v>
                </c:pt>
                <c:pt idx="702">
                  <c:v>45272</c:v>
                </c:pt>
                <c:pt idx="703">
                  <c:v>45273</c:v>
                </c:pt>
                <c:pt idx="704">
                  <c:v>45274</c:v>
                </c:pt>
                <c:pt idx="705">
                  <c:v>45275</c:v>
                </c:pt>
                <c:pt idx="706">
                  <c:v>45278</c:v>
                </c:pt>
                <c:pt idx="707">
                  <c:v>45279</c:v>
                </c:pt>
                <c:pt idx="708">
                  <c:v>45280</c:v>
                </c:pt>
                <c:pt idx="709">
                  <c:v>45281</c:v>
                </c:pt>
                <c:pt idx="710">
                  <c:v>45282</c:v>
                </c:pt>
                <c:pt idx="711">
                  <c:v>45286</c:v>
                </c:pt>
                <c:pt idx="712">
                  <c:v>45287</c:v>
                </c:pt>
                <c:pt idx="713">
                  <c:v>45288</c:v>
                </c:pt>
                <c:pt idx="714">
                  <c:v>45289</c:v>
                </c:pt>
                <c:pt idx="715">
                  <c:v>45293</c:v>
                </c:pt>
                <c:pt idx="716">
                  <c:v>45294</c:v>
                </c:pt>
                <c:pt idx="717">
                  <c:v>45295</c:v>
                </c:pt>
                <c:pt idx="718">
                  <c:v>45296</c:v>
                </c:pt>
                <c:pt idx="719">
                  <c:v>45299</c:v>
                </c:pt>
                <c:pt idx="720">
                  <c:v>45300</c:v>
                </c:pt>
                <c:pt idx="721">
                  <c:v>45301</c:v>
                </c:pt>
                <c:pt idx="722">
                  <c:v>45302</c:v>
                </c:pt>
                <c:pt idx="723">
                  <c:v>45303</c:v>
                </c:pt>
                <c:pt idx="724">
                  <c:v>45307</c:v>
                </c:pt>
                <c:pt idx="725">
                  <c:v>45308</c:v>
                </c:pt>
                <c:pt idx="726">
                  <c:v>45309</c:v>
                </c:pt>
                <c:pt idx="727">
                  <c:v>45310</c:v>
                </c:pt>
                <c:pt idx="728">
                  <c:v>45313</c:v>
                </c:pt>
                <c:pt idx="729">
                  <c:v>45314</c:v>
                </c:pt>
                <c:pt idx="730">
                  <c:v>45315</c:v>
                </c:pt>
                <c:pt idx="731">
                  <c:v>45316</c:v>
                </c:pt>
                <c:pt idx="732">
                  <c:v>45317</c:v>
                </c:pt>
                <c:pt idx="733">
                  <c:v>45320</c:v>
                </c:pt>
                <c:pt idx="734">
                  <c:v>45321</c:v>
                </c:pt>
                <c:pt idx="735">
                  <c:v>45322</c:v>
                </c:pt>
                <c:pt idx="736">
                  <c:v>45323</c:v>
                </c:pt>
                <c:pt idx="737">
                  <c:v>45324</c:v>
                </c:pt>
                <c:pt idx="738">
                  <c:v>45327</c:v>
                </c:pt>
                <c:pt idx="739">
                  <c:v>45328</c:v>
                </c:pt>
                <c:pt idx="740">
                  <c:v>45329</c:v>
                </c:pt>
                <c:pt idx="741">
                  <c:v>45330</c:v>
                </c:pt>
                <c:pt idx="742">
                  <c:v>45331</c:v>
                </c:pt>
                <c:pt idx="743">
                  <c:v>45334</c:v>
                </c:pt>
                <c:pt idx="744">
                  <c:v>45335</c:v>
                </c:pt>
                <c:pt idx="745">
                  <c:v>45336</c:v>
                </c:pt>
                <c:pt idx="746">
                  <c:v>45337</c:v>
                </c:pt>
                <c:pt idx="747">
                  <c:v>45338</c:v>
                </c:pt>
                <c:pt idx="748">
                  <c:v>45342</c:v>
                </c:pt>
                <c:pt idx="749">
                  <c:v>45343</c:v>
                </c:pt>
                <c:pt idx="750">
                  <c:v>45344</c:v>
                </c:pt>
                <c:pt idx="751">
                  <c:v>45345</c:v>
                </c:pt>
                <c:pt idx="752">
                  <c:v>45348</c:v>
                </c:pt>
                <c:pt idx="753">
                  <c:v>45349</c:v>
                </c:pt>
                <c:pt idx="754">
                  <c:v>45350</c:v>
                </c:pt>
                <c:pt idx="755">
                  <c:v>45351</c:v>
                </c:pt>
                <c:pt idx="756">
                  <c:v>45352</c:v>
                </c:pt>
                <c:pt idx="757">
                  <c:v>45355</c:v>
                </c:pt>
                <c:pt idx="758">
                  <c:v>45356</c:v>
                </c:pt>
                <c:pt idx="759">
                  <c:v>45357</c:v>
                </c:pt>
                <c:pt idx="760">
                  <c:v>45358</c:v>
                </c:pt>
                <c:pt idx="761">
                  <c:v>45359</c:v>
                </c:pt>
                <c:pt idx="762">
                  <c:v>45362</c:v>
                </c:pt>
                <c:pt idx="763">
                  <c:v>45363</c:v>
                </c:pt>
                <c:pt idx="764">
                  <c:v>45364</c:v>
                </c:pt>
                <c:pt idx="765">
                  <c:v>45365</c:v>
                </c:pt>
                <c:pt idx="766">
                  <c:v>45366</c:v>
                </c:pt>
                <c:pt idx="767">
                  <c:v>45369</c:v>
                </c:pt>
                <c:pt idx="768">
                  <c:v>45370</c:v>
                </c:pt>
                <c:pt idx="769">
                  <c:v>45371</c:v>
                </c:pt>
                <c:pt idx="770">
                  <c:v>45372</c:v>
                </c:pt>
                <c:pt idx="771">
                  <c:v>45373</c:v>
                </c:pt>
                <c:pt idx="772">
                  <c:v>45376</c:v>
                </c:pt>
                <c:pt idx="773">
                  <c:v>45377</c:v>
                </c:pt>
                <c:pt idx="774">
                  <c:v>45378</c:v>
                </c:pt>
                <c:pt idx="775">
                  <c:v>45379</c:v>
                </c:pt>
                <c:pt idx="776">
                  <c:v>45383</c:v>
                </c:pt>
                <c:pt idx="777">
                  <c:v>45384</c:v>
                </c:pt>
                <c:pt idx="778">
                  <c:v>45385</c:v>
                </c:pt>
                <c:pt idx="779">
                  <c:v>45386</c:v>
                </c:pt>
                <c:pt idx="780">
                  <c:v>45387</c:v>
                </c:pt>
                <c:pt idx="781">
                  <c:v>45390</c:v>
                </c:pt>
                <c:pt idx="782">
                  <c:v>45391</c:v>
                </c:pt>
                <c:pt idx="783">
                  <c:v>45392</c:v>
                </c:pt>
                <c:pt idx="784">
                  <c:v>45393</c:v>
                </c:pt>
                <c:pt idx="785">
                  <c:v>45394</c:v>
                </c:pt>
                <c:pt idx="786">
                  <c:v>45397</c:v>
                </c:pt>
                <c:pt idx="787">
                  <c:v>45398</c:v>
                </c:pt>
                <c:pt idx="788">
                  <c:v>45399</c:v>
                </c:pt>
                <c:pt idx="789">
                  <c:v>45400</c:v>
                </c:pt>
                <c:pt idx="790">
                  <c:v>45401</c:v>
                </c:pt>
                <c:pt idx="791">
                  <c:v>45404</c:v>
                </c:pt>
                <c:pt idx="792">
                  <c:v>45405</c:v>
                </c:pt>
                <c:pt idx="793">
                  <c:v>45406</c:v>
                </c:pt>
                <c:pt idx="794">
                  <c:v>45407</c:v>
                </c:pt>
                <c:pt idx="795">
                  <c:v>45408</c:v>
                </c:pt>
                <c:pt idx="796">
                  <c:v>45411</c:v>
                </c:pt>
                <c:pt idx="797">
                  <c:v>45412</c:v>
                </c:pt>
                <c:pt idx="798">
                  <c:v>45413</c:v>
                </c:pt>
                <c:pt idx="799">
                  <c:v>45414</c:v>
                </c:pt>
                <c:pt idx="800">
                  <c:v>45415</c:v>
                </c:pt>
                <c:pt idx="801">
                  <c:v>45418</c:v>
                </c:pt>
                <c:pt idx="802">
                  <c:v>45419</c:v>
                </c:pt>
                <c:pt idx="803">
                  <c:v>45420</c:v>
                </c:pt>
                <c:pt idx="804">
                  <c:v>45421</c:v>
                </c:pt>
                <c:pt idx="805">
                  <c:v>45422</c:v>
                </c:pt>
                <c:pt idx="806">
                  <c:v>45425</c:v>
                </c:pt>
                <c:pt idx="807">
                  <c:v>45426</c:v>
                </c:pt>
                <c:pt idx="808">
                  <c:v>45427</c:v>
                </c:pt>
                <c:pt idx="809">
                  <c:v>45428</c:v>
                </c:pt>
                <c:pt idx="810">
                  <c:v>45429</c:v>
                </c:pt>
                <c:pt idx="811">
                  <c:v>45432</c:v>
                </c:pt>
                <c:pt idx="812">
                  <c:v>45433</c:v>
                </c:pt>
                <c:pt idx="813">
                  <c:v>45434</c:v>
                </c:pt>
                <c:pt idx="814">
                  <c:v>45435</c:v>
                </c:pt>
                <c:pt idx="815">
                  <c:v>45436</c:v>
                </c:pt>
                <c:pt idx="816">
                  <c:v>45440</c:v>
                </c:pt>
                <c:pt idx="817">
                  <c:v>45441</c:v>
                </c:pt>
                <c:pt idx="818">
                  <c:v>45442</c:v>
                </c:pt>
                <c:pt idx="819">
                  <c:v>45443</c:v>
                </c:pt>
                <c:pt idx="820">
                  <c:v>45446</c:v>
                </c:pt>
                <c:pt idx="821">
                  <c:v>45447</c:v>
                </c:pt>
                <c:pt idx="822">
                  <c:v>45448</c:v>
                </c:pt>
                <c:pt idx="823">
                  <c:v>45449</c:v>
                </c:pt>
                <c:pt idx="824">
                  <c:v>45450</c:v>
                </c:pt>
                <c:pt idx="825">
                  <c:v>45453</c:v>
                </c:pt>
                <c:pt idx="826">
                  <c:v>45454</c:v>
                </c:pt>
                <c:pt idx="827">
                  <c:v>45455</c:v>
                </c:pt>
                <c:pt idx="828">
                  <c:v>45456</c:v>
                </c:pt>
                <c:pt idx="829">
                  <c:v>45457</c:v>
                </c:pt>
                <c:pt idx="830">
                  <c:v>45460</c:v>
                </c:pt>
                <c:pt idx="831">
                  <c:v>45461</c:v>
                </c:pt>
                <c:pt idx="832">
                  <c:v>45463</c:v>
                </c:pt>
                <c:pt idx="833">
                  <c:v>45464</c:v>
                </c:pt>
                <c:pt idx="834">
                  <c:v>45467</c:v>
                </c:pt>
                <c:pt idx="835">
                  <c:v>45468</c:v>
                </c:pt>
                <c:pt idx="836">
                  <c:v>45469</c:v>
                </c:pt>
                <c:pt idx="837">
                  <c:v>45470</c:v>
                </c:pt>
                <c:pt idx="838">
                  <c:v>45471</c:v>
                </c:pt>
                <c:pt idx="839">
                  <c:v>45474</c:v>
                </c:pt>
                <c:pt idx="840">
                  <c:v>45475</c:v>
                </c:pt>
                <c:pt idx="841">
                  <c:v>45476</c:v>
                </c:pt>
                <c:pt idx="842">
                  <c:v>45478</c:v>
                </c:pt>
                <c:pt idx="843">
                  <c:v>45481</c:v>
                </c:pt>
                <c:pt idx="844">
                  <c:v>45482</c:v>
                </c:pt>
                <c:pt idx="845">
                  <c:v>45483</c:v>
                </c:pt>
                <c:pt idx="846">
                  <c:v>45484</c:v>
                </c:pt>
                <c:pt idx="847">
                  <c:v>45485</c:v>
                </c:pt>
                <c:pt idx="848">
                  <c:v>45488</c:v>
                </c:pt>
                <c:pt idx="849">
                  <c:v>45489</c:v>
                </c:pt>
                <c:pt idx="850">
                  <c:v>45490</c:v>
                </c:pt>
                <c:pt idx="851">
                  <c:v>45491</c:v>
                </c:pt>
                <c:pt idx="852">
                  <c:v>45492</c:v>
                </c:pt>
                <c:pt idx="853">
                  <c:v>45495</c:v>
                </c:pt>
                <c:pt idx="854">
                  <c:v>45496</c:v>
                </c:pt>
                <c:pt idx="855">
                  <c:v>45497</c:v>
                </c:pt>
                <c:pt idx="856">
                  <c:v>45498</c:v>
                </c:pt>
                <c:pt idx="857">
                  <c:v>45499</c:v>
                </c:pt>
                <c:pt idx="858">
                  <c:v>45502</c:v>
                </c:pt>
                <c:pt idx="859">
                  <c:v>45503</c:v>
                </c:pt>
                <c:pt idx="860">
                  <c:v>45504</c:v>
                </c:pt>
                <c:pt idx="861">
                  <c:v>45505</c:v>
                </c:pt>
                <c:pt idx="862">
                  <c:v>45506</c:v>
                </c:pt>
                <c:pt idx="863">
                  <c:v>45509</c:v>
                </c:pt>
                <c:pt idx="864">
                  <c:v>45510</c:v>
                </c:pt>
                <c:pt idx="865">
                  <c:v>45511</c:v>
                </c:pt>
                <c:pt idx="866">
                  <c:v>45512</c:v>
                </c:pt>
                <c:pt idx="867">
                  <c:v>45513</c:v>
                </c:pt>
                <c:pt idx="868">
                  <c:v>45516</c:v>
                </c:pt>
                <c:pt idx="869">
                  <c:v>45517</c:v>
                </c:pt>
                <c:pt idx="870">
                  <c:v>45518</c:v>
                </c:pt>
                <c:pt idx="871">
                  <c:v>45519</c:v>
                </c:pt>
                <c:pt idx="872">
                  <c:v>45520</c:v>
                </c:pt>
                <c:pt idx="873">
                  <c:v>45523</c:v>
                </c:pt>
                <c:pt idx="874">
                  <c:v>45524</c:v>
                </c:pt>
                <c:pt idx="875">
                  <c:v>45525</c:v>
                </c:pt>
                <c:pt idx="876">
                  <c:v>45526</c:v>
                </c:pt>
                <c:pt idx="877">
                  <c:v>45527</c:v>
                </c:pt>
                <c:pt idx="878">
                  <c:v>45530</c:v>
                </c:pt>
                <c:pt idx="879">
                  <c:v>45531</c:v>
                </c:pt>
                <c:pt idx="880">
                  <c:v>45532</c:v>
                </c:pt>
                <c:pt idx="881">
                  <c:v>45533</c:v>
                </c:pt>
                <c:pt idx="882">
                  <c:v>45534</c:v>
                </c:pt>
                <c:pt idx="883">
                  <c:v>45538</c:v>
                </c:pt>
                <c:pt idx="884">
                  <c:v>45539</c:v>
                </c:pt>
                <c:pt idx="885">
                  <c:v>45540</c:v>
                </c:pt>
                <c:pt idx="886">
                  <c:v>45541</c:v>
                </c:pt>
                <c:pt idx="887">
                  <c:v>45544</c:v>
                </c:pt>
                <c:pt idx="888">
                  <c:v>45545</c:v>
                </c:pt>
                <c:pt idx="889">
                  <c:v>45546</c:v>
                </c:pt>
                <c:pt idx="890">
                  <c:v>45547</c:v>
                </c:pt>
                <c:pt idx="891">
                  <c:v>45548</c:v>
                </c:pt>
                <c:pt idx="892">
                  <c:v>45551</c:v>
                </c:pt>
                <c:pt idx="893">
                  <c:v>45552</c:v>
                </c:pt>
                <c:pt idx="894">
                  <c:v>45553</c:v>
                </c:pt>
                <c:pt idx="895">
                  <c:v>45554</c:v>
                </c:pt>
                <c:pt idx="896">
                  <c:v>45555</c:v>
                </c:pt>
                <c:pt idx="897">
                  <c:v>45558</c:v>
                </c:pt>
                <c:pt idx="898">
                  <c:v>45559</c:v>
                </c:pt>
                <c:pt idx="899">
                  <c:v>45560</c:v>
                </c:pt>
                <c:pt idx="900">
                  <c:v>45561</c:v>
                </c:pt>
                <c:pt idx="901">
                  <c:v>45562</c:v>
                </c:pt>
                <c:pt idx="902">
                  <c:v>45565</c:v>
                </c:pt>
                <c:pt idx="903">
                  <c:v>45566</c:v>
                </c:pt>
                <c:pt idx="904">
                  <c:v>45567</c:v>
                </c:pt>
                <c:pt idx="905">
                  <c:v>45568</c:v>
                </c:pt>
                <c:pt idx="906">
                  <c:v>45569</c:v>
                </c:pt>
                <c:pt idx="907">
                  <c:v>45572</c:v>
                </c:pt>
                <c:pt idx="908">
                  <c:v>45573</c:v>
                </c:pt>
                <c:pt idx="909">
                  <c:v>45574</c:v>
                </c:pt>
                <c:pt idx="910">
                  <c:v>45575</c:v>
                </c:pt>
                <c:pt idx="911">
                  <c:v>45576</c:v>
                </c:pt>
                <c:pt idx="912">
                  <c:v>45579</c:v>
                </c:pt>
                <c:pt idx="913">
                  <c:v>45580</c:v>
                </c:pt>
                <c:pt idx="914">
                  <c:v>45581</c:v>
                </c:pt>
                <c:pt idx="915">
                  <c:v>45582</c:v>
                </c:pt>
                <c:pt idx="916">
                  <c:v>45583</c:v>
                </c:pt>
                <c:pt idx="917">
                  <c:v>45586</c:v>
                </c:pt>
                <c:pt idx="918">
                  <c:v>45587</c:v>
                </c:pt>
                <c:pt idx="919">
                  <c:v>45588</c:v>
                </c:pt>
                <c:pt idx="920">
                  <c:v>45589</c:v>
                </c:pt>
                <c:pt idx="921">
                  <c:v>45590</c:v>
                </c:pt>
                <c:pt idx="922">
                  <c:v>45593</c:v>
                </c:pt>
                <c:pt idx="923">
                  <c:v>45594</c:v>
                </c:pt>
                <c:pt idx="924">
                  <c:v>45595</c:v>
                </c:pt>
                <c:pt idx="925">
                  <c:v>45596</c:v>
                </c:pt>
                <c:pt idx="926">
                  <c:v>45597</c:v>
                </c:pt>
                <c:pt idx="927">
                  <c:v>45600</c:v>
                </c:pt>
                <c:pt idx="928">
                  <c:v>45601</c:v>
                </c:pt>
                <c:pt idx="929">
                  <c:v>45602</c:v>
                </c:pt>
                <c:pt idx="930">
                  <c:v>45603</c:v>
                </c:pt>
                <c:pt idx="931">
                  <c:v>45604</c:v>
                </c:pt>
                <c:pt idx="932">
                  <c:v>45607</c:v>
                </c:pt>
                <c:pt idx="933">
                  <c:v>45608</c:v>
                </c:pt>
                <c:pt idx="934">
                  <c:v>45609</c:v>
                </c:pt>
                <c:pt idx="935">
                  <c:v>45610</c:v>
                </c:pt>
                <c:pt idx="936">
                  <c:v>45611</c:v>
                </c:pt>
                <c:pt idx="937">
                  <c:v>45614</c:v>
                </c:pt>
                <c:pt idx="938">
                  <c:v>45615</c:v>
                </c:pt>
                <c:pt idx="939">
                  <c:v>45616</c:v>
                </c:pt>
                <c:pt idx="940">
                  <c:v>45617</c:v>
                </c:pt>
                <c:pt idx="941">
                  <c:v>45618</c:v>
                </c:pt>
                <c:pt idx="942">
                  <c:v>45621</c:v>
                </c:pt>
                <c:pt idx="943">
                  <c:v>45622</c:v>
                </c:pt>
                <c:pt idx="944">
                  <c:v>45623</c:v>
                </c:pt>
                <c:pt idx="945">
                  <c:v>45625</c:v>
                </c:pt>
                <c:pt idx="946">
                  <c:v>45628</c:v>
                </c:pt>
                <c:pt idx="947">
                  <c:v>45629</c:v>
                </c:pt>
                <c:pt idx="948">
                  <c:v>45630</c:v>
                </c:pt>
                <c:pt idx="949">
                  <c:v>45631</c:v>
                </c:pt>
                <c:pt idx="950">
                  <c:v>45632</c:v>
                </c:pt>
                <c:pt idx="951">
                  <c:v>45635</c:v>
                </c:pt>
                <c:pt idx="952">
                  <c:v>45636</c:v>
                </c:pt>
                <c:pt idx="953">
                  <c:v>45637</c:v>
                </c:pt>
                <c:pt idx="954">
                  <c:v>45638</c:v>
                </c:pt>
                <c:pt idx="955">
                  <c:v>45639</c:v>
                </c:pt>
                <c:pt idx="956">
                  <c:v>45642</c:v>
                </c:pt>
                <c:pt idx="957">
                  <c:v>45643</c:v>
                </c:pt>
                <c:pt idx="958">
                  <c:v>45644</c:v>
                </c:pt>
                <c:pt idx="959">
                  <c:v>45645</c:v>
                </c:pt>
                <c:pt idx="960">
                  <c:v>45646</c:v>
                </c:pt>
                <c:pt idx="961">
                  <c:v>45649</c:v>
                </c:pt>
                <c:pt idx="962">
                  <c:v>45650</c:v>
                </c:pt>
                <c:pt idx="963">
                  <c:v>45652</c:v>
                </c:pt>
                <c:pt idx="964">
                  <c:v>45653</c:v>
                </c:pt>
                <c:pt idx="965">
                  <c:v>45656</c:v>
                </c:pt>
                <c:pt idx="966">
                  <c:v>45657</c:v>
                </c:pt>
                <c:pt idx="967">
                  <c:v>45659</c:v>
                </c:pt>
                <c:pt idx="968">
                  <c:v>45660</c:v>
                </c:pt>
                <c:pt idx="969">
                  <c:v>45663</c:v>
                </c:pt>
                <c:pt idx="970">
                  <c:v>45664</c:v>
                </c:pt>
                <c:pt idx="971">
                  <c:v>45665</c:v>
                </c:pt>
                <c:pt idx="972">
                  <c:v>45667</c:v>
                </c:pt>
                <c:pt idx="973">
                  <c:v>45670</c:v>
                </c:pt>
                <c:pt idx="974">
                  <c:v>45671</c:v>
                </c:pt>
                <c:pt idx="975">
                  <c:v>45672</c:v>
                </c:pt>
                <c:pt idx="976">
                  <c:v>45673</c:v>
                </c:pt>
                <c:pt idx="977">
                  <c:v>45674</c:v>
                </c:pt>
                <c:pt idx="978">
                  <c:v>45678</c:v>
                </c:pt>
                <c:pt idx="979">
                  <c:v>45679</c:v>
                </c:pt>
                <c:pt idx="980">
                  <c:v>45680</c:v>
                </c:pt>
                <c:pt idx="981">
                  <c:v>45681</c:v>
                </c:pt>
                <c:pt idx="982">
                  <c:v>45684</c:v>
                </c:pt>
                <c:pt idx="983">
                  <c:v>45685</c:v>
                </c:pt>
                <c:pt idx="984">
                  <c:v>45686</c:v>
                </c:pt>
                <c:pt idx="985">
                  <c:v>45687</c:v>
                </c:pt>
                <c:pt idx="986">
                  <c:v>45688</c:v>
                </c:pt>
                <c:pt idx="987">
                  <c:v>45691</c:v>
                </c:pt>
                <c:pt idx="988">
                  <c:v>45692</c:v>
                </c:pt>
                <c:pt idx="989">
                  <c:v>45693</c:v>
                </c:pt>
                <c:pt idx="990">
                  <c:v>45694</c:v>
                </c:pt>
                <c:pt idx="991">
                  <c:v>45695</c:v>
                </c:pt>
                <c:pt idx="992">
                  <c:v>45698</c:v>
                </c:pt>
                <c:pt idx="993">
                  <c:v>45699</c:v>
                </c:pt>
                <c:pt idx="994">
                  <c:v>45700</c:v>
                </c:pt>
                <c:pt idx="995">
                  <c:v>45701</c:v>
                </c:pt>
                <c:pt idx="996">
                  <c:v>45702</c:v>
                </c:pt>
                <c:pt idx="997">
                  <c:v>45706</c:v>
                </c:pt>
                <c:pt idx="998">
                  <c:v>45707</c:v>
                </c:pt>
                <c:pt idx="999">
                  <c:v>45708</c:v>
                </c:pt>
                <c:pt idx="1000">
                  <c:v>45709</c:v>
                </c:pt>
                <c:pt idx="1001">
                  <c:v>45712</c:v>
                </c:pt>
                <c:pt idx="1002">
                  <c:v>45713</c:v>
                </c:pt>
                <c:pt idx="1003">
                  <c:v>45714</c:v>
                </c:pt>
                <c:pt idx="1004">
                  <c:v>45715</c:v>
                </c:pt>
                <c:pt idx="1005">
                  <c:v>45716</c:v>
                </c:pt>
                <c:pt idx="1006">
                  <c:v>45719</c:v>
                </c:pt>
                <c:pt idx="1007">
                  <c:v>45720</c:v>
                </c:pt>
                <c:pt idx="1008">
                  <c:v>45721</c:v>
                </c:pt>
                <c:pt idx="1009">
                  <c:v>45722</c:v>
                </c:pt>
                <c:pt idx="1010">
                  <c:v>45723</c:v>
                </c:pt>
                <c:pt idx="1011">
                  <c:v>45726</c:v>
                </c:pt>
                <c:pt idx="1012">
                  <c:v>45727</c:v>
                </c:pt>
                <c:pt idx="1013">
                  <c:v>45728</c:v>
                </c:pt>
                <c:pt idx="1014">
                  <c:v>45729</c:v>
                </c:pt>
                <c:pt idx="1015">
                  <c:v>45730</c:v>
                </c:pt>
                <c:pt idx="1016">
                  <c:v>45733</c:v>
                </c:pt>
                <c:pt idx="1017">
                  <c:v>45734</c:v>
                </c:pt>
                <c:pt idx="1018">
                  <c:v>45735</c:v>
                </c:pt>
                <c:pt idx="1019">
                  <c:v>45736</c:v>
                </c:pt>
                <c:pt idx="1020">
                  <c:v>45737</c:v>
                </c:pt>
                <c:pt idx="1021">
                  <c:v>45740</c:v>
                </c:pt>
                <c:pt idx="1022">
                  <c:v>45741</c:v>
                </c:pt>
                <c:pt idx="1023">
                  <c:v>45742</c:v>
                </c:pt>
                <c:pt idx="1024">
                  <c:v>45743</c:v>
                </c:pt>
                <c:pt idx="1025">
                  <c:v>45744</c:v>
                </c:pt>
                <c:pt idx="1026">
                  <c:v>45747</c:v>
                </c:pt>
                <c:pt idx="1027">
                  <c:v>45748</c:v>
                </c:pt>
                <c:pt idx="1028">
                  <c:v>45749</c:v>
                </c:pt>
                <c:pt idx="1029">
                  <c:v>45750</c:v>
                </c:pt>
                <c:pt idx="1030">
                  <c:v>45751</c:v>
                </c:pt>
                <c:pt idx="1031">
                  <c:v>45754</c:v>
                </c:pt>
                <c:pt idx="1032">
                  <c:v>45755</c:v>
                </c:pt>
                <c:pt idx="1033">
                  <c:v>45756</c:v>
                </c:pt>
                <c:pt idx="1034">
                  <c:v>45757</c:v>
                </c:pt>
                <c:pt idx="1035">
                  <c:v>45758</c:v>
                </c:pt>
                <c:pt idx="1036">
                  <c:v>45761</c:v>
                </c:pt>
                <c:pt idx="1037">
                  <c:v>45762</c:v>
                </c:pt>
                <c:pt idx="1038">
                  <c:v>45763</c:v>
                </c:pt>
                <c:pt idx="1039">
                  <c:v>45764</c:v>
                </c:pt>
                <c:pt idx="1040">
                  <c:v>45768</c:v>
                </c:pt>
                <c:pt idx="1041">
                  <c:v>45769</c:v>
                </c:pt>
                <c:pt idx="1042">
                  <c:v>45770</c:v>
                </c:pt>
                <c:pt idx="1043">
                  <c:v>45771</c:v>
                </c:pt>
                <c:pt idx="1044">
                  <c:v>45772</c:v>
                </c:pt>
                <c:pt idx="1045">
                  <c:v>45775</c:v>
                </c:pt>
                <c:pt idx="1046">
                  <c:v>45776</c:v>
                </c:pt>
                <c:pt idx="1047">
                  <c:v>45777</c:v>
                </c:pt>
                <c:pt idx="1048">
                  <c:v>45778</c:v>
                </c:pt>
                <c:pt idx="1049">
                  <c:v>45779</c:v>
                </c:pt>
                <c:pt idx="1050">
                  <c:v>45782</c:v>
                </c:pt>
                <c:pt idx="1051">
                  <c:v>45783</c:v>
                </c:pt>
                <c:pt idx="1052">
                  <c:v>45784</c:v>
                </c:pt>
                <c:pt idx="1053">
                  <c:v>45785</c:v>
                </c:pt>
                <c:pt idx="1054">
                  <c:v>45786</c:v>
                </c:pt>
                <c:pt idx="1055">
                  <c:v>45789</c:v>
                </c:pt>
                <c:pt idx="1056">
                  <c:v>45790</c:v>
                </c:pt>
                <c:pt idx="1057">
                  <c:v>45791</c:v>
                </c:pt>
                <c:pt idx="1058">
                  <c:v>45792</c:v>
                </c:pt>
                <c:pt idx="1059">
                  <c:v>45793</c:v>
                </c:pt>
                <c:pt idx="1060">
                  <c:v>45796</c:v>
                </c:pt>
                <c:pt idx="1061">
                  <c:v>45797</c:v>
                </c:pt>
                <c:pt idx="1062">
                  <c:v>45798</c:v>
                </c:pt>
                <c:pt idx="1063">
                  <c:v>45799</c:v>
                </c:pt>
                <c:pt idx="1064">
                  <c:v>45800</c:v>
                </c:pt>
                <c:pt idx="1065">
                  <c:v>45804</c:v>
                </c:pt>
                <c:pt idx="1066">
                  <c:v>45805</c:v>
                </c:pt>
                <c:pt idx="1067">
                  <c:v>45806</c:v>
                </c:pt>
                <c:pt idx="1068">
                  <c:v>45807</c:v>
                </c:pt>
                <c:pt idx="1069">
                  <c:v>45810</c:v>
                </c:pt>
                <c:pt idx="1070">
                  <c:v>45811</c:v>
                </c:pt>
                <c:pt idx="1071">
                  <c:v>45812</c:v>
                </c:pt>
                <c:pt idx="1072">
                  <c:v>45813</c:v>
                </c:pt>
                <c:pt idx="1073">
                  <c:v>45814</c:v>
                </c:pt>
                <c:pt idx="1074">
                  <c:v>45817</c:v>
                </c:pt>
                <c:pt idx="1075">
                  <c:v>45818</c:v>
                </c:pt>
                <c:pt idx="1076">
                  <c:v>45819</c:v>
                </c:pt>
                <c:pt idx="1077">
                  <c:v>45820</c:v>
                </c:pt>
                <c:pt idx="1078">
                  <c:v>45821</c:v>
                </c:pt>
                <c:pt idx="1079">
                  <c:v>45824</c:v>
                </c:pt>
                <c:pt idx="1080">
                  <c:v>45825</c:v>
                </c:pt>
                <c:pt idx="1081">
                  <c:v>45826</c:v>
                </c:pt>
                <c:pt idx="1082">
                  <c:v>45828</c:v>
                </c:pt>
                <c:pt idx="1083">
                  <c:v>45831</c:v>
                </c:pt>
                <c:pt idx="1084">
                  <c:v>45832</c:v>
                </c:pt>
                <c:pt idx="1085">
                  <c:v>45833</c:v>
                </c:pt>
                <c:pt idx="1086">
                  <c:v>45834</c:v>
                </c:pt>
                <c:pt idx="1087">
                  <c:v>45835</c:v>
                </c:pt>
                <c:pt idx="1088">
                  <c:v>45838</c:v>
                </c:pt>
                <c:pt idx="1089">
                  <c:v>45839</c:v>
                </c:pt>
                <c:pt idx="1090">
                  <c:v>45840</c:v>
                </c:pt>
                <c:pt idx="1091">
                  <c:v>45841</c:v>
                </c:pt>
                <c:pt idx="1092">
                  <c:v>45845</c:v>
                </c:pt>
                <c:pt idx="1093">
                  <c:v>45846</c:v>
                </c:pt>
                <c:pt idx="1094">
                  <c:v>45847</c:v>
                </c:pt>
                <c:pt idx="1095">
                  <c:v>45848</c:v>
                </c:pt>
                <c:pt idx="1096">
                  <c:v>45849</c:v>
                </c:pt>
                <c:pt idx="1097">
                  <c:v>45852</c:v>
                </c:pt>
                <c:pt idx="1098">
                  <c:v>45853</c:v>
                </c:pt>
                <c:pt idx="1099">
                  <c:v>45854</c:v>
                </c:pt>
                <c:pt idx="1100">
                  <c:v>45855</c:v>
                </c:pt>
                <c:pt idx="1101">
                  <c:v>45856</c:v>
                </c:pt>
                <c:pt idx="1102">
                  <c:v>45859</c:v>
                </c:pt>
                <c:pt idx="1103">
                  <c:v>45860</c:v>
                </c:pt>
                <c:pt idx="1104">
                  <c:v>45861</c:v>
                </c:pt>
                <c:pt idx="1105">
                  <c:v>45862</c:v>
                </c:pt>
                <c:pt idx="1106">
                  <c:v>45863</c:v>
                </c:pt>
                <c:pt idx="1107">
                  <c:v>45866</c:v>
                </c:pt>
                <c:pt idx="1108">
                  <c:v>45867</c:v>
                </c:pt>
                <c:pt idx="1109">
                  <c:v>45868</c:v>
                </c:pt>
                <c:pt idx="1110">
                  <c:v>45869</c:v>
                </c:pt>
                <c:pt idx="1111">
                  <c:v>45870</c:v>
                </c:pt>
                <c:pt idx="1112">
                  <c:v>45873</c:v>
                </c:pt>
                <c:pt idx="1113">
                  <c:v>45874</c:v>
                </c:pt>
                <c:pt idx="1114">
                  <c:v>45875</c:v>
                </c:pt>
                <c:pt idx="1115">
                  <c:v>45876</c:v>
                </c:pt>
                <c:pt idx="1116">
                  <c:v>45877</c:v>
                </c:pt>
                <c:pt idx="1117">
                  <c:v>45880</c:v>
                </c:pt>
                <c:pt idx="1118">
                  <c:v>45881</c:v>
                </c:pt>
                <c:pt idx="1119">
                  <c:v>45882</c:v>
                </c:pt>
                <c:pt idx="1120">
                  <c:v>45883</c:v>
                </c:pt>
                <c:pt idx="1121">
                  <c:v>45884</c:v>
                </c:pt>
                <c:pt idx="1122">
                  <c:v>45887</c:v>
                </c:pt>
                <c:pt idx="1123">
                  <c:v>45888</c:v>
                </c:pt>
                <c:pt idx="1124">
                  <c:v>45889</c:v>
                </c:pt>
                <c:pt idx="1125">
                  <c:v>45890</c:v>
                </c:pt>
                <c:pt idx="1126">
                  <c:v>45891</c:v>
                </c:pt>
                <c:pt idx="1127">
                  <c:v>45894</c:v>
                </c:pt>
                <c:pt idx="1128">
                  <c:v>45895</c:v>
                </c:pt>
                <c:pt idx="1129">
                  <c:v>45896</c:v>
                </c:pt>
                <c:pt idx="1130">
                  <c:v>45897</c:v>
                </c:pt>
                <c:pt idx="1131">
                  <c:v>45898</c:v>
                </c:pt>
                <c:pt idx="1132">
                  <c:v>45902</c:v>
                </c:pt>
                <c:pt idx="1133">
                  <c:v>45903</c:v>
                </c:pt>
              </c:numCache>
            </c:numRef>
          </c:cat>
          <c:val>
            <c:numRef>
              <c:f>'Sep 25'!$K$14:$K$1614</c:f>
              <c:numCache>
                <c:formatCode>"$"#,##0.00</c:formatCode>
                <c:ptCount val="1601"/>
                <c:pt idx="0">
                  <c:v>0.45</c:v>
                </c:pt>
                <c:pt idx="1">
                  <c:v>0.43697077887456576</c:v>
                </c:pt>
                <c:pt idx="2">
                  <c:v>0.4690223957470942</c:v>
                </c:pt>
                <c:pt idx="3">
                  <c:v>0.44112421439481869</c:v>
                </c:pt>
                <c:pt idx="4">
                  <c:v>0.45174238720002097</c:v>
                </c:pt>
                <c:pt idx="5">
                  <c:v>0.45174238720002097</c:v>
                </c:pt>
                <c:pt idx="6">
                  <c:v>0.47025398479660685</c:v>
                </c:pt>
                <c:pt idx="7">
                  <c:v>0.47790518111055874</c:v>
                </c:pt>
                <c:pt idx="8">
                  <c:v>0.50016496506363328</c:v>
                </c:pt>
                <c:pt idx="9">
                  <c:v>0.52404703510092232</c:v>
                </c:pt>
                <c:pt idx="10">
                  <c:v>0.53069698967412848</c:v>
                </c:pt>
                <c:pt idx="11">
                  <c:v>0.52469635478377197</c:v>
                </c:pt>
                <c:pt idx="12">
                  <c:v>0.52469635478377197</c:v>
                </c:pt>
                <c:pt idx="13">
                  <c:v>0.54975991033759919</c:v>
                </c:pt>
                <c:pt idx="14">
                  <c:v>0.51956396622678025</c:v>
                </c:pt>
                <c:pt idx="15">
                  <c:v>0.51969263283627543</c:v>
                </c:pt>
                <c:pt idx="16">
                  <c:v>0.53166516676719444</c:v>
                </c:pt>
                <c:pt idx="17">
                  <c:v>0.5294518616184628</c:v>
                </c:pt>
                <c:pt idx="18">
                  <c:v>0.53774022014035128</c:v>
                </c:pt>
                <c:pt idx="19">
                  <c:v>0.52752683598849992</c:v>
                </c:pt>
                <c:pt idx="20">
                  <c:v>0.50269316723302626</c:v>
                </c:pt>
                <c:pt idx="21">
                  <c:v>0.50134442433435256</c:v>
                </c:pt>
                <c:pt idx="22">
                  <c:v>0.49779794153891932</c:v>
                </c:pt>
                <c:pt idx="23">
                  <c:v>0.47884314872050765</c:v>
                </c:pt>
                <c:pt idx="24">
                  <c:v>0.49735124643795192</c:v>
                </c:pt>
                <c:pt idx="25">
                  <c:v>0.49735124643795192</c:v>
                </c:pt>
                <c:pt idx="26">
                  <c:v>0.51550465903501985</c:v>
                </c:pt>
                <c:pt idx="27">
                  <c:v>0.52720291296373656</c:v>
                </c:pt>
                <c:pt idx="28">
                  <c:v>0.54038161576935018</c:v>
                </c:pt>
                <c:pt idx="29">
                  <c:v>0.54294196156559626</c:v>
                </c:pt>
                <c:pt idx="30">
                  <c:v>0.54205925520525156</c:v>
                </c:pt>
                <c:pt idx="31">
                  <c:v>0.54035831394243372</c:v>
                </c:pt>
                <c:pt idx="32">
                  <c:v>0.54035831394243372</c:v>
                </c:pt>
                <c:pt idx="33">
                  <c:v>0.53514699390059073</c:v>
                </c:pt>
                <c:pt idx="34">
                  <c:v>0.54134629298327441</c:v>
                </c:pt>
                <c:pt idx="35">
                  <c:v>0.53651544664495643</c:v>
                </c:pt>
                <c:pt idx="36">
                  <c:v>0.51783548644124311</c:v>
                </c:pt>
                <c:pt idx="37">
                  <c:v>0.53107663445890951</c:v>
                </c:pt>
                <c:pt idx="38">
                  <c:v>0.53706953277432146</c:v>
                </c:pt>
                <c:pt idx="39">
                  <c:v>0.55096736864145124</c:v>
                </c:pt>
                <c:pt idx="40">
                  <c:v>0.55201383250478986</c:v>
                </c:pt>
                <c:pt idx="41">
                  <c:v>0.58203745361892623</c:v>
                </c:pt>
                <c:pt idx="42">
                  <c:v>0.57455535672876323</c:v>
                </c:pt>
                <c:pt idx="43">
                  <c:v>0.58391302043049331</c:v>
                </c:pt>
                <c:pt idx="44">
                  <c:v>0.57109664721811793</c:v>
                </c:pt>
                <c:pt idx="45">
                  <c:v>0.57109664721811793</c:v>
                </c:pt>
                <c:pt idx="46">
                  <c:v>0.51162706925237456</c:v>
                </c:pt>
                <c:pt idx="47">
                  <c:v>0.51769770172556318</c:v>
                </c:pt>
                <c:pt idx="48">
                  <c:v>0.52296391460867975</c:v>
                </c:pt>
                <c:pt idx="49">
                  <c:v>0.506582177673923</c:v>
                </c:pt>
                <c:pt idx="50">
                  <c:v>0.47517417015511837</c:v>
                </c:pt>
                <c:pt idx="51">
                  <c:v>0.46551478003054919</c:v>
                </c:pt>
                <c:pt idx="52">
                  <c:v>0.46551478003054919</c:v>
                </c:pt>
                <c:pt idx="53">
                  <c:v>0.46022019970596917</c:v>
                </c:pt>
                <c:pt idx="54">
                  <c:v>0.49065081992344067</c:v>
                </c:pt>
                <c:pt idx="55">
                  <c:v>0.50835118237583665</c:v>
                </c:pt>
                <c:pt idx="56">
                  <c:v>0.50128916308474836</c:v>
                </c:pt>
                <c:pt idx="57">
                  <c:v>0.4880290420380512</c:v>
                </c:pt>
                <c:pt idx="58">
                  <c:v>0.52316653919056189</c:v>
                </c:pt>
                <c:pt idx="59">
                  <c:v>0.52316653919056189</c:v>
                </c:pt>
                <c:pt idx="60">
                  <c:v>0.52331187627702092</c:v>
                </c:pt>
                <c:pt idx="61">
                  <c:v>0.5233109552561942</c:v>
                </c:pt>
                <c:pt idx="62">
                  <c:v>0.50465263904190916</c:v>
                </c:pt>
                <c:pt idx="63">
                  <c:v>0.52369953394299451</c:v>
                </c:pt>
                <c:pt idx="64">
                  <c:v>0.51541246485026349</c:v>
                </c:pt>
                <c:pt idx="65">
                  <c:v>0.53137697935050832</c:v>
                </c:pt>
                <c:pt idx="66">
                  <c:v>0.53137697935050832</c:v>
                </c:pt>
                <c:pt idx="67">
                  <c:v>0.53381363204972365</c:v>
                </c:pt>
                <c:pt idx="68">
                  <c:v>0.50935187150408634</c:v>
                </c:pt>
                <c:pt idx="69">
                  <c:v>0.52408295491316514</c:v>
                </c:pt>
                <c:pt idx="70">
                  <c:v>0.50167442609657253</c:v>
                </c:pt>
                <c:pt idx="71">
                  <c:v>0.45411291060387649</c:v>
                </c:pt>
                <c:pt idx="72">
                  <c:v>0.45297673931201382</c:v>
                </c:pt>
                <c:pt idx="73">
                  <c:v>0.45302150092419324</c:v>
                </c:pt>
                <c:pt idx="74">
                  <c:v>0.40575904089393872</c:v>
                </c:pt>
                <c:pt idx="75">
                  <c:v>0.41278596929152828</c:v>
                </c:pt>
                <c:pt idx="76">
                  <c:v>0.39843775424012401</c:v>
                </c:pt>
                <c:pt idx="77">
                  <c:v>0.35283598686255896</c:v>
                </c:pt>
                <c:pt idx="78">
                  <c:v>0.36901961221748458</c:v>
                </c:pt>
                <c:pt idx="79">
                  <c:v>0.32427761778167835</c:v>
                </c:pt>
                <c:pt idx="80">
                  <c:v>0.32427761778167835</c:v>
                </c:pt>
                <c:pt idx="81">
                  <c:v>0.29990307790833304</c:v>
                </c:pt>
                <c:pt idx="82">
                  <c:v>0.35938822112604824</c:v>
                </c:pt>
                <c:pt idx="83">
                  <c:v>0.3466324510840722</c:v>
                </c:pt>
                <c:pt idx="84">
                  <c:v>0.35705895945523053</c:v>
                </c:pt>
                <c:pt idx="85">
                  <c:v>0.3537623496100909</c:v>
                </c:pt>
                <c:pt idx="86">
                  <c:v>0.32427798619000908</c:v>
                </c:pt>
                <c:pt idx="87">
                  <c:v>0.32427798619000908</c:v>
                </c:pt>
                <c:pt idx="88">
                  <c:v>0.33209054535280519</c:v>
                </c:pt>
                <c:pt idx="89">
                  <c:v>0.33788514788422075</c:v>
                </c:pt>
                <c:pt idx="90">
                  <c:v>0.33449063352519903</c:v>
                </c:pt>
                <c:pt idx="91">
                  <c:v>0.34758451031267024</c:v>
                </c:pt>
                <c:pt idx="92">
                  <c:v>0.35645182252624552</c:v>
                </c:pt>
                <c:pt idx="93">
                  <c:v>0.34115348238997945</c:v>
                </c:pt>
                <c:pt idx="94">
                  <c:v>0.34115348238997945</c:v>
                </c:pt>
                <c:pt idx="95">
                  <c:v>0.33128723098772522</c:v>
                </c:pt>
                <c:pt idx="96">
                  <c:v>0.31721476957184608</c:v>
                </c:pt>
                <c:pt idx="97">
                  <c:v>0.3096507018281035</c:v>
                </c:pt>
                <c:pt idx="98">
                  <c:v>0.33543578509759653</c:v>
                </c:pt>
                <c:pt idx="99">
                  <c:v>0.33595929333551372</c:v>
                </c:pt>
                <c:pt idx="100">
                  <c:v>0.3420011899589081</c:v>
                </c:pt>
                <c:pt idx="101">
                  <c:v>0.3420011899589081</c:v>
                </c:pt>
                <c:pt idx="102">
                  <c:v>0.36157868495827672</c:v>
                </c:pt>
                <c:pt idx="103">
                  <c:v>0.36700368183192267</c:v>
                </c:pt>
                <c:pt idx="104">
                  <c:v>0.3679247947607423</c:v>
                </c:pt>
                <c:pt idx="105">
                  <c:v>0.35475999936961239</c:v>
                </c:pt>
                <c:pt idx="106">
                  <c:v>0.34763571907063678</c:v>
                </c:pt>
                <c:pt idx="107">
                  <c:v>0.32701599690373262</c:v>
                </c:pt>
                <c:pt idx="108">
                  <c:v>0.32701599690373262</c:v>
                </c:pt>
                <c:pt idx="109">
                  <c:v>0.32993001469744571</c:v>
                </c:pt>
                <c:pt idx="110">
                  <c:v>0.29995962858709468</c:v>
                </c:pt>
                <c:pt idx="111">
                  <c:v>0.30288248818074437</c:v>
                </c:pt>
                <c:pt idx="112">
                  <c:v>0.30450053756915585</c:v>
                </c:pt>
                <c:pt idx="113">
                  <c:v>0.32095392992423266</c:v>
                </c:pt>
                <c:pt idx="114">
                  <c:v>0.29652164204505099</c:v>
                </c:pt>
                <c:pt idx="115">
                  <c:v>0.29652164204505099</c:v>
                </c:pt>
                <c:pt idx="116">
                  <c:v>0.30038550861737789</c:v>
                </c:pt>
                <c:pt idx="117">
                  <c:v>0.31913417697476587</c:v>
                </c:pt>
                <c:pt idx="118">
                  <c:v>0.33297030444650433</c:v>
                </c:pt>
                <c:pt idx="119">
                  <c:v>0.31846100285250384</c:v>
                </c:pt>
                <c:pt idx="120">
                  <c:v>0.30774989904588385</c:v>
                </c:pt>
                <c:pt idx="121">
                  <c:v>0.30528653674269318</c:v>
                </c:pt>
                <c:pt idx="122">
                  <c:v>0.30528653674269318</c:v>
                </c:pt>
                <c:pt idx="123">
                  <c:v>0.32732472308485483</c:v>
                </c:pt>
                <c:pt idx="124">
                  <c:v>0.31179695666064866</c:v>
                </c:pt>
                <c:pt idx="125">
                  <c:v>0.31264282218792389</c:v>
                </c:pt>
                <c:pt idx="126">
                  <c:v>0.31807085843029809</c:v>
                </c:pt>
                <c:pt idx="127">
                  <c:v>0.30220609048558877</c:v>
                </c:pt>
                <c:pt idx="128">
                  <c:v>0.30870011623282828</c:v>
                </c:pt>
                <c:pt idx="129">
                  <c:v>0.30870011623282828</c:v>
                </c:pt>
                <c:pt idx="130">
                  <c:v>0.31175726066301623</c:v>
                </c:pt>
                <c:pt idx="131">
                  <c:v>0.30248184412111384</c:v>
                </c:pt>
                <c:pt idx="132">
                  <c:v>0.29939504282030494</c:v>
                </c:pt>
                <c:pt idx="133">
                  <c:v>0.30203754367429592</c:v>
                </c:pt>
                <c:pt idx="134">
                  <c:v>0.29246749256992033</c:v>
                </c:pt>
                <c:pt idx="135">
                  <c:v>0.29319086232723951</c:v>
                </c:pt>
                <c:pt idx="136">
                  <c:v>0.29151709117881047</c:v>
                </c:pt>
                <c:pt idx="137">
                  <c:v>0.28335620193934241</c:v>
                </c:pt>
                <c:pt idx="138">
                  <c:v>0.27498706989094907</c:v>
                </c:pt>
                <c:pt idx="139">
                  <c:v>0.2928032967633486</c:v>
                </c:pt>
                <c:pt idx="140">
                  <c:v>0.29684501245731831</c:v>
                </c:pt>
                <c:pt idx="141">
                  <c:v>0.29925642918588102</c:v>
                </c:pt>
                <c:pt idx="142">
                  <c:v>0.29925642918588102</c:v>
                </c:pt>
                <c:pt idx="143">
                  <c:v>0.31755969187145905</c:v>
                </c:pt>
                <c:pt idx="144">
                  <c:v>0.34751552585274759</c:v>
                </c:pt>
                <c:pt idx="145">
                  <c:v>0.35038800560717481</c:v>
                </c:pt>
                <c:pt idx="146">
                  <c:v>0.36788546717144072</c:v>
                </c:pt>
                <c:pt idx="147">
                  <c:v>0.36581565706751468</c:v>
                </c:pt>
                <c:pt idx="148">
                  <c:v>0.37456213134862215</c:v>
                </c:pt>
                <c:pt idx="149">
                  <c:v>0.37456213134862215</c:v>
                </c:pt>
                <c:pt idx="150">
                  <c:v>0.37999633843053549</c:v>
                </c:pt>
                <c:pt idx="151">
                  <c:v>0.35795474431131485</c:v>
                </c:pt>
                <c:pt idx="152">
                  <c:v>0.35071552061316241</c:v>
                </c:pt>
                <c:pt idx="153">
                  <c:v>0.36595325757902919</c:v>
                </c:pt>
                <c:pt idx="154">
                  <c:v>0.37660007413194296</c:v>
                </c:pt>
                <c:pt idx="155">
                  <c:v>0.39359659246854661</c:v>
                </c:pt>
                <c:pt idx="156">
                  <c:v>0.39359659246854661</c:v>
                </c:pt>
                <c:pt idx="157">
                  <c:v>0.40396185295472697</c:v>
                </c:pt>
                <c:pt idx="158">
                  <c:v>0.41881349799002554</c:v>
                </c:pt>
                <c:pt idx="159">
                  <c:v>0.42035501054773516</c:v>
                </c:pt>
                <c:pt idx="160">
                  <c:v>0.42678060444754812</c:v>
                </c:pt>
                <c:pt idx="161">
                  <c:v>0.40972071987806502</c:v>
                </c:pt>
                <c:pt idx="162">
                  <c:v>0.43853633007585324</c:v>
                </c:pt>
                <c:pt idx="163">
                  <c:v>0.43853633007585324</c:v>
                </c:pt>
                <c:pt idx="164">
                  <c:v>0.43024594530814592</c:v>
                </c:pt>
                <c:pt idx="165">
                  <c:v>0.42441348882075153</c:v>
                </c:pt>
                <c:pt idx="166">
                  <c:v>0.41423151147909193</c:v>
                </c:pt>
                <c:pt idx="167">
                  <c:v>0.41018905896846075</c:v>
                </c:pt>
                <c:pt idx="168">
                  <c:v>0.42904603937507302</c:v>
                </c:pt>
                <c:pt idx="169">
                  <c:v>0.44811282832601601</c:v>
                </c:pt>
                <c:pt idx="170">
                  <c:v>0.44811282832601601</c:v>
                </c:pt>
                <c:pt idx="171">
                  <c:v>0.44573475255138117</c:v>
                </c:pt>
                <c:pt idx="172">
                  <c:v>0.45607054037110589</c:v>
                </c:pt>
                <c:pt idx="173">
                  <c:v>0.44514566763060021</c:v>
                </c:pt>
                <c:pt idx="174">
                  <c:v>0.44836951683042764</c:v>
                </c:pt>
                <c:pt idx="175">
                  <c:v>0.43310599128141214</c:v>
                </c:pt>
                <c:pt idx="176">
                  <c:v>0.45052544238165337</c:v>
                </c:pt>
                <c:pt idx="177">
                  <c:v>0.45052544238165337</c:v>
                </c:pt>
                <c:pt idx="178">
                  <c:v>0.45060879476647314</c:v>
                </c:pt>
                <c:pt idx="179">
                  <c:v>0.44816182663399839</c:v>
                </c:pt>
                <c:pt idx="180">
                  <c:v>0.43290834021199442</c:v>
                </c:pt>
                <c:pt idx="181">
                  <c:v>0.44455059607444553</c:v>
                </c:pt>
                <c:pt idx="182">
                  <c:v>0.45635099121284722</c:v>
                </c:pt>
                <c:pt idx="183">
                  <c:v>0.46175369938248617</c:v>
                </c:pt>
                <c:pt idx="184">
                  <c:v>0.46175369938248617</c:v>
                </c:pt>
                <c:pt idx="185">
                  <c:v>0.46402475253705422</c:v>
                </c:pt>
                <c:pt idx="186">
                  <c:v>0.47814897532339601</c:v>
                </c:pt>
                <c:pt idx="187">
                  <c:v>0.43103360231917137</c:v>
                </c:pt>
                <c:pt idx="188">
                  <c:v>0.42415993178715083</c:v>
                </c:pt>
                <c:pt idx="189">
                  <c:v>0.42588675373519996</c:v>
                </c:pt>
                <c:pt idx="190">
                  <c:v>0.41493830286152983</c:v>
                </c:pt>
                <c:pt idx="191">
                  <c:v>0.41493830286152983</c:v>
                </c:pt>
                <c:pt idx="192">
                  <c:v>0.42270849506629615</c:v>
                </c:pt>
                <c:pt idx="193">
                  <c:v>0.41599747681227733</c:v>
                </c:pt>
                <c:pt idx="194">
                  <c:v>0.43121172774706229</c:v>
                </c:pt>
                <c:pt idx="195">
                  <c:v>0.44140991505527255</c:v>
                </c:pt>
                <c:pt idx="196">
                  <c:v>0.4341864408132573</c:v>
                </c:pt>
                <c:pt idx="197">
                  <c:v>0.43258782496428999</c:v>
                </c:pt>
                <c:pt idx="198">
                  <c:v>0.43258782496428999</c:v>
                </c:pt>
                <c:pt idx="199">
                  <c:v>0.43882378067587785</c:v>
                </c:pt>
                <c:pt idx="200">
                  <c:v>0.40107003176293821</c:v>
                </c:pt>
                <c:pt idx="201">
                  <c:v>0.37664059904831942</c:v>
                </c:pt>
                <c:pt idx="202">
                  <c:v>0.40024802067507553</c:v>
                </c:pt>
                <c:pt idx="203">
                  <c:v>0.41171261162004896</c:v>
                </c:pt>
                <c:pt idx="204">
                  <c:v>0.39601132487208557</c:v>
                </c:pt>
                <c:pt idx="205">
                  <c:v>0.39601132487208557</c:v>
                </c:pt>
                <c:pt idx="206">
                  <c:v>0.39746147216378286</c:v>
                </c:pt>
                <c:pt idx="207">
                  <c:v>0.39319530369433736</c:v>
                </c:pt>
                <c:pt idx="208">
                  <c:v>0.38480259351277957</c:v>
                </c:pt>
                <c:pt idx="209">
                  <c:v>0.3786521085339129</c:v>
                </c:pt>
                <c:pt idx="210">
                  <c:v>0.40007763182212913</c:v>
                </c:pt>
                <c:pt idx="211">
                  <c:v>0.44323372049637699</c:v>
                </c:pt>
                <c:pt idx="212">
                  <c:v>0.44323372049637699</c:v>
                </c:pt>
                <c:pt idx="213">
                  <c:v>0.4505260870962321</c:v>
                </c:pt>
                <c:pt idx="214">
                  <c:v>0.45130711275730506</c:v>
                </c:pt>
                <c:pt idx="215">
                  <c:v>0.47405734030061714</c:v>
                </c:pt>
                <c:pt idx="216">
                  <c:v>0.50586875494153261</c:v>
                </c:pt>
                <c:pt idx="217">
                  <c:v>0.49917256512282426</c:v>
                </c:pt>
                <c:pt idx="218">
                  <c:v>0.49724284228664506</c:v>
                </c:pt>
                <c:pt idx="219">
                  <c:v>0.49724284228664506</c:v>
                </c:pt>
                <c:pt idx="220">
                  <c:v>0.50974487109085498</c:v>
                </c:pt>
                <c:pt idx="221">
                  <c:v>0.52792969049811467</c:v>
                </c:pt>
                <c:pt idx="222">
                  <c:v>0.50974523949918571</c:v>
                </c:pt>
                <c:pt idx="223">
                  <c:v>0.52470160460248438</c:v>
                </c:pt>
                <c:pt idx="224">
                  <c:v>0.52908916361689384</c:v>
                </c:pt>
                <c:pt idx="225">
                  <c:v>0.57575176278269447</c:v>
                </c:pt>
                <c:pt idx="226">
                  <c:v>0.57575176278269447</c:v>
                </c:pt>
                <c:pt idx="227">
                  <c:v>0.56192779278586902</c:v>
                </c:pt>
                <c:pt idx="228">
                  <c:v>0.56530738660749758</c:v>
                </c:pt>
                <c:pt idx="229">
                  <c:v>0.59063813030316115</c:v>
                </c:pt>
                <c:pt idx="230">
                  <c:v>0.60780724794269536</c:v>
                </c:pt>
                <c:pt idx="231">
                  <c:v>0.57718993680364428</c:v>
                </c:pt>
                <c:pt idx="232">
                  <c:v>0.55923997770720257</c:v>
                </c:pt>
                <c:pt idx="233">
                  <c:v>0.55923997770720257</c:v>
                </c:pt>
                <c:pt idx="234">
                  <c:v>0.55544730604478254</c:v>
                </c:pt>
                <c:pt idx="235">
                  <c:v>0.57599924107883882</c:v>
                </c:pt>
                <c:pt idx="236">
                  <c:v>0.57185243690853838</c:v>
                </c:pt>
                <c:pt idx="237">
                  <c:v>0.54255577753294537</c:v>
                </c:pt>
                <c:pt idx="238">
                  <c:v>0.56545115795855116</c:v>
                </c:pt>
                <c:pt idx="239">
                  <c:v>0.57453012075811061</c:v>
                </c:pt>
                <c:pt idx="240">
                  <c:v>0.57453012075811061</c:v>
                </c:pt>
                <c:pt idx="241">
                  <c:v>0.55865301113432309</c:v>
                </c:pt>
                <c:pt idx="242">
                  <c:v>0.55920083432206624</c:v>
                </c:pt>
                <c:pt idx="243">
                  <c:v>0.58129409770966678</c:v>
                </c:pt>
                <c:pt idx="244">
                  <c:v>0.57807301157231961</c:v>
                </c:pt>
                <c:pt idx="245">
                  <c:v>0.56503964585316513</c:v>
                </c:pt>
                <c:pt idx="246">
                  <c:v>0.56158323889458672</c:v>
                </c:pt>
                <c:pt idx="247">
                  <c:v>0.57550354766988887</c:v>
                </c:pt>
                <c:pt idx="248">
                  <c:v>0.60900319348621323</c:v>
                </c:pt>
                <c:pt idx="249">
                  <c:v>0.62359861052751364</c:v>
                </c:pt>
                <c:pt idx="250">
                  <c:v>0.59192534901060878</c:v>
                </c:pt>
                <c:pt idx="251">
                  <c:v>0.5992701216955052</c:v>
                </c:pt>
                <c:pt idx="252">
                  <c:v>0.59063914342607049</c:v>
                </c:pt>
                <c:pt idx="253">
                  <c:v>0.59022827603526329</c:v>
                </c:pt>
                <c:pt idx="254">
                  <c:v>0.59150333726779791</c:v>
                </c:pt>
                <c:pt idx="255">
                  <c:v>0.58869118437752188</c:v>
                </c:pt>
                <c:pt idx="256">
                  <c:v>0.55690408468643227</c:v>
                </c:pt>
                <c:pt idx="257">
                  <c:v>0.55367784083245541</c:v>
                </c:pt>
                <c:pt idx="258">
                  <c:v>0.53043514345308718</c:v>
                </c:pt>
                <c:pt idx="259">
                  <c:v>0.53296592448079494</c:v>
                </c:pt>
                <c:pt idx="260">
                  <c:v>0.53296592448079494</c:v>
                </c:pt>
                <c:pt idx="261">
                  <c:v>0.54805399556231693</c:v>
                </c:pt>
                <c:pt idx="262">
                  <c:v>0.51817847459711996</c:v>
                </c:pt>
                <c:pt idx="263">
                  <c:v>0.53155335483882848</c:v>
                </c:pt>
                <c:pt idx="264">
                  <c:v>0.52800899039129678</c:v>
                </c:pt>
                <c:pt idx="265">
                  <c:v>0.54192598349162269</c:v>
                </c:pt>
                <c:pt idx="266">
                  <c:v>0.49738053490024214</c:v>
                </c:pt>
                <c:pt idx="267">
                  <c:v>0.49738053490024214</c:v>
                </c:pt>
                <c:pt idx="268">
                  <c:v>0.49663681058265208</c:v>
                </c:pt>
                <c:pt idx="269">
                  <c:v>0.53708408490338388</c:v>
                </c:pt>
                <c:pt idx="270">
                  <c:v>0.52623363064567863</c:v>
                </c:pt>
                <c:pt idx="271">
                  <c:v>0.52493388605498736</c:v>
                </c:pt>
                <c:pt idx="272">
                  <c:v>0.52400337871373504</c:v>
                </c:pt>
                <c:pt idx="273">
                  <c:v>0.49360269167313253</c:v>
                </c:pt>
                <c:pt idx="274">
                  <c:v>0.49360269167313253</c:v>
                </c:pt>
                <c:pt idx="275">
                  <c:v>0.45427086567566188</c:v>
                </c:pt>
                <c:pt idx="276">
                  <c:v>0.46147131439700873</c:v>
                </c:pt>
                <c:pt idx="277">
                  <c:v>0.46534485168801631</c:v>
                </c:pt>
                <c:pt idx="278">
                  <c:v>0.46631523923106633</c:v>
                </c:pt>
                <c:pt idx="279">
                  <c:v>0.44191537128498576</c:v>
                </c:pt>
                <c:pt idx="280">
                  <c:v>0.44196796157419244</c:v>
                </c:pt>
                <c:pt idx="281">
                  <c:v>0.46297773606121967</c:v>
                </c:pt>
                <c:pt idx="282">
                  <c:v>0.43112459917685297</c:v>
                </c:pt>
                <c:pt idx="283">
                  <c:v>0.44479807437058971</c:v>
                </c:pt>
                <c:pt idx="284">
                  <c:v>0.45310982682147738</c:v>
                </c:pt>
                <c:pt idx="285">
                  <c:v>0.44315340748028553</c:v>
                </c:pt>
                <c:pt idx="286">
                  <c:v>0.43159781967763045</c:v>
                </c:pt>
                <c:pt idx="287">
                  <c:v>0.43159781967763045</c:v>
                </c:pt>
                <c:pt idx="288">
                  <c:v>0.43423829428580257</c:v>
                </c:pt>
                <c:pt idx="289">
                  <c:v>0.43259961403087221</c:v>
                </c:pt>
                <c:pt idx="290">
                  <c:v>0.45228007915866997</c:v>
                </c:pt>
                <c:pt idx="291">
                  <c:v>0.45181956874530149</c:v>
                </c:pt>
                <c:pt idx="292">
                  <c:v>0.46831376232300281</c:v>
                </c:pt>
                <c:pt idx="293">
                  <c:v>0.46872978743043986</c:v>
                </c:pt>
                <c:pt idx="294">
                  <c:v>0.46872978743043986</c:v>
                </c:pt>
                <c:pt idx="295">
                  <c:v>0.46785242299089025</c:v>
                </c:pt>
                <c:pt idx="296">
                  <c:v>0.46950648429362718</c:v>
                </c:pt>
                <c:pt idx="297">
                  <c:v>0.4379496398092218</c:v>
                </c:pt>
                <c:pt idx="298">
                  <c:v>0.43498201860339269</c:v>
                </c:pt>
                <c:pt idx="299">
                  <c:v>0.43562443063004169</c:v>
                </c:pt>
                <c:pt idx="300">
                  <c:v>0.42652179759523506</c:v>
                </c:pt>
                <c:pt idx="301">
                  <c:v>0.42652179759523506</c:v>
                </c:pt>
                <c:pt idx="302">
                  <c:v>0.42652179759523506</c:v>
                </c:pt>
                <c:pt idx="303">
                  <c:v>0.42343389106943419</c:v>
                </c:pt>
                <c:pt idx="304">
                  <c:v>0.42548795171722287</c:v>
                </c:pt>
                <c:pt idx="305">
                  <c:v>0.40164797233171567</c:v>
                </c:pt>
                <c:pt idx="306">
                  <c:v>0.39720634939477673</c:v>
                </c:pt>
                <c:pt idx="307">
                  <c:v>0.38579130937028167</c:v>
                </c:pt>
                <c:pt idx="308">
                  <c:v>0.38579130937028167</c:v>
                </c:pt>
                <c:pt idx="309">
                  <c:v>0.38761327276973273</c:v>
                </c:pt>
                <c:pt idx="310">
                  <c:v>0.38423303423352545</c:v>
                </c:pt>
                <c:pt idx="311">
                  <c:v>0.39313543734059941</c:v>
                </c:pt>
                <c:pt idx="312">
                  <c:v>0.40330645453442093</c:v>
                </c:pt>
                <c:pt idx="313">
                  <c:v>0.39447091753936803</c:v>
                </c:pt>
                <c:pt idx="314">
                  <c:v>0.39886897619120226</c:v>
                </c:pt>
                <c:pt idx="315">
                  <c:v>0.39886897619120226</c:v>
                </c:pt>
                <c:pt idx="316">
                  <c:v>0.39683858577866066</c:v>
                </c:pt>
                <c:pt idx="317">
                  <c:v>0.38443998761329323</c:v>
                </c:pt>
                <c:pt idx="318">
                  <c:v>0.39039245311441145</c:v>
                </c:pt>
                <c:pt idx="319">
                  <c:v>0.38428369037899596</c:v>
                </c:pt>
                <c:pt idx="320">
                  <c:v>0.38051339952266555</c:v>
                </c:pt>
                <c:pt idx="321">
                  <c:v>0.33786847740725673</c:v>
                </c:pt>
                <c:pt idx="322">
                  <c:v>0.33786847740725673</c:v>
                </c:pt>
                <c:pt idx="323">
                  <c:v>0.32546039272737393</c:v>
                </c:pt>
                <c:pt idx="324">
                  <c:v>0.33906865964657767</c:v>
                </c:pt>
                <c:pt idx="325">
                  <c:v>0.33696035087209414</c:v>
                </c:pt>
                <c:pt idx="326">
                  <c:v>0.3346555883552676</c:v>
                </c:pt>
                <c:pt idx="327">
                  <c:v>0.33332406854605401</c:v>
                </c:pt>
                <c:pt idx="328">
                  <c:v>0.34821734372272117</c:v>
                </c:pt>
                <c:pt idx="329">
                  <c:v>0.34821734372272117</c:v>
                </c:pt>
                <c:pt idx="330">
                  <c:v>0.3476312981706684</c:v>
                </c:pt>
                <c:pt idx="331">
                  <c:v>0.353946645877521</c:v>
                </c:pt>
                <c:pt idx="332">
                  <c:v>0.35740314493818209</c:v>
                </c:pt>
                <c:pt idx="333">
                  <c:v>0.33990402553642807</c:v>
                </c:pt>
                <c:pt idx="334">
                  <c:v>0.34044383584297866</c:v>
                </c:pt>
                <c:pt idx="335">
                  <c:v>0.37435582268343309</c:v>
                </c:pt>
                <c:pt idx="336">
                  <c:v>0.38377132649308221</c:v>
                </c:pt>
                <c:pt idx="337">
                  <c:v>0.4062139330802641</c:v>
                </c:pt>
                <c:pt idx="338">
                  <c:v>0.40732901299519453</c:v>
                </c:pt>
                <c:pt idx="339">
                  <c:v>0.40967522144922419</c:v>
                </c:pt>
                <c:pt idx="340">
                  <c:v>0.40305050284667071</c:v>
                </c:pt>
                <c:pt idx="341">
                  <c:v>0.39195864903027766</c:v>
                </c:pt>
                <c:pt idx="342">
                  <c:v>0.3893690147717413</c:v>
                </c:pt>
                <c:pt idx="343">
                  <c:v>0.38903827619286013</c:v>
                </c:pt>
                <c:pt idx="344">
                  <c:v>0.40510631343403025</c:v>
                </c:pt>
                <c:pt idx="345">
                  <c:v>0.40603893912318412</c:v>
                </c:pt>
                <c:pt idx="346">
                  <c:v>0.37474283563482791</c:v>
                </c:pt>
                <c:pt idx="347">
                  <c:v>0.36820662713372382</c:v>
                </c:pt>
                <c:pt idx="348">
                  <c:v>0.36820662713372382</c:v>
                </c:pt>
                <c:pt idx="349">
                  <c:v>0.35255397028541208</c:v>
                </c:pt>
                <c:pt idx="350">
                  <c:v>0.34137360636756958</c:v>
                </c:pt>
                <c:pt idx="351">
                  <c:v>0.34892818759679672</c:v>
                </c:pt>
                <c:pt idx="352">
                  <c:v>0.34562586742253137</c:v>
                </c:pt>
                <c:pt idx="353">
                  <c:v>0.35367116854824404</c:v>
                </c:pt>
                <c:pt idx="354">
                  <c:v>0.35918651756499287</c:v>
                </c:pt>
                <c:pt idx="355">
                  <c:v>0.35918651756499287</c:v>
                </c:pt>
                <c:pt idx="356">
                  <c:v>0.35918651756499287</c:v>
                </c:pt>
                <c:pt idx="357">
                  <c:v>0.38353738720309105</c:v>
                </c:pt>
                <c:pt idx="358">
                  <c:v>0.40424755361518072</c:v>
                </c:pt>
                <c:pt idx="359">
                  <c:v>0.40598073060693429</c:v>
                </c:pt>
                <c:pt idx="360">
                  <c:v>0.38768373086297814</c:v>
                </c:pt>
                <c:pt idx="361">
                  <c:v>0.3628430623492212</c:v>
                </c:pt>
                <c:pt idx="362">
                  <c:v>0.3628430623492212</c:v>
                </c:pt>
                <c:pt idx="363">
                  <c:v>0.35913871658408525</c:v>
                </c:pt>
                <c:pt idx="364">
                  <c:v>0.34835181276342475</c:v>
                </c:pt>
                <c:pt idx="365">
                  <c:v>0.35452734950877868</c:v>
                </c:pt>
                <c:pt idx="366">
                  <c:v>0.3857911251661163</c:v>
                </c:pt>
                <c:pt idx="367">
                  <c:v>0.36225360902010956</c:v>
                </c:pt>
                <c:pt idx="368">
                  <c:v>0.3578097756331865</c:v>
                </c:pt>
                <c:pt idx="369">
                  <c:v>0.3578097756331865</c:v>
                </c:pt>
                <c:pt idx="370">
                  <c:v>0.35868981103313358</c:v>
                </c:pt>
                <c:pt idx="371">
                  <c:v>0.35653922740270283</c:v>
                </c:pt>
                <c:pt idx="372">
                  <c:v>0.36333120338739178</c:v>
                </c:pt>
                <c:pt idx="373">
                  <c:v>0.37996889200989875</c:v>
                </c:pt>
                <c:pt idx="374">
                  <c:v>0.37502006290367579</c:v>
                </c:pt>
                <c:pt idx="375">
                  <c:v>0.38462290234948321</c:v>
                </c:pt>
                <c:pt idx="376">
                  <c:v>0.38462290234948321</c:v>
                </c:pt>
                <c:pt idx="377">
                  <c:v>0.37801163065100002</c:v>
                </c:pt>
                <c:pt idx="378">
                  <c:v>0.37903000337912307</c:v>
                </c:pt>
                <c:pt idx="379">
                  <c:v>0.39233479393591697</c:v>
                </c:pt>
                <c:pt idx="380">
                  <c:v>0.39029943001091105</c:v>
                </c:pt>
                <c:pt idx="381">
                  <c:v>0.40438340418712437</c:v>
                </c:pt>
                <c:pt idx="382">
                  <c:v>0.41049815355791369</c:v>
                </c:pt>
                <c:pt idx="383">
                  <c:v>0.41049815355791369</c:v>
                </c:pt>
                <c:pt idx="384">
                  <c:v>0.41383860399440592</c:v>
                </c:pt>
                <c:pt idx="385">
                  <c:v>0.44182520334604819</c:v>
                </c:pt>
                <c:pt idx="386">
                  <c:v>0.43716714051482608</c:v>
                </c:pt>
                <c:pt idx="387">
                  <c:v>0.43554328869520614</c:v>
                </c:pt>
                <c:pt idx="388">
                  <c:v>0.42154202218923376</c:v>
                </c:pt>
                <c:pt idx="389">
                  <c:v>0.42517701508611644</c:v>
                </c:pt>
                <c:pt idx="390">
                  <c:v>0.42517701508611644</c:v>
                </c:pt>
                <c:pt idx="391">
                  <c:v>0.4290552495833404</c:v>
                </c:pt>
                <c:pt idx="392">
                  <c:v>0.42654141533884454</c:v>
                </c:pt>
                <c:pt idx="393">
                  <c:v>0.42253138276131458</c:v>
                </c:pt>
                <c:pt idx="394">
                  <c:v>0.4041267156827128</c:v>
                </c:pt>
                <c:pt idx="395">
                  <c:v>0.40122384224100327</c:v>
                </c:pt>
                <c:pt idx="396">
                  <c:v>0.39411595611274358</c:v>
                </c:pt>
                <c:pt idx="397">
                  <c:v>0.39411595611274358</c:v>
                </c:pt>
                <c:pt idx="398">
                  <c:v>0.39705898606249884</c:v>
                </c:pt>
                <c:pt idx="399">
                  <c:v>0.36682187232072483</c:v>
                </c:pt>
                <c:pt idx="400">
                  <c:v>0.36408183536118244</c:v>
                </c:pt>
                <c:pt idx="401">
                  <c:v>0.3798416069316437</c:v>
                </c:pt>
                <c:pt idx="402">
                  <c:v>0.36761395023171861</c:v>
                </c:pt>
                <c:pt idx="403">
                  <c:v>0.37186326402003489</c:v>
                </c:pt>
                <c:pt idx="404">
                  <c:v>0.37186326402003489</c:v>
                </c:pt>
                <c:pt idx="405">
                  <c:v>0.37101850371775175</c:v>
                </c:pt>
                <c:pt idx="406">
                  <c:v>0.37457392041520438</c:v>
                </c:pt>
                <c:pt idx="407">
                  <c:v>0.38035710228836833</c:v>
                </c:pt>
                <c:pt idx="408">
                  <c:v>0.38156824467552736</c:v>
                </c:pt>
                <c:pt idx="409">
                  <c:v>0.37442416242877691</c:v>
                </c:pt>
                <c:pt idx="410">
                  <c:v>0.36461915891150071</c:v>
                </c:pt>
                <c:pt idx="411">
                  <c:v>0.36461915891150071</c:v>
                </c:pt>
                <c:pt idx="412">
                  <c:v>0.36522473010508028</c:v>
                </c:pt>
                <c:pt idx="413">
                  <c:v>0.3699836447168301</c:v>
                </c:pt>
                <c:pt idx="414">
                  <c:v>0.35110004680832513</c:v>
                </c:pt>
                <c:pt idx="415">
                  <c:v>0.36015414204556268</c:v>
                </c:pt>
                <c:pt idx="416">
                  <c:v>0.3672324634052842</c:v>
                </c:pt>
                <c:pt idx="417">
                  <c:v>0.35506808083615593</c:v>
                </c:pt>
                <c:pt idx="418">
                  <c:v>0.35506808083615593</c:v>
                </c:pt>
                <c:pt idx="419">
                  <c:v>0.34934338378548968</c:v>
                </c:pt>
                <c:pt idx="420">
                  <c:v>0.35286785418316408</c:v>
                </c:pt>
                <c:pt idx="421">
                  <c:v>0.3478009502069534</c:v>
                </c:pt>
                <c:pt idx="422">
                  <c:v>0.36665148346777848</c:v>
                </c:pt>
                <c:pt idx="423">
                  <c:v>0.3357079467518973</c:v>
                </c:pt>
                <c:pt idx="424">
                  <c:v>0.33214378035659059</c:v>
                </c:pt>
                <c:pt idx="425">
                  <c:v>0.31509439542453227</c:v>
                </c:pt>
                <c:pt idx="426">
                  <c:v>0.28495675193204584</c:v>
                </c:pt>
                <c:pt idx="427">
                  <c:v>0.28550954863225336</c:v>
                </c:pt>
                <c:pt idx="428">
                  <c:v>0.26160537409512258</c:v>
                </c:pt>
                <c:pt idx="429">
                  <c:v>0.26287951430683049</c:v>
                </c:pt>
                <c:pt idx="430">
                  <c:v>0.27399605148138012</c:v>
                </c:pt>
                <c:pt idx="431">
                  <c:v>0.27399605148138012</c:v>
                </c:pt>
                <c:pt idx="432">
                  <c:v>0.28535306719379072</c:v>
                </c:pt>
                <c:pt idx="433">
                  <c:v>0.27540595016294905</c:v>
                </c:pt>
                <c:pt idx="434">
                  <c:v>0.27696017280806762</c:v>
                </c:pt>
                <c:pt idx="435">
                  <c:v>0.26894692320712549</c:v>
                </c:pt>
                <c:pt idx="436">
                  <c:v>0.27811448821021711</c:v>
                </c:pt>
                <c:pt idx="437">
                  <c:v>0.26793361609354954</c:v>
                </c:pt>
                <c:pt idx="438">
                  <c:v>0.26793361609354954</c:v>
                </c:pt>
                <c:pt idx="439">
                  <c:v>0.27537389863817857</c:v>
                </c:pt>
                <c:pt idx="440">
                  <c:v>0.26984906310691437</c:v>
                </c:pt>
                <c:pt idx="441">
                  <c:v>0.27112255860404355</c:v>
                </c:pt>
                <c:pt idx="442">
                  <c:v>0.27412481019295798</c:v>
                </c:pt>
                <c:pt idx="443">
                  <c:v>0.27106057390240412</c:v>
                </c:pt>
                <c:pt idx="444">
                  <c:v>0.26467771536895174</c:v>
                </c:pt>
                <c:pt idx="445">
                  <c:v>0.26854738437248699</c:v>
                </c:pt>
                <c:pt idx="446">
                  <c:v>0.28765202727940886</c:v>
                </c:pt>
                <c:pt idx="447">
                  <c:v>0.29275752202825978</c:v>
                </c:pt>
                <c:pt idx="448">
                  <c:v>0.2726900439490671</c:v>
                </c:pt>
                <c:pt idx="449">
                  <c:v>0.27826083841958554</c:v>
                </c:pt>
                <c:pt idx="450">
                  <c:v>0.27297215262829666</c:v>
                </c:pt>
                <c:pt idx="451">
                  <c:v>0.27297215262829666</c:v>
                </c:pt>
                <c:pt idx="452">
                  <c:v>0.27297215262829666</c:v>
                </c:pt>
                <c:pt idx="453">
                  <c:v>0.28959197344676491</c:v>
                </c:pt>
                <c:pt idx="454">
                  <c:v>0.28853510204808425</c:v>
                </c:pt>
                <c:pt idx="455">
                  <c:v>0.27803776717534989</c:v>
                </c:pt>
                <c:pt idx="456">
                  <c:v>0.27777988134386356</c:v>
                </c:pt>
                <c:pt idx="457">
                  <c:v>0.2688436767724483</c:v>
                </c:pt>
                <c:pt idx="458">
                  <c:v>0.2688436767724483</c:v>
                </c:pt>
                <c:pt idx="459">
                  <c:v>0.2688436767724483</c:v>
                </c:pt>
                <c:pt idx="460">
                  <c:v>0.21372979050050933</c:v>
                </c:pt>
                <c:pt idx="461">
                  <c:v>0.20222053004543908</c:v>
                </c:pt>
                <c:pt idx="462">
                  <c:v>0.19921091028991075</c:v>
                </c:pt>
                <c:pt idx="463">
                  <c:v>0.19032269090356849</c:v>
                </c:pt>
                <c:pt idx="464">
                  <c:v>0.19003192462856763</c:v>
                </c:pt>
                <c:pt idx="465">
                  <c:v>0.19003192462856763</c:v>
                </c:pt>
                <c:pt idx="466">
                  <c:v>0.18975801303469605</c:v>
                </c:pt>
                <c:pt idx="467">
                  <c:v>0.1880405854990797</c:v>
                </c:pt>
                <c:pt idx="468">
                  <c:v>0.19185149337386917</c:v>
                </c:pt>
                <c:pt idx="469">
                  <c:v>0.18288940811722262</c:v>
                </c:pt>
                <c:pt idx="470">
                  <c:v>0.19155584568848658</c:v>
                </c:pt>
                <c:pt idx="471">
                  <c:v>0.1949916217805461</c:v>
                </c:pt>
                <c:pt idx="472">
                  <c:v>0.1949916217805461</c:v>
                </c:pt>
                <c:pt idx="473">
                  <c:v>0.19681644034456003</c:v>
                </c:pt>
                <c:pt idx="474">
                  <c:v>0.19247962957770376</c:v>
                </c:pt>
                <c:pt idx="475">
                  <c:v>0.18654816335143515</c:v>
                </c:pt>
                <c:pt idx="476">
                  <c:v>0.18595088134529625</c:v>
                </c:pt>
                <c:pt idx="477">
                  <c:v>0.17254404168089985</c:v>
                </c:pt>
                <c:pt idx="478">
                  <c:v>0.1787425118448395</c:v>
                </c:pt>
                <c:pt idx="479">
                  <c:v>0.1787425118448395</c:v>
                </c:pt>
                <c:pt idx="480">
                  <c:v>0.17687910250818531</c:v>
                </c:pt>
                <c:pt idx="481">
                  <c:v>0.18190852093674775</c:v>
                </c:pt>
                <c:pt idx="482">
                  <c:v>0.18827277484950009</c:v>
                </c:pt>
                <c:pt idx="483">
                  <c:v>0.18768322941830576</c:v>
                </c:pt>
                <c:pt idx="484">
                  <c:v>0.19906115230348331</c:v>
                </c:pt>
                <c:pt idx="485">
                  <c:v>0.20111816021791762</c:v>
                </c:pt>
                <c:pt idx="486">
                  <c:v>0.20111816021791762</c:v>
                </c:pt>
                <c:pt idx="487">
                  <c:v>0.19338112476291386</c:v>
                </c:pt>
                <c:pt idx="488">
                  <c:v>0.18792527369157222</c:v>
                </c:pt>
                <c:pt idx="489">
                  <c:v>0.17896392525158708</c:v>
                </c:pt>
                <c:pt idx="490">
                  <c:v>0.18104359027835909</c:v>
                </c:pt>
                <c:pt idx="491">
                  <c:v>0.19027636355598362</c:v>
                </c:pt>
                <c:pt idx="492">
                  <c:v>0.19268842499912503</c:v>
                </c:pt>
                <c:pt idx="493">
                  <c:v>0.19268842499912503</c:v>
                </c:pt>
                <c:pt idx="494">
                  <c:v>0.19271651613434052</c:v>
                </c:pt>
                <c:pt idx="495">
                  <c:v>0.19786189108498914</c:v>
                </c:pt>
                <c:pt idx="496">
                  <c:v>0.21452444726981795</c:v>
                </c:pt>
                <c:pt idx="497">
                  <c:v>0.2141552100203791</c:v>
                </c:pt>
                <c:pt idx="498">
                  <c:v>0.21301599935978821</c:v>
                </c:pt>
                <c:pt idx="499">
                  <c:v>0.20817410077154938</c:v>
                </c:pt>
                <c:pt idx="500">
                  <c:v>0.20817410077154938</c:v>
                </c:pt>
                <c:pt idx="501">
                  <c:v>0.20958363104478761</c:v>
                </c:pt>
                <c:pt idx="502">
                  <c:v>0.20418801473551454</c:v>
                </c:pt>
                <c:pt idx="503">
                  <c:v>0.19321349897244774</c:v>
                </c:pt>
                <c:pt idx="504">
                  <c:v>0.20980218928697228</c:v>
                </c:pt>
                <c:pt idx="505">
                  <c:v>0.22131983103156583</c:v>
                </c:pt>
                <c:pt idx="506">
                  <c:v>0.22057500148898368</c:v>
                </c:pt>
                <c:pt idx="507">
                  <c:v>0.22057500148898368</c:v>
                </c:pt>
                <c:pt idx="508">
                  <c:v>0.21804495727793727</c:v>
                </c:pt>
                <c:pt idx="509">
                  <c:v>0.21295779084353841</c:v>
                </c:pt>
                <c:pt idx="510">
                  <c:v>0.21202129686691229</c:v>
                </c:pt>
                <c:pt idx="511">
                  <c:v>0.21489488184633154</c:v>
                </c:pt>
                <c:pt idx="512">
                  <c:v>0.20730410449861367</c:v>
                </c:pt>
                <c:pt idx="513">
                  <c:v>0.21148692058323948</c:v>
                </c:pt>
                <c:pt idx="514">
                  <c:v>0.21340743321115141</c:v>
                </c:pt>
                <c:pt idx="515">
                  <c:v>0.22167902915399326</c:v>
                </c:pt>
                <c:pt idx="516">
                  <c:v>0.21314042927348034</c:v>
                </c:pt>
                <c:pt idx="517">
                  <c:v>0.22014322692540939</c:v>
                </c:pt>
                <c:pt idx="518">
                  <c:v>0.22298835236128248</c:v>
                </c:pt>
                <c:pt idx="519">
                  <c:v>0.22332222241097463</c:v>
                </c:pt>
                <c:pt idx="520">
                  <c:v>0.22332222241097463</c:v>
                </c:pt>
                <c:pt idx="521">
                  <c:v>0.22399226506242575</c:v>
                </c:pt>
                <c:pt idx="522">
                  <c:v>0.22167948966440659</c:v>
                </c:pt>
                <c:pt idx="523">
                  <c:v>0.22071582557339173</c:v>
                </c:pt>
                <c:pt idx="524">
                  <c:v>0.2155649244977827</c:v>
                </c:pt>
                <c:pt idx="525">
                  <c:v>0.21564597433053553</c:v>
                </c:pt>
                <c:pt idx="526">
                  <c:v>0.19524020530168243</c:v>
                </c:pt>
                <c:pt idx="527">
                  <c:v>0.19524020530168243</c:v>
                </c:pt>
                <c:pt idx="528">
                  <c:v>0.19772475108388801</c:v>
                </c:pt>
                <c:pt idx="529">
                  <c:v>0.19451959860684342</c:v>
                </c:pt>
                <c:pt idx="530">
                  <c:v>0.19779355133964527</c:v>
                </c:pt>
                <c:pt idx="531">
                  <c:v>0.1997919823294991</c:v>
                </c:pt>
                <c:pt idx="532">
                  <c:v>0.19933018248697318</c:v>
                </c:pt>
                <c:pt idx="533">
                  <c:v>0.19015395988811029</c:v>
                </c:pt>
                <c:pt idx="534">
                  <c:v>0.19015395988811029</c:v>
                </c:pt>
                <c:pt idx="535">
                  <c:v>0.18401729022164467</c:v>
                </c:pt>
                <c:pt idx="536">
                  <c:v>0.18581724122333668</c:v>
                </c:pt>
                <c:pt idx="537">
                  <c:v>0.18394627951590325</c:v>
                </c:pt>
                <c:pt idx="538">
                  <c:v>0.18607614017773244</c:v>
                </c:pt>
                <c:pt idx="539">
                  <c:v>0.18488802331124179</c:v>
                </c:pt>
                <c:pt idx="540">
                  <c:v>0.18398542290103959</c:v>
                </c:pt>
                <c:pt idx="541">
                  <c:v>0.18398542290103959</c:v>
                </c:pt>
                <c:pt idx="542">
                  <c:v>0.18325910587707481</c:v>
                </c:pt>
                <c:pt idx="543">
                  <c:v>0.18178188057307143</c:v>
                </c:pt>
                <c:pt idx="544">
                  <c:v>0.17484429119567538</c:v>
                </c:pt>
                <c:pt idx="545">
                  <c:v>0.17852146684642264</c:v>
                </c:pt>
                <c:pt idx="546">
                  <c:v>0.1784754158050858</c:v>
                </c:pt>
                <c:pt idx="547">
                  <c:v>0.19614547667228213</c:v>
                </c:pt>
                <c:pt idx="548">
                  <c:v>0.19614547667228213</c:v>
                </c:pt>
                <c:pt idx="549">
                  <c:v>0.19801395162348343</c:v>
                </c:pt>
                <c:pt idx="550">
                  <c:v>0.20634486130756713</c:v>
                </c:pt>
                <c:pt idx="551">
                  <c:v>0.18635935408195406</c:v>
                </c:pt>
                <c:pt idx="552">
                  <c:v>0.18366997326788218</c:v>
                </c:pt>
                <c:pt idx="553">
                  <c:v>0.18278579327421471</c:v>
                </c:pt>
                <c:pt idx="554">
                  <c:v>0.18190161328054724</c:v>
                </c:pt>
                <c:pt idx="555">
                  <c:v>0.18190161328054724</c:v>
                </c:pt>
                <c:pt idx="556">
                  <c:v>9.8724222417933466E-2</c:v>
                </c:pt>
                <c:pt idx="557">
                  <c:v>0.17985234194105754</c:v>
                </c:pt>
                <c:pt idx="558">
                  <c:v>0.174747584008868</c:v>
                </c:pt>
                <c:pt idx="559">
                  <c:v>0.17426635062689794</c:v>
                </c:pt>
                <c:pt idx="560">
                  <c:v>0.17726095774295045</c:v>
                </c:pt>
                <c:pt idx="561">
                  <c:v>0.17360321563164732</c:v>
                </c:pt>
                <c:pt idx="562">
                  <c:v>0.17410056687808528</c:v>
                </c:pt>
                <c:pt idx="563">
                  <c:v>0.17605082847870079</c:v>
                </c:pt>
                <c:pt idx="564">
                  <c:v>0.17553717516362957</c:v>
                </c:pt>
                <c:pt idx="565">
                  <c:v>0.1802368681362202</c:v>
                </c:pt>
                <c:pt idx="566">
                  <c:v>0.17959325878249643</c:v>
                </c:pt>
                <c:pt idx="567">
                  <c:v>0.17889908538538479</c:v>
                </c:pt>
                <c:pt idx="568">
                  <c:v>0.17889908538538479</c:v>
                </c:pt>
                <c:pt idx="569">
                  <c:v>0.17716922406860744</c:v>
                </c:pt>
                <c:pt idx="570">
                  <c:v>0.18048324120737233</c:v>
                </c:pt>
                <c:pt idx="571">
                  <c:v>0.18735405657482998</c:v>
                </c:pt>
                <c:pt idx="572">
                  <c:v>0.18411206326471591</c:v>
                </c:pt>
                <c:pt idx="573">
                  <c:v>0.18456778436978535</c:v>
                </c:pt>
                <c:pt idx="574">
                  <c:v>0.1800687818353407</c:v>
                </c:pt>
                <c:pt idx="575">
                  <c:v>0.1800687818353407</c:v>
                </c:pt>
                <c:pt idx="576">
                  <c:v>0.17944377710231701</c:v>
                </c:pt>
                <c:pt idx="577">
                  <c:v>0.17719519685592144</c:v>
                </c:pt>
                <c:pt idx="578">
                  <c:v>0.17516895103710015</c:v>
                </c:pt>
                <c:pt idx="579">
                  <c:v>0.17657258677704726</c:v>
                </c:pt>
                <c:pt idx="580">
                  <c:v>0.17860896382496266</c:v>
                </c:pt>
                <c:pt idx="581">
                  <c:v>0.17660574352680977</c:v>
                </c:pt>
                <c:pt idx="582">
                  <c:v>0.17803332580825207</c:v>
                </c:pt>
                <c:pt idx="583">
                  <c:v>0.17984773683692384</c:v>
                </c:pt>
                <c:pt idx="584">
                  <c:v>0.17823217420474458</c:v>
                </c:pt>
                <c:pt idx="585">
                  <c:v>0.1767899476921572</c:v>
                </c:pt>
                <c:pt idx="586">
                  <c:v>0.17528638119250911</c:v>
                </c:pt>
                <c:pt idx="587">
                  <c:v>0.17664258435987926</c:v>
                </c:pt>
                <c:pt idx="588">
                  <c:v>0.17664258435987926</c:v>
                </c:pt>
                <c:pt idx="589">
                  <c:v>0.17959408770124047</c:v>
                </c:pt>
                <c:pt idx="590">
                  <c:v>0.17852146684642264</c:v>
                </c:pt>
                <c:pt idx="591">
                  <c:v>0.18592186918925402</c:v>
                </c:pt>
                <c:pt idx="592">
                  <c:v>0.19111467671247961</c:v>
                </c:pt>
                <c:pt idx="593">
                  <c:v>0.18786982823780268</c:v>
                </c:pt>
                <c:pt idx="594">
                  <c:v>0.19003883228476817</c:v>
                </c:pt>
                <c:pt idx="595">
                  <c:v>0.19003883228476817</c:v>
                </c:pt>
                <c:pt idx="596">
                  <c:v>0.19028290280385349</c:v>
                </c:pt>
                <c:pt idx="597">
                  <c:v>0.18804482219488269</c:v>
                </c:pt>
                <c:pt idx="598">
                  <c:v>0.18864809083639539</c:v>
                </c:pt>
                <c:pt idx="599">
                  <c:v>0.18578841327145981</c:v>
                </c:pt>
                <c:pt idx="600">
                  <c:v>0.18640991812534194</c:v>
                </c:pt>
                <c:pt idx="601">
                  <c:v>0.19464854152258659</c:v>
                </c:pt>
                <c:pt idx="602">
                  <c:v>0.19527207262228752</c:v>
                </c:pt>
                <c:pt idx="603">
                  <c:v>0.19037518909069251</c:v>
                </c:pt>
                <c:pt idx="604">
                  <c:v>0.17227924819321297</c:v>
                </c:pt>
                <c:pt idx="605">
                  <c:v>0.14478677651511507</c:v>
                </c:pt>
                <c:pt idx="606">
                  <c:v>0.16401538882531572</c:v>
                </c:pt>
                <c:pt idx="607">
                  <c:v>0.15430782931150827</c:v>
                </c:pt>
                <c:pt idx="608">
                  <c:v>0.15430782931150827</c:v>
                </c:pt>
                <c:pt idx="609">
                  <c:v>0.15074347871203628</c:v>
                </c:pt>
                <c:pt idx="610">
                  <c:v>0.15087555309859035</c:v>
                </c:pt>
                <c:pt idx="611">
                  <c:v>0.15545201348456358</c:v>
                </c:pt>
                <c:pt idx="612">
                  <c:v>0.15223553245135013</c:v>
                </c:pt>
                <c:pt idx="613">
                  <c:v>0.15359256453746437</c:v>
                </c:pt>
                <c:pt idx="614">
                  <c:v>0.153137948657387</c:v>
                </c:pt>
                <c:pt idx="615">
                  <c:v>0.14964746392821932</c:v>
                </c:pt>
                <c:pt idx="616">
                  <c:v>0.14388187355284604</c:v>
                </c:pt>
                <c:pt idx="617">
                  <c:v>0.14859289508160553</c:v>
                </c:pt>
                <c:pt idx="618">
                  <c:v>0.15167140719497377</c:v>
                </c:pt>
                <c:pt idx="619">
                  <c:v>0.15235121266718832</c:v>
                </c:pt>
                <c:pt idx="620">
                  <c:v>0.15199440919891041</c:v>
                </c:pt>
                <c:pt idx="621">
                  <c:v>0.15268425379813641</c:v>
                </c:pt>
                <c:pt idx="622">
                  <c:v>0.14915932289004874</c:v>
                </c:pt>
                <c:pt idx="623">
                  <c:v>0.15160122540797644</c:v>
                </c:pt>
                <c:pt idx="624">
                  <c:v>0.15744897084109463</c:v>
                </c:pt>
                <c:pt idx="625">
                  <c:v>0.15591040555003058</c:v>
                </c:pt>
                <c:pt idx="626">
                  <c:v>0.15673416657746406</c:v>
                </c:pt>
                <c:pt idx="627">
                  <c:v>0.15761429407949393</c:v>
                </c:pt>
                <c:pt idx="628">
                  <c:v>0.15629032664105957</c:v>
                </c:pt>
                <c:pt idx="629">
                  <c:v>0.15654360736841222</c:v>
                </c:pt>
                <c:pt idx="630">
                  <c:v>0.15506279008318455</c:v>
                </c:pt>
                <c:pt idx="631">
                  <c:v>0.15827973162681136</c:v>
                </c:pt>
                <c:pt idx="632">
                  <c:v>0.15756382213818873</c:v>
                </c:pt>
                <c:pt idx="633">
                  <c:v>0.15756382213818873</c:v>
                </c:pt>
                <c:pt idx="634">
                  <c:v>0.15760508387122654</c:v>
                </c:pt>
                <c:pt idx="635">
                  <c:v>0.15814148640071818</c:v>
                </c:pt>
                <c:pt idx="636">
                  <c:v>0.16353876054747932</c:v>
                </c:pt>
                <c:pt idx="637">
                  <c:v>0.16422722361546521</c:v>
                </c:pt>
                <c:pt idx="638">
                  <c:v>0.16022078301915949</c:v>
                </c:pt>
                <c:pt idx="639">
                  <c:v>0.15506767149356626</c:v>
                </c:pt>
                <c:pt idx="640">
                  <c:v>0.15392652668923915</c:v>
                </c:pt>
                <c:pt idx="641">
                  <c:v>0.15280656536392703</c:v>
                </c:pt>
                <c:pt idx="642">
                  <c:v>0.15561171849591976</c:v>
                </c:pt>
                <c:pt idx="643">
                  <c:v>0.15464860701740094</c:v>
                </c:pt>
                <c:pt idx="644">
                  <c:v>0.15466011977773517</c:v>
                </c:pt>
                <c:pt idx="645">
                  <c:v>0.15485417886592864</c:v>
                </c:pt>
                <c:pt idx="646">
                  <c:v>0.15485417886592864</c:v>
                </c:pt>
                <c:pt idx="647">
                  <c:v>0.1549341234736894</c:v>
                </c:pt>
                <c:pt idx="648">
                  <c:v>0.15500992348772985</c:v>
                </c:pt>
                <c:pt idx="649">
                  <c:v>0.15369765301379504</c:v>
                </c:pt>
                <c:pt idx="650">
                  <c:v>0.1521250099521417</c:v>
                </c:pt>
                <c:pt idx="651">
                  <c:v>0.1528249857804618</c:v>
                </c:pt>
                <c:pt idx="652">
                  <c:v>0.15267071479198335</c:v>
                </c:pt>
                <c:pt idx="653">
                  <c:v>0.15267071479198335</c:v>
                </c:pt>
                <c:pt idx="654">
                  <c:v>0.15290539089863592</c:v>
                </c:pt>
                <c:pt idx="655">
                  <c:v>0.1544236937315118</c:v>
                </c:pt>
                <c:pt idx="656">
                  <c:v>0.1534236493178408</c:v>
                </c:pt>
                <c:pt idx="657">
                  <c:v>0.1548903749844194</c:v>
                </c:pt>
                <c:pt idx="658">
                  <c:v>0.15519643020514406</c:v>
                </c:pt>
                <c:pt idx="659">
                  <c:v>0.15594825950600946</c:v>
                </c:pt>
                <c:pt idx="660">
                  <c:v>0.15594825950600946</c:v>
                </c:pt>
                <c:pt idx="661">
                  <c:v>0.15615309453787574</c:v>
                </c:pt>
                <c:pt idx="662">
                  <c:v>0.15822216782514031</c:v>
                </c:pt>
                <c:pt idx="663">
                  <c:v>0.1609472842472896</c:v>
                </c:pt>
                <c:pt idx="664">
                  <c:v>0.16176220347478643</c:v>
                </c:pt>
                <c:pt idx="665">
                  <c:v>0.17343743188283467</c:v>
                </c:pt>
                <c:pt idx="666">
                  <c:v>0.18246343598485679</c:v>
                </c:pt>
                <c:pt idx="667">
                  <c:v>0.18246343598485679</c:v>
                </c:pt>
                <c:pt idx="668">
                  <c:v>0.19253019362109164</c:v>
                </c:pt>
                <c:pt idx="669">
                  <c:v>0.19465775173085398</c:v>
                </c:pt>
                <c:pt idx="670">
                  <c:v>0.19638236322891892</c:v>
                </c:pt>
                <c:pt idx="671">
                  <c:v>0.19136049717113571</c:v>
                </c:pt>
                <c:pt idx="672">
                  <c:v>0.19285936646456742</c:v>
                </c:pt>
                <c:pt idx="673">
                  <c:v>0.20555342811115204</c:v>
                </c:pt>
                <c:pt idx="674">
                  <c:v>0.20555342811115204</c:v>
                </c:pt>
                <c:pt idx="675">
                  <c:v>0.20806781496814392</c:v>
                </c:pt>
                <c:pt idx="676">
                  <c:v>0.21183479014949805</c:v>
                </c:pt>
                <c:pt idx="677">
                  <c:v>0.21093909739549635</c:v>
                </c:pt>
                <c:pt idx="678">
                  <c:v>0.21735400745371922</c:v>
                </c:pt>
                <c:pt idx="679">
                  <c:v>0.2125716068108876</c:v>
                </c:pt>
                <c:pt idx="680">
                  <c:v>0.21266370889356129</c:v>
                </c:pt>
                <c:pt idx="681">
                  <c:v>0.21266370889356129</c:v>
                </c:pt>
                <c:pt idx="682">
                  <c:v>0.21915690572205679</c:v>
                </c:pt>
                <c:pt idx="683">
                  <c:v>0.20948618704131883</c:v>
                </c:pt>
                <c:pt idx="684">
                  <c:v>0.21138348994439696</c:v>
                </c:pt>
                <c:pt idx="685">
                  <c:v>0.21812536239611141</c:v>
                </c:pt>
                <c:pt idx="686">
                  <c:v>0.21598859407808169</c:v>
                </c:pt>
                <c:pt idx="687">
                  <c:v>0.21534857670558216</c:v>
                </c:pt>
                <c:pt idx="688">
                  <c:v>0.21534857670558216</c:v>
                </c:pt>
                <c:pt idx="689">
                  <c:v>0.21095061015583058</c:v>
                </c:pt>
                <c:pt idx="690">
                  <c:v>0.21105192244677165</c:v>
                </c:pt>
                <c:pt idx="691">
                  <c:v>0.21364920117816982</c:v>
                </c:pt>
                <c:pt idx="692">
                  <c:v>0.21142981729198179</c:v>
                </c:pt>
                <c:pt idx="693">
                  <c:v>0.20130752209989472</c:v>
                </c:pt>
                <c:pt idx="694">
                  <c:v>0.1983602554543365</c:v>
                </c:pt>
                <c:pt idx="695">
                  <c:v>0.1983602554543365</c:v>
                </c:pt>
                <c:pt idx="696">
                  <c:v>0.2002299277326125</c:v>
                </c:pt>
                <c:pt idx="697">
                  <c:v>0.19921680482320187</c:v>
                </c:pt>
                <c:pt idx="698">
                  <c:v>0.20496857988617409</c:v>
                </c:pt>
                <c:pt idx="699">
                  <c:v>0.22266654768442062</c:v>
                </c:pt>
                <c:pt idx="700">
                  <c:v>0.22600009046471234</c:v>
                </c:pt>
                <c:pt idx="701">
                  <c:v>0.22548431880173964</c:v>
                </c:pt>
                <c:pt idx="702">
                  <c:v>0.22548431880173964</c:v>
                </c:pt>
                <c:pt idx="703">
                  <c:v>0.22603794442069119</c:v>
                </c:pt>
                <c:pt idx="704">
                  <c:v>0.22804963811045004</c:v>
                </c:pt>
                <c:pt idx="705">
                  <c:v>0.22289625027860879</c:v>
                </c:pt>
                <c:pt idx="706">
                  <c:v>0.21924900780473047</c:v>
                </c:pt>
                <c:pt idx="707">
                  <c:v>0.2199305632165158</c:v>
                </c:pt>
                <c:pt idx="708">
                  <c:v>0.21289856920437922</c:v>
                </c:pt>
                <c:pt idx="709">
                  <c:v>0.21289856920437922</c:v>
                </c:pt>
                <c:pt idx="710">
                  <c:v>0.21701092719575968</c:v>
                </c:pt>
                <c:pt idx="711">
                  <c:v>0.21539223309276953</c:v>
                </c:pt>
                <c:pt idx="712">
                  <c:v>0.21319790097306873</c:v>
                </c:pt>
                <c:pt idx="713">
                  <c:v>0.21699711188335863</c:v>
                </c:pt>
                <c:pt idx="714">
                  <c:v>0.21562488295360327</c:v>
                </c:pt>
                <c:pt idx="715">
                  <c:v>0.20487187269936671</c:v>
                </c:pt>
                <c:pt idx="716">
                  <c:v>0.20487187269936671</c:v>
                </c:pt>
                <c:pt idx="717">
                  <c:v>0.20709153289180277</c:v>
                </c:pt>
                <c:pt idx="718">
                  <c:v>0.20641918768828479</c:v>
                </c:pt>
                <c:pt idx="719">
                  <c:v>0.20312920919309777</c:v>
                </c:pt>
                <c:pt idx="720">
                  <c:v>0.20264069974659646</c:v>
                </c:pt>
                <c:pt idx="721">
                  <c:v>0.18632021069681776</c:v>
                </c:pt>
                <c:pt idx="722">
                  <c:v>0.18507913513278973</c:v>
                </c:pt>
                <c:pt idx="723">
                  <c:v>0.18507913513278973</c:v>
                </c:pt>
                <c:pt idx="724">
                  <c:v>0.19792737566577015</c:v>
                </c:pt>
                <c:pt idx="725">
                  <c:v>0.22319097694316462</c:v>
                </c:pt>
                <c:pt idx="726">
                  <c:v>0.22686179755020744</c:v>
                </c:pt>
                <c:pt idx="727">
                  <c:v>0.22470145109901321</c:v>
                </c:pt>
                <c:pt idx="728">
                  <c:v>0.22793202375087571</c:v>
                </c:pt>
                <c:pt idx="729">
                  <c:v>0.2470638367721863</c:v>
                </c:pt>
                <c:pt idx="730">
                  <c:v>0.2470638367721863</c:v>
                </c:pt>
                <c:pt idx="731">
                  <c:v>0.25763715586312652</c:v>
                </c:pt>
                <c:pt idx="732">
                  <c:v>0.25860422773120029</c:v>
                </c:pt>
                <c:pt idx="733">
                  <c:v>0.259294993351253</c:v>
                </c:pt>
                <c:pt idx="734">
                  <c:v>0.2522583942349827</c:v>
                </c:pt>
                <c:pt idx="735">
                  <c:v>0.26095283083937948</c:v>
                </c:pt>
                <c:pt idx="736">
                  <c:v>0.25437674213647771</c:v>
                </c:pt>
                <c:pt idx="737">
                  <c:v>0.25437674213647771</c:v>
                </c:pt>
                <c:pt idx="738">
                  <c:v>0.25610826129074316</c:v>
                </c:pt>
                <c:pt idx="739">
                  <c:v>0.24909929279927498</c:v>
                </c:pt>
                <c:pt idx="740">
                  <c:v>0.2515307877818605</c:v>
                </c:pt>
                <c:pt idx="741">
                  <c:v>0.26149623312715425</c:v>
                </c:pt>
                <c:pt idx="742">
                  <c:v>0.25925815251818352</c:v>
                </c:pt>
                <c:pt idx="743">
                  <c:v>0.26148702291888692</c:v>
                </c:pt>
                <c:pt idx="744">
                  <c:v>0.26148702291888692</c:v>
                </c:pt>
                <c:pt idx="745">
                  <c:v>0.2585673868981308</c:v>
                </c:pt>
                <c:pt idx="746">
                  <c:v>0.25411885630499131</c:v>
                </c:pt>
                <c:pt idx="747">
                  <c:v>0.26030811626066364</c:v>
                </c:pt>
                <c:pt idx="748">
                  <c:v>0.25935485970499089</c:v>
                </c:pt>
                <c:pt idx="749">
                  <c:v>0.25783057023674122</c:v>
                </c:pt>
                <c:pt idx="750">
                  <c:v>0.25686349836866745</c:v>
                </c:pt>
                <c:pt idx="751">
                  <c:v>0.25686349836866745</c:v>
                </c:pt>
                <c:pt idx="752">
                  <c:v>0.25915684022724245</c:v>
                </c:pt>
                <c:pt idx="753">
                  <c:v>0.26835553573427773</c:v>
                </c:pt>
                <c:pt idx="754">
                  <c:v>0.27809302842495409</c:v>
                </c:pt>
                <c:pt idx="755">
                  <c:v>0.27602073156479595</c:v>
                </c:pt>
                <c:pt idx="756">
                  <c:v>0.27904398242855999</c:v>
                </c:pt>
                <c:pt idx="757">
                  <c:v>0.28063504590674809</c:v>
                </c:pt>
                <c:pt idx="758">
                  <c:v>0.27971899859247551</c:v>
                </c:pt>
                <c:pt idx="759">
                  <c:v>0.27130685487147355</c:v>
                </c:pt>
                <c:pt idx="760">
                  <c:v>0.28024821715951853</c:v>
                </c:pt>
                <c:pt idx="761">
                  <c:v>0.26935023822715365</c:v>
                </c:pt>
                <c:pt idx="762">
                  <c:v>0.25981076501422568</c:v>
                </c:pt>
                <c:pt idx="763">
                  <c:v>0.25107027736849208</c:v>
                </c:pt>
                <c:pt idx="764">
                  <c:v>0.25107027736849208</c:v>
                </c:pt>
                <c:pt idx="765">
                  <c:v>0.25335440901879969</c:v>
                </c:pt>
                <c:pt idx="766">
                  <c:v>0.25294980456961413</c:v>
                </c:pt>
                <c:pt idx="767">
                  <c:v>0.25769241711273072</c:v>
                </c:pt>
                <c:pt idx="768">
                  <c:v>0.26168964750076906</c:v>
                </c:pt>
                <c:pt idx="769">
                  <c:v>0.27291689137869241</c:v>
                </c:pt>
                <c:pt idx="770">
                  <c:v>0.27036566368863107</c:v>
                </c:pt>
                <c:pt idx="771">
                  <c:v>0.27036566368863107</c:v>
                </c:pt>
                <c:pt idx="772">
                  <c:v>0.27030119223075955</c:v>
                </c:pt>
                <c:pt idx="773">
                  <c:v>0.25481883213331141</c:v>
                </c:pt>
                <c:pt idx="774">
                  <c:v>0.2642819527197029</c:v>
                </c:pt>
                <c:pt idx="775">
                  <c:v>0.26274882145151657</c:v>
                </c:pt>
                <c:pt idx="776">
                  <c:v>0.26600923517816533</c:v>
                </c:pt>
                <c:pt idx="777">
                  <c:v>0.27193139909408387</c:v>
                </c:pt>
                <c:pt idx="778">
                  <c:v>0.27193139909408387</c:v>
                </c:pt>
                <c:pt idx="779">
                  <c:v>0.26664473954861384</c:v>
                </c:pt>
                <c:pt idx="780">
                  <c:v>0.25379649901563345</c:v>
                </c:pt>
                <c:pt idx="781">
                  <c:v>0.2547291247047872</c:v>
                </c:pt>
                <c:pt idx="782">
                  <c:v>0.25676089664856894</c:v>
                </c:pt>
                <c:pt idx="783">
                  <c:v>0.24873567377687922</c:v>
                </c:pt>
                <c:pt idx="784">
                  <c:v>0.2435731678388533</c:v>
                </c:pt>
                <c:pt idx="785">
                  <c:v>0.2435731678388533</c:v>
                </c:pt>
                <c:pt idx="786">
                  <c:v>0.24818831109954945</c:v>
                </c:pt>
                <c:pt idx="787">
                  <c:v>0.2519452471538921</c:v>
                </c:pt>
                <c:pt idx="788">
                  <c:v>0.24827958426347907</c:v>
                </c:pt>
                <c:pt idx="789">
                  <c:v>0.25177025319681212</c:v>
                </c:pt>
                <c:pt idx="790">
                  <c:v>0.24612439552891463</c:v>
                </c:pt>
                <c:pt idx="791">
                  <c:v>0.24716514906312737</c:v>
                </c:pt>
                <c:pt idx="792">
                  <c:v>0.24716514906312737</c:v>
                </c:pt>
                <c:pt idx="793">
                  <c:v>0.24757113504355302</c:v>
                </c:pt>
                <c:pt idx="794">
                  <c:v>0.24771776155916952</c:v>
                </c:pt>
                <c:pt idx="795">
                  <c:v>0.25067313318800305</c:v>
                </c:pt>
                <c:pt idx="796">
                  <c:v>0.24314949825855425</c:v>
                </c:pt>
                <c:pt idx="797">
                  <c:v>0.24394839172366595</c:v>
                </c:pt>
                <c:pt idx="798">
                  <c:v>0.24646729158270878</c:v>
                </c:pt>
                <c:pt idx="799">
                  <c:v>0.24646729158270878</c:v>
                </c:pt>
                <c:pt idx="800">
                  <c:v>0.25386097047350498</c:v>
                </c:pt>
                <c:pt idx="801">
                  <c:v>0.25505995538575116</c:v>
                </c:pt>
                <c:pt idx="802">
                  <c:v>0.25580008772211699</c:v>
                </c:pt>
                <c:pt idx="803">
                  <c:v>0.24975902001746667</c:v>
                </c:pt>
                <c:pt idx="804">
                  <c:v>0.24748750635248534</c:v>
                </c:pt>
                <c:pt idx="805">
                  <c:v>0.25030583008230034</c:v>
                </c:pt>
                <c:pt idx="806">
                  <c:v>0.25030583008230034</c:v>
                </c:pt>
                <c:pt idx="807">
                  <c:v>0.25117158965943315</c:v>
                </c:pt>
                <c:pt idx="808">
                  <c:v>0.23618096258137986</c:v>
                </c:pt>
                <c:pt idx="809">
                  <c:v>0.24819669238907277</c:v>
                </c:pt>
                <c:pt idx="810">
                  <c:v>0.24282796988794039</c:v>
                </c:pt>
                <c:pt idx="811">
                  <c:v>0.24539678907579243</c:v>
                </c:pt>
                <c:pt idx="812">
                  <c:v>0.24356736540764484</c:v>
                </c:pt>
                <c:pt idx="813">
                  <c:v>0.24356736540764484</c:v>
                </c:pt>
                <c:pt idx="814">
                  <c:v>0.23974172119962758</c:v>
                </c:pt>
                <c:pt idx="815">
                  <c:v>0.23849834308353268</c:v>
                </c:pt>
                <c:pt idx="816">
                  <c:v>0.23805625308669895</c:v>
                </c:pt>
                <c:pt idx="817">
                  <c:v>0.22948154918977798</c:v>
                </c:pt>
                <c:pt idx="818">
                  <c:v>0.23521950894034918</c:v>
                </c:pt>
                <c:pt idx="819">
                  <c:v>0.24306660638414795</c:v>
                </c:pt>
                <c:pt idx="820">
                  <c:v>0.24306660638414795</c:v>
                </c:pt>
                <c:pt idx="821">
                  <c:v>0.24379421283727012</c:v>
                </c:pt>
                <c:pt idx="822">
                  <c:v>0.2460691342793104</c:v>
                </c:pt>
                <c:pt idx="823">
                  <c:v>0.25939133212972965</c:v>
                </c:pt>
                <c:pt idx="824">
                  <c:v>0.27617573936993584</c:v>
                </c:pt>
                <c:pt idx="825">
                  <c:v>0.27777067113559611</c:v>
                </c:pt>
                <c:pt idx="826">
                  <c:v>0.28480727025186647</c:v>
                </c:pt>
                <c:pt idx="827">
                  <c:v>0.28480727025186647</c:v>
                </c:pt>
                <c:pt idx="828">
                  <c:v>0.28046005194966805</c:v>
                </c:pt>
                <c:pt idx="829">
                  <c:v>0.27777067113559611</c:v>
                </c:pt>
                <c:pt idx="830">
                  <c:v>0.28236656506101354</c:v>
                </c:pt>
                <c:pt idx="831">
                  <c:v>0.27730095051396031</c:v>
                </c:pt>
                <c:pt idx="832">
                  <c:v>0.27994428028669532</c:v>
                </c:pt>
                <c:pt idx="833">
                  <c:v>0.27988901903709112</c:v>
                </c:pt>
                <c:pt idx="834">
                  <c:v>0.27988901903709112</c:v>
                </c:pt>
                <c:pt idx="835">
                  <c:v>0.2817494811070998</c:v>
                </c:pt>
                <c:pt idx="836">
                  <c:v>0.28665852211360771</c:v>
                </c:pt>
                <c:pt idx="837">
                  <c:v>0.28377913470297994</c:v>
                </c:pt>
                <c:pt idx="838">
                  <c:v>0.28060741528194599</c:v>
                </c:pt>
                <c:pt idx="839">
                  <c:v>0.27916141258396893</c:v>
                </c:pt>
                <c:pt idx="840">
                  <c:v>0.27875616342020465</c:v>
                </c:pt>
                <c:pt idx="841">
                  <c:v>0.27875616342020465</c:v>
                </c:pt>
                <c:pt idx="842">
                  <c:v>0.27714437697341504</c:v>
                </c:pt>
                <c:pt idx="843">
                  <c:v>0.28343494922002843</c:v>
                </c:pt>
                <c:pt idx="844">
                  <c:v>0.28159797318110152</c:v>
                </c:pt>
                <c:pt idx="845">
                  <c:v>0.27955109649576138</c:v>
                </c:pt>
                <c:pt idx="846">
                  <c:v>0.28882817087515195</c:v>
                </c:pt>
                <c:pt idx="847">
                  <c:v>0.27815749988282568</c:v>
                </c:pt>
                <c:pt idx="848">
                  <c:v>0.27815749988282568</c:v>
                </c:pt>
                <c:pt idx="849">
                  <c:v>0.2791798330005037</c:v>
                </c:pt>
                <c:pt idx="850">
                  <c:v>0.27570758448370541</c:v>
                </c:pt>
                <c:pt idx="851">
                  <c:v>0.27425955553990955</c:v>
                </c:pt>
                <c:pt idx="852">
                  <c:v>0.27595626010692442</c:v>
                </c:pt>
                <c:pt idx="853">
                  <c:v>0.27400120919800985</c:v>
                </c:pt>
                <c:pt idx="854">
                  <c:v>0.27521023323726745</c:v>
                </c:pt>
                <c:pt idx="855">
                  <c:v>0.27521023323726745</c:v>
                </c:pt>
                <c:pt idx="856">
                  <c:v>0.27756804655371403</c:v>
                </c:pt>
                <c:pt idx="857">
                  <c:v>0.26837625870287929</c:v>
                </c:pt>
                <c:pt idx="858">
                  <c:v>0.26920812471358813</c:v>
                </c:pt>
                <c:pt idx="859">
                  <c:v>0.27240111971571979</c:v>
                </c:pt>
                <c:pt idx="860">
                  <c:v>0.26837625870287929</c:v>
                </c:pt>
                <c:pt idx="861">
                  <c:v>0.27023672077288791</c:v>
                </c:pt>
                <c:pt idx="862">
                  <c:v>0.27023672077288791</c:v>
                </c:pt>
                <c:pt idx="863">
                  <c:v>0.26957358577763735</c:v>
                </c:pt>
                <c:pt idx="864">
                  <c:v>0.26899334265679303</c:v>
                </c:pt>
                <c:pt idx="865">
                  <c:v>0.26906812954792408</c:v>
                </c:pt>
                <c:pt idx="866">
                  <c:v>0.26817363412099721</c:v>
                </c:pt>
                <c:pt idx="867">
                  <c:v>0.26966568786031103</c:v>
                </c:pt>
                <c:pt idx="868">
                  <c:v>0.26651938861409491</c:v>
                </c:pt>
                <c:pt idx="869">
                  <c:v>0.26651938861409491</c:v>
                </c:pt>
                <c:pt idx="870">
                  <c:v>0.26793416870604553</c:v>
                </c:pt>
                <c:pt idx="871">
                  <c:v>0.26855125265995933</c:v>
                </c:pt>
                <c:pt idx="872">
                  <c:v>0.27616284507836147</c:v>
                </c:pt>
                <c:pt idx="873">
                  <c:v>0.27152614993031965</c:v>
                </c:pt>
                <c:pt idx="874">
                  <c:v>0.27097630049675769</c:v>
                </c:pt>
                <c:pt idx="875">
                  <c:v>0.27064887759285272</c:v>
                </c:pt>
                <c:pt idx="876">
                  <c:v>0.27064887759285272</c:v>
                </c:pt>
                <c:pt idx="877">
                  <c:v>0.27077312330237951</c:v>
                </c:pt>
                <c:pt idx="878">
                  <c:v>0.27046697597957214</c:v>
                </c:pt>
                <c:pt idx="879">
                  <c:v>0.26865772266753013</c:v>
                </c:pt>
                <c:pt idx="880">
                  <c:v>0.266525006841138</c:v>
                </c:pt>
                <c:pt idx="881">
                  <c:v>0.25459778713489456</c:v>
                </c:pt>
                <c:pt idx="882">
                  <c:v>0.24007328869725289</c:v>
                </c:pt>
                <c:pt idx="883">
                  <c:v>0.24006039440567856</c:v>
                </c:pt>
                <c:pt idx="884">
                  <c:v>0.24161139347790359</c:v>
                </c:pt>
                <c:pt idx="885">
                  <c:v>0.24056833739162398</c:v>
                </c:pt>
                <c:pt idx="886">
                  <c:v>0.23808388371150105</c:v>
                </c:pt>
                <c:pt idx="887">
                  <c:v>0.2448718072045524</c:v>
                </c:pt>
                <c:pt idx="888">
                  <c:v>0.23959435786734964</c:v>
                </c:pt>
                <c:pt idx="889">
                  <c:v>0.23984303349056865</c:v>
                </c:pt>
                <c:pt idx="890">
                  <c:v>0.23927540835505068</c:v>
                </c:pt>
                <c:pt idx="891">
                  <c:v>0.25403135932645132</c:v>
                </c:pt>
                <c:pt idx="892">
                  <c:v>0.25101501611888782</c:v>
                </c:pt>
                <c:pt idx="893">
                  <c:v>0.23964409299199346</c:v>
                </c:pt>
                <c:pt idx="894">
                  <c:v>0.23718773044708602</c:v>
                </c:pt>
                <c:pt idx="895">
                  <c:v>0.23718773044708602</c:v>
                </c:pt>
                <c:pt idx="896">
                  <c:v>0.23983382328230129</c:v>
                </c:pt>
                <c:pt idx="897">
                  <c:v>0.23811151433630318</c:v>
                </c:pt>
                <c:pt idx="898">
                  <c:v>0.23674877192106319</c:v>
                </c:pt>
                <c:pt idx="899">
                  <c:v>0.23637078497377034</c:v>
                </c:pt>
                <c:pt idx="900">
                  <c:v>0.23940094349373492</c:v>
                </c:pt>
                <c:pt idx="901">
                  <c:v>0.23850663227097332</c:v>
                </c:pt>
                <c:pt idx="902">
                  <c:v>0.23850663227097332</c:v>
                </c:pt>
                <c:pt idx="903">
                  <c:v>0.23773389579734105</c:v>
                </c:pt>
                <c:pt idx="904">
                  <c:v>0.23105649480349813</c:v>
                </c:pt>
                <c:pt idx="905">
                  <c:v>0.24016078567579288</c:v>
                </c:pt>
                <c:pt idx="906">
                  <c:v>0.24156534243656672</c:v>
                </c:pt>
                <c:pt idx="907">
                  <c:v>0.24473365408054182</c:v>
                </c:pt>
                <c:pt idx="908">
                  <c:v>0.2433083743511664</c:v>
                </c:pt>
                <c:pt idx="909">
                  <c:v>0.2433083743511664</c:v>
                </c:pt>
                <c:pt idx="910">
                  <c:v>0.24355474742231853</c:v>
                </c:pt>
                <c:pt idx="911">
                  <c:v>0.24661023401501836</c:v>
                </c:pt>
                <c:pt idx="912">
                  <c:v>0.25040253726910777</c:v>
                </c:pt>
                <c:pt idx="913">
                  <c:v>0.24952977793369185</c:v>
                </c:pt>
                <c:pt idx="914">
                  <c:v>0.24498002715169395</c:v>
                </c:pt>
                <c:pt idx="915">
                  <c:v>0.2444585451595955</c:v>
                </c:pt>
                <c:pt idx="916">
                  <c:v>0.2444585451595955</c:v>
                </c:pt>
                <c:pt idx="917">
                  <c:v>0.24410938616417951</c:v>
                </c:pt>
                <c:pt idx="918">
                  <c:v>0.24218776831127559</c:v>
                </c:pt>
                <c:pt idx="919">
                  <c:v>0.24084003853551139</c:v>
                </c:pt>
                <c:pt idx="920">
                  <c:v>0.24166665472750778</c:v>
                </c:pt>
                <c:pt idx="921">
                  <c:v>0.24955980321264343</c:v>
                </c:pt>
                <c:pt idx="922">
                  <c:v>0.24780065343357588</c:v>
                </c:pt>
                <c:pt idx="923">
                  <c:v>0.24780065343357588</c:v>
                </c:pt>
                <c:pt idx="924">
                  <c:v>0.24973921806969182</c:v>
                </c:pt>
                <c:pt idx="925">
                  <c:v>0.25641219816356631</c:v>
                </c:pt>
                <c:pt idx="926">
                  <c:v>0.25231448440333099</c:v>
                </c:pt>
                <c:pt idx="927">
                  <c:v>0.25467146880103347</c:v>
                </c:pt>
                <c:pt idx="928">
                  <c:v>0.25307644493329046</c:v>
                </c:pt>
                <c:pt idx="929">
                  <c:v>0.25783057023674122</c:v>
                </c:pt>
                <c:pt idx="930">
                  <c:v>0.25783057023674122</c:v>
                </c:pt>
                <c:pt idx="931">
                  <c:v>0.25716218542277824</c:v>
                </c:pt>
                <c:pt idx="932">
                  <c:v>0.25396394060193417</c:v>
                </c:pt>
                <c:pt idx="933">
                  <c:v>0.25239654735899325</c:v>
                </c:pt>
                <c:pt idx="934">
                  <c:v>0.24600466282143879</c:v>
                </c:pt>
                <c:pt idx="935">
                  <c:v>0.24623399700729634</c:v>
                </c:pt>
                <c:pt idx="936">
                  <c:v>0.2484177373874896</c:v>
                </c:pt>
                <c:pt idx="937">
                  <c:v>0.2484177373874896</c:v>
                </c:pt>
                <c:pt idx="938">
                  <c:v>0.25055450570551935</c:v>
                </c:pt>
                <c:pt idx="939">
                  <c:v>0.26169885770903639</c:v>
                </c:pt>
                <c:pt idx="940">
                  <c:v>0.26214444758501176</c:v>
                </c:pt>
                <c:pt idx="941">
                  <c:v>0.26026713083387382</c:v>
                </c:pt>
                <c:pt idx="942">
                  <c:v>0.26456249566352691</c:v>
                </c:pt>
                <c:pt idx="943">
                  <c:v>0.32160628897581051</c:v>
                </c:pt>
                <c:pt idx="944">
                  <c:v>0.31877451834192511</c:v>
                </c:pt>
                <c:pt idx="945">
                  <c:v>0.31938239208757147</c:v>
                </c:pt>
                <c:pt idx="946">
                  <c:v>0.32270902721166267</c:v>
                </c:pt>
                <c:pt idx="947">
                  <c:v>0.32695318328334921</c:v>
                </c:pt>
                <c:pt idx="948">
                  <c:v>0.32778210202741248</c:v>
                </c:pt>
                <c:pt idx="949">
                  <c:v>0.33649495904834398</c:v>
                </c:pt>
                <c:pt idx="950">
                  <c:v>0.34344866629020793</c:v>
                </c:pt>
                <c:pt idx="951">
                  <c:v>0.34344866629020793</c:v>
                </c:pt>
                <c:pt idx="952">
                  <c:v>0.34240257083520009</c:v>
                </c:pt>
                <c:pt idx="953">
                  <c:v>0.33614451062377054</c:v>
                </c:pt>
                <c:pt idx="954">
                  <c:v>0.32783874480825675</c:v>
                </c:pt>
                <c:pt idx="955">
                  <c:v>0.34669986980858936</c:v>
                </c:pt>
                <c:pt idx="956">
                  <c:v>0.33118066887807179</c:v>
                </c:pt>
                <c:pt idx="957">
                  <c:v>0.33535289322319012</c:v>
                </c:pt>
                <c:pt idx="958">
                  <c:v>0.33535289322319012</c:v>
                </c:pt>
                <c:pt idx="959">
                  <c:v>0.34096264687467959</c:v>
                </c:pt>
                <c:pt idx="960">
                  <c:v>0.34484861794684807</c:v>
                </c:pt>
                <c:pt idx="961">
                  <c:v>0.33934091340296113</c:v>
                </c:pt>
                <c:pt idx="962">
                  <c:v>0.34651566564324193</c:v>
                </c:pt>
                <c:pt idx="963">
                  <c:v>0.34313551920911733</c:v>
                </c:pt>
                <c:pt idx="964">
                  <c:v>0.34875098318973252</c:v>
                </c:pt>
                <c:pt idx="965">
                  <c:v>0.34875098318973252</c:v>
                </c:pt>
                <c:pt idx="966">
                  <c:v>0.34644382601875645</c:v>
                </c:pt>
                <c:pt idx="967">
                  <c:v>0.34107243255722663</c:v>
                </c:pt>
                <c:pt idx="968">
                  <c:v>0.34969318749548445</c:v>
                </c:pt>
                <c:pt idx="969">
                  <c:v>0.34759326001052421</c:v>
                </c:pt>
                <c:pt idx="970">
                  <c:v>0.34764852126012841</c:v>
                </c:pt>
                <c:pt idx="971">
                  <c:v>0.35730081952433163</c:v>
                </c:pt>
                <c:pt idx="972">
                  <c:v>0.35730081952433163</c:v>
                </c:pt>
                <c:pt idx="973">
                  <c:v>0.36588473362952001</c:v>
                </c:pt>
                <c:pt idx="974">
                  <c:v>0.38729156019495348</c:v>
                </c:pt>
                <c:pt idx="975">
                  <c:v>0.40429130210445074</c:v>
                </c:pt>
                <c:pt idx="976">
                  <c:v>0.40364658752573485</c:v>
                </c:pt>
                <c:pt idx="977">
                  <c:v>0.399730499072532</c:v>
                </c:pt>
                <c:pt idx="978">
                  <c:v>0.41034240893611246</c:v>
                </c:pt>
                <c:pt idx="979">
                  <c:v>0.41034240893611246</c:v>
                </c:pt>
                <c:pt idx="980">
                  <c:v>0.40343171336685713</c:v>
                </c:pt>
                <c:pt idx="981">
                  <c:v>0.37861342565918993</c:v>
                </c:pt>
                <c:pt idx="982">
                  <c:v>0.37841061687314248</c:v>
                </c:pt>
                <c:pt idx="983">
                  <c:v>0.3959376432059466</c:v>
                </c:pt>
                <c:pt idx="984">
                  <c:v>0.39592843299767927</c:v>
                </c:pt>
                <c:pt idx="985">
                  <c:v>0.38899314617234998</c:v>
                </c:pt>
                <c:pt idx="986">
                  <c:v>0.38899314617234998</c:v>
                </c:pt>
                <c:pt idx="987">
                  <c:v>0.38568668140436435</c:v>
                </c:pt>
                <c:pt idx="988">
                  <c:v>0.39245618448088093</c:v>
                </c:pt>
                <c:pt idx="989">
                  <c:v>0.39139701053013343</c:v>
                </c:pt>
                <c:pt idx="990">
                  <c:v>0.40013749817586708</c:v>
                </c:pt>
                <c:pt idx="991">
                  <c:v>0.40539652709653501</c:v>
                </c:pt>
                <c:pt idx="992">
                  <c:v>0.40284529940647368</c:v>
                </c:pt>
                <c:pt idx="993">
                  <c:v>0.40284529940647368</c:v>
                </c:pt>
                <c:pt idx="994">
                  <c:v>0.40088352504552399</c:v>
                </c:pt>
                <c:pt idx="995">
                  <c:v>0.40089273525379138</c:v>
                </c:pt>
                <c:pt idx="996">
                  <c:v>0.38984048533294802</c:v>
                </c:pt>
                <c:pt idx="997">
                  <c:v>0.39966777755423127</c:v>
                </c:pt>
                <c:pt idx="998">
                  <c:v>0.39116675532344919</c:v>
                </c:pt>
                <c:pt idx="999">
                  <c:v>0.38615640202600021</c:v>
                </c:pt>
                <c:pt idx="1000">
                  <c:v>0.38615640202600021</c:v>
                </c:pt>
                <c:pt idx="1001">
                  <c:v>0.39147990240453978</c:v>
                </c:pt>
                <c:pt idx="1002">
                  <c:v>0.40176770503919151</c:v>
                </c:pt>
                <c:pt idx="1003">
                  <c:v>0.41560143785678044</c:v>
                </c:pt>
                <c:pt idx="1004">
                  <c:v>0.39547713279257812</c:v>
                </c:pt>
                <c:pt idx="1005">
                  <c:v>0.40974374539873343</c:v>
                </c:pt>
                <c:pt idx="1006">
                  <c:v>0.40488176855647173</c:v>
                </c:pt>
                <c:pt idx="1007">
                  <c:v>0.40488176855647173</c:v>
                </c:pt>
                <c:pt idx="1008">
                  <c:v>0.40761618728897109</c:v>
                </c:pt>
                <c:pt idx="1009">
                  <c:v>0.43390212168404363</c:v>
                </c:pt>
                <c:pt idx="1010">
                  <c:v>0.41819871658817864</c:v>
                </c:pt>
                <c:pt idx="1011">
                  <c:v>0.42318143926082552</c:v>
                </c:pt>
                <c:pt idx="1012">
                  <c:v>0.42507874216390362</c:v>
                </c:pt>
                <c:pt idx="1013">
                  <c:v>0.39986782327779852</c:v>
                </c:pt>
                <c:pt idx="1014">
                  <c:v>0.39986782327779852</c:v>
                </c:pt>
                <c:pt idx="1015">
                  <c:v>0.39158121469548085</c:v>
                </c:pt>
                <c:pt idx="1016">
                  <c:v>0.39309168885132939</c:v>
                </c:pt>
                <c:pt idx="1017">
                  <c:v>0.39999934505185653</c:v>
                </c:pt>
                <c:pt idx="1018">
                  <c:v>0.39267722947929778</c:v>
                </c:pt>
                <c:pt idx="1019">
                  <c:v>0.37819878208299296</c:v>
                </c:pt>
                <c:pt idx="1020">
                  <c:v>0.38307098225643144</c:v>
                </c:pt>
                <c:pt idx="1021">
                  <c:v>0.38307098225643144</c:v>
                </c:pt>
                <c:pt idx="1022">
                  <c:v>0.38456303599574532</c:v>
                </c:pt>
                <c:pt idx="1023">
                  <c:v>0.36666760133224641</c:v>
                </c:pt>
                <c:pt idx="1024">
                  <c:v>0.36084674970726888</c:v>
                </c:pt>
                <c:pt idx="1025">
                  <c:v>0.36626235216848213</c:v>
                </c:pt>
                <c:pt idx="1026">
                  <c:v>0.36748730986804229</c:v>
                </c:pt>
                <c:pt idx="1027">
                  <c:v>0.38680111660471606</c:v>
                </c:pt>
                <c:pt idx="1028">
                  <c:v>0.38680111660471606</c:v>
                </c:pt>
                <c:pt idx="1029">
                  <c:v>0.386524810356695</c:v>
                </c:pt>
                <c:pt idx="1030">
                  <c:v>0.3976967929850142</c:v>
                </c:pt>
                <c:pt idx="1031">
                  <c:v>0.40107693941913874</c:v>
                </c:pt>
                <c:pt idx="1032">
                  <c:v>0.39103864132645005</c:v>
                </c:pt>
                <c:pt idx="1033">
                  <c:v>0.39700271168998519</c:v>
                </c:pt>
                <c:pt idx="1034">
                  <c:v>0.39576725435300025</c:v>
                </c:pt>
                <c:pt idx="1035">
                  <c:v>0.39576725435300025</c:v>
                </c:pt>
                <c:pt idx="1036">
                  <c:v>0.39381008509618426</c:v>
                </c:pt>
                <c:pt idx="1037">
                  <c:v>0.38990504889290228</c:v>
                </c:pt>
                <c:pt idx="1038">
                  <c:v>0.39744811736179519</c:v>
                </c:pt>
                <c:pt idx="1039">
                  <c:v>0.40698823528930184</c:v>
                </c:pt>
                <c:pt idx="1040">
                  <c:v>0.41749303043073277</c:v>
                </c:pt>
                <c:pt idx="1041">
                  <c:v>0.43787172144727987</c:v>
                </c:pt>
                <c:pt idx="1042">
                  <c:v>0.43787172144727987</c:v>
                </c:pt>
                <c:pt idx="1043">
                  <c:v>0.4431246716304913</c:v>
                </c:pt>
                <c:pt idx="1044">
                  <c:v>0.45897801891694906</c:v>
                </c:pt>
                <c:pt idx="1045">
                  <c:v>0.45648555235563354</c:v>
                </c:pt>
                <c:pt idx="1046">
                  <c:v>0.4768401126265201</c:v>
                </c:pt>
                <c:pt idx="1047">
                  <c:v>0.47310997827823542</c:v>
                </c:pt>
                <c:pt idx="1048">
                  <c:v>0.47897688094454982</c:v>
                </c:pt>
                <c:pt idx="1049">
                  <c:v>0.47897688094454982</c:v>
                </c:pt>
                <c:pt idx="1050">
                  <c:v>0.47777955386979176</c:v>
                </c:pt>
                <c:pt idx="1051">
                  <c:v>0.47802694006385332</c:v>
                </c:pt>
                <c:pt idx="1052">
                  <c:v>0.47924397698430349</c:v>
                </c:pt>
                <c:pt idx="1053">
                  <c:v>0.47337136398886337</c:v>
                </c:pt>
                <c:pt idx="1054">
                  <c:v>0.47566120596829675</c:v>
                </c:pt>
                <c:pt idx="1055">
                  <c:v>0.46965928164878279</c:v>
                </c:pt>
                <c:pt idx="1056">
                  <c:v>0.47679406158518323</c:v>
                </c:pt>
                <c:pt idx="1057">
                  <c:v>0.50344840431095061</c:v>
                </c:pt>
                <c:pt idx="1058">
                  <c:v>0.52250432521613799</c:v>
                </c:pt>
                <c:pt idx="1059">
                  <c:v>0.55778863308843052</c:v>
                </c:pt>
                <c:pt idx="1060">
                  <c:v>0.56592124698851765</c:v>
                </c:pt>
                <c:pt idx="1061">
                  <c:v>0.57660343074117826</c:v>
                </c:pt>
                <c:pt idx="1062">
                  <c:v>0.62165221721437047</c:v>
                </c:pt>
                <c:pt idx="1063">
                  <c:v>0.58316275686503338</c:v>
                </c:pt>
                <c:pt idx="1064">
                  <c:v>0.61219333332378201</c:v>
                </c:pt>
                <c:pt idx="1065">
                  <c:v>0.62023384514119562</c:v>
                </c:pt>
                <c:pt idx="1066">
                  <c:v>0.63015323944515245</c:v>
                </c:pt>
                <c:pt idx="1067">
                  <c:v>0.63015323944515245</c:v>
                </c:pt>
                <c:pt idx="1068">
                  <c:v>0.63945554979519559</c:v>
                </c:pt>
                <c:pt idx="1069">
                  <c:v>0.66451652649070803</c:v>
                </c:pt>
                <c:pt idx="1070">
                  <c:v>0.67379120621594912</c:v>
                </c:pt>
                <c:pt idx="1071">
                  <c:v>0.65092225908807066</c:v>
                </c:pt>
                <c:pt idx="1072">
                  <c:v>0.62504157385676251</c:v>
                </c:pt>
                <c:pt idx="1073">
                  <c:v>0.62504157385676251</c:v>
                </c:pt>
                <c:pt idx="1074">
                  <c:v>0.62857829383143238</c:v>
                </c:pt>
                <c:pt idx="1075">
                  <c:v>0.62044567993134503</c:v>
                </c:pt>
                <c:pt idx="1076">
                  <c:v>0.58702183412906117</c:v>
                </c:pt>
                <c:pt idx="1077">
                  <c:v>0.61762735620152998</c:v>
                </c:pt>
                <c:pt idx="1078">
                  <c:v>0.60296470463987772</c:v>
                </c:pt>
                <c:pt idx="1079">
                  <c:v>0.58485743518622935</c:v>
                </c:pt>
                <c:pt idx="1080">
                  <c:v>0.60920001563688686</c:v>
                </c:pt>
                <c:pt idx="1081">
                  <c:v>0.65353068217147248</c:v>
                </c:pt>
                <c:pt idx="1082">
                  <c:v>0.64301990039466761</c:v>
                </c:pt>
                <c:pt idx="1083">
                  <c:v>0.63423336170759725</c:v>
                </c:pt>
                <c:pt idx="1084">
                  <c:v>0.651180144919557</c:v>
                </c:pt>
                <c:pt idx="1085">
                  <c:v>0.6415186364470864</c:v>
                </c:pt>
                <c:pt idx="1086">
                  <c:v>0.6415186364470864</c:v>
                </c:pt>
                <c:pt idx="1087">
                  <c:v>0.65246036386872142</c:v>
                </c:pt>
                <c:pt idx="1088">
                  <c:v>0.64253175935649709</c:v>
                </c:pt>
                <c:pt idx="1089">
                  <c:v>0.60473306462721266</c:v>
                </c:pt>
                <c:pt idx="1090">
                  <c:v>0.60536856899766123</c:v>
                </c:pt>
                <c:pt idx="1091">
                  <c:v>0.62585207218429095</c:v>
                </c:pt>
                <c:pt idx="1092">
                  <c:v>0.6229634745653958</c:v>
                </c:pt>
                <c:pt idx="1093">
                  <c:v>0.6229634745653958</c:v>
                </c:pt>
                <c:pt idx="1094">
                  <c:v>0.63844786090866268</c:v>
                </c:pt>
                <c:pt idx="1095">
                  <c:v>0.6603995633951939</c:v>
                </c:pt>
                <c:pt idx="1096">
                  <c:v>0.63678458939765858</c:v>
                </c:pt>
                <c:pt idx="1097">
                  <c:v>0.64289095747892444</c:v>
                </c:pt>
                <c:pt idx="1098">
                  <c:v>0.64942099514048945</c:v>
                </c:pt>
                <c:pt idx="1099">
                  <c:v>0.61835496265465217</c:v>
                </c:pt>
                <c:pt idx="1100">
                  <c:v>0.61835496265465217</c:v>
                </c:pt>
                <c:pt idx="1101">
                  <c:v>0.58819153057901719</c:v>
                </c:pt>
                <c:pt idx="1102">
                  <c:v>0.581532550001709</c:v>
                </c:pt>
                <c:pt idx="1103">
                  <c:v>0.58060231896670467</c:v>
                </c:pt>
                <c:pt idx="1104">
                  <c:v>0.56028459952888765</c:v>
                </c:pt>
                <c:pt idx="1105">
                  <c:v>0.58506512538265865</c:v>
                </c:pt>
                <c:pt idx="1106">
                  <c:v>0.5898742356294655</c:v>
                </c:pt>
                <c:pt idx="1107">
                  <c:v>0.5898742356294655</c:v>
                </c:pt>
                <c:pt idx="1108">
                  <c:v>0.59548601552677372</c:v>
                </c:pt>
                <c:pt idx="1109">
                  <c:v>0.61285112639823747</c:v>
                </c:pt>
                <c:pt idx="1110">
                  <c:v>0.61110652874823235</c:v>
                </c:pt>
                <c:pt idx="1111">
                  <c:v>0.58978489660927202</c:v>
                </c:pt>
                <c:pt idx="1112">
                  <c:v>0.59671097322633393</c:v>
                </c:pt>
                <c:pt idx="1113">
                  <c:v>0.58885696812633459</c:v>
                </c:pt>
                <c:pt idx="1114">
                  <c:v>0.58885696812633459</c:v>
                </c:pt>
                <c:pt idx="1115">
                  <c:v>0.58635869913381056</c:v>
                </c:pt>
                <c:pt idx="1116">
                  <c:v>0.57972734918130453</c:v>
                </c:pt>
                <c:pt idx="1117">
                  <c:v>0.55137832813434129</c:v>
                </c:pt>
                <c:pt idx="1118">
                  <c:v>0.52756072955492384</c:v>
                </c:pt>
                <c:pt idx="1119">
                  <c:v>0.54080500904340123</c:v>
                </c:pt>
                <c:pt idx="1120">
                  <c:v>0.57962603689036352</c:v>
                </c:pt>
                <c:pt idx="1121">
                  <c:v>0.57962603689036352</c:v>
                </c:pt>
                <c:pt idx="1122">
                  <c:v>0.58704946475386333</c:v>
                </c:pt>
                <c:pt idx="1123">
                  <c:v>0.58295092207488397</c:v>
                </c:pt>
                <c:pt idx="1124">
                  <c:v>0.57995760438798882</c:v>
                </c:pt>
                <c:pt idx="1125">
                  <c:v>0.56701726177233469</c:v>
                </c:pt>
                <c:pt idx="1126">
                  <c:v>0.57666034982827052</c:v>
                </c:pt>
                <c:pt idx="1127">
                  <c:v>0.55702437000640415</c:v>
                </c:pt>
                <c:pt idx="1128">
                  <c:v>0.55702437000640415</c:v>
                </c:pt>
                <c:pt idx="1129">
                  <c:v>0.56416209720945021</c:v>
                </c:pt>
                <c:pt idx="1130">
                  <c:v>0.5810351987552711</c:v>
                </c:pt>
                <c:pt idx="1131">
                  <c:v>0.56757493988292396</c:v>
                </c:pt>
                <c:pt idx="1132">
                  <c:v>0.60765933199792133</c:v>
                </c:pt>
                <c:pt idx="1133">
                  <c:v>0.60126081611041438</c:v>
                </c:pt>
                <c:pt idx="1134">
                  <c:v>0.61635634746063295</c:v>
                </c:pt>
                <c:pt idx="1135">
                  <c:v>0.61635634746063295</c:v>
                </c:pt>
                <c:pt idx="1136">
                  <c:v>0.6093473789691648</c:v>
                </c:pt>
                <c:pt idx="1137">
                  <c:v>0.64033051958059573</c:v>
                </c:pt>
                <c:pt idx="1138">
                  <c:v>0.64205282852659384</c:v>
                </c:pt>
                <c:pt idx="1139">
                  <c:v>0.63924371500504618</c:v>
                </c:pt>
                <c:pt idx="1140">
                  <c:v>0.62385345699027184</c:v>
                </c:pt>
                <c:pt idx="1141">
                  <c:v>0.63427020254066657</c:v>
                </c:pt>
                <c:pt idx="1142">
                  <c:v>0.63427020254066657</c:v>
                </c:pt>
                <c:pt idx="1143">
                  <c:v>0.63259394463600538</c:v>
                </c:pt>
                <c:pt idx="1144">
                  <c:v>0.64089234228490533</c:v>
                </c:pt>
                <c:pt idx="1145">
                  <c:v>0.62851382237356068</c:v>
                </c:pt>
                <c:pt idx="1146">
                  <c:v>0.62080487805377249</c:v>
                </c:pt>
                <c:pt idx="1147">
                  <c:v>0.63061374985852092</c:v>
                </c:pt>
                <c:pt idx="1148">
                  <c:v>0.6228679647056633</c:v>
                </c:pt>
                <c:pt idx="1149">
                  <c:v>0.6228679647056633</c:v>
                </c:pt>
                <c:pt idx="1150">
                  <c:v>0.62436922865324451</c:v>
                </c:pt>
                <c:pt idx="1151">
                  <c:v>0.63648065252483532</c:v>
                </c:pt>
                <c:pt idx="1152">
                  <c:v>0.64843550285588092</c:v>
                </c:pt>
                <c:pt idx="1153">
                  <c:v>0.65572998780363756</c:v>
                </c:pt>
                <c:pt idx="1154">
                  <c:v>0.6510143611707444</c:v>
                </c:pt>
                <c:pt idx="1155">
                  <c:v>0.63806480834682278</c:v>
                </c:pt>
                <c:pt idx="1156">
                  <c:v>0.63806480834682278</c:v>
                </c:pt>
                <c:pt idx="1157">
                  <c:v>0.64176731207030546</c:v>
                </c:pt>
                <c:pt idx="1158">
                  <c:v>0.64121801524923949</c:v>
                </c:pt>
                <c:pt idx="1159">
                  <c:v>0.6196812326451534</c:v>
                </c:pt>
                <c:pt idx="1160">
                  <c:v>0.62702176863424686</c:v>
                </c:pt>
                <c:pt idx="1161">
                  <c:v>0.61414589747646442</c:v>
                </c:pt>
                <c:pt idx="1162">
                  <c:v>0.60539619962246327</c:v>
                </c:pt>
                <c:pt idx="1163">
                  <c:v>0.60539619962246327</c:v>
                </c:pt>
                <c:pt idx="1164">
                  <c:v>0.61207360061630622</c:v>
                </c:pt>
                <c:pt idx="1165">
                  <c:v>0.61129073291357983</c:v>
                </c:pt>
                <c:pt idx="1166">
                  <c:v>0.59760436342826873</c:v>
                </c:pt>
                <c:pt idx="1167">
                  <c:v>0.59730963676371285</c:v>
                </c:pt>
                <c:pt idx="1168">
                  <c:v>0.59922536008332572</c:v>
                </c:pt>
                <c:pt idx="1169">
                  <c:v>0.59100064410056485</c:v>
                </c:pt>
                <c:pt idx="1170">
                  <c:v>0.59100064410056485</c:v>
                </c:pt>
                <c:pt idx="1171">
                  <c:v>0.58673862022483958</c:v>
                </c:pt>
                <c:pt idx="1172">
                  <c:v>0.54773108566046302</c:v>
                </c:pt>
                <c:pt idx="1173">
                  <c:v>0.57018529711006172</c:v>
                </c:pt>
                <c:pt idx="1174">
                  <c:v>0.56136219389616993</c:v>
                </c:pt>
                <c:pt idx="1175">
                  <c:v>0.56553441824128825</c:v>
                </c:pt>
                <c:pt idx="1176">
                  <c:v>0.55367636719913271</c:v>
                </c:pt>
                <c:pt idx="1177">
                  <c:v>0.55367636719913271</c:v>
                </c:pt>
                <c:pt idx="1178">
                  <c:v>0.56996858090953051</c:v>
                </c:pt>
                <c:pt idx="1179">
                  <c:v>0.58226936666309848</c:v>
                </c:pt>
                <c:pt idx="1180">
                  <c:v>0.57021320404111187</c:v>
                </c:pt>
                <c:pt idx="1181">
                  <c:v>0.54835609039348665</c:v>
                </c:pt>
                <c:pt idx="1182">
                  <c:v>0.53720381761085967</c:v>
                </c:pt>
                <c:pt idx="1183">
                  <c:v>0.51900444607453766</c:v>
                </c:pt>
                <c:pt idx="1184">
                  <c:v>0.51900444607453766</c:v>
                </c:pt>
                <c:pt idx="1185">
                  <c:v>0.52639996700698732</c:v>
                </c:pt>
                <c:pt idx="1186">
                  <c:v>0.51817552733047434</c:v>
                </c:pt>
                <c:pt idx="1187">
                  <c:v>0.53340994862136482</c:v>
                </c:pt>
                <c:pt idx="1188">
                  <c:v>0.52872121579661246</c:v>
                </c:pt>
                <c:pt idx="1189">
                  <c:v>0.53012116745325255</c:v>
                </c:pt>
                <c:pt idx="1190">
                  <c:v>0.52994617349617246</c:v>
                </c:pt>
                <c:pt idx="1191">
                  <c:v>0.52994617349617246</c:v>
                </c:pt>
                <c:pt idx="1192">
                  <c:v>0.55307300645553736</c:v>
                </c:pt>
                <c:pt idx="1193">
                  <c:v>0.58738103225148863</c:v>
                </c:pt>
                <c:pt idx="1194">
                  <c:v>0.59579916260786436</c:v>
                </c:pt>
                <c:pt idx="1195">
                  <c:v>0.59426105782721361</c:v>
                </c:pt>
                <c:pt idx="1196">
                  <c:v>0.58781391204005495</c:v>
                </c:pt>
                <c:pt idx="1197">
                  <c:v>0.61690895995667516</c:v>
                </c:pt>
                <c:pt idx="1198">
                  <c:v>0.61690895995667516</c:v>
                </c:pt>
                <c:pt idx="1199">
                  <c:v>0.61611688204568149</c:v>
                </c:pt>
                <c:pt idx="1200">
                  <c:v>0.6276664832129627</c:v>
                </c:pt>
                <c:pt idx="1201">
                  <c:v>0.60640011232360658</c:v>
                </c:pt>
                <c:pt idx="1202">
                  <c:v>0.60826057439361525</c:v>
                </c:pt>
                <c:pt idx="1203">
                  <c:v>0.60118713444427552</c:v>
                </c:pt>
                <c:pt idx="1204">
                  <c:v>0.62118249659273461</c:v>
                </c:pt>
                <c:pt idx="1205">
                  <c:v>0.62834803862474808</c:v>
                </c:pt>
                <c:pt idx="1206">
                  <c:v>0.62043646972307775</c:v>
                </c:pt>
                <c:pt idx="1207">
                  <c:v>0.60946711167664058</c:v>
                </c:pt>
                <c:pt idx="1208">
                  <c:v>0.5946570967827105</c:v>
                </c:pt>
                <c:pt idx="1209">
                  <c:v>0.59556890740118007</c:v>
                </c:pt>
                <c:pt idx="1210">
                  <c:v>0.57603405566608934</c:v>
                </c:pt>
                <c:pt idx="1211">
                  <c:v>0.57603405566608934</c:v>
                </c:pt>
                <c:pt idx="1212">
                  <c:v>0.54464566589089425</c:v>
                </c:pt>
                <c:pt idx="1213">
                  <c:v>0.50109980120277142</c:v>
                </c:pt>
                <c:pt idx="1214">
                  <c:v>0.52101227147682416</c:v>
                </c:pt>
                <c:pt idx="1215">
                  <c:v>0.50790614511235743</c:v>
                </c:pt>
                <c:pt idx="1216">
                  <c:v>0.54821462159449996</c:v>
                </c:pt>
                <c:pt idx="1217">
                  <c:v>0.55978190636165448</c:v>
                </c:pt>
                <c:pt idx="1218">
                  <c:v>0.55978190636165448</c:v>
                </c:pt>
                <c:pt idx="1219">
                  <c:v>0.5389169163485904</c:v>
                </c:pt>
                <c:pt idx="1220">
                  <c:v>0.5420483871594961</c:v>
                </c:pt>
                <c:pt idx="1221">
                  <c:v>0.55792678621244096</c:v>
                </c:pt>
                <c:pt idx="1222">
                  <c:v>0.54475618839010265</c:v>
                </c:pt>
                <c:pt idx="1223">
                  <c:v>0.52202539438623485</c:v>
                </c:pt>
                <c:pt idx="1224">
                  <c:v>0.54596272567312809</c:v>
                </c:pt>
                <c:pt idx="1225">
                  <c:v>0.54596272567312809</c:v>
                </c:pt>
                <c:pt idx="1226">
                  <c:v>0.55088097688790338</c:v>
                </c:pt>
                <c:pt idx="1227">
                  <c:v>0.5442864677684669</c:v>
                </c:pt>
                <c:pt idx="1228">
                  <c:v>0.54628508296248601</c:v>
                </c:pt>
                <c:pt idx="1229">
                  <c:v>0.56411604616811339</c:v>
                </c:pt>
                <c:pt idx="1230">
                  <c:v>0.55886843790569696</c:v>
                </c:pt>
                <c:pt idx="1231">
                  <c:v>0.5867141210708483</c:v>
                </c:pt>
                <c:pt idx="1232">
                  <c:v>0.5867141210708483</c:v>
                </c:pt>
                <c:pt idx="1233">
                  <c:v>0.59158549232554269</c:v>
                </c:pt>
                <c:pt idx="1234">
                  <c:v>0.58412061852483976</c:v>
                </c:pt>
                <c:pt idx="1235">
                  <c:v>0.56966059154506976</c:v>
                </c:pt>
                <c:pt idx="1236">
                  <c:v>0.54625745233768397</c:v>
                </c:pt>
                <c:pt idx="1237">
                  <c:v>0.54828369815650524</c:v>
                </c:pt>
                <c:pt idx="1238">
                  <c:v>0.54385091701950283</c:v>
                </c:pt>
                <c:pt idx="1239">
                  <c:v>0.54385091701950283</c:v>
                </c:pt>
                <c:pt idx="1240">
                  <c:v>0.53805115677145776</c:v>
                </c:pt>
                <c:pt idx="1241">
                  <c:v>0.54321808360945201</c:v>
                </c:pt>
                <c:pt idx="1242">
                  <c:v>0.53617227428491432</c:v>
                </c:pt>
                <c:pt idx="1243">
                  <c:v>0.53449601638025301</c:v>
                </c:pt>
                <c:pt idx="1244">
                  <c:v>0.51644400817620884</c:v>
                </c:pt>
                <c:pt idx="1245">
                  <c:v>0.48677792734701181</c:v>
                </c:pt>
                <c:pt idx="1246">
                  <c:v>0.48677792734701181</c:v>
                </c:pt>
                <c:pt idx="1247">
                  <c:v>0.5008234949547502</c:v>
                </c:pt>
                <c:pt idx="1248">
                  <c:v>0.52511081415580352</c:v>
                </c:pt>
                <c:pt idx="1249">
                  <c:v>0.53025011036899572</c:v>
                </c:pt>
                <c:pt idx="1250">
                  <c:v>0.52945803245800194</c:v>
                </c:pt>
                <c:pt idx="1251">
                  <c:v>0.53599728032783434</c:v>
                </c:pt>
                <c:pt idx="1252">
                  <c:v>0.55139674855087606</c:v>
                </c:pt>
                <c:pt idx="1253">
                  <c:v>0.55139674855087606</c:v>
                </c:pt>
                <c:pt idx="1254">
                  <c:v>0.55077966459696237</c:v>
                </c:pt>
                <c:pt idx="1255">
                  <c:v>0.53118034140400006</c:v>
                </c:pt>
                <c:pt idx="1256">
                  <c:v>0.55371624740093039</c:v>
                </c:pt>
                <c:pt idx="1257">
                  <c:v>0.55464795206925743</c:v>
                </c:pt>
                <c:pt idx="1258">
                  <c:v>0.58055626792536774</c:v>
                </c:pt>
                <c:pt idx="1259">
                  <c:v>0.57854844252308135</c:v>
                </c:pt>
                <c:pt idx="1260">
                  <c:v>0.57854844252308135</c:v>
                </c:pt>
                <c:pt idx="1261">
                  <c:v>0.582204895205227</c:v>
                </c:pt>
                <c:pt idx="1262">
                  <c:v>0.58301539353275555</c:v>
                </c:pt>
                <c:pt idx="1263">
                  <c:v>0.59156246680487445</c:v>
                </c:pt>
                <c:pt idx="1264">
                  <c:v>0.5847745433118231</c:v>
                </c:pt>
                <c:pt idx="1265">
                  <c:v>0.59568624545450632</c:v>
                </c:pt>
                <c:pt idx="1266">
                  <c:v>0.60612380607558547</c:v>
                </c:pt>
                <c:pt idx="1267">
                  <c:v>0.60612380607558547</c:v>
                </c:pt>
                <c:pt idx="1268">
                  <c:v>0.60624593343721078</c:v>
                </c:pt>
                <c:pt idx="1269">
                  <c:v>0.58744550370936022</c:v>
                </c:pt>
                <c:pt idx="1270">
                  <c:v>0.5598056686989844</c:v>
                </c:pt>
                <c:pt idx="1271">
                  <c:v>0.56097536514894031</c:v>
                </c:pt>
                <c:pt idx="1272">
                  <c:v>0.55974119724111282</c:v>
                </c:pt>
                <c:pt idx="1273">
                  <c:v>0.57474462650865765</c:v>
                </c:pt>
                <c:pt idx="1274">
                  <c:v>0.57474462650865765</c:v>
                </c:pt>
                <c:pt idx="1275">
                  <c:v>0.57645496218390813</c:v>
                </c:pt>
                <c:pt idx="1276">
                  <c:v>0.5802523310525447</c:v>
                </c:pt>
                <c:pt idx="1277">
                  <c:v>0.57427490588702179</c:v>
                </c:pt>
                <c:pt idx="1278">
                  <c:v>0.55603869351763024</c:v>
                </c:pt>
                <c:pt idx="1279">
                  <c:v>0.55003382193147066</c:v>
                </c:pt>
                <c:pt idx="1280">
                  <c:v>0.58015101876160358</c:v>
                </c:pt>
                <c:pt idx="1281">
                  <c:v>0.58015101876160358</c:v>
                </c:pt>
                <c:pt idx="1282">
                  <c:v>0.57786688711129597</c:v>
                </c:pt>
                <c:pt idx="1283">
                  <c:v>0.60700798606925299</c:v>
                </c:pt>
                <c:pt idx="1284">
                  <c:v>0.61212886186591042</c:v>
                </c:pt>
                <c:pt idx="1285">
                  <c:v>0.62272981158165264</c:v>
                </c:pt>
                <c:pt idx="1286">
                  <c:v>0.61641160871023715</c:v>
                </c:pt>
                <c:pt idx="1287">
                  <c:v>0.63012560882035029</c:v>
                </c:pt>
                <c:pt idx="1288">
                  <c:v>0.63012560882035029</c:v>
                </c:pt>
                <c:pt idx="1289">
                  <c:v>0.63322944900645384</c:v>
                </c:pt>
                <c:pt idx="1290">
                  <c:v>0.6237613549075981</c:v>
                </c:pt>
                <c:pt idx="1291">
                  <c:v>0.62150485388209253</c:v>
                </c:pt>
                <c:pt idx="1292">
                  <c:v>0.6132617174827969</c:v>
                </c:pt>
                <c:pt idx="1293">
                  <c:v>0.62764806279642804</c:v>
                </c:pt>
                <c:pt idx="1294">
                  <c:v>0.61492876517919082</c:v>
                </c:pt>
                <c:pt idx="1295">
                  <c:v>0.62331926491076428</c:v>
                </c:pt>
                <c:pt idx="1296">
                  <c:v>0.64126075061560006</c:v>
                </c:pt>
                <c:pt idx="1297">
                  <c:v>0.66599117293639654</c:v>
                </c:pt>
                <c:pt idx="1298">
                  <c:v>0.6708992008199951</c:v>
                </c:pt>
                <c:pt idx="1299">
                  <c:v>0.64404223351234569</c:v>
                </c:pt>
                <c:pt idx="1300">
                  <c:v>0.6373279916854333</c:v>
                </c:pt>
                <c:pt idx="1301">
                  <c:v>0.63654512398270691</c:v>
                </c:pt>
                <c:pt idx="1302">
                  <c:v>0.61779313995034268</c:v>
                </c:pt>
                <c:pt idx="1303">
                  <c:v>0.63692532137998392</c:v>
                </c:pt>
                <c:pt idx="1304">
                  <c:v>0.6998284649878026</c:v>
                </c:pt>
                <c:pt idx="1305">
                  <c:v>0.69968110165552477</c:v>
                </c:pt>
                <c:pt idx="1306">
                  <c:v>0.70487565911832106</c:v>
                </c:pt>
                <c:pt idx="1307">
                  <c:v>0.70487565911832106</c:v>
                </c:pt>
                <c:pt idx="1308">
                  <c:v>0.73605221410336674</c:v>
                </c:pt>
                <c:pt idx="1309">
                  <c:v>0.81076542356826797</c:v>
                </c:pt>
                <c:pt idx="1310">
                  <c:v>0.81334428188313146</c:v>
                </c:pt>
                <c:pt idx="1311">
                  <c:v>0.81638365061136342</c:v>
                </c:pt>
                <c:pt idx="1312">
                  <c:v>0.81249694272253348</c:v>
                </c:pt>
                <c:pt idx="1313">
                  <c:v>0.84503660853114981</c:v>
                </c:pt>
                <c:pt idx="1314">
                  <c:v>0.84503660853114981</c:v>
                </c:pt>
                <c:pt idx="1315">
                  <c:v>0.82090586287064182</c:v>
                </c:pt>
                <c:pt idx="1316">
                  <c:v>0.84134331501593462</c:v>
                </c:pt>
                <c:pt idx="1317">
                  <c:v>0.84956821520286097</c:v>
                </c:pt>
                <c:pt idx="1318">
                  <c:v>0.87000548314398851</c:v>
                </c:pt>
                <c:pt idx="1319">
                  <c:v>0.90334643707186602</c:v>
                </c:pt>
                <c:pt idx="1320">
                  <c:v>0.91544865073518944</c:v>
                </c:pt>
                <c:pt idx="1321">
                  <c:v>0.89384150213994062</c:v>
                </c:pt>
                <c:pt idx="1322">
                  <c:v>0.86286213771389941</c:v>
                </c:pt>
                <c:pt idx="1323">
                  <c:v>0.84414321832921502</c:v>
                </c:pt>
                <c:pt idx="1324">
                  <c:v>0.88797459947362634</c:v>
                </c:pt>
                <c:pt idx="1325">
                  <c:v>0.87622237372446288</c:v>
                </c:pt>
                <c:pt idx="1326">
                  <c:v>0.89752558544688843</c:v>
                </c:pt>
                <c:pt idx="1327">
                  <c:v>0.9010070441719541</c:v>
                </c:pt>
                <c:pt idx="1328">
                  <c:v>0.87871834016492001</c:v>
                </c:pt>
                <c:pt idx="1329">
                  <c:v>0.8847802229402546</c:v>
                </c:pt>
                <c:pt idx="1330">
                  <c:v>0.9014661730540825</c:v>
                </c:pt>
                <c:pt idx="1331">
                  <c:v>0.91189351034398491</c:v>
                </c:pt>
                <c:pt idx="1332">
                  <c:v>0.92634432711548764</c:v>
                </c:pt>
                <c:pt idx="1333">
                  <c:v>0.92634432711548764</c:v>
                </c:pt>
                <c:pt idx="1334">
                  <c:v>0.9218497454810114</c:v>
                </c:pt>
                <c:pt idx="1335">
                  <c:v>0.89257970360731109</c:v>
                </c:pt>
                <c:pt idx="1336">
                  <c:v>0.89269943631478688</c:v>
                </c:pt>
                <c:pt idx="1337">
                  <c:v>0.93599662537969086</c:v>
                </c:pt>
                <c:pt idx="1338">
                  <c:v>0.91903142175119612</c:v>
                </c:pt>
                <c:pt idx="1339">
                  <c:v>0.93340855685655988</c:v>
                </c:pt>
                <c:pt idx="1340">
                  <c:v>0.93340855685655988</c:v>
                </c:pt>
                <c:pt idx="1341">
                  <c:v>0.94719623863281222</c:v>
                </c:pt>
                <c:pt idx="1342">
                  <c:v>0.97703731341908917</c:v>
                </c:pt>
                <c:pt idx="1343">
                  <c:v>0.98010431277212318</c:v>
                </c:pt>
                <c:pt idx="1344">
                  <c:v>0.9295867809360151</c:v>
                </c:pt>
                <c:pt idx="1345">
                  <c:v>0.89630983795559571</c:v>
                </c:pt>
                <c:pt idx="1346">
                  <c:v>0.88935613071373176</c:v>
                </c:pt>
                <c:pt idx="1347">
                  <c:v>0.88935613071373176</c:v>
                </c:pt>
                <c:pt idx="1348">
                  <c:v>0.87594606747644188</c:v>
                </c:pt>
                <c:pt idx="1349">
                  <c:v>0.86423059045826522</c:v>
                </c:pt>
                <c:pt idx="1350">
                  <c:v>0.90554767684776727</c:v>
                </c:pt>
                <c:pt idx="1351">
                  <c:v>0.90655158954891069</c:v>
                </c:pt>
                <c:pt idx="1352">
                  <c:v>0.88135245972938769</c:v>
                </c:pt>
                <c:pt idx="1353">
                  <c:v>0.86930044170112131</c:v>
                </c:pt>
                <c:pt idx="1354">
                  <c:v>0.86930044170112131</c:v>
                </c:pt>
                <c:pt idx="1355">
                  <c:v>0.85826246760309244</c:v>
                </c:pt>
                <c:pt idx="1356">
                  <c:v>0.84662997456140476</c:v>
                </c:pt>
                <c:pt idx="1357">
                  <c:v>0.86287328206590286</c:v>
                </c:pt>
                <c:pt idx="1358">
                  <c:v>0.87291590895647719</c:v>
                </c:pt>
                <c:pt idx="1359">
                  <c:v>0.89444937588558704</c:v>
                </c:pt>
                <c:pt idx="1360">
                  <c:v>0.90471231095791693</c:v>
                </c:pt>
                <c:pt idx="1361">
                  <c:v>0.90471231095791693</c:v>
                </c:pt>
                <c:pt idx="1362">
                  <c:v>0.90474942809723446</c:v>
                </c:pt>
                <c:pt idx="1363">
                  <c:v>0.93631594330032053</c:v>
                </c:pt>
                <c:pt idx="1364">
                  <c:v>0.88926117346649514</c:v>
                </c:pt>
                <c:pt idx="1365">
                  <c:v>0.87016730650324625</c:v>
                </c:pt>
                <c:pt idx="1366">
                  <c:v>0.84854671100392698</c:v>
                </c:pt>
                <c:pt idx="1367">
                  <c:v>0.87163080859693121</c:v>
                </c:pt>
                <c:pt idx="1368">
                  <c:v>0.87163080859693121</c:v>
                </c:pt>
                <c:pt idx="1369">
                  <c:v>0.86865130622243714</c:v>
                </c:pt>
                <c:pt idx="1370">
                  <c:v>0.86735515361297033</c:v>
                </c:pt>
                <c:pt idx="1371">
                  <c:v>0.88825680025493858</c:v>
                </c:pt>
                <c:pt idx="1372">
                  <c:v>0.91801360163556933</c:v>
                </c:pt>
                <c:pt idx="1373">
                  <c:v>0.92228069112584143</c:v>
                </c:pt>
                <c:pt idx="1374">
                  <c:v>0.96377756078072285</c:v>
                </c:pt>
                <c:pt idx="1375">
                  <c:v>0.96377756078072285</c:v>
                </c:pt>
                <c:pt idx="1376">
                  <c:v>0.95473341256841393</c:v>
                </c:pt>
                <c:pt idx="1377">
                  <c:v>0.94448650325846917</c:v>
                </c:pt>
                <c:pt idx="1378">
                  <c:v>0.98353474694338783</c:v>
                </c:pt>
                <c:pt idx="1379">
                  <c:v>0.95850397973099233</c:v>
                </c:pt>
                <c:pt idx="1380">
                  <c:v>0.94980051712249336</c:v>
                </c:pt>
                <c:pt idx="1381">
                  <c:v>0.96802659826279092</c:v>
                </c:pt>
                <c:pt idx="1382">
                  <c:v>0.96802659826279092</c:v>
                </c:pt>
                <c:pt idx="1383">
                  <c:v>0.96357512040300597</c:v>
                </c:pt>
                <c:pt idx="1384">
                  <c:v>0.93346206816659338</c:v>
                </c:pt>
                <c:pt idx="1385">
                  <c:v>0.92401248658635504</c:v>
                </c:pt>
                <c:pt idx="1386">
                  <c:v>0.95568362975535859</c:v>
                </c:pt>
                <c:pt idx="1387">
                  <c:v>0.96752979962884911</c:v>
                </c:pt>
                <c:pt idx="1388">
                  <c:v>0.94078731520996295</c:v>
                </c:pt>
                <c:pt idx="1389">
                  <c:v>0.89298126868776839</c:v>
                </c:pt>
                <c:pt idx="1390">
                  <c:v>0.93823083770118931</c:v>
                </c:pt>
                <c:pt idx="1391">
                  <c:v>0.88882083340923235</c:v>
                </c:pt>
                <c:pt idx="1392">
                  <c:v>0.89273821129159259</c:v>
                </c:pt>
                <c:pt idx="1393">
                  <c:v>0.89172250952386689</c:v>
                </c:pt>
                <c:pt idx="1394">
                  <c:v>0.88433306732887373</c:v>
                </c:pt>
                <c:pt idx="1395">
                  <c:v>0.88433306732887373</c:v>
                </c:pt>
                <c:pt idx="1396">
                  <c:v>2.1567544699699112E-5</c:v>
                </c:pt>
                <c:pt idx="1397">
                  <c:v>0.89716638732446119</c:v>
                </c:pt>
                <c:pt idx="1398">
                  <c:v>0.8878110261747979</c:v>
                </c:pt>
                <c:pt idx="1399">
                  <c:v>0.89968372144809861</c:v>
                </c:pt>
                <c:pt idx="1400">
                  <c:v>0.88885233232150662</c:v>
                </c:pt>
                <c:pt idx="1401">
                  <c:v>0.8980071872371892</c:v>
                </c:pt>
                <c:pt idx="1402">
                  <c:v>0.89498835727339365</c:v>
                </c:pt>
                <c:pt idx="1403">
                  <c:v>0.88822355140309328</c:v>
                </c:pt>
                <c:pt idx="1404">
                  <c:v>0.87531986541634332</c:v>
                </c:pt>
                <c:pt idx="1405">
                  <c:v>0.8871001823007223</c:v>
                </c:pt>
                <c:pt idx="1406">
                  <c:v>0.90385419585364624</c:v>
                </c:pt>
                <c:pt idx="1407">
                  <c:v>0.8782432776224891</c:v>
                </c:pt>
                <c:pt idx="1408">
                  <c:v>0.8782432776224891</c:v>
                </c:pt>
                <c:pt idx="1409">
                  <c:v>0.86556487332995902</c:v>
                </c:pt>
                <c:pt idx="1410">
                  <c:v>0.81676872941902212</c:v>
                </c:pt>
                <c:pt idx="1411">
                  <c:v>0.77784546826029199</c:v>
                </c:pt>
                <c:pt idx="1412">
                  <c:v>0.77636971658961129</c:v>
                </c:pt>
                <c:pt idx="1413">
                  <c:v>0.77598565090486205</c:v>
                </c:pt>
                <c:pt idx="1414">
                  <c:v>0.77598565090486205</c:v>
                </c:pt>
                <c:pt idx="1415">
                  <c:v>0.86838144712020315</c:v>
                </c:pt>
                <c:pt idx="1416">
                  <c:v>0.78554437345306871</c:v>
                </c:pt>
                <c:pt idx="1417">
                  <c:v>0.80604215246251287</c:v>
                </c:pt>
                <c:pt idx="1418">
                  <c:v>0.83266720672598993</c:v>
                </c:pt>
                <c:pt idx="1419">
                  <c:v>0.82408430574371105</c:v>
                </c:pt>
                <c:pt idx="1420">
                  <c:v>0.794598560792389</c:v>
                </c:pt>
                <c:pt idx="1421">
                  <c:v>0.7939768717343415</c:v>
                </c:pt>
                <c:pt idx="1422">
                  <c:v>0.76518612909887529</c:v>
                </c:pt>
                <c:pt idx="1423">
                  <c:v>0.7301576808122503</c:v>
                </c:pt>
                <c:pt idx="1424">
                  <c:v>0.76274339766220356</c:v>
                </c:pt>
                <c:pt idx="1425">
                  <c:v>0.7657636091572394</c:v>
                </c:pt>
                <c:pt idx="1426">
                  <c:v>0.74004447097894077</c:v>
                </c:pt>
                <c:pt idx="1427">
                  <c:v>0.77527535964328254</c:v>
                </c:pt>
                <c:pt idx="1428">
                  <c:v>0.77740033889472993</c:v>
                </c:pt>
                <c:pt idx="1429">
                  <c:v>0.76661011939909329</c:v>
                </c:pt>
                <c:pt idx="1430">
                  <c:v>0.77342604192527731</c:v>
                </c:pt>
                <c:pt idx="1431">
                  <c:v>0.75537228378166232</c:v>
                </c:pt>
                <c:pt idx="1432">
                  <c:v>0.78632779376829109</c:v>
                </c:pt>
                <c:pt idx="1433">
                  <c:v>0.77837201586693749</c:v>
                </c:pt>
                <c:pt idx="1434">
                  <c:v>0.77529322744732121</c:v>
                </c:pt>
                <c:pt idx="1435">
                  <c:v>0.77312468391076894</c:v>
                </c:pt>
                <c:pt idx="1436">
                  <c:v>0.78427548306007333</c:v>
                </c:pt>
                <c:pt idx="1437">
                  <c:v>0.80954617619783353</c:v>
                </c:pt>
                <c:pt idx="1438">
                  <c:v>0.80953659758123564</c:v>
                </c:pt>
                <c:pt idx="1439">
                  <c:v>0.80380941377433723</c:v>
                </c:pt>
                <c:pt idx="1440">
                  <c:v>0.8040980617014365</c:v>
                </c:pt>
                <c:pt idx="1441">
                  <c:v>0.77175973104554485</c:v>
                </c:pt>
                <c:pt idx="1442">
                  <c:v>0.75989818012424781</c:v>
                </c:pt>
                <c:pt idx="1443">
                  <c:v>0.76028371944231987</c:v>
                </c:pt>
                <c:pt idx="1444">
                  <c:v>0.75926985971624783</c:v>
                </c:pt>
                <c:pt idx="1445">
                  <c:v>0.78507686328141713</c:v>
                </c:pt>
                <c:pt idx="1446">
                  <c:v>0.78900151722830858</c:v>
                </c:pt>
                <c:pt idx="1447">
                  <c:v>0.75830628772731568</c:v>
                </c:pt>
                <c:pt idx="1448">
                  <c:v>0.77484330877346008</c:v>
                </c:pt>
                <c:pt idx="1449">
                  <c:v>0.76483964106385682</c:v>
                </c:pt>
                <c:pt idx="1450">
                  <c:v>0.72584518499521988</c:v>
                </c:pt>
                <c:pt idx="1451">
                  <c:v>0.7268467951442964</c:v>
                </c:pt>
                <c:pt idx="1452">
                  <c:v>0.70953630080785812</c:v>
                </c:pt>
                <c:pt idx="1453">
                  <c:v>0.76628776210973537</c:v>
                </c:pt>
                <c:pt idx="1454">
                  <c:v>0.73568297685392792</c:v>
                </c:pt>
                <c:pt idx="1455">
                  <c:v>0.77207361494329685</c:v>
                </c:pt>
                <c:pt idx="1456">
                  <c:v>0.78754437017832812</c:v>
                </c:pt>
                <c:pt idx="1457">
                  <c:v>0.76889342213065681</c:v>
                </c:pt>
                <c:pt idx="1458">
                  <c:v>0.78177214845300225</c:v>
                </c:pt>
                <c:pt idx="1459">
                  <c:v>0.77362691656758853</c:v>
                </c:pt>
                <c:pt idx="1460">
                  <c:v>0.77640103129772042</c:v>
                </c:pt>
                <c:pt idx="1461">
                  <c:v>0.78417288133997476</c:v>
                </c:pt>
                <c:pt idx="1462">
                  <c:v>0.77818440392453103</c:v>
                </c:pt>
                <c:pt idx="1463">
                  <c:v>0.78471223113611199</c:v>
                </c:pt>
                <c:pt idx="1464">
                  <c:v>0.78363436046258172</c:v>
                </c:pt>
                <c:pt idx="1465">
                  <c:v>0.80436663137451303</c:v>
                </c:pt>
                <c:pt idx="1466">
                  <c:v>0.83959125709723303</c:v>
                </c:pt>
                <c:pt idx="1467">
                  <c:v>0.86282548108499524</c:v>
                </c:pt>
                <c:pt idx="1468">
                  <c:v>0.86110390895565858</c:v>
                </c:pt>
                <c:pt idx="1469">
                  <c:v>0.87465590150234873</c:v>
                </c:pt>
                <c:pt idx="1470">
                  <c:v>0.86710187288561758</c:v>
                </c:pt>
                <c:pt idx="1471">
                  <c:v>0.86863509625588664</c:v>
                </c:pt>
                <c:pt idx="1472">
                  <c:v>0.8705033870029224</c:v>
                </c:pt>
                <c:pt idx="1473">
                  <c:v>0.87385885007889064</c:v>
                </c:pt>
                <c:pt idx="1474">
                  <c:v>0.87114229915042984</c:v>
                </c:pt>
                <c:pt idx="1475">
                  <c:v>0.88860015681914606</c:v>
                </c:pt>
                <c:pt idx="1476">
                  <c:v>0.89399347057635237</c:v>
                </c:pt>
                <c:pt idx="1477">
                  <c:v>0.88742217118174949</c:v>
                </c:pt>
                <c:pt idx="1478">
                  <c:v>0.8816947110686032</c:v>
                </c:pt>
                <c:pt idx="1479">
                  <c:v>0.86810864075132377</c:v>
                </c:pt>
                <c:pt idx="1480">
                  <c:v>0.8722889700797174</c:v>
                </c:pt>
                <c:pt idx="1481">
                  <c:v>0.89126936727711237</c:v>
                </c:pt>
                <c:pt idx="1482">
                  <c:v>0.94526200279458195</c:v>
                </c:pt>
                <c:pt idx="1483">
                  <c:v>0.95040599621399036</c:v>
                </c:pt>
                <c:pt idx="1484">
                  <c:v>0.95025863288171242</c:v>
                </c:pt>
                <c:pt idx="1485">
                  <c:v>0.96063826129278984</c:v>
                </c:pt>
                <c:pt idx="1486">
                  <c:v>0.94575382791605933</c:v>
                </c:pt>
                <c:pt idx="1487">
                  <c:v>0.9634971099389813</c:v>
                </c:pt>
                <c:pt idx="1488">
                  <c:v>0.95394179516783351</c:v>
                </c:pt>
                <c:pt idx="1489">
                  <c:v>0.95292130409180908</c:v>
                </c:pt>
                <c:pt idx="1490">
                  <c:v>0.95547299229228366</c:v>
                </c:pt>
                <c:pt idx="1491">
                  <c:v>0.95256928993183021</c:v>
                </c:pt>
                <c:pt idx="1492">
                  <c:v>0.95890351856563083</c:v>
                </c:pt>
                <c:pt idx="1493">
                  <c:v>0.97135866740975996</c:v>
                </c:pt>
                <c:pt idx="1494">
                  <c:v>0.98498194696843944</c:v>
                </c:pt>
                <c:pt idx="1495">
                  <c:v>0.99726237816173668</c:v>
                </c:pt>
                <c:pt idx="1496">
                  <c:v>1.0229643853526578</c:v>
                </c:pt>
                <c:pt idx="1497">
                  <c:v>0.99706159562150787</c:v>
                </c:pt>
                <c:pt idx="1498">
                  <c:v>1.0030206924725786</c:v>
                </c:pt>
                <c:pt idx="1499">
                  <c:v>0.99200509918063939</c:v>
                </c:pt>
                <c:pt idx="1500">
                  <c:v>1.0094102744580662</c:v>
                </c:pt>
                <c:pt idx="1501">
                  <c:v>1.0096460557897109</c:v>
                </c:pt>
                <c:pt idx="1502">
                  <c:v>0.98851645649312525</c:v>
                </c:pt>
                <c:pt idx="1503">
                  <c:v>0.9778781133318174</c:v>
                </c:pt>
                <c:pt idx="1504">
                  <c:v>0.96305409892132099</c:v>
                </c:pt>
                <c:pt idx="1505">
                  <c:v>0.96549609354133137</c:v>
                </c:pt>
                <c:pt idx="1506">
                  <c:v>0.96715595727527659</c:v>
                </c:pt>
                <c:pt idx="1507">
                  <c:v>0.96637318167463271</c:v>
                </c:pt>
                <c:pt idx="1508">
                  <c:v>0.97448737515818529</c:v>
                </c:pt>
                <c:pt idx="1509">
                  <c:v>0.96379892846390303</c:v>
                </c:pt>
                <c:pt idx="1510">
                  <c:v>0.9257386638198255</c:v>
                </c:pt>
                <c:pt idx="1511">
                  <c:v>0.96313772761238869</c:v>
                </c:pt>
                <c:pt idx="1512">
                  <c:v>0.97542829003477971</c:v>
                </c:pt>
                <c:pt idx="1513">
                  <c:v>0.97821447013774177</c:v>
                </c:pt>
                <c:pt idx="1514">
                  <c:v>1.0018276020936236</c:v>
                </c:pt>
                <c:pt idx="1515">
                  <c:v>1.0127862762984705</c:v>
                </c:pt>
                <c:pt idx="1516">
                  <c:v>1.0029683784896199</c:v>
                </c:pt>
                <c:pt idx="1517">
                  <c:v>0.97640429580487298</c:v>
                </c:pt>
                <c:pt idx="1518">
                  <c:v>0.97139808710114428</c:v>
                </c:pt>
                <c:pt idx="1519">
                  <c:v>0.96638791800786061</c:v>
                </c:pt>
                <c:pt idx="1520">
                  <c:v>0.96507592384017382</c:v>
                </c:pt>
                <c:pt idx="1521">
                  <c:v>1.0024327127767898</c:v>
                </c:pt>
                <c:pt idx="1522">
                  <c:v>0.96174892030775183</c:v>
                </c:pt>
                <c:pt idx="1523">
                  <c:v>0.96574578228745966</c:v>
                </c:pt>
                <c:pt idx="1524">
                  <c:v>0.9606468267864785</c:v>
                </c:pt>
                <c:pt idx="1525">
                  <c:v>0.95528169626657045</c:v>
                </c:pt>
                <c:pt idx="1526">
                  <c:v>0.9533724200927447</c:v>
                </c:pt>
                <c:pt idx="1527">
                  <c:v>0.91703750376339332</c:v>
                </c:pt>
                <c:pt idx="1528">
                  <c:v>0.95602956517788085</c:v>
                </c:pt>
                <c:pt idx="1529">
                  <c:v>0.97766664694999861</c:v>
                </c:pt>
                <c:pt idx="1530">
                  <c:v>0.99331543551083801</c:v>
                </c:pt>
                <c:pt idx="1531">
                  <c:v>0.99294629036348192</c:v>
                </c:pt>
                <c:pt idx="1532">
                  <c:v>0.98679460805754038</c:v>
                </c:pt>
                <c:pt idx="1533">
                  <c:v>0.98754192435635479</c:v>
                </c:pt>
                <c:pt idx="1534">
                  <c:v>0.98939557087224561</c:v>
                </c:pt>
                <c:pt idx="1535">
                  <c:v>0.99120749514468531</c:v>
                </c:pt>
                <c:pt idx="1536">
                  <c:v>0.97597915259125123</c:v>
                </c:pt>
                <c:pt idx="1537">
                  <c:v>1.0060416407842758</c:v>
                </c:pt>
                <c:pt idx="1538">
                  <c:v>1.0130577011361099</c:v>
                </c:pt>
                <c:pt idx="1539">
                  <c:v>0.99266676054256731</c:v>
                </c:pt>
                <c:pt idx="1540">
                  <c:v>0.99610576020752029</c:v>
                </c:pt>
                <c:pt idx="1541">
                  <c:v>1.0016464372970044</c:v>
                </c:pt>
                <c:pt idx="1542">
                  <c:v>0.99398170197689961</c:v>
                </c:pt>
                <c:pt idx="1543">
                  <c:v>1.0013001334661513</c:v>
                </c:pt>
                <c:pt idx="1544">
                  <c:v>1.020284859461432</c:v>
                </c:pt>
                <c:pt idx="1545">
                  <c:v>1.046149795236603</c:v>
                </c:pt>
                <c:pt idx="1546">
                  <c:v>1.0843076880883147</c:v>
                </c:pt>
                <c:pt idx="1547">
                  <c:v>1.0787800894945703</c:v>
                </c:pt>
                <c:pt idx="1548">
                  <c:v>1.0971902826981326</c:v>
                </c:pt>
                <c:pt idx="1549">
                  <c:v>1.107272145075926</c:v>
                </c:pt>
                <c:pt idx="1550">
                  <c:v>1.0727975987145006</c:v>
                </c:pt>
                <c:pt idx="1551">
                  <c:v>1.104680484571571</c:v>
                </c:pt>
                <c:pt idx="1552">
                  <c:v>1.1004667221871665</c:v>
                </c:pt>
                <c:pt idx="1553">
                  <c:v>1.0821375788163572</c:v>
                </c:pt>
                <c:pt idx="1554">
                  <c:v>1.0849824279459823</c:v>
                </c:pt>
                <c:pt idx="1555">
                  <c:v>1.0880539403010674</c:v>
                </c:pt>
                <c:pt idx="1556">
                  <c:v>1.0776287213590665</c:v>
                </c:pt>
                <c:pt idx="1557">
                  <c:v>1.1032065749425437</c:v>
                </c:pt>
                <c:pt idx="1558">
                  <c:v>1.0868011677725398</c:v>
                </c:pt>
                <c:pt idx="1559">
                  <c:v>1.0939742621753326</c:v>
                </c:pt>
                <c:pt idx="1560">
                  <c:v>1.0787994309319318</c:v>
                </c:pt>
                <c:pt idx="1561">
                  <c:v>1.0871099860557447</c:v>
                </c:pt>
                <c:pt idx="1562">
                  <c:v>1.0943690117016718</c:v>
                </c:pt>
                <c:pt idx="1563">
                  <c:v>1.0874401720221298</c:v>
                </c:pt>
                <c:pt idx="1564">
                  <c:v>1.0817068173756923</c:v>
                </c:pt>
                <c:pt idx="1565">
                  <c:v>1.0790831974486494</c:v>
                </c:pt>
                <c:pt idx="1566">
                  <c:v>1.0731995322032886</c:v>
                </c:pt>
                <c:pt idx="1567">
                  <c:v>1.0491582176650565</c:v>
                </c:pt>
                <c:pt idx="1568">
                  <c:v>1.038749853404185</c:v>
                </c:pt>
                <c:pt idx="1569">
                  <c:v>1.0541815573561626</c:v>
                </c:pt>
                <c:pt idx="1570">
                  <c:v>1.0579103101732072</c:v>
                </c:pt>
                <c:pt idx="1571">
                  <c:v>1.0468319953629672</c:v>
                </c:pt>
                <c:pt idx="1572">
                  <c:v>1.060312056183089</c:v>
                </c:pt>
                <c:pt idx="1573">
                  <c:v>1.0798762884825526</c:v>
                </c:pt>
                <c:pt idx="1574">
                  <c:v>1.0766392686849031</c:v>
                </c:pt>
                <c:pt idx="1575">
                  <c:v>1.0757969951388522</c:v>
                </c:pt>
                <c:pt idx="1576">
                  <c:v>1.0903286775389422</c:v>
                </c:pt>
                <c:pt idx="1577">
                  <c:v>1.0948365218733236</c:v>
                </c:pt>
                <c:pt idx="1578">
                  <c:v>1.1069010657848335</c:v>
                </c:pt>
                <c:pt idx="1579">
                  <c:v>1.1322539139803387</c:v>
                </c:pt>
                <c:pt idx="1580">
                  <c:v>1.0863230658613805</c:v>
                </c:pt>
                <c:pt idx="1581">
                  <c:v>1.0811351397485367</c:v>
                </c:pt>
                <c:pt idx="1582">
                  <c:v>1.0844597486268093</c:v>
                </c:pt>
                <c:pt idx="1583">
                  <c:v>1.0841903500349888</c:v>
                </c:pt>
                <c:pt idx="1584">
                  <c:v>1.0727144305338463</c:v>
                </c:pt>
                <c:pt idx="1585">
                  <c:v>1.0460548379893666</c:v>
                </c:pt>
                <c:pt idx="1586">
                  <c:v>1.0537530063654819</c:v>
                </c:pt>
                <c:pt idx="1587">
                  <c:v>1.0354954263129101</c:v>
                </c:pt>
                <c:pt idx="1588">
                  <c:v>1.0776314844215467</c:v>
                </c:pt>
                <c:pt idx="1589">
                  <c:v>1.0620027741147302</c:v>
                </c:pt>
                <c:pt idx="1590">
                  <c:v>1.0384934412060216</c:v>
                </c:pt>
                <c:pt idx="1591">
                  <c:v>1.0100541601180379</c:v>
                </c:pt>
                <c:pt idx="1592">
                  <c:v>1.0258944289087562</c:v>
                </c:pt>
                <c:pt idx="1593">
                  <c:v>1.0355448851313058</c:v>
                </c:pt>
                <c:pt idx="1594">
                  <c:v>1.0312544017120344</c:v>
                </c:pt>
                <c:pt idx="1595">
                  <c:v>0.99299455185480279</c:v>
                </c:pt>
                <c:pt idx="1596">
                  <c:v>1.001149822867228</c:v>
                </c:pt>
                <c:pt idx="1597">
                  <c:v>1.0049830194460245</c:v>
                </c:pt>
                <c:pt idx="1598">
                  <c:v>1.0026721781917414</c:v>
                </c:pt>
                <c:pt idx="1599">
                  <c:v>1.0261817874066981</c:v>
                </c:pt>
                <c:pt idx="1600">
                  <c:v>1.0340034646756791</c:v>
                </c:pt>
              </c:numCache>
            </c:numRef>
          </c:val>
          <c:smooth val="0"/>
          <c:extLst>
            <c:ext xmlns:c16="http://schemas.microsoft.com/office/drawing/2014/chart" uri="{C3380CC4-5D6E-409C-BE32-E72D297353CC}">
              <c16:uniqueId val="{00000002-9472-4466-B717-5B6A3D690DD8}"/>
            </c:ext>
          </c:extLst>
        </c:ser>
        <c:dLbls>
          <c:showLegendKey val="0"/>
          <c:showVal val="0"/>
          <c:showCatName val="0"/>
          <c:showSerName val="0"/>
          <c:showPercent val="0"/>
          <c:showBubbleSize val="0"/>
        </c:dLbls>
        <c:smooth val="0"/>
        <c:axId val="1313135488"/>
        <c:axId val="1313135968"/>
      </c:lineChart>
      <c:dateAx>
        <c:axId val="1313135488"/>
        <c:scaling>
          <c:orientation val="minMax"/>
        </c:scaling>
        <c:delete val="0"/>
        <c:axPos val="b"/>
        <c:numFmt formatCode="m/d/yyyy" sourceLinked="0"/>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1313135968"/>
        <c:crosses val="autoZero"/>
        <c:auto val="1"/>
        <c:lblOffset val="100"/>
        <c:baseTimeUnit val="days"/>
        <c:majorUnit val="60"/>
        <c:majorTimeUnit val="months"/>
        <c:minorUnit val="60"/>
      </c:dateAx>
      <c:valAx>
        <c:axId val="1313135968"/>
        <c:scaling>
          <c:orientation val="minMax"/>
        </c:scaling>
        <c:delete val="0"/>
        <c:axPos val="l"/>
        <c:numFmt formatCode="&quot;$&quot;#,##0.0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313548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solidFill>
        <a:schemeClr val="bg1">
          <a:alpha val="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786609019900031E-2"/>
          <c:y val="0.10032022953508184"/>
          <c:w val="0.845219411009553"/>
          <c:h val="0.72752633060480176"/>
        </c:manualLayout>
      </c:layout>
      <c:barChart>
        <c:barDir val="col"/>
        <c:grouping val="clustered"/>
        <c:varyColors val="0"/>
        <c:ser>
          <c:idx val="1"/>
          <c:order val="0"/>
          <c:tx>
            <c:v>Annual FCF - $2150/oz Au</c:v>
          </c:tx>
          <c:spPr>
            <a:solidFill>
              <a:srgbClr val="30527B"/>
            </a:solidFill>
            <a:ln>
              <a:noFill/>
            </a:ln>
            <a:effectLst/>
          </c:spPr>
          <c:invertIfNegative val="0"/>
          <c:cat>
            <c:numRef>
              <c:f>'Report Outputs'!$F$137:$AC$137</c:f>
              <c:numCache>
                <c:formatCode>General</c:formatCode>
                <c:ptCount val="24"/>
                <c:pt idx="0">
                  <c:v>-4</c:v>
                </c:pt>
                <c:pt idx="1">
                  <c:v>-3</c:v>
                </c:pt>
                <c:pt idx="2">
                  <c:v>-2</c:v>
                </c:pt>
                <c:pt idx="3">
                  <c:v>-1</c:v>
                </c:pt>
                <c:pt idx="4">
                  <c:v>1</c:v>
                </c:pt>
                <c:pt idx="5">
                  <c:v>2</c:v>
                </c:pt>
                <c:pt idx="6">
                  <c:v>3</c:v>
                </c:pt>
                <c:pt idx="7">
                  <c:v>4</c:v>
                </c:pt>
                <c:pt idx="8">
                  <c:v>5</c:v>
                </c:pt>
                <c:pt idx="9">
                  <c:v>6</c:v>
                </c:pt>
                <c:pt idx="10">
                  <c:v>7</c:v>
                </c:pt>
                <c:pt idx="11">
                  <c:v>8</c:v>
                </c:pt>
                <c:pt idx="12">
                  <c:v>9</c:v>
                </c:pt>
                <c:pt idx="13">
                  <c:v>10</c:v>
                </c:pt>
                <c:pt idx="14">
                  <c:v>11</c:v>
                </c:pt>
                <c:pt idx="15">
                  <c:v>12</c:v>
                </c:pt>
                <c:pt idx="16">
                  <c:v>13</c:v>
                </c:pt>
                <c:pt idx="17">
                  <c:v>14</c:v>
                </c:pt>
                <c:pt idx="18">
                  <c:v>15</c:v>
                </c:pt>
                <c:pt idx="19">
                  <c:v>16</c:v>
                </c:pt>
                <c:pt idx="20">
                  <c:v>17</c:v>
                </c:pt>
                <c:pt idx="21">
                  <c:v>18</c:v>
                </c:pt>
                <c:pt idx="22">
                  <c:v>19</c:v>
                </c:pt>
                <c:pt idx="23">
                  <c:v>20</c:v>
                </c:pt>
              </c:numCache>
            </c:numRef>
          </c:cat>
          <c:val>
            <c:numRef>
              <c:f>'Report Outputs'!$F$142:$AC$142</c:f>
              <c:numCache>
                <c:formatCode>"$"#,##0.0</c:formatCode>
                <c:ptCount val="24"/>
                <c:pt idx="0">
                  <c:v>-121.89942857142856</c:v>
                </c:pt>
                <c:pt idx="1">
                  <c:v>-579.79043472753085</c:v>
                </c:pt>
                <c:pt idx="2">
                  <c:v>-682.46100585037004</c:v>
                </c:pt>
                <c:pt idx="3">
                  <c:v>-304.59700251341599</c:v>
                </c:pt>
                <c:pt idx="4">
                  <c:v>40.36286550831062</c:v>
                </c:pt>
                <c:pt idx="5">
                  <c:v>893.51036610946346</c:v>
                </c:pt>
                <c:pt idx="6">
                  <c:v>1034.2299664999687</c:v>
                </c:pt>
                <c:pt idx="7">
                  <c:v>1162.9431192058337</c:v>
                </c:pt>
                <c:pt idx="8">
                  <c:v>771.29763020934945</c:v>
                </c:pt>
                <c:pt idx="9">
                  <c:v>348.55862401318177</c:v>
                </c:pt>
                <c:pt idx="10">
                  <c:v>302.94018242307027</c:v>
                </c:pt>
                <c:pt idx="11">
                  <c:v>300.80088532359377</c:v>
                </c:pt>
                <c:pt idx="12">
                  <c:v>302.66613982653553</c:v>
                </c:pt>
                <c:pt idx="13">
                  <c:v>369.52451610954677</c:v>
                </c:pt>
                <c:pt idx="14">
                  <c:v>453.27114344668252</c:v>
                </c:pt>
                <c:pt idx="15">
                  <c:v>334.72744791569704</c:v>
                </c:pt>
                <c:pt idx="16">
                  <c:v>130.82392178888807</c:v>
                </c:pt>
                <c:pt idx="17">
                  <c:v>274.72935312655761</c:v>
                </c:pt>
                <c:pt idx="18">
                  <c:v>353.7976598379625</c:v>
                </c:pt>
                <c:pt idx="19">
                  <c:v>349.67195204511972</c:v>
                </c:pt>
                <c:pt idx="20">
                  <c:v>292.35387058436203</c:v>
                </c:pt>
                <c:pt idx="21">
                  <c:v>323.32365534968994</c:v>
                </c:pt>
                <c:pt idx="22">
                  <c:v>291.61431059961092</c:v>
                </c:pt>
                <c:pt idx="23">
                  <c:v>203.70092145656042</c:v>
                </c:pt>
              </c:numCache>
            </c:numRef>
          </c:val>
          <c:extLst>
            <c:ext xmlns:c16="http://schemas.microsoft.com/office/drawing/2014/chart" uri="{C3380CC4-5D6E-409C-BE32-E72D297353CC}">
              <c16:uniqueId val="{00000000-4977-4420-94D5-6BB593C4D6C6}"/>
            </c:ext>
          </c:extLst>
        </c:ser>
        <c:ser>
          <c:idx val="2"/>
          <c:order val="1"/>
          <c:tx>
            <c:v>Annual FCF - $3600/oz Au</c:v>
          </c:tx>
          <c:spPr>
            <a:solidFill>
              <a:srgbClr val="EDC843"/>
            </a:solidFill>
            <a:ln>
              <a:solidFill>
                <a:sysClr val="windowText" lastClr="000000"/>
              </a:solidFill>
            </a:ln>
            <a:effectLst/>
          </c:spPr>
          <c:invertIfNegative val="0"/>
          <c:cat>
            <c:numRef>
              <c:f>'Report Outputs'!$F$137:$AC$137</c:f>
              <c:numCache>
                <c:formatCode>General</c:formatCode>
                <c:ptCount val="24"/>
                <c:pt idx="0">
                  <c:v>-4</c:v>
                </c:pt>
                <c:pt idx="1">
                  <c:v>-3</c:v>
                </c:pt>
                <c:pt idx="2">
                  <c:v>-2</c:v>
                </c:pt>
                <c:pt idx="3">
                  <c:v>-1</c:v>
                </c:pt>
                <c:pt idx="4">
                  <c:v>1</c:v>
                </c:pt>
                <c:pt idx="5">
                  <c:v>2</c:v>
                </c:pt>
                <c:pt idx="6">
                  <c:v>3</c:v>
                </c:pt>
                <c:pt idx="7">
                  <c:v>4</c:v>
                </c:pt>
                <c:pt idx="8">
                  <c:v>5</c:v>
                </c:pt>
                <c:pt idx="9">
                  <c:v>6</c:v>
                </c:pt>
                <c:pt idx="10">
                  <c:v>7</c:v>
                </c:pt>
                <c:pt idx="11">
                  <c:v>8</c:v>
                </c:pt>
                <c:pt idx="12">
                  <c:v>9</c:v>
                </c:pt>
                <c:pt idx="13">
                  <c:v>10</c:v>
                </c:pt>
                <c:pt idx="14">
                  <c:v>11</c:v>
                </c:pt>
                <c:pt idx="15">
                  <c:v>12</c:v>
                </c:pt>
                <c:pt idx="16">
                  <c:v>13</c:v>
                </c:pt>
                <c:pt idx="17">
                  <c:v>14</c:v>
                </c:pt>
                <c:pt idx="18">
                  <c:v>15</c:v>
                </c:pt>
                <c:pt idx="19">
                  <c:v>16</c:v>
                </c:pt>
                <c:pt idx="20">
                  <c:v>17</c:v>
                </c:pt>
                <c:pt idx="21">
                  <c:v>18</c:v>
                </c:pt>
                <c:pt idx="22">
                  <c:v>19</c:v>
                </c:pt>
                <c:pt idx="23">
                  <c:v>20</c:v>
                </c:pt>
              </c:numCache>
            </c:numRef>
          </c:cat>
          <c:val>
            <c:numRef>
              <c:f>'Report Outputs'!$F$154:$AC$154</c:f>
              <c:numCache>
                <c:formatCode>"$"#,##0.0</c:formatCode>
                <c:ptCount val="24"/>
                <c:pt idx="0">
                  <c:v>-121.89942857142856</c:v>
                </c:pt>
                <c:pt idx="1">
                  <c:v>-579.79043472753085</c:v>
                </c:pt>
                <c:pt idx="2">
                  <c:v>-682.46100585037004</c:v>
                </c:pt>
                <c:pt idx="3">
                  <c:v>-304.59700251341599</c:v>
                </c:pt>
                <c:pt idx="4">
                  <c:v>286.01907304729775</c:v>
                </c:pt>
                <c:pt idx="5">
                  <c:v>1556.0238461908755</c:v>
                </c:pt>
                <c:pt idx="6">
                  <c:v>1845.1092076553932</c:v>
                </c:pt>
                <c:pt idx="7">
                  <c:v>2053.4521144280939</c:v>
                </c:pt>
                <c:pt idx="8">
                  <c:v>1445.0601317962471</c:v>
                </c:pt>
                <c:pt idx="9">
                  <c:v>807.22059777907293</c:v>
                </c:pt>
                <c:pt idx="10">
                  <c:v>641.38396103582545</c:v>
                </c:pt>
                <c:pt idx="11">
                  <c:v>653.77282570289219</c:v>
                </c:pt>
                <c:pt idx="12">
                  <c:v>671.66082171538653</c:v>
                </c:pt>
                <c:pt idx="13">
                  <c:v>786.00515788663495</c:v>
                </c:pt>
                <c:pt idx="14">
                  <c:v>937.49382543934212</c:v>
                </c:pt>
                <c:pt idx="15">
                  <c:v>741.78642555786382</c:v>
                </c:pt>
                <c:pt idx="16">
                  <c:v>428.52734021643812</c:v>
                </c:pt>
                <c:pt idx="17">
                  <c:v>608.02255498634713</c:v>
                </c:pt>
                <c:pt idx="18">
                  <c:v>741.44733719329201</c:v>
                </c:pt>
                <c:pt idx="19">
                  <c:v>731.95205321968774</c:v>
                </c:pt>
                <c:pt idx="20">
                  <c:v>651.17157298405039</c:v>
                </c:pt>
                <c:pt idx="21">
                  <c:v>687.16512400539386</c:v>
                </c:pt>
                <c:pt idx="22">
                  <c:v>639.97873648099926</c:v>
                </c:pt>
                <c:pt idx="23">
                  <c:v>385.85459500825118</c:v>
                </c:pt>
              </c:numCache>
            </c:numRef>
          </c:val>
          <c:extLst>
            <c:ext xmlns:c16="http://schemas.microsoft.com/office/drawing/2014/chart" uri="{C3380CC4-5D6E-409C-BE32-E72D297353CC}">
              <c16:uniqueId val="{00000001-4977-4420-94D5-6BB593C4D6C6}"/>
            </c:ext>
          </c:extLst>
        </c:ser>
        <c:dLbls>
          <c:showLegendKey val="0"/>
          <c:showVal val="0"/>
          <c:showCatName val="0"/>
          <c:showSerName val="0"/>
          <c:showPercent val="0"/>
          <c:showBubbleSize val="0"/>
        </c:dLbls>
        <c:gapWidth val="75"/>
        <c:overlap val="10"/>
        <c:axId val="1659372543"/>
        <c:axId val="1659373023"/>
      </c:barChart>
      <c:lineChart>
        <c:grouping val="standard"/>
        <c:varyColors val="0"/>
        <c:ser>
          <c:idx val="0"/>
          <c:order val="2"/>
          <c:tx>
            <c:v>Cumulative FCF - $2150/oz Au</c:v>
          </c:tx>
          <c:spPr>
            <a:ln w="28575" cap="rnd">
              <a:solidFill>
                <a:srgbClr val="30527B"/>
              </a:solidFill>
              <a:prstDash val="sysDash"/>
              <a:round/>
            </a:ln>
            <a:effectLst/>
          </c:spPr>
          <c:marker>
            <c:symbol val="none"/>
          </c:marker>
          <c:val>
            <c:numRef>
              <c:f>'Report Outputs'!$F$143:$AC$143</c:f>
              <c:numCache>
                <c:formatCode>"$"#,##0.0</c:formatCode>
                <c:ptCount val="24"/>
                <c:pt idx="0">
                  <c:v>-121.89942857142856</c:v>
                </c:pt>
                <c:pt idx="1">
                  <c:v>-701.68986329895938</c:v>
                </c:pt>
                <c:pt idx="2">
                  <c:v>-1384.1508691493295</c:v>
                </c:pt>
                <c:pt idx="3">
                  <c:v>-1688.7478716627456</c:v>
                </c:pt>
                <c:pt idx="4">
                  <c:v>-1648.3850061544349</c:v>
                </c:pt>
                <c:pt idx="5">
                  <c:v>-754.87464004497144</c:v>
                </c:pt>
                <c:pt idx="6">
                  <c:v>279.35532645499723</c:v>
                </c:pt>
                <c:pt idx="7">
                  <c:v>1442.298445660831</c:v>
                </c:pt>
                <c:pt idx="8">
                  <c:v>2213.5960758701804</c:v>
                </c:pt>
                <c:pt idx="9">
                  <c:v>2562.1546998833619</c:v>
                </c:pt>
                <c:pt idx="10">
                  <c:v>2865.0948823064323</c:v>
                </c:pt>
                <c:pt idx="11">
                  <c:v>3165.8957676300261</c:v>
                </c:pt>
                <c:pt idx="12">
                  <c:v>3468.5619074565616</c:v>
                </c:pt>
                <c:pt idx="13">
                  <c:v>3838.0864235661084</c:v>
                </c:pt>
                <c:pt idx="14">
                  <c:v>4291.3575670127912</c:v>
                </c:pt>
                <c:pt idx="15">
                  <c:v>4626.0850149284879</c:v>
                </c:pt>
                <c:pt idx="16">
                  <c:v>4756.9089367173756</c:v>
                </c:pt>
                <c:pt idx="17">
                  <c:v>5031.6382898439333</c:v>
                </c:pt>
                <c:pt idx="18">
                  <c:v>5385.4359496818961</c:v>
                </c:pt>
                <c:pt idx="19">
                  <c:v>5735.1079017270158</c:v>
                </c:pt>
                <c:pt idx="20">
                  <c:v>6027.4617723113779</c:v>
                </c:pt>
                <c:pt idx="21">
                  <c:v>6350.7854276610678</c:v>
                </c:pt>
                <c:pt idx="22">
                  <c:v>6642.3997382606785</c:v>
                </c:pt>
                <c:pt idx="23">
                  <c:v>6846.1006597172391</c:v>
                </c:pt>
              </c:numCache>
            </c:numRef>
          </c:val>
          <c:smooth val="0"/>
          <c:extLst>
            <c:ext xmlns:c16="http://schemas.microsoft.com/office/drawing/2014/chart" uri="{C3380CC4-5D6E-409C-BE32-E72D297353CC}">
              <c16:uniqueId val="{00000002-4977-4420-94D5-6BB593C4D6C6}"/>
            </c:ext>
          </c:extLst>
        </c:ser>
        <c:ser>
          <c:idx val="3"/>
          <c:order val="3"/>
          <c:tx>
            <c:v>Cumulative FCF - $3600/oz Au</c:v>
          </c:tx>
          <c:spPr>
            <a:ln w="28575" cap="rnd">
              <a:solidFill>
                <a:sysClr val="windowText" lastClr="000000"/>
              </a:solidFill>
              <a:prstDash val="dash"/>
              <a:round/>
            </a:ln>
            <a:effectLst/>
          </c:spPr>
          <c:marker>
            <c:symbol val="none"/>
          </c:marker>
          <c:val>
            <c:numRef>
              <c:f>'Report Outputs'!$F$155:$AC$155</c:f>
              <c:numCache>
                <c:formatCode>"$"#,##0.0</c:formatCode>
                <c:ptCount val="24"/>
                <c:pt idx="0">
                  <c:v>-121.89942857142856</c:v>
                </c:pt>
                <c:pt idx="1">
                  <c:v>-701.68986329895938</c:v>
                </c:pt>
                <c:pt idx="2">
                  <c:v>-1384.1508691493295</c:v>
                </c:pt>
                <c:pt idx="3">
                  <c:v>-1688.7478716627456</c:v>
                </c:pt>
                <c:pt idx="4">
                  <c:v>-1402.7287986154479</c:v>
                </c:pt>
                <c:pt idx="5">
                  <c:v>153.29504757542759</c:v>
                </c:pt>
                <c:pt idx="6">
                  <c:v>1998.4042552308208</c:v>
                </c:pt>
                <c:pt idx="7">
                  <c:v>4051.8563696589144</c:v>
                </c:pt>
                <c:pt idx="8">
                  <c:v>5496.9165014551618</c:v>
                </c:pt>
                <c:pt idx="9">
                  <c:v>6304.1370992342345</c:v>
                </c:pt>
                <c:pt idx="10">
                  <c:v>6945.5210602700599</c:v>
                </c:pt>
                <c:pt idx="11">
                  <c:v>7599.293885972952</c:v>
                </c:pt>
                <c:pt idx="12">
                  <c:v>8270.9547076883391</c:v>
                </c:pt>
                <c:pt idx="13">
                  <c:v>9056.9598655749742</c:v>
                </c:pt>
                <c:pt idx="14">
                  <c:v>9994.4536910143161</c:v>
                </c:pt>
                <c:pt idx="15">
                  <c:v>10736.24011657218</c:v>
                </c:pt>
                <c:pt idx="16">
                  <c:v>11164.767456788619</c:v>
                </c:pt>
                <c:pt idx="17">
                  <c:v>11772.790011774967</c:v>
                </c:pt>
                <c:pt idx="18">
                  <c:v>12514.23734896826</c:v>
                </c:pt>
                <c:pt idx="19">
                  <c:v>13246.189402187947</c:v>
                </c:pt>
                <c:pt idx="20">
                  <c:v>13897.360975171998</c:v>
                </c:pt>
                <c:pt idx="21">
                  <c:v>14584.526099177392</c:v>
                </c:pt>
                <c:pt idx="22">
                  <c:v>15224.504835658392</c:v>
                </c:pt>
                <c:pt idx="23">
                  <c:v>15610.359430666644</c:v>
                </c:pt>
              </c:numCache>
            </c:numRef>
          </c:val>
          <c:smooth val="0"/>
          <c:extLst>
            <c:ext xmlns:c16="http://schemas.microsoft.com/office/drawing/2014/chart" uri="{C3380CC4-5D6E-409C-BE32-E72D297353CC}">
              <c16:uniqueId val="{00000003-4977-4420-94D5-6BB593C4D6C6}"/>
            </c:ext>
          </c:extLst>
        </c:ser>
        <c:dLbls>
          <c:showLegendKey val="0"/>
          <c:showVal val="0"/>
          <c:showCatName val="0"/>
          <c:showSerName val="0"/>
          <c:showPercent val="0"/>
          <c:showBubbleSize val="0"/>
        </c:dLbls>
        <c:marker val="1"/>
        <c:smooth val="0"/>
        <c:axId val="1659359103"/>
        <c:axId val="1659364383"/>
      </c:lineChart>
      <c:catAx>
        <c:axId val="1659372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9373023"/>
        <c:crosses val="autoZero"/>
        <c:auto val="1"/>
        <c:lblAlgn val="ctr"/>
        <c:lblOffset val="100"/>
        <c:noMultiLvlLbl val="0"/>
      </c:catAx>
      <c:valAx>
        <c:axId val="1659373023"/>
        <c:scaling>
          <c:orientation val="minMax"/>
          <c:max val="2200"/>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sz="1000" b="0" i="0" u="none" strike="noStrike" kern="1200" baseline="0" dirty="0">
                    <a:solidFill>
                      <a:prstClr val="black">
                        <a:lumMod val="65000"/>
                        <a:lumOff val="35000"/>
                      </a:prstClr>
                    </a:solidFill>
                  </a:rPr>
                  <a:t>Annual Free Cash Flow ($M CDN)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9372543"/>
        <c:crosses val="autoZero"/>
        <c:crossBetween val="between"/>
      </c:valAx>
      <c:valAx>
        <c:axId val="1659364383"/>
        <c:scaling>
          <c:orientation val="minMax"/>
          <c:max val="16000"/>
          <c:min val="-700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sz="1000" b="0" i="0" u="none" strike="noStrike" kern="1200" baseline="0" dirty="0">
                    <a:solidFill>
                      <a:prstClr val="black">
                        <a:lumMod val="65000"/>
                        <a:lumOff val="35000"/>
                      </a:prstClr>
                    </a:solidFill>
                  </a:rPr>
                  <a:t>Cumulative Post-Tax Free Cash Flow ($M CDN)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quot;$&quot;#,##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9359103"/>
        <c:crosses val="max"/>
        <c:crossBetween val="between"/>
        <c:majorUnit val="3500"/>
      </c:valAx>
      <c:catAx>
        <c:axId val="1659359103"/>
        <c:scaling>
          <c:orientation val="minMax"/>
        </c:scaling>
        <c:delete val="1"/>
        <c:axPos val="b"/>
        <c:majorTickMark val="out"/>
        <c:minorTickMark val="none"/>
        <c:tickLblPos val="nextTo"/>
        <c:crossAx val="1659364383"/>
        <c:crosses val="autoZero"/>
        <c:auto val="1"/>
        <c:lblAlgn val="ctr"/>
        <c:lblOffset val="100"/>
        <c:noMultiLvlLbl val="0"/>
      </c:catAx>
      <c:spPr>
        <a:noFill/>
        <a:ln>
          <a:noFill/>
        </a:ln>
        <a:effectLst/>
      </c:spPr>
    </c:plotArea>
    <c:legend>
      <c:legendPos val="b"/>
      <c:layout>
        <c:manualLayout>
          <c:xMode val="edge"/>
          <c:yMode val="edge"/>
          <c:x val="0.19892597917300675"/>
          <c:y val="0.66891682279940634"/>
          <c:w val="0.706989460575978"/>
          <c:h val="6.880385382250726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spPr>
            <a:solidFill>
              <a:srgbClr val="30527B"/>
            </a:solidFill>
            <a:ln>
              <a:noFill/>
            </a:ln>
            <a:effectLst/>
          </c:spPr>
          <c:invertIfNegative val="0"/>
          <c:dPt>
            <c:idx val="1"/>
            <c:invertIfNegative val="0"/>
            <c:bubble3D val="0"/>
            <c:spPr>
              <a:solidFill>
                <a:srgbClr val="30527B"/>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0-FD9B-446D-BBE0-4F2A68CF8472}"/>
              </c:ext>
            </c:extLst>
          </c:dPt>
          <c:cat>
            <c:numRef>
              <c:f>'Report Outputs'!$D$158:$D$163</c:f>
              <c:numCache>
                <c:formatCode>"$"#,##0</c:formatCode>
                <c:ptCount val="6"/>
                <c:pt idx="0">
                  <c:v>1650</c:v>
                </c:pt>
                <c:pt idx="1">
                  <c:v>2150</c:v>
                </c:pt>
                <c:pt idx="2">
                  <c:v>2400</c:v>
                </c:pt>
                <c:pt idx="3">
                  <c:v>2650</c:v>
                </c:pt>
                <c:pt idx="4">
                  <c:v>3150</c:v>
                </c:pt>
                <c:pt idx="5">
                  <c:v>3400</c:v>
                </c:pt>
              </c:numCache>
            </c:numRef>
          </c:cat>
          <c:val>
            <c:numRef>
              <c:f>'Report Outputs'!$G$158:$G$163</c:f>
              <c:numCache>
                <c:formatCode>"$"#,##0.00</c:formatCode>
                <c:ptCount val="6"/>
                <c:pt idx="0">
                  <c:v>1.645</c:v>
                </c:pt>
                <c:pt idx="1">
                  <c:v>3.367</c:v>
                </c:pt>
                <c:pt idx="2">
                  <c:v>4.2249999999999996</c:v>
                </c:pt>
                <c:pt idx="3">
                  <c:v>5.0819999999999999</c:v>
                </c:pt>
                <c:pt idx="4">
                  <c:v>6.7969999999999997</c:v>
                </c:pt>
                <c:pt idx="5">
                  <c:v>7.6550000000000002</c:v>
                </c:pt>
              </c:numCache>
            </c:numRef>
          </c:val>
          <c:extLst>
            <c:ext xmlns:c16="http://schemas.microsoft.com/office/drawing/2014/chart" uri="{C3380CC4-5D6E-409C-BE32-E72D297353CC}">
              <c16:uniqueId val="{00000000-48E6-46D1-B02B-6609E15D2755}"/>
            </c:ext>
          </c:extLst>
        </c:ser>
        <c:dLbls>
          <c:showLegendKey val="0"/>
          <c:showVal val="0"/>
          <c:showCatName val="0"/>
          <c:showSerName val="0"/>
          <c:showPercent val="0"/>
          <c:showBubbleSize val="0"/>
        </c:dLbls>
        <c:gapWidth val="50"/>
        <c:overlap val="-27"/>
        <c:axId val="1670422639"/>
        <c:axId val="1670423599"/>
      </c:barChart>
      <c:catAx>
        <c:axId val="1670422639"/>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ontserrat SemiBold" panose="00000700000000000000" pitchFamily="2" charset="0"/>
                    <a:ea typeface="+mn-ea"/>
                    <a:cs typeface="+mn-cs"/>
                  </a:defRPr>
                </a:pPr>
                <a:r>
                  <a:rPr lang="en-CA" sz="1400" b="1" dirty="0">
                    <a:latin typeface="Montserrat SemiBold" panose="00000700000000000000" pitchFamily="2" charset="0"/>
                  </a:rPr>
                  <a:t>Gold Price (US$/oz)</a:t>
                </a:r>
              </a:p>
            </c:rich>
          </c:tx>
          <c:layout>
            <c:manualLayout>
              <c:xMode val="edge"/>
              <c:yMode val="edge"/>
              <c:x val="0.32677585106960455"/>
              <c:y val="0.9216794606830036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ontserrat SemiBold" panose="00000700000000000000" pitchFamily="2" charset="0"/>
                  <a:ea typeface="+mn-ea"/>
                  <a:cs typeface="+mn-cs"/>
                </a:defRPr>
              </a:pPr>
              <a:endParaRPr lang="en-US"/>
            </a:p>
          </c:txPr>
        </c:title>
        <c:numFmt formatCode="&quot;$&quot;#,##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crossAx val="1670423599"/>
        <c:crosses val="autoZero"/>
        <c:auto val="1"/>
        <c:lblAlgn val="ctr"/>
        <c:lblOffset val="100"/>
        <c:noMultiLvlLbl val="0"/>
      </c:catAx>
      <c:valAx>
        <c:axId val="1670423599"/>
        <c:scaling>
          <c:orientation val="minMax"/>
        </c:scaling>
        <c:delete val="1"/>
        <c:axPos val="l"/>
        <c:numFmt formatCode="&quot;$&quot;#,##0.00" sourceLinked="1"/>
        <c:majorTickMark val="out"/>
        <c:minorTickMark val="none"/>
        <c:tickLblPos val="nextTo"/>
        <c:crossAx val="167042263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098355402287227E-2"/>
          <c:y val="2.2013580264604312E-2"/>
          <c:w val="0.89546642373621399"/>
          <c:h val="0.86367105217368167"/>
        </c:manualLayout>
      </c:layout>
      <c:areaChart>
        <c:grouping val="stacked"/>
        <c:varyColors val="0"/>
        <c:ser>
          <c:idx val="0"/>
          <c:order val="0"/>
          <c:tx>
            <c:strRef>
              <c:f>'Asset 2024 Cost Curve (LOM)'!$AG$10</c:f>
              <c:strCache>
                <c:ptCount val="1"/>
                <c:pt idx="0">
                  <c:v>Valley   </c:v>
                </c:pt>
              </c:strCache>
            </c:strRef>
          </c:tx>
          <c:spPr>
            <a:solidFill>
              <a:srgbClr val="EDC83C"/>
            </a:solidFill>
            <a:ln>
              <a:noFill/>
            </a:ln>
          </c:spPr>
          <c:cat>
            <c:numRef>
              <c:f>'Asset 2024 Cost Curve (LOM)'!$AD$11:$AD$678</c:f>
              <c:numCache>
                <c:formatCode>"$"#,##0_)_x_%;\("$"#,##0\)_x_%;\-\-_)_x_%;@_)_x_%</c:formatCode>
                <c:ptCount val="668"/>
                <c:pt idx="0">
                  <c:v>0</c:v>
                </c:pt>
                <c:pt idx="1">
                  <c:v>0</c:v>
                </c:pt>
                <c:pt idx="2">
                  <c:v>20.6</c:v>
                </c:pt>
                <c:pt idx="3">
                  <c:v>20.6</c:v>
                </c:pt>
                <c:pt idx="4">
                  <c:v>56.300000000000004</c:v>
                </c:pt>
                <c:pt idx="5">
                  <c:v>56.300000000000004</c:v>
                </c:pt>
                <c:pt idx="6">
                  <c:v>93.7</c:v>
                </c:pt>
                <c:pt idx="7">
                  <c:v>93.7</c:v>
                </c:pt>
                <c:pt idx="8">
                  <c:v>106.7</c:v>
                </c:pt>
                <c:pt idx="9">
                  <c:v>106.7</c:v>
                </c:pt>
                <c:pt idx="10">
                  <c:v>159.5</c:v>
                </c:pt>
                <c:pt idx="11">
                  <c:v>159.5</c:v>
                </c:pt>
                <c:pt idx="12">
                  <c:v>164.7</c:v>
                </c:pt>
                <c:pt idx="13">
                  <c:v>164.7</c:v>
                </c:pt>
                <c:pt idx="14">
                  <c:v>669.09999999999991</c:v>
                </c:pt>
                <c:pt idx="15">
                  <c:v>669.09999999999991</c:v>
                </c:pt>
                <c:pt idx="16">
                  <c:v>737.89999999999986</c:v>
                </c:pt>
                <c:pt idx="17">
                  <c:v>737.89999999999986</c:v>
                </c:pt>
                <c:pt idx="18">
                  <c:v>1211.1999999999998</c:v>
                </c:pt>
                <c:pt idx="19">
                  <c:v>1211.1999999999998</c:v>
                </c:pt>
                <c:pt idx="20">
                  <c:v>1224.2999999999997</c:v>
                </c:pt>
                <c:pt idx="21">
                  <c:v>1224.2999999999997</c:v>
                </c:pt>
                <c:pt idx="22">
                  <c:v>1302.5999999999997</c:v>
                </c:pt>
                <c:pt idx="23">
                  <c:v>1302.5999999999997</c:v>
                </c:pt>
                <c:pt idx="24">
                  <c:v>1530.5999999999997</c:v>
                </c:pt>
                <c:pt idx="25">
                  <c:v>1530.5999999999997</c:v>
                </c:pt>
                <c:pt idx="26">
                  <c:v>1753.4999999999998</c:v>
                </c:pt>
                <c:pt idx="27">
                  <c:v>1753.4999999999998</c:v>
                </c:pt>
                <c:pt idx="28">
                  <c:v>1758.6999999999998</c:v>
                </c:pt>
                <c:pt idx="29">
                  <c:v>1758.6999999999998</c:v>
                </c:pt>
                <c:pt idx="30">
                  <c:v>1836.9999999999998</c:v>
                </c:pt>
                <c:pt idx="31">
                  <c:v>1836.9999999999998</c:v>
                </c:pt>
                <c:pt idx="32">
                  <c:v>1936.4999999999998</c:v>
                </c:pt>
                <c:pt idx="33">
                  <c:v>1936.4999999999998</c:v>
                </c:pt>
                <c:pt idx="34">
                  <c:v>2223.3999999999996</c:v>
                </c:pt>
                <c:pt idx="35">
                  <c:v>2223.3999999999996</c:v>
                </c:pt>
                <c:pt idx="36">
                  <c:v>3819.3999999999996</c:v>
                </c:pt>
                <c:pt idx="37">
                  <c:v>3819.3999999999996</c:v>
                </c:pt>
                <c:pt idx="38">
                  <c:v>3850.7</c:v>
                </c:pt>
                <c:pt idx="39">
                  <c:v>3850.7</c:v>
                </c:pt>
                <c:pt idx="40">
                  <c:v>3992.2</c:v>
                </c:pt>
                <c:pt idx="41">
                  <c:v>3992.2</c:v>
                </c:pt>
                <c:pt idx="42">
                  <c:v>4185.5999999999995</c:v>
                </c:pt>
                <c:pt idx="43">
                  <c:v>4185.5999999999995</c:v>
                </c:pt>
                <c:pt idx="44">
                  <c:v>4485.2999999999993</c:v>
                </c:pt>
                <c:pt idx="45">
                  <c:v>4485.2999999999993</c:v>
                </c:pt>
                <c:pt idx="46">
                  <c:v>4518.9999999999991</c:v>
                </c:pt>
                <c:pt idx="47">
                  <c:v>4518.9999999999991</c:v>
                </c:pt>
                <c:pt idx="48">
                  <c:v>4541.3999999999987</c:v>
                </c:pt>
                <c:pt idx="49">
                  <c:v>4541.3999999999987</c:v>
                </c:pt>
                <c:pt idx="50">
                  <c:v>4627.8999999999987</c:v>
                </c:pt>
                <c:pt idx="51">
                  <c:v>4627.8999999999987</c:v>
                </c:pt>
                <c:pt idx="52">
                  <c:v>4755.6999999999989</c:v>
                </c:pt>
                <c:pt idx="53">
                  <c:v>4755.6999999999989</c:v>
                </c:pt>
                <c:pt idx="54">
                  <c:v>4884.2999999999993</c:v>
                </c:pt>
                <c:pt idx="55">
                  <c:v>4884.2999999999993</c:v>
                </c:pt>
                <c:pt idx="56">
                  <c:v>5483.0999999999995</c:v>
                </c:pt>
                <c:pt idx="57">
                  <c:v>5483.0999999999995</c:v>
                </c:pt>
                <c:pt idx="58">
                  <c:v>5500.2999999999993</c:v>
                </c:pt>
                <c:pt idx="59">
                  <c:v>5500.2999999999993</c:v>
                </c:pt>
                <c:pt idx="60">
                  <c:v>5665.9999999999991</c:v>
                </c:pt>
                <c:pt idx="61">
                  <c:v>5665.9999999999991</c:v>
                </c:pt>
                <c:pt idx="62">
                  <c:v>6275.2999999999993</c:v>
                </c:pt>
                <c:pt idx="63">
                  <c:v>6275.2999999999993</c:v>
                </c:pt>
                <c:pt idx="64">
                  <c:v>6291.0999999999995</c:v>
                </c:pt>
                <c:pt idx="65">
                  <c:v>6291.0999999999995</c:v>
                </c:pt>
                <c:pt idx="66">
                  <c:v>6493.7</c:v>
                </c:pt>
                <c:pt idx="67">
                  <c:v>6493.7</c:v>
                </c:pt>
                <c:pt idx="68">
                  <c:v>6871.7</c:v>
                </c:pt>
                <c:pt idx="69">
                  <c:v>6871.7</c:v>
                </c:pt>
                <c:pt idx="70">
                  <c:v>6957.3</c:v>
                </c:pt>
                <c:pt idx="71">
                  <c:v>6957.3</c:v>
                </c:pt>
                <c:pt idx="72">
                  <c:v>7173.7</c:v>
                </c:pt>
                <c:pt idx="73">
                  <c:v>7173.7</c:v>
                </c:pt>
                <c:pt idx="74">
                  <c:v>7320.0999999999995</c:v>
                </c:pt>
                <c:pt idx="75">
                  <c:v>7320.0999999999995</c:v>
                </c:pt>
                <c:pt idx="76">
                  <c:v>7343.5999999999995</c:v>
                </c:pt>
                <c:pt idx="77">
                  <c:v>7343.5999999999995</c:v>
                </c:pt>
                <c:pt idx="78">
                  <c:v>7472.0999999999995</c:v>
                </c:pt>
                <c:pt idx="79">
                  <c:v>7472.0999999999995</c:v>
                </c:pt>
                <c:pt idx="80">
                  <c:v>7699.7</c:v>
                </c:pt>
                <c:pt idx="81">
                  <c:v>7699.7</c:v>
                </c:pt>
                <c:pt idx="82">
                  <c:v>8044.3</c:v>
                </c:pt>
                <c:pt idx="83">
                  <c:v>8044.3</c:v>
                </c:pt>
                <c:pt idx="84">
                  <c:v>8588.2999999999993</c:v>
                </c:pt>
                <c:pt idx="85">
                  <c:v>8588.2999999999993</c:v>
                </c:pt>
                <c:pt idx="86">
                  <c:v>9084.2999999999993</c:v>
                </c:pt>
                <c:pt idx="87">
                  <c:v>9084.2999999999993</c:v>
                </c:pt>
                <c:pt idx="88">
                  <c:v>9269.1999999999989</c:v>
                </c:pt>
                <c:pt idx="89">
                  <c:v>9269.1999999999989</c:v>
                </c:pt>
                <c:pt idx="90">
                  <c:v>9375.5999999999985</c:v>
                </c:pt>
                <c:pt idx="91">
                  <c:v>9375.5999999999985</c:v>
                </c:pt>
                <c:pt idx="92">
                  <c:v>9433.4999999999982</c:v>
                </c:pt>
                <c:pt idx="93">
                  <c:v>9433.4999999999982</c:v>
                </c:pt>
                <c:pt idx="94">
                  <c:v>9751.7999999999975</c:v>
                </c:pt>
                <c:pt idx="95">
                  <c:v>9751.7999999999975</c:v>
                </c:pt>
                <c:pt idx="96">
                  <c:v>9930.9999999999982</c:v>
                </c:pt>
                <c:pt idx="97">
                  <c:v>9930.9999999999982</c:v>
                </c:pt>
                <c:pt idx="98">
                  <c:v>10256.399999999998</c:v>
                </c:pt>
                <c:pt idx="99">
                  <c:v>10256.399999999998</c:v>
                </c:pt>
                <c:pt idx="100">
                  <c:v>10329.599999999999</c:v>
                </c:pt>
                <c:pt idx="101">
                  <c:v>10329.599999999999</c:v>
                </c:pt>
                <c:pt idx="102">
                  <c:v>10423.199999999999</c:v>
                </c:pt>
                <c:pt idx="103">
                  <c:v>10423.199999999999</c:v>
                </c:pt>
                <c:pt idx="104">
                  <c:v>10449.9</c:v>
                </c:pt>
                <c:pt idx="105">
                  <c:v>10449.9</c:v>
                </c:pt>
                <c:pt idx="106">
                  <c:v>13121.2</c:v>
                </c:pt>
                <c:pt idx="107">
                  <c:v>13121.2</c:v>
                </c:pt>
                <c:pt idx="108">
                  <c:v>13244.5</c:v>
                </c:pt>
                <c:pt idx="109">
                  <c:v>13244.5</c:v>
                </c:pt>
                <c:pt idx="110">
                  <c:v>13646.2</c:v>
                </c:pt>
                <c:pt idx="111">
                  <c:v>13646.2</c:v>
                </c:pt>
                <c:pt idx="112">
                  <c:v>13850.400000000001</c:v>
                </c:pt>
                <c:pt idx="113">
                  <c:v>13850.400000000001</c:v>
                </c:pt>
                <c:pt idx="114">
                  <c:v>13903.500000000002</c:v>
                </c:pt>
                <c:pt idx="115">
                  <c:v>13903.500000000002</c:v>
                </c:pt>
                <c:pt idx="116">
                  <c:v>13998.600000000002</c:v>
                </c:pt>
                <c:pt idx="117">
                  <c:v>13998.600000000002</c:v>
                </c:pt>
                <c:pt idx="118">
                  <c:v>14070.800000000003</c:v>
                </c:pt>
                <c:pt idx="119">
                  <c:v>14070.800000000003</c:v>
                </c:pt>
                <c:pt idx="120">
                  <c:v>14157.600000000002</c:v>
                </c:pt>
                <c:pt idx="121">
                  <c:v>14157.600000000002</c:v>
                </c:pt>
                <c:pt idx="122">
                  <c:v>14329.000000000002</c:v>
                </c:pt>
                <c:pt idx="123">
                  <c:v>14329.000000000002</c:v>
                </c:pt>
                <c:pt idx="124">
                  <c:v>14507.600000000002</c:v>
                </c:pt>
                <c:pt idx="125">
                  <c:v>14507.600000000002</c:v>
                </c:pt>
                <c:pt idx="126">
                  <c:v>14580.900000000001</c:v>
                </c:pt>
                <c:pt idx="127">
                  <c:v>14580.900000000001</c:v>
                </c:pt>
                <c:pt idx="128">
                  <c:v>14813.500000000002</c:v>
                </c:pt>
                <c:pt idx="129">
                  <c:v>14813.500000000002</c:v>
                </c:pt>
                <c:pt idx="130">
                  <c:v>14988.200000000003</c:v>
                </c:pt>
                <c:pt idx="131">
                  <c:v>14988.200000000003</c:v>
                </c:pt>
                <c:pt idx="132">
                  <c:v>15734.500000000002</c:v>
                </c:pt>
                <c:pt idx="133">
                  <c:v>15734.500000000002</c:v>
                </c:pt>
                <c:pt idx="134">
                  <c:v>16216.200000000003</c:v>
                </c:pt>
                <c:pt idx="135">
                  <c:v>16216.200000000003</c:v>
                </c:pt>
                <c:pt idx="136">
                  <c:v>16498.100000000002</c:v>
                </c:pt>
                <c:pt idx="137">
                  <c:v>16498.100000000002</c:v>
                </c:pt>
                <c:pt idx="138">
                  <c:v>16729.100000000002</c:v>
                </c:pt>
                <c:pt idx="139">
                  <c:v>16729.100000000002</c:v>
                </c:pt>
                <c:pt idx="140">
                  <c:v>16971.400000000001</c:v>
                </c:pt>
                <c:pt idx="141">
                  <c:v>16971.400000000001</c:v>
                </c:pt>
                <c:pt idx="142">
                  <c:v>17528.100000000002</c:v>
                </c:pt>
                <c:pt idx="143">
                  <c:v>17528.100000000002</c:v>
                </c:pt>
                <c:pt idx="144">
                  <c:v>17565.2</c:v>
                </c:pt>
                <c:pt idx="145">
                  <c:v>17565.2</c:v>
                </c:pt>
                <c:pt idx="146">
                  <c:v>17590.400000000001</c:v>
                </c:pt>
                <c:pt idx="147">
                  <c:v>17590.400000000001</c:v>
                </c:pt>
                <c:pt idx="148">
                  <c:v>17632.7</c:v>
                </c:pt>
                <c:pt idx="149">
                  <c:v>17632.7</c:v>
                </c:pt>
                <c:pt idx="150">
                  <c:v>17740.900000000001</c:v>
                </c:pt>
                <c:pt idx="151">
                  <c:v>17740.900000000001</c:v>
                </c:pt>
                <c:pt idx="152">
                  <c:v>17912.7</c:v>
                </c:pt>
                <c:pt idx="153">
                  <c:v>17912.7</c:v>
                </c:pt>
                <c:pt idx="154">
                  <c:v>18111.5</c:v>
                </c:pt>
                <c:pt idx="155">
                  <c:v>18111.5</c:v>
                </c:pt>
                <c:pt idx="156">
                  <c:v>18165.900000000001</c:v>
                </c:pt>
                <c:pt idx="157">
                  <c:v>18165.900000000001</c:v>
                </c:pt>
                <c:pt idx="158">
                  <c:v>18668.2</c:v>
                </c:pt>
                <c:pt idx="159">
                  <c:v>18668.2</c:v>
                </c:pt>
                <c:pt idx="160">
                  <c:v>18787.100000000002</c:v>
                </c:pt>
                <c:pt idx="161">
                  <c:v>18787.100000000002</c:v>
                </c:pt>
                <c:pt idx="162">
                  <c:v>18824.900000000001</c:v>
                </c:pt>
                <c:pt idx="163">
                  <c:v>18824.900000000001</c:v>
                </c:pt>
                <c:pt idx="164">
                  <c:v>18924</c:v>
                </c:pt>
                <c:pt idx="165">
                  <c:v>18924</c:v>
                </c:pt>
                <c:pt idx="166">
                  <c:v>19125.3</c:v>
                </c:pt>
                <c:pt idx="167">
                  <c:v>19125.3</c:v>
                </c:pt>
                <c:pt idx="168">
                  <c:v>19395.399999999998</c:v>
                </c:pt>
                <c:pt idx="169">
                  <c:v>19395.399999999998</c:v>
                </c:pt>
                <c:pt idx="170">
                  <c:v>19840.099999999999</c:v>
                </c:pt>
                <c:pt idx="171">
                  <c:v>19840.099999999999</c:v>
                </c:pt>
                <c:pt idx="172">
                  <c:v>19916.5</c:v>
                </c:pt>
                <c:pt idx="173">
                  <c:v>19916.5</c:v>
                </c:pt>
                <c:pt idx="174">
                  <c:v>20836.5</c:v>
                </c:pt>
                <c:pt idx="175">
                  <c:v>20836.5</c:v>
                </c:pt>
                <c:pt idx="176">
                  <c:v>20961.5</c:v>
                </c:pt>
                <c:pt idx="177">
                  <c:v>20961.5</c:v>
                </c:pt>
                <c:pt idx="178">
                  <c:v>21044.7</c:v>
                </c:pt>
                <c:pt idx="179">
                  <c:v>21044.7</c:v>
                </c:pt>
                <c:pt idx="180">
                  <c:v>21160.5</c:v>
                </c:pt>
                <c:pt idx="181">
                  <c:v>21160.5</c:v>
                </c:pt>
                <c:pt idx="182">
                  <c:v>21266</c:v>
                </c:pt>
                <c:pt idx="183">
                  <c:v>21266</c:v>
                </c:pt>
                <c:pt idx="184">
                  <c:v>21309.9</c:v>
                </c:pt>
                <c:pt idx="185">
                  <c:v>21309.9</c:v>
                </c:pt>
                <c:pt idx="186">
                  <c:v>21689.9</c:v>
                </c:pt>
                <c:pt idx="187">
                  <c:v>21689.9</c:v>
                </c:pt>
                <c:pt idx="188">
                  <c:v>21793.200000000001</c:v>
                </c:pt>
                <c:pt idx="189">
                  <c:v>21793.200000000001</c:v>
                </c:pt>
                <c:pt idx="190">
                  <c:v>21815.7</c:v>
                </c:pt>
                <c:pt idx="191">
                  <c:v>21815.7</c:v>
                </c:pt>
                <c:pt idx="192">
                  <c:v>22041.100000000002</c:v>
                </c:pt>
                <c:pt idx="193">
                  <c:v>22041.100000000002</c:v>
                </c:pt>
                <c:pt idx="194">
                  <c:v>22196.000000000004</c:v>
                </c:pt>
                <c:pt idx="195">
                  <c:v>22196.000000000004</c:v>
                </c:pt>
                <c:pt idx="196">
                  <c:v>22299.800000000003</c:v>
                </c:pt>
                <c:pt idx="197">
                  <c:v>22299.800000000003</c:v>
                </c:pt>
                <c:pt idx="198">
                  <c:v>22317.500000000004</c:v>
                </c:pt>
                <c:pt idx="199">
                  <c:v>22317.500000000004</c:v>
                </c:pt>
                <c:pt idx="200">
                  <c:v>22497.500000000004</c:v>
                </c:pt>
                <c:pt idx="201">
                  <c:v>22497.500000000004</c:v>
                </c:pt>
                <c:pt idx="202">
                  <c:v>23222.500000000004</c:v>
                </c:pt>
                <c:pt idx="203">
                  <c:v>23222.500000000004</c:v>
                </c:pt>
                <c:pt idx="204">
                  <c:v>23355.800000000003</c:v>
                </c:pt>
                <c:pt idx="205">
                  <c:v>23355.800000000003</c:v>
                </c:pt>
                <c:pt idx="206">
                  <c:v>23594.800000000003</c:v>
                </c:pt>
                <c:pt idx="207">
                  <c:v>23594.800000000003</c:v>
                </c:pt>
                <c:pt idx="208">
                  <c:v>23691.700000000004</c:v>
                </c:pt>
                <c:pt idx="209">
                  <c:v>23691.700000000004</c:v>
                </c:pt>
                <c:pt idx="210">
                  <c:v>23808.900000000005</c:v>
                </c:pt>
                <c:pt idx="211">
                  <c:v>23808.900000000005</c:v>
                </c:pt>
                <c:pt idx="212">
                  <c:v>24069.300000000007</c:v>
                </c:pt>
                <c:pt idx="213">
                  <c:v>24069.300000000007</c:v>
                </c:pt>
                <c:pt idx="214">
                  <c:v>24397.100000000006</c:v>
                </c:pt>
                <c:pt idx="215">
                  <c:v>24397.100000000006</c:v>
                </c:pt>
                <c:pt idx="216">
                  <c:v>24733.200000000004</c:v>
                </c:pt>
                <c:pt idx="217">
                  <c:v>24733.200000000004</c:v>
                </c:pt>
                <c:pt idx="218">
                  <c:v>24829.800000000003</c:v>
                </c:pt>
                <c:pt idx="219">
                  <c:v>24829.800000000003</c:v>
                </c:pt>
                <c:pt idx="220">
                  <c:v>25338.800000000003</c:v>
                </c:pt>
                <c:pt idx="221">
                  <c:v>25338.800000000003</c:v>
                </c:pt>
                <c:pt idx="222">
                  <c:v>25418.800000000003</c:v>
                </c:pt>
                <c:pt idx="223">
                  <c:v>25418.800000000003</c:v>
                </c:pt>
                <c:pt idx="224">
                  <c:v>25506.600000000002</c:v>
                </c:pt>
                <c:pt idx="225">
                  <c:v>25506.600000000002</c:v>
                </c:pt>
                <c:pt idx="226">
                  <c:v>25725.200000000001</c:v>
                </c:pt>
                <c:pt idx="227">
                  <c:v>25725.200000000001</c:v>
                </c:pt>
                <c:pt idx="228">
                  <c:v>25854.9</c:v>
                </c:pt>
                <c:pt idx="229">
                  <c:v>25854.9</c:v>
                </c:pt>
                <c:pt idx="230">
                  <c:v>25989.600000000002</c:v>
                </c:pt>
                <c:pt idx="231">
                  <c:v>25989.600000000002</c:v>
                </c:pt>
                <c:pt idx="232">
                  <c:v>26071.9</c:v>
                </c:pt>
                <c:pt idx="233">
                  <c:v>26071.9</c:v>
                </c:pt>
                <c:pt idx="234">
                  <c:v>26152.7</c:v>
                </c:pt>
                <c:pt idx="235">
                  <c:v>26152.7</c:v>
                </c:pt>
                <c:pt idx="236">
                  <c:v>26214.799999999999</c:v>
                </c:pt>
                <c:pt idx="237">
                  <c:v>26214.799999999999</c:v>
                </c:pt>
                <c:pt idx="238">
                  <c:v>26263.899999999998</c:v>
                </c:pt>
                <c:pt idx="239">
                  <c:v>26263.899999999998</c:v>
                </c:pt>
                <c:pt idx="240">
                  <c:v>26330.1</c:v>
                </c:pt>
                <c:pt idx="241">
                  <c:v>26330.1</c:v>
                </c:pt>
                <c:pt idx="242">
                  <c:v>26431.699999999997</c:v>
                </c:pt>
                <c:pt idx="243">
                  <c:v>26431.699999999997</c:v>
                </c:pt>
                <c:pt idx="244">
                  <c:v>26483.499999999996</c:v>
                </c:pt>
                <c:pt idx="245">
                  <c:v>26483.499999999996</c:v>
                </c:pt>
                <c:pt idx="246">
                  <c:v>26506.599999999995</c:v>
                </c:pt>
                <c:pt idx="247">
                  <c:v>26506.599999999995</c:v>
                </c:pt>
                <c:pt idx="248">
                  <c:v>26559.999999999996</c:v>
                </c:pt>
                <c:pt idx="249">
                  <c:v>26559.999999999996</c:v>
                </c:pt>
                <c:pt idx="250">
                  <c:v>27166.199999999997</c:v>
                </c:pt>
                <c:pt idx="251">
                  <c:v>27166.199999999997</c:v>
                </c:pt>
                <c:pt idx="252">
                  <c:v>27296.399999999998</c:v>
                </c:pt>
                <c:pt idx="253">
                  <c:v>27296.399999999998</c:v>
                </c:pt>
                <c:pt idx="254">
                  <c:v>27428.1</c:v>
                </c:pt>
                <c:pt idx="255">
                  <c:v>27428.1</c:v>
                </c:pt>
                <c:pt idx="256">
                  <c:v>27443</c:v>
                </c:pt>
                <c:pt idx="257">
                  <c:v>27443</c:v>
                </c:pt>
                <c:pt idx="258">
                  <c:v>27569.3</c:v>
                </c:pt>
                <c:pt idx="259">
                  <c:v>27569.3</c:v>
                </c:pt>
                <c:pt idx="260">
                  <c:v>28161.5</c:v>
                </c:pt>
                <c:pt idx="261">
                  <c:v>28161.5</c:v>
                </c:pt>
                <c:pt idx="262">
                  <c:v>28236.1</c:v>
                </c:pt>
                <c:pt idx="263">
                  <c:v>28236.1</c:v>
                </c:pt>
                <c:pt idx="264">
                  <c:v>28393.1</c:v>
                </c:pt>
                <c:pt idx="265">
                  <c:v>28393.1</c:v>
                </c:pt>
                <c:pt idx="266">
                  <c:v>28646.1</c:v>
                </c:pt>
                <c:pt idx="267">
                  <c:v>28646.1</c:v>
                </c:pt>
                <c:pt idx="268">
                  <c:v>28976.1</c:v>
                </c:pt>
                <c:pt idx="269">
                  <c:v>28976.1</c:v>
                </c:pt>
                <c:pt idx="270">
                  <c:v>29281.3</c:v>
                </c:pt>
                <c:pt idx="271">
                  <c:v>29281.3</c:v>
                </c:pt>
                <c:pt idx="272">
                  <c:v>29719.3</c:v>
                </c:pt>
                <c:pt idx="273">
                  <c:v>29719.3</c:v>
                </c:pt>
                <c:pt idx="274">
                  <c:v>30164.799999999999</c:v>
                </c:pt>
                <c:pt idx="275">
                  <c:v>30164.799999999999</c:v>
                </c:pt>
                <c:pt idx="276">
                  <c:v>30273.200000000001</c:v>
                </c:pt>
                <c:pt idx="277">
                  <c:v>30273.200000000001</c:v>
                </c:pt>
                <c:pt idx="278">
                  <c:v>30313.4</c:v>
                </c:pt>
                <c:pt idx="279">
                  <c:v>30313.4</c:v>
                </c:pt>
                <c:pt idx="280">
                  <c:v>30599.7</c:v>
                </c:pt>
                <c:pt idx="281">
                  <c:v>30599.7</c:v>
                </c:pt>
                <c:pt idx="282">
                  <c:v>30796.3</c:v>
                </c:pt>
                <c:pt idx="283">
                  <c:v>30796.3</c:v>
                </c:pt>
                <c:pt idx="284">
                  <c:v>30943.3</c:v>
                </c:pt>
                <c:pt idx="285">
                  <c:v>30943.3</c:v>
                </c:pt>
                <c:pt idx="286">
                  <c:v>30960.3</c:v>
                </c:pt>
                <c:pt idx="287">
                  <c:v>30960.3</c:v>
                </c:pt>
                <c:pt idx="288">
                  <c:v>31234.799999999999</c:v>
                </c:pt>
                <c:pt idx="289">
                  <c:v>31234.799999999999</c:v>
                </c:pt>
                <c:pt idx="290">
                  <c:v>31282.1</c:v>
                </c:pt>
                <c:pt idx="291">
                  <c:v>31282.1</c:v>
                </c:pt>
                <c:pt idx="292">
                  <c:v>31343.899999999998</c:v>
                </c:pt>
                <c:pt idx="293">
                  <c:v>31343.899999999998</c:v>
                </c:pt>
                <c:pt idx="294">
                  <c:v>31537.8</c:v>
                </c:pt>
                <c:pt idx="295">
                  <c:v>31537.8</c:v>
                </c:pt>
                <c:pt idx="296">
                  <c:v>31640.5</c:v>
                </c:pt>
                <c:pt idx="297">
                  <c:v>31640.5</c:v>
                </c:pt>
                <c:pt idx="298">
                  <c:v>31932.799999999999</c:v>
                </c:pt>
                <c:pt idx="299">
                  <c:v>31932.799999999999</c:v>
                </c:pt>
                <c:pt idx="300">
                  <c:v>32239.7</c:v>
                </c:pt>
                <c:pt idx="301">
                  <c:v>32239.7</c:v>
                </c:pt>
                <c:pt idx="302">
                  <c:v>32288.5</c:v>
                </c:pt>
                <c:pt idx="303">
                  <c:v>32288.5</c:v>
                </c:pt>
                <c:pt idx="304">
                  <c:v>32943.699999999997</c:v>
                </c:pt>
                <c:pt idx="305">
                  <c:v>32943.699999999997</c:v>
                </c:pt>
                <c:pt idx="306">
                  <c:v>32990</c:v>
                </c:pt>
                <c:pt idx="307">
                  <c:v>32990</c:v>
                </c:pt>
                <c:pt idx="308">
                  <c:v>33159.599999999999</c:v>
                </c:pt>
                <c:pt idx="309">
                  <c:v>33159.599999999999</c:v>
                </c:pt>
                <c:pt idx="310">
                  <c:v>33253.699999999997</c:v>
                </c:pt>
                <c:pt idx="311">
                  <c:v>33253.699999999997</c:v>
                </c:pt>
                <c:pt idx="312">
                  <c:v>33368.799999999996</c:v>
                </c:pt>
                <c:pt idx="313">
                  <c:v>33368.799999999996</c:v>
                </c:pt>
                <c:pt idx="314">
                  <c:v>33598.799999999996</c:v>
                </c:pt>
                <c:pt idx="315">
                  <c:v>33598.799999999996</c:v>
                </c:pt>
                <c:pt idx="316">
                  <c:v>33604.699999999997</c:v>
                </c:pt>
                <c:pt idx="317">
                  <c:v>33604.699999999997</c:v>
                </c:pt>
                <c:pt idx="318">
                  <c:v>33731.399999999994</c:v>
                </c:pt>
                <c:pt idx="319">
                  <c:v>33731.399999999994</c:v>
                </c:pt>
                <c:pt idx="320">
                  <c:v>34020.599999999991</c:v>
                </c:pt>
                <c:pt idx="321">
                  <c:v>34020.599999999991</c:v>
                </c:pt>
                <c:pt idx="322">
                  <c:v>34289.799999999988</c:v>
                </c:pt>
                <c:pt idx="323">
                  <c:v>34289.799999999988</c:v>
                </c:pt>
                <c:pt idx="324">
                  <c:v>34722.19999999999</c:v>
                </c:pt>
                <c:pt idx="325">
                  <c:v>34722.19999999999</c:v>
                </c:pt>
                <c:pt idx="326">
                  <c:v>34852.19999999999</c:v>
                </c:pt>
                <c:pt idx="327">
                  <c:v>34852.19999999999</c:v>
                </c:pt>
                <c:pt idx="328">
                  <c:v>35504.799999999988</c:v>
                </c:pt>
                <c:pt idx="329">
                  <c:v>35504.799999999988</c:v>
                </c:pt>
                <c:pt idx="330">
                  <c:v>35677.69999999999</c:v>
                </c:pt>
                <c:pt idx="331">
                  <c:v>35677.69999999999</c:v>
                </c:pt>
                <c:pt idx="332">
                  <c:v>35877.099999999991</c:v>
                </c:pt>
                <c:pt idx="333">
                  <c:v>35877.099999999991</c:v>
                </c:pt>
                <c:pt idx="334">
                  <c:v>35940.19999999999</c:v>
                </c:pt>
                <c:pt idx="335">
                  <c:v>35940.19999999999</c:v>
                </c:pt>
                <c:pt idx="336">
                  <c:v>36122.499999999993</c:v>
                </c:pt>
                <c:pt idx="337">
                  <c:v>36122.499999999993</c:v>
                </c:pt>
                <c:pt idx="338">
                  <c:v>36346.899999999994</c:v>
                </c:pt>
                <c:pt idx="339">
                  <c:v>36346.899999999994</c:v>
                </c:pt>
                <c:pt idx="340">
                  <c:v>36407.399999999994</c:v>
                </c:pt>
                <c:pt idx="341">
                  <c:v>36407.399999999994</c:v>
                </c:pt>
                <c:pt idx="342">
                  <c:v>36453.899999999994</c:v>
                </c:pt>
                <c:pt idx="343">
                  <c:v>36453.899999999994</c:v>
                </c:pt>
                <c:pt idx="344">
                  <c:v>36838.899999999994</c:v>
                </c:pt>
                <c:pt idx="345">
                  <c:v>36838.899999999994</c:v>
                </c:pt>
                <c:pt idx="346">
                  <c:v>36864.499999999993</c:v>
                </c:pt>
                <c:pt idx="347">
                  <c:v>36864.499999999993</c:v>
                </c:pt>
                <c:pt idx="348">
                  <c:v>37183.19999999999</c:v>
                </c:pt>
                <c:pt idx="349">
                  <c:v>37183.19999999999</c:v>
                </c:pt>
                <c:pt idx="350">
                  <c:v>37332.69999999999</c:v>
                </c:pt>
                <c:pt idx="351">
                  <c:v>37332.69999999999</c:v>
                </c:pt>
                <c:pt idx="352">
                  <c:v>37535.19999999999</c:v>
                </c:pt>
                <c:pt idx="353">
                  <c:v>37535.19999999999</c:v>
                </c:pt>
                <c:pt idx="354">
                  <c:v>37795.69999999999</c:v>
                </c:pt>
                <c:pt idx="355">
                  <c:v>37795.69999999999</c:v>
                </c:pt>
                <c:pt idx="356">
                  <c:v>37863.19999999999</c:v>
                </c:pt>
                <c:pt idx="357">
                  <c:v>37863.19999999999</c:v>
                </c:pt>
                <c:pt idx="358">
                  <c:v>37942.399999999987</c:v>
                </c:pt>
                <c:pt idx="359">
                  <c:v>37942.399999999987</c:v>
                </c:pt>
                <c:pt idx="360">
                  <c:v>38564.799999999988</c:v>
                </c:pt>
                <c:pt idx="361">
                  <c:v>38564.799999999988</c:v>
                </c:pt>
                <c:pt idx="362">
                  <c:v>38854.399999999987</c:v>
                </c:pt>
                <c:pt idx="363">
                  <c:v>38854.399999999987</c:v>
                </c:pt>
                <c:pt idx="364">
                  <c:v>39469.399999999987</c:v>
                </c:pt>
                <c:pt idx="365">
                  <c:v>39469.399999999987</c:v>
                </c:pt>
                <c:pt idx="366">
                  <c:v>39541.099999999984</c:v>
                </c:pt>
                <c:pt idx="367">
                  <c:v>39541.099999999984</c:v>
                </c:pt>
                <c:pt idx="368">
                  <c:v>39810.899999999987</c:v>
                </c:pt>
                <c:pt idx="369">
                  <c:v>39810.899999999987</c:v>
                </c:pt>
                <c:pt idx="370">
                  <c:v>40248.399999999987</c:v>
                </c:pt>
                <c:pt idx="371">
                  <c:v>40248.399999999987</c:v>
                </c:pt>
                <c:pt idx="372">
                  <c:v>40385.099999999984</c:v>
                </c:pt>
                <c:pt idx="373">
                  <c:v>40385.099999999984</c:v>
                </c:pt>
                <c:pt idx="374">
                  <c:v>40644.099999999984</c:v>
                </c:pt>
                <c:pt idx="375">
                  <c:v>40644.099999999984</c:v>
                </c:pt>
                <c:pt idx="376">
                  <c:v>40772.099999999984</c:v>
                </c:pt>
                <c:pt idx="377">
                  <c:v>40772.099999999984</c:v>
                </c:pt>
                <c:pt idx="378">
                  <c:v>40805.599999999984</c:v>
                </c:pt>
                <c:pt idx="379">
                  <c:v>40805.599999999984</c:v>
                </c:pt>
                <c:pt idx="380">
                  <c:v>41119.899999999987</c:v>
                </c:pt>
                <c:pt idx="381">
                  <c:v>41119.899999999987</c:v>
                </c:pt>
                <c:pt idx="382">
                  <c:v>41614.899999999987</c:v>
                </c:pt>
                <c:pt idx="383">
                  <c:v>41614.899999999987</c:v>
                </c:pt>
                <c:pt idx="384">
                  <c:v>42314.899999999987</c:v>
                </c:pt>
                <c:pt idx="385">
                  <c:v>42314.899999999987</c:v>
                </c:pt>
                <c:pt idx="386">
                  <c:v>42592.69999999999</c:v>
                </c:pt>
                <c:pt idx="387">
                  <c:v>42592.69999999999</c:v>
                </c:pt>
                <c:pt idx="388">
                  <c:v>42797.69999999999</c:v>
                </c:pt>
                <c:pt idx="389">
                  <c:v>42797.69999999999</c:v>
                </c:pt>
                <c:pt idx="390">
                  <c:v>42958.499999999993</c:v>
                </c:pt>
                <c:pt idx="391">
                  <c:v>42958.499999999993</c:v>
                </c:pt>
                <c:pt idx="392">
                  <c:v>43056.19999999999</c:v>
                </c:pt>
                <c:pt idx="393">
                  <c:v>43056.19999999999</c:v>
                </c:pt>
                <c:pt idx="394">
                  <c:v>43179.099999999991</c:v>
                </c:pt>
                <c:pt idx="395">
                  <c:v>43179.099999999991</c:v>
                </c:pt>
                <c:pt idx="396">
                  <c:v>43363.899999999994</c:v>
                </c:pt>
                <c:pt idx="397">
                  <c:v>43363.899999999994</c:v>
                </c:pt>
                <c:pt idx="398">
                  <c:v>43493.599999999991</c:v>
                </c:pt>
                <c:pt idx="399">
                  <c:v>43493.599999999991</c:v>
                </c:pt>
                <c:pt idx="400">
                  <c:v>43688.499999999993</c:v>
                </c:pt>
                <c:pt idx="401">
                  <c:v>43688.499999999993</c:v>
                </c:pt>
                <c:pt idx="402">
                  <c:v>46690.69999999999</c:v>
                </c:pt>
                <c:pt idx="403">
                  <c:v>46690.69999999999</c:v>
                </c:pt>
                <c:pt idx="404">
                  <c:v>46746.099999999991</c:v>
                </c:pt>
                <c:pt idx="405">
                  <c:v>46746.099999999991</c:v>
                </c:pt>
                <c:pt idx="406">
                  <c:v>47248.19999999999</c:v>
                </c:pt>
                <c:pt idx="407">
                  <c:v>47248.19999999999</c:v>
                </c:pt>
                <c:pt idx="408">
                  <c:v>47440.19999999999</c:v>
                </c:pt>
                <c:pt idx="409">
                  <c:v>47440.19999999999</c:v>
                </c:pt>
                <c:pt idx="410">
                  <c:v>47480.499999999993</c:v>
                </c:pt>
                <c:pt idx="411">
                  <c:v>47480.499999999993</c:v>
                </c:pt>
                <c:pt idx="412">
                  <c:v>47628.999999999993</c:v>
                </c:pt>
                <c:pt idx="413">
                  <c:v>47628.999999999993</c:v>
                </c:pt>
                <c:pt idx="414">
                  <c:v>47778.799999999996</c:v>
                </c:pt>
                <c:pt idx="415">
                  <c:v>47778.799999999996</c:v>
                </c:pt>
                <c:pt idx="416">
                  <c:v>47808.899999999994</c:v>
                </c:pt>
                <c:pt idx="417">
                  <c:v>47808.899999999994</c:v>
                </c:pt>
                <c:pt idx="418">
                  <c:v>47928.799999999996</c:v>
                </c:pt>
                <c:pt idx="419">
                  <c:v>47928.799999999996</c:v>
                </c:pt>
                <c:pt idx="420">
                  <c:v>48016.899999999994</c:v>
                </c:pt>
                <c:pt idx="421">
                  <c:v>48016.899999999994</c:v>
                </c:pt>
                <c:pt idx="422">
                  <c:v>48088.099999999991</c:v>
                </c:pt>
                <c:pt idx="423">
                  <c:v>48088.099999999991</c:v>
                </c:pt>
                <c:pt idx="424">
                  <c:v>48240.799999999988</c:v>
                </c:pt>
                <c:pt idx="425">
                  <c:v>48240.799999999988</c:v>
                </c:pt>
                <c:pt idx="426">
                  <c:v>48330.19999999999</c:v>
                </c:pt>
                <c:pt idx="427">
                  <c:v>48330.19999999999</c:v>
                </c:pt>
                <c:pt idx="428">
                  <c:v>48368.399999999987</c:v>
                </c:pt>
                <c:pt idx="429">
                  <c:v>48368.399999999987</c:v>
                </c:pt>
                <c:pt idx="430">
                  <c:v>48636.099999999984</c:v>
                </c:pt>
                <c:pt idx="431">
                  <c:v>48636.099999999984</c:v>
                </c:pt>
                <c:pt idx="432">
                  <c:v>48728.799999999981</c:v>
                </c:pt>
                <c:pt idx="433">
                  <c:v>48728.799999999981</c:v>
                </c:pt>
                <c:pt idx="434">
                  <c:v>48927.799999999981</c:v>
                </c:pt>
                <c:pt idx="435">
                  <c:v>48927.799999999981</c:v>
                </c:pt>
                <c:pt idx="436">
                  <c:v>49095.999999999978</c:v>
                </c:pt>
                <c:pt idx="437">
                  <c:v>49095.999999999978</c:v>
                </c:pt>
                <c:pt idx="438">
                  <c:v>49135.099999999977</c:v>
                </c:pt>
                <c:pt idx="439">
                  <c:v>49135.099999999977</c:v>
                </c:pt>
                <c:pt idx="440">
                  <c:v>49232.699999999975</c:v>
                </c:pt>
                <c:pt idx="441">
                  <c:v>49232.699999999975</c:v>
                </c:pt>
                <c:pt idx="442">
                  <c:v>49312.599999999977</c:v>
                </c:pt>
                <c:pt idx="443">
                  <c:v>49312.599999999977</c:v>
                </c:pt>
                <c:pt idx="444">
                  <c:v>49395.39999999998</c:v>
                </c:pt>
                <c:pt idx="445">
                  <c:v>49395.39999999998</c:v>
                </c:pt>
                <c:pt idx="446">
                  <c:v>49624.599999999977</c:v>
                </c:pt>
                <c:pt idx="447">
                  <c:v>49624.599999999977</c:v>
                </c:pt>
                <c:pt idx="448">
                  <c:v>49968.999999999978</c:v>
                </c:pt>
                <c:pt idx="449">
                  <c:v>49968.999999999978</c:v>
                </c:pt>
                <c:pt idx="450">
                  <c:v>49994.099999999977</c:v>
                </c:pt>
                <c:pt idx="451">
                  <c:v>49994.099999999977</c:v>
                </c:pt>
                <c:pt idx="452">
                  <c:v>50129.999999999978</c:v>
                </c:pt>
                <c:pt idx="453">
                  <c:v>50129.999999999978</c:v>
                </c:pt>
                <c:pt idx="454">
                  <c:v>50547.999999999978</c:v>
                </c:pt>
                <c:pt idx="455">
                  <c:v>50547.999999999978</c:v>
                </c:pt>
                <c:pt idx="456">
                  <c:v>50885.39999999998</c:v>
                </c:pt>
                <c:pt idx="457">
                  <c:v>50885.39999999998</c:v>
                </c:pt>
                <c:pt idx="458">
                  <c:v>51017.89999999998</c:v>
                </c:pt>
                <c:pt idx="459">
                  <c:v>51017.89999999998</c:v>
                </c:pt>
                <c:pt idx="460">
                  <c:v>51093.499999999978</c:v>
                </c:pt>
                <c:pt idx="461">
                  <c:v>51093.499999999978</c:v>
                </c:pt>
                <c:pt idx="462">
                  <c:v>51185.599999999977</c:v>
                </c:pt>
                <c:pt idx="463">
                  <c:v>51185.599999999977</c:v>
                </c:pt>
                <c:pt idx="464">
                  <c:v>51443.999999999978</c:v>
                </c:pt>
                <c:pt idx="465">
                  <c:v>51443.999999999978</c:v>
                </c:pt>
                <c:pt idx="466">
                  <c:v>51593.999999999978</c:v>
                </c:pt>
                <c:pt idx="467">
                  <c:v>51593.999999999978</c:v>
                </c:pt>
                <c:pt idx="468">
                  <c:v>51718.199999999975</c:v>
                </c:pt>
                <c:pt idx="469">
                  <c:v>51718.199999999975</c:v>
                </c:pt>
                <c:pt idx="470">
                  <c:v>51804.899999999972</c:v>
                </c:pt>
                <c:pt idx="471">
                  <c:v>51804.899999999972</c:v>
                </c:pt>
                <c:pt idx="472">
                  <c:v>52019.799999999974</c:v>
                </c:pt>
                <c:pt idx="473">
                  <c:v>52019.799999999974</c:v>
                </c:pt>
                <c:pt idx="474">
                  <c:v>52090.799999999974</c:v>
                </c:pt>
                <c:pt idx="475">
                  <c:v>52090.799999999974</c:v>
                </c:pt>
                <c:pt idx="476">
                  <c:v>52437.199999999975</c:v>
                </c:pt>
                <c:pt idx="477">
                  <c:v>52437.199999999975</c:v>
                </c:pt>
                <c:pt idx="478">
                  <c:v>52849.999999999978</c:v>
                </c:pt>
                <c:pt idx="479">
                  <c:v>52849.999999999978</c:v>
                </c:pt>
                <c:pt idx="480">
                  <c:v>53004.199999999975</c:v>
                </c:pt>
                <c:pt idx="481">
                  <c:v>53004.199999999975</c:v>
                </c:pt>
                <c:pt idx="482">
                  <c:v>53052.499999999978</c:v>
                </c:pt>
                <c:pt idx="483">
                  <c:v>53052.499999999978</c:v>
                </c:pt>
                <c:pt idx="484">
                  <c:v>53118.39999999998</c:v>
                </c:pt>
                <c:pt idx="485">
                  <c:v>53118.39999999998</c:v>
                </c:pt>
                <c:pt idx="486">
                  <c:v>53236.799999999981</c:v>
                </c:pt>
                <c:pt idx="487">
                  <c:v>53236.799999999981</c:v>
                </c:pt>
                <c:pt idx="488">
                  <c:v>53245.099999999984</c:v>
                </c:pt>
                <c:pt idx="489">
                  <c:v>53245.099999999984</c:v>
                </c:pt>
                <c:pt idx="490">
                  <c:v>53346.299999999981</c:v>
                </c:pt>
                <c:pt idx="491">
                  <c:v>53346.299999999981</c:v>
                </c:pt>
                <c:pt idx="492">
                  <c:v>53575.799999999981</c:v>
                </c:pt>
                <c:pt idx="493">
                  <c:v>53575.799999999981</c:v>
                </c:pt>
                <c:pt idx="494">
                  <c:v>53715.599999999984</c:v>
                </c:pt>
                <c:pt idx="495">
                  <c:v>53715.599999999984</c:v>
                </c:pt>
                <c:pt idx="496">
                  <c:v>54093.399999999987</c:v>
                </c:pt>
                <c:pt idx="497">
                  <c:v>54093.399999999987</c:v>
                </c:pt>
                <c:pt idx="498">
                  <c:v>54117.999999999985</c:v>
                </c:pt>
                <c:pt idx="499">
                  <c:v>54117.999999999985</c:v>
                </c:pt>
                <c:pt idx="500">
                  <c:v>54150.399999999987</c:v>
                </c:pt>
                <c:pt idx="501">
                  <c:v>54150.399999999987</c:v>
                </c:pt>
                <c:pt idx="502">
                  <c:v>54322.299999999988</c:v>
                </c:pt>
                <c:pt idx="503">
                  <c:v>54322.299999999988</c:v>
                </c:pt>
                <c:pt idx="504">
                  <c:v>54358.299999999988</c:v>
                </c:pt>
                <c:pt idx="505">
                  <c:v>54358.299999999988</c:v>
                </c:pt>
                <c:pt idx="506">
                  <c:v>54493.299999999988</c:v>
                </c:pt>
                <c:pt idx="507">
                  <c:v>54493.299999999988</c:v>
                </c:pt>
                <c:pt idx="508">
                  <c:v>54739.399999999987</c:v>
                </c:pt>
                <c:pt idx="509">
                  <c:v>54739.399999999987</c:v>
                </c:pt>
                <c:pt idx="510">
                  <c:v>54747.999999999985</c:v>
                </c:pt>
                <c:pt idx="511">
                  <c:v>54747.999999999985</c:v>
                </c:pt>
                <c:pt idx="512">
                  <c:v>54943.599999999984</c:v>
                </c:pt>
                <c:pt idx="513">
                  <c:v>54943.599999999984</c:v>
                </c:pt>
                <c:pt idx="514">
                  <c:v>55030.699999999983</c:v>
                </c:pt>
                <c:pt idx="515">
                  <c:v>55030.699999999983</c:v>
                </c:pt>
                <c:pt idx="516">
                  <c:v>55061.699999999983</c:v>
                </c:pt>
                <c:pt idx="517">
                  <c:v>55061.699999999983</c:v>
                </c:pt>
                <c:pt idx="518">
                  <c:v>55302.699999999983</c:v>
                </c:pt>
                <c:pt idx="519">
                  <c:v>55302.699999999983</c:v>
                </c:pt>
                <c:pt idx="520">
                  <c:v>55389.699999999983</c:v>
                </c:pt>
                <c:pt idx="521">
                  <c:v>55389.699999999983</c:v>
                </c:pt>
                <c:pt idx="522">
                  <c:v>55407.999999999985</c:v>
                </c:pt>
                <c:pt idx="523">
                  <c:v>55407.999999999985</c:v>
                </c:pt>
                <c:pt idx="524">
                  <c:v>55508.799999999988</c:v>
                </c:pt>
                <c:pt idx="525">
                  <c:v>55508.799999999988</c:v>
                </c:pt>
                <c:pt idx="526">
                  <c:v>55802.599999999991</c:v>
                </c:pt>
                <c:pt idx="527">
                  <c:v>55802.599999999991</c:v>
                </c:pt>
                <c:pt idx="528">
                  <c:v>55820.19999999999</c:v>
                </c:pt>
                <c:pt idx="529">
                  <c:v>55820.19999999999</c:v>
                </c:pt>
                <c:pt idx="530">
                  <c:v>55899.999999999993</c:v>
                </c:pt>
                <c:pt idx="531">
                  <c:v>55899.999999999993</c:v>
                </c:pt>
                <c:pt idx="532">
                  <c:v>56141.499999999993</c:v>
                </c:pt>
                <c:pt idx="533">
                  <c:v>56141.499999999993</c:v>
                </c:pt>
                <c:pt idx="534">
                  <c:v>56233.299999999996</c:v>
                </c:pt>
                <c:pt idx="535">
                  <c:v>56233.299999999996</c:v>
                </c:pt>
                <c:pt idx="536">
                  <c:v>56278.2</c:v>
                </c:pt>
                <c:pt idx="537">
                  <c:v>56278.2</c:v>
                </c:pt>
                <c:pt idx="538">
                  <c:v>56336.2</c:v>
                </c:pt>
                <c:pt idx="539">
                  <c:v>56336.2</c:v>
                </c:pt>
                <c:pt idx="540">
                  <c:v>56386.899999999994</c:v>
                </c:pt>
                <c:pt idx="541">
                  <c:v>56386.899999999994</c:v>
                </c:pt>
                <c:pt idx="542">
                  <c:v>56437.599999999991</c:v>
                </c:pt>
                <c:pt idx="543">
                  <c:v>56437.599999999991</c:v>
                </c:pt>
                <c:pt idx="544">
                  <c:v>56563.69999999999</c:v>
                </c:pt>
                <c:pt idx="545">
                  <c:v>56563.69999999999</c:v>
                </c:pt>
                <c:pt idx="546">
                  <c:v>56601.999999999993</c:v>
                </c:pt>
                <c:pt idx="547">
                  <c:v>56601.999999999993</c:v>
                </c:pt>
                <c:pt idx="548">
                  <c:v>56719.899999999994</c:v>
                </c:pt>
                <c:pt idx="549">
                  <c:v>56719.899999999994</c:v>
                </c:pt>
                <c:pt idx="550">
                  <c:v>56885.899999999994</c:v>
                </c:pt>
                <c:pt idx="551">
                  <c:v>56885.899999999994</c:v>
                </c:pt>
                <c:pt idx="552">
                  <c:v>56984.399999999994</c:v>
                </c:pt>
                <c:pt idx="553">
                  <c:v>56984.399999999994</c:v>
                </c:pt>
                <c:pt idx="554">
                  <c:v>57229.299999999996</c:v>
                </c:pt>
                <c:pt idx="555">
                  <c:v>57229.299999999996</c:v>
                </c:pt>
                <c:pt idx="556">
                  <c:v>57266.6</c:v>
                </c:pt>
                <c:pt idx="557">
                  <c:v>57266.6</c:v>
                </c:pt>
                <c:pt idx="558">
                  <c:v>57277.4</c:v>
                </c:pt>
                <c:pt idx="559">
                  <c:v>57277.4</c:v>
                </c:pt>
                <c:pt idx="560">
                  <c:v>57431.200000000004</c:v>
                </c:pt>
                <c:pt idx="561">
                  <c:v>57431.200000000004</c:v>
                </c:pt>
                <c:pt idx="562">
                  <c:v>57609.000000000007</c:v>
                </c:pt>
                <c:pt idx="563">
                  <c:v>57609.000000000007</c:v>
                </c:pt>
                <c:pt idx="564">
                  <c:v>57730.500000000007</c:v>
                </c:pt>
                <c:pt idx="565">
                  <c:v>57730.500000000007</c:v>
                </c:pt>
                <c:pt idx="566">
                  <c:v>57980.600000000006</c:v>
                </c:pt>
                <c:pt idx="567">
                  <c:v>57980.600000000006</c:v>
                </c:pt>
                <c:pt idx="568">
                  <c:v>58083.600000000006</c:v>
                </c:pt>
                <c:pt idx="569">
                  <c:v>58083.600000000006</c:v>
                </c:pt>
                <c:pt idx="570">
                  <c:v>58155.400000000009</c:v>
                </c:pt>
                <c:pt idx="571">
                  <c:v>58155.400000000009</c:v>
                </c:pt>
                <c:pt idx="572">
                  <c:v>58241.700000000012</c:v>
                </c:pt>
                <c:pt idx="573">
                  <c:v>58241.700000000012</c:v>
                </c:pt>
                <c:pt idx="574">
                  <c:v>58402.100000000013</c:v>
                </c:pt>
                <c:pt idx="575">
                  <c:v>58402.100000000013</c:v>
                </c:pt>
                <c:pt idx="576">
                  <c:v>58495.200000000012</c:v>
                </c:pt>
                <c:pt idx="577">
                  <c:v>58495.200000000012</c:v>
                </c:pt>
                <c:pt idx="578">
                  <c:v>58523.600000000013</c:v>
                </c:pt>
                <c:pt idx="579">
                  <c:v>58523.600000000013</c:v>
                </c:pt>
                <c:pt idx="580">
                  <c:v>58544.100000000013</c:v>
                </c:pt>
                <c:pt idx="581">
                  <c:v>58544.100000000013</c:v>
                </c:pt>
                <c:pt idx="582">
                  <c:v>58853.400000000016</c:v>
                </c:pt>
                <c:pt idx="583">
                  <c:v>58853.400000000016</c:v>
                </c:pt>
                <c:pt idx="584">
                  <c:v>58887.800000000017</c:v>
                </c:pt>
                <c:pt idx="585">
                  <c:v>58887.800000000017</c:v>
                </c:pt>
                <c:pt idx="586">
                  <c:v>58933.200000000019</c:v>
                </c:pt>
                <c:pt idx="587">
                  <c:v>58933.200000000019</c:v>
                </c:pt>
                <c:pt idx="588">
                  <c:v>58952.000000000022</c:v>
                </c:pt>
                <c:pt idx="589">
                  <c:v>58952.000000000022</c:v>
                </c:pt>
                <c:pt idx="590">
                  <c:v>59016.700000000019</c:v>
                </c:pt>
                <c:pt idx="591">
                  <c:v>59016.700000000019</c:v>
                </c:pt>
                <c:pt idx="592">
                  <c:v>59033.200000000019</c:v>
                </c:pt>
                <c:pt idx="593">
                  <c:v>59033.200000000019</c:v>
                </c:pt>
                <c:pt idx="594">
                  <c:v>59485.500000000022</c:v>
                </c:pt>
                <c:pt idx="595">
                  <c:v>59485.500000000022</c:v>
                </c:pt>
                <c:pt idx="596">
                  <c:v>59538.400000000023</c:v>
                </c:pt>
                <c:pt idx="597">
                  <c:v>59538.400000000023</c:v>
                </c:pt>
                <c:pt idx="598">
                  <c:v>59736.500000000022</c:v>
                </c:pt>
                <c:pt idx="599">
                  <c:v>59736.500000000022</c:v>
                </c:pt>
                <c:pt idx="600">
                  <c:v>59796.800000000025</c:v>
                </c:pt>
                <c:pt idx="601">
                  <c:v>59796.800000000025</c:v>
                </c:pt>
                <c:pt idx="602">
                  <c:v>59939.700000000026</c:v>
                </c:pt>
                <c:pt idx="603">
                  <c:v>59939.700000000026</c:v>
                </c:pt>
                <c:pt idx="604">
                  <c:v>59973.600000000028</c:v>
                </c:pt>
                <c:pt idx="605">
                  <c:v>59973.600000000028</c:v>
                </c:pt>
                <c:pt idx="606">
                  <c:v>60250.800000000025</c:v>
                </c:pt>
                <c:pt idx="607">
                  <c:v>60250.800000000025</c:v>
                </c:pt>
                <c:pt idx="608">
                  <c:v>60436.100000000028</c:v>
                </c:pt>
                <c:pt idx="609">
                  <c:v>60436.100000000028</c:v>
                </c:pt>
                <c:pt idx="610">
                  <c:v>60539.700000000026</c:v>
                </c:pt>
                <c:pt idx="611">
                  <c:v>60539.700000000026</c:v>
                </c:pt>
                <c:pt idx="612">
                  <c:v>60678.100000000028</c:v>
                </c:pt>
                <c:pt idx="613">
                  <c:v>60678.100000000028</c:v>
                </c:pt>
                <c:pt idx="614">
                  <c:v>60744.300000000025</c:v>
                </c:pt>
                <c:pt idx="615">
                  <c:v>60744.300000000025</c:v>
                </c:pt>
                <c:pt idx="616">
                  <c:v>60828.700000000026</c:v>
                </c:pt>
                <c:pt idx="617">
                  <c:v>60828.700000000026</c:v>
                </c:pt>
                <c:pt idx="618">
                  <c:v>60891.700000000026</c:v>
                </c:pt>
                <c:pt idx="619">
                  <c:v>60891.700000000026</c:v>
                </c:pt>
                <c:pt idx="620">
                  <c:v>60929.800000000025</c:v>
                </c:pt>
                <c:pt idx="621">
                  <c:v>60929.800000000025</c:v>
                </c:pt>
                <c:pt idx="622">
                  <c:v>61244.700000000026</c:v>
                </c:pt>
                <c:pt idx="623">
                  <c:v>61244.700000000026</c:v>
                </c:pt>
                <c:pt idx="624">
                  <c:v>61324.700000000026</c:v>
                </c:pt>
                <c:pt idx="625">
                  <c:v>61324.700000000026</c:v>
                </c:pt>
                <c:pt idx="626">
                  <c:v>61355.600000000028</c:v>
                </c:pt>
                <c:pt idx="627">
                  <c:v>61355.600000000028</c:v>
                </c:pt>
                <c:pt idx="628">
                  <c:v>61380.300000000025</c:v>
                </c:pt>
                <c:pt idx="629">
                  <c:v>61380.300000000025</c:v>
                </c:pt>
                <c:pt idx="630">
                  <c:v>61569.600000000028</c:v>
                </c:pt>
                <c:pt idx="631">
                  <c:v>61569.600000000028</c:v>
                </c:pt>
                <c:pt idx="632">
                  <c:v>61588.100000000028</c:v>
                </c:pt>
                <c:pt idx="633">
                  <c:v>61588.100000000028</c:v>
                </c:pt>
                <c:pt idx="634">
                  <c:v>61798.500000000029</c:v>
                </c:pt>
                <c:pt idx="635">
                  <c:v>61798.500000000029</c:v>
                </c:pt>
                <c:pt idx="636">
                  <c:v>61830.500000000029</c:v>
                </c:pt>
                <c:pt idx="637">
                  <c:v>61830.500000000029</c:v>
                </c:pt>
                <c:pt idx="638">
                  <c:v>62021.100000000028</c:v>
                </c:pt>
                <c:pt idx="639">
                  <c:v>62021.100000000028</c:v>
                </c:pt>
                <c:pt idx="640">
                  <c:v>62043.000000000029</c:v>
                </c:pt>
                <c:pt idx="641">
                  <c:v>62043.000000000029</c:v>
                </c:pt>
                <c:pt idx="642">
                  <c:v>62069.700000000026</c:v>
                </c:pt>
                <c:pt idx="643">
                  <c:v>62069.700000000026</c:v>
                </c:pt>
                <c:pt idx="644">
                  <c:v>62083.500000000029</c:v>
                </c:pt>
                <c:pt idx="645">
                  <c:v>62083.500000000029</c:v>
                </c:pt>
                <c:pt idx="646">
                  <c:v>62110.900000000031</c:v>
                </c:pt>
                <c:pt idx="647">
                  <c:v>62110.900000000031</c:v>
                </c:pt>
                <c:pt idx="648">
                  <c:v>62181.300000000032</c:v>
                </c:pt>
                <c:pt idx="649">
                  <c:v>62181.300000000032</c:v>
                </c:pt>
                <c:pt idx="650">
                  <c:v>62273.000000000029</c:v>
                </c:pt>
                <c:pt idx="651">
                  <c:v>62273.000000000029</c:v>
                </c:pt>
                <c:pt idx="652">
                  <c:v>62335.600000000028</c:v>
                </c:pt>
                <c:pt idx="653">
                  <c:v>62335.600000000028</c:v>
                </c:pt>
                <c:pt idx="654">
                  <c:v>62453.800000000025</c:v>
                </c:pt>
                <c:pt idx="655">
                  <c:v>62453.800000000025</c:v>
                </c:pt>
                <c:pt idx="656">
                  <c:v>62512.000000000022</c:v>
                </c:pt>
                <c:pt idx="657">
                  <c:v>62512.000000000022</c:v>
                </c:pt>
                <c:pt idx="658">
                  <c:v>62530.500000000022</c:v>
                </c:pt>
                <c:pt idx="659">
                  <c:v>62530.500000000022</c:v>
                </c:pt>
                <c:pt idx="660">
                  <c:v>62536.800000000025</c:v>
                </c:pt>
                <c:pt idx="661">
                  <c:v>62536.800000000025</c:v>
                </c:pt>
                <c:pt idx="662">
                  <c:v>62548.700000000026</c:v>
                </c:pt>
                <c:pt idx="663">
                  <c:v>62548.700000000026</c:v>
                </c:pt>
                <c:pt idx="664">
                  <c:v>62552.700000000026</c:v>
                </c:pt>
                <c:pt idx="665">
                  <c:v>62552.700000000026</c:v>
                </c:pt>
                <c:pt idx="666">
                  <c:v>62554.500000000029</c:v>
                </c:pt>
                <c:pt idx="667">
                  <c:v>62554.500000000029</c:v>
                </c:pt>
              </c:numCache>
            </c:numRef>
          </c:cat>
          <c:val>
            <c:numRef>
              <c:f>'Asset 2024 Cost Curve (LOM)'!$AG$11:$AG$694</c:f>
              <c:numCache>
                <c:formatCode>"$"#,##0_)_x_%;\("$"#,##0\)_x_%;\-\-_)_x_%;@_)_x_%</c:formatCode>
                <c:ptCount val="68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841</c:v>
                </c:pt>
                <c:pt idx="84">
                  <c:v>841</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numCache>
            </c:numRef>
          </c:val>
          <c:extLst>
            <c:ext xmlns:c16="http://schemas.microsoft.com/office/drawing/2014/chart" uri="{C3380CC4-5D6E-409C-BE32-E72D297353CC}">
              <c16:uniqueId val="{00000000-CE9F-481E-828E-251AC82C46CF}"/>
            </c:ext>
          </c:extLst>
        </c:ser>
        <c:ser>
          <c:idx val="1"/>
          <c:order val="1"/>
          <c:tx>
            <c:strRef>
              <c:f>'Asset 2024 Cost Curve (LOM)'!$AH$10</c:f>
              <c:strCache>
                <c:ptCount val="1"/>
                <c:pt idx="0">
                  <c:v>Kibali   </c:v>
                </c:pt>
              </c:strCache>
            </c:strRef>
          </c:tx>
          <c:spPr>
            <a:solidFill>
              <a:schemeClr val="bg1">
                <a:lumMod val="75000"/>
              </a:schemeClr>
            </a:solidFill>
            <a:ln>
              <a:noFill/>
            </a:ln>
          </c:spPr>
          <c:cat>
            <c:numRef>
              <c:f>'Asset 2024 Cost Curve (LOM)'!$AD$11:$AD$678</c:f>
              <c:numCache>
                <c:formatCode>"$"#,##0_)_x_%;\("$"#,##0\)_x_%;\-\-_)_x_%;@_)_x_%</c:formatCode>
                <c:ptCount val="668"/>
                <c:pt idx="0">
                  <c:v>0</c:v>
                </c:pt>
                <c:pt idx="1">
                  <c:v>0</c:v>
                </c:pt>
                <c:pt idx="2">
                  <c:v>20.6</c:v>
                </c:pt>
                <c:pt idx="3">
                  <c:v>20.6</c:v>
                </c:pt>
                <c:pt idx="4">
                  <c:v>56.300000000000004</c:v>
                </c:pt>
                <c:pt idx="5">
                  <c:v>56.300000000000004</c:v>
                </c:pt>
                <c:pt idx="6">
                  <c:v>93.7</c:v>
                </c:pt>
                <c:pt idx="7">
                  <c:v>93.7</c:v>
                </c:pt>
                <c:pt idx="8">
                  <c:v>106.7</c:v>
                </c:pt>
                <c:pt idx="9">
                  <c:v>106.7</c:v>
                </c:pt>
                <c:pt idx="10">
                  <c:v>159.5</c:v>
                </c:pt>
                <c:pt idx="11">
                  <c:v>159.5</c:v>
                </c:pt>
                <c:pt idx="12">
                  <c:v>164.7</c:v>
                </c:pt>
                <c:pt idx="13">
                  <c:v>164.7</c:v>
                </c:pt>
                <c:pt idx="14">
                  <c:v>669.09999999999991</c:v>
                </c:pt>
                <c:pt idx="15">
                  <c:v>669.09999999999991</c:v>
                </c:pt>
                <c:pt idx="16">
                  <c:v>737.89999999999986</c:v>
                </c:pt>
                <c:pt idx="17">
                  <c:v>737.89999999999986</c:v>
                </c:pt>
                <c:pt idx="18">
                  <c:v>1211.1999999999998</c:v>
                </c:pt>
                <c:pt idx="19">
                  <c:v>1211.1999999999998</c:v>
                </c:pt>
                <c:pt idx="20">
                  <c:v>1224.2999999999997</c:v>
                </c:pt>
                <c:pt idx="21">
                  <c:v>1224.2999999999997</c:v>
                </c:pt>
                <c:pt idx="22">
                  <c:v>1302.5999999999997</c:v>
                </c:pt>
                <c:pt idx="23">
                  <c:v>1302.5999999999997</c:v>
                </c:pt>
                <c:pt idx="24">
                  <c:v>1530.5999999999997</c:v>
                </c:pt>
                <c:pt idx="25">
                  <c:v>1530.5999999999997</c:v>
                </c:pt>
                <c:pt idx="26">
                  <c:v>1753.4999999999998</c:v>
                </c:pt>
                <c:pt idx="27">
                  <c:v>1753.4999999999998</c:v>
                </c:pt>
                <c:pt idx="28">
                  <c:v>1758.6999999999998</c:v>
                </c:pt>
                <c:pt idx="29">
                  <c:v>1758.6999999999998</c:v>
                </c:pt>
                <c:pt idx="30">
                  <c:v>1836.9999999999998</c:v>
                </c:pt>
                <c:pt idx="31">
                  <c:v>1836.9999999999998</c:v>
                </c:pt>
                <c:pt idx="32">
                  <c:v>1936.4999999999998</c:v>
                </c:pt>
                <c:pt idx="33">
                  <c:v>1936.4999999999998</c:v>
                </c:pt>
                <c:pt idx="34">
                  <c:v>2223.3999999999996</c:v>
                </c:pt>
                <c:pt idx="35">
                  <c:v>2223.3999999999996</c:v>
                </c:pt>
                <c:pt idx="36">
                  <c:v>3819.3999999999996</c:v>
                </c:pt>
                <c:pt idx="37">
                  <c:v>3819.3999999999996</c:v>
                </c:pt>
                <c:pt idx="38">
                  <c:v>3850.7</c:v>
                </c:pt>
                <c:pt idx="39">
                  <c:v>3850.7</c:v>
                </c:pt>
                <c:pt idx="40">
                  <c:v>3992.2</c:v>
                </c:pt>
                <c:pt idx="41">
                  <c:v>3992.2</c:v>
                </c:pt>
                <c:pt idx="42">
                  <c:v>4185.5999999999995</c:v>
                </c:pt>
                <c:pt idx="43">
                  <c:v>4185.5999999999995</c:v>
                </c:pt>
                <c:pt idx="44">
                  <c:v>4485.2999999999993</c:v>
                </c:pt>
                <c:pt idx="45">
                  <c:v>4485.2999999999993</c:v>
                </c:pt>
                <c:pt idx="46">
                  <c:v>4518.9999999999991</c:v>
                </c:pt>
                <c:pt idx="47">
                  <c:v>4518.9999999999991</c:v>
                </c:pt>
                <c:pt idx="48">
                  <c:v>4541.3999999999987</c:v>
                </c:pt>
                <c:pt idx="49">
                  <c:v>4541.3999999999987</c:v>
                </c:pt>
                <c:pt idx="50">
                  <c:v>4627.8999999999987</c:v>
                </c:pt>
                <c:pt idx="51">
                  <c:v>4627.8999999999987</c:v>
                </c:pt>
                <c:pt idx="52">
                  <c:v>4755.6999999999989</c:v>
                </c:pt>
                <c:pt idx="53">
                  <c:v>4755.6999999999989</c:v>
                </c:pt>
                <c:pt idx="54">
                  <c:v>4884.2999999999993</c:v>
                </c:pt>
                <c:pt idx="55">
                  <c:v>4884.2999999999993</c:v>
                </c:pt>
                <c:pt idx="56">
                  <c:v>5483.0999999999995</c:v>
                </c:pt>
                <c:pt idx="57">
                  <c:v>5483.0999999999995</c:v>
                </c:pt>
                <c:pt idx="58">
                  <c:v>5500.2999999999993</c:v>
                </c:pt>
                <c:pt idx="59">
                  <c:v>5500.2999999999993</c:v>
                </c:pt>
                <c:pt idx="60">
                  <c:v>5665.9999999999991</c:v>
                </c:pt>
                <c:pt idx="61">
                  <c:v>5665.9999999999991</c:v>
                </c:pt>
                <c:pt idx="62">
                  <c:v>6275.2999999999993</c:v>
                </c:pt>
                <c:pt idx="63">
                  <c:v>6275.2999999999993</c:v>
                </c:pt>
                <c:pt idx="64">
                  <c:v>6291.0999999999995</c:v>
                </c:pt>
                <c:pt idx="65">
                  <c:v>6291.0999999999995</c:v>
                </c:pt>
                <c:pt idx="66">
                  <c:v>6493.7</c:v>
                </c:pt>
                <c:pt idx="67">
                  <c:v>6493.7</c:v>
                </c:pt>
                <c:pt idx="68">
                  <c:v>6871.7</c:v>
                </c:pt>
                <c:pt idx="69">
                  <c:v>6871.7</c:v>
                </c:pt>
                <c:pt idx="70">
                  <c:v>6957.3</c:v>
                </c:pt>
                <c:pt idx="71">
                  <c:v>6957.3</c:v>
                </c:pt>
                <c:pt idx="72">
                  <c:v>7173.7</c:v>
                </c:pt>
                <c:pt idx="73">
                  <c:v>7173.7</c:v>
                </c:pt>
                <c:pt idx="74">
                  <c:v>7320.0999999999995</c:v>
                </c:pt>
                <c:pt idx="75">
                  <c:v>7320.0999999999995</c:v>
                </c:pt>
                <c:pt idx="76">
                  <c:v>7343.5999999999995</c:v>
                </c:pt>
                <c:pt idx="77">
                  <c:v>7343.5999999999995</c:v>
                </c:pt>
                <c:pt idx="78">
                  <c:v>7472.0999999999995</c:v>
                </c:pt>
                <c:pt idx="79">
                  <c:v>7472.0999999999995</c:v>
                </c:pt>
                <c:pt idx="80">
                  <c:v>7699.7</c:v>
                </c:pt>
                <c:pt idx="81">
                  <c:v>7699.7</c:v>
                </c:pt>
                <c:pt idx="82">
                  <c:v>8044.3</c:v>
                </c:pt>
                <c:pt idx="83">
                  <c:v>8044.3</c:v>
                </c:pt>
                <c:pt idx="84">
                  <c:v>8588.2999999999993</c:v>
                </c:pt>
                <c:pt idx="85">
                  <c:v>8588.2999999999993</c:v>
                </c:pt>
                <c:pt idx="86">
                  <c:v>9084.2999999999993</c:v>
                </c:pt>
                <c:pt idx="87">
                  <c:v>9084.2999999999993</c:v>
                </c:pt>
                <c:pt idx="88">
                  <c:v>9269.1999999999989</c:v>
                </c:pt>
                <c:pt idx="89">
                  <c:v>9269.1999999999989</c:v>
                </c:pt>
                <c:pt idx="90">
                  <c:v>9375.5999999999985</c:v>
                </c:pt>
                <c:pt idx="91">
                  <c:v>9375.5999999999985</c:v>
                </c:pt>
                <c:pt idx="92">
                  <c:v>9433.4999999999982</c:v>
                </c:pt>
                <c:pt idx="93">
                  <c:v>9433.4999999999982</c:v>
                </c:pt>
                <c:pt idx="94">
                  <c:v>9751.7999999999975</c:v>
                </c:pt>
                <c:pt idx="95">
                  <c:v>9751.7999999999975</c:v>
                </c:pt>
                <c:pt idx="96">
                  <c:v>9930.9999999999982</c:v>
                </c:pt>
                <c:pt idx="97">
                  <c:v>9930.9999999999982</c:v>
                </c:pt>
                <c:pt idx="98">
                  <c:v>10256.399999999998</c:v>
                </c:pt>
                <c:pt idx="99">
                  <c:v>10256.399999999998</c:v>
                </c:pt>
                <c:pt idx="100">
                  <c:v>10329.599999999999</c:v>
                </c:pt>
                <c:pt idx="101">
                  <c:v>10329.599999999999</c:v>
                </c:pt>
                <c:pt idx="102">
                  <c:v>10423.199999999999</c:v>
                </c:pt>
                <c:pt idx="103">
                  <c:v>10423.199999999999</c:v>
                </c:pt>
                <c:pt idx="104">
                  <c:v>10449.9</c:v>
                </c:pt>
                <c:pt idx="105">
                  <c:v>10449.9</c:v>
                </c:pt>
                <c:pt idx="106">
                  <c:v>13121.2</c:v>
                </c:pt>
                <c:pt idx="107">
                  <c:v>13121.2</c:v>
                </c:pt>
                <c:pt idx="108">
                  <c:v>13244.5</c:v>
                </c:pt>
                <c:pt idx="109">
                  <c:v>13244.5</c:v>
                </c:pt>
                <c:pt idx="110">
                  <c:v>13646.2</c:v>
                </c:pt>
                <c:pt idx="111">
                  <c:v>13646.2</c:v>
                </c:pt>
                <c:pt idx="112">
                  <c:v>13850.400000000001</c:v>
                </c:pt>
                <c:pt idx="113">
                  <c:v>13850.400000000001</c:v>
                </c:pt>
                <c:pt idx="114">
                  <c:v>13903.500000000002</c:v>
                </c:pt>
                <c:pt idx="115">
                  <c:v>13903.500000000002</c:v>
                </c:pt>
                <c:pt idx="116">
                  <c:v>13998.600000000002</c:v>
                </c:pt>
                <c:pt idx="117">
                  <c:v>13998.600000000002</c:v>
                </c:pt>
                <c:pt idx="118">
                  <c:v>14070.800000000003</c:v>
                </c:pt>
                <c:pt idx="119">
                  <c:v>14070.800000000003</c:v>
                </c:pt>
                <c:pt idx="120">
                  <c:v>14157.600000000002</c:v>
                </c:pt>
                <c:pt idx="121">
                  <c:v>14157.600000000002</c:v>
                </c:pt>
                <c:pt idx="122">
                  <c:v>14329.000000000002</c:v>
                </c:pt>
                <c:pt idx="123">
                  <c:v>14329.000000000002</c:v>
                </c:pt>
                <c:pt idx="124">
                  <c:v>14507.600000000002</c:v>
                </c:pt>
                <c:pt idx="125">
                  <c:v>14507.600000000002</c:v>
                </c:pt>
                <c:pt idx="126">
                  <c:v>14580.900000000001</c:v>
                </c:pt>
                <c:pt idx="127">
                  <c:v>14580.900000000001</c:v>
                </c:pt>
                <c:pt idx="128">
                  <c:v>14813.500000000002</c:v>
                </c:pt>
                <c:pt idx="129">
                  <c:v>14813.500000000002</c:v>
                </c:pt>
                <c:pt idx="130">
                  <c:v>14988.200000000003</c:v>
                </c:pt>
                <c:pt idx="131">
                  <c:v>14988.200000000003</c:v>
                </c:pt>
                <c:pt idx="132">
                  <c:v>15734.500000000002</c:v>
                </c:pt>
                <c:pt idx="133">
                  <c:v>15734.500000000002</c:v>
                </c:pt>
                <c:pt idx="134">
                  <c:v>16216.200000000003</c:v>
                </c:pt>
                <c:pt idx="135">
                  <c:v>16216.200000000003</c:v>
                </c:pt>
                <c:pt idx="136">
                  <c:v>16498.100000000002</c:v>
                </c:pt>
                <c:pt idx="137">
                  <c:v>16498.100000000002</c:v>
                </c:pt>
                <c:pt idx="138">
                  <c:v>16729.100000000002</c:v>
                </c:pt>
                <c:pt idx="139">
                  <c:v>16729.100000000002</c:v>
                </c:pt>
                <c:pt idx="140">
                  <c:v>16971.400000000001</c:v>
                </c:pt>
                <c:pt idx="141">
                  <c:v>16971.400000000001</c:v>
                </c:pt>
                <c:pt idx="142">
                  <c:v>17528.100000000002</c:v>
                </c:pt>
                <c:pt idx="143">
                  <c:v>17528.100000000002</c:v>
                </c:pt>
                <c:pt idx="144">
                  <c:v>17565.2</c:v>
                </c:pt>
                <c:pt idx="145">
                  <c:v>17565.2</c:v>
                </c:pt>
                <c:pt idx="146">
                  <c:v>17590.400000000001</c:v>
                </c:pt>
                <c:pt idx="147">
                  <c:v>17590.400000000001</c:v>
                </c:pt>
                <c:pt idx="148">
                  <c:v>17632.7</c:v>
                </c:pt>
                <c:pt idx="149">
                  <c:v>17632.7</c:v>
                </c:pt>
                <c:pt idx="150">
                  <c:v>17740.900000000001</c:v>
                </c:pt>
                <c:pt idx="151">
                  <c:v>17740.900000000001</c:v>
                </c:pt>
                <c:pt idx="152">
                  <c:v>17912.7</c:v>
                </c:pt>
                <c:pt idx="153">
                  <c:v>17912.7</c:v>
                </c:pt>
                <c:pt idx="154">
                  <c:v>18111.5</c:v>
                </c:pt>
                <c:pt idx="155">
                  <c:v>18111.5</c:v>
                </c:pt>
                <c:pt idx="156">
                  <c:v>18165.900000000001</c:v>
                </c:pt>
                <c:pt idx="157">
                  <c:v>18165.900000000001</c:v>
                </c:pt>
                <c:pt idx="158">
                  <c:v>18668.2</c:v>
                </c:pt>
                <c:pt idx="159">
                  <c:v>18668.2</c:v>
                </c:pt>
                <c:pt idx="160">
                  <c:v>18787.100000000002</c:v>
                </c:pt>
                <c:pt idx="161">
                  <c:v>18787.100000000002</c:v>
                </c:pt>
                <c:pt idx="162">
                  <c:v>18824.900000000001</c:v>
                </c:pt>
                <c:pt idx="163">
                  <c:v>18824.900000000001</c:v>
                </c:pt>
                <c:pt idx="164">
                  <c:v>18924</c:v>
                </c:pt>
                <c:pt idx="165">
                  <c:v>18924</c:v>
                </c:pt>
                <c:pt idx="166">
                  <c:v>19125.3</c:v>
                </c:pt>
                <c:pt idx="167">
                  <c:v>19125.3</c:v>
                </c:pt>
                <c:pt idx="168">
                  <c:v>19395.399999999998</c:v>
                </c:pt>
                <c:pt idx="169">
                  <c:v>19395.399999999998</c:v>
                </c:pt>
                <c:pt idx="170">
                  <c:v>19840.099999999999</c:v>
                </c:pt>
                <c:pt idx="171">
                  <c:v>19840.099999999999</c:v>
                </c:pt>
                <c:pt idx="172">
                  <c:v>19916.5</c:v>
                </c:pt>
                <c:pt idx="173">
                  <c:v>19916.5</c:v>
                </c:pt>
                <c:pt idx="174">
                  <c:v>20836.5</c:v>
                </c:pt>
                <c:pt idx="175">
                  <c:v>20836.5</c:v>
                </c:pt>
                <c:pt idx="176">
                  <c:v>20961.5</c:v>
                </c:pt>
                <c:pt idx="177">
                  <c:v>20961.5</c:v>
                </c:pt>
                <c:pt idx="178">
                  <c:v>21044.7</c:v>
                </c:pt>
                <c:pt idx="179">
                  <c:v>21044.7</c:v>
                </c:pt>
                <c:pt idx="180">
                  <c:v>21160.5</c:v>
                </c:pt>
                <c:pt idx="181">
                  <c:v>21160.5</c:v>
                </c:pt>
                <c:pt idx="182">
                  <c:v>21266</c:v>
                </c:pt>
                <c:pt idx="183">
                  <c:v>21266</c:v>
                </c:pt>
                <c:pt idx="184">
                  <c:v>21309.9</c:v>
                </c:pt>
                <c:pt idx="185">
                  <c:v>21309.9</c:v>
                </c:pt>
                <c:pt idx="186">
                  <c:v>21689.9</c:v>
                </c:pt>
                <c:pt idx="187">
                  <c:v>21689.9</c:v>
                </c:pt>
                <c:pt idx="188">
                  <c:v>21793.200000000001</c:v>
                </c:pt>
                <c:pt idx="189">
                  <c:v>21793.200000000001</c:v>
                </c:pt>
                <c:pt idx="190">
                  <c:v>21815.7</c:v>
                </c:pt>
                <c:pt idx="191">
                  <c:v>21815.7</c:v>
                </c:pt>
                <c:pt idx="192">
                  <c:v>22041.100000000002</c:v>
                </c:pt>
                <c:pt idx="193">
                  <c:v>22041.100000000002</c:v>
                </c:pt>
                <c:pt idx="194">
                  <c:v>22196.000000000004</c:v>
                </c:pt>
                <c:pt idx="195">
                  <c:v>22196.000000000004</c:v>
                </c:pt>
                <c:pt idx="196">
                  <c:v>22299.800000000003</c:v>
                </c:pt>
                <c:pt idx="197">
                  <c:v>22299.800000000003</c:v>
                </c:pt>
                <c:pt idx="198">
                  <c:v>22317.500000000004</c:v>
                </c:pt>
                <c:pt idx="199">
                  <c:v>22317.500000000004</c:v>
                </c:pt>
                <c:pt idx="200">
                  <c:v>22497.500000000004</c:v>
                </c:pt>
                <c:pt idx="201">
                  <c:v>22497.500000000004</c:v>
                </c:pt>
                <c:pt idx="202">
                  <c:v>23222.500000000004</c:v>
                </c:pt>
                <c:pt idx="203">
                  <c:v>23222.500000000004</c:v>
                </c:pt>
                <c:pt idx="204">
                  <c:v>23355.800000000003</c:v>
                </c:pt>
                <c:pt idx="205">
                  <c:v>23355.800000000003</c:v>
                </c:pt>
                <c:pt idx="206">
                  <c:v>23594.800000000003</c:v>
                </c:pt>
                <c:pt idx="207">
                  <c:v>23594.800000000003</c:v>
                </c:pt>
                <c:pt idx="208">
                  <c:v>23691.700000000004</c:v>
                </c:pt>
                <c:pt idx="209">
                  <c:v>23691.700000000004</c:v>
                </c:pt>
                <c:pt idx="210">
                  <c:v>23808.900000000005</c:v>
                </c:pt>
                <c:pt idx="211">
                  <c:v>23808.900000000005</c:v>
                </c:pt>
                <c:pt idx="212">
                  <c:v>24069.300000000007</c:v>
                </c:pt>
                <c:pt idx="213">
                  <c:v>24069.300000000007</c:v>
                </c:pt>
                <c:pt idx="214">
                  <c:v>24397.100000000006</c:v>
                </c:pt>
                <c:pt idx="215">
                  <c:v>24397.100000000006</c:v>
                </c:pt>
                <c:pt idx="216">
                  <c:v>24733.200000000004</c:v>
                </c:pt>
                <c:pt idx="217">
                  <c:v>24733.200000000004</c:v>
                </c:pt>
                <c:pt idx="218">
                  <c:v>24829.800000000003</c:v>
                </c:pt>
                <c:pt idx="219">
                  <c:v>24829.800000000003</c:v>
                </c:pt>
                <c:pt idx="220">
                  <c:v>25338.800000000003</c:v>
                </c:pt>
                <c:pt idx="221">
                  <c:v>25338.800000000003</c:v>
                </c:pt>
                <c:pt idx="222">
                  <c:v>25418.800000000003</c:v>
                </c:pt>
                <c:pt idx="223">
                  <c:v>25418.800000000003</c:v>
                </c:pt>
                <c:pt idx="224">
                  <c:v>25506.600000000002</c:v>
                </c:pt>
                <c:pt idx="225">
                  <c:v>25506.600000000002</c:v>
                </c:pt>
                <c:pt idx="226">
                  <c:v>25725.200000000001</c:v>
                </c:pt>
                <c:pt idx="227">
                  <c:v>25725.200000000001</c:v>
                </c:pt>
                <c:pt idx="228">
                  <c:v>25854.9</c:v>
                </c:pt>
                <c:pt idx="229">
                  <c:v>25854.9</c:v>
                </c:pt>
                <c:pt idx="230">
                  <c:v>25989.600000000002</c:v>
                </c:pt>
                <c:pt idx="231">
                  <c:v>25989.600000000002</c:v>
                </c:pt>
                <c:pt idx="232">
                  <c:v>26071.9</c:v>
                </c:pt>
                <c:pt idx="233">
                  <c:v>26071.9</c:v>
                </c:pt>
                <c:pt idx="234">
                  <c:v>26152.7</c:v>
                </c:pt>
                <c:pt idx="235">
                  <c:v>26152.7</c:v>
                </c:pt>
                <c:pt idx="236">
                  <c:v>26214.799999999999</c:v>
                </c:pt>
                <c:pt idx="237">
                  <c:v>26214.799999999999</c:v>
                </c:pt>
                <c:pt idx="238">
                  <c:v>26263.899999999998</c:v>
                </c:pt>
                <c:pt idx="239">
                  <c:v>26263.899999999998</c:v>
                </c:pt>
                <c:pt idx="240">
                  <c:v>26330.1</c:v>
                </c:pt>
                <c:pt idx="241">
                  <c:v>26330.1</c:v>
                </c:pt>
                <c:pt idx="242">
                  <c:v>26431.699999999997</c:v>
                </c:pt>
                <c:pt idx="243">
                  <c:v>26431.699999999997</c:v>
                </c:pt>
                <c:pt idx="244">
                  <c:v>26483.499999999996</c:v>
                </c:pt>
                <c:pt idx="245">
                  <c:v>26483.499999999996</c:v>
                </c:pt>
                <c:pt idx="246">
                  <c:v>26506.599999999995</c:v>
                </c:pt>
                <c:pt idx="247">
                  <c:v>26506.599999999995</c:v>
                </c:pt>
                <c:pt idx="248">
                  <c:v>26559.999999999996</c:v>
                </c:pt>
                <c:pt idx="249">
                  <c:v>26559.999999999996</c:v>
                </c:pt>
                <c:pt idx="250">
                  <c:v>27166.199999999997</c:v>
                </c:pt>
                <c:pt idx="251">
                  <c:v>27166.199999999997</c:v>
                </c:pt>
                <c:pt idx="252">
                  <c:v>27296.399999999998</c:v>
                </c:pt>
                <c:pt idx="253">
                  <c:v>27296.399999999998</c:v>
                </c:pt>
                <c:pt idx="254">
                  <c:v>27428.1</c:v>
                </c:pt>
                <c:pt idx="255">
                  <c:v>27428.1</c:v>
                </c:pt>
                <c:pt idx="256">
                  <c:v>27443</c:v>
                </c:pt>
                <c:pt idx="257">
                  <c:v>27443</c:v>
                </c:pt>
                <c:pt idx="258">
                  <c:v>27569.3</c:v>
                </c:pt>
                <c:pt idx="259">
                  <c:v>27569.3</c:v>
                </c:pt>
                <c:pt idx="260">
                  <c:v>28161.5</c:v>
                </c:pt>
                <c:pt idx="261">
                  <c:v>28161.5</c:v>
                </c:pt>
                <c:pt idx="262">
                  <c:v>28236.1</c:v>
                </c:pt>
                <c:pt idx="263">
                  <c:v>28236.1</c:v>
                </c:pt>
                <c:pt idx="264">
                  <c:v>28393.1</c:v>
                </c:pt>
                <c:pt idx="265">
                  <c:v>28393.1</c:v>
                </c:pt>
                <c:pt idx="266">
                  <c:v>28646.1</c:v>
                </c:pt>
                <c:pt idx="267">
                  <c:v>28646.1</c:v>
                </c:pt>
                <c:pt idx="268">
                  <c:v>28976.1</c:v>
                </c:pt>
                <c:pt idx="269">
                  <c:v>28976.1</c:v>
                </c:pt>
                <c:pt idx="270">
                  <c:v>29281.3</c:v>
                </c:pt>
                <c:pt idx="271">
                  <c:v>29281.3</c:v>
                </c:pt>
                <c:pt idx="272">
                  <c:v>29719.3</c:v>
                </c:pt>
                <c:pt idx="273">
                  <c:v>29719.3</c:v>
                </c:pt>
                <c:pt idx="274">
                  <c:v>30164.799999999999</c:v>
                </c:pt>
                <c:pt idx="275">
                  <c:v>30164.799999999999</c:v>
                </c:pt>
                <c:pt idx="276">
                  <c:v>30273.200000000001</c:v>
                </c:pt>
                <c:pt idx="277">
                  <c:v>30273.200000000001</c:v>
                </c:pt>
                <c:pt idx="278">
                  <c:v>30313.4</c:v>
                </c:pt>
                <c:pt idx="279">
                  <c:v>30313.4</c:v>
                </c:pt>
                <c:pt idx="280">
                  <c:v>30599.7</c:v>
                </c:pt>
                <c:pt idx="281">
                  <c:v>30599.7</c:v>
                </c:pt>
                <c:pt idx="282">
                  <c:v>30796.3</c:v>
                </c:pt>
                <c:pt idx="283">
                  <c:v>30796.3</c:v>
                </c:pt>
                <c:pt idx="284">
                  <c:v>30943.3</c:v>
                </c:pt>
                <c:pt idx="285">
                  <c:v>30943.3</c:v>
                </c:pt>
                <c:pt idx="286">
                  <c:v>30960.3</c:v>
                </c:pt>
                <c:pt idx="287">
                  <c:v>30960.3</c:v>
                </c:pt>
                <c:pt idx="288">
                  <c:v>31234.799999999999</c:v>
                </c:pt>
                <c:pt idx="289">
                  <c:v>31234.799999999999</c:v>
                </c:pt>
                <c:pt idx="290">
                  <c:v>31282.1</c:v>
                </c:pt>
                <c:pt idx="291">
                  <c:v>31282.1</c:v>
                </c:pt>
                <c:pt idx="292">
                  <c:v>31343.899999999998</c:v>
                </c:pt>
                <c:pt idx="293">
                  <c:v>31343.899999999998</c:v>
                </c:pt>
                <c:pt idx="294">
                  <c:v>31537.8</c:v>
                </c:pt>
                <c:pt idx="295">
                  <c:v>31537.8</c:v>
                </c:pt>
                <c:pt idx="296">
                  <c:v>31640.5</c:v>
                </c:pt>
                <c:pt idx="297">
                  <c:v>31640.5</c:v>
                </c:pt>
                <c:pt idx="298">
                  <c:v>31932.799999999999</c:v>
                </c:pt>
                <c:pt idx="299">
                  <c:v>31932.799999999999</c:v>
                </c:pt>
                <c:pt idx="300">
                  <c:v>32239.7</c:v>
                </c:pt>
                <c:pt idx="301">
                  <c:v>32239.7</c:v>
                </c:pt>
                <c:pt idx="302">
                  <c:v>32288.5</c:v>
                </c:pt>
                <c:pt idx="303">
                  <c:v>32288.5</c:v>
                </c:pt>
                <c:pt idx="304">
                  <c:v>32943.699999999997</c:v>
                </c:pt>
                <c:pt idx="305">
                  <c:v>32943.699999999997</c:v>
                </c:pt>
                <c:pt idx="306">
                  <c:v>32990</c:v>
                </c:pt>
                <c:pt idx="307">
                  <c:v>32990</c:v>
                </c:pt>
                <c:pt idx="308">
                  <c:v>33159.599999999999</c:v>
                </c:pt>
                <c:pt idx="309">
                  <c:v>33159.599999999999</c:v>
                </c:pt>
                <c:pt idx="310">
                  <c:v>33253.699999999997</c:v>
                </c:pt>
                <c:pt idx="311">
                  <c:v>33253.699999999997</c:v>
                </c:pt>
                <c:pt idx="312">
                  <c:v>33368.799999999996</c:v>
                </c:pt>
                <c:pt idx="313">
                  <c:v>33368.799999999996</c:v>
                </c:pt>
                <c:pt idx="314">
                  <c:v>33598.799999999996</c:v>
                </c:pt>
                <c:pt idx="315">
                  <c:v>33598.799999999996</c:v>
                </c:pt>
                <c:pt idx="316">
                  <c:v>33604.699999999997</c:v>
                </c:pt>
                <c:pt idx="317">
                  <c:v>33604.699999999997</c:v>
                </c:pt>
                <c:pt idx="318">
                  <c:v>33731.399999999994</c:v>
                </c:pt>
                <c:pt idx="319">
                  <c:v>33731.399999999994</c:v>
                </c:pt>
                <c:pt idx="320">
                  <c:v>34020.599999999991</c:v>
                </c:pt>
                <c:pt idx="321">
                  <c:v>34020.599999999991</c:v>
                </c:pt>
                <c:pt idx="322">
                  <c:v>34289.799999999988</c:v>
                </c:pt>
                <c:pt idx="323">
                  <c:v>34289.799999999988</c:v>
                </c:pt>
                <c:pt idx="324">
                  <c:v>34722.19999999999</c:v>
                </c:pt>
                <c:pt idx="325">
                  <c:v>34722.19999999999</c:v>
                </c:pt>
                <c:pt idx="326">
                  <c:v>34852.19999999999</c:v>
                </c:pt>
                <c:pt idx="327">
                  <c:v>34852.19999999999</c:v>
                </c:pt>
                <c:pt idx="328">
                  <c:v>35504.799999999988</c:v>
                </c:pt>
                <c:pt idx="329">
                  <c:v>35504.799999999988</c:v>
                </c:pt>
                <c:pt idx="330">
                  <c:v>35677.69999999999</c:v>
                </c:pt>
                <c:pt idx="331">
                  <c:v>35677.69999999999</c:v>
                </c:pt>
                <c:pt idx="332">
                  <c:v>35877.099999999991</c:v>
                </c:pt>
                <c:pt idx="333">
                  <c:v>35877.099999999991</c:v>
                </c:pt>
                <c:pt idx="334">
                  <c:v>35940.19999999999</c:v>
                </c:pt>
                <c:pt idx="335">
                  <c:v>35940.19999999999</c:v>
                </c:pt>
                <c:pt idx="336">
                  <c:v>36122.499999999993</c:v>
                </c:pt>
                <c:pt idx="337">
                  <c:v>36122.499999999993</c:v>
                </c:pt>
                <c:pt idx="338">
                  <c:v>36346.899999999994</c:v>
                </c:pt>
                <c:pt idx="339">
                  <c:v>36346.899999999994</c:v>
                </c:pt>
                <c:pt idx="340">
                  <c:v>36407.399999999994</c:v>
                </c:pt>
                <c:pt idx="341">
                  <c:v>36407.399999999994</c:v>
                </c:pt>
                <c:pt idx="342">
                  <c:v>36453.899999999994</c:v>
                </c:pt>
                <c:pt idx="343">
                  <c:v>36453.899999999994</c:v>
                </c:pt>
                <c:pt idx="344">
                  <c:v>36838.899999999994</c:v>
                </c:pt>
                <c:pt idx="345">
                  <c:v>36838.899999999994</c:v>
                </c:pt>
                <c:pt idx="346">
                  <c:v>36864.499999999993</c:v>
                </c:pt>
                <c:pt idx="347">
                  <c:v>36864.499999999993</c:v>
                </c:pt>
                <c:pt idx="348">
                  <c:v>37183.19999999999</c:v>
                </c:pt>
                <c:pt idx="349">
                  <c:v>37183.19999999999</c:v>
                </c:pt>
                <c:pt idx="350">
                  <c:v>37332.69999999999</c:v>
                </c:pt>
                <c:pt idx="351">
                  <c:v>37332.69999999999</c:v>
                </c:pt>
                <c:pt idx="352">
                  <c:v>37535.19999999999</c:v>
                </c:pt>
                <c:pt idx="353">
                  <c:v>37535.19999999999</c:v>
                </c:pt>
                <c:pt idx="354">
                  <c:v>37795.69999999999</c:v>
                </c:pt>
                <c:pt idx="355">
                  <c:v>37795.69999999999</c:v>
                </c:pt>
                <c:pt idx="356">
                  <c:v>37863.19999999999</c:v>
                </c:pt>
                <c:pt idx="357">
                  <c:v>37863.19999999999</c:v>
                </c:pt>
                <c:pt idx="358">
                  <c:v>37942.399999999987</c:v>
                </c:pt>
                <c:pt idx="359">
                  <c:v>37942.399999999987</c:v>
                </c:pt>
                <c:pt idx="360">
                  <c:v>38564.799999999988</c:v>
                </c:pt>
                <c:pt idx="361">
                  <c:v>38564.799999999988</c:v>
                </c:pt>
                <c:pt idx="362">
                  <c:v>38854.399999999987</c:v>
                </c:pt>
                <c:pt idx="363">
                  <c:v>38854.399999999987</c:v>
                </c:pt>
                <c:pt idx="364">
                  <c:v>39469.399999999987</c:v>
                </c:pt>
                <c:pt idx="365">
                  <c:v>39469.399999999987</c:v>
                </c:pt>
                <c:pt idx="366">
                  <c:v>39541.099999999984</c:v>
                </c:pt>
                <c:pt idx="367">
                  <c:v>39541.099999999984</c:v>
                </c:pt>
                <c:pt idx="368">
                  <c:v>39810.899999999987</c:v>
                </c:pt>
                <c:pt idx="369">
                  <c:v>39810.899999999987</c:v>
                </c:pt>
                <c:pt idx="370">
                  <c:v>40248.399999999987</c:v>
                </c:pt>
                <c:pt idx="371">
                  <c:v>40248.399999999987</c:v>
                </c:pt>
                <c:pt idx="372">
                  <c:v>40385.099999999984</c:v>
                </c:pt>
                <c:pt idx="373">
                  <c:v>40385.099999999984</c:v>
                </c:pt>
                <c:pt idx="374">
                  <c:v>40644.099999999984</c:v>
                </c:pt>
                <c:pt idx="375">
                  <c:v>40644.099999999984</c:v>
                </c:pt>
                <c:pt idx="376">
                  <c:v>40772.099999999984</c:v>
                </c:pt>
                <c:pt idx="377">
                  <c:v>40772.099999999984</c:v>
                </c:pt>
                <c:pt idx="378">
                  <c:v>40805.599999999984</c:v>
                </c:pt>
                <c:pt idx="379">
                  <c:v>40805.599999999984</c:v>
                </c:pt>
                <c:pt idx="380">
                  <c:v>41119.899999999987</c:v>
                </c:pt>
                <c:pt idx="381">
                  <c:v>41119.899999999987</c:v>
                </c:pt>
                <c:pt idx="382">
                  <c:v>41614.899999999987</c:v>
                </c:pt>
                <c:pt idx="383">
                  <c:v>41614.899999999987</c:v>
                </c:pt>
                <c:pt idx="384">
                  <c:v>42314.899999999987</c:v>
                </c:pt>
                <c:pt idx="385">
                  <c:v>42314.899999999987</c:v>
                </c:pt>
                <c:pt idx="386">
                  <c:v>42592.69999999999</c:v>
                </c:pt>
                <c:pt idx="387">
                  <c:v>42592.69999999999</c:v>
                </c:pt>
                <c:pt idx="388">
                  <c:v>42797.69999999999</c:v>
                </c:pt>
                <c:pt idx="389">
                  <c:v>42797.69999999999</c:v>
                </c:pt>
                <c:pt idx="390">
                  <c:v>42958.499999999993</c:v>
                </c:pt>
                <c:pt idx="391">
                  <c:v>42958.499999999993</c:v>
                </c:pt>
                <c:pt idx="392">
                  <c:v>43056.19999999999</c:v>
                </c:pt>
                <c:pt idx="393">
                  <c:v>43056.19999999999</c:v>
                </c:pt>
                <c:pt idx="394">
                  <c:v>43179.099999999991</c:v>
                </c:pt>
                <c:pt idx="395">
                  <c:v>43179.099999999991</c:v>
                </c:pt>
                <c:pt idx="396">
                  <c:v>43363.899999999994</c:v>
                </c:pt>
                <c:pt idx="397">
                  <c:v>43363.899999999994</c:v>
                </c:pt>
                <c:pt idx="398">
                  <c:v>43493.599999999991</c:v>
                </c:pt>
                <c:pt idx="399">
                  <c:v>43493.599999999991</c:v>
                </c:pt>
                <c:pt idx="400">
                  <c:v>43688.499999999993</c:v>
                </c:pt>
                <c:pt idx="401">
                  <c:v>43688.499999999993</c:v>
                </c:pt>
                <c:pt idx="402">
                  <c:v>46690.69999999999</c:v>
                </c:pt>
                <c:pt idx="403">
                  <c:v>46690.69999999999</c:v>
                </c:pt>
                <c:pt idx="404">
                  <c:v>46746.099999999991</c:v>
                </c:pt>
                <c:pt idx="405">
                  <c:v>46746.099999999991</c:v>
                </c:pt>
                <c:pt idx="406">
                  <c:v>47248.19999999999</c:v>
                </c:pt>
                <c:pt idx="407">
                  <c:v>47248.19999999999</c:v>
                </c:pt>
                <c:pt idx="408">
                  <c:v>47440.19999999999</c:v>
                </c:pt>
                <c:pt idx="409">
                  <c:v>47440.19999999999</c:v>
                </c:pt>
                <c:pt idx="410">
                  <c:v>47480.499999999993</c:v>
                </c:pt>
                <c:pt idx="411">
                  <c:v>47480.499999999993</c:v>
                </c:pt>
                <c:pt idx="412">
                  <c:v>47628.999999999993</c:v>
                </c:pt>
                <c:pt idx="413">
                  <c:v>47628.999999999993</c:v>
                </c:pt>
                <c:pt idx="414">
                  <c:v>47778.799999999996</c:v>
                </c:pt>
                <c:pt idx="415">
                  <c:v>47778.799999999996</c:v>
                </c:pt>
                <c:pt idx="416">
                  <c:v>47808.899999999994</c:v>
                </c:pt>
                <c:pt idx="417">
                  <c:v>47808.899999999994</c:v>
                </c:pt>
                <c:pt idx="418">
                  <c:v>47928.799999999996</c:v>
                </c:pt>
                <c:pt idx="419">
                  <c:v>47928.799999999996</c:v>
                </c:pt>
                <c:pt idx="420">
                  <c:v>48016.899999999994</c:v>
                </c:pt>
                <c:pt idx="421">
                  <c:v>48016.899999999994</c:v>
                </c:pt>
                <c:pt idx="422">
                  <c:v>48088.099999999991</c:v>
                </c:pt>
                <c:pt idx="423">
                  <c:v>48088.099999999991</c:v>
                </c:pt>
                <c:pt idx="424">
                  <c:v>48240.799999999988</c:v>
                </c:pt>
                <c:pt idx="425">
                  <c:v>48240.799999999988</c:v>
                </c:pt>
                <c:pt idx="426">
                  <c:v>48330.19999999999</c:v>
                </c:pt>
                <c:pt idx="427">
                  <c:v>48330.19999999999</c:v>
                </c:pt>
                <c:pt idx="428">
                  <c:v>48368.399999999987</c:v>
                </c:pt>
                <c:pt idx="429">
                  <c:v>48368.399999999987</c:v>
                </c:pt>
                <c:pt idx="430">
                  <c:v>48636.099999999984</c:v>
                </c:pt>
                <c:pt idx="431">
                  <c:v>48636.099999999984</c:v>
                </c:pt>
                <c:pt idx="432">
                  <c:v>48728.799999999981</c:v>
                </c:pt>
                <c:pt idx="433">
                  <c:v>48728.799999999981</c:v>
                </c:pt>
                <c:pt idx="434">
                  <c:v>48927.799999999981</c:v>
                </c:pt>
                <c:pt idx="435">
                  <c:v>48927.799999999981</c:v>
                </c:pt>
                <c:pt idx="436">
                  <c:v>49095.999999999978</c:v>
                </c:pt>
                <c:pt idx="437">
                  <c:v>49095.999999999978</c:v>
                </c:pt>
                <c:pt idx="438">
                  <c:v>49135.099999999977</c:v>
                </c:pt>
                <c:pt idx="439">
                  <c:v>49135.099999999977</c:v>
                </c:pt>
                <c:pt idx="440">
                  <c:v>49232.699999999975</c:v>
                </c:pt>
                <c:pt idx="441">
                  <c:v>49232.699999999975</c:v>
                </c:pt>
                <c:pt idx="442">
                  <c:v>49312.599999999977</c:v>
                </c:pt>
                <c:pt idx="443">
                  <c:v>49312.599999999977</c:v>
                </c:pt>
                <c:pt idx="444">
                  <c:v>49395.39999999998</c:v>
                </c:pt>
                <c:pt idx="445">
                  <c:v>49395.39999999998</c:v>
                </c:pt>
                <c:pt idx="446">
                  <c:v>49624.599999999977</c:v>
                </c:pt>
                <c:pt idx="447">
                  <c:v>49624.599999999977</c:v>
                </c:pt>
                <c:pt idx="448">
                  <c:v>49968.999999999978</c:v>
                </c:pt>
                <c:pt idx="449">
                  <c:v>49968.999999999978</c:v>
                </c:pt>
                <c:pt idx="450">
                  <c:v>49994.099999999977</c:v>
                </c:pt>
                <c:pt idx="451">
                  <c:v>49994.099999999977</c:v>
                </c:pt>
                <c:pt idx="452">
                  <c:v>50129.999999999978</c:v>
                </c:pt>
                <c:pt idx="453">
                  <c:v>50129.999999999978</c:v>
                </c:pt>
                <c:pt idx="454">
                  <c:v>50547.999999999978</c:v>
                </c:pt>
                <c:pt idx="455">
                  <c:v>50547.999999999978</c:v>
                </c:pt>
                <c:pt idx="456">
                  <c:v>50885.39999999998</c:v>
                </c:pt>
                <c:pt idx="457">
                  <c:v>50885.39999999998</c:v>
                </c:pt>
                <c:pt idx="458">
                  <c:v>51017.89999999998</c:v>
                </c:pt>
                <c:pt idx="459">
                  <c:v>51017.89999999998</c:v>
                </c:pt>
                <c:pt idx="460">
                  <c:v>51093.499999999978</c:v>
                </c:pt>
                <c:pt idx="461">
                  <c:v>51093.499999999978</c:v>
                </c:pt>
                <c:pt idx="462">
                  <c:v>51185.599999999977</c:v>
                </c:pt>
                <c:pt idx="463">
                  <c:v>51185.599999999977</c:v>
                </c:pt>
                <c:pt idx="464">
                  <c:v>51443.999999999978</c:v>
                </c:pt>
                <c:pt idx="465">
                  <c:v>51443.999999999978</c:v>
                </c:pt>
                <c:pt idx="466">
                  <c:v>51593.999999999978</c:v>
                </c:pt>
                <c:pt idx="467">
                  <c:v>51593.999999999978</c:v>
                </c:pt>
                <c:pt idx="468">
                  <c:v>51718.199999999975</c:v>
                </c:pt>
                <c:pt idx="469">
                  <c:v>51718.199999999975</c:v>
                </c:pt>
                <c:pt idx="470">
                  <c:v>51804.899999999972</c:v>
                </c:pt>
                <c:pt idx="471">
                  <c:v>51804.899999999972</c:v>
                </c:pt>
                <c:pt idx="472">
                  <c:v>52019.799999999974</c:v>
                </c:pt>
                <c:pt idx="473">
                  <c:v>52019.799999999974</c:v>
                </c:pt>
                <c:pt idx="474">
                  <c:v>52090.799999999974</c:v>
                </c:pt>
                <c:pt idx="475">
                  <c:v>52090.799999999974</c:v>
                </c:pt>
                <c:pt idx="476">
                  <c:v>52437.199999999975</c:v>
                </c:pt>
                <c:pt idx="477">
                  <c:v>52437.199999999975</c:v>
                </c:pt>
                <c:pt idx="478">
                  <c:v>52849.999999999978</c:v>
                </c:pt>
                <c:pt idx="479">
                  <c:v>52849.999999999978</c:v>
                </c:pt>
                <c:pt idx="480">
                  <c:v>53004.199999999975</c:v>
                </c:pt>
                <c:pt idx="481">
                  <c:v>53004.199999999975</c:v>
                </c:pt>
                <c:pt idx="482">
                  <c:v>53052.499999999978</c:v>
                </c:pt>
                <c:pt idx="483">
                  <c:v>53052.499999999978</c:v>
                </c:pt>
                <c:pt idx="484">
                  <c:v>53118.39999999998</c:v>
                </c:pt>
                <c:pt idx="485">
                  <c:v>53118.39999999998</c:v>
                </c:pt>
                <c:pt idx="486">
                  <c:v>53236.799999999981</c:v>
                </c:pt>
                <c:pt idx="487">
                  <c:v>53236.799999999981</c:v>
                </c:pt>
                <c:pt idx="488">
                  <c:v>53245.099999999984</c:v>
                </c:pt>
                <c:pt idx="489">
                  <c:v>53245.099999999984</c:v>
                </c:pt>
                <c:pt idx="490">
                  <c:v>53346.299999999981</c:v>
                </c:pt>
                <c:pt idx="491">
                  <c:v>53346.299999999981</c:v>
                </c:pt>
                <c:pt idx="492">
                  <c:v>53575.799999999981</c:v>
                </c:pt>
                <c:pt idx="493">
                  <c:v>53575.799999999981</c:v>
                </c:pt>
                <c:pt idx="494">
                  <c:v>53715.599999999984</c:v>
                </c:pt>
                <c:pt idx="495">
                  <c:v>53715.599999999984</c:v>
                </c:pt>
                <c:pt idx="496">
                  <c:v>54093.399999999987</c:v>
                </c:pt>
                <c:pt idx="497">
                  <c:v>54093.399999999987</c:v>
                </c:pt>
                <c:pt idx="498">
                  <c:v>54117.999999999985</c:v>
                </c:pt>
                <c:pt idx="499">
                  <c:v>54117.999999999985</c:v>
                </c:pt>
                <c:pt idx="500">
                  <c:v>54150.399999999987</c:v>
                </c:pt>
                <c:pt idx="501">
                  <c:v>54150.399999999987</c:v>
                </c:pt>
                <c:pt idx="502">
                  <c:v>54322.299999999988</c:v>
                </c:pt>
                <c:pt idx="503">
                  <c:v>54322.299999999988</c:v>
                </c:pt>
                <c:pt idx="504">
                  <c:v>54358.299999999988</c:v>
                </c:pt>
                <c:pt idx="505">
                  <c:v>54358.299999999988</c:v>
                </c:pt>
                <c:pt idx="506">
                  <c:v>54493.299999999988</c:v>
                </c:pt>
                <c:pt idx="507">
                  <c:v>54493.299999999988</c:v>
                </c:pt>
                <c:pt idx="508">
                  <c:v>54739.399999999987</c:v>
                </c:pt>
                <c:pt idx="509">
                  <c:v>54739.399999999987</c:v>
                </c:pt>
                <c:pt idx="510">
                  <c:v>54747.999999999985</c:v>
                </c:pt>
                <c:pt idx="511">
                  <c:v>54747.999999999985</c:v>
                </c:pt>
                <c:pt idx="512">
                  <c:v>54943.599999999984</c:v>
                </c:pt>
                <c:pt idx="513">
                  <c:v>54943.599999999984</c:v>
                </c:pt>
                <c:pt idx="514">
                  <c:v>55030.699999999983</c:v>
                </c:pt>
                <c:pt idx="515">
                  <c:v>55030.699999999983</c:v>
                </c:pt>
                <c:pt idx="516">
                  <c:v>55061.699999999983</c:v>
                </c:pt>
                <c:pt idx="517">
                  <c:v>55061.699999999983</c:v>
                </c:pt>
                <c:pt idx="518">
                  <c:v>55302.699999999983</c:v>
                </c:pt>
                <c:pt idx="519">
                  <c:v>55302.699999999983</c:v>
                </c:pt>
                <c:pt idx="520">
                  <c:v>55389.699999999983</c:v>
                </c:pt>
                <c:pt idx="521">
                  <c:v>55389.699999999983</c:v>
                </c:pt>
                <c:pt idx="522">
                  <c:v>55407.999999999985</c:v>
                </c:pt>
                <c:pt idx="523">
                  <c:v>55407.999999999985</c:v>
                </c:pt>
                <c:pt idx="524">
                  <c:v>55508.799999999988</c:v>
                </c:pt>
                <c:pt idx="525">
                  <c:v>55508.799999999988</c:v>
                </c:pt>
                <c:pt idx="526">
                  <c:v>55802.599999999991</c:v>
                </c:pt>
                <c:pt idx="527">
                  <c:v>55802.599999999991</c:v>
                </c:pt>
                <c:pt idx="528">
                  <c:v>55820.19999999999</c:v>
                </c:pt>
                <c:pt idx="529">
                  <c:v>55820.19999999999</c:v>
                </c:pt>
                <c:pt idx="530">
                  <c:v>55899.999999999993</c:v>
                </c:pt>
                <c:pt idx="531">
                  <c:v>55899.999999999993</c:v>
                </c:pt>
                <c:pt idx="532">
                  <c:v>56141.499999999993</c:v>
                </c:pt>
                <c:pt idx="533">
                  <c:v>56141.499999999993</c:v>
                </c:pt>
                <c:pt idx="534">
                  <c:v>56233.299999999996</c:v>
                </c:pt>
                <c:pt idx="535">
                  <c:v>56233.299999999996</c:v>
                </c:pt>
                <c:pt idx="536">
                  <c:v>56278.2</c:v>
                </c:pt>
                <c:pt idx="537">
                  <c:v>56278.2</c:v>
                </c:pt>
                <c:pt idx="538">
                  <c:v>56336.2</c:v>
                </c:pt>
                <c:pt idx="539">
                  <c:v>56336.2</c:v>
                </c:pt>
                <c:pt idx="540">
                  <c:v>56386.899999999994</c:v>
                </c:pt>
                <c:pt idx="541">
                  <c:v>56386.899999999994</c:v>
                </c:pt>
                <c:pt idx="542">
                  <c:v>56437.599999999991</c:v>
                </c:pt>
                <c:pt idx="543">
                  <c:v>56437.599999999991</c:v>
                </c:pt>
                <c:pt idx="544">
                  <c:v>56563.69999999999</c:v>
                </c:pt>
                <c:pt idx="545">
                  <c:v>56563.69999999999</c:v>
                </c:pt>
                <c:pt idx="546">
                  <c:v>56601.999999999993</c:v>
                </c:pt>
                <c:pt idx="547">
                  <c:v>56601.999999999993</c:v>
                </c:pt>
                <c:pt idx="548">
                  <c:v>56719.899999999994</c:v>
                </c:pt>
                <c:pt idx="549">
                  <c:v>56719.899999999994</c:v>
                </c:pt>
                <c:pt idx="550">
                  <c:v>56885.899999999994</c:v>
                </c:pt>
                <c:pt idx="551">
                  <c:v>56885.899999999994</c:v>
                </c:pt>
                <c:pt idx="552">
                  <c:v>56984.399999999994</c:v>
                </c:pt>
                <c:pt idx="553">
                  <c:v>56984.399999999994</c:v>
                </c:pt>
                <c:pt idx="554">
                  <c:v>57229.299999999996</c:v>
                </c:pt>
                <c:pt idx="555">
                  <c:v>57229.299999999996</c:v>
                </c:pt>
                <c:pt idx="556">
                  <c:v>57266.6</c:v>
                </c:pt>
                <c:pt idx="557">
                  <c:v>57266.6</c:v>
                </c:pt>
                <c:pt idx="558">
                  <c:v>57277.4</c:v>
                </c:pt>
                <c:pt idx="559">
                  <c:v>57277.4</c:v>
                </c:pt>
                <c:pt idx="560">
                  <c:v>57431.200000000004</c:v>
                </c:pt>
                <c:pt idx="561">
                  <c:v>57431.200000000004</c:v>
                </c:pt>
                <c:pt idx="562">
                  <c:v>57609.000000000007</c:v>
                </c:pt>
                <c:pt idx="563">
                  <c:v>57609.000000000007</c:v>
                </c:pt>
                <c:pt idx="564">
                  <c:v>57730.500000000007</c:v>
                </c:pt>
                <c:pt idx="565">
                  <c:v>57730.500000000007</c:v>
                </c:pt>
                <c:pt idx="566">
                  <c:v>57980.600000000006</c:v>
                </c:pt>
                <c:pt idx="567">
                  <c:v>57980.600000000006</c:v>
                </c:pt>
                <c:pt idx="568">
                  <c:v>58083.600000000006</c:v>
                </c:pt>
                <c:pt idx="569">
                  <c:v>58083.600000000006</c:v>
                </c:pt>
                <c:pt idx="570">
                  <c:v>58155.400000000009</c:v>
                </c:pt>
                <c:pt idx="571">
                  <c:v>58155.400000000009</c:v>
                </c:pt>
                <c:pt idx="572">
                  <c:v>58241.700000000012</c:v>
                </c:pt>
                <c:pt idx="573">
                  <c:v>58241.700000000012</c:v>
                </c:pt>
                <c:pt idx="574">
                  <c:v>58402.100000000013</c:v>
                </c:pt>
                <c:pt idx="575">
                  <c:v>58402.100000000013</c:v>
                </c:pt>
                <c:pt idx="576">
                  <c:v>58495.200000000012</c:v>
                </c:pt>
                <c:pt idx="577">
                  <c:v>58495.200000000012</c:v>
                </c:pt>
                <c:pt idx="578">
                  <c:v>58523.600000000013</c:v>
                </c:pt>
                <c:pt idx="579">
                  <c:v>58523.600000000013</c:v>
                </c:pt>
                <c:pt idx="580">
                  <c:v>58544.100000000013</c:v>
                </c:pt>
                <c:pt idx="581">
                  <c:v>58544.100000000013</c:v>
                </c:pt>
                <c:pt idx="582">
                  <c:v>58853.400000000016</c:v>
                </c:pt>
                <c:pt idx="583">
                  <c:v>58853.400000000016</c:v>
                </c:pt>
                <c:pt idx="584">
                  <c:v>58887.800000000017</c:v>
                </c:pt>
                <c:pt idx="585">
                  <c:v>58887.800000000017</c:v>
                </c:pt>
                <c:pt idx="586">
                  <c:v>58933.200000000019</c:v>
                </c:pt>
                <c:pt idx="587">
                  <c:v>58933.200000000019</c:v>
                </c:pt>
                <c:pt idx="588">
                  <c:v>58952.000000000022</c:v>
                </c:pt>
                <c:pt idx="589">
                  <c:v>58952.000000000022</c:v>
                </c:pt>
                <c:pt idx="590">
                  <c:v>59016.700000000019</c:v>
                </c:pt>
                <c:pt idx="591">
                  <c:v>59016.700000000019</c:v>
                </c:pt>
                <c:pt idx="592">
                  <c:v>59033.200000000019</c:v>
                </c:pt>
                <c:pt idx="593">
                  <c:v>59033.200000000019</c:v>
                </c:pt>
                <c:pt idx="594">
                  <c:v>59485.500000000022</c:v>
                </c:pt>
                <c:pt idx="595">
                  <c:v>59485.500000000022</c:v>
                </c:pt>
                <c:pt idx="596">
                  <c:v>59538.400000000023</c:v>
                </c:pt>
                <c:pt idx="597">
                  <c:v>59538.400000000023</c:v>
                </c:pt>
                <c:pt idx="598">
                  <c:v>59736.500000000022</c:v>
                </c:pt>
                <c:pt idx="599">
                  <c:v>59736.500000000022</c:v>
                </c:pt>
                <c:pt idx="600">
                  <c:v>59796.800000000025</c:v>
                </c:pt>
                <c:pt idx="601">
                  <c:v>59796.800000000025</c:v>
                </c:pt>
                <c:pt idx="602">
                  <c:v>59939.700000000026</c:v>
                </c:pt>
                <c:pt idx="603">
                  <c:v>59939.700000000026</c:v>
                </c:pt>
                <c:pt idx="604">
                  <c:v>59973.600000000028</c:v>
                </c:pt>
                <c:pt idx="605">
                  <c:v>59973.600000000028</c:v>
                </c:pt>
                <c:pt idx="606">
                  <c:v>60250.800000000025</c:v>
                </c:pt>
                <c:pt idx="607">
                  <c:v>60250.800000000025</c:v>
                </c:pt>
                <c:pt idx="608">
                  <c:v>60436.100000000028</c:v>
                </c:pt>
                <c:pt idx="609">
                  <c:v>60436.100000000028</c:v>
                </c:pt>
                <c:pt idx="610">
                  <c:v>60539.700000000026</c:v>
                </c:pt>
                <c:pt idx="611">
                  <c:v>60539.700000000026</c:v>
                </c:pt>
                <c:pt idx="612">
                  <c:v>60678.100000000028</c:v>
                </c:pt>
                <c:pt idx="613">
                  <c:v>60678.100000000028</c:v>
                </c:pt>
                <c:pt idx="614">
                  <c:v>60744.300000000025</c:v>
                </c:pt>
                <c:pt idx="615">
                  <c:v>60744.300000000025</c:v>
                </c:pt>
                <c:pt idx="616">
                  <c:v>60828.700000000026</c:v>
                </c:pt>
                <c:pt idx="617">
                  <c:v>60828.700000000026</c:v>
                </c:pt>
                <c:pt idx="618">
                  <c:v>60891.700000000026</c:v>
                </c:pt>
                <c:pt idx="619">
                  <c:v>60891.700000000026</c:v>
                </c:pt>
                <c:pt idx="620">
                  <c:v>60929.800000000025</c:v>
                </c:pt>
                <c:pt idx="621">
                  <c:v>60929.800000000025</c:v>
                </c:pt>
                <c:pt idx="622">
                  <c:v>61244.700000000026</c:v>
                </c:pt>
                <c:pt idx="623">
                  <c:v>61244.700000000026</c:v>
                </c:pt>
                <c:pt idx="624">
                  <c:v>61324.700000000026</c:v>
                </c:pt>
                <c:pt idx="625">
                  <c:v>61324.700000000026</c:v>
                </c:pt>
                <c:pt idx="626">
                  <c:v>61355.600000000028</c:v>
                </c:pt>
                <c:pt idx="627">
                  <c:v>61355.600000000028</c:v>
                </c:pt>
                <c:pt idx="628">
                  <c:v>61380.300000000025</c:v>
                </c:pt>
                <c:pt idx="629">
                  <c:v>61380.300000000025</c:v>
                </c:pt>
                <c:pt idx="630">
                  <c:v>61569.600000000028</c:v>
                </c:pt>
                <c:pt idx="631">
                  <c:v>61569.600000000028</c:v>
                </c:pt>
                <c:pt idx="632">
                  <c:v>61588.100000000028</c:v>
                </c:pt>
                <c:pt idx="633">
                  <c:v>61588.100000000028</c:v>
                </c:pt>
                <c:pt idx="634">
                  <c:v>61798.500000000029</c:v>
                </c:pt>
                <c:pt idx="635">
                  <c:v>61798.500000000029</c:v>
                </c:pt>
                <c:pt idx="636">
                  <c:v>61830.500000000029</c:v>
                </c:pt>
                <c:pt idx="637">
                  <c:v>61830.500000000029</c:v>
                </c:pt>
                <c:pt idx="638">
                  <c:v>62021.100000000028</c:v>
                </c:pt>
                <c:pt idx="639">
                  <c:v>62021.100000000028</c:v>
                </c:pt>
                <c:pt idx="640">
                  <c:v>62043.000000000029</c:v>
                </c:pt>
                <c:pt idx="641">
                  <c:v>62043.000000000029</c:v>
                </c:pt>
                <c:pt idx="642">
                  <c:v>62069.700000000026</c:v>
                </c:pt>
                <c:pt idx="643">
                  <c:v>62069.700000000026</c:v>
                </c:pt>
                <c:pt idx="644">
                  <c:v>62083.500000000029</c:v>
                </c:pt>
                <c:pt idx="645">
                  <c:v>62083.500000000029</c:v>
                </c:pt>
                <c:pt idx="646">
                  <c:v>62110.900000000031</c:v>
                </c:pt>
                <c:pt idx="647">
                  <c:v>62110.900000000031</c:v>
                </c:pt>
                <c:pt idx="648">
                  <c:v>62181.300000000032</c:v>
                </c:pt>
                <c:pt idx="649">
                  <c:v>62181.300000000032</c:v>
                </c:pt>
                <c:pt idx="650">
                  <c:v>62273.000000000029</c:v>
                </c:pt>
                <c:pt idx="651">
                  <c:v>62273.000000000029</c:v>
                </c:pt>
                <c:pt idx="652">
                  <c:v>62335.600000000028</c:v>
                </c:pt>
                <c:pt idx="653">
                  <c:v>62335.600000000028</c:v>
                </c:pt>
                <c:pt idx="654">
                  <c:v>62453.800000000025</c:v>
                </c:pt>
                <c:pt idx="655">
                  <c:v>62453.800000000025</c:v>
                </c:pt>
                <c:pt idx="656">
                  <c:v>62512.000000000022</c:v>
                </c:pt>
                <c:pt idx="657">
                  <c:v>62512.000000000022</c:v>
                </c:pt>
                <c:pt idx="658">
                  <c:v>62530.500000000022</c:v>
                </c:pt>
                <c:pt idx="659">
                  <c:v>62530.500000000022</c:v>
                </c:pt>
                <c:pt idx="660">
                  <c:v>62536.800000000025</c:v>
                </c:pt>
                <c:pt idx="661">
                  <c:v>62536.800000000025</c:v>
                </c:pt>
                <c:pt idx="662">
                  <c:v>62548.700000000026</c:v>
                </c:pt>
                <c:pt idx="663">
                  <c:v>62548.700000000026</c:v>
                </c:pt>
                <c:pt idx="664">
                  <c:v>62552.700000000026</c:v>
                </c:pt>
                <c:pt idx="665">
                  <c:v>62552.700000000026</c:v>
                </c:pt>
                <c:pt idx="666">
                  <c:v>62554.500000000029</c:v>
                </c:pt>
                <c:pt idx="667">
                  <c:v>62554.500000000029</c:v>
                </c:pt>
              </c:numCache>
            </c:numRef>
          </c:cat>
          <c:val>
            <c:numRef>
              <c:f>'Asset 2024 Cost Curve (LOM)'!$AH$11:$AH$694</c:f>
              <c:numCache>
                <c:formatCode>"$"#,##0_)_x_%;\("$"#,##0\)_x_%;\-\-_)_x_%;@_)_x_%</c:formatCode>
                <c:ptCount val="68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973.74</c:v>
                </c:pt>
                <c:pt idx="132">
                  <c:v>973.74</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numCache>
            </c:numRef>
          </c:val>
          <c:extLst>
            <c:ext xmlns:c16="http://schemas.microsoft.com/office/drawing/2014/chart" uri="{C3380CC4-5D6E-409C-BE32-E72D297353CC}">
              <c16:uniqueId val="{00000001-CE9F-481E-828E-251AC82C46CF}"/>
            </c:ext>
          </c:extLst>
        </c:ser>
        <c:ser>
          <c:idx val="2"/>
          <c:order val="2"/>
          <c:tx>
            <c:strRef>
              <c:f>'Asset 2024 Cost Curve (LOM)'!$AI$10</c:f>
              <c:strCache>
                <c:ptCount val="1"/>
                <c:pt idx="0">
                  <c:v>Pueblo Viejo   </c:v>
                </c:pt>
              </c:strCache>
            </c:strRef>
          </c:tx>
          <c:spPr>
            <a:solidFill>
              <a:schemeClr val="bg1">
                <a:lumMod val="75000"/>
              </a:schemeClr>
            </a:solidFill>
            <a:ln>
              <a:noFill/>
            </a:ln>
          </c:spPr>
          <c:cat>
            <c:numRef>
              <c:f>'Asset 2024 Cost Curve (LOM)'!$AD$11:$AD$678</c:f>
              <c:numCache>
                <c:formatCode>"$"#,##0_)_x_%;\("$"#,##0\)_x_%;\-\-_)_x_%;@_)_x_%</c:formatCode>
                <c:ptCount val="668"/>
                <c:pt idx="0">
                  <c:v>0</c:v>
                </c:pt>
                <c:pt idx="1">
                  <c:v>0</c:v>
                </c:pt>
                <c:pt idx="2">
                  <c:v>20.6</c:v>
                </c:pt>
                <c:pt idx="3">
                  <c:v>20.6</c:v>
                </c:pt>
                <c:pt idx="4">
                  <c:v>56.300000000000004</c:v>
                </c:pt>
                <c:pt idx="5">
                  <c:v>56.300000000000004</c:v>
                </c:pt>
                <c:pt idx="6">
                  <c:v>93.7</c:v>
                </c:pt>
                <c:pt idx="7">
                  <c:v>93.7</c:v>
                </c:pt>
                <c:pt idx="8">
                  <c:v>106.7</c:v>
                </c:pt>
                <c:pt idx="9">
                  <c:v>106.7</c:v>
                </c:pt>
                <c:pt idx="10">
                  <c:v>159.5</c:v>
                </c:pt>
                <c:pt idx="11">
                  <c:v>159.5</c:v>
                </c:pt>
                <c:pt idx="12">
                  <c:v>164.7</c:v>
                </c:pt>
                <c:pt idx="13">
                  <c:v>164.7</c:v>
                </c:pt>
                <c:pt idx="14">
                  <c:v>669.09999999999991</c:v>
                </c:pt>
                <c:pt idx="15">
                  <c:v>669.09999999999991</c:v>
                </c:pt>
                <c:pt idx="16">
                  <c:v>737.89999999999986</c:v>
                </c:pt>
                <c:pt idx="17">
                  <c:v>737.89999999999986</c:v>
                </c:pt>
                <c:pt idx="18">
                  <c:v>1211.1999999999998</c:v>
                </c:pt>
                <c:pt idx="19">
                  <c:v>1211.1999999999998</c:v>
                </c:pt>
                <c:pt idx="20">
                  <c:v>1224.2999999999997</c:v>
                </c:pt>
                <c:pt idx="21">
                  <c:v>1224.2999999999997</c:v>
                </c:pt>
                <c:pt idx="22">
                  <c:v>1302.5999999999997</c:v>
                </c:pt>
                <c:pt idx="23">
                  <c:v>1302.5999999999997</c:v>
                </c:pt>
                <c:pt idx="24">
                  <c:v>1530.5999999999997</c:v>
                </c:pt>
                <c:pt idx="25">
                  <c:v>1530.5999999999997</c:v>
                </c:pt>
                <c:pt idx="26">
                  <c:v>1753.4999999999998</c:v>
                </c:pt>
                <c:pt idx="27">
                  <c:v>1753.4999999999998</c:v>
                </c:pt>
                <c:pt idx="28">
                  <c:v>1758.6999999999998</c:v>
                </c:pt>
                <c:pt idx="29">
                  <c:v>1758.6999999999998</c:v>
                </c:pt>
                <c:pt idx="30">
                  <c:v>1836.9999999999998</c:v>
                </c:pt>
                <c:pt idx="31">
                  <c:v>1836.9999999999998</c:v>
                </c:pt>
                <c:pt idx="32">
                  <c:v>1936.4999999999998</c:v>
                </c:pt>
                <c:pt idx="33">
                  <c:v>1936.4999999999998</c:v>
                </c:pt>
                <c:pt idx="34">
                  <c:v>2223.3999999999996</c:v>
                </c:pt>
                <c:pt idx="35">
                  <c:v>2223.3999999999996</c:v>
                </c:pt>
                <c:pt idx="36">
                  <c:v>3819.3999999999996</c:v>
                </c:pt>
                <c:pt idx="37">
                  <c:v>3819.3999999999996</c:v>
                </c:pt>
                <c:pt idx="38">
                  <c:v>3850.7</c:v>
                </c:pt>
                <c:pt idx="39">
                  <c:v>3850.7</c:v>
                </c:pt>
                <c:pt idx="40">
                  <c:v>3992.2</c:v>
                </c:pt>
                <c:pt idx="41">
                  <c:v>3992.2</c:v>
                </c:pt>
                <c:pt idx="42">
                  <c:v>4185.5999999999995</c:v>
                </c:pt>
                <c:pt idx="43">
                  <c:v>4185.5999999999995</c:v>
                </c:pt>
                <c:pt idx="44">
                  <c:v>4485.2999999999993</c:v>
                </c:pt>
                <c:pt idx="45">
                  <c:v>4485.2999999999993</c:v>
                </c:pt>
                <c:pt idx="46">
                  <c:v>4518.9999999999991</c:v>
                </c:pt>
                <c:pt idx="47">
                  <c:v>4518.9999999999991</c:v>
                </c:pt>
                <c:pt idx="48">
                  <c:v>4541.3999999999987</c:v>
                </c:pt>
                <c:pt idx="49">
                  <c:v>4541.3999999999987</c:v>
                </c:pt>
                <c:pt idx="50">
                  <c:v>4627.8999999999987</c:v>
                </c:pt>
                <c:pt idx="51">
                  <c:v>4627.8999999999987</c:v>
                </c:pt>
                <c:pt idx="52">
                  <c:v>4755.6999999999989</c:v>
                </c:pt>
                <c:pt idx="53">
                  <c:v>4755.6999999999989</c:v>
                </c:pt>
                <c:pt idx="54">
                  <c:v>4884.2999999999993</c:v>
                </c:pt>
                <c:pt idx="55">
                  <c:v>4884.2999999999993</c:v>
                </c:pt>
                <c:pt idx="56">
                  <c:v>5483.0999999999995</c:v>
                </c:pt>
                <c:pt idx="57">
                  <c:v>5483.0999999999995</c:v>
                </c:pt>
                <c:pt idx="58">
                  <c:v>5500.2999999999993</c:v>
                </c:pt>
                <c:pt idx="59">
                  <c:v>5500.2999999999993</c:v>
                </c:pt>
                <c:pt idx="60">
                  <c:v>5665.9999999999991</c:v>
                </c:pt>
                <c:pt idx="61">
                  <c:v>5665.9999999999991</c:v>
                </c:pt>
                <c:pt idx="62">
                  <c:v>6275.2999999999993</c:v>
                </c:pt>
                <c:pt idx="63">
                  <c:v>6275.2999999999993</c:v>
                </c:pt>
                <c:pt idx="64">
                  <c:v>6291.0999999999995</c:v>
                </c:pt>
                <c:pt idx="65">
                  <c:v>6291.0999999999995</c:v>
                </c:pt>
                <c:pt idx="66">
                  <c:v>6493.7</c:v>
                </c:pt>
                <c:pt idx="67">
                  <c:v>6493.7</c:v>
                </c:pt>
                <c:pt idx="68">
                  <c:v>6871.7</c:v>
                </c:pt>
                <c:pt idx="69">
                  <c:v>6871.7</c:v>
                </c:pt>
                <c:pt idx="70">
                  <c:v>6957.3</c:v>
                </c:pt>
                <c:pt idx="71">
                  <c:v>6957.3</c:v>
                </c:pt>
                <c:pt idx="72">
                  <c:v>7173.7</c:v>
                </c:pt>
                <c:pt idx="73">
                  <c:v>7173.7</c:v>
                </c:pt>
                <c:pt idx="74">
                  <c:v>7320.0999999999995</c:v>
                </c:pt>
                <c:pt idx="75">
                  <c:v>7320.0999999999995</c:v>
                </c:pt>
                <c:pt idx="76">
                  <c:v>7343.5999999999995</c:v>
                </c:pt>
                <c:pt idx="77">
                  <c:v>7343.5999999999995</c:v>
                </c:pt>
                <c:pt idx="78">
                  <c:v>7472.0999999999995</c:v>
                </c:pt>
                <c:pt idx="79">
                  <c:v>7472.0999999999995</c:v>
                </c:pt>
                <c:pt idx="80">
                  <c:v>7699.7</c:v>
                </c:pt>
                <c:pt idx="81">
                  <c:v>7699.7</c:v>
                </c:pt>
                <c:pt idx="82">
                  <c:v>8044.3</c:v>
                </c:pt>
                <c:pt idx="83">
                  <c:v>8044.3</c:v>
                </c:pt>
                <c:pt idx="84">
                  <c:v>8588.2999999999993</c:v>
                </c:pt>
                <c:pt idx="85">
                  <c:v>8588.2999999999993</c:v>
                </c:pt>
                <c:pt idx="86">
                  <c:v>9084.2999999999993</c:v>
                </c:pt>
                <c:pt idx="87">
                  <c:v>9084.2999999999993</c:v>
                </c:pt>
                <c:pt idx="88">
                  <c:v>9269.1999999999989</c:v>
                </c:pt>
                <c:pt idx="89">
                  <c:v>9269.1999999999989</c:v>
                </c:pt>
                <c:pt idx="90">
                  <c:v>9375.5999999999985</c:v>
                </c:pt>
                <c:pt idx="91">
                  <c:v>9375.5999999999985</c:v>
                </c:pt>
                <c:pt idx="92">
                  <c:v>9433.4999999999982</c:v>
                </c:pt>
                <c:pt idx="93">
                  <c:v>9433.4999999999982</c:v>
                </c:pt>
                <c:pt idx="94">
                  <c:v>9751.7999999999975</c:v>
                </c:pt>
                <c:pt idx="95">
                  <c:v>9751.7999999999975</c:v>
                </c:pt>
                <c:pt idx="96">
                  <c:v>9930.9999999999982</c:v>
                </c:pt>
                <c:pt idx="97">
                  <c:v>9930.9999999999982</c:v>
                </c:pt>
                <c:pt idx="98">
                  <c:v>10256.399999999998</c:v>
                </c:pt>
                <c:pt idx="99">
                  <c:v>10256.399999999998</c:v>
                </c:pt>
                <c:pt idx="100">
                  <c:v>10329.599999999999</c:v>
                </c:pt>
                <c:pt idx="101">
                  <c:v>10329.599999999999</c:v>
                </c:pt>
                <c:pt idx="102">
                  <c:v>10423.199999999999</c:v>
                </c:pt>
                <c:pt idx="103">
                  <c:v>10423.199999999999</c:v>
                </c:pt>
                <c:pt idx="104">
                  <c:v>10449.9</c:v>
                </c:pt>
                <c:pt idx="105">
                  <c:v>10449.9</c:v>
                </c:pt>
                <c:pt idx="106">
                  <c:v>13121.2</c:v>
                </c:pt>
                <c:pt idx="107">
                  <c:v>13121.2</c:v>
                </c:pt>
                <c:pt idx="108">
                  <c:v>13244.5</c:v>
                </c:pt>
                <c:pt idx="109">
                  <c:v>13244.5</c:v>
                </c:pt>
                <c:pt idx="110">
                  <c:v>13646.2</c:v>
                </c:pt>
                <c:pt idx="111">
                  <c:v>13646.2</c:v>
                </c:pt>
                <c:pt idx="112">
                  <c:v>13850.400000000001</c:v>
                </c:pt>
                <c:pt idx="113">
                  <c:v>13850.400000000001</c:v>
                </c:pt>
                <c:pt idx="114">
                  <c:v>13903.500000000002</c:v>
                </c:pt>
                <c:pt idx="115">
                  <c:v>13903.500000000002</c:v>
                </c:pt>
                <c:pt idx="116">
                  <c:v>13998.600000000002</c:v>
                </c:pt>
                <c:pt idx="117">
                  <c:v>13998.600000000002</c:v>
                </c:pt>
                <c:pt idx="118">
                  <c:v>14070.800000000003</c:v>
                </c:pt>
                <c:pt idx="119">
                  <c:v>14070.800000000003</c:v>
                </c:pt>
                <c:pt idx="120">
                  <c:v>14157.600000000002</c:v>
                </c:pt>
                <c:pt idx="121">
                  <c:v>14157.600000000002</c:v>
                </c:pt>
                <c:pt idx="122">
                  <c:v>14329.000000000002</c:v>
                </c:pt>
                <c:pt idx="123">
                  <c:v>14329.000000000002</c:v>
                </c:pt>
                <c:pt idx="124">
                  <c:v>14507.600000000002</c:v>
                </c:pt>
                <c:pt idx="125">
                  <c:v>14507.600000000002</c:v>
                </c:pt>
                <c:pt idx="126">
                  <c:v>14580.900000000001</c:v>
                </c:pt>
                <c:pt idx="127">
                  <c:v>14580.900000000001</c:v>
                </c:pt>
                <c:pt idx="128">
                  <c:v>14813.500000000002</c:v>
                </c:pt>
                <c:pt idx="129">
                  <c:v>14813.500000000002</c:v>
                </c:pt>
                <c:pt idx="130">
                  <c:v>14988.200000000003</c:v>
                </c:pt>
                <c:pt idx="131">
                  <c:v>14988.200000000003</c:v>
                </c:pt>
                <c:pt idx="132">
                  <c:v>15734.500000000002</c:v>
                </c:pt>
                <c:pt idx="133">
                  <c:v>15734.500000000002</c:v>
                </c:pt>
                <c:pt idx="134">
                  <c:v>16216.200000000003</c:v>
                </c:pt>
                <c:pt idx="135">
                  <c:v>16216.200000000003</c:v>
                </c:pt>
                <c:pt idx="136">
                  <c:v>16498.100000000002</c:v>
                </c:pt>
                <c:pt idx="137">
                  <c:v>16498.100000000002</c:v>
                </c:pt>
                <c:pt idx="138">
                  <c:v>16729.100000000002</c:v>
                </c:pt>
                <c:pt idx="139">
                  <c:v>16729.100000000002</c:v>
                </c:pt>
                <c:pt idx="140">
                  <c:v>16971.400000000001</c:v>
                </c:pt>
                <c:pt idx="141">
                  <c:v>16971.400000000001</c:v>
                </c:pt>
                <c:pt idx="142">
                  <c:v>17528.100000000002</c:v>
                </c:pt>
                <c:pt idx="143">
                  <c:v>17528.100000000002</c:v>
                </c:pt>
                <c:pt idx="144">
                  <c:v>17565.2</c:v>
                </c:pt>
                <c:pt idx="145">
                  <c:v>17565.2</c:v>
                </c:pt>
                <c:pt idx="146">
                  <c:v>17590.400000000001</c:v>
                </c:pt>
                <c:pt idx="147">
                  <c:v>17590.400000000001</c:v>
                </c:pt>
                <c:pt idx="148">
                  <c:v>17632.7</c:v>
                </c:pt>
                <c:pt idx="149">
                  <c:v>17632.7</c:v>
                </c:pt>
                <c:pt idx="150">
                  <c:v>17740.900000000001</c:v>
                </c:pt>
                <c:pt idx="151">
                  <c:v>17740.900000000001</c:v>
                </c:pt>
                <c:pt idx="152">
                  <c:v>17912.7</c:v>
                </c:pt>
                <c:pt idx="153">
                  <c:v>17912.7</c:v>
                </c:pt>
                <c:pt idx="154">
                  <c:v>18111.5</c:v>
                </c:pt>
                <c:pt idx="155">
                  <c:v>18111.5</c:v>
                </c:pt>
                <c:pt idx="156">
                  <c:v>18165.900000000001</c:v>
                </c:pt>
                <c:pt idx="157">
                  <c:v>18165.900000000001</c:v>
                </c:pt>
                <c:pt idx="158">
                  <c:v>18668.2</c:v>
                </c:pt>
                <c:pt idx="159">
                  <c:v>18668.2</c:v>
                </c:pt>
                <c:pt idx="160">
                  <c:v>18787.100000000002</c:v>
                </c:pt>
                <c:pt idx="161">
                  <c:v>18787.100000000002</c:v>
                </c:pt>
                <c:pt idx="162">
                  <c:v>18824.900000000001</c:v>
                </c:pt>
                <c:pt idx="163">
                  <c:v>18824.900000000001</c:v>
                </c:pt>
                <c:pt idx="164">
                  <c:v>18924</c:v>
                </c:pt>
                <c:pt idx="165">
                  <c:v>18924</c:v>
                </c:pt>
                <c:pt idx="166">
                  <c:v>19125.3</c:v>
                </c:pt>
                <c:pt idx="167">
                  <c:v>19125.3</c:v>
                </c:pt>
                <c:pt idx="168">
                  <c:v>19395.399999999998</c:v>
                </c:pt>
                <c:pt idx="169">
                  <c:v>19395.399999999998</c:v>
                </c:pt>
                <c:pt idx="170">
                  <c:v>19840.099999999999</c:v>
                </c:pt>
                <c:pt idx="171">
                  <c:v>19840.099999999999</c:v>
                </c:pt>
                <c:pt idx="172">
                  <c:v>19916.5</c:v>
                </c:pt>
                <c:pt idx="173">
                  <c:v>19916.5</c:v>
                </c:pt>
                <c:pt idx="174">
                  <c:v>20836.5</c:v>
                </c:pt>
                <c:pt idx="175">
                  <c:v>20836.5</c:v>
                </c:pt>
                <c:pt idx="176">
                  <c:v>20961.5</c:v>
                </c:pt>
                <c:pt idx="177">
                  <c:v>20961.5</c:v>
                </c:pt>
                <c:pt idx="178">
                  <c:v>21044.7</c:v>
                </c:pt>
                <c:pt idx="179">
                  <c:v>21044.7</c:v>
                </c:pt>
                <c:pt idx="180">
                  <c:v>21160.5</c:v>
                </c:pt>
                <c:pt idx="181">
                  <c:v>21160.5</c:v>
                </c:pt>
                <c:pt idx="182">
                  <c:v>21266</c:v>
                </c:pt>
                <c:pt idx="183">
                  <c:v>21266</c:v>
                </c:pt>
                <c:pt idx="184">
                  <c:v>21309.9</c:v>
                </c:pt>
                <c:pt idx="185">
                  <c:v>21309.9</c:v>
                </c:pt>
                <c:pt idx="186">
                  <c:v>21689.9</c:v>
                </c:pt>
                <c:pt idx="187">
                  <c:v>21689.9</c:v>
                </c:pt>
                <c:pt idx="188">
                  <c:v>21793.200000000001</c:v>
                </c:pt>
                <c:pt idx="189">
                  <c:v>21793.200000000001</c:v>
                </c:pt>
                <c:pt idx="190">
                  <c:v>21815.7</c:v>
                </c:pt>
                <c:pt idx="191">
                  <c:v>21815.7</c:v>
                </c:pt>
                <c:pt idx="192">
                  <c:v>22041.100000000002</c:v>
                </c:pt>
                <c:pt idx="193">
                  <c:v>22041.100000000002</c:v>
                </c:pt>
                <c:pt idx="194">
                  <c:v>22196.000000000004</c:v>
                </c:pt>
                <c:pt idx="195">
                  <c:v>22196.000000000004</c:v>
                </c:pt>
                <c:pt idx="196">
                  <c:v>22299.800000000003</c:v>
                </c:pt>
                <c:pt idx="197">
                  <c:v>22299.800000000003</c:v>
                </c:pt>
                <c:pt idx="198">
                  <c:v>22317.500000000004</c:v>
                </c:pt>
                <c:pt idx="199">
                  <c:v>22317.500000000004</c:v>
                </c:pt>
                <c:pt idx="200">
                  <c:v>22497.500000000004</c:v>
                </c:pt>
                <c:pt idx="201">
                  <c:v>22497.500000000004</c:v>
                </c:pt>
                <c:pt idx="202">
                  <c:v>23222.500000000004</c:v>
                </c:pt>
                <c:pt idx="203">
                  <c:v>23222.500000000004</c:v>
                </c:pt>
                <c:pt idx="204">
                  <c:v>23355.800000000003</c:v>
                </c:pt>
                <c:pt idx="205">
                  <c:v>23355.800000000003</c:v>
                </c:pt>
                <c:pt idx="206">
                  <c:v>23594.800000000003</c:v>
                </c:pt>
                <c:pt idx="207">
                  <c:v>23594.800000000003</c:v>
                </c:pt>
                <c:pt idx="208">
                  <c:v>23691.700000000004</c:v>
                </c:pt>
                <c:pt idx="209">
                  <c:v>23691.700000000004</c:v>
                </c:pt>
                <c:pt idx="210">
                  <c:v>23808.900000000005</c:v>
                </c:pt>
                <c:pt idx="211">
                  <c:v>23808.900000000005</c:v>
                </c:pt>
                <c:pt idx="212">
                  <c:v>24069.300000000007</c:v>
                </c:pt>
                <c:pt idx="213">
                  <c:v>24069.300000000007</c:v>
                </c:pt>
                <c:pt idx="214">
                  <c:v>24397.100000000006</c:v>
                </c:pt>
                <c:pt idx="215">
                  <c:v>24397.100000000006</c:v>
                </c:pt>
                <c:pt idx="216">
                  <c:v>24733.200000000004</c:v>
                </c:pt>
                <c:pt idx="217">
                  <c:v>24733.200000000004</c:v>
                </c:pt>
                <c:pt idx="218">
                  <c:v>24829.800000000003</c:v>
                </c:pt>
                <c:pt idx="219">
                  <c:v>24829.800000000003</c:v>
                </c:pt>
                <c:pt idx="220">
                  <c:v>25338.800000000003</c:v>
                </c:pt>
                <c:pt idx="221">
                  <c:v>25338.800000000003</c:v>
                </c:pt>
                <c:pt idx="222">
                  <c:v>25418.800000000003</c:v>
                </c:pt>
                <c:pt idx="223">
                  <c:v>25418.800000000003</c:v>
                </c:pt>
                <c:pt idx="224">
                  <c:v>25506.600000000002</c:v>
                </c:pt>
                <c:pt idx="225">
                  <c:v>25506.600000000002</c:v>
                </c:pt>
                <c:pt idx="226">
                  <c:v>25725.200000000001</c:v>
                </c:pt>
                <c:pt idx="227">
                  <c:v>25725.200000000001</c:v>
                </c:pt>
                <c:pt idx="228">
                  <c:v>25854.9</c:v>
                </c:pt>
                <c:pt idx="229">
                  <c:v>25854.9</c:v>
                </c:pt>
                <c:pt idx="230">
                  <c:v>25989.600000000002</c:v>
                </c:pt>
                <c:pt idx="231">
                  <c:v>25989.600000000002</c:v>
                </c:pt>
                <c:pt idx="232">
                  <c:v>26071.9</c:v>
                </c:pt>
                <c:pt idx="233">
                  <c:v>26071.9</c:v>
                </c:pt>
                <c:pt idx="234">
                  <c:v>26152.7</c:v>
                </c:pt>
                <c:pt idx="235">
                  <c:v>26152.7</c:v>
                </c:pt>
                <c:pt idx="236">
                  <c:v>26214.799999999999</c:v>
                </c:pt>
                <c:pt idx="237">
                  <c:v>26214.799999999999</c:v>
                </c:pt>
                <c:pt idx="238">
                  <c:v>26263.899999999998</c:v>
                </c:pt>
                <c:pt idx="239">
                  <c:v>26263.899999999998</c:v>
                </c:pt>
                <c:pt idx="240">
                  <c:v>26330.1</c:v>
                </c:pt>
                <c:pt idx="241">
                  <c:v>26330.1</c:v>
                </c:pt>
                <c:pt idx="242">
                  <c:v>26431.699999999997</c:v>
                </c:pt>
                <c:pt idx="243">
                  <c:v>26431.699999999997</c:v>
                </c:pt>
                <c:pt idx="244">
                  <c:v>26483.499999999996</c:v>
                </c:pt>
                <c:pt idx="245">
                  <c:v>26483.499999999996</c:v>
                </c:pt>
                <c:pt idx="246">
                  <c:v>26506.599999999995</c:v>
                </c:pt>
                <c:pt idx="247">
                  <c:v>26506.599999999995</c:v>
                </c:pt>
                <c:pt idx="248">
                  <c:v>26559.999999999996</c:v>
                </c:pt>
                <c:pt idx="249">
                  <c:v>26559.999999999996</c:v>
                </c:pt>
                <c:pt idx="250">
                  <c:v>27166.199999999997</c:v>
                </c:pt>
                <c:pt idx="251">
                  <c:v>27166.199999999997</c:v>
                </c:pt>
                <c:pt idx="252">
                  <c:v>27296.399999999998</c:v>
                </c:pt>
                <c:pt idx="253">
                  <c:v>27296.399999999998</c:v>
                </c:pt>
                <c:pt idx="254">
                  <c:v>27428.1</c:v>
                </c:pt>
                <c:pt idx="255">
                  <c:v>27428.1</c:v>
                </c:pt>
                <c:pt idx="256">
                  <c:v>27443</c:v>
                </c:pt>
                <c:pt idx="257">
                  <c:v>27443</c:v>
                </c:pt>
                <c:pt idx="258">
                  <c:v>27569.3</c:v>
                </c:pt>
                <c:pt idx="259">
                  <c:v>27569.3</c:v>
                </c:pt>
                <c:pt idx="260">
                  <c:v>28161.5</c:v>
                </c:pt>
                <c:pt idx="261">
                  <c:v>28161.5</c:v>
                </c:pt>
                <c:pt idx="262">
                  <c:v>28236.1</c:v>
                </c:pt>
                <c:pt idx="263">
                  <c:v>28236.1</c:v>
                </c:pt>
                <c:pt idx="264">
                  <c:v>28393.1</c:v>
                </c:pt>
                <c:pt idx="265">
                  <c:v>28393.1</c:v>
                </c:pt>
                <c:pt idx="266">
                  <c:v>28646.1</c:v>
                </c:pt>
                <c:pt idx="267">
                  <c:v>28646.1</c:v>
                </c:pt>
                <c:pt idx="268">
                  <c:v>28976.1</c:v>
                </c:pt>
                <c:pt idx="269">
                  <c:v>28976.1</c:v>
                </c:pt>
                <c:pt idx="270">
                  <c:v>29281.3</c:v>
                </c:pt>
                <c:pt idx="271">
                  <c:v>29281.3</c:v>
                </c:pt>
                <c:pt idx="272">
                  <c:v>29719.3</c:v>
                </c:pt>
                <c:pt idx="273">
                  <c:v>29719.3</c:v>
                </c:pt>
                <c:pt idx="274">
                  <c:v>30164.799999999999</c:v>
                </c:pt>
                <c:pt idx="275">
                  <c:v>30164.799999999999</c:v>
                </c:pt>
                <c:pt idx="276">
                  <c:v>30273.200000000001</c:v>
                </c:pt>
                <c:pt idx="277">
                  <c:v>30273.200000000001</c:v>
                </c:pt>
                <c:pt idx="278">
                  <c:v>30313.4</c:v>
                </c:pt>
                <c:pt idx="279">
                  <c:v>30313.4</c:v>
                </c:pt>
                <c:pt idx="280">
                  <c:v>30599.7</c:v>
                </c:pt>
                <c:pt idx="281">
                  <c:v>30599.7</c:v>
                </c:pt>
                <c:pt idx="282">
                  <c:v>30796.3</c:v>
                </c:pt>
                <c:pt idx="283">
                  <c:v>30796.3</c:v>
                </c:pt>
                <c:pt idx="284">
                  <c:v>30943.3</c:v>
                </c:pt>
                <c:pt idx="285">
                  <c:v>30943.3</c:v>
                </c:pt>
                <c:pt idx="286">
                  <c:v>30960.3</c:v>
                </c:pt>
                <c:pt idx="287">
                  <c:v>30960.3</c:v>
                </c:pt>
                <c:pt idx="288">
                  <c:v>31234.799999999999</c:v>
                </c:pt>
                <c:pt idx="289">
                  <c:v>31234.799999999999</c:v>
                </c:pt>
                <c:pt idx="290">
                  <c:v>31282.1</c:v>
                </c:pt>
                <c:pt idx="291">
                  <c:v>31282.1</c:v>
                </c:pt>
                <c:pt idx="292">
                  <c:v>31343.899999999998</c:v>
                </c:pt>
                <c:pt idx="293">
                  <c:v>31343.899999999998</c:v>
                </c:pt>
                <c:pt idx="294">
                  <c:v>31537.8</c:v>
                </c:pt>
                <c:pt idx="295">
                  <c:v>31537.8</c:v>
                </c:pt>
                <c:pt idx="296">
                  <c:v>31640.5</c:v>
                </c:pt>
                <c:pt idx="297">
                  <c:v>31640.5</c:v>
                </c:pt>
                <c:pt idx="298">
                  <c:v>31932.799999999999</c:v>
                </c:pt>
                <c:pt idx="299">
                  <c:v>31932.799999999999</c:v>
                </c:pt>
                <c:pt idx="300">
                  <c:v>32239.7</c:v>
                </c:pt>
                <c:pt idx="301">
                  <c:v>32239.7</c:v>
                </c:pt>
                <c:pt idx="302">
                  <c:v>32288.5</c:v>
                </c:pt>
                <c:pt idx="303">
                  <c:v>32288.5</c:v>
                </c:pt>
                <c:pt idx="304">
                  <c:v>32943.699999999997</c:v>
                </c:pt>
                <c:pt idx="305">
                  <c:v>32943.699999999997</c:v>
                </c:pt>
                <c:pt idx="306">
                  <c:v>32990</c:v>
                </c:pt>
                <c:pt idx="307">
                  <c:v>32990</c:v>
                </c:pt>
                <c:pt idx="308">
                  <c:v>33159.599999999999</c:v>
                </c:pt>
                <c:pt idx="309">
                  <c:v>33159.599999999999</c:v>
                </c:pt>
                <c:pt idx="310">
                  <c:v>33253.699999999997</c:v>
                </c:pt>
                <c:pt idx="311">
                  <c:v>33253.699999999997</c:v>
                </c:pt>
                <c:pt idx="312">
                  <c:v>33368.799999999996</c:v>
                </c:pt>
                <c:pt idx="313">
                  <c:v>33368.799999999996</c:v>
                </c:pt>
                <c:pt idx="314">
                  <c:v>33598.799999999996</c:v>
                </c:pt>
                <c:pt idx="315">
                  <c:v>33598.799999999996</c:v>
                </c:pt>
                <c:pt idx="316">
                  <c:v>33604.699999999997</c:v>
                </c:pt>
                <c:pt idx="317">
                  <c:v>33604.699999999997</c:v>
                </c:pt>
                <c:pt idx="318">
                  <c:v>33731.399999999994</c:v>
                </c:pt>
                <c:pt idx="319">
                  <c:v>33731.399999999994</c:v>
                </c:pt>
                <c:pt idx="320">
                  <c:v>34020.599999999991</c:v>
                </c:pt>
                <c:pt idx="321">
                  <c:v>34020.599999999991</c:v>
                </c:pt>
                <c:pt idx="322">
                  <c:v>34289.799999999988</c:v>
                </c:pt>
                <c:pt idx="323">
                  <c:v>34289.799999999988</c:v>
                </c:pt>
                <c:pt idx="324">
                  <c:v>34722.19999999999</c:v>
                </c:pt>
                <c:pt idx="325">
                  <c:v>34722.19999999999</c:v>
                </c:pt>
                <c:pt idx="326">
                  <c:v>34852.19999999999</c:v>
                </c:pt>
                <c:pt idx="327">
                  <c:v>34852.19999999999</c:v>
                </c:pt>
                <c:pt idx="328">
                  <c:v>35504.799999999988</c:v>
                </c:pt>
                <c:pt idx="329">
                  <c:v>35504.799999999988</c:v>
                </c:pt>
                <c:pt idx="330">
                  <c:v>35677.69999999999</c:v>
                </c:pt>
                <c:pt idx="331">
                  <c:v>35677.69999999999</c:v>
                </c:pt>
                <c:pt idx="332">
                  <c:v>35877.099999999991</c:v>
                </c:pt>
                <c:pt idx="333">
                  <c:v>35877.099999999991</c:v>
                </c:pt>
                <c:pt idx="334">
                  <c:v>35940.19999999999</c:v>
                </c:pt>
                <c:pt idx="335">
                  <c:v>35940.19999999999</c:v>
                </c:pt>
                <c:pt idx="336">
                  <c:v>36122.499999999993</c:v>
                </c:pt>
                <c:pt idx="337">
                  <c:v>36122.499999999993</c:v>
                </c:pt>
                <c:pt idx="338">
                  <c:v>36346.899999999994</c:v>
                </c:pt>
                <c:pt idx="339">
                  <c:v>36346.899999999994</c:v>
                </c:pt>
                <c:pt idx="340">
                  <c:v>36407.399999999994</c:v>
                </c:pt>
                <c:pt idx="341">
                  <c:v>36407.399999999994</c:v>
                </c:pt>
                <c:pt idx="342">
                  <c:v>36453.899999999994</c:v>
                </c:pt>
                <c:pt idx="343">
                  <c:v>36453.899999999994</c:v>
                </c:pt>
                <c:pt idx="344">
                  <c:v>36838.899999999994</c:v>
                </c:pt>
                <c:pt idx="345">
                  <c:v>36838.899999999994</c:v>
                </c:pt>
                <c:pt idx="346">
                  <c:v>36864.499999999993</c:v>
                </c:pt>
                <c:pt idx="347">
                  <c:v>36864.499999999993</c:v>
                </c:pt>
                <c:pt idx="348">
                  <c:v>37183.19999999999</c:v>
                </c:pt>
                <c:pt idx="349">
                  <c:v>37183.19999999999</c:v>
                </c:pt>
                <c:pt idx="350">
                  <c:v>37332.69999999999</c:v>
                </c:pt>
                <c:pt idx="351">
                  <c:v>37332.69999999999</c:v>
                </c:pt>
                <c:pt idx="352">
                  <c:v>37535.19999999999</c:v>
                </c:pt>
                <c:pt idx="353">
                  <c:v>37535.19999999999</c:v>
                </c:pt>
                <c:pt idx="354">
                  <c:v>37795.69999999999</c:v>
                </c:pt>
                <c:pt idx="355">
                  <c:v>37795.69999999999</c:v>
                </c:pt>
                <c:pt idx="356">
                  <c:v>37863.19999999999</c:v>
                </c:pt>
                <c:pt idx="357">
                  <c:v>37863.19999999999</c:v>
                </c:pt>
                <c:pt idx="358">
                  <c:v>37942.399999999987</c:v>
                </c:pt>
                <c:pt idx="359">
                  <c:v>37942.399999999987</c:v>
                </c:pt>
                <c:pt idx="360">
                  <c:v>38564.799999999988</c:v>
                </c:pt>
                <c:pt idx="361">
                  <c:v>38564.799999999988</c:v>
                </c:pt>
                <c:pt idx="362">
                  <c:v>38854.399999999987</c:v>
                </c:pt>
                <c:pt idx="363">
                  <c:v>38854.399999999987</c:v>
                </c:pt>
                <c:pt idx="364">
                  <c:v>39469.399999999987</c:v>
                </c:pt>
                <c:pt idx="365">
                  <c:v>39469.399999999987</c:v>
                </c:pt>
                <c:pt idx="366">
                  <c:v>39541.099999999984</c:v>
                </c:pt>
                <c:pt idx="367">
                  <c:v>39541.099999999984</c:v>
                </c:pt>
                <c:pt idx="368">
                  <c:v>39810.899999999987</c:v>
                </c:pt>
                <c:pt idx="369">
                  <c:v>39810.899999999987</c:v>
                </c:pt>
                <c:pt idx="370">
                  <c:v>40248.399999999987</c:v>
                </c:pt>
                <c:pt idx="371">
                  <c:v>40248.399999999987</c:v>
                </c:pt>
                <c:pt idx="372">
                  <c:v>40385.099999999984</c:v>
                </c:pt>
                <c:pt idx="373">
                  <c:v>40385.099999999984</c:v>
                </c:pt>
                <c:pt idx="374">
                  <c:v>40644.099999999984</c:v>
                </c:pt>
                <c:pt idx="375">
                  <c:v>40644.099999999984</c:v>
                </c:pt>
                <c:pt idx="376">
                  <c:v>40772.099999999984</c:v>
                </c:pt>
                <c:pt idx="377">
                  <c:v>40772.099999999984</c:v>
                </c:pt>
                <c:pt idx="378">
                  <c:v>40805.599999999984</c:v>
                </c:pt>
                <c:pt idx="379">
                  <c:v>40805.599999999984</c:v>
                </c:pt>
                <c:pt idx="380">
                  <c:v>41119.899999999987</c:v>
                </c:pt>
                <c:pt idx="381">
                  <c:v>41119.899999999987</c:v>
                </c:pt>
                <c:pt idx="382">
                  <c:v>41614.899999999987</c:v>
                </c:pt>
                <c:pt idx="383">
                  <c:v>41614.899999999987</c:v>
                </c:pt>
                <c:pt idx="384">
                  <c:v>42314.899999999987</c:v>
                </c:pt>
                <c:pt idx="385">
                  <c:v>42314.899999999987</c:v>
                </c:pt>
                <c:pt idx="386">
                  <c:v>42592.69999999999</c:v>
                </c:pt>
                <c:pt idx="387">
                  <c:v>42592.69999999999</c:v>
                </c:pt>
                <c:pt idx="388">
                  <c:v>42797.69999999999</c:v>
                </c:pt>
                <c:pt idx="389">
                  <c:v>42797.69999999999</c:v>
                </c:pt>
                <c:pt idx="390">
                  <c:v>42958.499999999993</c:v>
                </c:pt>
                <c:pt idx="391">
                  <c:v>42958.499999999993</c:v>
                </c:pt>
                <c:pt idx="392">
                  <c:v>43056.19999999999</c:v>
                </c:pt>
                <c:pt idx="393">
                  <c:v>43056.19999999999</c:v>
                </c:pt>
                <c:pt idx="394">
                  <c:v>43179.099999999991</c:v>
                </c:pt>
                <c:pt idx="395">
                  <c:v>43179.099999999991</c:v>
                </c:pt>
                <c:pt idx="396">
                  <c:v>43363.899999999994</c:v>
                </c:pt>
                <c:pt idx="397">
                  <c:v>43363.899999999994</c:v>
                </c:pt>
                <c:pt idx="398">
                  <c:v>43493.599999999991</c:v>
                </c:pt>
                <c:pt idx="399">
                  <c:v>43493.599999999991</c:v>
                </c:pt>
                <c:pt idx="400">
                  <c:v>43688.499999999993</c:v>
                </c:pt>
                <c:pt idx="401">
                  <c:v>43688.499999999993</c:v>
                </c:pt>
                <c:pt idx="402">
                  <c:v>46690.69999999999</c:v>
                </c:pt>
                <c:pt idx="403">
                  <c:v>46690.69999999999</c:v>
                </c:pt>
                <c:pt idx="404">
                  <c:v>46746.099999999991</c:v>
                </c:pt>
                <c:pt idx="405">
                  <c:v>46746.099999999991</c:v>
                </c:pt>
                <c:pt idx="406">
                  <c:v>47248.19999999999</c:v>
                </c:pt>
                <c:pt idx="407">
                  <c:v>47248.19999999999</c:v>
                </c:pt>
                <c:pt idx="408">
                  <c:v>47440.19999999999</c:v>
                </c:pt>
                <c:pt idx="409">
                  <c:v>47440.19999999999</c:v>
                </c:pt>
                <c:pt idx="410">
                  <c:v>47480.499999999993</c:v>
                </c:pt>
                <c:pt idx="411">
                  <c:v>47480.499999999993</c:v>
                </c:pt>
                <c:pt idx="412">
                  <c:v>47628.999999999993</c:v>
                </c:pt>
                <c:pt idx="413">
                  <c:v>47628.999999999993</c:v>
                </c:pt>
                <c:pt idx="414">
                  <c:v>47778.799999999996</c:v>
                </c:pt>
                <c:pt idx="415">
                  <c:v>47778.799999999996</c:v>
                </c:pt>
                <c:pt idx="416">
                  <c:v>47808.899999999994</c:v>
                </c:pt>
                <c:pt idx="417">
                  <c:v>47808.899999999994</c:v>
                </c:pt>
                <c:pt idx="418">
                  <c:v>47928.799999999996</c:v>
                </c:pt>
                <c:pt idx="419">
                  <c:v>47928.799999999996</c:v>
                </c:pt>
                <c:pt idx="420">
                  <c:v>48016.899999999994</c:v>
                </c:pt>
                <c:pt idx="421">
                  <c:v>48016.899999999994</c:v>
                </c:pt>
                <c:pt idx="422">
                  <c:v>48088.099999999991</c:v>
                </c:pt>
                <c:pt idx="423">
                  <c:v>48088.099999999991</c:v>
                </c:pt>
                <c:pt idx="424">
                  <c:v>48240.799999999988</c:v>
                </c:pt>
                <c:pt idx="425">
                  <c:v>48240.799999999988</c:v>
                </c:pt>
                <c:pt idx="426">
                  <c:v>48330.19999999999</c:v>
                </c:pt>
                <c:pt idx="427">
                  <c:v>48330.19999999999</c:v>
                </c:pt>
                <c:pt idx="428">
                  <c:v>48368.399999999987</c:v>
                </c:pt>
                <c:pt idx="429">
                  <c:v>48368.399999999987</c:v>
                </c:pt>
                <c:pt idx="430">
                  <c:v>48636.099999999984</c:v>
                </c:pt>
                <c:pt idx="431">
                  <c:v>48636.099999999984</c:v>
                </c:pt>
                <c:pt idx="432">
                  <c:v>48728.799999999981</c:v>
                </c:pt>
                <c:pt idx="433">
                  <c:v>48728.799999999981</c:v>
                </c:pt>
                <c:pt idx="434">
                  <c:v>48927.799999999981</c:v>
                </c:pt>
                <c:pt idx="435">
                  <c:v>48927.799999999981</c:v>
                </c:pt>
                <c:pt idx="436">
                  <c:v>49095.999999999978</c:v>
                </c:pt>
                <c:pt idx="437">
                  <c:v>49095.999999999978</c:v>
                </c:pt>
                <c:pt idx="438">
                  <c:v>49135.099999999977</c:v>
                </c:pt>
                <c:pt idx="439">
                  <c:v>49135.099999999977</c:v>
                </c:pt>
                <c:pt idx="440">
                  <c:v>49232.699999999975</c:v>
                </c:pt>
                <c:pt idx="441">
                  <c:v>49232.699999999975</c:v>
                </c:pt>
                <c:pt idx="442">
                  <c:v>49312.599999999977</c:v>
                </c:pt>
                <c:pt idx="443">
                  <c:v>49312.599999999977</c:v>
                </c:pt>
                <c:pt idx="444">
                  <c:v>49395.39999999998</c:v>
                </c:pt>
                <c:pt idx="445">
                  <c:v>49395.39999999998</c:v>
                </c:pt>
                <c:pt idx="446">
                  <c:v>49624.599999999977</c:v>
                </c:pt>
                <c:pt idx="447">
                  <c:v>49624.599999999977</c:v>
                </c:pt>
                <c:pt idx="448">
                  <c:v>49968.999999999978</c:v>
                </c:pt>
                <c:pt idx="449">
                  <c:v>49968.999999999978</c:v>
                </c:pt>
                <c:pt idx="450">
                  <c:v>49994.099999999977</c:v>
                </c:pt>
                <c:pt idx="451">
                  <c:v>49994.099999999977</c:v>
                </c:pt>
                <c:pt idx="452">
                  <c:v>50129.999999999978</c:v>
                </c:pt>
                <c:pt idx="453">
                  <c:v>50129.999999999978</c:v>
                </c:pt>
                <c:pt idx="454">
                  <c:v>50547.999999999978</c:v>
                </c:pt>
                <c:pt idx="455">
                  <c:v>50547.999999999978</c:v>
                </c:pt>
                <c:pt idx="456">
                  <c:v>50885.39999999998</c:v>
                </c:pt>
                <c:pt idx="457">
                  <c:v>50885.39999999998</c:v>
                </c:pt>
                <c:pt idx="458">
                  <c:v>51017.89999999998</c:v>
                </c:pt>
                <c:pt idx="459">
                  <c:v>51017.89999999998</c:v>
                </c:pt>
                <c:pt idx="460">
                  <c:v>51093.499999999978</c:v>
                </c:pt>
                <c:pt idx="461">
                  <c:v>51093.499999999978</c:v>
                </c:pt>
                <c:pt idx="462">
                  <c:v>51185.599999999977</c:v>
                </c:pt>
                <c:pt idx="463">
                  <c:v>51185.599999999977</c:v>
                </c:pt>
                <c:pt idx="464">
                  <c:v>51443.999999999978</c:v>
                </c:pt>
                <c:pt idx="465">
                  <c:v>51443.999999999978</c:v>
                </c:pt>
                <c:pt idx="466">
                  <c:v>51593.999999999978</c:v>
                </c:pt>
                <c:pt idx="467">
                  <c:v>51593.999999999978</c:v>
                </c:pt>
                <c:pt idx="468">
                  <c:v>51718.199999999975</c:v>
                </c:pt>
                <c:pt idx="469">
                  <c:v>51718.199999999975</c:v>
                </c:pt>
                <c:pt idx="470">
                  <c:v>51804.899999999972</c:v>
                </c:pt>
                <c:pt idx="471">
                  <c:v>51804.899999999972</c:v>
                </c:pt>
                <c:pt idx="472">
                  <c:v>52019.799999999974</c:v>
                </c:pt>
                <c:pt idx="473">
                  <c:v>52019.799999999974</c:v>
                </c:pt>
                <c:pt idx="474">
                  <c:v>52090.799999999974</c:v>
                </c:pt>
                <c:pt idx="475">
                  <c:v>52090.799999999974</c:v>
                </c:pt>
                <c:pt idx="476">
                  <c:v>52437.199999999975</c:v>
                </c:pt>
                <c:pt idx="477">
                  <c:v>52437.199999999975</c:v>
                </c:pt>
                <c:pt idx="478">
                  <c:v>52849.999999999978</c:v>
                </c:pt>
                <c:pt idx="479">
                  <c:v>52849.999999999978</c:v>
                </c:pt>
                <c:pt idx="480">
                  <c:v>53004.199999999975</c:v>
                </c:pt>
                <c:pt idx="481">
                  <c:v>53004.199999999975</c:v>
                </c:pt>
                <c:pt idx="482">
                  <c:v>53052.499999999978</c:v>
                </c:pt>
                <c:pt idx="483">
                  <c:v>53052.499999999978</c:v>
                </c:pt>
                <c:pt idx="484">
                  <c:v>53118.39999999998</c:v>
                </c:pt>
                <c:pt idx="485">
                  <c:v>53118.39999999998</c:v>
                </c:pt>
                <c:pt idx="486">
                  <c:v>53236.799999999981</c:v>
                </c:pt>
                <c:pt idx="487">
                  <c:v>53236.799999999981</c:v>
                </c:pt>
                <c:pt idx="488">
                  <c:v>53245.099999999984</c:v>
                </c:pt>
                <c:pt idx="489">
                  <c:v>53245.099999999984</c:v>
                </c:pt>
                <c:pt idx="490">
                  <c:v>53346.299999999981</c:v>
                </c:pt>
                <c:pt idx="491">
                  <c:v>53346.299999999981</c:v>
                </c:pt>
                <c:pt idx="492">
                  <c:v>53575.799999999981</c:v>
                </c:pt>
                <c:pt idx="493">
                  <c:v>53575.799999999981</c:v>
                </c:pt>
                <c:pt idx="494">
                  <c:v>53715.599999999984</c:v>
                </c:pt>
                <c:pt idx="495">
                  <c:v>53715.599999999984</c:v>
                </c:pt>
                <c:pt idx="496">
                  <c:v>54093.399999999987</c:v>
                </c:pt>
                <c:pt idx="497">
                  <c:v>54093.399999999987</c:v>
                </c:pt>
                <c:pt idx="498">
                  <c:v>54117.999999999985</c:v>
                </c:pt>
                <c:pt idx="499">
                  <c:v>54117.999999999985</c:v>
                </c:pt>
                <c:pt idx="500">
                  <c:v>54150.399999999987</c:v>
                </c:pt>
                <c:pt idx="501">
                  <c:v>54150.399999999987</c:v>
                </c:pt>
                <c:pt idx="502">
                  <c:v>54322.299999999988</c:v>
                </c:pt>
                <c:pt idx="503">
                  <c:v>54322.299999999988</c:v>
                </c:pt>
                <c:pt idx="504">
                  <c:v>54358.299999999988</c:v>
                </c:pt>
                <c:pt idx="505">
                  <c:v>54358.299999999988</c:v>
                </c:pt>
                <c:pt idx="506">
                  <c:v>54493.299999999988</c:v>
                </c:pt>
                <c:pt idx="507">
                  <c:v>54493.299999999988</c:v>
                </c:pt>
                <c:pt idx="508">
                  <c:v>54739.399999999987</c:v>
                </c:pt>
                <c:pt idx="509">
                  <c:v>54739.399999999987</c:v>
                </c:pt>
                <c:pt idx="510">
                  <c:v>54747.999999999985</c:v>
                </c:pt>
                <c:pt idx="511">
                  <c:v>54747.999999999985</c:v>
                </c:pt>
                <c:pt idx="512">
                  <c:v>54943.599999999984</c:v>
                </c:pt>
                <c:pt idx="513">
                  <c:v>54943.599999999984</c:v>
                </c:pt>
                <c:pt idx="514">
                  <c:v>55030.699999999983</c:v>
                </c:pt>
                <c:pt idx="515">
                  <c:v>55030.699999999983</c:v>
                </c:pt>
                <c:pt idx="516">
                  <c:v>55061.699999999983</c:v>
                </c:pt>
                <c:pt idx="517">
                  <c:v>55061.699999999983</c:v>
                </c:pt>
                <c:pt idx="518">
                  <c:v>55302.699999999983</c:v>
                </c:pt>
                <c:pt idx="519">
                  <c:v>55302.699999999983</c:v>
                </c:pt>
                <c:pt idx="520">
                  <c:v>55389.699999999983</c:v>
                </c:pt>
                <c:pt idx="521">
                  <c:v>55389.699999999983</c:v>
                </c:pt>
                <c:pt idx="522">
                  <c:v>55407.999999999985</c:v>
                </c:pt>
                <c:pt idx="523">
                  <c:v>55407.999999999985</c:v>
                </c:pt>
                <c:pt idx="524">
                  <c:v>55508.799999999988</c:v>
                </c:pt>
                <c:pt idx="525">
                  <c:v>55508.799999999988</c:v>
                </c:pt>
                <c:pt idx="526">
                  <c:v>55802.599999999991</c:v>
                </c:pt>
                <c:pt idx="527">
                  <c:v>55802.599999999991</c:v>
                </c:pt>
                <c:pt idx="528">
                  <c:v>55820.19999999999</c:v>
                </c:pt>
                <c:pt idx="529">
                  <c:v>55820.19999999999</c:v>
                </c:pt>
                <c:pt idx="530">
                  <c:v>55899.999999999993</c:v>
                </c:pt>
                <c:pt idx="531">
                  <c:v>55899.999999999993</c:v>
                </c:pt>
                <c:pt idx="532">
                  <c:v>56141.499999999993</c:v>
                </c:pt>
                <c:pt idx="533">
                  <c:v>56141.499999999993</c:v>
                </c:pt>
                <c:pt idx="534">
                  <c:v>56233.299999999996</c:v>
                </c:pt>
                <c:pt idx="535">
                  <c:v>56233.299999999996</c:v>
                </c:pt>
                <c:pt idx="536">
                  <c:v>56278.2</c:v>
                </c:pt>
                <c:pt idx="537">
                  <c:v>56278.2</c:v>
                </c:pt>
                <c:pt idx="538">
                  <c:v>56336.2</c:v>
                </c:pt>
                <c:pt idx="539">
                  <c:v>56336.2</c:v>
                </c:pt>
                <c:pt idx="540">
                  <c:v>56386.899999999994</c:v>
                </c:pt>
                <c:pt idx="541">
                  <c:v>56386.899999999994</c:v>
                </c:pt>
                <c:pt idx="542">
                  <c:v>56437.599999999991</c:v>
                </c:pt>
                <c:pt idx="543">
                  <c:v>56437.599999999991</c:v>
                </c:pt>
                <c:pt idx="544">
                  <c:v>56563.69999999999</c:v>
                </c:pt>
                <c:pt idx="545">
                  <c:v>56563.69999999999</c:v>
                </c:pt>
                <c:pt idx="546">
                  <c:v>56601.999999999993</c:v>
                </c:pt>
                <c:pt idx="547">
                  <c:v>56601.999999999993</c:v>
                </c:pt>
                <c:pt idx="548">
                  <c:v>56719.899999999994</c:v>
                </c:pt>
                <c:pt idx="549">
                  <c:v>56719.899999999994</c:v>
                </c:pt>
                <c:pt idx="550">
                  <c:v>56885.899999999994</c:v>
                </c:pt>
                <c:pt idx="551">
                  <c:v>56885.899999999994</c:v>
                </c:pt>
                <c:pt idx="552">
                  <c:v>56984.399999999994</c:v>
                </c:pt>
                <c:pt idx="553">
                  <c:v>56984.399999999994</c:v>
                </c:pt>
                <c:pt idx="554">
                  <c:v>57229.299999999996</c:v>
                </c:pt>
                <c:pt idx="555">
                  <c:v>57229.299999999996</c:v>
                </c:pt>
                <c:pt idx="556">
                  <c:v>57266.6</c:v>
                </c:pt>
                <c:pt idx="557">
                  <c:v>57266.6</c:v>
                </c:pt>
                <c:pt idx="558">
                  <c:v>57277.4</c:v>
                </c:pt>
                <c:pt idx="559">
                  <c:v>57277.4</c:v>
                </c:pt>
                <c:pt idx="560">
                  <c:v>57431.200000000004</c:v>
                </c:pt>
                <c:pt idx="561">
                  <c:v>57431.200000000004</c:v>
                </c:pt>
                <c:pt idx="562">
                  <c:v>57609.000000000007</c:v>
                </c:pt>
                <c:pt idx="563">
                  <c:v>57609.000000000007</c:v>
                </c:pt>
                <c:pt idx="564">
                  <c:v>57730.500000000007</c:v>
                </c:pt>
                <c:pt idx="565">
                  <c:v>57730.500000000007</c:v>
                </c:pt>
                <c:pt idx="566">
                  <c:v>57980.600000000006</c:v>
                </c:pt>
                <c:pt idx="567">
                  <c:v>57980.600000000006</c:v>
                </c:pt>
                <c:pt idx="568">
                  <c:v>58083.600000000006</c:v>
                </c:pt>
                <c:pt idx="569">
                  <c:v>58083.600000000006</c:v>
                </c:pt>
                <c:pt idx="570">
                  <c:v>58155.400000000009</c:v>
                </c:pt>
                <c:pt idx="571">
                  <c:v>58155.400000000009</c:v>
                </c:pt>
                <c:pt idx="572">
                  <c:v>58241.700000000012</c:v>
                </c:pt>
                <c:pt idx="573">
                  <c:v>58241.700000000012</c:v>
                </c:pt>
                <c:pt idx="574">
                  <c:v>58402.100000000013</c:v>
                </c:pt>
                <c:pt idx="575">
                  <c:v>58402.100000000013</c:v>
                </c:pt>
                <c:pt idx="576">
                  <c:v>58495.200000000012</c:v>
                </c:pt>
                <c:pt idx="577">
                  <c:v>58495.200000000012</c:v>
                </c:pt>
                <c:pt idx="578">
                  <c:v>58523.600000000013</c:v>
                </c:pt>
                <c:pt idx="579">
                  <c:v>58523.600000000013</c:v>
                </c:pt>
                <c:pt idx="580">
                  <c:v>58544.100000000013</c:v>
                </c:pt>
                <c:pt idx="581">
                  <c:v>58544.100000000013</c:v>
                </c:pt>
                <c:pt idx="582">
                  <c:v>58853.400000000016</c:v>
                </c:pt>
                <c:pt idx="583">
                  <c:v>58853.400000000016</c:v>
                </c:pt>
                <c:pt idx="584">
                  <c:v>58887.800000000017</c:v>
                </c:pt>
                <c:pt idx="585">
                  <c:v>58887.800000000017</c:v>
                </c:pt>
                <c:pt idx="586">
                  <c:v>58933.200000000019</c:v>
                </c:pt>
                <c:pt idx="587">
                  <c:v>58933.200000000019</c:v>
                </c:pt>
                <c:pt idx="588">
                  <c:v>58952.000000000022</c:v>
                </c:pt>
                <c:pt idx="589">
                  <c:v>58952.000000000022</c:v>
                </c:pt>
                <c:pt idx="590">
                  <c:v>59016.700000000019</c:v>
                </c:pt>
                <c:pt idx="591">
                  <c:v>59016.700000000019</c:v>
                </c:pt>
                <c:pt idx="592">
                  <c:v>59033.200000000019</c:v>
                </c:pt>
                <c:pt idx="593">
                  <c:v>59033.200000000019</c:v>
                </c:pt>
                <c:pt idx="594">
                  <c:v>59485.500000000022</c:v>
                </c:pt>
                <c:pt idx="595">
                  <c:v>59485.500000000022</c:v>
                </c:pt>
                <c:pt idx="596">
                  <c:v>59538.400000000023</c:v>
                </c:pt>
                <c:pt idx="597">
                  <c:v>59538.400000000023</c:v>
                </c:pt>
                <c:pt idx="598">
                  <c:v>59736.500000000022</c:v>
                </c:pt>
                <c:pt idx="599">
                  <c:v>59736.500000000022</c:v>
                </c:pt>
                <c:pt idx="600">
                  <c:v>59796.800000000025</c:v>
                </c:pt>
                <c:pt idx="601">
                  <c:v>59796.800000000025</c:v>
                </c:pt>
                <c:pt idx="602">
                  <c:v>59939.700000000026</c:v>
                </c:pt>
                <c:pt idx="603">
                  <c:v>59939.700000000026</c:v>
                </c:pt>
                <c:pt idx="604">
                  <c:v>59973.600000000028</c:v>
                </c:pt>
                <c:pt idx="605">
                  <c:v>59973.600000000028</c:v>
                </c:pt>
                <c:pt idx="606">
                  <c:v>60250.800000000025</c:v>
                </c:pt>
                <c:pt idx="607">
                  <c:v>60250.800000000025</c:v>
                </c:pt>
                <c:pt idx="608">
                  <c:v>60436.100000000028</c:v>
                </c:pt>
                <c:pt idx="609">
                  <c:v>60436.100000000028</c:v>
                </c:pt>
                <c:pt idx="610">
                  <c:v>60539.700000000026</c:v>
                </c:pt>
                <c:pt idx="611">
                  <c:v>60539.700000000026</c:v>
                </c:pt>
                <c:pt idx="612">
                  <c:v>60678.100000000028</c:v>
                </c:pt>
                <c:pt idx="613">
                  <c:v>60678.100000000028</c:v>
                </c:pt>
                <c:pt idx="614">
                  <c:v>60744.300000000025</c:v>
                </c:pt>
                <c:pt idx="615">
                  <c:v>60744.300000000025</c:v>
                </c:pt>
                <c:pt idx="616">
                  <c:v>60828.700000000026</c:v>
                </c:pt>
                <c:pt idx="617">
                  <c:v>60828.700000000026</c:v>
                </c:pt>
                <c:pt idx="618">
                  <c:v>60891.700000000026</c:v>
                </c:pt>
                <c:pt idx="619">
                  <c:v>60891.700000000026</c:v>
                </c:pt>
                <c:pt idx="620">
                  <c:v>60929.800000000025</c:v>
                </c:pt>
                <c:pt idx="621">
                  <c:v>60929.800000000025</c:v>
                </c:pt>
                <c:pt idx="622">
                  <c:v>61244.700000000026</c:v>
                </c:pt>
                <c:pt idx="623">
                  <c:v>61244.700000000026</c:v>
                </c:pt>
                <c:pt idx="624">
                  <c:v>61324.700000000026</c:v>
                </c:pt>
                <c:pt idx="625">
                  <c:v>61324.700000000026</c:v>
                </c:pt>
                <c:pt idx="626">
                  <c:v>61355.600000000028</c:v>
                </c:pt>
                <c:pt idx="627">
                  <c:v>61355.600000000028</c:v>
                </c:pt>
                <c:pt idx="628">
                  <c:v>61380.300000000025</c:v>
                </c:pt>
                <c:pt idx="629">
                  <c:v>61380.300000000025</c:v>
                </c:pt>
                <c:pt idx="630">
                  <c:v>61569.600000000028</c:v>
                </c:pt>
                <c:pt idx="631">
                  <c:v>61569.600000000028</c:v>
                </c:pt>
                <c:pt idx="632">
                  <c:v>61588.100000000028</c:v>
                </c:pt>
                <c:pt idx="633">
                  <c:v>61588.100000000028</c:v>
                </c:pt>
                <c:pt idx="634">
                  <c:v>61798.500000000029</c:v>
                </c:pt>
                <c:pt idx="635">
                  <c:v>61798.500000000029</c:v>
                </c:pt>
                <c:pt idx="636">
                  <c:v>61830.500000000029</c:v>
                </c:pt>
                <c:pt idx="637">
                  <c:v>61830.500000000029</c:v>
                </c:pt>
                <c:pt idx="638">
                  <c:v>62021.100000000028</c:v>
                </c:pt>
                <c:pt idx="639">
                  <c:v>62021.100000000028</c:v>
                </c:pt>
                <c:pt idx="640">
                  <c:v>62043.000000000029</c:v>
                </c:pt>
                <c:pt idx="641">
                  <c:v>62043.000000000029</c:v>
                </c:pt>
                <c:pt idx="642">
                  <c:v>62069.700000000026</c:v>
                </c:pt>
                <c:pt idx="643">
                  <c:v>62069.700000000026</c:v>
                </c:pt>
                <c:pt idx="644">
                  <c:v>62083.500000000029</c:v>
                </c:pt>
                <c:pt idx="645">
                  <c:v>62083.500000000029</c:v>
                </c:pt>
                <c:pt idx="646">
                  <c:v>62110.900000000031</c:v>
                </c:pt>
                <c:pt idx="647">
                  <c:v>62110.900000000031</c:v>
                </c:pt>
                <c:pt idx="648">
                  <c:v>62181.300000000032</c:v>
                </c:pt>
                <c:pt idx="649">
                  <c:v>62181.300000000032</c:v>
                </c:pt>
                <c:pt idx="650">
                  <c:v>62273.000000000029</c:v>
                </c:pt>
                <c:pt idx="651">
                  <c:v>62273.000000000029</c:v>
                </c:pt>
                <c:pt idx="652">
                  <c:v>62335.600000000028</c:v>
                </c:pt>
                <c:pt idx="653">
                  <c:v>62335.600000000028</c:v>
                </c:pt>
                <c:pt idx="654">
                  <c:v>62453.800000000025</c:v>
                </c:pt>
                <c:pt idx="655">
                  <c:v>62453.800000000025</c:v>
                </c:pt>
                <c:pt idx="656">
                  <c:v>62512.000000000022</c:v>
                </c:pt>
                <c:pt idx="657">
                  <c:v>62512.000000000022</c:v>
                </c:pt>
                <c:pt idx="658">
                  <c:v>62530.500000000022</c:v>
                </c:pt>
                <c:pt idx="659">
                  <c:v>62530.500000000022</c:v>
                </c:pt>
                <c:pt idx="660">
                  <c:v>62536.800000000025</c:v>
                </c:pt>
                <c:pt idx="661">
                  <c:v>62536.800000000025</c:v>
                </c:pt>
                <c:pt idx="662">
                  <c:v>62548.700000000026</c:v>
                </c:pt>
                <c:pt idx="663">
                  <c:v>62548.700000000026</c:v>
                </c:pt>
                <c:pt idx="664">
                  <c:v>62552.700000000026</c:v>
                </c:pt>
                <c:pt idx="665">
                  <c:v>62552.700000000026</c:v>
                </c:pt>
                <c:pt idx="666">
                  <c:v>62554.500000000029</c:v>
                </c:pt>
                <c:pt idx="667">
                  <c:v>62554.500000000029</c:v>
                </c:pt>
              </c:numCache>
            </c:numRef>
          </c:cat>
          <c:val>
            <c:numRef>
              <c:f>'Asset 2024 Cost Curve (LOM)'!$AI$11:$AI$694</c:f>
              <c:numCache>
                <c:formatCode>"$"#,##0_)_x_%;\("$"#,##0\)_x_%;\-\-_)_x_%;@_)_x_%</c:formatCode>
                <c:ptCount val="68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1085.8800000000001</c:v>
                </c:pt>
                <c:pt idx="174">
                  <c:v>1085.8800000000001</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numCache>
            </c:numRef>
          </c:val>
          <c:extLst>
            <c:ext xmlns:c16="http://schemas.microsoft.com/office/drawing/2014/chart" uri="{C3380CC4-5D6E-409C-BE32-E72D297353CC}">
              <c16:uniqueId val="{00000002-CE9F-481E-828E-251AC82C46CF}"/>
            </c:ext>
          </c:extLst>
        </c:ser>
        <c:ser>
          <c:idx val="3"/>
          <c:order val="3"/>
          <c:tx>
            <c:strRef>
              <c:f>'Asset 2024 Cost Curve (LOM)'!$AJ$10</c:f>
              <c:strCache>
                <c:ptCount val="1"/>
                <c:pt idx="0">
                  <c:v>Detour Lake   </c:v>
                </c:pt>
              </c:strCache>
            </c:strRef>
          </c:tx>
          <c:spPr>
            <a:solidFill>
              <a:schemeClr val="bg1">
                <a:lumMod val="75000"/>
              </a:schemeClr>
            </a:solidFill>
            <a:ln>
              <a:noFill/>
            </a:ln>
          </c:spPr>
          <c:cat>
            <c:numRef>
              <c:f>'Asset 2024 Cost Curve (LOM)'!$AD$11:$AD$678</c:f>
              <c:numCache>
                <c:formatCode>"$"#,##0_)_x_%;\("$"#,##0\)_x_%;\-\-_)_x_%;@_)_x_%</c:formatCode>
                <c:ptCount val="668"/>
                <c:pt idx="0">
                  <c:v>0</c:v>
                </c:pt>
                <c:pt idx="1">
                  <c:v>0</c:v>
                </c:pt>
                <c:pt idx="2">
                  <c:v>20.6</c:v>
                </c:pt>
                <c:pt idx="3">
                  <c:v>20.6</c:v>
                </c:pt>
                <c:pt idx="4">
                  <c:v>56.300000000000004</c:v>
                </c:pt>
                <c:pt idx="5">
                  <c:v>56.300000000000004</c:v>
                </c:pt>
                <c:pt idx="6">
                  <c:v>93.7</c:v>
                </c:pt>
                <c:pt idx="7">
                  <c:v>93.7</c:v>
                </c:pt>
                <c:pt idx="8">
                  <c:v>106.7</c:v>
                </c:pt>
                <c:pt idx="9">
                  <c:v>106.7</c:v>
                </c:pt>
                <c:pt idx="10">
                  <c:v>159.5</c:v>
                </c:pt>
                <c:pt idx="11">
                  <c:v>159.5</c:v>
                </c:pt>
                <c:pt idx="12">
                  <c:v>164.7</c:v>
                </c:pt>
                <c:pt idx="13">
                  <c:v>164.7</c:v>
                </c:pt>
                <c:pt idx="14">
                  <c:v>669.09999999999991</c:v>
                </c:pt>
                <c:pt idx="15">
                  <c:v>669.09999999999991</c:v>
                </c:pt>
                <c:pt idx="16">
                  <c:v>737.89999999999986</c:v>
                </c:pt>
                <c:pt idx="17">
                  <c:v>737.89999999999986</c:v>
                </c:pt>
                <c:pt idx="18">
                  <c:v>1211.1999999999998</c:v>
                </c:pt>
                <c:pt idx="19">
                  <c:v>1211.1999999999998</c:v>
                </c:pt>
                <c:pt idx="20">
                  <c:v>1224.2999999999997</c:v>
                </c:pt>
                <c:pt idx="21">
                  <c:v>1224.2999999999997</c:v>
                </c:pt>
                <c:pt idx="22">
                  <c:v>1302.5999999999997</c:v>
                </c:pt>
                <c:pt idx="23">
                  <c:v>1302.5999999999997</c:v>
                </c:pt>
                <c:pt idx="24">
                  <c:v>1530.5999999999997</c:v>
                </c:pt>
                <c:pt idx="25">
                  <c:v>1530.5999999999997</c:v>
                </c:pt>
                <c:pt idx="26">
                  <c:v>1753.4999999999998</c:v>
                </c:pt>
                <c:pt idx="27">
                  <c:v>1753.4999999999998</c:v>
                </c:pt>
                <c:pt idx="28">
                  <c:v>1758.6999999999998</c:v>
                </c:pt>
                <c:pt idx="29">
                  <c:v>1758.6999999999998</c:v>
                </c:pt>
                <c:pt idx="30">
                  <c:v>1836.9999999999998</c:v>
                </c:pt>
                <c:pt idx="31">
                  <c:v>1836.9999999999998</c:v>
                </c:pt>
                <c:pt idx="32">
                  <c:v>1936.4999999999998</c:v>
                </c:pt>
                <c:pt idx="33">
                  <c:v>1936.4999999999998</c:v>
                </c:pt>
                <c:pt idx="34">
                  <c:v>2223.3999999999996</c:v>
                </c:pt>
                <c:pt idx="35">
                  <c:v>2223.3999999999996</c:v>
                </c:pt>
                <c:pt idx="36">
                  <c:v>3819.3999999999996</c:v>
                </c:pt>
                <c:pt idx="37">
                  <c:v>3819.3999999999996</c:v>
                </c:pt>
                <c:pt idx="38">
                  <c:v>3850.7</c:v>
                </c:pt>
                <c:pt idx="39">
                  <c:v>3850.7</c:v>
                </c:pt>
                <c:pt idx="40">
                  <c:v>3992.2</c:v>
                </c:pt>
                <c:pt idx="41">
                  <c:v>3992.2</c:v>
                </c:pt>
                <c:pt idx="42">
                  <c:v>4185.5999999999995</c:v>
                </c:pt>
                <c:pt idx="43">
                  <c:v>4185.5999999999995</c:v>
                </c:pt>
                <c:pt idx="44">
                  <c:v>4485.2999999999993</c:v>
                </c:pt>
                <c:pt idx="45">
                  <c:v>4485.2999999999993</c:v>
                </c:pt>
                <c:pt idx="46">
                  <c:v>4518.9999999999991</c:v>
                </c:pt>
                <c:pt idx="47">
                  <c:v>4518.9999999999991</c:v>
                </c:pt>
                <c:pt idx="48">
                  <c:v>4541.3999999999987</c:v>
                </c:pt>
                <c:pt idx="49">
                  <c:v>4541.3999999999987</c:v>
                </c:pt>
                <c:pt idx="50">
                  <c:v>4627.8999999999987</c:v>
                </c:pt>
                <c:pt idx="51">
                  <c:v>4627.8999999999987</c:v>
                </c:pt>
                <c:pt idx="52">
                  <c:v>4755.6999999999989</c:v>
                </c:pt>
                <c:pt idx="53">
                  <c:v>4755.6999999999989</c:v>
                </c:pt>
                <c:pt idx="54">
                  <c:v>4884.2999999999993</c:v>
                </c:pt>
                <c:pt idx="55">
                  <c:v>4884.2999999999993</c:v>
                </c:pt>
                <c:pt idx="56">
                  <c:v>5483.0999999999995</c:v>
                </c:pt>
                <c:pt idx="57">
                  <c:v>5483.0999999999995</c:v>
                </c:pt>
                <c:pt idx="58">
                  <c:v>5500.2999999999993</c:v>
                </c:pt>
                <c:pt idx="59">
                  <c:v>5500.2999999999993</c:v>
                </c:pt>
                <c:pt idx="60">
                  <c:v>5665.9999999999991</c:v>
                </c:pt>
                <c:pt idx="61">
                  <c:v>5665.9999999999991</c:v>
                </c:pt>
                <c:pt idx="62">
                  <c:v>6275.2999999999993</c:v>
                </c:pt>
                <c:pt idx="63">
                  <c:v>6275.2999999999993</c:v>
                </c:pt>
                <c:pt idx="64">
                  <c:v>6291.0999999999995</c:v>
                </c:pt>
                <c:pt idx="65">
                  <c:v>6291.0999999999995</c:v>
                </c:pt>
                <c:pt idx="66">
                  <c:v>6493.7</c:v>
                </c:pt>
                <c:pt idx="67">
                  <c:v>6493.7</c:v>
                </c:pt>
                <c:pt idx="68">
                  <c:v>6871.7</c:v>
                </c:pt>
                <c:pt idx="69">
                  <c:v>6871.7</c:v>
                </c:pt>
                <c:pt idx="70">
                  <c:v>6957.3</c:v>
                </c:pt>
                <c:pt idx="71">
                  <c:v>6957.3</c:v>
                </c:pt>
                <c:pt idx="72">
                  <c:v>7173.7</c:v>
                </c:pt>
                <c:pt idx="73">
                  <c:v>7173.7</c:v>
                </c:pt>
                <c:pt idx="74">
                  <c:v>7320.0999999999995</c:v>
                </c:pt>
                <c:pt idx="75">
                  <c:v>7320.0999999999995</c:v>
                </c:pt>
                <c:pt idx="76">
                  <c:v>7343.5999999999995</c:v>
                </c:pt>
                <c:pt idx="77">
                  <c:v>7343.5999999999995</c:v>
                </c:pt>
                <c:pt idx="78">
                  <c:v>7472.0999999999995</c:v>
                </c:pt>
                <c:pt idx="79">
                  <c:v>7472.0999999999995</c:v>
                </c:pt>
                <c:pt idx="80">
                  <c:v>7699.7</c:v>
                </c:pt>
                <c:pt idx="81">
                  <c:v>7699.7</c:v>
                </c:pt>
                <c:pt idx="82">
                  <c:v>8044.3</c:v>
                </c:pt>
                <c:pt idx="83">
                  <c:v>8044.3</c:v>
                </c:pt>
                <c:pt idx="84">
                  <c:v>8588.2999999999993</c:v>
                </c:pt>
                <c:pt idx="85">
                  <c:v>8588.2999999999993</c:v>
                </c:pt>
                <c:pt idx="86">
                  <c:v>9084.2999999999993</c:v>
                </c:pt>
                <c:pt idx="87">
                  <c:v>9084.2999999999993</c:v>
                </c:pt>
                <c:pt idx="88">
                  <c:v>9269.1999999999989</c:v>
                </c:pt>
                <c:pt idx="89">
                  <c:v>9269.1999999999989</c:v>
                </c:pt>
                <c:pt idx="90">
                  <c:v>9375.5999999999985</c:v>
                </c:pt>
                <c:pt idx="91">
                  <c:v>9375.5999999999985</c:v>
                </c:pt>
                <c:pt idx="92">
                  <c:v>9433.4999999999982</c:v>
                </c:pt>
                <c:pt idx="93">
                  <c:v>9433.4999999999982</c:v>
                </c:pt>
                <c:pt idx="94">
                  <c:v>9751.7999999999975</c:v>
                </c:pt>
                <c:pt idx="95">
                  <c:v>9751.7999999999975</c:v>
                </c:pt>
                <c:pt idx="96">
                  <c:v>9930.9999999999982</c:v>
                </c:pt>
                <c:pt idx="97">
                  <c:v>9930.9999999999982</c:v>
                </c:pt>
                <c:pt idx="98">
                  <c:v>10256.399999999998</c:v>
                </c:pt>
                <c:pt idx="99">
                  <c:v>10256.399999999998</c:v>
                </c:pt>
                <c:pt idx="100">
                  <c:v>10329.599999999999</c:v>
                </c:pt>
                <c:pt idx="101">
                  <c:v>10329.599999999999</c:v>
                </c:pt>
                <c:pt idx="102">
                  <c:v>10423.199999999999</c:v>
                </c:pt>
                <c:pt idx="103">
                  <c:v>10423.199999999999</c:v>
                </c:pt>
                <c:pt idx="104">
                  <c:v>10449.9</c:v>
                </c:pt>
                <c:pt idx="105">
                  <c:v>10449.9</c:v>
                </c:pt>
                <c:pt idx="106">
                  <c:v>13121.2</c:v>
                </c:pt>
                <c:pt idx="107">
                  <c:v>13121.2</c:v>
                </c:pt>
                <c:pt idx="108">
                  <c:v>13244.5</c:v>
                </c:pt>
                <c:pt idx="109">
                  <c:v>13244.5</c:v>
                </c:pt>
                <c:pt idx="110">
                  <c:v>13646.2</c:v>
                </c:pt>
                <c:pt idx="111">
                  <c:v>13646.2</c:v>
                </c:pt>
                <c:pt idx="112">
                  <c:v>13850.400000000001</c:v>
                </c:pt>
                <c:pt idx="113">
                  <c:v>13850.400000000001</c:v>
                </c:pt>
                <c:pt idx="114">
                  <c:v>13903.500000000002</c:v>
                </c:pt>
                <c:pt idx="115">
                  <c:v>13903.500000000002</c:v>
                </c:pt>
                <c:pt idx="116">
                  <c:v>13998.600000000002</c:v>
                </c:pt>
                <c:pt idx="117">
                  <c:v>13998.600000000002</c:v>
                </c:pt>
                <c:pt idx="118">
                  <c:v>14070.800000000003</c:v>
                </c:pt>
                <c:pt idx="119">
                  <c:v>14070.800000000003</c:v>
                </c:pt>
                <c:pt idx="120">
                  <c:v>14157.600000000002</c:v>
                </c:pt>
                <c:pt idx="121">
                  <c:v>14157.600000000002</c:v>
                </c:pt>
                <c:pt idx="122">
                  <c:v>14329.000000000002</c:v>
                </c:pt>
                <c:pt idx="123">
                  <c:v>14329.000000000002</c:v>
                </c:pt>
                <c:pt idx="124">
                  <c:v>14507.600000000002</c:v>
                </c:pt>
                <c:pt idx="125">
                  <c:v>14507.600000000002</c:v>
                </c:pt>
                <c:pt idx="126">
                  <c:v>14580.900000000001</c:v>
                </c:pt>
                <c:pt idx="127">
                  <c:v>14580.900000000001</c:v>
                </c:pt>
                <c:pt idx="128">
                  <c:v>14813.500000000002</c:v>
                </c:pt>
                <c:pt idx="129">
                  <c:v>14813.500000000002</c:v>
                </c:pt>
                <c:pt idx="130">
                  <c:v>14988.200000000003</c:v>
                </c:pt>
                <c:pt idx="131">
                  <c:v>14988.200000000003</c:v>
                </c:pt>
                <c:pt idx="132">
                  <c:v>15734.500000000002</c:v>
                </c:pt>
                <c:pt idx="133">
                  <c:v>15734.500000000002</c:v>
                </c:pt>
                <c:pt idx="134">
                  <c:v>16216.200000000003</c:v>
                </c:pt>
                <c:pt idx="135">
                  <c:v>16216.200000000003</c:v>
                </c:pt>
                <c:pt idx="136">
                  <c:v>16498.100000000002</c:v>
                </c:pt>
                <c:pt idx="137">
                  <c:v>16498.100000000002</c:v>
                </c:pt>
                <c:pt idx="138">
                  <c:v>16729.100000000002</c:v>
                </c:pt>
                <c:pt idx="139">
                  <c:v>16729.100000000002</c:v>
                </c:pt>
                <c:pt idx="140">
                  <c:v>16971.400000000001</c:v>
                </c:pt>
                <c:pt idx="141">
                  <c:v>16971.400000000001</c:v>
                </c:pt>
                <c:pt idx="142">
                  <c:v>17528.100000000002</c:v>
                </c:pt>
                <c:pt idx="143">
                  <c:v>17528.100000000002</c:v>
                </c:pt>
                <c:pt idx="144">
                  <c:v>17565.2</c:v>
                </c:pt>
                <c:pt idx="145">
                  <c:v>17565.2</c:v>
                </c:pt>
                <c:pt idx="146">
                  <c:v>17590.400000000001</c:v>
                </c:pt>
                <c:pt idx="147">
                  <c:v>17590.400000000001</c:v>
                </c:pt>
                <c:pt idx="148">
                  <c:v>17632.7</c:v>
                </c:pt>
                <c:pt idx="149">
                  <c:v>17632.7</c:v>
                </c:pt>
                <c:pt idx="150">
                  <c:v>17740.900000000001</c:v>
                </c:pt>
                <c:pt idx="151">
                  <c:v>17740.900000000001</c:v>
                </c:pt>
                <c:pt idx="152">
                  <c:v>17912.7</c:v>
                </c:pt>
                <c:pt idx="153">
                  <c:v>17912.7</c:v>
                </c:pt>
                <c:pt idx="154">
                  <c:v>18111.5</c:v>
                </c:pt>
                <c:pt idx="155">
                  <c:v>18111.5</c:v>
                </c:pt>
                <c:pt idx="156">
                  <c:v>18165.900000000001</c:v>
                </c:pt>
                <c:pt idx="157">
                  <c:v>18165.900000000001</c:v>
                </c:pt>
                <c:pt idx="158">
                  <c:v>18668.2</c:v>
                </c:pt>
                <c:pt idx="159">
                  <c:v>18668.2</c:v>
                </c:pt>
                <c:pt idx="160">
                  <c:v>18787.100000000002</c:v>
                </c:pt>
                <c:pt idx="161">
                  <c:v>18787.100000000002</c:v>
                </c:pt>
                <c:pt idx="162">
                  <c:v>18824.900000000001</c:v>
                </c:pt>
                <c:pt idx="163">
                  <c:v>18824.900000000001</c:v>
                </c:pt>
                <c:pt idx="164">
                  <c:v>18924</c:v>
                </c:pt>
                <c:pt idx="165">
                  <c:v>18924</c:v>
                </c:pt>
                <c:pt idx="166">
                  <c:v>19125.3</c:v>
                </c:pt>
                <c:pt idx="167">
                  <c:v>19125.3</c:v>
                </c:pt>
                <c:pt idx="168">
                  <c:v>19395.399999999998</c:v>
                </c:pt>
                <c:pt idx="169">
                  <c:v>19395.399999999998</c:v>
                </c:pt>
                <c:pt idx="170">
                  <c:v>19840.099999999999</c:v>
                </c:pt>
                <c:pt idx="171">
                  <c:v>19840.099999999999</c:v>
                </c:pt>
                <c:pt idx="172">
                  <c:v>19916.5</c:v>
                </c:pt>
                <c:pt idx="173">
                  <c:v>19916.5</c:v>
                </c:pt>
                <c:pt idx="174">
                  <c:v>20836.5</c:v>
                </c:pt>
                <c:pt idx="175">
                  <c:v>20836.5</c:v>
                </c:pt>
                <c:pt idx="176">
                  <c:v>20961.5</c:v>
                </c:pt>
                <c:pt idx="177">
                  <c:v>20961.5</c:v>
                </c:pt>
                <c:pt idx="178">
                  <c:v>21044.7</c:v>
                </c:pt>
                <c:pt idx="179">
                  <c:v>21044.7</c:v>
                </c:pt>
                <c:pt idx="180">
                  <c:v>21160.5</c:v>
                </c:pt>
                <c:pt idx="181">
                  <c:v>21160.5</c:v>
                </c:pt>
                <c:pt idx="182">
                  <c:v>21266</c:v>
                </c:pt>
                <c:pt idx="183">
                  <c:v>21266</c:v>
                </c:pt>
                <c:pt idx="184">
                  <c:v>21309.9</c:v>
                </c:pt>
                <c:pt idx="185">
                  <c:v>21309.9</c:v>
                </c:pt>
                <c:pt idx="186">
                  <c:v>21689.9</c:v>
                </c:pt>
                <c:pt idx="187">
                  <c:v>21689.9</c:v>
                </c:pt>
                <c:pt idx="188">
                  <c:v>21793.200000000001</c:v>
                </c:pt>
                <c:pt idx="189">
                  <c:v>21793.200000000001</c:v>
                </c:pt>
                <c:pt idx="190">
                  <c:v>21815.7</c:v>
                </c:pt>
                <c:pt idx="191">
                  <c:v>21815.7</c:v>
                </c:pt>
                <c:pt idx="192">
                  <c:v>22041.100000000002</c:v>
                </c:pt>
                <c:pt idx="193">
                  <c:v>22041.100000000002</c:v>
                </c:pt>
                <c:pt idx="194">
                  <c:v>22196.000000000004</c:v>
                </c:pt>
                <c:pt idx="195">
                  <c:v>22196.000000000004</c:v>
                </c:pt>
                <c:pt idx="196">
                  <c:v>22299.800000000003</c:v>
                </c:pt>
                <c:pt idx="197">
                  <c:v>22299.800000000003</c:v>
                </c:pt>
                <c:pt idx="198">
                  <c:v>22317.500000000004</c:v>
                </c:pt>
                <c:pt idx="199">
                  <c:v>22317.500000000004</c:v>
                </c:pt>
                <c:pt idx="200">
                  <c:v>22497.500000000004</c:v>
                </c:pt>
                <c:pt idx="201">
                  <c:v>22497.500000000004</c:v>
                </c:pt>
                <c:pt idx="202">
                  <c:v>23222.500000000004</c:v>
                </c:pt>
                <c:pt idx="203">
                  <c:v>23222.500000000004</c:v>
                </c:pt>
                <c:pt idx="204">
                  <c:v>23355.800000000003</c:v>
                </c:pt>
                <c:pt idx="205">
                  <c:v>23355.800000000003</c:v>
                </c:pt>
                <c:pt idx="206">
                  <c:v>23594.800000000003</c:v>
                </c:pt>
                <c:pt idx="207">
                  <c:v>23594.800000000003</c:v>
                </c:pt>
                <c:pt idx="208">
                  <c:v>23691.700000000004</c:v>
                </c:pt>
                <c:pt idx="209">
                  <c:v>23691.700000000004</c:v>
                </c:pt>
                <c:pt idx="210">
                  <c:v>23808.900000000005</c:v>
                </c:pt>
                <c:pt idx="211">
                  <c:v>23808.900000000005</c:v>
                </c:pt>
                <c:pt idx="212">
                  <c:v>24069.300000000007</c:v>
                </c:pt>
                <c:pt idx="213">
                  <c:v>24069.300000000007</c:v>
                </c:pt>
                <c:pt idx="214">
                  <c:v>24397.100000000006</c:v>
                </c:pt>
                <c:pt idx="215">
                  <c:v>24397.100000000006</c:v>
                </c:pt>
                <c:pt idx="216">
                  <c:v>24733.200000000004</c:v>
                </c:pt>
                <c:pt idx="217">
                  <c:v>24733.200000000004</c:v>
                </c:pt>
                <c:pt idx="218">
                  <c:v>24829.800000000003</c:v>
                </c:pt>
                <c:pt idx="219">
                  <c:v>24829.800000000003</c:v>
                </c:pt>
                <c:pt idx="220">
                  <c:v>25338.800000000003</c:v>
                </c:pt>
                <c:pt idx="221">
                  <c:v>25338.800000000003</c:v>
                </c:pt>
                <c:pt idx="222">
                  <c:v>25418.800000000003</c:v>
                </c:pt>
                <c:pt idx="223">
                  <c:v>25418.800000000003</c:v>
                </c:pt>
                <c:pt idx="224">
                  <c:v>25506.600000000002</c:v>
                </c:pt>
                <c:pt idx="225">
                  <c:v>25506.600000000002</c:v>
                </c:pt>
                <c:pt idx="226">
                  <c:v>25725.200000000001</c:v>
                </c:pt>
                <c:pt idx="227">
                  <c:v>25725.200000000001</c:v>
                </c:pt>
                <c:pt idx="228">
                  <c:v>25854.9</c:v>
                </c:pt>
                <c:pt idx="229">
                  <c:v>25854.9</c:v>
                </c:pt>
                <c:pt idx="230">
                  <c:v>25989.600000000002</c:v>
                </c:pt>
                <c:pt idx="231">
                  <c:v>25989.600000000002</c:v>
                </c:pt>
                <c:pt idx="232">
                  <c:v>26071.9</c:v>
                </c:pt>
                <c:pt idx="233">
                  <c:v>26071.9</c:v>
                </c:pt>
                <c:pt idx="234">
                  <c:v>26152.7</c:v>
                </c:pt>
                <c:pt idx="235">
                  <c:v>26152.7</c:v>
                </c:pt>
                <c:pt idx="236">
                  <c:v>26214.799999999999</c:v>
                </c:pt>
                <c:pt idx="237">
                  <c:v>26214.799999999999</c:v>
                </c:pt>
                <c:pt idx="238">
                  <c:v>26263.899999999998</c:v>
                </c:pt>
                <c:pt idx="239">
                  <c:v>26263.899999999998</c:v>
                </c:pt>
                <c:pt idx="240">
                  <c:v>26330.1</c:v>
                </c:pt>
                <c:pt idx="241">
                  <c:v>26330.1</c:v>
                </c:pt>
                <c:pt idx="242">
                  <c:v>26431.699999999997</c:v>
                </c:pt>
                <c:pt idx="243">
                  <c:v>26431.699999999997</c:v>
                </c:pt>
                <c:pt idx="244">
                  <c:v>26483.499999999996</c:v>
                </c:pt>
                <c:pt idx="245">
                  <c:v>26483.499999999996</c:v>
                </c:pt>
                <c:pt idx="246">
                  <c:v>26506.599999999995</c:v>
                </c:pt>
                <c:pt idx="247">
                  <c:v>26506.599999999995</c:v>
                </c:pt>
                <c:pt idx="248">
                  <c:v>26559.999999999996</c:v>
                </c:pt>
                <c:pt idx="249">
                  <c:v>26559.999999999996</c:v>
                </c:pt>
                <c:pt idx="250">
                  <c:v>27166.199999999997</c:v>
                </c:pt>
                <c:pt idx="251">
                  <c:v>27166.199999999997</c:v>
                </c:pt>
                <c:pt idx="252">
                  <c:v>27296.399999999998</c:v>
                </c:pt>
                <c:pt idx="253">
                  <c:v>27296.399999999998</c:v>
                </c:pt>
                <c:pt idx="254">
                  <c:v>27428.1</c:v>
                </c:pt>
                <c:pt idx="255">
                  <c:v>27428.1</c:v>
                </c:pt>
                <c:pt idx="256">
                  <c:v>27443</c:v>
                </c:pt>
                <c:pt idx="257">
                  <c:v>27443</c:v>
                </c:pt>
                <c:pt idx="258">
                  <c:v>27569.3</c:v>
                </c:pt>
                <c:pt idx="259">
                  <c:v>27569.3</c:v>
                </c:pt>
                <c:pt idx="260">
                  <c:v>28161.5</c:v>
                </c:pt>
                <c:pt idx="261">
                  <c:v>28161.5</c:v>
                </c:pt>
                <c:pt idx="262">
                  <c:v>28236.1</c:v>
                </c:pt>
                <c:pt idx="263">
                  <c:v>28236.1</c:v>
                </c:pt>
                <c:pt idx="264">
                  <c:v>28393.1</c:v>
                </c:pt>
                <c:pt idx="265">
                  <c:v>28393.1</c:v>
                </c:pt>
                <c:pt idx="266">
                  <c:v>28646.1</c:v>
                </c:pt>
                <c:pt idx="267">
                  <c:v>28646.1</c:v>
                </c:pt>
                <c:pt idx="268">
                  <c:v>28976.1</c:v>
                </c:pt>
                <c:pt idx="269">
                  <c:v>28976.1</c:v>
                </c:pt>
                <c:pt idx="270">
                  <c:v>29281.3</c:v>
                </c:pt>
                <c:pt idx="271">
                  <c:v>29281.3</c:v>
                </c:pt>
                <c:pt idx="272">
                  <c:v>29719.3</c:v>
                </c:pt>
                <c:pt idx="273">
                  <c:v>29719.3</c:v>
                </c:pt>
                <c:pt idx="274">
                  <c:v>30164.799999999999</c:v>
                </c:pt>
                <c:pt idx="275">
                  <c:v>30164.799999999999</c:v>
                </c:pt>
                <c:pt idx="276">
                  <c:v>30273.200000000001</c:v>
                </c:pt>
                <c:pt idx="277">
                  <c:v>30273.200000000001</c:v>
                </c:pt>
                <c:pt idx="278">
                  <c:v>30313.4</c:v>
                </c:pt>
                <c:pt idx="279">
                  <c:v>30313.4</c:v>
                </c:pt>
                <c:pt idx="280">
                  <c:v>30599.7</c:v>
                </c:pt>
                <c:pt idx="281">
                  <c:v>30599.7</c:v>
                </c:pt>
                <c:pt idx="282">
                  <c:v>30796.3</c:v>
                </c:pt>
                <c:pt idx="283">
                  <c:v>30796.3</c:v>
                </c:pt>
                <c:pt idx="284">
                  <c:v>30943.3</c:v>
                </c:pt>
                <c:pt idx="285">
                  <c:v>30943.3</c:v>
                </c:pt>
                <c:pt idx="286">
                  <c:v>30960.3</c:v>
                </c:pt>
                <c:pt idx="287">
                  <c:v>30960.3</c:v>
                </c:pt>
                <c:pt idx="288">
                  <c:v>31234.799999999999</c:v>
                </c:pt>
                <c:pt idx="289">
                  <c:v>31234.799999999999</c:v>
                </c:pt>
                <c:pt idx="290">
                  <c:v>31282.1</c:v>
                </c:pt>
                <c:pt idx="291">
                  <c:v>31282.1</c:v>
                </c:pt>
                <c:pt idx="292">
                  <c:v>31343.899999999998</c:v>
                </c:pt>
                <c:pt idx="293">
                  <c:v>31343.899999999998</c:v>
                </c:pt>
                <c:pt idx="294">
                  <c:v>31537.8</c:v>
                </c:pt>
                <c:pt idx="295">
                  <c:v>31537.8</c:v>
                </c:pt>
                <c:pt idx="296">
                  <c:v>31640.5</c:v>
                </c:pt>
                <c:pt idx="297">
                  <c:v>31640.5</c:v>
                </c:pt>
                <c:pt idx="298">
                  <c:v>31932.799999999999</c:v>
                </c:pt>
                <c:pt idx="299">
                  <c:v>31932.799999999999</c:v>
                </c:pt>
                <c:pt idx="300">
                  <c:v>32239.7</c:v>
                </c:pt>
                <c:pt idx="301">
                  <c:v>32239.7</c:v>
                </c:pt>
                <c:pt idx="302">
                  <c:v>32288.5</c:v>
                </c:pt>
                <c:pt idx="303">
                  <c:v>32288.5</c:v>
                </c:pt>
                <c:pt idx="304">
                  <c:v>32943.699999999997</c:v>
                </c:pt>
                <c:pt idx="305">
                  <c:v>32943.699999999997</c:v>
                </c:pt>
                <c:pt idx="306">
                  <c:v>32990</c:v>
                </c:pt>
                <c:pt idx="307">
                  <c:v>32990</c:v>
                </c:pt>
                <c:pt idx="308">
                  <c:v>33159.599999999999</c:v>
                </c:pt>
                <c:pt idx="309">
                  <c:v>33159.599999999999</c:v>
                </c:pt>
                <c:pt idx="310">
                  <c:v>33253.699999999997</c:v>
                </c:pt>
                <c:pt idx="311">
                  <c:v>33253.699999999997</c:v>
                </c:pt>
                <c:pt idx="312">
                  <c:v>33368.799999999996</c:v>
                </c:pt>
                <c:pt idx="313">
                  <c:v>33368.799999999996</c:v>
                </c:pt>
                <c:pt idx="314">
                  <c:v>33598.799999999996</c:v>
                </c:pt>
                <c:pt idx="315">
                  <c:v>33598.799999999996</c:v>
                </c:pt>
                <c:pt idx="316">
                  <c:v>33604.699999999997</c:v>
                </c:pt>
                <c:pt idx="317">
                  <c:v>33604.699999999997</c:v>
                </c:pt>
                <c:pt idx="318">
                  <c:v>33731.399999999994</c:v>
                </c:pt>
                <c:pt idx="319">
                  <c:v>33731.399999999994</c:v>
                </c:pt>
                <c:pt idx="320">
                  <c:v>34020.599999999991</c:v>
                </c:pt>
                <c:pt idx="321">
                  <c:v>34020.599999999991</c:v>
                </c:pt>
                <c:pt idx="322">
                  <c:v>34289.799999999988</c:v>
                </c:pt>
                <c:pt idx="323">
                  <c:v>34289.799999999988</c:v>
                </c:pt>
                <c:pt idx="324">
                  <c:v>34722.19999999999</c:v>
                </c:pt>
                <c:pt idx="325">
                  <c:v>34722.19999999999</c:v>
                </c:pt>
                <c:pt idx="326">
                  <c:v>34852.19999999999</c:v>
                </c:pt>
                <c:pt idx="327">
                  <c:v>34852.19999999999</c:v>
                </c:pt>
                <c:pt idx="328">
                  <c:v>35504.799999999988</c:v>
                </c:pt>
                <c:pt idx="329">
                  <c:v>35504.799999999988</c:v>
                </c:pt>
                <c:pt idx="330">
                  <c:v>35677.69999999999</c:v>
                </c:pt>
                <c:pt idx="331">
                  <c:v>35677.69999999999</c:v>
                </c:pt>
                <c:pt idx="332">
                  <c:v>35877.099999999991</c:v>
                </c:pt>
                <c:pt idx="333">
                  <c:v>35877.099999999991</c:v>
                </c:pt>
                <c:pt idx="334">
                  <c:v>35940.19999999999</c:v>
                </c:pt>
                <c:pt idx="335">
                  <c:v>35940.19999999999</c:v>
                </c:pt>
                <c:pt idx="336">
                  <c:v>36122.499999999993</c:v>
                </c:pt>
                <c:pt idx="337">
                  <c:v>36122.499999999993</c:v>
                </c:pt>
                <c:pt idx="338">
                  <c:v>36346.899999999994</c:v>
                </c:pt>
                <c:pt idx="339">
                  <c:v>36346.899999999994</c:v>
                </c:pt>
                <c:pt idx="340">
                  <c:v>36407.399999999994</c:v>
                </c:pt>
                <c:pt idx="341">
                  <c:v>36407.399999999994</c:v>
                </c:pt>
                <c:pt idx="342">
                  <c:v>36453.899999999994</c:v>
                </c:pt>
                <c:pt idx="343">
                  <c:v>36453.899999999994</c:v>
                </c:pt>
                <c:pt idx="344">
                  <c:v>36838.899999999994</c:v>
                </c:pt>
                <c:pt idx="345">
                  <c:v>36838.899999999994</c:v>
                </c:pt>
                <c:pt idx="346">
                  <c:v>36864.499999999993</c:v>
                </c:pt>
                <c:pt idx="347">
                  <c:v>36864.499999999993</c:v>
                </c:pt>
                <c:pt idx="348">
                  <c:v>37183.19999999999</c:v>
                </c:pt>
                <c:pt idx="349">
                  <c:v>37183.19999999999</c:v>
                </c:pt>
                <c:pt idx="350">
                  <c:v>37332.69999999999</c:v>
                </c:pt>
                <c:pt idx="351">
                  <c:v>37332.69999999999</c:v>
                </c:pt>
                <c:pt idx="352">
                  <c:v>37535.19999999999</c:v>
                </c:pt>
                <c:pt idx="353">
                  <c:v>37535.19999999999</c:v>
                </c:pt>
                <c:pt idx="354">
                  <c:v>37795.69999999999</c:v>
                </c:pt>
                <c:pt idx="355">
                  <c:v>37795.69999999999</c:v>
                </c:pt>
                <c:pt idx="356">
                  <c:v>37863.19999999999</c:v>
                </c:pt>
                <c:pt idx="357">
                  <c:v>37863.19999999999</c:v>
                </c:pt>
                <c:pt idx="358">
                  <c:v>37942.399999999987</c:v>
                </c:pt>
                <c:pt idx="359">
                  <c:v>37942.399999999987</c:v>
                </c:pt>
                <c:pt idx="360">
                  <c:v>38564.799999999988</c:v>
                </c:pt>
                <c:pt idx="361">
                  <c:v>38564.799999999988</c:v>
                </c:pt>
                <c:pt idx="362">
                  <c:v>38854.399999999987</c:v>
                </c:pt>
                <c:pt idx="363">
                  <c:v>38854.399999999987</c:v>
                </c:pt>
                <c:pt idx="364">
                  <c:v>39469.399999999987</c:v>
                </c:pt>
                <c:pt idx="365">
                  <c:v>39469.399999999987</c:v>
                </c:pt>
                <c:pt idx="366">
                  <c:v>39541.099999999984</c:v>
                </c:pt>
                <c:pt idx="367">
                  <c:v>39541.099999999984</c:v>
                </c:pt>
                <c:pt idx="368">
                  <c:v>39810.899999999987</c:v>
                </c:pt>
                <c:pt idx="369">
                  <c:v>39810.899999999987</c:v>
                </c:pt>
                <c:pt idx="370">
                  <c:v>40248.399999999987</c:v>
                </c:pt>
                <c:pt idx="371">
                  <c:v>40248.399999999987</c:v>
                </c:pt>
                <c:pt idx="372">
                  <c:v>40385.099999999984</c:v>
                </c:pt>
                <c:pt idx="373">
                  <c:v>40385.099999999984</c:v>
                </c:pt>
                <c:pt idx="374">
                  <c:v>40644.099999999984</c:v>
                </c:pt>
                <c:pt idx="375">
                  <c:v>40644.099999999984</c:v>
                </c:pt>
                <c:pt idx="376">
                  <c:v>40772.099999999984</c:v>
                </c:pt>
                <c:pt idx="377">
                  <c:v>40772.099999999984</c:v>
                </c:pt>
                <c:pt idx="378">
                  <c:v>40805.599999999984</c:v>
                </c:pt>
                <c:pt idx="379">
                  <c:v>40805.599999999984</c:v>
                </c:pt>
                <c:pt idx="380">
                  <c:v>41119.899999999987</c:v>
                </c:pt>
                <c:pt idx="381">
                  <c:v>41119.899999999987</c:v>
                </c:pt>
                <c:pt idx="382">
                  <c:v>41614.899999999987</c:v>
                </c:pt>
                <c:pt idx="383">
                  <c:v>41614.899999999987</c:v>
                </c:pt>
                <c:pt idx="384">
                  <c:v>42314.899999999987</c:v>
                </c:pt>
                <c:pt idx="385">
                  <c:v>42314.899999999987</c:v>
                </c:pt>
                <c:pt idx="386">
                  <c:v>42592.69999999999</c:v>
                </c:pt>
                <c:pt idx="387">
                  <c:v>42592.69999999999</c:v>
                </c:pt>
                <c:pt idx="388">
                  <c:v>42797.69999999999</c:v>
                </c:pt>
                <c:pt idx="389">
                  <c:v>42797.69999999999</c:v>
                </c:pt>
                <c:pt idx="390">
                  <c:v>42958.499999999993</c:v>
                </c:pt>
                <c:pt idx="391">
                  <c:v>42958.499999999993</c:v>
                </c:pt>
                <c:pt idx="392">
                  <c:v>43056.19999999999</c:v>
                </c:pt>
                <c:pt idx="393">
                  <c:v>43056.19999999999</c:v>
                </c:pt>
                <c:pt idx="394">
                  <c:v>43179.099999999991</c:v>
                </c:pt>
                <c:pt idx="395">
                  <c:v>43179.099999999991</c:v>
                </c:pt>
                <c:pt idx="396">
                  <c:v>43363.899999999994</c:v>
                </c:pt>
                <c:pt idx="397">
                  <c:v>43363.899999999994</c:v>
                </c:pt>
                <c:pt idx="398">
                  <c:v>43493.599999999991</c:v>
                </c:pt>
                <c:pt idx="399">
                  <c:v>43493.599999999991</c:v>
                </c:pt>
                <c:pt idx="400">
                  <c:v>43688.499999999993</c:v>
                </c:pt>
                <c:pt idx="401">
                  <c:v>43688.499999999993</c:v>
                </c:pt>
                <c:pt idx="402">
                  <c:v>46690.69999999999</c:v>
                </c:pt>
                <c:pt idx="403">
                  <c:v>46690.69999999999</c:v>
                </c:pt>
                <c:pt idx="404">
                  <c:v>46746.099999999991</c:v>
                </c:pt>
                <c:pt idx="405">
                  <c:v>46746.099999999991</c:v>
                </c:pt>
                <c:pt idx="406">
                  <c:v>47248.19999999999</c:v>
                </c:pt>
                <c:pt idx="407">
                  <c:v>47248.19999999999</c:v>
                </c:pt>
                <c:pt idx="408">
                  <c:v>47440.19999999999</c:v>
                </c:pt>
                <c:pt idx="409">
                  <c:v>47440.19999999999</c:v>
                </c:pt>
                <c:pt idx="410">
                  <c:v>47480.499999999993</c:v>
                </c:pt>
                <c:pt idx="411">
                  <c:v>47480.499999999993</c:v>
                </c:pt>
                <c:pt idx="412">
                  <c:v>47628.999999999993</c:v>
                </c:pt>
                <c:pt idx="413">
                  <c:v>47628.999999999993</c:v>
                </c:pt>
                <c:pt idx="414">
                  <c:v>47778.799999999996</c:v>
                </c:pt>
                <c:pt idx="415">
                  <c:v>47778.799999999996</c:v>
                </c:pt>
                <c:pt idx="416">
                  <c:v>47808.899999999994</c:v>
                </c:pt>
                <c:pt idx="417">
                  <c:v>47808.899999999994</c:v>
                </c:pt>
                <c:pt idx="418">
                  <c:v>47928.799999999996</c:v>
                </c:pt>
                <c:pt idx="419">
                  <c:v>47928.799999999996</c:v>
                </c:pt>
                <c:pt idx="420">
                  <c:v>48016.899999999994</c:v>
                </c:pt>
                <c:pt idx="421">
                  <c:v>48016.899999999994</c:v>
                </c:pt>
                <c:pt idx="422">
                  <c:v>48088.099999999991</c:v>
                </c:pt>
                <c:pt idx="423">
                  <c:v>48088.099999999991</c:v>
                </c:pt>
                <c:pt idx="424">
                  <c:v>48240.799999999988</c:v>
                </c:pt>
                <c:pt idx="425">
                  <c:v>48240.799999999988</c:v>
                </c:pt>
                <c:pt idx="426">
                  <c:v>48330.19999999999</c:v>
                </c:pt>
                <c:pt idx="427">
                  <c:v>48330.19999999999</c:v>
                </c:pt>
                <c:pt idx="428">
                  <c:v>48368.399999999987</c:v>
                </c:pt>
                <c:pt idx="429">
                  <c:v>48368.399999999987</c:v>
                </c:pt>
                <c:pt idx="430">
                  <c:v>48636.099999999984</c:v>
                </c:pt>
                <c:pt idx="431">
                  <c:v>48636.099999999984</c:v>
                </c:pt>
                <c:pt idx="432">
                  <c:v>48728.799999999981</c:v>
                </c:pt>
                <c:pt idx="433">
                  <c:v>48728.799999999981</c:v>
                </c:pt>
                <c:pt idx="434">
                  <c:v>48927.799999999981</c:v>
                </c:pt>
                <c:pt idx="435">
                  <c:v>48927.799999999981</c:v>
                </c:pt>
                <c:pt idx="436">
                  <c:v>49095.999999999978</c:v>
                </c:pt>
                <c:pt idx="437">
                  <c:v>49095.999999999978</c:v>
                </c:pt>
                <c:pt idx="438">
                  <c:v>49135.099999999977</c:v>
                </c:pt>
                <c:pt idx="439">
                  <c:v>49135.099999999977</c:v>
                </c:pt>
                <c:pt idx="440">
                  <c:v>49232.699999999975</c:v>
                </c:pt>
                <c:pt idx="441">
                  <c:v>49232.699999999975</c:v>
                </c:pt>
                <c:pt idx="442">
                  <c:v>49312.599999999977</c:v>
                </c:pt>
                <c:pt idx="443">
                  <c:v>49312.599999999977</c:v>
                </c:pt>
                <c:pt idx="444">
                  <c:v>49395.39999999998</c:v>
                </c:pt>
                <c:pt idx="445">
                  <c:v>49395.39999999998</c:v>
                </c:pt>
                <c:pt idx="446">
                  <c:v>49624.599999999977</c:v>
                </c:pt>
                <c:pt idx="447">
                  <c:v>49624.599999999977</c:v>
                </c:pt>
                <c:pt idx="448">
                  <c:v>49968.999999999978</c:v>
                </c:pt>
                <c:pt idx="449">
                  <c:v>49968.999999999978</c:v>
                </c:pt>
                <c:pt idx="450">
                  <c:v>49994.099999999977</c:v>
                </c:pt>
                <c:pt idx="451">
                  <c:v>49994.099999999977</c:v>
                </c:pt>
                <c:pt idx="452">
                  <c:v>50129.999999999978</c:v>
                </c:pt>
                <c:pt idx="453">
                  <c:v>50129.999999999978</c:v>
                </c:pt>
                <c:pt idx="454">
                  <c:v>50547.999999999978</c:v>
                </c:pt>
                <c:pt idx="455">
                  <c:v>50547.999999999978</c:v>
                </c:pt>
                <c:pt idx="456">
                  <c:v>50885.39999999998</c:v>
                </c:pt>
                <c:pt idx="457">
                  <c:v>50885.39999999998</c:v>
                </c:pt>
                <c:pt idx="458">
                  <c:v>51017.89999999998</c:v>
                </c:pt>
                <c:pt idx="459">
                  <c:v>51017.89999999998</c:v>
                </c:pt>
                <c:pt idx="460">
                  <c:v>51093.499999999978</c:v>
                </c:pt>
                <c:pt idx="461">
                  <c:v>51093.499999999978</c:v>
                </c:pt>
                <c:pt idx="462">
                  <c:v>51185.599999999977</c:v>
                </c:pt>
                <c:pt idx="463">
                  <c:v>51185.599999999977</c:v>
                </c:pt>
                <c:pt idx="464">
                  <c:v>51443.999999999978</c:v>
                </c:pt>
                <c:pt idx="465">
                  <c:v>51443.999999999978</c:v>
                </c:pt>
                <c:pt idx="466">
                  <c:v>51593.999999999978</c:v>
                </c:pt>
                <c:pt idx="467">
                  <c:v>51593.999999999978</c:v>
                </c:pt>
                <c:pt idx="468">
                  <c:v>51718.199999999975</c:v>
                </c:pt>
                <c:pt idx="469">
                  <c:v>51718.199999999975</c:v>
                </c:pt>
                <c:pt idx="470">
                  <c:v>51804.899999999972</c:v>
                </c:pt>
                <c:pt idx="471">
                  <c:v>51804.899999999972</c:v>
                </c:pt>
                <c:pt idx="472">
                  <c:v>52019.799999999974</c:v>
                </c:pt>
                <c:pt idx="473">
                  <c:v>52019.799999999974</c:v>
                </c:pt>
                <c:pt idx="474">
                  <c:v>52090.799999999974</c:v>
                </c:pt>
                <c:pt idx="475">
                  <c:v>52090.799999999974</c:v>
                </c:pt>
                <c:pt idx="476">
                  <c:v>52437.199999999975</c:v>
                </c:pt>
                <c:pt idx="477">
                  <c:v>52437.199999999975</c:v>
                </c:pt>
                <c:pt idx="478">
                  <c:v>52849.999999999978</c:v>
                </c:pt>
                <c:pt idx="479">
                  <c:v>52849.999999999978</c:v>
                </c:pt>
                <c:pt idx="480">
                  <c:v>53004.199999999975</c:v>
                </c:pt>
                <c:pt idx="481">
                  <c:v>53004.199999999975</c:v>
                </c:pt>
                <c:pt idx="482">
                  <c:v>53052.499999999978</c:v>
                </c:pt>
                <c:pt idx="483">
                  <c:v>53052.499999999978</c:v>
                </c:pt>
                <c:pt idx="484">
                  <c:v>53118.39999999998</c:v>
                </c:pt>
                <c:pt idx="485">
                  <c:v>53118.39999999998</c:v>
                </c:pt>
                <c:pt idx="486">
                  <c:v>53236.799999999981</c:v>
                </c:pt>
                <c:pt idx="487">
                  <c:v>53236.799999999981</c:v>
                </c:pt>
                <c:pt idx="488">
                  <c:v>53245.099999999984</c:v>
                </c:pt>
                <c:pt idx="489">
                  <c:v>53245.099999999984</c:v>
                </c:pt>
                <c:pt idx="490">
                  <c:v>53346.299999999981</c:v>
                </c:pt>
                <c:pt idx="491">
                  <c:v>53346.299999999981</c:v>
                </c:pt>
                <c:pt idx="492">
                  <c:v>53575.799999999981</c:v>
                </c:pt>
                <c:pt idx="493">
                  <c:v>53575.799999999981</c:v>
                </c:pt>
                <c:pt idx="494">
                  <c:v>53715.599999999984</c:v>
                </c:pt>
                <c:pt idx="495">
                  <c:v>53715.599999999984</c:v>
                </c:pt>
                <c:pt idx="496">
                  <c:v>54093.399999999987</c:v>
                </c:pt>
                <c:pt idx="497">
                  <c:v>54093.399999999987</c:v>
                </c:pt>
                <c:pt idx="498">
                  <c:v>54117.999999999985</c:v>
                </c:pt>
                <c:pt idx="499">
                  <c:v>54117.999999999985</c:v>
                </c:pt>
                <c:pt idx="500">
                  <c:v>54150.399999999987</c:v>
                </c:pt>
                <c:pt idx="501">
                  <c:v>54150.399999999987</c:v>
                </c:pt>
                <c:pt idx="502">
                  <c:v>54322.299999999988</c:v>
                </c:pt>
                <c:pt idx="503">
                  <c:v>54322.299999999988</c:v>
                </c:pt>
                <c:pt idx="504">
                  <c:v>54358.299999999988</c:v>
                </c:pt>
                <c:pt idx="505">
                  <c:v>54358.299999999988</c:v>
                </c:pt>
                <c:pt idx="506">
                  <c:v>54493.299999999988</c:v>
                </c:pt>
                <c:pt idx="507">
                  <c:v>54493.299999999988</c:v>
                </c:pt>
                <c:pt idx="508">
                  <c:v>54739.399999999987</c:v>
                </c:pt>
                <c:pt idx="509">
                  <c:v>54739.399999999987</c:v>
                </c:pt>
                <c:pt idx="510">
                  <c:v>54747.999999999985</c:v>
                </c:pt>
                <c:pt idx="511">
                  <c:v>54747.999999999985</c:v>
                </c:pt>
                <c:pt idx="512">
                  <c:v>54943.599999999984</c:v>
                </c:pt>
                <c:pt idx="513">
                  <c:v>54943.599999999984</c:v>
                </c:pt>
                <c:pt idx="514">
                  <c:v>55030.699999999983</c:v>
                </c:pt>
                <c:pt idx="515">
                  <c:v>55030.699999999983</c:v>
                </c:pt>
                <c:pt idx="516">
                  <c:v>55061.699999999983</c:v>
                </c:pt>
                <c:pt idx="517">
                  <c:v>55061.699999999983</c:v>
                </c:pt>
                <c:pt idx="518">
                  <c:v>55302.699999999983</c:v>
                </c:pt>
                <c:pt idx="519">
                  <c:v>55302.699999999983</c:v>
                </c:pt>
                <c:pt idx="520">
                  <c:v>55389.699999999983</c:v>
                </c:pt>
                <c:pt idx="521">
                  <c:v>55389.699999999983</c:v>
                </c:pt>
                <c:pt idx="522">
                  <c:v>55407.999999999985</c:v>
                </c:pt>
                <c:pt idx="523">
                  <c:v>55407.999999999985</c:v>
                </c:pt>
                <c:pt idx="524">
                  <c:v>55508.799999999988</c:v>
                </c:pt>
                <c:pt idx="525">
                  <c:v>55508.799999999988</c:v>
                </c:pt>
                <c:pt idx="526">
                  <c:v>55802.599999999991</c:v>
                </c:pt>
                <c:pt idx="527">
                  <c:v>55802.599999999991</c:v>
                </c:pt>
                <c:pt idx="528">
                  <c:v>55820.19999999999</c:v>
                </c:pt>
                <c:pt idx="529">
                  <c:v>55820.19999999999</c:v>
                </c:pt>
                <c:pt idx="530">
                  <c:v>55899.999999999993</c:v>
                </c:pt>
                <c:pt idx="531">
                  <c:v>55899.999999999993</c:v>
                </c:pt>
                <c:pt idx="532">
                  <c:v>56141.499999999993</c:v>
                </c:pt>
                <c:pt idx="533">
                  <c:v>56141.499999999993</c:v>
                </c:pt>
                <c:pt idx="534">
                  <c:v>56233.299999999996</c:v>
                </c:pt>
                <c:pt idx="535">
                  <c:v>56233.299999999996</c:v>
                </c:pt>
                <c:pt idx="536">
                  <c:v>56278.2</c:v>
                </c:pt>
                <c:pt idx="537">
                  <c:v>56278.2</c:v>
                </c:pt>
                <c:pt idx="538">
                  <c:v>56336.2</c:v>
                </c:pt>
                <c:pt idx="539">
                  <c:v>56336.2</c:v>
                </c:pt>
                <c:pt idx="540">
                  <c:v>56386.899999999994</c:v>
                </c:pt>
                <c:pt idx="541">
                  <c:v>56386.899999999994</c:v>
                </c:pt>
                <c:pt idx="542">
                  <c:v>56437.599999999991</c:v>
                </c:pt>
                <c:pt idx="543">
                  <c:v>56437.599999999991</c:v>
                </c:pt>
                <c:pt idx="544">
                  <c:v>56563.69999999999</c:v>
                </c:pt>
                <c:pt idx="545">
                  <c:v>56563.69999999999</c:v>
                </c:pt>
                <c:pt idx="546">
                  <c:v>56601.999999999993</c:v>
                </c:pt>
                <c:pt idx="547">
                  <c:v>56601.999999999993</c:v>
                </c:pt>
                <c:pt idx="548">
                  <c:v>56719.899999999994</c:v>
                </c:pt>
                <c:pt idx="549">
                  <c:v>56719.899999999994</c:v>
                </c:pt>
                <c:pt idx="550">
                  <c:v>56885.899999999994</c:v>
                </c:pt>
                <c:pt idx="551">
                  <c:v>56885.899999999994</c:v>
                </c:pt>
                <c:pt idx="552">
                  <c:v>56984.399999999994</c:v>
                </c:pt>
                <c:pt idx="553">
                  <c:v>56984.399999999994</c:v>
                </c:pt>
                <c:pt idx="554">
                  <c:v>57229.299999999996</c:v>
                </c:pt>
                <c:pt idx="555">
                  <c:v>57229.299999999996</c:v>
                </c:pt>
                <c:pt idx="556">
                  <c:v>57266.6</c:v>
                </c:pt>
                <c:pt idx="557">
                  <c:v>57266.6</c:v>
                </c:pt>
                <c:pt idx="558">
                  <c:v>57277.4</c:v>
                </c:pt>
                <c:pt idx="559">
                  <c:v>57277.4</c:v>
                </c:pt>
                <c:pt idx="560">
                  <c:v>57431.200000000004</c:v>
                </c:pt>
                <c:pt idx="561">
                  <c:v>57431.200000000004</c:v>
                </c:pt>
                <c:pt idx="562">
                  <c:v>57609.000000000007</c:v>
                </c:pt>
                <c:pt idx="563">
                  <c:v>57609.000000000007</c:v>
                </c:pt>
                <c:pt idx="564">
                  <c:v>57730.500000000007</c:v>
                </c:pt>
                <c:pt idx="565">
                  <c:v>57730.500000000007</c:v>
                </c:pt>
                <c:pt idx="566">
                  <c:v>57980.600000000006</c:v>
                </c:pt>
                <c:pt idx="567">
                  <c:v>57980.600000000006</c:v>
                </c:pt>
                <c:pt idx="568">
                  <c:v>58083.600000000006</c:v>
                </c:pt>
                <c:pt idx="569">
                  <c:v>58083.600000000006</c:v>
                </c:pt>
                <c:pt idx="570">
                  <c:v>58155.400000000009</c:v>
                </c:pt>
                <c:pt idx="571">
                  <c:v>58155.400000000009</c:v>
                </c:pt>
                <c:pt idx="572">
                  <c:v>58241.700000000012</c:v>
                </c:pt>
                <c:pt idx="573">
                  <c:v>58241.700000000012</c:v>
                </c:pt>
                <c:pt idx="574">
                  <c:v>58402.100000000013</c:v>
                </c:pt>
                <c:pt idx="575">
                  <c:v>58402.100000000013</c:v>
                </c:pt>
                <c:pt idx="576">
                  <c:v>58495.200000000012</c:v>
                </c:pt>
                <c:pt idx="577">
                  <c:v>58495.200000000012</c:v>
                </c:pt>
                <c:pt idx="578">
                  <c:v>58523.600000000013</c:v>
                </c:pt>
                <c:pt idx="579">
                  <c:v>58523.600000000013</c:v>
                </c:pt>
                <c:pt idx="580">
                  <c:v>58544.100000000013</c:v>
                </c:pt>
                <c:pt idx="581">
                  <c:v>58544.100000000013</c:v>
                </c:pt>
                <c:pt idx="582">
                  <c:v>58853.400000000016</c:v>
                </c:pt>
                <c:pt idx="583">
                  <c:v>58853.400000000016</c:v>
                </c:pt>
                <c:pt idx="584">
                  <c:v>58887.800000000017</c:v>
                </c:pt>
                <c:pt idx="585">
                  <c:v>58887.800000000017</c:v>
                </c:pt>
                <c:pt idx="586">
                  <c:v>58933.200000000019</c:v>
                </c:pt>
                <c:pt idx="587">
                  <c:v>58933.200000000019</c:v>
                </c:pt>
                <c:pt idx="588">
                  <c:v>58952.000000000022</c:v>
                </c:pt>
                <c:pt idx="589">
                  <c:v>58952.000000000022</c:v>
                </c:pt>
                <c:pt idx="590">
                  <c:v>59016.700000000019</c:v>
                </c:pt>
                <c:pt idx="591">
                  <c:v>59016.700000000019</c:v>
                </c:pt>
                <c:pt idx="592">
                  <c:v>59033.200000000019</c:v>
                </c:pt>
                <c:pt idx="593">
                  <c:v>59033.200000000019</c:v>
                </c:pt>
                <c:pt idx="594">
                  <c:v>59485.500000000022</c:v>
                </c:pt>
                <c:pt idx="595">
                  <c:v>59485.500000000022</c:v>
                </c:pt>
                <c:pt idx="596">
                  <c:v>59538.400000000023</c:v>
                </c:pt>
                <c:pt idx="597">
                  <c:v>59538.400000000023</c:v>
                </c:pt>
                <c:pt idx="598">
                  <c:v>59736.500000000022</c:v>
                </c:pt>
                <c:pt idx="599">
                  <c:v>59736.500000000022</c:v>
                </c:pt>
                <c:pt idx="600">
                  <c:v>59796.800000000025</c:v>
                </c:pt>
                <c:pt idx="601">
                  <c:v>59796.800000000025</c:v>
                </c:pt>
                <c:pt idx="602">
                  <c:v>59939.700000000026</c:v>
                </c:pt>
                <c:pt idx="603">
                  <c:v>59939.700000000026</c:v>
                </c:pt>
                <c:pt idx="604">
                  <c:v>59973.600000000028</c:v>
                </c:pt>
                <c:pt idx="605">
                  <c:v>59973.600000000028</c:v>
                </c:pt>
                <c:pt idx="606">
                  <c:v>60250.800000000025</c:v>
                </c:pt>
                <c:pt idx="607">
                  <c:v>60250.800000000025</c:v>
                </c:pt>
                <c:pt idx="608">
                  <c:v>60436.100000000028</c:v>
                </c:pt>
                <c:pt idx="609">
                  <c:v>60436.100000000028</c:v>
                </c:pt>
                <c:pt idx="610">
                  <c:v>60539.700000000026</c:v>
                </c:pt>
                <c:pt idx="611">
                  <c:v>60539.700000000026</c:v>
                </c:pt>
                <c:pt idx="612">
                  <c:v>60678.100000000028</c:v>
                </c:pt>
                <c:pt idx="613">
                  <c:v>60678.100000000028</c:v>
                </c:pt>
                <c:pt idx="614">
                  <c:v>60744.300000000025</c:v>
                </c:pt>
                <c:pt idx="615">
                  <c:v>60744.300000000025</c:v>
                </c:pt>
                <c:pt idx="616">
                  <c:v>60828.700000000026</c:v>
                </c:pt>
                <c:pt idx="617">
                  <c:v>60828.700000000026</c:v>
                </c:pt>
                <c:pt idx="618">
                  <c:v>60891.700000000026</c:v>
                </c:pt>
                <c:pt idx="619">
                  <c:v>60891.700000000026</c:v>
                </c:pt>
                <c:pt idx="620">
                  <c:v>60929.800000000025</c:v>
                </c:pt>
                <c:pt idx="621">
                  <c:v>60929.800000000025</c:v>
                </c:pt>
                <c:pt idx="622">
                  <c:v>61244.700000000026</c:v>
                </c:pt>
                <c:pt idx="623">
                  <c:v>61244.700000000026</c:v>
                </c:pt>
                <c:pt idx="624">
                  <c:v>61324.700000000026</c:v>
                </c:pt>
                <c:pt idx="625">
                  <c:v>61324.700000000026</c:v>
                </c:pt>
                <c:pt idx="626">
                  <c:v>61355.600000000028</c:v>
                </c:pt>
                <c:pt idx="627">
                  <c:v>61355.600000000028</c:v>
                </c:pt>
                <c:pt idx="628">
                  <c:v>61380.300000000025</c:v>
                </c:pt>
                <c:pt idx="629">
                  <c:v>61380.300000000025</c:v>
                </c:pt>
                <c:pt idx="630">
                  <c:v>61569.600000000028</c:v>
                </c:pt>
                <c:pt idx="631">
                  <c:v>61569.600000000028</c:v>
                </c:pt>
                <c:pt idx="632">
                  <c:v>61588.100000000028</c:v>
                </c:pt>
                <c:pt idx="633">
                  <c:v>61588.100000000028</c:v>
                </c:pt>
                <c:pt idx="634">
                  <c:v>61798.500000000029</c:v>
                </c:pt>
                <c:pt idx="635">
                  <c:v>61798.500000000029</c:v>
                </c:pt>
                <c:pt idx="636">
                  <c:v>61830.500000000029</c:v>
                </c:pt>
                <c:pt idx="637">
                  <c:v>61830.500000000029</c:v>
                </c:pt>
                <c:pt idx="638">
                  <c:v>62021.100000000028</c:v>
                </c:pt>
                <c:pt idx="639">
                  <c:v>62021.100000000028</c:v>
                </c:pt>
                <c:pt idx="640">
                  <c:v>62043.000000000029</c:v>
                </c:pt>
                <c:pt idx="641">
                  <c:v>62043.000000000029</c:v>
                </c:pt>
                <c:pt idx="642">
                  <c:v>62069.700000000026</c:v>
                </c:pt>
                <c:pt idx="643">
                  <c:v>62069.700000000026</c:v>
                </c:pt>
                <c:pt idx="644">
                  <c:v>62083.500000000029</c:v>
                </c:pt>
                <c:pt idx="645">
                  <c:v>62083.500000000029</c:v>
                </c:pt>
                <c:pt idx="646">
                  <c:v>62110.900000000031</c:v>
                </c:pt>
                <c:pt idx="647">
                  <c:v>62110.900000000031</c:v>
                </c:pt>
                <c:pt idx="648">
                  <c:v>62181.300000000032</c:v>
                </c:pt>
                <c:pt idx="649">
                  <c:v>62181.300000000032</c:v>
                </c:pt>
                <c:pt idx="650">
                  <c:v>62273.000000000029</c:v>
                </c:pt>
                <c:pt idx="651">
                  <c:v>62273.000000000029</c:v>
                </c:pt>
                <c:pt idx="652">
                  <c:v>62335.600000000028</c:v>
                </c:pt>
                <c:pt idx="653">
                  <c:v>62335.600000000028</c:v>
                </c:pt>
                <c:pt idx="654">
                  <c:v>62453.800000000025</c:v>
                </c:pt>
                <c:pt idx="655">
                  <c:v>62453.800000000025</c:v>
                </c:pt>
                <c:pt idx="656">
                  <c:v>62512.000000000022</c:v>
                </c:pt>
                <c:pt idx="657">
                  <c:v>62512.000000000022</c:v>
                </c:pt>
                <c:pt idx="658">
                  <c:v>62530.500000000022</c:v>
                </c:pt>
                <c:pt idx="659">
                  <c:v>62530.500000000022</c:v>
                </c:pt>
                <c:pt idx="660">
                  <c:v>62536.800000000025</c:v>
                </c:pt>
                <c:pt idx="661">
                  <c:v>62536.800000000025</c:v>
                </c:pt>
                <c:pt idx="662">
                  <c:v>62548.700000000026</c:v>
                </c:pt>
                <c:pt idx="663">
                  <c:v>62548.700000000026</c:v>
                </c:pt>
                <c:pt idx="664">
                  <c:v>62552.700000000026</c:v>
                </c:pt>
                <c:pt idx="665">
                  <c:v>62552.700000000026</c:v>
                </c:pt>
                <c:pt idx="666">
                  <c:v>62554.500000000029</c:v>
                </c:pt>
                <c:pt idx="667">
                  <c:v>62554.500000000029</c:v>
                </c:pt>
              </c:numCache>
            </c:numRef>
          </c:cat>
          <c:val>
            <c:numRef>
              <c:f>'Asset 2024 Cost Curve (LOM)'!$AJ$11:$AJ$694</c:f>
              <c:numCache>
                <c:formatCode>"$"#,##0_)_x_%;\("$"#,##0\)_x_%;\-\-_)_x_%;@_)_x_%</c:formatCode>
                <c:ptCount val="68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1155.5999999999999</c:v>
                </c:pt>
                <c:pt idx="202">
                  <c:v>1155.5999999999999</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numCache>
            </c:numRef>
          </c:val>
          <c:extLst>
            <c:ext xmlns:c16="http://schemas.microsoft.com/office/drawing/2014/chart" uri="{C3380CC4-5D6E-409C-BE32-E72D297353CC}">
              <c16:uniqueId val="{00000003-CE9F-481E-828E-251AC82C46CF}"/>
            </c:ext>
          </c:extLst>
        </c:ser>
        <c:ser>
          <c:idx val="4"/>
          <c:order val="4"/>
          <c:tx>
            <c:strRef>
              <c:f>'Asset 2024 Cost Curve (LOM)'!$AK$10</c:f>
              <c:strCache>
                <c:ptCount val="1"/>
                <c:pt idx="0">
                  <c:v>Lihir   </c:v>
                </c:pt>
              </c:strCache>
            </c:strRef>
          </c:tx>
          <c:spPr>
            <a:solidFill>
              <a:schemeClr val="bg1">
                <a:lumMod val="75000"/>
              </a:schemeClr>
            </a:solidFill>
            <a:ln>
              <a:noFill/>
            </a:ln>
          </c:spPr>
          <c:cat>
            <c:numRef>
              <c:f>'Asset 2024 Cost Curve (LOM)'!$AD$11:$AD$678</c:f>
              <c:numCache>
                <c:formatCode>"$"#,##0_)_x_%;\("$"#,##0\)_x_%;\-\-_)_x_%;@_)_x_%</c:formatCode>
                <c:ptCount val="668"/>
                <c:pt idx="0">
                  <c:v>0</c:v>
                </c:pt>
                <c:pt idx="1">
                  <c:v>0</c:v>
                </c:pt>
                <c:pt idx="2">
                  <c:v>20.6</c:v>
                </c:pt>
                <c:pt idx="3">
                  <c:v>20.6</c:v>
                </c:pt>
                <c:pt idx="4">
                  <c:v>56.300000000000004</c:v>
                </c:pt>
                <c:pt idx="5">
                  <c:v>56.300000000000004</c:v>
                </c:pt>
                <c:pt idx="6">
                  <c:v>93.7</c:v>
                </c:pt>
                <c:pt idx="7">
                  <c:v>93.7</c:v>
                </c:pt>
                <c:pt idx="8">
                  <c:v>106.7</c:v>
                </c:pt>
                <c:pt idx="9">
                  <c:v>106.7</c:v>
                </c:pt>
                <c:pt idx="10">
                  <c:v>159.5</c:v>
                </c:pt>
                <c:pt idx="11">
                  <c:v>159.5</c:v>
                </c:pt>
                <c:pt idx="12">
                  <c:v>164.7</c:v>
                </c:pt>
                <c:pt idx="13">
                  <c:v>164.7</c:v>
                </c:pt>
                <c:pt idx="14">
                  <c:v>669.09999999999991</c:v>
                </c:pt>
                <c:pt idx="15">
                  <c:v>669.09999999999991</c:v>
                </c:pt>
                <c:pt idx="16">
                  <c:v>737.89999999999986</c:v>
                </c:pt>
                <c:pt idx="17">
                  <c:v>737.89999999999986</c:v>
                </c:pt>
                <c:pt idx="18">
                  <c:v>1211.1999999999998</c:v>
                </c:pt>
                <c:pt idx="19">
                  <c:v>1211.1999999999998</c:v>
                </c:pt>
                <c:pt idx="20">
                  <c:v>1224.2999999999997</c:v>
                </c:pt>
                <c:pt idx="21">
                  <c:v>1224.2999999999997</c:v>
                </c:pt>
                <c:pt idx="22">
                  <c:v>1302.5999999999997</c:v>
                </c:pt>
                <c:pt idx="23">
                  <c:v>1302.5999999999997</c:v>
                </c:pt>
                <c:pt idx="24">
                  <c:v>1530.5999999999997</c:v>
                </c:pt>
                <c:pt idx="25">
                  <c:v>1530.5999999999997</c:v>
                </c:pt>
                <c:pt idx="26">
                  <c:v>1753.4999999999998</c:v>
                </c:pt>
                <c:pt idx="27">
                  <c:v>1753.4999999999998</c:v>
                </c:pt>
                <c:pt idx="28">
                  <c:v>1758.6999999999998</c:v>
                </c:pt>
                <c:pt idx="29">
                  <c:v>1758.6999999999998</c:v>
                </c:pt>
                <c:pt idx="30">
                  <c:v>1836.9999999999998</c:v>
                </c:pt>
                <c:pt idx="31">
                  <c:v>1836.9999999999998</c:v>
                </c:pt>
                <c:pt idx="32">
                  <c:v>1936.4999999999998</c:v>
                </c:pt>
                <c:pt idx="33">
                  <c:v>1936.4999999999998</c:v>
                </c:pt>
                <c:pt idx="34">
                  <c:v>2223.3999999999996</c:v>
                </c:pt>
                <c:pt idx="35">
                  <c:v>2223.3999999999996</c:v>
                </c:pt>
                <c:pt idx="36">
                  <c:v>3819.3999999999996</c:v>
                </c:pt>
                <c:pt idx="37">
                  <c:v>3819.3999999999996</c:v>
                </c:pt>
                <c:pt idx="38">
                  <c:v>3850.7</c:v>
                </c:pt>
                <c:pt idx="39">
                  <c:v>3850.7</c:v>
                </c:pt>
                <c:pt idx="40">
                  <c:v>3992.2</c:v>
                </c:pt>
                <c:pt idx="41">
                  <c:v>3992.2</c:v>
                </c:pt>
                <c:pt idx="42">
                  <c:v>4185.5999999999995</c:v>
                </c:pt>
                <c:pt idx="43">
                  <c:v>4185.5999999999995</c:v>
                </c:pt>
                <c:pt idx="44">
                  <c:v>4485.2999999999993</c:v>
                </c:pt>
                <c:pt idx="45">
                  <c:v>4485.2999999999993</c:v>
                </c:pt>
                <c:pt idx="46">
                  <c:v>4518.9999999999991</c:v>
                </c:pt>
                <c:pt idx="47">
                  <c:v>4518.9999999999991</c:v>
                </c:pt>
                <c:pt idx="48">
                  <c:v>4541.3999999999987</c:v>
                </c:pt>
                <c:pt idx="49">
                  <c:v>4541.3999999999987</c:v>
                </c:pt>
                <c:pt idx="50">
                  <c:v>4627.8999999999987</c:v>
                </c:pt>
                <c:pt idx="51">
                  <c:v>4627.8999999999987</c:v>
                </c:pt>
                <c:pt idx="52">
                  <c:v>4755.6999999999989</c:v>
                </c:pt>
                <c:pt idx="53">
                  <c:v>4755.6999999999989</c:v>
                </c:pt>
                <c:pt idx="54">
                  <c:v>4884.2999999999993</c:v>
                </c:pt>
                <c:pt idx="55">
                  <c:v>4884.2999999999993</c:v>
                </c:pt>
                <c:pt idx="56">
                  <c:v>5483.0999999999995</c:v>
                </c:pt>
                <c:pt idx="57">
                  <c:v>5483.0999999999995</c:v>
                </c:pt>
                <c:pt idx="58">
                  <c:v>5500.2999999999993</c:v>
                </c:pt>
                <c:pt idx="59">
                  <c:v>5500.2999999999993</c:v>
                </c:pt>
                <c:pt idx="60">
                  <c:v>5665.9999999999991</c:v>
                </c:pt>
                <c:pt idx="61">
                  <c:v>5665.9999999999991</c:v>
                </c:pt>
                <c:pt idx="62">
                  <c:v>6275.2999999999993</c:v>
                </c:pt>
                <c:pt idx="63">
                  <c:v>6275.2999999999993</c:v>
                </c:pt>
                <c:pt idx="64">
                  <c:v>6291.0999999999995</c:v>
                </c:pt>
                <c:pt idx="65">
                  <c:v>6291.0999999999995</c:v>
                </c:pt>
                <c:pt idx="66">
                  <c:v>6493.7</c:v>
                </c:pt>
                <c:pt idx="67">
                  <c:v>6493.7</c:v>
                </c:pt>
                <c:pt idx="68">
                  <c:v>6871.7</c:v>
                </c:pt>
                <c:pt idx="69">
                  <c:v>6871.7</c:v>
                </c:pt>
                <c:pt idx="70">
                  <c:v>6957.3</c:v>
                </c:pt>
                <c:pt idx="71">
                  <c:v>6957.3</c:v>
                </c:pt>
                <c:pt idx="72">
                  <c:v>7173.7</c:v>
                </c:pt>
                <c:pt idx="73">
                  <c:v>7173.7</c:v>
                </c:pt>
                <c:pt idx="74">
                  <c:v>7320.0999999999995</c:v>
                </c:pt>
                <c:pt idx="75">
                  <c:v>7320.0999999999995</c:v>
                </c:pt>
                <c:pt idx="76">
                  <c:v>7343.5999999999995</c:v>
                </c:pt>
                <c:pt idx="77">
                  <c:v>7343.5999999999995</c:v>
                </c:pt>
                <c:pt idx="78">
                  <c:v>7472.0999999999995</c:v>
                </c:pt>
                <c:pt idx="79">
                  <c:v>7472.0999999999995</c:v>
                </c:pt>
                <c:pt idx="80">
                  <c:v>7699.7</c:v>
                </c:pt>
                <c:pt idx="81">
                  <c:v>7699.7</c:v>
                </c:pt>
                <c:pt idx="82">
                  <c:v>8044.3</c:v>
                </c:pt>
                <c:pt idx="83">
                  <c:v>8044.3</c:v>
                </c:pt>
                <c:pt idx="84">
                  <c:v>8588.2999999999993</c:v>
                </c:pt>
                <c:pt idx="85">
                  <c:v>8588.2999999999993</c:v>
                </c:pt>
                <c:pt idx="86">
                  <c:v>9084.2999999999993</c:v>
                </c:pt>
                <c:pt idx="87">
                  <c:v>9084.2999999999993</c:v>
                </c:pt>
                <c:pt idx="88">
                  <c:v>9269.1999999999989</c:v>
                </c:pt>
                <c:pt idx="89">
                  <c:v>9269.1999999999989</c:v>
                </c:pt>
                <c:pt idx="90">
                  <c:v>9375.5999999999985</c:v>
                </c:pt>
                <c:pt idx="91">
                  <c:v>9375.5999999999985</c:v>
                </c:pt>
                <c:pt idx="92">
                  <c:v>9433.4999999999982</c:v>
                </c:pt>
                <c:pt idx="93">
                  <c:v>9433.4999999999982</c:v>
                </c:pt>
                <c:pt idx="94">
                  <c:v>9751.7999999999975</c:v>
                </c:pt>
                <c:pt idx="95">
                  <c:v>9751.7999999999975</c:v>
                </c:pt>
                <c:pt idx="96">
                  <c:v>9930.9999999999982</c:v>
                </c:pt>
                <c:pt idx="97">
                  <c:v>9930.9999999999982</c:v>
                </c:pt>
                <c:pt idx="98">
                  <c:v>10256.399999999998</c:v>
                </c:pt>
                <c:pt idx="99">
                  <c:v>10256.399999999998</c:v>
                </c:pt>
                <c:pt idx="100">
                  <c:v>10329.599999999999</c:v>
                </c:pt>
                <c:pt idx="101">
                  <c:v>10329.599999999999</c:v>
                </c:pt>
                <c:pt idx="102">
                  <c:v>10423.199999999999</c:v>
                </c:pt>
                <c:pt idx="103">
                  <c:v>10423.199999999999</c:v>
                </c:pt>
                <c:pt idx="104">
                  <c:v>10449.9</c:v>
                </c:pt>
                <c:pt idx="105">
                  <c:v>10449.9</c:v>
                </c:pt>
                <c:pt idx="106">
                  <c:v>13121.2</c:v>
                </c:pt>
                <c:pt idx="107">
                  <c:v>13121.2</c:v>
                </c:pt>
                <c:pt idx="108">
                  <c:v>13244.5</c:v>
                </c:pt>
                <c:pt idx="109">
                  <c:v>13244.5</c:v>
                </c:pt>
                <c:pt idx="110">
                  <c:v>13646.2</c:v>
                </c:pt>
                <c:pt idx="111">
                  <c:v>13646.2</c:v>
                </c:pt>
                <c:pt idx="112">
                  <c:v>13850.400000000001</c:v>
                </c:pt>
                <c:pt idx="113">
                  <c:v>13850.400000000001</c:v>
                </c:pt>
                <c:pt idx="114">
                  <c:v>13903.500000000002</c:v>
                </c:pt>
                <c:pt idx="115">
                  <c:v>13903.500000000002</c:v>
                </c:pt>
                <c:pt idx="116">
                  <c:v>13998.600000000002</c:v>
                </c:pt>
                <c:pt idx="117">
                  <c:v>13998.600000000002</c:v>
                </c:pt>
                <c:pt idx="118">
                  <c:v>14070.800000000003</c:v>
                </c:pt>
                <c:pt idx="119">
                  <c:v>14070.800000000003</c:v>
                </c:pt>
                <c:pt idx="120">
                  <c:v>14157.600000000002</c:v>
                </c:pt>
                <c:pt idx="121">
                  <c:v>14157.600000000002</c:v>
                </c:pt>
                <c:pt idx="122">
                  <c:v>14329.000000000002</c:v>
                </c:pt>
                <c:pt idx="123">
                  <c:v>14329.000000000002</c:v>
                </c:pt>
                <c:pt idx="124">
                  <c:v>14507.600000000002</c:v>
                </c:pt>
                <c:pt idx="125">
                  <c:v>14507.600000000002</c:v>
                </c:pt>
                <c:pt idx="126">
                  <c:v>14580.900000000001</c:v>
                </c:pt>
                <c:pt idx="127">
                  <c:v>14580.900000000001</c:v>
                </c:pt>
                <c:pt idx="128">
                  <c:v>14813.500000000002</c:v>
                </c:pt>
                <c:pt idx="129">
                  <c:v>14813.500000000002</c:v>
                </c:pt>
                <c:pt idx="130">
                  <c:v>14988.200000000003</c:v>
                </c:pt>
                <c:pt idx="131">
                  <c:v>14988.200000000003</c:v>
                </c:pt>
                <c:pt idx="132">
                  <c:v>15734.500000000002</c:v>
                </c:pt>
                <c:pt idx="133">
                  <c:v>15734.500000000002</c:v>
                </c:pt>
                <c:pt idx="134">
                  <c:v>16216.200000000003</c:v>
                </c:pt>
                <c:pt idx="135">
                  <c:v>16216.200000000003</c:v>
                </c:pt>
                <c:pt idx="136">
                  <c:v>16498.100000000002</c:v>
                </c:pt>
                <c:pt idx="137">
                  <c:v>16498.100000000002</c:v>
                </c:pt>
                <c:pt idx="138">
                  <c:v>16729.100000000002</c:v>
                </c:pt>
                <c:pt idx="139">
                  <c:v>16729.100000000002</c:v>
                </c:pt>
                <c:pt idx="140">
                  <c:v>16971.400000000001</c:v>
                </c:pt>
                <c:pt idx="141">
                  <c:v>16971.400000000001</c:v>
                </c:pt>
                <c:pt idx="142">
                  <c:v>17528.100000000002</c:v>
                </c:pt>
                <c:pt idx="143">
                  <c:v>17528.100000000002</c:v>
                </c:pt>
                <c:pt idx="144">
                  <c:v>17565.2</c:v>
                </c:pt>
                <c:pt idx="145">
                  <c:v>17565.2</c:v>
                </c:pt>
                <c:pt idx="146">
                  <c:v>17590.400000000001</c:v>
                </c:pt>
                <c:pt idx="147">
                  <c:v>17590.400000000001</c:v>
                </c:pt>
                <c:pt idx="148">
                  <c:v>17632.7</c:v>
                </c:pt>
                <c:pt idx="149">
                  <c:v>17632.7</c:v>
                </c:pt>
                <c:pt idx="150">
                  <c:v>17740.900000000001</c:v>
                </c:pt>
                <c:pt idx="151">
                  <c:v>17740.900000000001</c:v>
                </c:pt>
                <c:pt idx="152">
                  <c:v>17912.7</c:v>
                </c:pt>
                <c:pt idx="153">
                  <c:v>17912.7</c:v>
                </c:pt>
                <c:pt idx="154">
                  <c:v>18111.5</c:v>
                </c:pt>
                <c:pt idx="155">
                  <c:v>18111.5</c:v>
                </c:pt>
                <c:pt idx="156">
                  <c:v>18165.900000000001</c:v>
                </c:pt>
                <c:pt idx="157">
                  <c:v>18165.900000000001</c:v>
                </c:pt>
                <c:pt idx="158">
                  <c:v>18668.2</c:v>
                </c:pt>
                <c:pt idx="159">
                  <c:v>18668.2</c:v>
                </c:pt>
                <c:pt idx="160">
                  <c:v>18787.100000000002</c:v>
                </c:pt>
                <c:pt idx="161">
                  <c:v>18787.100000000002</c:v>
                </c:pt>
                <c:pt idx="162">
                  <c:v>18824.900000000001</c:v>
                </c:pt>
                <c:pt idx="163">
                  <c:v>18824.900000000001</c:v>
                </c:pt>
                <c:pt idx="164">
                  <c:v>18924</c:v>
                </c:pt>
                <c:pt idx="165">
                  <c:v>18924</c:v>
                </c:pt>
                <c:pt idx="166">
                  <c:v>19125.3</c:v>
                </c:pt>
                <c:pt idx="167">
                  <c:v>19125.3</c:v>
                </c:pt>
                <c:pt idx="168">
                  <c:v>19395.399999999998</c:v>
                </c:pt>
                <c:pt idx="169">
                  <c:v>19395.399999999998</c:v>
                </c:pt>
                <c:pt idx="170">
                  <c:v>19840.099999999999</c:v>
                </c:pt>
                <c:pt idx="171">
                  <c:v>19840.099999999999</c:v>
                </c:pt>
                <c:pt idx="172">
                  <c:v>19916.5</c:v>
                </c:pt>
                <c:pt idx="173">
                  <c:v>19916.5</c:v>
                </c:pt>
                <c:pt idx="174">
                  <c:v>20836.5</c:v>
                </c:pt>
                <c:pt idx="175">
                  <c:v>20836.5</c:v>
                </c:pt>
                <c:pt idx="176">
                  <c:v>20961.5</c:v>
                </c:pt>
                <c:pt idx="177">
                  <c:v>20961.5</c:v>
                </c:pt>
                <c:pt idx="178">
                  <c:v>21044.7</c:v>
                </c:pt>
                <c:pt idx="179">
                  <c:v>21044.7</c:v>
                </c:pt>
                <c:pt idx="180">
                  <c:v>21160.5</c:v>
                </c:pt>
                <c:pt idx="181">
                  <c:v>21160.5</c:v>
                </c:pt>
                <c:pt idx="182">
                  <c:v>21266</c:v>
                </c:pt>
                <c:pt idx="183">
                  <c:v>21266</c:v>
                </c:pt>
                <c:pt idx="184">
                  <c:v>21309.9</c:v>
                </c:pt>
                <c:pt idx="185">
                  <c:v>21309.9</c:v>
                </c:pt>
                <c:pt idx="186">
                  <c:v>21689.9</c:v>
                </c:pt>
                <c:pt idx="187">
                  <c:v>21689.9</c:v>
                </c:pt>
                <c:pt idx="188">
                  <c:v>21793.200000000001</c:v>
                </c:pt>
                <c:pt idx="189">
                  <c:v>21793.200000000001</c:v>
                </c:pt>
                <c:pt idx="190">
                  <c:v>21815.7</c:v>
                </c:pt>
                <c:pt idx="191">
                  <c:v>21815.7</c:v>
                </c:pt>
                <c:pt idx="192">
                  <c:v>22041.100000000002</c:v>
                </c:pt>
                <c:pt idx="193">
                  <c:v>22041.100000000002</c:v>
                </c:pt>
                <c:pt idx="194">
                  <c:v>22196.000000000004</c:v>
                </c:pt>
                <c:pt idx="195">
                  <c:v>22196.000000000004</c:v>
                </c:pt>
                <c:pt idx="196">
                  <c:v>22299.800000000003</c:v>
                </c:pt>
                <c:pt idx="197">
                  <c:v>22299.800000000003</c:v>
                </c:pt>
                <c:pt idx="198">
                  <c:v>22317.500000000004</c:v>
                </c:pt>
                <c:pt idx="199">
                  <c:v>22317.500000000004</c:v>
                </c:pt>
                <c:pt idx="200">
                  <c:v>22497.500000000004</c:v>
                </c:pt>
                <c:pt idx="201">
                  <c:v>22497.500000000004</c:v>
                </c:pt>
                <c:pt idx="202">
                  <c:v>23222.500000000004</c:v>
                </c:pt>
                <c:pt idx="203">
                  <c:v>23222.500000000004</c:v>
                </c:pt>
                <c:pt idx="204">
                  <c:v>23355.800000000003</c:v>
                </c:pt>
                <c:pt idx="205">
                  <c:v>23355.800000000003</c:v>
                </c:pt>
                <c:pt idx="206">
                  <c:v>23594.800000000003</c:v>
                </c:pt>
                <c:pt idx="207">
                  <c:v>23594.800000000003</c:v>
                </c:pt>
                <c:pt idx="208">
                  <c:v>23691.700000000004</c:v>
                </c:pt>
                <c:pt idx="209">
                  <c:v>23691.700000000004</c:v>
                </c:pt>
                <c:pt idx="210">
                  <c:v>23808.900000000005</c:v>
                </c:pt>
                <c:pt idx="211">
                  <c:v>23808.900000000005</c:v>
                </c:pt>
                <c:pt idx="212">
                  <c:v>24069.300000000007</c:v>
                </c:pt>
                <c:pt idx="213">
                  <c:v>24069.300000000007</c:v>
                </c:pt>
                <c:pt idx="214">
                  <c:v>24397.100000000006</c:v>
                </c:pt>
                <c:pt idx="215">
                  <c:v>24397.100000000006</c:v>
                </c:pt>
                <c:pt idx="216">
                  <c:v>24733.200000000004</c:v>
                </c:pt>
                <c:pt idx="217">
                  <c:v>24733.200000000004</c:v>
                </c:pt>
                <c:pt idx="218">
                  <c:v>24829.800000000003</c:v>
                </c:pt>
                <c:pt idx="219">
                  <c:v>24829.800000000003</c:v>
                </c:pt>
                <c:pt idx="220">
                  <c:v>25338.800000000003</c:v>
                </c:pt>
                <c:pt idx="221">
                  <c:v>25338.800000000003</c:v>
                </c:pt>
                <c:pt idx="222">
                  <c:v>25418.800000000003</c:v>
                </c:pt>
                <c:pt idx="223">
                  <c:v>25418.800000000003</c:v>
                </c:pt>
                <c:pt idx="224">
                  <c:v>25506.600000000002</c:v>
                </c:pt>
                <c:pt idx="225">
                  <c:v>25506.600000000002</c:v>
                </c:pt>
                <c:pt idx="226">
                  <c:v>25725.200000000001</c:v>
                </c:pt>
                <c:pt idx="227">
                  <c:v>25725.200000000001</c:v>
                </c:pt>
                <c:pt idx="228">
                  <c:v>25854.9</c:v>
                </c:pt>
                <c:pt idx="229">
                  <c:v>25854.9</c:v>
                </c:pt>
                <c:pt idx="230">
                  <c:v>25989.600000000002</c:v>
                </c:pt>
                <c:pt idx="231">
                  <c:v>25989.600000000002</c:v>
                </c:pt>
                <c:pt idx="232">
                  <c:v>26071.9</c:v>
                </c:pt>
                <c:pt idx="233">
                  <c:v>26071.9</c:v>
                </c:pt>
                <c:pt idx="234">
                  <c:v>26152.7</c:v>
                </c:pt>
                <c:pt idx="235">
                  <c:v>26152.7</c:v>
                </c:pt>
                <c:pt idx="236">
                  <c:v>26214.799999999999</c:v>
                </c:pt>
                <c:pt idx="237">
                  <c:v>26214.799999999999</c:v>
                </c:pt>
                <c:pt idx="238">
                  <c:v>26263.899999999998</c:v>
                </c:pt>
                <c:pt idx="239">
                  <c:v>26263.899999999998</c:v>
                </c:pt>
                <c:pt idx="240">
                  <c:v>26330.1</c:v>
                </c:pt>
                <c:pt idx="241">
                  <c:v>26330.1</c:v>
                </c:pt>
                <c:pt idx="242">
                  <c:v>26431.699999999997</c:v>
                </c:pt>
                <c:pt idx="243">
                  <c:v>26431.699999999997</c:v>
                </c:pt>
                <c:pt idx="244">
                  <c:v>26483.499999999996</c:v>
                </c:pt>
                <c:pt idx="245">
                  <c:v>26483.499999999996</c:v>
                </c:pt>
                <c:pt idx="246">
                  <c:v>26506.599999999995</c:v>
                </c:pt>
                <c:pt idx="247">
                  <c:v>26506.599999999995</c:v>
                </c:pt>
                <c:pt idx="248">
                  <c:v>26559.999999999996</c:v>
                </c:pt>
                <c:pt idx="249">
                  <c:v>26559.999999999996</c:v>
                </c:pt>
                <c:pt idx="250">
                  <c:v>27166.199999999997</c:v>
                </c:pt>
                <c:pt idx="251">
                  <c:v>27166.199999999997</c:v>
                </c:pt>
                <c:pt idx="252">
                  <c:v>27296.399999999998</c:v>
                </c:pt>
                <c:pt idx="253">
                  <c:v>27296.399999999998</c:v>
                </c:pt>
                <c:pt idx="254">
                  <c:v>27428.1</c:v>
                </c:pt>
                <c:pt idx="255">
                  <c:v>27428.1</c:v>
                </c:pt>
                <c:pt idx="256">
                  <c:v>27443</c:v>
                </c:pt>
                <c:pt idx="257">
                  <c:v>27443</c:v>
                </c:pt>
                <c:pt idx="258">
                  <c:v>27569.3</c:v>
                </c:pt>
                <c:pt idx="259">
                  <c:v>27569.3</c:v>
                </c:pt>
                <c:pt idx="260">
                  <c:v>28161.5</c:v>
                </c:pt>
                <c:pt idx="261">
                  <c:v>28161.5</c:v>
                </c:pt>
                <c:pt idx="262">
                  <c:v>28236.1</c:v>
                </c:pt>
                <c:pt idx="263">
                  <c:v>28236.1</c:v>
                </c:pt>
                <c:pt idx="264">
                  <c:v>28393.1</c:v>
                </c:pt>
                <c:pt idx="265">
                  <c:v>28393.1</c:v>
                </c:pt>
                <c:pt idx="266">
                  <c:v>28646.1</c:v>
                </c:pt>
                <c:pt idx="267">
                  <c:v>28646.1</c:v>
                </c:pt>
                <c:pt idx="268">
                  <c:v>28976.1</c:v>
                </c:pt>
                <c:pt idx="269">
                  <c:v>28976.1</c:v>
                </c:pt>
                <c:pt idx="270">
                  <c:v>29281.3</c:v>
                </c:pt>
                <c:pt idx="271">
                  <c:v>29281.3</c:v>
                </c:pt>
                <c:pt idx="272">
                  <c:v>29719.3</c:v>
                </c:pt>
                <c:pt idx="273">
                  <c:v>29719.3</c:v>
                </c:pt>
                <c:pt idx="274">
                  <c:v>30164.799999999999</c:v>
                </c:pt>
                <c:pt idx="275">
                  <c:v>30164.799999999999</c:v>
                </c:pt>
                <c:pt idx="276">
                  <c:v>30273.200000000001</c:v>
                </c:pt>
                <c:pt idx="277">
                  <c:v>30273.200000000001</c:v>
                </c:pt>
                <c:pt idx="278">
                  <c:v>30313.4</c:v>
                </c:pt>
                <c:pt idx="279">
                  <c:v>30313.4</c:v>
                </c:pt>
                <c:pt idx="280">
                  <c:v>30599.7</c:v>
                </c:pt>
                <c:pt idx="281">
                  <c:v>30599.7</c:v>
                </c:pt>
                <c:pt idx="282">
                  <c:v>30796.3</c:v>
                </c:pt>
                <c:pt idx="283">
                  <c:v>30796.3</c:v>
                </c:pt>
                <c:pt idx="284">
                  <c:v>30943.3</c:v>
                </c:pt>
                <c:pt idx="285">
                  <c:v>30943.3</c:v>
                </c:pt>
                <c:pt idx="286">
                  <c:v>30960.3</c:v>
                </c:pt>
                <c:pt idx="287">
                  <c:v>30960.3</c:v>
                </c:pt>
                <c:pt idx="288">
                  <c:v>31234.799999999999</c:v>
                </c:pt>
                <c:pt idx="289">
                  <c:v>31234.799999999999</c:v>
                </c:pt>
                <c:pt idx="290">
                  <c:v>31282.1</c:v>
                </c:pt>
                <c:pt idx="291">
                  <c:v>31282.1</c:v>
                </c:pt>
                <c:pt idx="292">
                  <c:v>31343.899999999998</c:v>
                </c:pt>
                <c:pt idx="293">
                  <c:v>31343.899999999998</c:v>
                </c:pt>
                <c:pt idx="294">
                  <c:v>31537.8</c:v>
                </c:pt>
                <c:pt idx="295">
                  <c:v>31537.8</c:v>
                </c:pt>
                <c:pt idx="296">
                  <c:v>31640.5</c:v>
                </c:pt>
                <c:pt idx="297">
                  <c:v>31640.5</c:v>
                </c:pt>
                <c:pt idx="298">
                  <c:v>31932.799999999999</c:v>
                </c:pt>
                <c:pt idx="299">
                  <c:v>31932.799999999999</c:v>
                </c:pt>
                <c:pt idx="300">
                  <c:v>32239.7</c:v>
                </c:pt>
                <c:pt idx="301">
                  <c:v>32239.7</c:v>
                </c:pt>
                <c:pt idx="302">
                  <c:v>32288.5</c:v>
                </c:pt>
                <c:pt idx="303">
                  <c:v>32288.5</c:v>
                </c:pt>
                <c:pt idx="304">
                  <c:v>32943.699999999997</c:v>
                </c:pt>
                <c:pt idx="305">
                  <c:v>32943.699999999997</c:v>
                </c:pt>
                <c:pt idx="306">
                  <c:v>32990</c:v>
                </c:pt>
                <c:pt idx="307">
                  <c:v>32990</c:v>
                </c:pt>
                <c:pt idx="308">
                  <c:v>33159.599999999999</c:v>
                </c:pt>
                <c:pt idx="309">
                  <c:v>33159.599999999999</c:v>
                </c:pt>
                <c:pt idx="310">
                  <c:v>33253.699999999997</c:v>
                </c:pt>
                <c:pt idx="311">
                  <c:v>33253.699999999997</c:v>
                </c:pt>
                <c:pt idx="312">
                  <c:v>33368.799999999996</c:v>
                </c:pt>
                <c:pt idx="313">
                  <c:v>33368.799999999996</c:v>
                </c:pt>
                <c:pt idx="314">
                  <c:v>33598.799999999996</c:v>
                </c:pt>
                <c:pt idx="315">
                  <c:v>33598.799999999996</c:v>
                </c:pt>
                <c:pt idx="316">
                  <c:v>33604.699999999997</c:v>
                </c:pt>
                <c:pt idx="317">
                  <c:v>33604.699999999997</c:v>
                </c:pt>
                <c:pt idx="318">
                  <c:v>33731.399999999994</c:v>
                </c:pt>
                <c:pt idx="319">
                  <c:v>33731.399999999994</c:v>
                </c:pt>
                <c:pt idx="320">
                  <c:v>34020.599999999991</c:v>
                </c:pt>
                <c:pt idx="321">
                  <c:v>34020.599999999991</c:v>
                </c:pt>
                <c:pt idx="322">
                  <c:v>34289.799999999988</c:v>
                </c:pt>
                <c:pt idx="323">
                  <c:v>34289.799999999988</c:v>
                </c:pt>
                <c:pt idx="324">
                  <c:v>34722.19999999999</c:v>
                </c:pt>
                <c:pt idx="325">
                  <c:v>34722.19999999999</c:v>
                </c:pt>
                <c:pt idx="326">
                  <c:v>34852.19999999999</c:v>
                </c:pt>
                <c:pt idx="327">
                  <c:v>34852.19999999999</c:v>
                </c:pt>
                <c:pt idx="328">
                  <c:v>35504.799999999988</c:v>
                </c:pt>
                <c:pt idx="329">
                  <c:v>35504.799999999988</c:v>
                </c:pt>
                <c:pt idx="330">
                  <c:v>35677.69999999999</c:v>
                </c:pt>
                <c:pt idx="331">
                  <c:v>35677.69999999999</c:v>
                </c:pt>
                <c:pt idx="332">
                  <c:v>35877.099999999991</c:v>
                </c:pt>
                <c:pt idx="333">
                  <c:v>35877.099999999991</c:v>
                </c:pt>
                <c:pt idx="334">
                  <c:v>35940.19999999999</c:v>
                </c:pt>
                <c:pt idx="335">
                  <c:v>35940.19999999999</c:v>
                </c:pt>
                <c:pt idx="336">
                  <c:v>36122.499999999993</c:v>
                </c:pt>
                <c:pt idx="337">
                  <c:v>36122.499999999993</c:v>
                </c:pt>
                <c:pt idx="338">
                  <c:v>36346.899999999994</c:v>
                </c:pt>
                <c:pt idx="339">
                  <c:v>36346.899999999994</c:v>
                </c:pt>
                <c:pt idx="340">
                  <c:v>36407.399999999994</c:v>
                </c:pt>
                <c:pt idx="341">
                  <c:v>36407.399999999994</c:v>
                </c:pt>
                <c:pt idx="342">
                  <c:v>36453.899999999994</c:v>
                </c:pt>
                <c:pt idx="343">
                  <c:v>36453.899999999994</c:v>
                </c:pt>
                <c:pt idx="344">
                  <c:v>36838.899999999994</c:v>
                </c:pt>
                <c:pt idx="345">
                  <c:v>36838.899999999994</c:v>
                </c:pt>
                <c:pt idx="346">
                  <c:v>36864.499999999993</c:v>
                </c:pt>
                <c:pt idx="347">
                  <c:v>36864.499999999993</c:v>
                </c:pt>
                <c:pt idx="348">
                  <c:v>37183.19999999999</c:v>
                </c:pt>
                <c:pt idx="349">
                  <c:v>37183.19999999999</c:v>
                </c:pt>
                <c:pt idx="350">
                  <c:v>37332.69999999999</c:v>
                </c:pt>
                <c:pt idx="351">
                  <c:v>37332.69999999999</c:v>
                </c:pt>
                <c:pt idx="352">
                  <c:v>37535.19999999999</c:v>
                </c:pt>
                <c:pt idx="353">
                  <c:v>37535.19999999999</c:v>
                </c:pt>
                <c:pt idx="354">
                  <c:v>37795.69999999999</c:v>
                </c:pt>
                <c:pt idx="355">
                  <c:v>37795.69999999999</c:v>
                </c:pt>
                <c:pt idx="356">
                  <c:v>37863.19999999999</c:v>
                </c:pt>
                <c:pt idx="357">
                  <c:v>37863.19999999999</c:v>
                </c:pt>
                <c:pt idx="358">
                  <c:v>37942.399999999987</c:v>
                </c:pt>
                <c:pt idx="359">
                  <c:v>37942.399999999987</c:v>
                </c:pt>
                <c:pt idx="360">
                  <c:v>38564.799999999988</c:v>
                </c:pt>
                <c:pt idx="361">
                  <c:v>38564.799999999988</c:v>
                </c:pt>
                <c:pt idx="362">
                  <c:v>38854.399999999987</c:v>
                </c:pt>
                <c:pt idx="363">
                  <c:v>38854.399999999987</c:v>
                </c:pt>
                <c:pt idx="364">
                  <c:v>39469.399999999987</c:v>
                </c:pt>
                <c:pt idx="365">
                  <c:v>39469.399999999987</c:v>
                </c:pt>
                <c:pt idx="366">
                  <c:v>39541.099999999984</c:v>
                </c:pt>
                <c:pt idx="367">
                  <c:v>39541.099999999984</c:v>
                </c:pt>
                <c:pt idx="368">
                  <c:v>39810.899999999987</c:v>
                </c:pt>
                <c:pt idx="369">
                  <c:v>39810.899999999987</c:v>
                </c:pt>
                <c:pt idx="370">
                  <c:v>40248.399999999987</c:v>
                </c:pt>
                <c:pt idx="371">
                  <c:v>40248.399999999987</c:v>
                </c:pt>
                <c:pt idx="372">
                  <c:v>40385.099999999984</c:v>
                </c:pt>
                <c:pt idx="373">
                  <c:v>40385.099999999984</c:v>
                </c:pt>
                <c:pt idx="374">
                  <c:v>40644.099999999984</c:v>
                </c:pt>
                <c:pt idx="375">
                  <c:v>40644.099999999984</c:v>
                </c:pt>
                <c:pt idx="376">
                  <c:v>40772.099999999984</c:v>
                </c:pt>
                <c:pt idx="377">
                  <c:v>40772.099999999984</c:v>
                </c:pt>
                <c:pt idx="378">
                  <c:v>40805.599999999984</c:v>
                </c:pt>
                <c:pt idx="379">
                  <c:v>40805.599999999984</c:v>
                </c:pt>
                <c:pt idx="380">
                  <c:v>41119.899999999987</c:v>
                </c:pt>
                <c:pt idx="381">
                  <c:v>41119.899999999987</c:v>
                </c:pt>
                <c:pt idx="382">
                  <c:v>41614.899999999987</c:v>
                </c:pt>
                <c:pt idx="383">
                  <c:v>41614.899999999987</c:v>
                </c:pt>
                <c:pt idx="384">
                  <c:v>42314.899999999987</c:v>
                </c:pt>
                <c:pt idx="385">
                  <c:v>42314.899999999987</c:v>
                </c:pt>
                <c:pt idx="386">
                  <c:v>42592.69999999999</c:v>
                </c:pt>
                <c:pt idx="387">
                  <c:v>42592.69999999999</c:v>
                </c:pt>
                <c:pt idx="388">
                  <c:v>42797.69999999999</c:v>
                </c:pt>
                <c:pt idx="389">
                  <c:v>42797.69999999999</c:v>
                </c:pt>
                <c:pt idx="390">
                  <c:v>42958.499999999993</c:v>
                </c:pt>
                <c:pt idx="391">
                  <c:v>42958.499999999993</c:v>
                </c:pt>
                <c:pt idx="392">
                  <c:v>43056.19999999999</c:v>
                </c:pt>
                <c:pt idx="393">
                  <c:v>43056.19999999999</c:v>
                </c:pt>
                <c:pt idx="394">
                  <c:v>43179.099999999991</c:v>
                </c:pt>
                <c:pt idx="395">
                  <c:v>43179.099999999991</c:v>
                </c:pt>
                <c:pt idx="396">
                  <c:v>43363.899999999994</c:v>
                </c:pt>
                <c:pt idx="397">
                  <c:v>43363.899999999994</c:v>
                </c:pt>
                <c:pt idx="398">
                  <c:v>43493.599999999991</c:v>
                </c:pt>
                <c:pt idx="399">
                  <c:v>43493.599999999991</c:v>
                </c:pt>
                <c:pt idx="400">
                  <c:v>43688.499999999993</c:v>
                </c:pt>
                <c:pt idx="401">
                  <c:v>43688.499999999993</c:v>
                </c:pt>
                <c:pt idx="402">
                  <c:v>46690.69999999999</c:v>
                </c:pt>
                <c:pt idx="403">
                  <c:v>46690.69999999999</c:v>
                </c:pt>
                <c:pt idx="404">
                  <c:v>46746.099999999991</c:v>
                </c:pt>
                <c:pt idx="405">
                  <c:v>46746.099999999991</c:v>
                </c:pt>
                <c:pt idx="406">
                  <c:v>47248.19999999999</c:v>
                </c:pt>
                <c:pt idx="407">
                  <c:v>47248.19999999999</c:v>
                </c:pt>
                <c:pt idx="408">
                  <c:v>47440.19999999999</c:v>
                </c:pt>
                <c:pt idx="409">
                  <c:v>47440.19999999999</c:v>
                </c:pt>
                <c:pt idx="410">
                  <c:v>47480.499999999993</c:v>
                </c:pt>
                <c:pt idx="411">
                  <c:v>47480.499999999993</c:v>
                </c:pt>
                <c:pt idx="412">
                  <c:v>47628.999999999993</c:v>
                </c:pt>
                <c:pt idx="413">
                  <c:v>47628.999999999993</c:v>
                </c:pt>
                <c:pt idx="414">
                  <c:v>47778.799999999996</c:v>
                </c:pt>
                <c:pt idx="415">
                  <c:v>47778.799999999996</c:v>
                </c:pt>
                <c:pt idx="416">
                  <c:v>47808.899999999994</c:v>
                </c:pt>
                <c:pt idx="417">
                  <c:v>47808.899999999994</c:v>
                </c:pt>
                <c:pt idx="418">
                  <c:v>47928.799999999996</c:v>
                </c:pt>
                <c:pt idx="419">
                  <c:v>47928.799999999996</c:v>
                </c:pt>
                <c:pt idx="420">
                  <c:v>48016.899999999994</c:v>
                </c:pt>
                <c:pt idx="421">
                  <c:v>48016.899999999994</c:v>
                </c:pt>
                <c:pt idx="422">
                  <c:v>48088.099999999991</c:v>
                </c:pt>
                <c:pt idx="423">
                  <c:v>48088.099999999991</c:v>
                </c:pt>
                <c:pt idx="424">
                  <c:v>48240.799999999988</c:v>
                </c:pt>
                <c:pt idx="425">
                  <c:v>48240.799999999988</c:v>
                </c:pt>
                <c:pt idx="426">
                  <c:v>48330.19999999999</c:v>
                </c:pt>
                <c:pt idx="427">
                  <c:v>48330.19999999999</c:v>
                </c:pt>
                <c:pt idx="428">
                  <c:v>48368.399999999987</c:v>
                </c:pt>
                <c:pt idx="429">
                  <c:v>48368.399999999987</c:v>
                </c:pt>
                <c:pt idx="430">
                  <c:v>48636.099999999984</c:v>
                </c:pt>
                <c:pt idx="431">
                  <c:v>48636.099999999984</c:v>
                </c:pt>
                <c:pt idx="432">
                  <c:v>48728.799999999981</c:v>
                </c:pt>
                <c:pt idx="433">
                  <c:v>48728.799999999981</c:v>
                </c:pt>
                <c:pt idx="434">
                  <c:v>48927.799999999981</c:v>
                </c:pt>
                <c:pt idx="435">
                  <c:v>48927.799999999981</c:v>
                </c:pt>
                <c:pt idx="436">
                  <c:v>49095.999999999978</c:v>
                </c:pt>
                <c:pt idx="437">
                  <c:v>49095.999999999978</c:v>
                </c:pt>
                <c:pt idx="438">
                  <c:v>49135.099999999977</c:v>
                </c:pt>
                <c:pt idx="439">
                  <c:v>49135.099999999977</c:v>
                </c:pt>
                <c:pt idx="440">
                  <c:v>49232.699999999975</c:v>
                </c:pt>
                <c:pt idx="441">
                  <c:v>49232.699999999975</c:v>
                </c:pt>
                <c:pt idx="442">
                  <c:v>49312.599999999977</c:v>
                </c:pt>
                <c:pt idx="443">
                  <c:v>49312.599999999977</c:v>
                </c:pt>
                <c:pt idx="444">
                  <c:v>49395.39999999998</c:v>
                </c:pt>
                <c:pt idx="445">
                  <c:v>49395.39999999998</c:v>
                </c:pt>
                <c:pt idx="446">
                  <c:v>49624.599999999977</c:v>
                </c:pt>
                <c:pt idx="447">
                  <c:v>49624.599999999977</c:v>
                </c:pt>
                <c:pt idx="448">
                  <c:v>49968.999999999978</c:v>
                </c:pt>
                <c:pt idx="449">
                  <c:v>49968.999999999978</c:v>
                </c:pt>
                <c:pt idx="450">
                  <c:v>49994.099999999977</c:v>
                </c:pt>
                <c:pt idx="451">
                  <c:v>49994.099999999977</c:v>
                </c:pt>
                <c:pt idx="452">
                  <c:v>50129.999999999978</c:v>
                </c:pt>
                <c:pt idx="453">
                  <c:v>50129.999999999978</c:v>
                </c:pt>
                <c:pt idx="454">
                  <c:v>50547.999999999978</c:v>
                </c:pt>
                <c:pt idx="455">
                  <c:v>50547.999999999978</c:v>
                </c:pt>
                <c:pt idx="456">
                  <c:v>50885.39999999998</c:v>
                </c:pt>
                <c:pt idx="457">
                  <c:v>50885.39999999998</c:v>
                </c:pt>
                <c:pt idx="458">
                  <c:v>51017.89999999998</c:v>
                </c:pt>
                <c:pt idx="459">
                  <c:v>51017.89999999998</c:v>
                </c:pt>
                <c:pt idx="460">
                  <c:v>51093.499999999978</c:v>
                </c:pt>
                <c:pt idx="461">
                  <c:v>51093.499999999978</c:v>
                </c:pt>
                <c:pt idx="462">
                  <c:v>51185.599999999977</c:v>
                </c:pt>
                <c:pt idx="463">
                  <c:v>51185.599999999977</c:v>
                </c:pt>
                <c:pt idx="464">
                  <c:v>51443.999999999978</c:v>
                </c:pt>
                <c:pt idx="465">
                  <c:v>51443.999999999978</c:v>
                </c:pt>
                <c:pt idx="466">
                  <c:v>51593.999999999978</c:v>
                </c:pt>
                <c:pt idx="467">
                  <c:v>51593.999999999978</c:v>
                </c:pt>
                <c:pt idx="468">
                  <c:v>51718.199999999975</c:v>
                </c:pt>
                <c:pt idx="469">
                  <c:v>51718.199999999975</c:v>
                </c:pt>
                <c:pt idx="470">
                  <c:v>51804.899999999972</c:v>
                </c:pt>
                <c:pt idx="471">
                  <c:v>51804.899999999972</c:v>
                </c:pt>
                <c:pt idx="472">
                  <c:v>52019.799999999974</c:v>
                </c:pt>
                <c:pt idx="473">
                  <c:v>52019.799999999974</c:v>
                </c:pt>
                <c:pt idx="474">
                  <c:v>52090.799999999974</c:v>
                </c:pt>
                <c:pt idx="475">
                  <c:v>52090.799999999974</c:v>
                </c:pt>
                <c:pt idx="476">
                  <c:v>52437.199999999975</c:v>
                </c:pt>
                <c:pt idx="477">
                  <c:v>52437.199999999975</c:v>
                </c:pt>
                <c:pt idx="478">
                  <c:v>52849.999999999978</c:v>
                </c:pt>
                <c:pt idx="479">
                  <c:v>52849.999999999978</c:v>
                </c:pt>
                <c:pt idx="480">
                  <c:v>53004.199999999975</c:v>
                </c:pt>
                <c:pt idx="481">
                  <c:v>53004.199999999975</c:v>
                </c:pt>
                <c:pt idx="482">
                  <c:v>53052.499999999978</c:v>
                </c:pt>
                <c:pt idx="483">
                  <c:v>53052.499999999978</c:v>
                </c:pt>
                <c:pt idx="484">
                  <c:v>53118.39999999998</c:v>
                </c:pt>
                <c:pt idx="485">
                  <c:v>53118.39999999998</c:v>
                </c:pt>
                <c:pt idx="486">
                  <c:v>53236.799999999981</c:v>
                </c:pt>
                <c:pt idx="487">
                  <c:v>53236.799999999981</c:v>
                </c:pt>
                <c:pt idx="488">
                  <c:v>53245.099999999984</c:v>
                </c:pt>
                <c:pt idx="489">
                  <c:v>53245.099999999984</c:v>
                </c:pt>
                <c:pt idx="490">
                  <c:v>53346.299999999981</c:v>
                </c:pt>
                <c:pt idx="491">
                  <c:v>53346.299999999981</c:v>
                </c:pt>
                <c:pt idx="492">
                  <c:v>53575.799999999981</c:v>
                </c:pt>
                <c:pt idx="493">
                  <c:v>53575.799999999981</c:v>
                </c:pt>
                <c:pt idx="494">
                  <c:v>53715.599999999984</c:v>
                </c:pt>
                <c:pt idx="495">
                  <c:v>53715.599999999984</c:v>
                </c:pt>
                <c:pt idx="496">
                  <c:v>54093.399999999987</c:v>
                </c:pt>
                <c:pt idx="497">
                  <c:v>54093.399999999987</c:v>
                </c:pt>
                <c:pt idx="498">
                  <c:v>54117.999999999985</c:v>
                </c:pt>
                <c:pt idx="499">
                  <c:v>54117.999999999985</c:v>
                </c:pt>
                <c:pt idx="500">
                  <c:v>54150.399999999987</c:v>
                </c:pt>
                <c:pt idx="501">
                  <c:v>54150.399999999987</c:v>
                </c:pt>
                <c:pt idx="502">
                  <c:v>54322.299999999988</c:v>
                </c:pt>
                <c:pt idx="503">
                  <c:v>54322.299999999988</c:v>
                </c:pt>
                <c:pt idx="504">
                  <c:v>54358.299999999988</c:v>
                </c:pt>
                <c:pt idx="505">
                  <c:v>54358.299999999988</c:v>
                </c:pt>
                <c:pt idx="506">
                  <c:v>54493.299999999988</c:v>
                </c:pt>
                <c:pt idx="507">
                  <c:v>54493.299999999988</c:v>
                </c:pt>
                <c:pt idx="508">
                  <c:v>54739.399999999987</c:v>
                </c:pt>
                <c:pt idx="509">
                  <c:v>54739.399999999987</c:v>
                </c:pt>
                <c:pt idx="510">
                  <c:v>54747.999999999985</c:v>
                </c:pt>
                <c:pt idx="511">
                  <c:v>54747.999999999985</c:v>
                </c:pt>
                <c:pt idx="512">
                  <c:v>54943.599999999984</c:v>
                </c:pt>
                <c:pt idx="513">
                  <c:v>54943.599999999984</c:v>
                </c:pt>
                <c:pt idx="514">
                  <c:v>55030.699999999983</c:v>
                </c:pt>
                <c:pt idx="515">
                  <c:v>55030.699999999983</c:v>
                </c:pt>
                <c:pt idx="516">
                  <c:v>55061.699999999983</c:v>
                </c:pt>
                <c:pt idx="517">
                  <c:v>55061.699999999983</c:v>
                </c:pt>
                <c:pt idx="518">
                  <c:v>55302.699999999983</c:v>
                </c:pt>
                <c:pt idx="519">
                  <c:v>55302.699999999983</c:v>
                </c:pt>
                <c:pt idx="520">
                  <c:v>55389.699999999983</c:v>
                </c:pt>
                <c:pt idx="521">
                  <c:v>55389.699999999983</c:v>
                </c:pt>
                <c:pt idx="522">
                  <c:v>55407.999999999985</c:v>
                </c:pt>
                <c:pt idx="523">
                  <c:v>55407.999999999985</c:v>
                </c:pt>
                <c:pt idx="524">
                  <c:v>55508.799999999988</c:v>
                </c:pt>
                <c:pt idx="525">
                  <c:v>55508.799999999988</c:v>
                </c:pt>
                <c:pt idx="526">
                  <c:v>55802.599999999991</c:v>
                </c:pt>
                <c:pt idx="527">
                  <c:v>55802.599999999991</c:v>
                </c:pt>
                <c:pt idx="528">
                  <c:v>55820.19999999999</c:v>
                </c:pt>
                <c:pt idx="529">
                  <c:v>55820.19999999999</c:v>
                </c:pt>
                <c:pt idx="530">
                  <c:v>55899.999999999993</c:v>
                </c:pt>
                <c:pt idx="531">
                  <c:v>55899.999999999993</c:v>
                </c:pt>
                <c:pt idx="532">
                  <c:v>56141.499999999993</c:v>
                </c:pt>
                <c:pt idx="533">
                  <c:v>56141.499999999993</c:v>
                </c:pt>
                <c:pt idx="534">
                  <c:v>56233.299999999996</c:v>
                </c:pt>
                <c:pt idx="535">
                  <c:v>56233.299999999996</c:v>
                </c:pt>
                <c:pt idx="536">
                  <c:v>56278.2</c:v>
                </c:pt>
                <c:pt idx="537">
                  <c:v>56278.2</c:v>
                </c:pt>
                <c:pt idx="538">
                  <c:v>56336.2</c:v>
                </c:pt>
                <c:pt idx="539">
                  <c:v>56336.2</c:v>
                </c:pt>
                <c:pt idx="540">
                  <c:v>56386.899999999994</c:v>
                </c:pt>
                <c:pt idx="541">
                  <c:v>56386.899999999994</c:v>
                </c:pt>
                <c:pt idx="542">
                  <c:v>56437.599999999991</c:v>
                </c:pt>
                <c:pt idx="543">
                  <c:v>56437.599999999991</c:v>
                </c:pt>
                <c:pt idx="544">
                  <c:v>56563.69999999999</c:v>
                </c:pt>
                <c:pt idx="545">
                  <c:v>56563.69999999999</c:v>
                </c:pt>
                <c:pt idx="546">
                  <c:v>56601.999999999993</c:v>
                </c:pt>
                <c:pt idx="547">
                  <c:v>56601.999999999993</c:v>
                </c:pt>
                <c:pt idx="548">
                  <c:v>56719.899999999994</c:v>
                </c:pt>
                <c:pt idx="549">
                  <c:v>56719.899999999994</c:v>
                </c:pt>
                <c:pt idx="550">
                  <c:v>56885.899999999994</c:v>
                </c:pt>
                <c:pt idx="551">
                  <c:v>56885.899999999994</c:v>
                </c:pt>
                <c:pt idx="552">
                  <c:v>56984.399999999994</c:v>
                </c:pt>
                <c:pt idx="553">
                  <c:v>56984.399999999994</c:v>
                </c:pt>
                <c:pt idx="554">
                  <c:v>57229.299999999996</c:v>
                </c:pt>
                <c:pt idx="555">
                  <c:v>57229.299999999996</c:v>
                </c:pt>
                <c:pt idx="556">
                  <c:v>57266.6</c:v>
                </c:pt>
                <c:pt idx="557">
                  <c:v>57266.6</c:v>
                </c:pt>
                <c:pt idx="558">
                  <c:v>57277.4</c:v>
                </c:pt>
                <c:pt idx="559">
                  <c:v>57277.4</c:v>
                </c:pt>
                <c:pt idx="560">
                  <c:v>57431.200000000004</c:v>
                </c:pt>
                <c:pt idx="561">
                  <c:v>57431.200000000004</c:v>
                </c:pt>
                <c:pt idx="562">
                  <c:v>57609.000000000007</c:v>
                </c:pt>
                <c:pt idx="563">
                  <c:v>57609.000000000007</c:v>
                </c:pt>
                <c:pt idx="564">
                  <c:v>57730.500000000007</c:v>
                </c:pt>
                <c:pt idx="565">
                  <c:v>57730.500000000007</c:v>
                </c:pt>
                <c:pt idx="566">
                  <c:v>57980.600000000006</c:v>
                </c:pt>
                <c:pt idx="567">
                  <c:v>57980.600000000006</c:v>
                </c:pt>
                <c:pt idx="568">
                  <c:v>58083.600000000006</c:v>
                </c:pt>
                <c:pt idx="569">
                  <c:v>58083.600000000006</c:v>
                </c:pt>
                <c:pt idx="570">
                  <c:v>58155.400000000009</c:v>
                </c:pt>
                <c:pt idx="571">
                  <c:v>58155.400000000009</c:v>
                </c:pt>
                <c:pt idx="572">
                  <c:v>58241.700000000012</c:v>
                </c:pt>
                <c:pt idx="573">
                  <c:v>58241.700000000012</c:v>
                </c:pt>
                <c:pt idx="574">
                  <c:v>58402.100000000013</c:v>
                </c:pt>
                <c:pt idx="575">
                  <c:v>58402.100000000013</c:v>
                </c:pt>
                <c:pt idx="576">
                  <c:v>58495.200000000012</c:v>
                </c:pt>
                <c:pt idx="577">
                  <c:v>58495.200000000012</c:v>
                </c:pt>
                <c:pt idx="578">
                  <c:v>58523.600000000013</c:v>
                </c:pt>
                <c:pt idx="579">
                  <c:v>58523.600000000013</c:v>
                </c:pt>
                <c:pt idx="580">
                  <c:v>58544.100000000013</c:v>
                </c:pt>
                <c:pt idx="581">
                  <c:v>58544.100000000013</c:v>
                </c:pt>
                <c:pt idx="582">
                  <c:v>58853.400000000016</c:v>
                </c:pt>
                <c:pt idx="583">
                  <c:v>58853.400000000016</c:v>
                </c:pt>
                <c:pt idx="584">
                  <c:v>58887.800000000017</c:v>
                </c:pt>
                <c:pt idx="585">
                  <c:v>58887.800000000017</c:v>
                </c:pt>
                <c:pt idx="586">
                  <c:v>58933.200000000019</c:v>
                </c:pt>
                <c:pt idx="587">
                  <c:v>58933.200000000019</c:v>
                </c:pt>
                <c:pt idx="588">
                  <c:v>58952.000000000022</c:v>
                </c:pt>
                <c:pt idx="589">
                  <c:v>58952.000000000022</c:v>
                </c:pt>
                <c:pt idx="590">
                  <c:v>59016.700000000019</c:v>
                </c:pt>
                <c:pt idx="591">
                  <c:v>59016.700000000019</c:v>
                </c:pt>
                <c:pt idx="592">
                  <c:v>59033.200000000019</c:v>
                </c:pt>
                <c:pt idx="593">
                  <c:v>59033.200000000019</c:v>
                </c:pt>
                <c:pt idx="594">
                  <c:v>59485.500000000022</c:v>
                </c:pt>
                <c:pt idx="595">
                  <c:v>59485.500000000022</c:v>
                </c:pt>
                <c:pt idx="596">
                  <c:v>59538.400000000023</c:v>
                </c:pt>
                <c:pt idx="597">
                  <c:v>59538.400000000023</c:v>
                </c:pt>
                <c:pt idx="598">
                  <c:v>59736.500000000022</c:v>
                </c:pt>
                <c:pt idx="599">
                  <c:v>59736.500000000022</c:v>
                </c:pt>
                <c:pt idx="600">
                  <c:v>59796.800000000025</c:v>
                </c:pt>
                <c:pt idx="601">
                  <c:v>59796.800000000025</c:v>
                </c:pt>
                <c:pt idx="602">
                  <c:v>59939.700000000026</c:v>
                </c:pt>
                <c:pt idx="603">
                  <c:v>59939.700000000026</c:v>
                </c:pt>
                <c:pt idx="604">
                  <c:v>59973.600000000028</c:v>
                </c:pt>
                <c:pt idx="605">
                  <c:v>59973.600000000028</c:v>
                </c:pt>
                <c:pt idx="606">
                  <c:v>60250.800000000025</c:v>
                </c:pt>
                <c:pt idx="607">
                  <c:v>60250.800000000025</c:v>
                </c:pt>
                <c:pt idx="608">
                  <c:v>60436.100000000028</c:v>
                </c:pt>
                <c:pt idx="609">
                  <c:v>60436.100000000028</c:v>
                </c:pt>
                <c:pt idx="610">
                  <c:v>60539.700000000026</c:v>
                </c:pt>
                <c:pt idx="611">
                  <c:v>60539.700000000026</c:v>
                </c:pt>
                <c:pt idx="612">
                  <c:v>60678.100000000028</c:v>
                </c:pt>
                <c:pt idx="613">
                  <c:v>60678.100000000028</c:v>
                </c:pt>
                <c:pt idx="614">
                  <c:v>60744.300000000025</c:v>
                </c:pt>
                <c:pt idx="615">
                  <c:v>60744.300000000025</c:v>
                </c:pt>
                <c:pt idx="616">
                  <c:v>60828.700000000026</c:v>
                </c:pt>
                <c:pt idx="617">
                  <c:v>60828.700000000026</c:v>
                </c:pt>
                <c:pt idx="618">
                  <c:v>60891.700000000026</c:v>
                </c:pt>
                <c:pt idx="619">
                  <c:v>60891.700000000026</c:v>
                </c:pt>
                <c:pt idx="620">
                  <c:v>60929.800000000025</c:v>
                </c:pt>
                <c:pt idx="621">
                  <c:v>60929.800000000025</c:v>
                </c:pt>
                <c:pt idx="622">
                  <c:v>61244.700000000026</c:v>
                </c:pt>
                <c:pt idx="623">
                  <c:v>61244.700000000026</c:v>
                </c:pt>
                <c:pt idx="624">
                  <c:v>61324.700000000026</c:v>
                </c:pt>
                <c:pt idx="625">
                  <c:v>61324.700000000026</c:v>
                </c:pt>
                <c:pt idx="626">
                  <c:v>61355.600000000028</c:v>
                </c:pt>
                <c:pt idx="627">
                  <c:v>61355.600000000028</c:v>
                </c:pt>
                <c:pt idx="628">
                  <c:v>61380.300000000025</c:v>
                </c:pt>
                <c:pt idx="629">
                  <c:v>61380.300000000025</c:v>
                </c:pt>
                <c:pt idx="630">
                  <c:v>61569.600000000028</c:v>
                </c:pt>
                <c:pt idx="631">
                  <c:v>61569.600000000028</c:v>
                </c:pt>
                <c:pt idx="632">
                  <c:v>61588.100000000028</c:v>
                </c:pt>
                <c:pt idx="633">
                  <c:v>61588.100000000028</c:v>
                </c:pt>
                <c:pt idx="634">
                  <c:v>61798.500000000029</c:v>
                </c:pt>
                <c:pt idx="635">
                  <c:v>61798.500000000029</c:v>
                </c:pt>
                <c:pt idx="636">
                  <c:v>61830.500000000029</c:v>
                </c:pt>
                <c:pt idx="637">
                  <c:v>61830.500000000029</c:v>
                </c:pt>
                <c:pt idx="638">
                  <c:v>62021.100000000028</c:v>
                </c:pt>
                <c:pt idx="639">
                  <c:v>62021.100000000028</c:v>
                </c:pt>
                <c:pt idx="640">
                  <c:v>62043.000000000029</c:v>
                </c:pt>
                <c:pt idx="641">
                  <c:v>62043.000000000029</c:v>
                </c:pt>
                <c:pt idx="642">
                  <c:v>62069.700000000026</c:v>
                </c:pt>
                <c:pt idx="643">
                  <c:v>62069.700000000026</c:v>
                </c:pt>
                <c:pt idx="644">
                  <c:v>62083.500000000029</c:v>
                </c:pt>
                <c:pt idx="645">
                  <c:v>62083.500000000029</c:v>
                </c:pt>
                <c:pt idx="646">
                  <c:v>62110.900000000031</c:v>
                </c:pt>
                <c:pt idx="647">
                  <c:v>62110.900000000031</c:v>
                </c:pt>
                <c:pt idx="648">
                  <c:v>62181.300000000032</c:v>
                </c:pt>
                <c:pt idx="649">
                  <c:v>62181.300000000032</c:v>
                </c:pt>
                <c:pt idx="650">
                  <c:v>62273.000000000029</c:v>
                </c:pt>
                <c:pt idx="651">
                  <c:v>62273.000000000029</c:v>
                </c:pt>
                <c:pt idx="652">
                  <c:v>62335.600000000028</c:v>
                </c:pt>
                <c:pt idx="653">
                  <c:v>62335.600000000028</c:v>
                </c:pt>
                <c:pt idx="654">
                  <c:v>62453.800000000025</c:v>
                </c:pt>
                <c:pt idx="655">
                  <c:v>62453.800000000025</c:v>
                </c:pt>
                <c:pt idx="656">
                  <c:v>62512.000000000022</c:v>
                </c:pt>
                <c:pt idx="657">
                  <c:v>62512.000000000022</c:v>
                </c:pt>
                <c:pt idx="658">
                  <c:v>62530.500000000022</c:v>
                </c:pt>
                <c:pt idx="659">
                  <c:v>62530.500000000022</c:v>
                </c:pt>
                <c:pt idx="660">
                  <c:v>62536.800000000025</c:v>
                </c:pt>
                <c:pt idx="661">
                  <c:v>62536.800000000025</c:v>
                </c:pt>
                <c:pt idx="662">
                  <c:v>62548.700000000026</c:v>
                </c:pt>
                <c:pt idx="663">
                  <c:v>62548.700000000026</c:v>
                </c:pt>
                <c:pt idx="664">
                  <c:v>62552.700000000026</c:v>
                </c:pt>
                <c:pt idx="665">
                  <c:v>62552.700000000026</c:v>
                </c:pt>
                <c:pt idx="666">
                  <c:v>62554.500000000029</c:v>
                </c:pt>
                <c:pt idx="667">
                  <c:v>62554.500000000029</c:v>
                </c:pt>
              </c:numCache>
            </c:numRef>
          </c:cat>
          <c:val>
            <c:numRef>
              <c:f>'Asset 2024 Cost Curve (LOM)'!$AK$11:$AK$694</c:f>
              <c:numCache>
                <c:formatCode>"$"#,##0_)_x_%;\("$"#,##0\)_x_%;\-\-_)_x_%;@_)_x_%</c:formatCode>
                <c:ptCount val="68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1396.31</c:v>
                </c:pt>
                <c:pt idx="384">
                  <c:v>1396.31</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numCache>
            </c:numRef>
          </c:val>
          <c:extLst>
            <c:ext xmlns:c16="http://schemas.microsoft.com/office/drawing/2014/chart" uri="{C3380CC4-5D6E-409C-BE32-E72D297353CC}">
              <c16:uniqueId val="{00000004-CE9F-481E-828E-251AC82C46CF}"/>
            </c:ext>
          </c:extLst>
        </c:ser>
        <c:ser>
          <c:idx val="5"/>
          <c:order val="5"/>
          <c:tx>
            <c:strRef>
              <c:f>'Asset 2024 Cost Curve (LOM)'!$AL$10</c:f>
              <c:strCache>
                <c:ptCount val="1"/>
                <c:pt idx="0">
                  <c:v>Nevada Operations   </c:v>
                </c:pt>
              </c:strCache>
            </c:strRef>
          </c:tx>
          <c:spPr>
            <a:solidFill>
              <a:schemeClr val="bg1">
                <a:lumMod val="75000"/>
              </a:schemeClr>
            </a:solidFill>
            <a:ln w="22225">
              <a:noFill/>
            </a:ln>
          </c:spPr>
          <c:cat>
            <c:numRef>
              <c:f>'Asset 2024 Cost Curve (LOM)'!$AD$11:$AD$678</c:f>
              <c:numCache>
                <c:formatCode>"$"#,##0_)_x_%;\("$"#,##0\)_x_%;\-\-_)_x_%;@_)_x_%</c:formatCode>
                <c:ptCount val="668"/>
                <c:pt idx="0">
                  <c:v>0</c:v>
                </c:pt>
                <c:pt idx="1">
                  <c:v>0</c:v>
                </c:pt>
                <c:pt idx="2">
                  <c:v>20.6</c:v>
                </c:pt>
                <c:pt idx="3">
                  <c:v>20.6</c:v>
                </c:pt>
                <c:pt idx="4">
                  <c:v>56.300000000000004</c:v>
                </c:pt>
                <c:pt idx="5">
                  <c:v>56.300000000000004</c:v>
                </c:pt>
                <c:pt idx="6">
                  <c:v>93.7</c:v>
                </c:pt>
                <c:pt idx="7">
                  <c:v>93.7</c:v>
                </c:pt>
                <c:pt idx="8">
                  <c:v>106.7</c:v>
                </c:pt>
                <c:pt idx="9">
                  <c:v>106.7</c:v>
                </c:pt>
                <c:pt idx="10">
                  <c:v>159.5</c:v>
                </c:pt>
                <c:pt idx="11">
                  <c:v>159.5</c:v>
                </c:pt>
                <c:pt idx="12">
                  <c:v>164.7</c:v>
                </c:pt>
                <c:pt idx="13">
                  <c:v>164.7</c:v>
                </c:pt>
                <c:pt idx="14">
                  <c:v>669.09999999999991</c:v>
                </c:pt>
                <c:pt idx="15">
                  <c:v>669.09999999999991</c:v>
                </c:pt>
                <c:pt idx="16">
                  <c:v>737.89999999999986</c:v>
                </c:pt>
                <c:pt idx="17">
                  <c:v>737.89999999999986</c:v>
                </c:pt>
                <c:pt idx="18">
                  <c:v>1211.1999999999998</c:v>
                </c:pt>
                <c:pt idx="19">
                  <c:v>1211.1999999999998</c:v>
                </c:pt>
                <c:pt idx="20">
                  <c:v>1224.2999999999997</c:v>
                </c:pt>
                <c:pt idx="21">
                  <c:v>1224.2999999999997</c:v>
                </c:pt>
                <c:pt idx="22">
                  <c:v>1302.5999999999997</c:v>
                </c:pt>
                <c:pt idx="23">
                  <c:v>1302.5999999999997</c:v>
                </c:pt>
                <c:pt idx="24">
                  <c:v>1530.5999999999997</c:v>
                </c:pt>
                <c:pt idx="25">
                  <c:v>1530.5999999999997</c:v>
                </c:pt>
                <c:pt idx="26">
                  <c:v>1753.4999999999998</c:v>
                </c:pt>
                <c:pt idx="27">
                  <c:v>1753.4999999999998</c:v>
                </c:pt>
                <c:pt idx="28">
                  <c:v>1758.6999999999998</c:v>
                </c:pt>
                <c:pt idx="29">
                  <c:v>1758.6999999999998</c:v>
                </c:pt>
                <c:pt idx="30">
                  <c:v>1836.9999999999998</c:v>
                </c:pt>
                <c:pt idx="31">
                  <c:v>1836.9999999999998</c:v>
                </c:pt>
                <c:pt idx="32">
                  <c:v>1936.4999999999998</c:v>
                </c:pt>
                <c:pt idx="33">
                  <c:v>1936.4999999999998</c:v>
                </c:pt>
                <c:pt idx="34">
                  <c:v>2223.3999999999996</c:v>
                </c:pt>
                <c:pt idx="35">
                  <c:v>2223.3999999999996</c:v>
                </c:pt>
                <c:pt idx="36">
                  <c:v>3819.3999999999996</c:v>
                </c:pt>
                <c:pt idx="37">
                  <c:v>3819.3999999999996</c:v>
                </c:pt>
                <c:pt idx="38">
                  <c:v>3850.7</c:v>
                </c:pt>
                <c:pt idx="39">
                  <c:v>3850.7</c:v>
                </c:pt>
                <c:pt idx="40">
                  <c:v>3992.2</c:v>
                </c:pt>
                <c:pt idx="41">
                  <c:v>3992.2</c:v>
                </c:pt>
                <c:pt idx="42">
                  <c:v>4185.5999999999995</c:v>
                </c:pt>
                <c:pt idx="43">
                  <c:v>4185.5999999999995</c:v>
                </c:pt>
                <c:pt idx="44">
                  <c:v>4485.2999999999993</c:v>
                </c:pt>
                <c:pt idx="45">
                  <c:v>4485.2999999999993</c:v>
                </c:pt>
                <c:pt idx="46">
                  <c:v>4518.9999999999991</c:v>
                </c:pt>
                <c:pt idx="47">
                  <c:v>4518.9999999999991</c:v>
                </c:pt>
                <c:pt idx="48">
                  <c:v>4541.3999999999987</c:v>
                </c:pt>
                <c:pt idx="49">
                  <c:v>4541.3999999999987</c:v>
                </c:pt>
                <c:pt idx="50">
                  <c:v>4627.8999999999987</c:v>
                </c:pt>
                <c:pt idx="51">
                  <c:v>4627.8999999999987</c:v>
                </c:pt>
                <c:pt idx="52">
                  <c:v>4755.6999999999989</c:v>
                </c:pt>
                <c:pt idx="53">
                  <c:v>4755.6999999999989</c:v>
                </c:pt>
                <c:pt idx="54">
                  <c:v>4884.2999999999993</c:v>
                </c:pt>
                <c:pt idx="55">
                  <c:v>4884.2999999999993</c:v>
                </c:pt>
                <c:pt idx="56">
                  <c:v>5483.0999999999995</c:v>
                </c:pt>
                <c:pt idx="57">
                  <c:v>5483.0999999999995</c:v>
                </c:pt>
                <c:pt idx="58">
                  <c:v>5500.2999999999993</c:v>
                </c:pt>
                <c:pt idx="59">
                  <c:v>5500.2999999999993</c:v>
                </c:pt>
                <c:pt idx="60">
                  <c:v>5665.9999999999991</c:v>
                </c:pt>
                <c:pt idx="61">
                  <c:v>5665.9999999999991</c:v>
                </c:pt>
                <c:pt idx="62">
                  <c:v>6275.2999999999993</c:v>
                </c:pt>
                <c:pt idx="63">
                  <c:v>6275.2999999999993</c:v>
                </c:pt>
                <c:pt idx="64">
                  <c:v>6291.0999999999995</c:v>
                </c:pt>
                <c:pt idx="65">
                  <c:v>6291.0999999999995</c:v>
                </c:pt>
                <c:pt idx="66">
                  <c:v>6493.7</c:v>
                </c:pt>
                <c:pt idx="67">
                  <c:v>6493.7</c:v>
                </c:pt>
                <c:pt idx="68">
                  <c:v>6871.7</c:v>
                </c:pt>
                <c:pt idx="69">
                  <c:v>6871.7</c:v>
                </c:pt>
                <c:pt idx="70">
                  <c:v>6957.3</c:v>
                </c:pt>
                <c:pt idx="71">
                  <c:v>6957.3</c:v>
                </c:pt>
                <c:pt idx="72">
                  <c:v>7173.7</c:v>
                </c:pt>
                <c:pt idx="73">
                  <c:v>7173.7</c:v>
                </c:pt>
                <c:pt idx="74">
                  <c:v>7320.0999999999995</c:v>
                </c:pt>
                <c:pt idx="75">
                  <c:v>7320.0999999999995</c:v>
                </c:pt>
                <c:pt idx="76">
                  <c:v>7343.5999999999995</c:v>
                </c:pt>
                <c:pt idx="77">
                  <c:v>7343.5999999999995</c:v>
                </c:pt>
                <c:pt idx="78">
                  <c:v>7472.0999999999995</c:v>
                </c:pt>
                <c:pt idx="79">
                  <c:v>7472.0999999999995</c:v>
                </c:pt>
                <c:pt idx="80">
                  <c:v>7699.7</c:v>
                </c:pt>
                <c:pt idx="81">
                  <c:v>7699.7</c:v>
                </c:pt>
                <c:pt idx="82">
                  <c:v>8044.3</c:v>
                </c:pt>
                <c:pt idx="83">
                  <c:v>8044.3</c:v>
                </c:pt>
                <c:pt idx="84">
                  <c:v>8588.2999999999993</c:v>
                </c:pt>
                <c:pt idx="85">
                  <c:v>8588.2999999999993</c:v>
                </c:pt>
                <c:pt idx="86">
                  <c:v>9084.2999999999993</c:v>
                </c:pt>
                <c:pt idx="87">
                  <c:v>9084.2999999999993</c:v>
                </c:pt>
                <c:pt idx="88">
                  <c:v>9269.1999999999989</c:v>
                </c:pt>
                <c:pt idx="89">
                  <c:v>9269.1999999999989</c:v>
                </c:pt>
                <c:pt idx="90">
                  <c:v>9375.5999999999985</c:v>
                </c:pt>
                <c:pt idx="91">
                  <c:v>9375.5999999999985</c:v>
                </c:pt>
                <c:pt idx="92">
                  <c:v>9433.4999999999982</c:v>
                </c:pt>
                <c:pt idx="93">
                  <c:v>9433.4999999999982</c:v>
                </c:pt>
                <c:pt idx="94">
                  <c:v>9751.7999999999975</c:v>
                </c:pt>
                <c:pt idx="95">
                  <c:v>9751.7999999999975</c:v>
                </c:pt>
                <c:pt idx="96">
                  <c:v>9930.9999999999982</c:v>
                </c:pt>
                <c:pt idx="97">
                  <c:v>9930.9999999999982</c:v>
                </c:pt>
                <c:pt idx="98">
                  <c:v>10256.399999999998</c:v>
                </c:pt>
                <c:pt idx="99">
                  <c:v>10256.399999999998</c:v>
                </c:pt>
                <c:pt idx="100">
                  <c:v>10329.599999999999</c:v>
                </c:pt>
                <c:pt idx="101">
                  <c:v>10329.599999999999</c:v>
                </c:pt>
                <c:pt idx="102">
                  <c:v>10423.199999999999</c:v>
                </c:pt>
                <c:pt idx="103">
                  <c:v>10423.199999999999</c:v>
                </c:pt>
                <c:pt idx="104">
                  <c:v>10449.9</c:v>
                </c:pt>
                <c:pt idx="105">
                  <c:v>10449.9</c:v>
                </c:pt>
                <c:pt idx="106">
                  <c:v>13121.2</c:v>
                </c:pt>
                <c:pt idx="107">
                  <c:v>13121.2</c:v>
                </c:pt>
                <c:pt idx="108">
                  <c:v>13244.5</c:v>
                </c:pt>
                <c:pt idx="109">
                  <c:v>13244.5</c:v>
                </c:pt>
                <c:pt idx="110">
                  <c:v>13646.2</c:v>
                </c:pt>
                <c:pt idx="111">
                  <c:v>13646.2</c:v>
                </c:pt>
                <c:pt idx="112">
                  <c:v>13850.400000000001</c:v>
                </c:pt>
                <c:pt idx="113">
                  <c:v>13850.400000000001</c:v>
                </c:pt>
                <c:pt idx="114">
                  <c:v>13903.500000000002</c:v>
                </c:pt>
                <c:pt idx="115">
                  <c:v>13903.500000000002</c:v>
                </c:pt>
                <c:pt idx="116">
                  <c:v>13998.600000000002</c:v>
                </c:pt>
                <c:pt idx="117">
                  <c:v>13998.600000000002</c:v>
                </c:pt>
                <c:pt idx="118">
                  <c:v>14070.800000000003</c:v>
                </c:pt>
                <c:pt idx="119">
                  <c:v>14070.800000000003</c:v>
                </c:pt>
                <c:pt idx="120">
                  <c:v>14157.600000000002</c:v>
                </c:pt>
                <c:pt idx="121">
                  <c:v>14157.600000000002</c:v>
                </c:pt>
                <c:pt idx="122">
                  <c:v>14329.000000000002</c:v>
                </c:pt>
                <c:pt idx="123">
                  <c:v>14329.000000000002</c:v>
                </c:pt>
                <c:pt idx="124">
                  <c:v>14507.600000000002</c:v>
                </c:pt>
                <c:pt idx="125">
                  <c:v>14507.600000000002</c:v>
                </c:pt>
                <c:pt idx="126">
                  <c:v>14580.900000000001</c:v>
                </c:pt>
                <c:pt idx="127">
                  <c:v>14580.900000000001</c:v>
                </c:pt>
                <c:pt idx="128">
                  <c:v>14813.500000000002</c:v>
                </c:pt>
                <c:pt idx="129">
                  <c:v>14813.500000000002</c:v>
                </c:pt>
                <c:pt idx="130">
                  <c:v>14988.200000000003</c:v>
                </c:pt>
                <c:pt idx="131">
                  <c:v>14988.200000000003</c:v>
                </c:pt>
                <c:pt idx="132">
                  <c:v>15734.500000000002</c:v>
                </c:pt>
                <c:pt idx="133">
                  <c:v>15734.500000000002</c:v>
                </c:pt>
                <c:pt idx="134">
                  <c:v>16216.200000000003</c:v>
                </c:pt>
                <c:pt idx="135">
                  <c:v>16216.200000000003</c:v>
                </c:pt>
                <c:pt idx="136">
                  <c:v>16498.100000000002</c:v>
                </c:pt>
                <c:pt idx="137">
                  <c:v>16498.100000000002</c:v>
                </c:pt>
                <c:pt idx="138">
                  <c:v>16729.100000000002</c:v>
                </c:pt>
                <c:pt idx="139">
                  <c:v>16729.100000000002</c:v>
                </c:pt>
                <c:pt idx="140">
                  <c:v>16971.400000000001</c:v>
                </c:pt>
                <c:pt idx="141">
                  <c:v>16971.400000000001</c:v>
                </c:pt>
                <c:pt idx="142">
                  <c:v>17528.100000000002</c:v>
                </c:pt>
                <c:pt idx="143">
                  <c:v>17528.100000000002</c:v>
                </c:pt>
                <c:pt idx="144">
                  <c:v>17565.2</c:v>
                </c:pt>
                <c:pt idx="145">
                  <c:v>17565.2</c:v>
                </c:pt>
                <c:pt idx="146">
                  <c:v>17590.400000000001</c:v>
                </c:pt>
                <c:pt idx="147">
                  <c:v>17590.400000000001</c:v>
                </c:pt>
                <c:pt idx="148">
                  <c:v>17632.7</c:v>
                </c:pt>
                <c:pt idx="149">
                  <c:v>17632.7</c:v>
                </c:pt>
                <c:pt idx="150">
                  <c:v>17740.900000000001</c:v>
                </c:pt>
                <c:pt idx="151">
                  <c:v>17740.900000000001</c:v>
                </c:pt>
                <c:pt idx="152">
                  <c:v>17912.7</c:v>
                </c:pt>
                <c:pt idx="153">
                  <c:v>17912.7</c:v>
                </c:pt>
                <c:pt idx="154">
                  <c:v>18111.5</c:v>
                </c:pt>
                <c:pt idx="155">
                  <c:v>18111.5</c:v>
                </c:pt>
                <c:pt idx="156">
                  <c:v>18165.900000000001</c:v>
                </c:pt>
                <c:pt idx="157">
                  <c:v>18165.900000000001</c:v>
                </c:pt>
                <c:pt idx="158">
                  <c:v>18668.2</c:v>
                </c:pt>
                <c:pt idx="159">
                  <c:v>18668.2</c:v>
                </c:pt>
                <c:pt idx="160">
                  <c:v>18787.100000000002</c:v>
                </c:pt>
                <c:pt idx="161">
                  <c:v>18787.100000000002</c:v>
                </c:pt>
                <c:pt idx="162">
                  <c:v>18824.900000000001</c:v>
                </c:pt>
                <c:pt idx="163">
                  <c:v>18824.900000000001</c:v>
                </c:pt>
                <c:pt idx="164">
                  <c:v>18924</c:v>
                </c:pt>
                <c:pt idx="165">
                  <c:v>18924</c:v>
                </c:pt>
                <c:pt idx="166">
                  <c:v>19125.3</c:v>
                </c:pt>
                <c:pt idx="167">
                  <c:v>19125.3</c:v>
                </c:pt>
                <c:pt idx="168">
                  <c:v>19395.399999999998</c:v>
                </c:pt>
                <c:pt idx="169">
                  <c:v>19395.399999999998</c:v>
                </c:pt>
                <c:pt idx="170">
                  <c:v>19840.099999999999</c:v>
                </c:pt>
                <c:pt idx="171">
                  <c:v>19840.099999999999</c:v>
                </c:pt>
                <c:pt idx="172">
                  <c:v>19916.5</c:v>
                </c:pt>
                <c:pt idx="173">
                  <c:v>19916.5</c:v>
                </c:pt>
                <c:pt idx="174">
                  <c:v>20836.5</c:v>
                </c:pt>
                <c:pt idx="175">
                  <c:v>20836.5</c:v>
                </c:pt>
                <c:pt idx="176">
                  <c:v>20961.5</c:v>
                </c:pt>
                <c:pt idx="177">
                  <c:v>20961.5</c:v>
                </c:pt>
                <c:pt idx="178">
                  <c:v>21044.7</c:v>
                </c:pt>
                <c:pt idx="179">
                  <c:v>21044.7</c:v>
                </c:pt>
                <c:pt idx="180">
                  <c:v>21160.5</c:v>
                </c:pt>
                <c:pt idx="181">
                  <c:v>21160.5</c:v>
                </c:pt>
                <c:pt idx="182">
                  <c:v>21266</c:v>
                </c:pt>
                <c:pt idx="183">
                  <c:v>21266</c:v>
                </c:pt>
                <c:pt idx="184">
                  <c:v>21309.9</c:v>
                </c:pt>
                <c:pt idx="185">
                  <c:v>21309.9</c:v>
                </c:pt>
                <c:pt idx="186">
                  <c:v>21689.9</c:v>
                </c:pt>
                <c:pt idx="187">
                  <c:v>21689.9</c:v>
                </c:pt>
                <c:pt idx="188">
                  <c:v>21793.200000000001</c:v>
                </c:pt>
                <c:pt idx="189">
                  <c:v>21793.200000000001</c:v>
                </c:pt>
                <c:pt idx="190">
                  <c:v>21815.7</c:v>
                </c:pt>
                <c:pt idx="191">
                  <c:v>21815.7</c:v>
                </c:pt>
                <c:pt idx="192">
                  <c:v>22041.100000000002</c:v>
                </c:pt>
                <c:pt idx="193">
                  <c:v>22041.100000000002</c:v>
                </c:pt>
                <c:pt idx="194">
                  <c:v>22196.000000000004</c:v>
                </c:pt>
                <c:pt idx="195">
                  <c:v>22196.000000000004</c:v>
                </c:pt>
                <c:pt idx="196">
                  <c:v>22299.800000000003</c:v>
                </c:pt>
                <c:pt idx="197">
                  <c:v>22299.800000000003</c:v>
                </c:pt>
                <c:pt idx="198">
                  <c:v>22317.500000000004</c:v>
                </c:pt>
                <c:pt idx="199">
                  <c:v>22317.500000000004</c:v>
                </c:pt>
                <c:pt idx="200">
                  <c:v>22497.500000000004</c:v>
                </c:pt>
                <c:pt idx="201">
                  <c:v>22497.500000000004</c:v>
                </c:pt>
                <c:pt idx="202">
                  <c:v>23222.500000000004</c:v>
                </c:pt>
                <c:pt idx="203">
                  <c:v>23222.500000000004</c:v>
                </c:pt>
                <c:pt idx="204">
                  <c:v>23355.800000000003</c:v>
                </c:pt>
                <c:pt idx="205">
                  <c:v>23355.800000000003</c:v>
                </c:pt>
                <c:pt idx="206">
                  <c:v>23594.800000000003</c:v>
                </c:pt>
                <c:pt idx="207">
                  <c:v>23594.800000000003</c:v>
                </c:pt>
                <c:pt idx="208">
                  <c:v>23691.700000000004</c:v>
                </c:pt>
                <c:pt idx="209">
                  <c:v>23691.700000000004</c:v>
                </c:pt>
                <c:pt idx="210">
                  <c:v>23808.900000000005</c:v>
                </c:pt>
                <c:pt idx="211">
                  <c:v>23808.900000000005</c:v>
                </c:pt>
                <c:pt idx="212">
                  <c:v>24069.300000000007</c:v>
                </c:pt>
                <c:pt idx="213">
                  <c:v>24069.300000000007</c:v>
                </c:pt>
                <c:pt idx="214">
                  <c:v>24397.100000000006</c:v>
                </c:pt>
                <c:pt idx="215">
                  <c:v>24397.100000000006</c:v>
                </c:pt>
                <c:pt idx="216">
                  <c:v>24733.200000000004</c:v>
                </c:pt>
                <c:pt idx="217">
                  <c:v>24733.200000000004</c:v>
                </c:pt>
                <c:pt idx="218">
                  <c:v>24829.800000000003</c:v>
                </c:pt>
                <c:pt idx="219">
                  <c:v>24829.800000000003</c:v>
                </c:pt>
                <c:pt idx="220">
                  <c:v>25338.800000000003</c:v>
                </c:pt>
                <c:pt idx="221">
                  <c:v>25338.800000000003</c:v>
                </c:pt>
                <c:pt idx="222">
                  <c:v>25418.800000000003</c:v>
                </c:pt>
                <c:pt idx="223">
                  <c:v>25418.800000000003</c:v>
                </c:pt>
                <c:pt idx="224">
                  <c:v>25506.600000000002</c:v>
                </c:pt>
                <c:pt idx="225">
                  <c:v>25506.600000000002</c:v>
                </c:pt>
                <c:pt idx="226">
                  <c:v>25725.200000000001</c:v>
                </c:pt>
                <c:pt idx="227">
                  <c:v>25725.200000000001</c:v>
                </c:pt>
                <c:pt idx="228">
                  <c:v>25854.9</c:v>
                </c:pt>
                <c:pt idx="229">
                  <c:v>25854.9</c:v>
                </c:pt>
                <c:pt idx="230">
                  <c:v>25989.600000000002</c:v>
                </c:pt>
                <c:pt idx="231">
                  <c:v>25989.600000000002</c:v>
                </c:pt>
                <c:pt idx="232">
                  <c:v>26071.9</c:v>
                </c:pt>
                <c:pt idx="233">
                  <c:v>26071.9</c:v>
                </c:pt>
                <c:pt idx="234">
                  <c:v>26152.7</c:v>
                </c:pt>
                <c:pt idx="235">
                  <c:v>26152.7</c:v>
                </c:pt>
                <c:pt idx="236">
                  <c:v>26214.799999999999</c:v>
                </c:pt>
                <c:pt idx="237">
                  <c:v>26214.799999999999</c:v>
                </c:pt>
                <c:pt idx="238">
                  <c:v>26263.899999999998</c:v>
                </c:pt>
                <c:pt idx="239">
                  <c:v>26263.899999999998</c:v>
                </c:pt>
                <c:pt idx="240">
                  <c:v>26330.1</c:v>
                </c:pt>
                <c:pt idx="241">
                  <c:v>26330.1</c:v>
                </c:pt>
                <c:pt idx="242">
                  <c:v>26431.699999999997</c:v>
                </c:pt>
                <c:pt idx="243">
                  <c:v>26431.699999999997</c:v>
                </c:pt>
                <c:pt idx="244">
                  <c:v>26483.499999999996</c:v>
                </c:pt>
                <c:pt idx="245">
                  <c:v>26483.499999999996</c:v>
                </c:pt>
                <c:pt idx="246">
                  <c:v>26506.599999999995</c:v>
                </c:pt>
                <c:pt idx="247">
                  <c:v>26506.599999999995</c:v>
                </c:pt>
                <c:pt idx="248">
                  <c:v>26559.999999999996</c:v>
                </c:pt>
                <c:pt idx="249">
                  <c:v>26559.999999999996</c:v>
                </c:pt>
                <c:pt idx="250">
                  <c:v>27166.199999999997</c:v>
                </c:pt>
                <c:pt idx="251">
                  <c:v>27166.199999999997</c:v>
                </c:pt>
                <c:pt idx="252">
                  <c:v>27296.399999999998</c:v>
                </c:pt>
                <c:pt idx="253">
                  <c:v>27296.399999999998</c:v>
                </c:pt>
                <c:pt idx="254">
                  <c:v>27428.1</c:v>
                </c:pt>
                <c:pt idx="255">
                  <c:v>27428.1</c:v>
                </c:pt>
                <c:pt idx="256">
                  <c:v>27443</c:v>
                </c:pt>
                <c:pt idx="257">
                  <c:v>27443</c:v>
                </c:pt>
                <c:pt idx="258">
                  <c:v>27569.3</c:v>
                </c:pt>
                <c:pt idx="259">
                  <c:v>27569.3</c:v>
                </c:pt>
                <c:pt idx="260">
                  <c:v>28161.5</c:v>
                </c:pt>
                <c:pt idx="261">
                  <c:v>28161.5</c:v>
                </c:pt>
                <c:pt idx="262">
                  <c:v>28236.1</c:v>
                </c:pt>
                <c:pt idx="263">
                  <c:v>28236.1</c:v>
                </c:pt>
                <c:pt idx="264">
                  <c:v>28393.1</c:v>
                </c:pt>
                <c:pt idx="265">
                  <c:v>28393.1</c:v>
                </c:pt>
                <c:pt idx="266">
                  <c:v>28646.1</c:v>
                </c:pt>
                <c:pt idx="267">
                  <c:v>28646.1</c:v>
                </c:pt>
                <c:pt idx="268">
                  <c:v>28976.1</c:v>
                </c:pt>
                <c:pt idx="269">
                  <c:v>28976.1</c:v>
                </c:pt>
                <c:pt idx="270">
                  <c:v>29281.3</c:v>
                </c:pt>
                <c:pt idx="271">
                  <c:v>29281.3</c:v>
                </c:pt>
                <c:pt idx="272">
                  <c:v>29719.3</c:v>
                </c:pt>
                <c:pt idx="273">
                  <c:v>29719.3</c:v>
                </c:pt>
                <c:pt idx="274">
                  <c:v>30164.799999999999</c:v>
                </c:pt>
                <c:pt idx="275">
                  <c:v>30164.799999999999</c:v>
                </c:pt>
                <c:pt idx="276">
                  <c:v>30273.200000000001</c:v>
                </c:pt>
                <c:pt idx="277">
                  <c:v>30273.200000000001</c:v>
                </c:pt>
                <c:pt idx="278">
                  <c:v>30313.4</c:v>
                </c:pt>
                <c:pt idx="279">
                  <c:v>30313.4</c:v>
                </c:pt>
                <c:pt idx="280">
                  <c:v>30599.7</c:v>
                </c:pt>
                <c:pt idx="281">
                  <c:v>30599.7</c:v>
                </c:pt>
                <c:pt idx="282">
                  <c:v>30796.3</c:v>
                </c:pt>
                <c:pt idx="283">
                  <c:v>30796.3</c:v>
                </c:pt>
                <c:pt idx="284">
                  <c:v>30943.3</c:v>
                </c:pt>
                <c:pt idx="285">
                  <c:v>30943.3</c:v>
                </c:pt>
                <c:pt idx="286">
                  <c:v>30960.3</c:v>
                </c:pt>
                <c:pt idx="287">
                  <c:v>30960.3</c:v>
                </c:pt>
                <c:pt idx="288">
                  <c:v>31234.799999999999</c:v>
                </c:pt>
                <c:pt idx="289">
                  <c:v>31234.799999999999</c:v>
                </c:pt>
                <c:pt idx="290">
                  <c:v>31282.1</c:v>
                </c:pt>
                <c:pt idx="291">
                  <c:v>31282.1</c:v>
                </c:pt>
                <c:pt idx="292">
                  <c:v>31343.899999999998</c:v>
                </c:pt>
                <c:pt idx="293">
                  <c:v>31343.899999999998</c:v>
                </c:pt>
                <c:pt idx="294">
                  <c:v>31537.8</c:v>
                </c:pt>
                <c:pt idx="295">
                  <c:v>31537.8</c:v>
                </c:pt>
                <c:pt idx="296">
                  <c:v>31640.5</c:v>
                </c:pt>
                <c:pt idx="297">
                  <c:v>31640.5</c:v>
                </c:pt>
                <c:pt idx="298">
                  <c:v>31932.799999999999</c:v>
                </c:pt>
                <c:pt idx="299">
                  <c:v>31932.799999999999</c:v>
                </c:pt>
                <c:pt idx="300">
                  <c:v>32239.7</c:v>
                </c:pt>
                <c:pt idx="301">
                  <c:v>32239.7</c:v>
                </c:pt>
                <c:pt idx="302">
                  <c:v>32288.5</c:v>
                </c:pt>
                <c:pt idx="303">
                  <c:v>32288.5</c:v>
                </c:pt>
                <c:pt idx="304">
                  <c:v>32943.699999999997</c:v>
                </c:pt>
                <c:pt idx="305">
                  <c:v>32943.699999999997</c:v>
                </c:pt>
                <c:pt idx="306">
                  <c:v>32990</c:v>
                </c:pt>
                <c:pt idx="307">
                  <c:v>32990</c:v>
                </c:pt>
                <c:pt idx="308">
                  <c:v>33159.599999999999</c:v>
                </c:pt>
                <c:pt idx="309">
                  <c:v>33159.599999999999</c:v>
                </c:pt>
                <c:pt idx="310">
                  <c:v>33253.699999999997</c:v>
                </c:pt>
                <c:pt idx="311">
                  <c:v>33253.699999999997</c:v>
                </c:pt>
                <c:pt idx="312">
                  <c:v>33368.799999999996</c:v>
                </c:pt>
                <c:pt idx="313">
                  <c:v>33368.799999999996</c:v>
                </c:pt>
                <c:pt idx="314">
                  <c:v>33598.799999999996</c:v>
                </c:pt>
                <c:pt idx="315">
                  <c:v>33598.799999999996</c:v>
                </c:pt>
                <c:pt idx="316">
                  <c:v>33604.699999999997</c:v>
                </c:pt>
                <c:pt idx="317">
                  <c:v>33604.699999999997</c:v>
                </c:pt>
                <c:pt idx="318">
                  <c:v>33731.399999999994</c:v>
                </c:pt>
                <c:pt idx="319">
                  <c:v>33731.399999999994</c:v>
                </c:pt>
                <c:pt idx="320">
                  <c:v>34020.599999999991</c:v>
                </c:pt>
                <c:pt idx="321">
                  <c:v>34020.599999999991</c:v>
                </c:pt>
                <c:pt idx="322">
                  <c:v>34289.799999999988</c:v>
                </c:pt>
                <c:pt idx="323">
                  <c:v>34289.799999999988</c:v>
                </c:pt>
                <c:pt idx="324">
                  <c:v>34722.19999999999</c:v>
                </c:pt>
                <c:pt idx="325">
                  <c:v>34722.19999999999</c:v>
                </c:pt>
                <c:pt idx="326">
                  <c:v>34852.19999999999</c:v>
                </c:pt>
                <c:pt idx="327">
                  <c:v>34852.19999999999</c:v>
                </c:pt>
                <c:pt idx="328">
                  <c:v>35504.799999999988</c:v>
                </c:pt>
                <c:pt idx="329">
                  <c:v>35504.799999999988</c:v>
                </c:pt>
                <c:pt idx="330">
                  <c:v>35677.69999999999</c:v>
                </c:pt>
                <c:pt idx="331">
                  <c:v>35677.69999999999</c:v>
                </c:pt>
                <c:pt idx="332">
                  <c:v>35877.099999999991</c:v>
                </c:pt>
                <c:pt idx="333">
                  <c:v>35877.099999999991</c:v>
                </c:pt>
                <c:pt idx="334">
                  <c:v>35940.19999999999</c:v>
                </c:pt>
                <c:pt idx="335">
                  <c:v>35940.19999999999</c:v>
                </c:pt>
                <c:pt idx="336">
                  <c:v>36122.499999999993</c:v>
                </c:pt>
                <c:pt idx="337">
                  <c:v>36122.499999999993</c:v>
                </c:pt>
                <c:pt idx="338">
                  <c:v>36346.899999999994</c:v>
                </c:pt>
                <c:pt idx="339">
                  <c:v>36346.899999999994</c:v>
                </c:pt>
                <c:pt idx="340">
                  <c:v>36407.399999999994</c:v>
                </c:pt>
                <c:pt idx="341">
                  <c:v>36407.399999999994</c:v>
                </c:pt>
                <c:pt idx="342">
                  <c:v>36453.899999999994</c:v>
                </c:pt>
                <c:pt idx="343">
                  <c:v>36453.899999999994</c:v>
                </c:pt>
                <c:pt idx="344">
                  <c:v>36838.899999999994</c:v>
                </c:pt>
                <c:pt idx="345">
                  <c:v>36838.899999999994</c:v>
                </c:pt>
                <c:pt idx="346">
                  <c:v>36864.499999999993</c:v>
                </c:pt>
                <c:pt idx="347">
                  <c:v>36864.499999999993</c:v>
                </c:pt>
                <c:pt idx="348">
                  <c:v>37183.19999999999</c:v>
                </c:pt>
                <c:pt idx="349">
                  <c:v>37183.19999999999</c:v>
                </c:pt>
                <c:pt idx="350">
                  <c:v>37332.69999999999</c:v>
                </c:pt>
                <c:pt idx="351">
                  <c:v>37332.69999999999</c:v>
                </c:pt>
                <c:pt idx="352">
                  <c:v>37535.19999999999</c:v>
                </c:pt>
                <c:pt idx="353">
                  <c:v>37535.19999999999</c:v>
                </c:pt>
                <c:pt idx="354">
                  <c:v>37795.69999999999</c:v>
                </c:pt>
                <c:pt idx="355">
                  <c:v>37795.69999999999</c:v>
                </c:pt>
                <c:pt idx="356">
                  <c:v>37863.19999999999</c:v>
                </c:pt>
                <c:pt idx="357">
                  <c:v>37863.19999999999</c:v>
                </c:pt>
                <c:pt idx="358">
                  <c:v>37942.399999999987</c:v>
                </c:pt>
                <c:pt idx="359">
                  <c:v>37942.399999999987</c:v>
                </c:pt>
                <c:pt idx="360">
                  <c:v>38564.799999999988</c:v>
                </c:pt>
                <c:pt idx="361">
                  <c:v>38564.799999999988</c:v>
                </c:pt>
                <c:pt idx="362">
                  <c:v>38854.399999999987</c:v>
                </c:pt>
                <c:pt idx="363">
                  <c:v>38854.399999999987</c:v>
                </c:pt>
                <c:pt idx="364">
                  <c:v>39469.399999999987</c:v>
                </c:pt>
                <c:pt idx="365">
                  <c:v>39469.399999999987</c:v>
                </c:pt>
                <c:pt idx="366">
                  <c:v>39541.099999999984</c:v>
                </c:pt>
                <c:pt idx="367">
                  <c:v>39541.099999999984</c:v>
                </c:pt>
                <c:pt idx="368">
                  <c:v>39810.899999999987</c:v>
                </c:pt>
                <c:pt idx="369">
                  <c:v>39810.899999999987</c:v>
                </c:pt>
                <c:pt idx="370">
                  <c:v>40248.399999999987</c:v>
                </c:pt>
                <c:pt idx="371">
                  <c:v>40248.399999999987</c:v>
                </c:pt>
                <c:pt idx="372">
                  <c:v>40385.099999999984</c:v>
                </c:pt>
                <c:pt idx="373">
                  <c:v>40385.099999999984</c:v>
                </c:pt>
                <c:pt idx="374">
                  <c:v>40644.099999999984</c:v>
                </c:pt>
                <c:pt idx="375">
                  <c:v>40644.099999999984</c:v>
                </c:pt>
                <c:pt idx="376">
                  <c:v>40772.099999999984</c:v>
                </c:pt>
                <c:pt idx="377">
                  <c:v>40772.099999999984</c:v>
                </c:pt>
                <c:pt idx="378">
                  <c:v>40805.599999999984</c:v>
                </c:pt>
                <c:pt idx="379">
                  <c:v>40805.599999999984</c:v>
                </c:pt>
                <c:pt idx="380">
                  <c:v>41119.899999999987</c:v>
                </c:pt>
                <c:pt idx="381">
                  <c:v>41119.899999999987</c:v>
                </c:pt>
                <c:pt idx="382">
                  <c:v>41614.899999999987</c:v>
                </c:pt>
                <c:pt idx="383">
                  <c:v>41614.899999999987</c:v>
                </c:pt>
                <c:pt idx="384">
                  <c:v>42314.899999999987</c:v>
                </c:pt>
                <c:pt idx="385">
                  <c:v>42314.899999999987</c:v>
                </c:pt>
                <c:pt idx="386">
                  <c:v>42592.69999999999</c:v>
                </c:pt>
                <c:pt idx="387">
                  <c:v>42592.69999999999</c:v>
                </c:pt>
                <c:pt idx="388">
                  <c:v>42797.69999999999</c:v>
                </c:pt>
                <c:pt idx="389">
                  <c:v>42797.69999999999</c:v>
                </c:pt>
                <c:pt idx="390">
                  <c:v>42958.499999999993</c:v>
                </c:pt>
                <c:pt idx="391">
                  <c:v>42958.499999999993</c:v>
                </c:pt>
                <c:pt idx="392">
                  <c:v>43056.19999999999</c:v>
                </c:pt>
                <c:pt idx="393">
                  <c:v>43056.19999999999</c:v>
                </c:pt>
                <c:pt idx="394">
                  <c:v>43179.099999999991</c:v>
                </c:pt>
                <c:pt idx="395">
                  <c:v>43179.099999999991</c:v>
                </c:pt>
                <c:pt idx="396">
                  <c:v>43363.899999999994</c:v>
                </c:pt>
                <c:pt idx="397">
                  <c:v>43363.899999999994</c:v>
                </c:pt>
                <c:pt idx="398">
                  <c:v>43493.599999999991</c:v>
                </c:pt>
                <c:pt idx="399">
                  <c:v>43493.599999999991</c:v>
                </c:pt>
                <c:pt idx="400">
                  <c:v>43688.499999999993</c:v>
                </c:pt>
                <c:pt idx="401">
                  <c:v>43688.499999999993</c:v>
                </c:pt>
                <c:pt idx="402">
                  <c:v>46690.69999999999</c:v>
                </c:pt>
                <c:pt idx="403">
                  <c:v>46690.69999999999</c:v>
                </c:pt>
                <c:pt idx="404">
                  <c:v>46746.099999999991</c:v>
                </c:pt>
                <c:pt idx="405">
                  <c:v>46746.099999999991</c:v>
                </c:pt>
                <c:pt idx="406">
                  <c:v>47248.19999999999</c:v>
                </c:pt>
                <c:pt idx="407">
                  <c:v>47248.19999999999</c:v>
                </c:pt>
                <c:pt idx="408">
                  <c:v>47440.19999999999</c:v>
                </c:pt>
                <c:pt idx="409">
                  <c:v>47440.19999999999</c:v>
                </c:pt>
                <c:pt idx="410">
                  <c:v>47480.499999999993</c:v>
                </c:pt>
                <c:pt idx="411">
                  <c:v>47480.499999999993</c:v>
                </c:pt>
                <c:pt idx="412">
                  <c:v>47628.999999999993</c:v>
                </c:pt>
                <c:pt idx="413">
                  <c:v>47628.999999999993</c:v>
                </c:pt>
                <c:pt idx="414">
                  <c:v>47778.799999999996</c:v>
                </c:pt>
                <c:pt idx="415">
                  <c:v>47778.799999999996</c:v>
                </c:pt>
                <c:pt idx="416">
                  <c:v>47808.899999999994</c:v>
                </c:pt>
                <c:pt idx="417">
                  <c:v>47808.899999999994</c:v>
                </c:pt>
                <c:pt idx="418">
                  <c:v>47928.799999999996</c:v>
                </c:pt>
                <c:pt idx="419">
                  <c:v>47928.799999999996</c:v>
                </c:pt>
                <c:pt idx="420">
                  <c:v>48016.899999999994</c:v>
                </c:pt>
                <c:pt idx="421">
                  <c:v>48016.899999999994</c:v>
                </c:pt>
                <c:pt idx="422">
                  <c:v>48088.099999999991</c:v>
                </c:pt>
                <c:pt idx="423">
                  <c:v>48088.099999999991</c:v>
                </c:pt>
                <c:pt idx="424">
                  <c:v>48240.799999999988</c:v>
                </c:pt>
                <c:pt idx="425">
                  <c:v>48240.799999999988</c:v>
                </c:pt>
                <c:pt idx="426">
                  <c:v>48330.19999999999</c:v>
                </c:pt>
                <c:pt idx="427">
                  <c:v>48330.19999999999</c:v>
                </c:pt>
                <c:pt idx="428">
                  <c:v>48368.399999999987</c:v>
                </c:pt>
                <c:pt idx="429">
                  <c:v>48368.399999999987</c:v>
                </c:pt>
                <c:pt idx="430">
                  <c:v>48636.099999999984</c:v>
                </c:pt>
                <c:pt idx="431">
                  <c:v>48636.099999999984</c:v>
                </c:pt>
                <c:pt idx="432">
                  <c:v>48728.799999999981</c:v>
                </c:pt>
                <c:pt idx="433">
                  <c:v>48728.799999999981</c:v>
                </c:pt>
                <c:pt idx="434">
                  <c:v>48927.799999999981</c:v>
                </c:pt>
                <c:pt idx="435">
                  <c:v>48927.799999999981</c:v>
                </c:pt>
                <c:pt idx="436">
                  <c:v>49095.999999999978</c:v>
                </c:pt>
                <c:pt idx="437">
                  <c:v>49095.999999999978</c:v>
                </c:pt>
                <c:pt idx="438">
                  <c:v>49135.099999999977</c:v>
                </c:pt>
                <c:pt idx="439">
                  <c:v>49135.099999999977</c:v>
                </c:pt>
                <c:pt idx="440">
                  <c:v>49232.699999999975</c:v>
                </c:pt>
                <c:pt idx="441">
                  <c:v>49232.699999999975</c:v>
                </c:pt>
                <c:pt idx="442">
                  <c:v>49312.599999999977</c:v>
                </c:pt>
                <c:pt idx="443">
                  <c:v>49312.599999999977</c:v>
                </c:pt>
                <c:pt idx="444">
                  <c:v>49395.39999999998</c:v>
                </c:pt>
                <c:pt idx="445">
                  <c:v>49395.39999999998</c:v>
                </c:pt>
                <c:pt idx="446">
                  <c:v>49624.599999999977</c:v>
                </c:pt>
                <c:pt idx="447">
                  <c:v>49624.599999999977</c:v>
                </c:pt>
                <c:pt idx="448">
                  <c:v>49968.999999999978</c:v>
                </c:pt>
                <c:pt idx="449">
                  <c:v>49968.999999999978</c:v>
                </c:pt>
                <c:pt idx="450">
                  <c:v>49994.099999999977</c:v>
                </c:pt>
                <c:pt idx="451">
                  <c:v>49994.099999999977</c:v>
                </c:pt>
                <c:pt idx="452">
                  <c:v>50129.999999999978</c:v>
                </c:pt>
                <c:pt idx="453">
                  <c:v>50129.999999999978</c:v>
                </c:pt>
                <c:pt idx="454">
                  <c:v>50547.999999999978</c:v>
                </c:pt>
                <c:pt idx="455">
                  <c:v>50547.999999999978</c:v>
                </c:pt>
                <c:pt idx="456">
                  <c:v>50885.39999999998</c:v>
                </c:pt>
                <c:pt idx="457">
                  <c:v>50885.39999999998</c:v>
                </c:pt>
                <c:pt idx="458">
                  <c:v>51017.89999999998</c:v>
                </c:pt>
                <c:pt idx="459">
                  <c:v>51017.89999999998</c:v>
                </c:pt>
                <c:pt idx="460">
                  <c:v>51093.499999999978</c:v>
                </c:pt>
                <c:pt idx="461">
                  <c:v>51093.499999999978</c:v>
                </c:pt>
                <c:pt idx="462">
                  <c:v>51185.599999999977</c:v>
                </c:pt>
                <c:pt idx="463">
                  <c:v>51185.599999999977</c:v>
                </c:pt>
                <c:pt idx="464">
                  <c:v>51443.999999999978</c:v>
                </c:pt>
                <c:pt idx="465">
                  <c:v>51443.999999999978</c:v>
                </c:pt>
                <c:pt idx="466">
                  <c:v>51593.999999999978</c:v>
                </c:pt>
                <c:pt idx="467">
                  <c:v>51593.999999999978</c:v>
                </c:pt>
                <c:pt idx="468">
                  <c:v>51718.199999999975</c:v>
                </c:pt>
                <c:pt idx="469">
                  <c:v>51718.199999999975</c:v>
                </c:pt>
                <c:pt idx="470">
                  <c:v>51804.899999999972</c:v>
                </c:pt>
                <c:pt idx="471">
                  <c:v>51804.899999999972</c:v>
                </c:pt>
                <c:pt idx="472">
                  <c:v>52019.799999999974</c:v>
                </c:pt>
                <c:pt idx="473">
                  <c:v>52019.799999999974</c:v>
                </c:pt>
                <c:pt idx="474">
                  <c:v>52090.799999999974</c:v>
                </c:pt>
                <c:pt idx="475">
                  <c:v>52090.799999999974</c:v>
                </c:pt>
                <c:pt idx="476">
                  <c:v>52437.199999999975</c:v>
                </c:pt>
                <c:pt idx="477">
                  <c:v>52437.199999999975</c:v>
                </c:pt>
                <c:pt idx="478">
                  <c:v>52849.999999999978</c:v>
                </c:pt>
                <c:pt idx="479">
                  <c:v>52849.999999999978</c:v>
                </c:pt>
                <c:pt idx="480">
                  <c:v>53004.199999999975</c:v>
                </c:pt>
                <c:pt idx="481">
                  <c:v>53004.199999999975</c:v>
                </c:pt>
                <c:pt idx="482">
                  <c:v>53052.499999999978</c:v>
                </c:pt>
                <c:pt idx="483">
                  <c:v>53052.499999999978</c:v>
                </c:pt>
                <c:pt idx="484">
                  <c:v>53118.39999999998</c:v>
                </c:pt>
                <c:pt idx="485">
                  <c:v>53118.39999999998</c:v>
                </c:pt>
                <c:pt idx="486">
                  <c:v>53236.799999999981</c:v>
                </c:pt>
                <c:pt idx="487">
                  <c:v>53236.799999999981</c:v>
                </c:pt>
                <c:pt idx="488">
                  <c:v>53245.099999999984</c:v>
                </c:pt>
                <c:pt idx="489">
                  <c:v>53245.099999999984</c:v>
                </c:pt>
                <c:pt idx="490">
                  <c:v>53346.299999999981</c:v>
                </c:pt>
                <c:pt idx="491">
                  <c:v>53346.299999999981</c:v>
                </c:pt>
                <c:pt idx="492">
                  <c:v>53575.799999999981</c:v>
                </c:pt>
                <c:pt idx="493">
                  <c:v>53575.799999999981</c:v>
                </c:pt>
                <c:pt idx="494">
                  <c:v>53715.599999999984</c:v>
                </c:pt>
                <c:pt idx="495">
                  <c:v>53715.599999999984</c:v>
                </c:pt>
                <c:pt idx="496">
                  <c:v>54093.399999999987</c:v>
                </c:pt>
                <c:pt idx="497">
                  <c:v>54093.399999999987</c:v>
                </c:pt>
                <c:pt idx="498">
                  <c:v>54117.999999999985</c:v>
                </c:pt>
                <c:pt idx="499">
                  <c:v>54117.999999999985</c:v>
                </c:pt>
                <c:pt idx="500">
                  <c:v>54150.399999999987</c:v>
                </c:pt>
                <c:pt idx="501">
                  <c:v>54150.399999999987</c:v>
                </c:pt>
                <c:pt idx="502">
                  <c:v>54322.299999999988</c:v>
                </c:pt>
                <c:pt idx="503">
                  <c:v>54322.299999999988</c:v>
                </c:pt>
                <c:pt idx="504">
                  <c:v>54358.299999999988</c:v>
                </c:pt>
                <c:pt idx="505">
                  <c:v>54358.299999999988</c:v>
                </c:pt>
                <c:pt idx="506">
                  <c:v>54493.299999999988</c:v>
                </c:pt>
                <c:pt idx="507">
                  <c:v>54493.299999999988</c:v>
                </c:pt>
                <c:pt idx="508">
                  <c:v>54739.399999999987</c:v>
                </c:pt>
                <c:pt idx="509">
                  <c:v>54739.399999999987</c:v>
                </c:pt>
                <c:pt idx="510">
                  <c:v>54747.999999999985</c:v>
                </c:pt>
                <c:pt idx="511">
                  <c:v>54747.999999999985</c:v>
                </c:pt>
                <c:pt idx="512">
                  <c:v>54943.599999999984</c:v>
                </c:pt>
                <c:pt idx="513">
                  <c:v>54943.599999999984</c:v>
                </c:pt>
                <c:pt idx="514">
                  <c:v>55030.699999999983</c:v>
                </c:pt>
                <c:pt idx="515">
                  <c:v>55030.699999999983</c:v>
                </c:pt>
                <c:pt idx="516">
                  <c:v>55061.699999999983</c:v>
                </c:pt>
                <c:pt idx="517">
                  <c:v>55061.699999999983</c:v>
                </c:pt>
                <c:pt idx="518">
                  <c:v>55302.699999999983</c:v>
                </c:pt>
                <c:pt idx="519">
                  <c:v>55302.699999999983</c:v>
                </c:pt>
                <c:pt idx="520">
                  <c:v>55389.699999999983</c:v>
                </c:pt>
                <c:pt idx="521">
                  <c:v>55389.699999999983</c:v>
                </c:pt>
                <c:pt idx="522">
                  <c:v>55407.999999999985</c:v>
                </c:pt>
                <c:pt idx="523">
                  <c:v>55407.999999999985</c:v>
                </c:pt>
                <c:pt idx="524">
                  <c:v>55508.799999999988</c:v>
                </c:pt>
                <c:pt idx="525">
                  <c:v>55508.799999999988</c:v>
                </c:pt>
                <c:pt idx="526">
                  <c:v>55802.599999999991</c:v>
                </c:pt>
                <c:pt idx="527">
                  <c:v>55802.599999999991</c:v>
                </c:pt>
                <c:pt idx="528">
                  <c:v>55820.19999999999</c:v>
                </c:pt>
                <c:pt idx="529">
                  <c:v>55820.19999999999</c:v>
                </c:pt>
                <c:pt idx="530">
                  <c:v>55899.999999999993</c:v>
                </c:pt>
                <c:pt idx="531">
                  <c:v>55899.999999999993</c:v>
                </c:pt>
                <c:pt idx="532">
                  <c:v>56141.499999999993</c:v>
                </c:pt>
                <c:pt idx="533">
                  <c:v>56141.499999999993</c:v>
                </c:pt>
                <c:pt idx="534">
                  <c:v>56233.299999999996</c:v>
                </c:pt>
                <c:pt idx="535">
                  <c:v>56233.299999999996</c:v>
                </c:pt>
                <c:pt idx="536">
                  <c:v>56278.2</c:v>
                </c:pt>
                <c:pt idx="537">
                  <c:v>56278.2</c:v>
                </c:pt>
                <c:pt idx="538">
                  <c:v>56336.2</c:v>
                </c:pt>
                <c:pt idx="539">
                  <c:v>56336.2</c:v>
                </c:pt>
                <c:pt idx="540">
                  <c:v>56386.899999999994</c:v>
                </c:pt>
                <c:pt idx="541">
                  <c:v>56386.899999999994</c:v>
                </c:pt>
                <c:pt idx="542">
                  <c:v>56437.599999999991</c:v>
                </c:pt>
                <c:pt idx="543">
                  <c:v>56437.599999999991</c:v>
                </c:pt>
                <c:pt idx="544">
                  <c:v>56563.69999999999</c:v>
                </c:pt>
                <c:pt idx="545">
                  <c:v>56563.69999999999</c:v>
                </c:pt>
                <c:pt idx="546">
                  <c:v>56601.999999999993</c:v>
                </c:pt>
                <c:pt idx="547">
                  <c:v>56601.999999999993</c:v>
                </c:pt>
                <c:pt idx="548">
                  <c:v>56719.899999999994</c:v>
                </c:pt>
                <c:pt idx="549">
                  <c:v>56719.899999999994</c:v>
                </c:pt>
                <c:pt idx="550">
                  <c:v>56885.899999999994</c:v>
                </c:pt>
                <c:pt idx="551">
                  <c:v>56885.899999999994</c:v>
                </c:pt>
                <c:pt idx="552">
                  <c:v>56984.399999999994</c:v>
                </c:pt>
                <c:pt idx="553">
                  <c:v>56984.399999999994</c:v>
                </c:pt>
                <c:pt idx="554">
                  <c:v>57229.299999999996</c:v>
                </c:pt>
                <c:pt idx="555">
                  <c:v>57229.299999999996</c:v>
                </c:pt>
                <c:pt idx="556">
                  <c:v>57266.6</c:v>
                </c:pt>
                <c:pt idx="557">
                  <c:v>57266.6</c:v>
                </c:pt>
                <c:pt idx="558">
                  <c:v>57277.4</c:v>
                </c:pt>
                <c:pt idx="559">
                  <c:v>57277.4</c:v>
                </c:pt>
                <c:pt idx="560">
                  <c:v>57431.200000000004</c:v>
                </c:pt>
                <c:pt idx="561">
                  <c:v>57431.200000000004</c:v>
                </c:pt>
                <c:pt idx="562">
                  <c:v>57609.000000000007</c:v>
                </c:pt>
                <c:pt idx="563">
                  <c:v>57609.000000000007</c:v>
                </c:pt>
                <c:pt idx="564">
                  <c:v>57730.500000000007</c:v>
                </c:pt>
                <c:pt idx="565">
                  <c:v>57730.500000000007</c:v>
                </c:pt>
                <c:pt idx="566">
                  <c:v>57980.600000000006</c:v>
                </c:pt>
                <c:pt idx="567">
                  <c:v>57980.600000000006</c:v>
                </c:pt>
                <c:pt idx="568">
                  <c:v>58083.600000000006</c:v>
                </c:pt>
                <c:pt idx="569">
                  <c:v>58083.600000000006</c:v>
                </c:pt>
                <c:pt idx="570">
                  <c:v>58155.400000000009</c:v>
                </c:pt>
                <c:pt idx="571">
                  <c:v>58155.400000000009</c:v>
                </c:pt>
                <c:pt idx="572">
                  <c:v>58241.700000000012</c:v>
                </c:pt>
                <c:pt idx="573">
                  <c:v>58241.700000000012</c:v>
                </c:pt>
                <c:pt idx="574">
                  <c:v>58402.100000000013</c:v>
                </c:pt>
                <c:pt idx="575">
                  <c:v>58402.100000000013</c:v>
                </c:pt>
                <c:pt idx="576">
                  <c:v>58495.200000000012</c:v>
                </c:pt>
                <c:pt idx="577">
                  <c:v>58495.200000000012</c:v>
                </c:pt>
                <c:pt idx="578">
                  <c:v>58523.600000000013</c:v>
                </c:pt>
                <c:pt idx="579">
                  <c:v>58523.600000000013</c:v>
                </c:pt>
                <c:pt idx="580">
                  <c:v>58544.100000000013</c:v>
                </c:pt>
                <c:pt idx="581">
                  <c:v>58544.100000000013</c:v>
                </c:pt>
                <c:pt idx="582">
                  <c:v>58853.400000000016</c:v>
                </c:pt>
                <c:pt idx="583">
                  <c:v>58853.400000000016</c:v>
                </c:pt>
                <c:pt idx="584">
                  <c:v>58887.800000000017</c:v>
                </c:pt>
                <c:pt idx="585">
                  <c:v>58887.800000000017</c:v>
                </c:pt>
                <c:pt idx="586">
                  <c:v>58933.200000000019</c:v>
                </c:pt>
                <c:pt idx="587">
                  <c:v>58933.200000000019</c:v>
                </c:pt>
                <c:pt idx="588">
                  <c:v>58952.000000000022</c:v>
                </c:pt>
                <c:pt idx="589">
                  <c:v>58952.000000000022</c:v>
                </c:pt>
                <c:pt idx="590">
                  <c:v>59016.700000000019</c:v>
                </c:pt>
                <c:pt idx="591">
                  <c:v>59016.700000000019</c:v>
                </c:pt>
                <c:pt idx="592">
                  <c:v>59033.200000000019</c:v>
                </c:pt>
                <c:pt idx="593">
                  <c:v>59033.200000000019</c:v>
                </c:pt>
                <c:pt idx="594">
                  <c:v>59485.500000000022</c:v>
                </c:pt>
                <c:pt idx="595">
                  <c:v>59485.500000000022</c:v>
                </c:pt>
                <c:pt idx="596">
                  <c:v>59538.400000000023</c:v>
                </c:pt>
                <c:pt idx="597">
                  <c:v>59538.400000000023</c:v>
                </c:pt>
                <c:pt idx="598">
                  <c:v>59736.500000000022</c:v>
                </c:pt>
                <c:pt idx="599">
                  <c:v>59736.500000000022</c:v>
                </c:pt>
                <c:pt idx="600">
                  <c:v>59796.800000000025</c:v>
                </c:pt>
                <c:pt idx="601">
                  <c:v>59796.800000000025</c:v>
                </c:pt>
                <c:pt idx="602">
                  <c:v>59939.700000000026</c:v>
                </c:pt>
                <c:pt idx="603">
                  <c:v>59939.700000000026</c:v>
                </c:pt>
                <c:pt idx="604">
                  <c:v>59973.600000000028</c:v>
                </c:pt>
                <c:pt idx="605">
                  <c:v>59973.600000000028</c:v>
                </c:pt>
                <c:pt idx="606">
                  <c:v>60250.800000000025</c:v>
                </c:pt>
                <c:pt idx="607">
                  <c:v>60250.800000000025</c:v>
                </c:pt>
                <c:pt idx="608">
                  <c:v>60436.100000000028</c:v>
                </c:pt>
                <c:pt idx="609">
                  <c:v>60436.100000000028</c:v>
                </c:pt>
                <c:pt idx="610">
                  <c:v>60539.700000000026</c:v>
                </c:pt>
                <c:pt idx="611">
                  <c:v>60539.700000000026</c:v>
                </c:pt>
                <c:pt idx="612">
                  <c:v>60678.100000000028</c:v>
                </c:pt>
                <c:pt idx="613">
                  <c:v>60678.100000000028</c:v>
                </c:pt>
                <c:pt idx="614">
                  <c:v>60744.300000000025</c:v>
                </c:pt>
                <c:pt idx="615">
                  <c:v>60744.300000000025</c:v>
                </c:pt>
                <c:pt idx="616">
                  <c:v>60828.700000000026</c:v>
                </c:pt>
                <c:pt idx="617">
                  <c:v>60828.700000000026</c:v>
                </c:pt>
                <c:pt idx="618">
                  <c:v>60891.700000000026</c:v>
                </c:pt>
                <c:pt idx="619">
                  <c:v>60891.700000000026</c:v>
                </c:pt>
                <c:pt idx="620">
                  <c:v>60929.800000000025</c:v>
                </c:pt>
                <c:pt idx="621">
                  <c:v>60929.800000000025</c:v>
                </c:pt>
                <c:pt idx="622">
                  <c:v>61244.700000000026</c:v>
                </c:pt>
                <c:pt idx="623">
                  <c:v>61244.700000000026</c:v>
                </c:pt>
                <c:pt idx="624">
                  <c:v>61324.700000000026</c:v>
                </c:pt>
                <c:pt idx="625">
                  <c:v>61324.700000000026</c:v>
                </c:pt>
                <c:pt idx="626">
                  <c:v>61355.600000000028</c:v>
                </c:pt>
                <c:pt idx="627">
                  <c:v>61355.600000000028</c:v>
                </c:pt>
                <c:pt idx="628">
                  <c:v>61380.300000000025</c:v>
                </c:pt>
                <c:pt idx="629">
                  <c:v>61380.300000000025</c:v>
                </c:pt>
                <c:pt idx="630">
                  <c:v>61569.600000000028</c:v>
                </c:pt>
                <c:pt idx="631">
                  <c:v>61569.600000000028</c:v>
                </c:pt>
                <c:pt idx="632">
                  <c:v>61588.100000000028</c:v>
                </c:pt>
                <c:pt idx="633">
                  <c:v>61588.100000000028</c:v>
                </c:pt>
                <c:pt idx="634">
                  <c:v>61798.500000000029</c:v>
                </c:pt>
                <c:pt idx="635">
                  <c:v>61798.500000000029</c:v>
                </c:pt>
                <c:pt idx="636">
                  <c:v>61830.500000000029</c:v>
                </c:pt>
                <c:pt idx="637">
                  <c:v>61830.500000000029</c:v>
                </c:pt>
                <c:pt idx="638">
                  <c:v>62021.100000000028</c:v>
                </c:pt>
                <c:pt idx="639">
                  <c:v>62021.100000000028</c:v>
                </c:pt>
                <c:pt idx="640">
                  <c:v>62043.000000000029</c:v>
                </c:pt>
                <c:pt idx="641">
                  <c:v>62043.000000000029</c:v>
                </c:pt>
                <c:pt idx="642">
                  <c:v>62069.700000000026</c:v>
                </c:pt>
                <c:pt idx="643">
                  <c:v>62069.700000000026</c:v>
                </c:pt>
                <c:pt idx="644">
                  <c:v>62083.500000000029</c:v>
                </c:pt>
                <c:pt idx="645">
                  <c:v>62083.500000000029</c:v>
                </c:pt>
                <c:pt idx="646">
                  <c:v>62110.900000000031</c:v>
                </c:pt>
                <c:pt idx="647">
                  <c:v>62110.900000000031</c:v>
                </c:pt>
                <c:pt idx="648">
                  <c:v>62181.300000000032</c:v>
                </c:pt>
                <c:pt idx="649">
                  <c:v>62181.300000000032</c:v>
                </c:pt>
                <c:pt idx="650">
                  <c:v>62273.000000000029</c:v>
                </c:pt>
                <c:pt idx="651">
                  <c:v>62273.000000000029</c:v>
                </c:pt>
                <c:pt idx="652">
                  <c:v>62335.600000000028</c:v>
                </c:pt>
                <c:pt idx="653">
                  <c:v>62335.600000000028</c:v>
                </c:pt>
                <c:pt idx="654">
                  <c:v>62453.800000000025</c:v>
                </c:pt>
                <c:pt idx="655">
                  <c:v>62453.800000000025</c:v>
                </c:pt>
                <c:pt idx="656">
                  <c:v>62512.000000000022</c:v>
                </c:pt>
                <c:pt idx="657">
                  <c:v>62512.000000000022</c:v>
                </c:pt>
                <c:pt idx="658">
                  <c:v>62530.500000000022</c:v>
                </c:pt>
                <c:pt idx="659">
                  <c:v>62530.500000000022</c:v>
                </c:pt>
                <c:pt idx="660">
                  <c:v>62536.800000000025</c:v>
                </c:pt>
                <c:pt idx="661">
                  <c:v>62536.800000000025</c:v>
                </c:pt>
                <c:pt idx="662">
                  <c:v>62548.700000000026</c:v>
                </c:pt>
                <c:pt idx="663">
                  <c:v>62548.700000000026</c:v>
                </c:pt>
                <c:pt idx="664">
                  <c:v>62552.700000000026</c:v>
                </c:pt>
                <c:pt idx="665">
                  <c:v>62552.700000000026</c:v>
                </c:pt>
                <c:pt idx="666">
                  <c:v>62554.500000000029</c:v>
                </c:pt>
                <c:pt idx="667">
                  <c:v>62554.500000000029</c:v>
                </c:pt>
              </c:numCache>
            </c:numRef>
          </c:cat>
          <c:val>
            <c:numRef>
              <c:f>'Asset 2024 Cost Curve (LOM)'!$AL$11:$AL$694</c:f>
              <c:numCache>
                <c:formatCode>"$"#,##0_)_x_%;\("$"#,##0\)_x_%;\-\-_)_x_%;@_)_x_%</c:formatCode>
                <c:ptCount val="68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1420.6</c:v>
                </c:pt>
                <c:pt idx="402">
                  <c:v>1420.6</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numCache>
            </c:numRef>
          </c:val>
          <c:extLst>
            <c:ext xmlns:c16="http://schemas.microsoft.com/office/drawing/2014/chart" uri="{C3380CC4-5D6E-409C-BE32-E72D297353CC}">
              <c16:uniqueId val="{00000005-CE9F-481E-828E-251AC82C46CF}"/>
            </c:ext>
          </c:extLst>
        </c:ser>
        <c:ser>
          <c:idx val="6"/>
          <c:order val="6"/>
          <c:tx>
            <c:strRef>
              <c:f>'Asset 2024 Cost Curve (LOM)'!$AM$10</c:f>
              <c:strCache>
                <c:ptCount val="1"/>
                <c:pt idx="0">
                  <c:v>--   </c:v>
                </c:pt>
              </c:strCache>
            </c:strRef>
          </c:tx>
          <c:spPr>
            <a:solidFill>
              <a:schemeClr val="bg2"/>
            </a:solidFill>
            <a:ln>
              <a:noFill/>
            </a:ln>
          </c:spPr>
          <c:cat>
            <c:numRef>
              <c:f>'Asset 2024 Cost Curve (LOM)'!$AD$11:$AD$678</c:f>
              <c:numCache>
                <c:formatCode>"$"#,##0_)_x_%;\("$"#,##0\)_x_%;\-\-_)_x_%;@_)_x_%</c:formatCode>
                <c:ptCount val="668"/>
                <c:pt idx="0">
                  <c:v>0</c:v>
                </c:pt>
                <c:pt idx="1">
                  <c:v>0</c:v>
                </c:pt>
                <c:pt idx="2">
                  <c:v>20.6</c:v>
                </c:pt>
                <c:pt idx="3">
                  <c:v>20.6</c:v>
                </c:pt>
                <c:pt idx="4">
                  <c:v>56.300000000000004</c:v>
                </c:pt>
                <c:pt idx="5">
                  <c:v>56.300000000000004</c:v>
                </c:pt>
                <c:pt idx="6">
                  <c:v>93.7</c:v>
                </c:pt>
                <c:pt idx="7">
                  <c:v>93.7</c:v>
                </c:pt>
                <c:pt idx="8">
                  <c:v>106.7</c:v>
                </c:pt>
                <c:pt idx="9">
                  <c:v>106.7</c:v>
                </c:pt>
                <c:pt idx="10">
                  <c:v>159.5</c:v>
                </c:pt>
                <c:pt idx="11">
                  <c:v>159.5</c:v>
                </c:pt>
                <c:pt idx="12">
                  <c:v>164.7</c:v>
                </c:pt>
                <c:pt idx="13">
                  <c:v>164.7</c:v>
                </c:pt>
                <c:pt idx="14">
                  <c:v>669.09999999999991</c:v>
                </c:pt>
                <c:pt idx="15">
                  <c:v>669.09999999999991</c:v>
                </c:pt>
                <c:pt idx="16">
                  <c:v>737.89999999999986</c:v>
                </c:pt>
                <c:pt idx="17">
                  <c:v>737.89999999999986</c:v>
                </c:pt>
                <c:pt idx="18">
                  <c:v>1211.1999999999998</c:v>
                </c:pt>
                <c:pt idx="19">
                  <c:v>1211.1999999999998</c:v>
                </c:pt>
                <c:pt idx="20">
                  <c:v>1224.2999999999997</c:v>
                </c:pt>
                <c:pt idx="21">
                  <c:v>1224.2999999999997</c:v>
                </c:pt>
                <c:pt idx="22">
                  <c:v>1302.5999999999997</c:v>
                </c:pt>
                <c:pt idx="23">
                  <c:v>1302.5999999999997</c:v>
                </c:pt>
                <c:pt idx="24">
                  <c:v>1530.5999999999997</c:v>
                </c:pt>
                <c:pt idx="25">
                  <c:v>1530.5999999999997</c:v>
                </c:pt>
                <c:pt idx="26">
                  <c:v>1753.4999999999998</c:v>
                </c:pt>
                <c:pt idx="27">
                  <c:v>1753.4999999999998</c:v>
                </c:pt>
                <c:pt idx="28">
                  <c:v>1758.6999999999998</c:v>
                </c:pt>
                <c:pt idx="29">
                  <c:v>1758.6999999999998</c:v>
                </c:pt>
                <c:pt idx="30">
                  <c:v>1836.9999999999998</c:v>
                </c:pt>
                <c:pt idx="31">
                  <c:v>1836.9999999999998</c:v>
                </c:pt>
                <c:pt idx="32">
                  <c:v>1936.4999999999998</c:v>
                </c:pt>
                <c:pt idx="33">
                  <c:v>1936.4999999999998</c:v>
                </c:pt>
                <c:pt idx="34">
                  <c:v>2223.3999999999996</c:v>
                </c:pt>
                <c:pt idx="35">
                  <c:v>2223.3999999999996</c:v>
                </c:pt>
                <c:pt idx="36">
                  <c:v>3819.3999999999996</c:v>
                </c:pt>
                <c:pt idx="37">
                  <c:v>3819.3999999999996</c:v>
                </c:pt>
                <c:pt idx="38">
                  <c:v>3850.7</c:v>
                </c:pt>
                <c:pt idx="39">
                  <c:v>3850.7</c:v>
                </c:pt>
                <c:pt idx="40">
                  <c:v>3992.2</c:v>
                </c:pt>
                <c:pt idx="41">
                  <c:v>3992.2</c:v>
                </c:pt>
                <c:pt idx="42">
                  <c:v>4185.5999999999995</c:v>
                </c:pt>
                <c:pt idx="43">
                  <c:v>4185.5999999999995</c:v>
                </c:pt>
                <c:pt idx="44">
                  <c:v>4485.2999999999993</c:v>
                </c:pt>
                <c:pt idx="45">
                  <c:v>4485.2999999999993</c:v>
                </c:pt>
                <c:pt idx="46">
                  <c:v>4518.9999999999991</c:v>
                </c:pt>
                <c:pt idx="47">
                  <c:v>4518.9999999999991</c:v>
                </c:pt>
                <c:pt idx="48">
                  <c:v>4541.3999999999987</c:v>
                </c:pt>
                <c:pt idx="49">
                  <c:v>4541.3999999999987</c:v>
                </c:pt>
                <c:pt idx="50">
                  <c:v>4627.8999999999987</c:v>
                </c:pt>
                <c:pt idx="51">
                  <c:v>4627.8999999999987</c:v>
                </c:pt>
                <c:pt idx="52">
                  <c:v>4755.6999999999989</c:v>
                </c:pt>
                <c:pt idx="53">
                  <c:v>4755.6999999999989</c:v>
                </c:pt>
                <c:pt idx="54">
                  <c:v>4884.2999999999993</c:v>
                </c:pt>
                <c:pt idx="55">
                  <c:v>4884.2999999999993</c:v>
                </c:pt>
                <c:pt idx="56">
                  <c:v>5483.0999999999995</c:v>
                </c:pt>
                <c:pt idx="57">
                  <c:v>5483.0999999999995</c:v>
                </c:pt>
                <c:pt idx="58">
                  <c:v>5500.2999999999993</c:v>
                </c:pt>
                <c:pt idx="59">
                  <c:v>5500.2999999999993</c:v>
                </c:pt>
                <c:pt idx="60">
                  <c:v>5665.9999999999991</c:v>
                </c:pt>
                <c:pt idx="61">
                  <c:v>5665.9999999999991</c:v>
                </c:pt>
                <c:pt idx="62">
                  <c:v>6275.2999999999993</c:v>
                </c:pt>
                <c:pt idx="63">
                  <c:v>6275.2999999999993</c:v>
                </c:pt>
                <c:pt idx="64">
                  <c:v>6291.0999999999995</c:v>
                </c:pt>
                <c:pt idx="65">
                  <c:v>6291.0999999999995</c:v>
                </c:pt>
                <c:pt idx="66">
                  <c:v>6493.7</c:v>
                </c:pt>
                <c:pt idx="67">
                  <c:v>6493.7</c:v>
                </c:pt>
                <c:pt idx="68">
                  <c:v>6871.7</c:v>
                </c:pt>
                <c:pt idx="69">
                  <c:v>6871.7</c:v>
                </c:pt>
                <c:pt idx="70">
                  <c:v>6957.3</c:v>
                </c:pt>
                <c:pt idx="71">
                  <c:v>6957.3</c:v>
                </c:pt>
                <c:pt idx="72">
                  <c:v>7173.7</c:v>
                </c:pt>
                <c:pt idx="73">
                  <c:v>7173.7</c:v>
                </c:pt>
                <c:pt idx="74">
                  <c:v>7320.0999999999995</c:v>
                </c:pt>
                <c:pt idx="75">
                  <c:v>7320.0999999999995</c:v>
                </c:pt>
                <c:pt idx="76">
                  <c:v>7343.5999999999995</c:v>
                </c:pt>
                <c:pt idx="77">
                  <c:v>7343.5999999999995</c:v>
                </c:pt>
                <c:pt idx="78">
                  <c:v>7472.0999999999995</c:v>
                </c:pt>
                <c:pt idx="79">
                  <c:v>7472.0999999999995</c:v>
                </c:pt>
                <c:pt idx="80">
                  <c:v>7699.7</c:v>
                </c:pt>
                <c:pt idx="81">
                  <c:v>7699.7</c:v>
                </c:pt>
                <c:pt idx="82">
                  <c:v>8044.3</c:v>
                </c:pt>
                <c:pt idx="83">
                  <c:v>8044.3</c:v>
                </c:pt>
                <c:pt idx="84">
                  <c:v>8588.2999999999993</c:v>
                </c:pt>
                <c:pt idx="85">
                  <c:v>8588.2999999999993</c:v>
                </c:pt>
                <c:pt idx="86">
                  <c:v>9084.2999999999993</c:v>
                </c:pt>
                <c:pt idx="87">
                  <c:v>9084.2999999999993</c:v>
                </c:pt>
                <c:pt idx="88">
                  <c:v>9269.1999999999989</c:v>
                </c:pt>
                <c:pt idx="89">
                  <c:v>9269.1999999999989</c:v>
                </c:pt>
                <c:pt idx="90">
                  <c:v>9375.5999999999985</c:v>
                </c:pt>
                <c:pt idx="91">
                  <c:v>9375.5999999999985</c:v>
                </c:pt>
                <c:pt idx="92">
                  <c:v>9433.4999999999982</c:v>
                </c:pt>
                <c:pt idx="93">
                  <c:v>9433.4999999999982</c:v>
                </c:pt>
                <c:pt idx="94">
                  <c:v>9751.7999999999975</c:v>
                </c:pt>
                <c:pt idx="95">
                  <c:v>9751.7999999999975</c:v>
                </c:pt>
                <c:pt idx="96">
                  <c:v>9930.9999999999982</c:v>
                </c:pt>
                <c:pt idx="97">
                  <c:v>9930.9999999999982</c:v>
                </c:pt>
                <c:pt idx="98">
                  <c:v>10256.399999999998</c:v>
                </c:pt>
                <c:pt idx="99">
                  <c:v>10256.399999999998</c:v>
                </c:pt>
                <c:pt idx="100">
                  <c:v>10329.599999999999</c:v>
                </c:pt>
                <c:pt idx="101">
                  <c:v>10329.599999999999</c:v>
                </c:pt>
                <c:pt idx="102">
                  <c:v>10423.199999999999</c:v>
                </c:pt>
                <c:pt idx="103">
                  <c:v>10423.199999999999</c:v>
                </c:pt>
                <c:pt idx="104">
                  <c:v>10449.9</c:v>
                </c:pt>
                <c:pt idx="105">
                  <c:v>10449.9</c:v>
                </c:pt>
                <c:pt idx="106">
                  <c:v>13121.2</c:v>
                </c:pt>
                <c:pt idx="107">
                  <c:v>13121.2</c:v>
                </c:pt>
                <c:pt idx="108">
                  <c:v>13244.5</c:v>
                </c:pt>
                <c:pt idx="109">
                  <c:v>13244.5</c:v>
                </c:pt>
                <c:pt idx="110">
                  <c:v>13646.2</c:v>
                </c:pt>
                <c:pt idx="111">
                  <c:v>13646.2</c:v>
                </c:pt>
                <c:pt idx="112">
                  <c:v>13850.400000000001</c:v>
                </c:pt>
                <c:pt idx="113">
                  <c:v>13850.400000000001</c:v>
                </c:pt>
                <c:pt idx="114">
                  <c:v>13903.500000000002</c:v>
                </c:pt>
                <c:pt idx="115">
                  <c:v>13903.500000000002</c:v>
                </c:pt>
                <c:pt idx="116">
                  <c:v>13998.600000000002</c:v>
                </c:pt>
                <c:pt idx="117">
                  <c:v>13998.600000000002</c:v>
                </c:pt>
                <c:pt idx="118">
                  <c:v>14070.800000000003</c:v>
                </c:pt>
                <c:pt idx="119">
                  <c:v>14070.800000000003</c:v>
                </c:pt>
                <c:pt idx="120">
                  <c:v>14157.600000000002</c:v>
                </c:pt>
                <c:pt idx="121">
                  <c:v>14157.600000000002</c:v>
                </c:pt>
                <c:pt idx="122">
                  <c:v>14329.000000000002</c:v>
                </c:pt>
                <c:pt idx="123">
                  <c:v>14329.000000000002</c:v>
                </c:pt>
                <c:pt idx="124">
                  <c:v>14507.600000000002</c:v>
                </c:pt>
                <c:pt idx="125">
                  <c:v>14507.600000000002</c:v>
                </c:pt>
                <c:pt idx="126">
                  <c:v>14580.900000000001</c:v>
                </c:pt>
                <c:pt idx="127">
                  <c:v>14580.900000000001</c:v>
                </c:pt>
                <c:pt idx="128">
                  <c:v>14813.500000000002</c:v>
                </c:pt>
                <c:pt idx="129">
                  <c:v>14813.500000000002</c:v>
                </c:pt>
                <c:pt idx="130">
                  <c:v>14988.200000000003</c:v>
                </c:pt>
                <c:pt idx="131">
                  <c:v>14988.200000000003</c:v>
                </c:pt>
                <c:pt idx="132">
                  <c:v>15734.500000000002</c:v>
                </c:pt>
                <c:pt idx="133">
                  <c:v>15734.500000000002</c:v>
                </c:pt>
                <c:pt idx="134">
                  <c:v>16216.200000000003</c:v>
                </c:pt>
                <c:pt idx="135">
                  <c:v>16216.200000000003</c:v>
                </c:pt>
                <c:pt idx="136">
                  <c:v>16498.100000000002</c:v>
                </c:pt>
                <c:pt idx="137">
                  <c:v>16498.100000000002</c:v>
                </c:pt>
                <c:pt idx="138">
                  <c:v>16729.100000000002</c:v>
                </c:pt>
                <c:pt idx="139">
                  <c:v>16729.100000000002</c:v>
                </c:pt>
                <c:pt idx="140">
                  <c:v>16971.400000000001</c:v>
                </c:pt>
                <c:pt idx="141">
                  <c:v>16971.400000000001</c:v>
                </c:pt>
                <c:pt idx="142">
                  <c:v>17528.100000000002</c:v>
                </c:pt>
                <c:pt idx="143">
                  <c:v>17528.100000000002</c:v>
                </c:pt>
                <c:pt idx="144">
                  <c:v>17565.2</c:v>
                </c:pt>
                <c:pt idx="145">
                  <c:v>17565.2</c:v>
                </c:pt>
                <c:pt idx="146">
                  <c:v>17590.400000000001</c:v>
                </c:pt>
                <c:pt idx="147">
                  <c:v>17590.400000000001</c:v>
                </c:pt>
                <c:pt idx="148">
                  <c:v>17632.7</c:v>
                </c:pt>
                <c:pt idx="149">
                  <c:v>17632.7</c:v>
                </c:pt>
                <c:pt idx="150">
                  <c:v>17740.900000000001</c:v>
                </c:pt>
                <c:pt idx="151">
                  <c:v>17740.900000000001</c:v>
                </c:pt>
                <c:pt idx="152">
                  <c:v>17912.7</c:v>
                </c:pt>
                <c:pt idx="153">
                  <c:v>17912.7</c:v>
                </c:pt>
                <c:pt idx="154">
                  <c:v>18111.5</c:v>
                </c:pt>
                <c:pt idx="155">
                  <c:v>18111.5</c:v>
                </c:pt>
                <c:pt idx="156">
                  <c:v>18165.900000000001</c:v>
                </c:pt>
                <c:pt idx="157">
                  <c:v>18165.900000000001</c:v>
                </c:pt>
                <c:pt idx="158">
                  <c:v>18668.2</c:v>
                </c:pt>
                <c:pt idx="159">
                  <c:v>18668.2</c:v>
                </c:pt>
                <c:pt idx="160">
                  <c:v>18787.100000000002</c:v>
                </c:pt>
                <c:pt idx="161">
                  <c:v>18787.100000000002</c:v>
                </c:pt>
                <c:pt idx="162">
                  <c:v>18824.900000000001</c:v>
                </c:pt>
                <c:pt idx="163">
                  <c:v>18824.900000000001</c:v>
                </c:pt>
                <c:pt idx="164">
                  <c:v>18924</c:v>
                </c:pt>
                <c:pt idx="165">
                  <c:v>18924</c:v>
                </c:pt>
                <c:pt idx="166">
                  <c:v>19125.3</c:v>
                </c:pt>
                <c:pt idx="167">
                  <c:v>19125.3</c:v>
                </c:pt>
                <c:pt idx="168">
                  <c:v>19395.399999999998</c:v>
                </c:pt>
                <c:pt idx="169">
                  <c:v>19395.399999999998</c:v>
                </c:pt>
                <c:pt idx="170">
                  <c:v>19840.099999999999</c:v>
                </c:pt>
                <c:pt idx="171">
                  <c:v>19840.099999999999</c:v>
                </c:pt>
                <c:pt idx="172">
                  <c:v>19916.5</c:v>
                </c:pt>
                <c:pt idx="173">
                  <c:v>19916.5</c:v>
                </c:pt>
                <c:pt idx="174">
                  <c:v>20836.5</c:v>
                </c:pt>
                <c:pt idx="175">
                  <c:v>20836.5</c:v>
                </c:pt>
                <c:pt idx="176">
                  <c:v>20961.5</c:v>
                </c:pt>
                <c:pt idx="177">
                  <c:v>20961.5</c:v>
                </c:pt>
                <c:pt idx="178">
                  <c:v>21044.7</c:v>
                </c:pt>
                <c:pt idx="179">
                  <c:v>21044.7</c:v>
                </c:pt>
                <c:pt idx="180">
                  <c:v>21160.5</c:v>
                </c:pt>
                <c:pt idx="181">
                  <c:v>21160.5</c:v>
                </c:pt>
                <c:pt idx="182">
                  <c:v>21266</c:v>
                </c:pt>
                <c:pt idx="183">
                  <c:v>21266</c:v>
                </c:pt>
                <c:pt idx="184">
                  <c:v>21309.9</c:v>
                </c:pt>
                <c:pt idx="185">
                  <c:v>21309.9</c:v>
                </c:pt>
                <c:pt idx="186">
                  <c:v>21689.9</c:v>
                </c:pt>
                <c:pt idx="187">
                  <c:v>21689.9</c:v>
                </c:pt>
                <c:pt idx="188">
                  <c:v>21793.200000000001</c:v>
                </c:pt>
                <c:pt idx="189">
                  <c:v>21793.200000000001</c:v>
                </c:pt>
                <c:pt idx="190">
                  <c:v>21815.7</c:v>
                </c:pt>
                <c:pt idx="191">
                  <c:v>21815.7</c:v>
                </c:pt>
                <c:pt idx="192">
                  <c:v>22041.100000000002</c:v>
                </c:pt>
                <c:pt idx="193">
                  <c:v>22041.100000000002</c:v>
                </c:pt>
                <c:pt idx="194">
                  <c:v>22196.000000000004</c:v>
                </c:pt>
                <c:pt idx="195">
                  <c:v>22196.000000000004</c:v>
                </c:pt>
                <c:pt idx="196">
                  <c:v>22299.800000000003</c:v>
                </c:pt>
                <c:pt idx="197">
                  <c:v>22299.800000000003</c:v>
                </c:pt>
                <c:pt idx="198">
                  <c:v>22317.500000000004</c:v>
                </c:pt>
                <c:pt idx="199">
                  <c:v>22317.500000000004</c:v>
                </c:pt>
                <c:pt idx="200">
                  <c:v>22497.500000000004</c:v>
                </c:pt>
                <c:pt idx="201">
                  <c:v>22497.500000000004</c:v>
                </c:pt>
                <c:pt idx="202">
                  <c:v>23222.500000000004</c:v>
                </c:pt>
                <c:pt idx="203">
                  <c:v>23222.500000000004</c:v>
                </c:pt>
                <c:pt idx="204">
                  <c:v>23355.800000000003</c:v>
                </c:pt>
                <c:pt idx="205">
                  <c:v>23355.800000000003</c:v>
                </c:pt>
                <c:pt idx="206">
                  <c:v>23594.800000000003</c:v>
                </c:pt>
                <c:pt idx="207">
                  <c:v>23594.800000000003</c:v>
                </c:pt>
                <c:pt idx="208">
                  <c:v>23691.700000000004</c:v>
                </c:pt>
                <c:pt idx="209">
                  <c:v>23691.700000000004</c:v>
                </c:pt>
                <c:pt idx="210">
                  <c:v>23808.900000000005</c:v>
                </c:pt>
                <c:pt idx="211">
                  <c:v>23808.900000000005</c:v>
                </c:pt>
                <c:pt idx="212">
                  <c:v>24069.300000000007</c:v>
                </c:pt>
                <c:pt idx="213">
                  <c:v>24069.300000000007</c:v>
                </c:pt>
                <c:pt idx="214">
                  <c:v>24397.100000000006</c:v>
                </c:pt>
                <c:pt idx="215">
                  <c:v>24397.100000000006</c:v>
                </c:pt>
                <c:pt idx="216">
                  <c:v>24733.200000000004</c:v>
                </c:pt>
                <c:pt idx="217">
                  <c:v>24733.200000000004</c:v>
                </c:pt>
                <c:pt idx="218">
                  <c:v>24829.800000000003</c:v>
                </c:pt>
                <c:pt idx="219">
                  <c:v>24829.800000000003</c:v>
                </c:pt>
                <c:pt idx="220">
                  <c:v>25338.800000000003</c:v>
                </c:pt>
                <c:pt idx="221">
                  <c:v>25338.800000000003</c:v>
                </c:pt>
                <c:pt idx="222">
                  <c:v>25418.800000000003</c:v>
                </c:pt>
                <c:pt idx="223">
                  <c:v>25418.800000000003</c:v>
                </c:pt>
                <c:pt idx="224">
                  <c:v>25506.600000000002</c:v>
                </c:pt>
                <c:pt idx="225">
                  <c:v>25506.600000000002</c:v>
                </c:pt>
                <c:pt idx="226">
                  <c:v>25725.200000000001</c:v>
                </c:pt>
                <c:pt idx="227">
                  <c:v>25725.200000000001</c:v>
                </c:pt>
                <c:pt idx="228">
                  <c:v>25854.9</c:v>
                </c:pt>
                <c:pt idx="229">
                  <c:v>25854.9</c:v>
                </c:pt>
                <c:pt idx="230">
                  <c:v>25989.600000000002</c:v>
                </c:pt>
                <c:pt idx="231">
                  <c:v>25989.600000000002</c:v>
                </c:pt>
                <c:pt idx="232">
                  <c:v>26071.9</c:v>
                </c:pt>
                <c:pt idx="233">
                  <c:v>26071.9</c:v>
                </c:pt>
                <c:pt idx="234">
                  <c:v>26152.7</c:v>
                </c:pt>
                <c:pt idx="235">
                  <c:v>26152.7</c:v>
                </c:pt>
                <c:pt idx="236">
                  <c:v>26214.799999999999</c:v>
                </c:pt>
                <c:pt idx="237">
                  <c:v>26214.799999999999</c:v>
                </c:pt>
                <c:pt idx="238">
                  <c:v>26263.899999999998</c:v>
                </c:pt>
                <c:pt idx="239">
                  <c:v>26263.899999999998</c:v>
                </c:pt>
                <c:pt idx="240">
                  <c:v>26330.1</c:v>
                </c:pt>
                <c:pt idx="241">
                  <c:v>26330.1</c:v>
                </c:pt>
                <c:pt idx="242">
                  <c:v>26431.699999999997</c:v>
                </c:pt>
                <c:pt idx="243">
                  <c:v>26431.699999999997</c:v>
                </c:pt>
                <c:pt idx="244">
                  <c:v>26483.499999999996</c:v>
                </c:pt>
                <c:pt idx="245">
                  <c:v>26483.499999999996</c:v>
                </c:pt>
                <c:pt idx="246">
                  <c:v>26506.599999999995</c:v>
                </c:pt>
                <c:pt idx="247">
                  <c:v>26506.599999999995</c:v>
                </c:pt>
                <c:pt idx="248">
                  <c:v>26559.999999999996</c:v>
                </c:pt>
                <c:pt idx="249">
                  <c:v>26559.999999999996</c:v>
                </c:pt>
                <c:pt idx="250">
                  <c:v>27166.199999999997</c:v>
                </c:pt>
                <c:pt idx="251">
                  <c:v>27166.199999999997</c:v>
                </c:pt>
                <c:pt idx="252">
                  <c:v>27296.399999999998</c:v>
                </c:pt>
                <c:pt idx="253">
                  <c:v>27296.399999999998</c:v>
                </c:pt>
                <c:pt idx="254">
                  <c:v>27428.1</c:v>
                </c:pt>
                <c:pt idx="255">
                  <c:v>27428.1</c:v>
                </c:pt>
                <c:pt idx="256">
                  <c:v>27443</c:v>
                </c:pt>
                <c:pt idx="257">
                  <c:v>27443</c:v>
                </c:pt>
                <c:pt idx="258">
                  <c:v>27569.3</c:v>
                </c:pt>
                <c:pt idx="259">
                  <c:v>27569.3</c:v>
                </c:pt>
                <c:pt idx="260">
                  <c:v>28161.5</c:v>
                </c:pt>
                <c:pt idx="261">
                  <c:v>28161.5</c:v>
                </c:pt>
                <c:pt idx="262">
                  <c:v>28236.1</c:v>
                </c:pt>
                <c:pt idx="263">
                  <c:v>28236.1</c:v>
                </c:pt>
                <c:pt idx="264">
                  <c:v>28393.1</c:v>
                </c:pt>
                <c:pt idx="265">
                  <c:v>28393.1</c:v>
                </c:pt>
                <c:pt idx="266">
                  <c:v>28646.1</c:v>
                </c:pt>
                <c:pt idx="267">
                  <c:v>28646.1</c:v>
                </c:pt>
                <c:pt idx="268">
                  <c:v>28976.1</c:v>
                </c:pt>
                <c:pt idx="269">
                  <c:v>28976.1</c:v>
                </c:pt>
                <c:pt idx="270">
                  <c:v>29281.3</c:v>
                </c:pt>
                <c:pt idx="271">
                  <c:v>29281.3</c:v>
                </c:pt>
                <c:pt idx="272">
                  <c:v>29719.3</c:v>
                </c:pt>
                <c:pt idx="273">
                  <c:v>29719.3</c:v>
                </c:pt>
                <c:pt idx="274">
                  <c:v>30164.799999999999</c:v>
                </c:pt>
                <c:pt idx="275">
                  <c:v>30164.799999999999</c:v>
                </c:pt>
                <c:pt idx="276">
                  <c:v>30273.200000000001</c:v>
                </c:pt>
                <c:pt idx="277">
                  <c:v>30273.200000000001</c:v>
                </c:pt>
                <c:pt idx="278">
                  <c:v>30313.4</c:v>
                </c:pt>
                <c:pt idx="279">
                  <c:v>30313.4</c:v>
                </c:pt>
                <c:pt idx="280">
                  <c:v>30599.7</c:v>
                </c:pt>
                <c:pt idx="281">
                  <c:v>30599.7</c:v>
                </c:pt>
                <c:pt idx="282">
                  <c:v>30796.3</c:v>
                </c:pt>
                <c:pt idx="283">
                  <c:v>30796.3</c:v>
                </c:pt>
                <c:pt idx="284">
                  <c:v>30943.3</c:v>
                </c:pt>
                <c:pt idx="285">
                  <c:v>30943.3</c:v>
                </c:pt>
                <c:pt idx="286">
                  <c:v>30960.3</c:v>
                </c:pt>
                <c:pt idx="287">
                  <c:v>30960.3</c:v>
                </c:pt>
                <c:pt idx="288">
                  <c:v>31234.799999999999</c:v>
                </c:pt>
                <c:pt idx="289">
                  <c:v>31234.799999999999</c:v>
                </c:pt>
                <c:pt idx="290">
                  <c:v>31282.1</c:v>
                </c:pt>
                <c:pt idx="291">
                  <c:v>31282.1</c:v>
                </c:pt>
                <c:pt idx="292">
                  <c:v>31343.899999999998</c:v>
                </c:pt>
                <c:pt idx="293">
                  <c:v>31343.899999999998</c:v>
                </c:pt>
                <c:pt idx="294">
                  <c:v>31537.8</c:v>
                </c:pt>
                <c:pt idx="295">
                  <c:v>31537.8</c:v>
                </c:pt>
                <c:pt idx="296">
                  <c:v>31640.5</c:v>
                </c:pt>
                <c:pt idx="297">
                  <c:v>31640.5</c:v>
                </c:pt>
                <c:pt idx="298">
                  <c:v>31932.799999999999</c:v>
                </c:pt>
                <c:pt idx="299">
                  <c:v>31932.799999999999</c:v>
                </c:pt>
                <c:pt idx="300">
                  <c:v>32239.7</c:v>
                </c:pt>
                <c:pt idx="301">
                  <c:v>32239.7</c:v>
                </c:pt>
                <c:pt idx="302">
                  <c:v>32288.5</c:v>
                </c:pt>
                <c:pt idx="303">
                  <c:v>32288.5</c:v>
                </c:pt>
                <c:pt idx="304">
                  <c:v>32943.699999999997</c:v>
                </c:pt>
                <c:pt idx="305">
                  <c:v>32943.699999999997</c:v>
                </c:pt>
                <c:pt idx="306">
                  <c:v>32990</c:v>
                </c:pt>
                <c:pt idx="307">
                  <c:v>32990</c:v>
                </c:pt>
                <c:pt idx="308">
                  <c:v>33159.599999999999</c:v>
                </c:pt>
                <c:pt idx="309">
                  <c:v>33159.599999999999</c:v>
                </c:pt>
                <c:pt idx="310">
                  <c:v>33253.699999999997</c:v>
                </c:pt>
                <c:pt idx="311">
                  <c:v>33253.699999999997</c:v>
                </c:pt>
                <c:pt idx="312">
                  <c:v>33368.799999999996</c:v>
                </c:pt>
                <c:pt idx="313">
                  <c:v>33368.799999999996</c:v>
                </c:pt>
                <c:pt idx="314">
                  <c:v>33598.799999999996</c:v>
                </c:pt>
                <c:pt idx="315">
                  <c:v>33598.799999999996</c:v>
                </c:pt>
                <c:pt idx="316">
                  <c:v>33604.699999999997</c:v>
                </c:pt>
                <c:pt idx="317">
                  <c:v>33604.699999999997</c:v>
                </c:pt>
                <c:pt idx="318">
                  <c:v>33731.399999999994</c:v>
                </c:pt>
                <c:pt idx="319">
                  <c:v>33731.399999999994</c:v>
                </c:pt>
                <c:pt idx="320">
                  <c:v>34020.599999999991</c:v>
                </c:pt>
                <c:pt idx="321">
                  <c:v>34020.599999999991</c:v>
                </c:pt>
                <c:pt idx="322">
                  <c:v>34289.799999999988</c:v>
                </c:pt>
                <c:pt idx="323">
                  <c:v>34289.799999999988</c:v>
                </c:pt>
                <c:pt idx="324">
                  <c:v>34722.19999999999</c:v>
                </c:pt>
                <c:pt idx="325">
                  <c:v>34722.19999999999</c:v>
                </c:pt>
                <c:pt idx="326">
                  <c:v>34852.19999999999</c:v>
                </c:pt>
                <c:pt idx="327">
                  <c:v>34852.19999999999</c:v>
                </c:pt>
                <c:pt idx="328">
                  <c:v>35504.799999999988</c:v>
                </c:pt>
                <c:pt idx="329">
                  <c:v>35504.799999999988</c:v>
                </c:pt>
                <c:pt idx="330">
                  <c:v>35677.69999999999</c:v>
                </c:pt>
                <c:pt idx="331">
                  <c:v>35677.69999999999</c:v>
                </c:pt>
                <c:pt idx="332">
                  <c:v>35877.099999999991</c:v>
                </c:pt>
                <c:pt idx="333">
                  <c:v>35877.099999999991</c:v>
                </c:pt>
                <c:pt idx="334">
                  <c:v>35940.19999999999</c:v>
                </c:pt>
                <c:pt idx="335">
                  <c:v>35940.19999999999</c:v>
                </c:pt>
                <c:pt idx="336">
                  <c:v>36122.499999999993</c:v>
                </c:pt>
                <c:pt idx="337">
                  <c:v>36122.499999999993</c:v>
                </c:pt>
                <c:pt idx="338">
                  <c:v>36346.899999999994</c:v>
                </c:pt>
                <c:pt idx="339">
                  <c:v>36346.899999999994</c:v>
                </c:pt>
                <c:pt idx="340">
                  <c:v>36407.399999999994</c:v>
                </c:pt>
                <c:pt idx="341">
                  <c:v>36407.399999999994</c:v>
                </c:pt>
                <c:pt idx="342">
                  <c:v>36453.899999999994</c:v>
                </c:pt>
                <c:pt idx="343">
                  <c:v>36453.899999999994</c:v>
                </c:pt>
                <c:pt idx="344">
                  <c:v>36838.899999999994</c:v>
                </c:pt>
                <c:pt idx="345">
                  <c:v>36838.899999999994</c:v>
                </c:pt>
                <c:pt idx="346">
                  <c:v>36864.499999999993</c:v>
                </c:pt>
                <c:pt idx="347">
                  <c:v>36864.499999999993</c:v>
                </c:pt>
                <c:pt idx="348">
                  <c:v>37183.19999999999</c:v>
                </c:pt>
                <c:pt idx="349">
                  <c:v>37183.19999999999</c:v>
                </c:pt>
                <c:pt idx="350">
                  <c:v>37332.69999999999</c:v>
                </c:pt>
                <c:pt idx="351">
                  <c:v>37332.69999999999</c:v>
                </c:pt>
                <c:pt idx="352">
                  <c:v>37535.19999999999</c:v>
                </c:pt>
                <c:pt idx="353">
                  <c:v>37535.19999999999</c:v>
                </c:pt>
                <c:pt idx="354">
                  <c:v>37795.69999999999</c:v>
                </c:pt>
                <c:pt idx="355">
                  <c:v>37795.69999999999</c:v>
                </c:pt>
                <c:pt idx="356">
                  <c:v>37863.19999999999</c:v>
                </c:pt>
                <c:pt idx="357">
                  <c:v>37863.19999999999</c:v>
                </c:pt>
                <c:pt idx="358">
                  <c:v>37942.399999999987</c:v>
                </c:pt>
                <c:pt idx="359">
                  <c:v>37942.399999999987</c:v>
                </c:pt>
                <c:pt idx="360">
                  <c:v>38564.799999999988</c:v>
                </c:pt>
                <c:pt idx="361">
                  <c:v>38564.799999999988</c:v>
                </c:pt>
                <c:pt idx="362">
                  <c:v>38854.399999999987</c:v>
                </c:pt>
                <c:pt idx="363">
                  <c:v>38854.399999999987</c:v>
                </c:pt>
                <c:pt idx="364">
                  <c:v>39469.399999999987</c:v>
                </c:pt>
                <c:pt idx="365">
                  <c:v>39469.399999999987</c:v>
                </c:pt>
                <c:pt idx="366">
                  <c:v>39541.099999999984</c:v>
                </c:pt>
                <c:pt idx="367">
                  <c:v>39541.099999999984</c:v>
                </c:pt>
                <c:pt idx="368">
                  <c:v>39810.899999999987</c:v>
                </c:pt>
                <c:pt idx="369">
                  <c:v>39810.899999999987</c:v>
                </c:pt>
                <c:pt idx="370">
                  <c:v>40248.399999999987</c:v>
                </c:pt>
                <c:pt idx="371">
                  <c:v>40248.399999999987</c:v>
                </c:pt>
                <c:pt idx="372">
                  <c:v>40385.099999999984</c:v>
                </c:pt>
                <c:pt idx="373">
                  <c:v>40385.099999999984</c:v>
                </c:pt>
                <c:pt idx="374">
                  <c:v>40644.099999999984</c:v>
                </c:pt>
                <c:pt idx="375">
                  <c:v>40644.099999999984</c:v>
                </c:pt>
                <c:pt idx="376">
                  <c:v>40772.099999999984</c:v>
                </c:pt>
                <c:pt idx="377">
                  <c:v>40772.099999999984</c:v>
                </c:pt>
                <c:pt idx="378">
                  <c:v>40805.599999999984</c:v>
                </c:pt>
                <c:pt idx="379">
                  <c:v>40805.599999999984</c:v>
                </c:pt>
                <c:pt idx="380">
                  <c:v>41119.899999999987</c:v>
                </c:pt>
                <c:pt idx="381">
                  <c:v>41119.899999999987</c:v>
                </c:pt>
                <c:pt idx="382">
                  <c:v>41614.899999999987</c:v>
                </c:pt>
                <c:pt idx="383">
                  <c:v>41614.899999999987</c:v>
                </c:pt>
                <c:pt idx="384">
                  <c:v>42314.899999999987</c:v>
                </c:pt>
                <c:pt idx="385">
                  <c:v>42314.899999999987</c:v>
                </c:pt>
                <c:pt idx="386">
                  <c:v>42592.69999999999</c:v>
                </c:pt>
                <c:pt idx="387">
                  <c:v>42592.69999999999</c:v>
                </c:pt>
                <c:pt idx="388">
                  <c:v>42797.69999999999</c:v>
                </c:pt>
                <c:pt idx="389">
                  <c:v>42797.69999999999</c:v>
                </c:pt>
                <c:pt idx="390">
                  <c:v>42958.499999999993</c:v>
                </c:pt>
                <c:pt idx="391">
                  <c:v>42958.499999999993</c:v>
                </c:pt>
                <c:pt idx="392">
                  <c:v>43056.19999999999</c:v>
                </c:pt>
                <c:pt idx="393">
                  <c:v>43056.19999999999</c:v>
                </c:pt>
                <c:pt idx="394">
                  <c:v>43179.099999999991</c:v>
                </c:pt>
                <c:pt idx="395">
                  <c:v>43179.099999999991</c:v>
                </c:pt>
                <c:pt idx="396">
                  <c:v>43363.899999999994</c:v>
                </c:pt>
                <c:pt idx="397">
                  <c:v>43363.899999999994</c:v>
                </c:pt>
                <c:pt idx="398">
                  <c:v>43493.599999999991</c:v>
                </c:pt>
                <c:pt idx="399">
                  <c:v>43493.599999999991</c:v>
                </c:pt>
                <c:pt idx="400">
                  <c:v>43688.499999999993</c:v>
                </c:pt>
                <c:pt idx="401">
                  <c:v>43688.499999999993</c:v>
                </c:pt>
                <c:pt idx="402">
                  <c:v>46690.69999999999</c:v>
                </c:pt>
                <c:pt idx="403">
                  <c:v>46690.69999999999</c:v>
                </c:pt>
                <c:pt idx="404">
                  <c:v>46746.099999999991</c:v>
                </c:pt>
                <c:pt idx="405">
                  <c:v>46746.099999999991</c:v>
                </c:pt>
                <c:pt idx="406">
                  <c:v>47248.19999999999</c:v>
                </c:pt>
                <c:pt idx="407">
                  <c:v>47248.19999999999</c:v>
                </c:pt>
                <c:pt idx="408">
                  <c:v>47440.19999999999</c:v>
                </c:pt>
                <c:pt idx="409">
                  <c:v>47440.19999999999</c:v>
                </c:pt>
                <c:pt idx="410">
                  <c:v>47480.499999999993</c:v>
                </c:pt>
                <c:pt idx="411">
                  <c:v>47480.499999999993</c:v>
                </c:pt>
                <c:pt idx="412">
                  <c:v>47628.999999999993</c:v>
                </c:pt>
                <c:pt idx="413">
                  <c:v>47628.999999999993</c:v>
                </c:pt>
                <c:pt idx="414">
                  <c:v>47778.799999999996</c:v>
                </c:pt>
                <c:pt idx="415">
                  <c:v>47778.799999999996</c:v>
                </c:pt>
                <c:pt idx="416">
                  <c:v>47808.899999999994</c:v>
                </c:pt>
                <c:pt idx="417">
                  <c:v>47808.899999999994</c:v>
                </c:pt>
                <c:pt idx="418">
                  <c:v>47928.799999999996</c:v>
                </c:pt>
                <c:pt idx="419">
                  <c:v>47928.799999999996</c:v>
                </c:pt>
                <c:pt idx="420">
                  <c:v>48016.899999999994</c:v>
                </c:pt>
                <c:pt idx="421">
                  <c:v>48016.899999999994</c:v>
                </c:pt>
                <c:pt idx="422">
                  <c:v>48088.099999999991</c:v>
                </c:pt>
                <c:pt idx="423">
                  <c:v>48088.099999999991</c:v>
                </c:pt>
                <c:pt idx="424">
                  <c:v>48240.799999999988</c:v>
                </c:pt>
                <c:pt idx="425">
                  <c:v>48240.799999999988</c:v>
                </c:pt>
                <c:pt idx="426">
                  <c:v>48330.19999999999</c:v>
                </c:pt>
                <c:pt idx="427">
                  <c:v>48330.19999999999</c:v>
                </c:pt>
                <c:pt idx="428">
                  <c:v>48368.399999999987</c:v>
                </c:pt>
                <c:pt idx="429">
                  <c:v>48368.399999999987</c:v>
                </c:pt>
                <c:pt idx="430">
                  <c:v>48636.099999999984</c:v>
                </c:pt>
                <c:pt idx="431">
                  <c:v>48636.099999999984</c:v>
                </c:pt>
                <c:pt idx="432">
                  <c:v>48728.799999999981</c:v>
                </c:pt>
                <c:pt idx="433">
                  <c:v>48728.799999999981</c:v>
                </c:pt>
                <c:pt idx="434">
                  <c:v>48927.799999999981</c:v>
                </c:pt>
                <c:pt idx="435">
                  <c:v>48927.799999999981</c:v>
                </c:pt>
                <c:pt idx="436">
                  <c:v>49095.999999999978</c:v>
                </c:pt>
                <c:pt idx="437">
                  <c:v>49095.999999999978</c:v>
                </c:pt>
                <c:pt idx="438">
                  <c:v>49135.099999999977</c:v>
                </c:pt>
                <c:pt idx="439">
                  <c:v>49135.099999999977</c:v>
                </c:pt>
                <c:pt idx="440">
                  <c:v>49232.699999999975</c:v>
                </c:pt>
                <c:pt idx="441">
                  <c:v>49232.699999999975</c:v>
                </c:pt>
                <c:pt idx="442">
                  <c:v>49312.599999999977</c:v>
                </c:pt>
                <c:pt idx="443">
                  <c:v>49312.599999999977</c:v>
                </c:pt>
                <c:pt idx="444">
                  <c:v>49395.39999999998</c:v>
                </c:pt>
                <c:pt idx="445">
                  <c:v>49395.39999999998</c:v>
                </c:pt>
                <c:pt idx="446">
                  <c:v>49624.599999999977</c:v>
                </c:pt>
                <c:pt idx="447">
                  <c:v>49624.599999999977</c:v>
                </c:pt>
                <c:pt idx="448">
                  <c:v>49968.999999999978</c:v>
                </c:pt>
                <c:pt idx="449">
                  <c:v>49968.999999999978</c:v>
                </c:pt>
                <c:pt idx="450">
                  <c:v>49994.099999999977</c:v>
                </c:pt>
                <c:pt idx="451">
                  <c:v>49994.099999999977</c:v>
                </c:pt>
                <c:pt idx="452">
                  <c:v>50129.999999999978</c:v>
                </c:pt>
                <c:pt idx="453">
                  <c:v>50129.999999999978</c:v>
                </c:pt>
                <c:pt idx="454">
                  <c:v>50547.999999999978</c:v>
                </c:pt>
                <c:pt idx="455">
                  <c:v>50547.999999999978</c:v>
                </c:pt>
                <c:pt idx="456">
                  <c:v>50885.39999999998</c:v>
                </c:pt>
                <c:pt idx="457">
                  <c:v>50885.39999999998</c:v>
                </c:pt>
                <c:pt idx="458">
                  <c:v>51017.89999999998</c:v>
                </c:pt>
                <c:pt idx="459">
                  <c:v>51017.89999999998</c:v>
                </c:pt>
                <c:pt idx="460">
                  <c:v>51093.499999999978</c:v>
                </c:pt>
                <c:pt idx="461">
                  <c:v>51093.499999999978</c:v>
                </c:pt>
                <c:pt idx="462">
                  <c:v>51185.599999999977</c:v>
                </c:pt>
                <c:pt idx="463">
                  <c:v>51185.599999999977</c:v>
                </c:pt>
                <c:pt idx="464">
                  <c:v>51443.999999999978</c:v>
                </c:pt>
                <c:pt idx="465">
                  <c:v>51443.999999999978</c:v>
                </c:pt>
                <c:pt idx="466">
                  <c:v>51593.999999999978</c:v>
                </c:pt>
                <c:pt idx="467">
                  <c:v>51593.999999999978</c:v>
                </c:pt>
                <c:pt idx="468">
                  <c:v>51718.199999999975</c:v>
                </c:pt>
                <c:pt idx="469">
                  <c:v>51718.199999999975</c:v>
                </c:pt>
                <c:pt idx="470">
                  <c:v>51804.899999999972</c:v>
                </c:pt>
                <c:pt idx="471">
                  <c:v>51804.899999999972</c:v>
                </c:pt>
                <c:pt idx="472">
                  <c:v>52019.799999999974</c:v>
                </c:pt>
                <c:pt idx="473">
                  <c:v>52019.799999999974</c:v>
                </c:pt>
                <c:pt idx="474">
                  <c:v>52090.799999999974</c:v>
                </c:pt>
                <c:pt idx="475">
                  <c:v>52090.799999999974</c:v>
                </c:pt>
                <c:pt idx="476">
                  <c:v>52437.199999999975</c:v>
                </c:pt>
                <c:pt idx="477">
                  <c:v>52437.199999999975</c:v>
                </c:pt>
                <c:pt idx="478">
                  <c:v>52849.999999999978</c:v>
                </c:pt>
                <c:pt idx="479">
                  <c:v>52849.999999999978</c:v>
                </c:pt>
                <c:pt idx="480">
                  <c:v>53004.199999999975</c:v>
                </c:pt>
                <c:pt idx="481">
                  <c:v>53004.199999999975</c:v>
                </c:pt>
                <c:pt idx="482">
                  <c:v>53052.499999999978</c:v>
                </c:pt>
                <c:pt idx="483">
                  <c:v>53052.499999999978</c:v>
                </c:pt>
                <c:pt idx="484">
                  <c:v>53118.39999999998</c:v>
                </c:pt>
                <c:pt idx="485">
                  <c:v>53118.39999999998</c:v>
                </c:pt>
                <c:pt idx="486">
                  <c:v>53236.799999999981</c:v>
                </c:pt>
                <c:pt idx="487">
                  <c:v>53236.799999999981</c:v>
                </c:pt>
                <c:pt idx="488">
                  <c:v>53245.099999999984</c:v>
                </c:pt>
                <c:pt idx="489">
                  <c:v>53245.099999999984</c:v>
                </c:pt>
                <c:pt idx="490">
                  <c:v>53346.299999999981</c:v>
                </c:pt>
                <c:pt idx="491">
                  <c:v>53346.299999999981</c:v>
                </c:pt>
                <c:pt idx="492">
                  <c:v>53575.799999999981</c:v>
                </c:pt>
                <c:pt idx="493">
                  <c:v>53575.799999999981</c:v>
                </c:pt>
                <c:pt idx="494">
                  <c:v>53715.599999999984</c:v>
                </c:pt>
                <c:pt idx="495">
                  <c:v>53715.599999999984</c:v>
                </c:pt>
                <c:pt idx="496">
                  <c:v>54093.399999999987</c:v>
                </c:pt>
                <c:pt idx="497">
                  <c:v>54093.399999999987</c:v>
                </c:pt>
                <c:pt idx="498">
                  <c:v>54117.999999999985</c:v>
                </c:pt>
                <c:pt idx="499">
                  <c:v>54117.999999999985</c:v>
                </c:pt>
                <c:pt idx="500">
                  <c:v>54150.399999999987</c:v>
                </c:pt>
                <c:pt idx="501">
                  <c:v>54150.399999999987</c:v>
                </c:pt>
                <c:pt idx="502">
                  <c:v>54322.299999999988</c:v>
                </c:pt>
                <c:pt idx="503">
                  <c:v>54322.299999999988</c:v>
                </c:pt>
                <c:pt idx="504">
                  <c:v>54358.299999999988</c:v>
                </c:pt>
                <c:pt idx="505">
                  <c:v>54358.299999999988</c:v>
                </c:pt>
                <c:pt idx="506">
                  <c:v>54493.299999999988</c:v>
                </c:pt>
                <c:pt idx="507">
                  <c:v>54493.299999999988</c:v>
                </c:pt>
                <c:pt idx="508">
                  <c:v>54739.399999999987</c:v>
                </c:pt>
                <c:pt idx="509">
                  <c:v>54739.399999999987</c:v>
                </c:pt>
                <c:pt idx="510">
                  <c:v>54747.999999999985</c:v>
                </c:pt>
                <c:pt idx="511">
                  <c:v>54747.999999999985</c:v>
                </c:pt>
                <c:pt idx="512">
                  <c:v>54943.599999999984</c:v>
                </c:pt>
                <c:pt idx="513">
                  <c:v>54943.599999999984</c:v>
                </c:pt>
                <c:pt idx="514">
                  <c:v>55030.699999999983</c:v>
                </c:pt>
                <c:pt idx="515">
                  <c:v>55030.699999999983</c:v>
                </c:pt>
                <c:pt idx="516">
                  <c:v>55061.699999999983</c:v>
                </c:pt>
                <c:pt idx="517">
                  <c:v>55061.699999999983</c:v>
                </c:pt>
                <c:pt idx="518">
                  <c:v>55302.699999999983</c:v>
                </c:pt>
                <c:pt idx="519">
                  <c:v>55302.699999999983</c:v>
                </c:pt>
                <c:pt idx="520">
                  <c:v>55389.699999999983</c:v>
                </c:pt>
                <c:pt idx="521">
                  <c:v>55389.699999999983</c:v>
                </c:pt>
                <c:pt idx="522">
                  <c:v>55407.999999999985</c:v>
                </c:pt>
                <c:pt idx="523">
                  <c:v>55407.999999999985</c:v>
                </c:pt>
                <c:pt idx="524">
                  <c:v>55508.799999999988</c:v>
                </c:pt>
                <c:pt idx="525">
                  <c:v>55508.799999999988</c:v>
                </c:pt>
                <c:pt idx="526">
                  <c:v>55802.599999999991</c:v>
                </c:pt>
                <c:pt idx="527">
                  <c:v>55802.599999999991</c:v>
                </c:pt>
                <c:pt idx="528">
                  <c:v>55820.19999999999</c:v>
                </c:pt>
                <c:pt idx="529">
                  <c:v>55820.19999999999</c:v>
                </c:pt>
                <c:pt idx="530">
                  <c:v>55899.999999999993</c:v>
                </c:pt>
                <c:pt idx="531">
                  <c:v>55899.999999999993</c:v>
                </c:pt>
                <c:pt idx="532">
                  <c:v>56141.499999999993</c:v>
                </c:pt>
                <c:pt idx="533">
                  <c:v>56141.499999999993</c:v>
                </c:pt>
                <c:pt idx="534">
                  <c:v>56233.299999999996</c:v>
                </c:pt>
                <c:pt idx="535">
                  <c:v>56233.299999999996</c:v>
                </c:pt>
                <c:pt idx="536">
                  <c:v>56278.2</c:v>
                </c:pt>
                <c:pt idx="537">
                  <c:v>56278.2</c:v>
                </c:pt>
                <c:pt idx="538">
                  <c:v>56336.2</c:v>
                </c:pt>
                <c:pt idx="539">
                  <c:v>56336.2</c:v>
                </c:pt>
                <c:pt idx="540">
                  <c:v>56386.899999999994</c:v>
                </c:pt>
                <c:pt idx="541">
                  <c:v>56386.899999999994</c:v>
                </c:pt>
                <c:pt idx="542">
                  <c:v>56437.599999999991</c:v>
                </c:pt>
                <c:pt idx="543">
                  <c:v>56437.599999999991</c:v>
                </c:pt>
                <c:pt idx="544">
                  <c:v>56563.69999999999</c:v>
                </c:pt>
                <c:pt idx="545">
                  <c:v>56563.69999999999</c:v>
                </c:pt>
                <c:pt idx="546">
                  <c:v>56601.999999999993</c:v>
                </c:pt>
                <c:pt idx="547">
                  <c:v>56601.999999999993</c:v>
                </c:pt>
                <c:pt idx="548">
                  <c:v>56719.899999999994</c:v>
                </c:pt>
                <c:pt idx="549">
                  <c:v>56719.899999999994</c:v>
                </c:pt>
                <c:pt idx="550">
                  <c:v>56885.899999999994</c:v>
                </c:pt>
                <c:pt idx="551">
                  <c:v>56885.899999999994</c:v>
                </c:pt>
                <c:pt idx="552">
                  <c:v>56984.399999999994</c:v>
                </c:pt>
                <c:pt idx="553">
                  <c:v>56984.399999999994</c:v>
                </c:pt>
                <c:pt idx="554">
                  <c:v>57229.299999999996</c:v>
                </c:pt>
                <c:pt idx="555">
                  <c:v>57229.299999999996</c:v>
                </c:pt>
                <c:pt idx="556">
                  <c:v>57266.6</c:v>
                </c:pt>
                <c:pt idx="557">
                  <c:v>57266.6</c:v>
                </c:pt>
                <c:pt idx="558">
                  <c:v>57277.4</c:v>
                </c:pt>
                <c:pt idx="559">
                  <c:v>57277.4</c:v>
                </c:pt>
                <c:pt idx="560">
                  <c:v>57431.200000000004</c:v>
                </c:pt>
                <c:pt idx="561">
                  <c:v>57431.200000000004</c:v>
                </c:pt>
                <c:pt idx="562">
                  <c:v>57609.000000000007</c:v>
                </c:pt>
                <c:pt idx="563">
                  <c:v>57609.000000000007</c:v>
                </c:pt>
                <c:pt idx="564">
                  <c:v>57730.500000000007</c:v>
                </c:pt>
                <c:pt idx="565">
                  <c:v>57730.500000000007</c:v>
                </c:pt>
                <c:pt idx="566">
                  <c:v>57980.600000000006</c:v>
                </c:pt>
                <c:pt idx="567">
                  <c:v>57980.600000000006</c:v>
                </c:pt>
                <c:pt idx="568">
                  <c:v>58083.600000000006</c:v>
                </c:pt>
                <c:pt idx="569">
                  <c:v>58083.600000000006</c:v>
                </c:pt>
                <c:pt idx="570">
                  <c:v>58155.400000000009</c:v>
                </c:pt>
                <c:pt idx="571">
                  <c:v>58155.400000000009</c:v>
                </c:pt>
                <c:pt idx="572">
                  <c:v>58241.700000000012</c:v>
                </c:pt>
                <c:pt idx="573">
                  <c:v>58241.700000000012</c:v>
                </c:pt>
                <c:pt idx="574">
                  <c:v>58402.100000000013</c:v>
                </c:pt>
                <c:pt idx="575">
                  <c:v>58402.100000000013</c:v>
                </c:pt>
                <c:pt idx="576">
                  <c:v>58495.200000000012</c:v>
                </c:pt>
                <c:pt idx="577">
                  <c:v>58495.200000000012</c:v>
                </c:pt>
                <c:pt idx="578">
                  <c:v>58523.600000000013</c:v>
                </c:pt>
                <c:pt idx="579">
                  <c:v>58523.600000000013</c:v>
                </c:pt>
                <c:pt idx="580">
                  <c:v>58544.100000000013</c:v>
                </c:pt>
                <c:pt idx="581">
                  <c:v>58544.100000000013</c:v>
                </c:pt>
                <c:pt idx="582">
                  <c:v>58853.400000000016</c:v>
                </c:pt>
                <c:pt idx="583">
                  <c:v>58853.400000000016</c:v>
                </c:pt>
                <c:pt idx="584">
                  <c:v>58887.800000000017</c:v>
                </c:pt>
                <c:pt idx="585">
                  <c:v>58887.800000000017</c:v>
                </c:pt>
                <c:pt idx="586">
                  <c:v>58933.200000000019</c:v>
                </c:pt>
                <c:pt idx="587">
                  <c:v>58933.200000000019</c:v>
                </c:pt>
                <c:pt idx="588">
                  <c:v>58952.000000000022</c:v>
                </c:pt>
                <c:pt idx="589">
                  <c:v>58952.000000000022</c:v>
                </c:pt>
                <c:pt idx="590">
                  <c:v>59016.700000000019</c:v>
                </c:pt>
                <c:pt idx="591">
                  <c:v>59016.700000000019</c:v>
                </c:pt>
                <c:pt idx="592">
                  <c:v>59033.200000000019</c:v>
                </c:pt>
                <c:pt idx="593">
                  <c:v>59033.200000000019</c:v>
                </c:pt>
                <c:pt idx="594">
                  <c:v>59485.500000000022</c:v>
                </c:pt>
                <c:pt idx="595">
                  <c:v>59485.500000000022</c:v>
                </c:pt>
                <c:pt idx="596">
                  <c:v>59538.400000000023</c:v>
                </c:pt>
                <c:pt idx="597">
                  <c:v>59538.400000000023</c:v>
                </c:pt>
                <c:pt idx="598">
                  <c:v>59736.500000000022</c:v>
                </c:pt>
                <c:pt idx="599">
                  <c:v>59736.500000000022</c:v>
                </c:pt>
                <c:pt idx="600">
                  <c:v>59796.800000000025</c:v>
                </c:pt>
                <c:pt idx="601">
                  <c:v>59796.800000000025</c:v>
                </c:pt>
                <c:pt idx="602">
                  <c:v>59939.700000000026</c:v>
                </c:pt>
                <c:pt idx="603">
                  <c:v>59939.700000000026</c:v>
                </c:pt>
                <c:pt idx="604">
                  <c:v>59973.600000000028</c:v>
                </c:pt>
                <c:pt idx="605">
                  <c:v>59973.600000000028</c:v>
                </c:pt>
                <c:pt idx="606">
                  <c:v>60250.800000000025</c:v>
                </c:pt>
                <c:pt idx="607">
                  <c:v>60250.800000000025</c:v>
                </c:pt>
                <c:pt idx="608">
                  <c:v>60436.100000000028</c:v>
                </c:pt>
                <c:pt idx="609">
                  <c:v>60436.100000000028</c:v>
                </c:pt>
                <c:pt idx="610">
                  <c:v>60539.700000000026</c:v>
                </c:pt>
                <c:pt idx="611">
                  <c:v>60539.700000000026</c:v>
                </c:pt>
                <c:pt idx="612">
                  <c:v>60678.100000000028</c:v>
                </c:pt>
                <c:pt idx="613">
                  <c:v>60678.100000000028</c:v>
                </c:pt>
                <c:pt idx="614">
                  <c:v>60744.300000000025</c:v>
                </c:pt>
                <c:pt idx="615">
                  <c:v>60744.300000000025</c:v>
                </c:pt>
                <c:pt idx="616">
                  <c:v>60828.700000000026</c:v>
                </c:pt>
                <c:pt idx="617">
                  <c:v>60828.700000000026</c:v>
                </c:pt>
                <c:pt idx="618">
                  <c:v>60891.700000000026</c:v>
                </c:pt>
                <c:pt idx="619">
                  <c:v>60891.700000000026</c:v>
                </c:pt>
                <c:pt idx="620">
                  <c:v>60929.800000000025</c:v>
                </c:pt>
                <c:pt idx="621">
                  <c:v>60929.800000000025</c:v>
                </c:pt>
                <c:pt idx="622">
                  <c:v>61244.700000000026</c:v>
                </c:pt>
                <c:pt idx="623">
                  <c:v>61244.700000000026</c:v>
                </c:pt>
                <c:pt idx="624">
                  <c:v>61324.700000000026</c:v>
                </c:pt>
                <c:pt idx="625">
                  <c:v>61324.700000000026</c:v>
                </c:pt>
                <c:pt idx="626">
                  <c:v>61355.600000000028</c:v>
                </c:pt>
                <c:pt idx="627">
                  <c:v>61355.600000000028</c:v>
                </c:pt>
                <c:pt idx="628">
                  <c:v>61380.300000000025</c:v>
                </c:pt>
                <c:pt idx="629">
                  <c:v>61380.300000000025</c:v>
                </c:pt>
                <c:pt idx="630">
                  <c:v>61569.600000000028</c:v>
                </c:pt>
                <c:pt idx="631">
                  <c:v>61569.600000000028</c:v>
                </c:pt>
                <c:pt idx="632">
                  <c:v>61588.100000000028</c:v>
                </c:pt>
                <c:pt idx="633">
                  <c:v>61588.100000000028</c:v>
                </c:pt>
                <c:pt idx="634">
                  <c:v>61798.500000000029</c:v>
                </c:pt>
                <c:pt idx="635">
                  <c:v>61798.500000000029</c:v>
                </c:pt>
                <c:pt idx="636">
                  <c:v>61830.500000000029</c:v>
                </c:pt>
                <c:pt idx="637">
                  <c:v>61830.500000000029</c:v>
                </c:pt>
                <c:pt idx="638">
                  <c:v>62021.100000000028</c:v>
                </c:pt>
                <c:pt idx="639">
                  <c:v>62021.100000000028</c:v>
                </c:pt>
                <c:pt idx="640">
                  <c:v>62043.000000000029</c:v>
                </c:pt>
                <c:pt idx="641">
                  <c:v>62043.000000000029</c:v>
                </c:pt>
                <c:pt idx="642">
                  <c:v>62069.700000000026</c:v>
                </c:pt>
                <c:pt idx="643">
                  <c:v>62069.700000000026</c:v>
                </c:pt>
                <c:pt idx="644">
                  <c:v>62083.500000000029</c:v>
                </c:pt>
                <c:pt idx="645">
                  <c:v>62083.500000000029</c:v>
                </c:pt>
                <c:pt idx="646">
                  <c:v>62110.900000000031</c:v>
                </c:pt>
                <c:pt idx="647">
                  <c:v>62110.900000000031</c:v>
                </c:pt>
                <c:pt idx="648">
                  <c:v>62181.300000000032</c:v>
                </c:pt>
                <c:pt idx="649">
                  <c:v>62181.300000000032</c:v>
                </c:pt>
                <c:pt idx="650">
                  <c:v>62273.000000000029</c:v>
                </c:pt>
                <c:pt idx="651">
                  <c:v>62273.000000000029</c:v>
                </c:pt>
                <c:pt idx="652">
                  <c:v>62335.600000000028</c:v>
                </c:pt>
                <c:pt idx="653">
                  <c:v>62335.600000000028</c:v>
                </c:pt>
                <c:pt idx="654">
                  <c:v>62453.800000000025</c:v>
                </c:pt>
                <c:pt idx="655">
                  <c:v>62453.800000000025</c:v>
                </c:pt>
                <c:pt idx="656">
                  <c:v>62512.000000000022</c:v>
                </c:pt>
                <c:pt idx="657">
                  <c:v>62512.000000000022</c:v>
                </c:pt>
                <c:pt idx="658">
                  <c:v>62530.500000000022</c:v>
                </c:pt>
                <c:pt idx="659">
                  <c:v>62530.500000000022</c:v>
                </c:pt>
                <c:pt idx="660">
                  <c:v>62536.800000000025</c:v>
                </c:pt>
                <c:pt idx="661">
                  <c:v>62536.800000000025</c:v>
                </c:pt>
                <c:pt idx="662">
                  <c:v>62548.700000000026</c:v>
                </c:pt>
                <c:pt idx="663">
                  <c:v>62548.700000000026</c:v>
                </c:pt>
                <c:pt idx="664">
                  <c:v>62552.700000000026</c:v>
                </c:pt>
                <c:pt idx="665">
                  <c:v>62552.700000000026</c:v>
                </c:pt>
                <c:pt idx="666">
                  <c:v>62554.500000000029</c:v>
                </c:pt>
                <c:pt idx="667">
                  <c:v>62554.500000000029</c:v>
                </c:pt>
              </c:numCache>
            </c:numRef>
          </c:cat>
          <c:val>
            <c:numRef>
              <c:f>'Asset 2024 Cost Curve (LOM)'!$AM$11:$AM$694</c:f>
              <c:numCache>
                <c:formatCode>"$"#,##0_)_x_%;\("$"#,##0\)_x_%;\-\-_)_x_%;@_)_x_%</c:formatCode>
                <c:ptCount val="68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numCache>
            </c:numRef>
          </c:val>
          <c:extLst>
            <c:ext xmlns:c16="http://schemas.microsoft.com/office/drawing/2014/chart" uri="{C3380CC4-5D6E-409C-BE32-E72D297353CC}">
              <c16:uniqueId val="{00000006-CE9F-481E-828E-251AC82C46CF}"/>
            </c:ext>
          </c:extLst>
        </c:ser>
        <c:ser>
          <c:idx val="7"/>
          <c:order val="7"/>
          <c:tx>
            <c:strRef>
              <c:f>'Asset 2024 Cost Curve (LOM)'!$AN$10</c:f>
              <c:strCache>
                <c:ptCount val="1"/>
                <c:pt idx="0">
                  <c:v>--   </c:v>
                </c:pt>
              </c:strCache>
            </c:strRef>
          </c:tx>
          <c:spPr>
            <a:solidFill>
              <a:schemeClr val="accent3"/>
            </a:solidFill>
            <a:ln>
              <a:noFill/>
            </a:ln>
          </c:spPr>
          <c:cat>
            <c:numRef>
              <c:f>'Asset 2024 Cost Curve (LOM)'!$AD$11:$AD$678</c:f>
              <c:numCache>
                <c:formatCode>"$"#,##0_)_x_%;\("$"#,##0\)_x_%;\-\-_)_x_%;@_)_x_%</c:formatCode>
                <c:ptCount val="668"/>
                <c:pt idx="0">
                  <c:v>0</c:v>
                </c:pt>
                <c:pt idx="1">
                  <c:v>0</c:v>
                </c:pt>
                <c:pt idx="2">
                  <c:v>20.6</c:v>
                </c:pt>
                <c:pt idx="3">
                  <c:v>20.6</c:v>
                </c:pt>
                <c:pt idx="4">
                  <c:v>56.300000000000004</c:v>
                </c:pt>
                <c:pt idx="5">
                  <c:v>56.300000000000004</c:v>
                </c:pt>
                <c:pt idx="6">
                  <c:v>93.7</c:v>
                </c:pt>
                <c:pt idx="7">
                  <c:v>93.7</c:v>
                </c:pt>
                <c:pt idx="8">
                  <c:v>106.7</c:v>
                </c:pt>
                <c:pt idx="9">
                  <c:v>106.7</c:v>
                </c:pt>
                <c:pt idx="10">
                  <c:v>159.5</c:v>
                </c:pt>
                <c:pt idx="11">
                  <c:v>159.5</c:v>
                </c:pt>
                <c:pt idx="12">
                  <c:v>164.7</c:v>
                </c:pt>
                <c:pt idx="13">
                  <c:v>164.7</c:v>
                </c:pt>
                <c:pt idx="14">
                  <c:v>669.09999999999991</c:v>
                </c:pt>
                <c:pt idx="15">
                  <c:v>669.09999999999991</c:v>
                </c:pt>
                <c:pt idx="16">
                  <c:v>737.89999999999986</c:v>
                </c:pt>
                <c:pt idx="17">
                  <c:v>737.89999999999986</c:v>
                </c:pt>
                <c:pt idx="18">
                  <c:v>1211.1999999999998</c:v>
                </c:pt>
                <c:pt idx="19">
                  <c:v>1211.1999999999998</c:v>
                </c:pt>
                <c:pt idx="20">
                  <c:v>1224.2999999999997</c:v>
                </c:pt>
                <c:pt idx="21">
                  <c:v>1224.2999999999997</c:v>
                </c:pt>
                <c:pt idx="22">
                  <c:v>1302.5999999999997</c:v>
                </c:pt>
                <c:pt idx="23">
                  <c:v>1302.5999999999997</c:v>
                </c:pt>
                <c:pt idx="24">
                  <c:v>1530.5999999999997</c:v>
                </c:pt>
                <c:pt idx="25">
                  <c:v>1530.5999999999997</c:v>
                </c:pt>
                <c:pt idx="26">
                  <c:v>1753.4999999999998</c:v>
                </c:pt>
                <c:pt idx="27">
                  <c:v>1753.4999999999998</c:v>
                </c:pt>
                <c:pt idx="28">
                  <c:v>1758.6999999999998</c:v>
                </c:pt>
                <c:pt idx="29">
                  <c:v>1758.6999999999998</c:v>
                </c:pt>
                <c:pt idx="30">
                  <c:v>1836.9999999999998</c:v>
                </c:pt>
                <c:pt idx="31">
                  <c:v>1836.9999999999998</c:v>
                </c:pt>
                <c:pt idx="32">
                  <c:v>1936.4999999999998</c:v>
                </c:pt>
                <c:pt idx="33">
                  <c:v>1936.4999999999998</c:v>
                </c:pt>
                <c:pt idx="34">
                  <c:v>2223.3999999999996</c:v>
                </c:pt>
                <c:pt idx="35">
                  <c:v>2223.3999999999996</c:v>
                </c:pt>
                <c:pt idx="36">
                  <c:v>3819.3999999999996</c:v>
                </c:pt>
                <c:pt idx="37">
                  <c:v>3819.3999999999996</c:v>
                </c:pt>
                <c:pt idx="38">
                  <c:v>3850.7</c:v>
                </c:pt>
                <c:pt idx="39">
                  <c:v>3850.7</c:v>
                </c:pt>
                <c:pt idx="40">
                  <c:v>3992.2</c:v>
                </c:pt>
                <c:pt idx="41">
                  <c:v>3992.2</c:v>
                </c:pt>
                <c:pt idx="42">
                  <c:v>4185.5999999999995</c:v>
                </c:pt>
                <c:pt idx="43">
                  <c:v>4185.5999999999995</c:v>
                </c:pt>
                <c:pt idx="44">
                  <c:v>4485.2999999999993</c:v>
                </c:pt>
                <c:pt idx="45">
                  <c:v>4485.2999999999993</c:v>
                </c:pt>
                <c:pt idx="46">
                  <c:v>4518.9999999999991</c:v>
                </c:pt>
                <c:pt idx="47">
                  <c:v>4518.9999999999991</c:v>
                </c:pt>
                <c:pt idx="48">
                  <c:v>4541.3999999999987</c:v>
                </c:pt>
                <c:pt idx="49">
                  <c:v>4541.3999999999987</c:v>
                </c:pt>
                <c:pt idx="50">
                  <c:v>4627.8999999999987</c:v>
                </c:pt>
                <c:pt idx="51">
                  <c:v>4627.8999999999987</c:v>
                </c:pt>
                <c:pt idx="52">
                  <c:v>4755.6999999999989</c:v>
                </c:pt>
                <c:pt idx="53">
                  <c:v>4755.6999999999989</c:v>
                </c:pt>
                <c:pt idx="54">
                  <c:v>4884.2999999999993</c:v>
                </c:pt>
                <c:pt idx="55">
                  <c:v>4884.2999999999993</c:v>
                </c:pt>
                <c:pt idx="56">
                  <c:v>5483.0999999999995</c:v>
                </c:pt>
                <c:pt idx="57">
                  <c:v>5483.0999999999995</c:v>
                </c:pt>
                <c:pt idx="58">
                  <c:v>5500.2999999999993</c:v>
                </c:pt>
                <c:pt idx="59">
                  <c:v>5500.2999999999993</c:v>
                </c:pt>
                <c:pt idx="60">
                  <c:v>5665.9999999999991</c:v>
                </c:pt>
                <c:pt idx="61">
                  <c:v>5665.9999999999991</c:v>
                </c:pt>
                <c:pt idx="62">
                  <c:v>6275.2999999999993</c:v>
                </c:pt>
                <c:pt idx="63">
                  <c:v>6275.2999999999993</c:v>
                </c:pt>
                <c:pt idx="64">
                  <c:v>6291.0999999999995</c:v>
                </c:pt>
                <c:pt idx="65">
                  <c:v>6291.0999999999995</c:v>
                </c:pt>
                <c:pt idx="66">
                  <c:v>6493.7</c:v>
                </c:pt>
                <c:pt idx="67">
                  <c:v>6493.7</c:v>
                </c:pt>
                <c:pt idx="68">
                  <c:v>6871.7</c:v>
                </c:pt>
                <c:pt idx="69">
                  <c:v>6871.7</c:v>
                </c:pt>
                <c:pt idx="70">
                  <c:v>6957.3</c:v>
                </c:pt>
                <c:pt idx="71">
                  <c:v>6957.3</c:v>
                </c:pt>
                <c:pt idx="72">
                  <c:v>7173.7</c:v>
                </c:pt>
                <c:pt idx="73">
                  <c:v>7173.7</c:v>
                </c:pt>
                <c:pt idx="74">
                  <c:v>7320.0999999999995</c:v>
                </c:pt>
                <c:pt idx="75">
                  <c:v>7320.0999999999995</c:v>
                </c:pt>
                <c:pt idx="76">
                  <c:v>7343.5999999999995</c:v>
                </c:pt>
                <c:pt idx="77">
                  <c:v>7343.5999999999995</c:v>
                </c:pt>
                <c:pt idx="78">
                  <c:v>7472.0999999999995</c:v>
                </c:pt>
                <c:pt idx="79">
                  <c:v>7472.0999999999995</c:v>
                </c:pt>
                <c:pt idx="80">
                  <c:v>7699.7</c:v>
                </c:pt>
                <c:pt idx="81">
                  <c:v>7699.7</c:v>
                </c:pt>
                <c:pt idx="82">
                  <c:v>8044.3</c:v>
                </c:pt>
                <c:pt idx="83">
                  <c:v>8044.3</c:v>
                </c:pt>
                <c:pt idx="84">
                  <c:v>8588.2999999999993</c:v>
                </c:pt>
                <c:pt idx="85">
                  <c:v>8588.2999999999993</c:v>
                </c:pt>
                <c:pt idx="86">
                  <c:v>9084.2999999999993</c:v>
                </c:pt>
                <c:pt idx="87">
                  <c:v>9084.2999999999993</c:v>
                </c:pt>
                <c:pt idx="88">
                  <c:v>9269.1999999999989</c:v>
                </c:pt>
                <c:pt idx="89">
                  <c:v>9269.1999999999989</c:v>
                </c:pt>
                <c:pt idx="90">
                  <c:v>9375.5999999999985</c:v>
                </c:pt>
                <c:pt idx="91">
                  <c:v>9375.5999999999985</c:v>
                </c:pt>
                <c:pt idx="92">
                  <c:v>9433.4999999999982</c:v>
                </c:pt>
                <c:pt idx="93">
                  <c:v>9433.4999999999982</c:v>
                </c:pt>
                <c:pt idx="94">
                  <c:v>9751.7999999999975</c:v>
                </c:pt>
                <c:pt idx="95">
                  <c:v>9751.7999999999975</c:v>
                </c:pt>
                <c:pt idx="96">
                  <c:v>9930.9999999999982</c:v>
                </c:pt>
                <c:pt idx="97">
                  <c:v>9930.9999999999982</c:v>
                </c:pt>
                <c:pt idx="98">
                  <c:v>10256.399999999998</c:v>
                </c:pt>
                <c:pt idx="99">
                  <c:v>10256.399999999998</c:v>
                </c:pt>
                <c:pt idx="100">
                  <c:v>10329.599999999999</c:v>
                </c:pt>
                <c:pt idx="101">
                  <c:v>10329.599999999999</c:v>
                </c:pt>
                <c:pt idx="102">
                  <c:v>10423.199999999999</c:v>
                </c:pt>
                <c:pt idx="103">
                  <c:v>10423.199999999999</c:v>
                </c:pt>
                <c:pt idx="104">
                  <c:v>10449.9</c:v>
                </c:pt>
                <c:pt idx="105">
                  <c:v>10449.9</c:v>
                </c:pt>
                <c:pt idx="106">
                  <c:v>13121.2</c:v>
                </c:pt>
                <c:pt idx="107">
                  <c:v>13121.2</c:v>
                </c:pt>
                <c:pt idx="108">
                  <c:v>13244.5</c:v>
                </c:pt>
                <c:pt idx="109">
                  <c:v>13244.5</c:v>
                </c:pt>
                <c:pt idx="110">
                  <c:v>13646.2</c:v>
                </c:pt>
                <c:pt idx="111">
                  <c:v>13646.2</c:v>
                </c:pt>
                <c:pt idx="112">
                  <c:v>13850.400000000001</c:v>
                </c:pt>
                <c:pt idx="113">
                  <c:v>13850.400000000001</c:v>
                </c:pt>
                <c:pt idx="114">
                  <c:v>13903.500000000002</c:v>
                </c:pt>
                <c:pt idx="115">
                  <c:v>13903.500000000002</c:v>
                </c:pt>
                <c:pt idx="116">
                  <c:v>13998.600000000002</c:v>
                </c:pt>
                <c:pt idx="117">
                  <c:v>13998.600000000002</c:v>
                </c:pt>
                <c:pt idx="118">
                  <c:v>14070.800000000003</c:v>
                </c:pt>
                <c:pt idx="119">
                  <c:v>14070.800000000003</c:v>
                </c:pt>
                <c:pt idx="120">
                  <c:v>14157.600000000002</c:v>
                </c:pt>
                <c:pt idx="121">
                  <c:v>14157.600000000002</c:v>
                </c:pt>
                <c:pt idx="122">
                  <c:v>14329.000000000002</c:v>
                </c:pt>
                <c:pt idx="123">
                  <c:v>14329.000000000002</c:v>
                </c:pt>
                <c:pt idx="124">
                  <c:v>14507.600000000002</c:v>
                </c:pt>
                <c:pt idx="125">
                  <c:v>14507.600000000002</c:v>
                </c:pt>
                <c:pt idx="126">
                  <c:v>14580.900000000001</c:v>
                </c:pt>
                <c:pt idx="127">
                  <c:v>14580.900000000001</c:v>
                </c:pt>
                <c:pt idx="128">
                  <c:v>14813.500000000002</c:v>
                </c:pt>
                <c:pt idx="129">
                  <c:v>14813.500000000002</c:v>
                </c:pt>
                <c:pt idx="130">
                  <c:v>14988.200000000003</c:v>
                </c:pt>
                <c:pt idx="131">
                  <c:v>14988.200000000003</c:v>
                </c:pt>
                <c:pt idx="132">
                  <c:v>15734.500000000002</c:v>
                </c:pt>
                <c:pt idx="133">
                  <c:v>15734.500000000002</c:v>
                </c:pt>
                <c:pt idx="134">
                  <c:v>16216.200000000003</c:v>
                </c:pt>
                <c:pt idx="135">
                  <c:v>16216.200000000003</c:v>
                </c:pt>
                <c:pt idx="136">
                  <c:v>16498.100000000002</c:v>
                </c:pt>
                <c:pt idx="137">
                  <c:v>16498.100000000002</c:v>
                </c:pt>
                <c:pt idx="138">
                  <c:v>16729.100000000002</c:v>
                </c:pt>
                <c:pt idx="139">
                  <c:v>16729.100000000002</c:v>
                </c:pt>
                <c:pt idx="140">
                  <c:v>16971.400000000001</c:v>
                </c:pt>
                <c:pt idx="141">
                  <c:v>16971.400000000001</c:v>
                </c:pt>
                <c:pt idx="142">
                  <c:v>17528.100000000002</c:v>
                </c:pt>
                <c:pt idx="143">
                  <c:v>17528.100000000002</c:v>
                </c:pt>
                <c:pt idx="144">
                  <c:v>17565.2</c:v>
                </c:pt>
                <c:pt idx="145">
                  <c:v>17565.2</c:v>
                </c:pt>
                <c:pt idx="146">
                  <c:v>17590.400000000001</c:v>
                </c:pt>
                <c:pt idx="147">
                  <c:v>17590.400000000001</c:v>
                </c:pt>
                <c:pt idx="148">
                  <c:v>17632.7</c:v>
                </c:pt>
                <c:pt idx="149">
                  <c:v>17632.7</c:v>
                </c:pt>
                <c:pt idx="150">
                  <c:v>17740.900000000001</c:v>
                </c:pt>
                <c:pt idx="151">
                  <c:v>17740.900000000001</c:v>
                </c:pt>
                <c:pt idx="152">
                  <c:v>17912.7</c:v>
                </c:pt>
                <c:pt idx="153">
                  <c:v>17912.7</c:v>
                </c:pt>
                <c:pt idx="154">
                  <c:v>18111.5</c:v>
                </c:pt>
                <c:pt idx="155">
                  <c:v>18111.5</c:v>
                </c:pt>
                <c:pt idx="156">
                  <c:v>18165.900000000001</c:v>
                </c:pt>
                <c:pt idx="157">
                  <c:v>18165.900000000001</c:v>
                </c:pt>
                <c:pt idx="158">
                  <c:v>18668.2</c:v>
                </c:pt>
                <c:pt idx="159">
                  <c:v>18668.2</c:v>
                </c:pt>
                <c:pt idx="160">
                  <c:v>18787.100000000002</c:v>
                </c:pt>
                <c:pt idx="161">
                  <c:v>18787.100000000002</c:v>
                </c:pt>
                <c:pt idx="162">
                  <c:v>18824.900000000001</c:v>
                </c:pt>
                <c:pt idx="163">
                  <c:v>18824.900000000001</c:v>
                </c:pt>
                <c:pt idx="164">
                  <c:v>18924</c:v>
                </c:pt>
                <c:pt idx="165">
                  <c:v>18924</c:v>
                </c:pt>
                <c:pt idx="166">
                  <c:v>19125.3</c:v>
                </c:pt>
                <c:pt idx="167">
                  <c:v>19125.3</c:v>
                </c:pt>
                <c:pt idx="168">
                  <c:v>19395.399999999998</c:v>
                </c:pt>
                <c:pt idx="169">
                  <c:v>19395.399999999998</c:v>
                </c:pt>
                <c:pt idx="170">
                  <c:v>19840.099999999999</c:v>
                </c:pt>
                <c:pt idx="171">
                  <c:v>19840.099999999999</c:v>
                </c:pt>
                <c:pt idx="172">
                  <c:v>19916.5</c:v>
                </c:pt>
                <c:pt idx="173">
                  <c:v>19916.5</c:v>
                </c:pt>
                <c:pt idx="174">
                  <c:v>20836.5</c:v>
                </c:pt>
                <c:pt idx="175">
                  <c:v>20836.5</c:v>
                </c:pt>
                <c:pt idx="176">
                  <c:v>20961.5</c:v>
                </c:pt>
                <c:pt idx="177">
                  <c:v>20961.5</c:v>
                </c:pt>
                <c:pt idx="178">
                  <c:v>21044.7</c:v>
                </c:pt>
                <c:pt idx="179">
                  <c:v>21044.7</c:v>
                </c:pt>
                <c:pt idx="180">
                  <c:v>21160.5</c:v>
                </c:pt>
                <c:pt idx="181">
                  <c:v>21160.5</c:v>
                </c:pt>
                <c:pt idx="182">
                  <c:v>21266</c:v>
                </c:pt>
                <c:pt idx="183">
                  <c:v>21266</c:v>
                </c:pt>
                <c:pt idx="184">
                  <c:v>21309.9</c:v>
                </c:pt>
                <c:pt idx="185">
                  <c:v>21309.9</c:v>
                </c:pt>
                <c:pt idx="186">
                  <c:v>21689.9</c:v>
                </c:pt>
                <c:pt idx="187">
                  <c:v>21689.9</c:v>
                </c:pt>
                <c:pt idx="188">
                  <c:v>21793.200000000001</c:v>
                </c:pt>
                <c:pt idx="189">
                  <c:v>21793.200000000001</c:v>
                </c:pt>
                <c:pt idx="190">
                  <c:v>21815.7</c:v>
                </c:pt>
                <c:pt idx="191">
                  <c:v>21815.7</c:v>
                </c:pt>
                <c:pt idx="192">
                  <c:v>22041.100000000002</c:v>
                </c:pt>
                <c:pt idx="193">
                  <c:v>22041.100000000002</c:v>
                </c:pt>
                <c:pt idx="194">
                  <c:v>22196.000000000004</c:v>
                </c:pt>
                <c:pt idx="195">
                  <c:v>22196.000000000004</c:v>
                </c:pt>
                <c:pt idx="196">
                  <c:v>22299.800000000003</c:v>
                </c:pt>
                <c:pt idx="197">
                  <c:v>22299.800000000003</c:v>
                </c:pt>
                <c:pt idx="198">
                  <c:v>22317.500000000004</c:v>
                </c:pt>
                <c:pt idx="199">
                  <c:v>22317.500000000004</c:v>
                </c:pt>
                <c:pt idx="200">
                  <c:v>22497.500000000004</c:v>
                </c:pt>
                <c:pt idx="201">
                  <c:v>22497.500000000004</c:v>
                </c:pt>
                <c:pt idx="202">
                  <c:v>23222.500000000004</c:v>
                </c:pt>
                <c:pt idx="203">
                  <c:v>23222.500000000004</c:v>
                </c:pt>
                <c:pt idx="204">
                  <c:v>23355.800000000003</c:v>
                </c:pt>
                <c:pt idx="205">
                  <c:v>23355.800000000003</c:v>
                </c:pt>
                <c:pt idx="206">
                  <c:v>23594.800000000003</c:v>
                </c:pt>
                <c:pt idx="207">
                  <c:v>23594.800000000003</c:v>
                </c:pt>
                <c:pt idx="208">
                  <c:v>23691.700000000004</c:v>
                </c:pt>
                <c:pt idx="209">
                  <c:v>23691.700000000004</c:v>
                </c:pt>
                <c:pt idx="210">
                  <c:v>23808.900000000005</c:v>
                </c:pt>
                <c:pt idx="211">
                  <c:v>23808.900000000005</c:v>
                </c:pt>
                <c:pt idx="212">
                  <c:v>24069.300000000007</c:v>
                </c:pt>
                <c:pt idx="213">
                  <c:v>24069.300000000007</c:v>
                </c:pt>
                <c:pt idx="214">
                  <c:v>24397.100000000006</c:v>
                </c:pt>
                <c:pt idx="215">
                  <c:v>24397.100000000006</c:v>
                </c:pt>
                <c:pt idx="216">
                  <c:v>24733.200000000004</c:v>
                </c:pt>
                <c:pt idx="217">
                  <c:v>24733.200000000004</c:v>
                </c:pt>
                <c:pt idx="218">
                  <c:v>24829.800000000003</c:v>
                </c:pt>
                <c:pt idx="219">
                  <c:v>24829.800000000003</c:v>
                </c:pt>
                <c:pt idx="220">
                  <c:v>25338.800000000003</c:v>
                </c:pt>
                <c:pt idx="221">
                  <c:v>25338.800000000003</c:v>
                </c:pt>
                <c:pt idx="222">
                  <c:v>25418.800000000003</c:v>
                </c:pt>
                <c:pt idx="223">
                  <c:v>25418.800000000003</c:v>
                </c:pt>
                <c:pt idx="224">
                  <c:v>25506.600000000002</c:v>
                </c:pt>
                <c:pt idx="225">
                  <c:v>25506.600000000002</c:v>
                </c:pt>
                <c:pt idx="226">
                  <c:v>25725.200000000001</c:v>
                </c:pt>
                <c:pt idx="227">
                  <c:v>25725.200000000001</c:v>
                </c:pt>
                <c:pt idx="228">
                  <c:v>25854.9</c:v>
                </c:pt>
                <c:pt idx="229">
                  <c:v>25854.9</c:v>
                </c:pt>
                <c:pt idx="230">
                  <c:v>25989.600000000002</c:v>
                </c:pt>
                <c:pt idx="231">
                  <c:v>25989.600000000002</c:v>
                </c:pt>
                <c:pt idx="232">
                  <c:v>26071.9</c:v>
                </c:pt>
                <c:pt idx="233">
                  <c:v>26071.9</c:v>
                </c:pt>
                <c:pt idx="234">
                  <c:v>26152.7</c:v>
                </c:pt>
                <c:pt idx="235">
                  <c:v>26152.7</c:v>
                </c:pt>
                <c:pt idx="236">
                  <c:v>26214.799999999999</c:v>
                </c:pt>
                <c:pt idx="237">
                  <c:v>26214.799999999999</c:v>
                </c:pt>
                <c:pt idx="238">
                  <c:v>26263.899999999998</c:v>
                </c:pt>
                <c:pt idx="239">
                  <c:v>26263.899999999998</c:v>
                </c:pt>
                <c:pt idx="240">
                  <c:v>26330.1</c:v>
                </c:pt>
                <c:pt idx="241">
                  <c:v>26330.1</c:v>
                </c:pt>
                <c:pt idx="242">
                  <c:v>26431.699999999997</c:v>
                </c:pt>
                <c:pt idx="243">
                  <c:v>26431.699999999997</c:v>
                </c:pt>
                <c:pt idx="244">
                  <c:v>26483.499999999996</c:v>
                </c:pt>
                <c:pt idx="245">
                  <c:v>26483.499999999996</c:v>
                </c:pt>
                <c:pt idx="246">
                  <c:v>26506.599999999995</c:v>
                </c:pt>
                <c:pt idx="247">
                  <c:v>26506.599999999995</c:v>
                </c:pt>
                <c:pt idx="248">
                  <c:v>26559.999999999996</c:v>
                </c:pt>
                <c:pt idx="249">
                  <c:v>26559.999999999996</c:v>
                </c:pt>
                <c:pt idx="250">
                  <c:v>27166.199999999997</c:v>
                </c:pt>
                <c:pt idx="251">
                  <c:v>27166.199999999997</c:v>
                </c:pt>
                <c:pt idx="252">
                  <c:v>27296.399999999998</c:v>
                </c:pt>
                <c:pt idx="253">
                  <c:v>27296.399999999998</c:v>
                </c:pt>
                <c:pt idx="254">
                  <c:v>27428.1</c:v>
                </c:pt>
                <c:pt idx="255">
                  <c:v>27428.1</c:v>
                </c:pt>
                <c:pt idx="256">
                  <c:v>27443</c:v>
                </c:pt>
                <c:pt idx="257">
                  <c:v>27443</c:v>
                </c:pt>
                <c:pt idx="258">
                  <c:v>27569.3</c:v>
                </c:pt>
                <c:pt idx="259">
                  <c:v>27569.3</c:v>
                </c:pt>
                <c:pt idx="260">
                  <c:v>28161.5</c:v>
                </c:pt>
                <c:pt idx="261">
                  <c:v>28161.5</c:v>
                </c:pt>
                <c:pt idx="262">
                  <c:v>28236.1</c:v>
                </c:pt>
                <c:pt idx="263">
                  <c:v>28236.1</c:v>
                </c:pt>
                <c:pt idx="264">
                  <c:v>28393.1</c:v>
                </c:pt>
                <c:pt idx="265">
                  <c:v>28393.1</c:v>
                </c:pt>
                <c:pt idx="266">
                  <c:v>28646.1</c:v>
                </c:pt>
                <c:pt idx="267">
                  <c:v>28646.1</c:v>
                </c:pt>
                <c:pt idx="268">
                  <c:v>28976.1</c:v>
                </c:pt>
                <c:pt idx="269">
                  <c:v>28976.1</c:v>
                </c:pt>
                <c:pt idx="270">
                  <c:v>29281.3</c:v>
                </c:pt>
                <c:pt idx="271">
                  <c:v>29281.3</c:v>
                </c:pt>
                <c:pt idx="272">
                  <c:v>29719.3</c:v>
                </c:pt>
                <c:pt idx="273">
                  <c:v>29719.3</c:v>
                </c:pt>
                <c:pt idx="274">
                  <c:v>30164.799999999999</c:v>
                </c:pt>
                <c:pt idx="275">
                  <c:v>30164.799999999999</c:v>
                </c:pt>
                <c:pt idx="276">
                  <c:v>30273.200000000001</c:v>
                </c:pt>
                <c:pt idx="277">
                  <c:v>30273.200000000001</c:v>
                </c:pt>
                <c:pt idx="278">
                  <c:v>30313.4</c:v>
                </c:pt>
                <c:pt idx="279">
                  <c:v>30313.4</c:v>
                </c:pt>
                <c:pt idx="280">
                  <c:v>30599.7</c:v>
                </c:pt>
                <c:pt idx="281">
                  <c:v>30599.7</c:v>
                </c:pt>
                <c:pt idx="282">
                  <c:v>30796.3</c:v>
                </c:pt>
                <c:pt idx="283">
                  <c:v>30796.3</c:v>
                </c:pt>
                <c:pt idx="284">
                  <c:v>30943.3</c:v>
                </c:pt>
                <c:pt idx="285">
                  <c:v>30943.3</c:v>
                </c:pt>
                <c:pt idx="286">
                  <c:v>30960.3</c:v>
                </c:pt>
                <c:pt idx="287">
                  <c:v>30960.3</c:v>
                </c:pt>
                <c:pt idx="288">
                  <c:v>31234.799999999999</c:v>
                </c:pt>
                <c:pt idx="289">
                  <c:v>31234.799999999999</c:v>
                </c:pt>
                <c:pt idx="290">
                  <c:v>31282.1</c:v>
                </c:pt>
                <c:pt idx="291">
                  <c:v>31282.1</c:v>
                </c:pt>
                <c:pt idx="292">
                  <c:v>31343.899999999998</c:v>
                </c:pt>
                <c:pt idx="293">
                  <c:v>31343.899999999998</c:v>
                </c:pt>
                <c:pt idx="294">
                  <c:v>31537.8</c:v>
                </c:pt>
                <c:pt idx="295">
                  <c:v>31537.8</c:v>
                </c:pt>
                <c:pt idx="296">
                  <c:v>31640.5</c:v>
                </c:pt>
                <c:pt idx="297">
                  <c:v>31640.5</c:v>
                </c:pt>
                <c:pt idx="298">
                  <c:v>31932.799999999999</c:v>
                </c:pt>
                <c:pt idx="299">
                  <c:v>31932.799999999999</c:v>
                </c:pt>
                <c:pt idx="300">
                  <c:v>32239.7</c:v>
                </c:pt>
                <c:pt idx="301">
                  <c:v>32239.7</c:v>
                </c:pt>
                <c:pt idx="302">
                  <c:v>32288.5</c:v>
                </c:pt>
                <c:pt idx="303">
                  <c:v>32288.5</c:v>
                </c:pt>
                <c:pt idx="304">
                  <c:v>32943.699999999997</c:v>
                </c:pt>
                <c:pt idx="305">
                  <c:v>32943.699999999997</c:v>
                </c:pt>
                <c:pt idx="306">
                  <c:v>32990</c:v>
                </c:pt>
                <c:pt idx="307">
                  <c:v>32990</c:v>
                </c:pt>
                <c:pt idx="308">
                  <c:v>33159.599999999999</c:v>
                </c:pt>
                <c:pt idx="309">
                  <c:v>33159.599999999999</c:v>
                </c:pt>
                <c:pt idx="310">
                  <c:v>33253.699999999997</c:v>
                </c:pt>
                <c:pt idx="311">
                  <c:v>33253.699999999997</c:v>
                </c:pt>
                <c:pt idx="312">
                  <c:v>33368.799999999996</c:v>
                </c:pt>
                <c:pt idx="313">
                  <c:v>33368.799999999996</c:v>
                </c:pt>
                <c:pt idx="314">
                  <c:v>33598.799999999996</c:v>
                </c:pt>
                <c:pt idx="315">
                  <c:v>33598.799999999996</c:v>
                </c:pt>
                <c:pt idx="316">
                  <c:v>33604.699999999997</c:v>
                </c:pt>
                <c:pt idx="317">
                  <c:v>33604.699999999997</c:v>
                </c:pt>
                <c:pt idx="318">
                  <c:v>33731.399999999994</c:v>
                </c:pt>
                <c:pt idx="319">
                  <c:v>33731.399999999994</c:v>
                </c:pt>
                <c:pt idx="320">
                  <c:v>34020.599999999991</c:v>
                </c:pt>
                <c:pt idx="321">
                  <c:v>34020.599999999991</c:v>
                </c:pt>
                <c:pt idx="322">
                  <c:v>34289.799999999988</c:v>
                </c:pt>
                <c:pt idx="323">
                  <c:v>34289.799999999988</c:v>
                </c:pt>
                <c:pt idx="324">
                  <c:v>34722.19999999999</c:v>
                </c:pt>
                <c:pt idx="325">
                  <c:v>34722.19999999999</c:v>
                </c:pt>
                <c:pt idx="326">
                  <c:v>34852.19999999999</c:v>
                </c:pt>
                <c:pt idx="327">
                  <c:v>34852.19999999999</c:v>
                </c:pt>
                <c:pt idx="328">
                  <c:v>35504.799999999988</c:v>
                </c:pt>
                <c:pt idx="329">
                  <c:v>35504.799999999988</c:v>
                </c:pt>
                <c:pt idx="330">
                  <c:v>35677.69999999999</c:v>
                </c:pt>
                <c:pt idx="331">
                  <c:v>35677.69999999999</c:v>
                </c:pt>
                <c:pt idx="332">
                  <c:v>35877.099999999991</c:v>
                </c:pt>
                <c:pt idx="333">
                  <c:v>35877.099999999991</c:v>
                </c:pt>
                <c:pt idx="334">
                  <c:v>35940.19999999999</c:v>
                </c:pt>
                <c:pt idx="335">
                  <c:v>35940.19999999999</c:v>
                </c:pt>
                <c:pt idx="336">
                  <c:v>36122.499999999993</c:v>
                </c:pt>
                <c:pt idx="337">
                  <c:v>36122.499999999993</c:v>
                </c:pt>
                <c:pt idx="338">
                  <c:v>36346.899999999994</c:v>
                </c:pt>
                <c:pt idx="339">
                  <c:v>36346.899999999994</c:v>
                </c:pt>
                <c:pt idx="340">
                  <c:v>36407.399999999994</c:v>
                </c:pt>
                <c:pt idx="341">
                  <c:v>36407.399999999994</c:v>
                </c:pt>
                <c:pt idx="342">
                  <c:v>36453.899999999994</c:v>
                </c:pt>
                <c:pt idx="343">
                  <c:v>36453.899999999994</c:v>
                </c:pt>
                <c:pt idx="344">
                  <c:v>36838.899999999994</c:v>
                </c:pt>
                <c:pt idx="345">
                  <c:v>36838.899999999994</c:v>
                </c:pt>
                <c:pt idx="346">
                  <c:v>36864.499999999993</c:v>
                </c:pt>
                <c:pt idx="347">
                  <c:v>36864.499999999993</c:v>
                </c:pt>
                <c:pt idx="348">
                  <c:v>37183.19999999999</c:v>
                </c:pt>
                <c:pt idx="349">
                  <c:v>37183.19999999999</c:v>
                </c:pt>
                <c:pt idx="350">
                  <c:v>37332.69999999999</c:v>
                </c:pt>
                <c:pt idx="351">
                  <c:v>37332.69999999999</c:v>
                </c:pt>
                <c:pt idx="352">
                  <c:v>37535.19999999999</c:v>
                </c:pt>
                <c:pt idx="353">
                  <c:v>37535.19999999999</c:v>
                </c:pt>
                <c:pt idx="354">
                  <c:v>37795.69999999999</c:v>
                </c:pt>
                <c:pt idx="355">
                  <c:v>37795.69999999999</c:v>
                </c:pt>
                <c:pt idx="356">
                  <c:v>37863.19999999999</c:v>
                </c:pt>
                <c:pt idx="357">
                  <c:v>37863.19999999999</c:v>
                </c:pt>
                <c:pt idx="358">
                  <c:v>37942.399999999987</c:v>
                </c:pt>
                <c:pt idx="359">
                  <c:v>37942.399999999987</c:v>
                </c:pt>
                <c:pt idx="360">
                  <c:v>38564.799999999988</c:v>
                </c:pt>
                <c:pt idx="361">
                  <c:v>38564.799999999988</c:v>
                </c:pt>
                <c:pt idx="362">
                  <c:v>38854.399999999987</c:v>
                </c:pt>
                <c:pt idx="363">
                  <c:v>38854.399999999987</c:v>
                </c:pt>
                <c:pt idx="364">
                  <c:v>39469.399999999987</c:v>
                </c:pt>
                <c:pt idx="365">
                  <c:v>39469.399999999987</c:v>
                </c:pt>
                <c:pt idx="366">
                  <c:v>39541.099999999984</c:v>
                </c:pt>
                <c:pt idx="367">
                  <c:v>39541.099999999984</c:v>
                </c:pt>
                <c:pt idx="368">
                  <c:v>39810.899999999987</c:v>
                </c:pt>
                <c:pt idx="369">
                  <c:v>39810.899999999987</c:v>
                </c:pt>
                <c:pt idx="370">
                  <c:v>40248.399999999987</c:v>
                </c:pt>
                <c:pt idx="371">
                  <c:v>40248.399999999987</c:v>
                </c:pt>
                <c:pt idx="372">
                  <c:v>40385.099999999984</c:v>
                </c:pt>
                <c:pt idx="373">
                  <c:v>40385.099999999984</c:v>
                </c:pt>
                <c:pt idx="374">
                  <c:v>40644.099999999984</c:v>
                </c:pt>
                <c:pt idx="375">
                  <c:v>40644.099999999984</c:v>
                </c:pt>
                <c:pt idx="376">
                  <c:v>40772.099999999984</c:v>
                </c:pt>
                <c:pt idx="377">
                  <c:v>40772.099999999984</c:v>
                </c:pt>
                <c:pt idx="378">
                  <c:v>40805.599999999984</c:v>
                </c:pt>
                <c:pt idx="379">
                  <c:v>40805.599999999984</c:v>
                </c:pt>
                <c:pt idx="380">
                  <c:v>41119.899999999987</c:v>
                </c:pt>
                <c:pt idx="381">
                  <c:v>41119.899999999987</c:v>
                </c:pt>
                <c:pt idx="382">
                  <c:v>41614.899999999987</c:v>
                </c:pt>
                <c:pt idx="383">
                  <c:v>41614.899999999987</c:v>
                </c:pt>
                <c:pt idx="384">
                  <c:v>42314.899999999987</c:v>
                </c:pt>
                <c:pt idx="385">
                  <c:v>42314.899999999987</c:v>
                </c:pt>
                <c:pt idx="386">
                  <c:v>42592.69999999999</c:v>
                </c:pt>
                <c:pt idx="387">
                  <c:v>42592.69999999999</c:v>
                </c:pt>
                <c:pt idx="388">
                  <c:v>42797.69999999999</c:v>
                </c:pt>
                <c:pt idx="389">
                  <c:v>42797.69999999999</c:v>
                </c:pt>
                <c:pt idx="390">
                  <c:v>42958.499999999993</c:v>
                </c:pt>
                <c:pt idx="391">
                  <c:v>42958.499999999993</c:v>
                </c:pt>
                <c:pt idx="392">
                  <c:v>43056.19999999999</c:v>
                </c:pt>
                <c:pt idx="393">
                  <c:v>43056.19999999999</c:v>
                </c:pt>
                <c:pt idx="394">
                  <c:v>43179.099999999991</c:v>
                </c:pt>
                <c:pt idx="395">
                  <c:v>43179.099999999991</c:v>
                </c:pt>
                <c:pt idx="396">
                  <c:v>43363.899999999994</c:v>
                </c:pt>
                <c:pt idx="397">
                  <c:v>43363.899999999994</c:v>
                </c:pt>
                <c:pt idx="398">
                  <c:v>43493.599999999991</c:v>
                </c:pt>
                <c:pt idx="399">
                  <c:v>43493.599999999991</c:v>
                </c:pt>
                <c:pt idx="400">
                  <c:v>43688.499999999993</c:v>
                </c:pt>
                <c:pt idx="401">
                  <c:v>43688.499999999993</c:v>
                </c:pt>
                <c:pt idx="402">
                  <c:v>46690.69999999999</c:v>
                </c:pt>
                <c:pt idx="403">
                  <c:v>46690.69999999999</c:v>
                </c:pt>
                <c:pt idx="404">
                  <c:v>46746.099999999991</c:v>
                </c:pt>
                <c:pt idx="405">
                  <c:v>46746.099999999991</c:v>
                </c:pt>
                <c:pt idx="406">
                  <c:v>47248.19999999999</c:v>
                </c:pt>
                <c:pt idx="407">
                  <c:v>47248.19999999999</c:v>
                </c:pt>
                <c:pt idx="408">
                  <c:v>47440.19999999999</c:v>
                </c:pt>
                <c:pt idx="409">
                  <c:v>47440.19999999999</c:v>
                </c:pt>
                <c:pt idx="410">
                  <c:v>47480.499999999993</c:v>
                </c:pt>
                <c:pt idx="411">
                  <c:v>47480.499999999993</c:v>
                </c:pt>
                <c:pt idx="412">
                  <c:v>47628.999999999993</c:v>
                </c:pt>
                <c:pt idx="413">
                  <c:v>47628.999999999993</c:v>
                </c:pt>
                <c:pt idx="414">
                  <c:v>47778.799999999996</c:v>
                </c:pt>
                <c:pt idx="415">
                  <c:v>47778.799999999996</c:v>
                </c:pt>
                <c:pt idx="416">
                  <c:v>47808.899999999994</c:v>
                </c:pt>
                <c:pt idx="417">
                  <c:v>47808.899999999994</c:v>
                </c:pt>
                <c:pt idx="418">
                  <c:v>47928.799999999996</c:v>
                </c:pt>
                <c:pt idx="419">
                  <c:v>47928.799999999996</c:v>
                </c:pt>
                <c:pt idx="420">
                  <c:v>48016.899999999994</c:v>
                </c:pt>
                <c:pt idx="421">
                  <c:v>48016.899999999994</c:v>
                </c:pt>
                <c:pt idx="422">
                  <c:v>48088.099999999991</c:v>
                </c:pt>
                <c:pt idx="423">
                  <c:v>48088.099999999991</c:v>
                </c:pt>
                <c:pt idx="424">
                  <c:v>48240.799999999988</c:v>
                </c:pt>
                <c:pt idx="425">
                  <c:v>48240.799999999988</c:v>
                </c:pt>
                <c:pt idx="426">
                  <c:v>48330.19999999999</c:v>
                </c:pt>
                <c:pt idx="427">
                  <c:v>48330.19999999999</c:v>
                </c:pt>
                <c:pt idx="428">
                  <c:v>48368.399999999987</c:v>
                </c:pt>
                <c:pt idx="429">
                  <c:v>48368.399999999987</c:v>
                </c:pt>
                <c:pt idx="430">
                  <c:v>48636.099999999984</c:v>
                </c:pt>
                <c:pt idx="431">
                  <c:v>48636.099999999984</c:v>
                </c:pt>
                <c:pt idx="432">
                  <c:v>48728.799999999981</c:v>
                </c:pt>
                <c:pt idx="433">
                  <c:v>48728.799999999981</c:v>
                </c:pt>
                <c:pt idx="434">
                  <c:v>48927.799999999981</c:v>
                </c:pt>
                <c:pt idx="435">
                  <c:v>48927.799999999981</c:v>
                </c:pt>
                <c:pt idx="436">
                  <c:v>49095.999999999978</c:v>
                </c:pt>
                <c:pt idx="437">
                  <c:v>49095.999999999978</c:v>
                </c:pt>
                <c:pt idx="438">
                  <c:v>49135.099999999977</c:v>
                </c:pt>
                <c:pt idx="439">
                  <c:v>49135.099999999977</c:v>
                </c:pt>
                <c:pt idx="440">
                  <c:v>49232.699999999975</c:v>
                </c:pt>
                <c:pt idx="441">
                  <c:v>49232.699999999975</c:v>
                </c:pt>
                <c:pt idx="442">
                  <c:v>49312.599999999977</c:v>
                </c:pt>
                <c:pt idx="443">
                  <c:v>49312.599999999977</c:v>
                </c:pt>
                <c:pt idx="444">
                  <c:v>49395.39999999998</c:v>
                </c:pt>
                <c:pt idx="445">
                  <c:v>49395.39999999998</c:v>
                </c:pt>
                <c:pt idx="446">
                  <c:v>49624.599999999977</c:v>
                </c:pt>
                <c:pt idx="447">
                  <c:v>49624.599999999977</c:v>
                </c:pt>
                <c:pt idx="448">
                  <c:v>49968.999999999978</c:v>
                </c:pt>
                <c:pt idx="449">
                  <c:v>49968.999999999978</c:v>
                </c:pt>
                <c:pt idx="450">
                  <c:v>49994.099999999977</c:v>
                </c:pt>
                <c:pt idx="451">
                  <c:v>49994.099999999977</c:v>
                </c:pt>
                <c:pt idx="452">
                  <c:v>50129.999999999978</c:v>
                </c:pt>
                <c:pt idx="453">
                  <c:v>50129.999999999978</c:v>
                </c:pt>
                <c:pt idx="454">
                  <c:v>50547.999999999978</c:v>
                </c:pt>
                <c:pt idx="455">
                  <c:v>50547.999999999978</c:v>
                </c:pt>
                <c:pt idx="456">
                  <c:v>50885.39999999998</c:v>
                </c:pt>
                <c:pt idx="457">
                  <c:v>50885.39999999998</c:v>
                </c:pt>
                <c:pt idx="458">
                  <c:v>51017.89999999998</c:v>
                </c:pt>
                <c:pt idx="459">
                  <c:v>51017.89999999998</c:v>
                </c:pt>
                <c:pt idx="460">
                  <c:v>51093.499999999978</c:v>
                </c:pt>
                <c:pt idx="461">
                  <c:v>51093.499999999978</c:v>
                </c:pt>
                <c:pt idx="462">
                  <c:v>51185.599999999977</c:v>
                </c:pt>
                <c:pt idx="463">
                  <c:v>51185.599999999977</c:v>
                </c:pt>
                <c:pt idx="464">
                  <c:v>51443.999999999978</c:v>
                </c:pt>
                <c:pt idx="465">
                  <c:v>51443.999999999978</c:v>
                </c:pt>
                <c:pt idx="466">
                  <c:v>51593.999999999978</c:v>
                </c:pt>
                <c:pt idx="467">
                  <c:v>51593.999999999978</c:v>
                </c:pt>
                <c:pt idx="468">
                  <c:v>51718.199999999975</c:v>
                </c:pt>
                <c:pt idx="469">
                  <c:v>51718.199999999975</c:v>
                </c:pt>
                <c:pt idx="470">
                  <c:v>51804.899999999972</c:v>
                </c:pt>
                <c:pt idx="471">
                  <c:v>51804.899999999972</c:v>
                </c:pt>
                <c:pt idx="472">
                  <c:v>52019.799999999974</c:v>
                </c:pt>
                <c:pt idx="473">
                  <c:v>52019.799999999974</c:v>
                </c:pt>
                <c:pt idx="474">
                  <c:v>52090.799999999974</c:v>
                </c:pt>
                <c:pt idx="475">
                  <c:v>52090.799999999974</c:v>
                </c:pt>
                <c:pt idx="476">
                  <c:v>52437.199999999975</c:v>
                </c:pt>
                <c:pt idx="477">
                  <c:v>52437.199999999975</c:v>
                </c:pt>
                <c:pt idx="478">
                  <c:v>52849.999999999978</c:v>
                </c:pt>
                <c:pt idx="479">
                  <c:v>52849.999999999978</c:v>
                </c:pt>
                <c:pt idx="480">
                  <c:v>53004.199999999975</c:v>
                </c:pt>
                <c:pt idx="481">
                  <c:v>53004.199999999975</c:v>
                </c:pt>
                <c:pt idx="482">
                  <c:v>53052.499999999978</c:v>
                </c:pt>
                <c:pt idx="483">
                  <c:v>53052.499999999978</c:v>
                </c:pt>
                <c:pt idx="484">
                  <c:v>53118.39999999998</c:v>
                </c:pt>
                <c:pt idx="485">
                  <c:v>53118.39999999998</c:v>
                </c:pt>
                <c:pt idx="486">
                  <c:v>53236.799999999981</c:v>
                </c:pt>
                <c:pt idx="487">
                  <c:v>53236.799999999981</c:v>
                </c:pt>
                <c:pt idx="488">
                  <c:v>53245.099999999984</c:v>
                </c:pt>
                <c:pt idx="489">
                  <c:v>53245.099999999984</c:v>
                </c:pt>
                <c:pt idx="490">
                  <c:v>53346.299999999981</c:v>
                </c:pt>
                <c:pt idx="491">
                  <c:v>53346.299999999981</c:v>
                </c:pt>
                <c:pt idx="492">
                  <c:v>53575.799999999981</c:v>
                </c:pt>
                <c:pt idx="493">
                  <c:v>53575.799999999981</c:v>
                </c:pt>
                <c:pt idx="494">
                  <c:v>53715.599999999984</c:v>
                </c:pt>
                <c:pt idx="495">
                  <c:v>53715.599999999984</c:v>
                </c:pt>
                <c:pt idx="496">
                  <c:v>54093.399999999987</c:v>
                </c:pt>
                <c:pt idx="497">
                  <c:v>54093.399999999987</c:v>
                </c:pt>
                <c:pt idx="498">
                  <c:v>54117.999999999985</c:v>
                </c:pt>
                <c:pt idx="499">
                  <c:v>54117.999999999985</c:v>
                </c:pt>
                <c:pt idx="500">
                  <c:v>54150.399999999987</c:v>
                </c:pt>
                <c:pt idx="501">
                  <c:v>54150.399999999987</c:v>
                </c:pt>
                <c:pt idx="502">
                  <c:v>54322.299999999988</c:v>
                </c:pt>
                <c:pt idx="503">
                  <c:v>54322.299999999988</c:v>
                </c:pt>
                <c:pt idx="504">
                  <c:v>54358.299999999988</c:v>
                </c:pt>
                <c:pt idx="505">
                  <c:v>54358.299999999988</c:v>
                </c:pt>
                <c:pt idx="506">
                  <c:v>54493.299999999988</c:v>
                </c:pt>
                <c:pt idx="507">
                  <c:v>54493.299999999988</c:v>
                </c:pt>
                <c:pt idx="508">
                  <c:v>54739.399999999987</c:v>
                </c:pt>
                <c:pt idx="509">
                  <c:v>54739.399999999987</c:v>
                </c:pt>
                <c:pt idx="510">
                  <c:v>54747.999999999985</c:v>
                </c:pt>
                <c:pt idx="511">
                  <c:v>54747.999999999985</c:v>
                </c:pt>
                <c:pt idx="512">
                  <c:v>54943.599999999984</c:v>
                </c:pt>
                <c:pt idx="513">
                  <c:v>54943.599999999984</c:v>
                </c:pt>
                <c:pt idx="514">
                  <c:v>55030.699999999983</c:v>
                </c:pt>
                <c:pt idx="515">
                  <c:v>55030.699999999983</c:v>
                </c:pt>
                <c:pt idx="516">
                  <c:v>55061.699999999983</c:v>
                </c:pt>
                <c:pt idx="517">
                  <c:v>55061.699999999983</c:v>
                </c:pt>
                <c:pt idx="518">
                  <c:v>55302.699999999983</c:v>
                </c:pt>
                <c:pt idx="519">
                  <c:v>55302.699999999983</c:v>
                </c:pt>
                <c:pt idx="520">
                  <c:v>55389.699999999983</c:v>
                </c:pt>
                <c:pt idx="521">
                  <c:v>55389.699999999983</c:v>
                </c:pt>
                <c:pt idx="522">
                  <c:v>55407.999999999985</c:v>
                </c:pt>
                <c:pt idx="523">
                  <c:v>55407.999999999985</c:v>
                </c:pt>
                <c:pt idx="524">
                  <c:v>55508.799999999988</c:v>
                </c:pt>
                <c:pt idx="525">
                  <c:v>55508.799999999988</c:v>
                </c:pt>
                <c:pt idx="526">
                  <c:v>55802.599999999991</c:v>
                </c:pt>
                <c:pt idx="527">
                  <c:v>55802.599999999991</c:v>
                </c:pt>
                <c:pt idx="528">
                  <c:v>55820.19999999999</c:v>
                </c:pt>
                <c:pt idx="529">
                  <c:v>55820.19999999999</c:v>
                </c:pt>
                <c:pt idx="530">
                  <c:v>55899.999999999993</c:v>
                </c:pt>
                <c:pt idx="531">
                  <c:v>55899.999999999993</c:v>
                </c:pt>
                <c:pt idx="532">
                  <c:v>56141.499999999993</c:v>
                </c:pt>
                <c:pt idx="533">
                  <c:v>56141.499999999993</c:v>
                </c:pt>
                <c:pt idx="534">
                  <c:v>56233.299999999996</c:v>
                </c:pt>
                <c:pt idx="535">
                  <c:v>56233.299999999996</c:v>
                </c:pt>
                <c:pt idx="536">
                  <c:v>56278.2</c:v>
                </c:pt>
                <c:pt idx="537">
                  <c:v>56278.2</c:v>
                </c:pt>
                <c:pt idx="538">
                  <c:v>56336.2</c:v>
                </c:pt>
                <c:pt idx="539">
                  <c:v>56336.2</c:v>
                </c:pt>
                <c:pt idx="540">
                  <c:v>56386.899999999994</c:v>
                </c:pt>
                <c:pt idx="541">
                  <c:v>56386.899999999994</c:v>
                </c:pt>
                <c:pt idx="542">
                  <c:v>56437.599999999991</c:v>
                </c:pt>
                <c:pt idx="543">
                  <c:v>56437.599999999991</c:v>
                </c:pt>
                <c:pt idx="544">
                  <c:v>56563.69999999999</c:v>
                </c:pt>
                <c:pt idx="545">
                  <c:v>56563.69999999999</c:v>
                </c:pt>
                <c:pt idx="546">
                  <c:v>56601.999999999993</c:v>
                </c:pt>
                <c:pt idx="547">
                  <c:v>56601.999999999993</c:v>
                </c:pt>
                <c:pt idx="548">
                  <c:v>56719.899999999994</c:v>
                </c:pt>
                <c:pt idx="549">
                  <c:v>56719.899999999994</c:v>
                </c:pt>
                <c:pt idx="550">
                  <c:v>56885.899999999994</c:v>
                </c:pt>
                <c:pt idx="551">
                  <c:v>56885.899999999994</c:v>
                </c:pt>
                <c:pt idx="552">
                  <c:v>56984.399999999994</c:v>
                </c:pt>
                <c:pt idx="553">
                  <c:v>56984.399999999994</c:v>
                </c:pt>
                <c:pt idx="554">
                  <c:v>57229.299999999996</c:v>
                </c:pt>
                <c:pt idx="555">
                  <c:v>57229.299999999996</c:v>
                </c:pt>
                <c:pt idx="556">
                  <c:v>57266.6</c:v>
                </c:pt>
                <c:pt idx="557">
                  <c:v>57266.6</c:v>
                </c:pt>
                <c:pt idx="558">
                  <c:v>57277.4</c:v>
                </c:pt>
                <c:pt idx="559">
                  <c:v>57277.4</c:v>
                </c:pt>
                <c:pt idx="560">
                  <c:v>57431.200000000004</c:v>
                </c:pt>
                <c:pt idx="561">
                  <c:v>57431.200000000004</c:v>
                </c:pt>
                <c:pt idx="562">
                  <c:v>57609.000000000007</c:v>
                </c:pt>
                <c:pt idx="563">
                  <c:v>57609.000000000007</c:v>
                </c:pt>
                <c:pt idx="564">
                  <c:v>57730.500000000007</c:v>
                </c:pt>
                <c:pt idx="565">
                  <c:v>57730.500000000007</c:v>
                </c:pt>
                <c:pt idx="566">
                  <c:v>57980.600000000006</c:v>
                </c:pt>
                <c:pt idx="567">
                  <c:v>57980.600000000006</c:v>
                </c:pt>
                <c:pt idx="568">
                  <c:v>58083.600000000006</c:v>
                </c:pt>
                <c:pt idx="569">
                  <c:v>58083.600000000006</c:v>
                </c:pt>
                <c:pt idx="570">
                  <c:v>58155.400000000009</c:v>
                </c:pt>
                <c:pt idx="571">
                  <c:v>58155.400000000009</c:v>
                </c:pt>
                <c:pt idx="572">
                  <c:v>58241.700000000012</c:v>
                </c:pt>
                <c:pt idx="573">
                  <c:v>58241.700000000012</c:v>
                </c:pt>
                <c:pt idx="574">
                  <c:v>58402.100000000013</c:v>
                </c:pt>
                <c:pt idx="575">
                  <c:v>58402.100000000013</c:v>
                </c:pt>
                <c:pt idx="576">
                  <c:v>58495.200000000012</c:v>
                </c:pt>
                <c:pt idx="577">
                  <c:v>58495.200000000012</c:v>
                </c:pt>
                <c:pt idx="578">
                  <c:v>58523.600000000013</c:v>
                </c:pt>
                <c:pt idx="579">
                  <c:v>58523.600000000013</c:v>
                </c:pt>
                <c:pt idx="580">
                  <c:v>58544.100000000013</c:v>
                </c:pt>
                <c:pt idx="581">
                  <c:v>58544.100000000013</c:v>
                </c:pt>
                <c:pt idx="582">
                  <c:v>58853.400000000016</c:v>
                </c:pt>
                <c:pt idx="583">
                  <c:v>58853.400000000016</c:v>
                </c:pt>
                <c:pt idx="584">
                  <c:v>58887.800000000017</c:v>
                </c:pt>
                <c:pt idx="585">
                  <c:v>58887.800000000017</c:v>
                </c:pt>
                <c:pt idx="586">
                  <c:v>58933.200000000019</c:v>
                </c:pt>
                <c:pt idx="587">
                  <c:v>58933.200000000019</c:v>
                </c:pt>
                <c:pt idx="588">
                  <c:v>58952.000000000022</c:v>
                </c:pt>
                <c:pt idx="589">
                  <c:v>58952.000000000022</c:v>
                </c:pt>
                <c:pt idx="590">
                  <c:v>59016.700000000019</c:v>
                </c:pt>
                <c:pt idx="591">
                  <c:v>59016.700000000019</c:v>
                </c:pt>
                <c:pt idx="592">
                  <c:v>59033.200000000019</c:v>
                </c:pt>
                <c:pt idx="593">
                  <c:v>59033.200000000019</c:v>
                </c:pt>
                <c:pt idx="594">
                  <c:v>59485.500000000022</c:v>
                </c:pt>
                <c:pt idx="595">
                  <c:v>59485.500000000022</c:v>
                </c:pt>
                <c:pt idx="596">
                  <c:v>59538.400000000023</c:v>
                </c:pt>
                <c:pt idx="597">
                  <c:v>59538.400000000023</c:v>
                </c:pt>
                <c:pt idx="598">
                  <c:v>59736.500000000022</c:v>
                </c:pt>
                <c:pt idx="599">
                  <c:v>59736.500000000022</c:v>
                </c:pt>
                <c:pt idx="600">
                  <c:v>59796.800000000025</c:v>
                </c:pt>
                <c:pt idx="601">
                  <c:v>59796.800000000025</c:v>
                </c:pt>
                <c:pt idx="602">
                  <c:v>59939.700000000026</c:v>
                </c:pt>
                <c:pt idx="603">
                  <c:v>59939.700000000026</c:v>
                </c:pt>
                <c:pt idx="604">
                  <c:v>59973.600000000028</c:v>
                </c:pt>
                <c:pt idx="605">
                  <c:v>59973.600000000028</c:v>
                </c:pt>
                <c:pt idx="606">
                  <c:v>60250.800000000025</c:v>
                </c:pt>
                <c:pt idx="607">
                  <c:v>60250.800000000025</c:v>
                </c:pt>
                <c:pt idx="608">
                  <c:v>60436.100000000028</c:v>
                </c:pt>
                <c:pt idx="609">
                  <c:v>60436.100000000028</c:v>
                </c:pt>
                <c:pt idx="610">
                  <c:v>60539.700000000026</c:v>
                </c:pt>
                <c:pt idx="611">
                  <c:v>60539.700000000026</c:v>
                </c:pt>
                <c:pt idx="612">
                  <c:v>60678.100000000028</c:v>
                </c:pt>
                <c:pt idx="613">
                  <c:v>60678.100000000028</c:v>
                </c:pt>
                <c:pt idx="614">
                  <c:v>60744.300000000025</c:v>
                </c:pt>
                <c:pt idx="615">
                  <c:v>60744.300000000025</c:v>
                </c:pt>
                <c:pt idx="616">
                  <c:v>60828.700000000026</c:v>
                </c:pt>
                <c:pt idx="617">
                  <c:v>60828.700000000026</c:v>
                </c:pt>
                <c:pt idx="618">
                  <c:v>60891.700000000026</c:v>
                </c:pt>
                <c:pt idx="619">
                  <c:v>60891.700000000026</c:v>
                </c:pt>
                <c:pt idx="620">
                  <c:v>60929.800000000025</c:v>
                </c:pt>
                <c:pt idx="621">
                  <c:v>60929.800000000025</c:v>
                </c:pt>
                <c:pt idx="622">
                  <c:v>61244.700000000026</c:v>
                </c:pt>
                <c:pt idx="623">
                  <c:v>61244.700000000026</c:v>
                </c:pt>
                <c:pt idx="624">
                  <c:v>61324.700000000026</c:v>
                </c:pt>
                <c:pt idx="625">
                  <c:v>61324.700000000026</c:v>
                </c:pt>
                <c:pt idx="626">
                  <c:v>61355.600000000028</c:v>
                </c:pt>
                <c:pt idx="627">
                  <c:v>61355.600000000028</c:v>
                </c:pt>
                <c:pt idx="628">
                  <c:v>61380.300000000025</c:v>
                </c:pt>
                <c:pt idx="629">
                  <c:v>61380.300000000025</c:v>
                </c:pt>
                <c:pt idx="630">
                  <c:v>61569.600000000028</c:v>
                </c:pt>
                <c:pt idx="631">
                  <c:v>61569.600000000028</c:v>
                </c:pt>
                <c:pt idx="632">
                  <c:v>61588.100000000028</c:v>
                </c:pt>
                <c:pt idx="633">
                  <c:v>61588.100000000028</c:v>
                </c:pt>
                <c:pt idx="634">
                  <c:v>61798.500000000029</c:v>
                </c:pt>
                <c:pt idx="635">
                  <c:v>61798.500000000029</c:v>
                </c:pt>
                <c:pt idx="636">
                  <c:v>61830.500000000029</c:v>
                </c:pt>
                <c:pt idx="637">
                  <c:v>61830.500000000029</c:v>
                </c:pt>
                <c:pt idx="638">
                  <c:v>62021.100000000028</c:v>
                </c:pt>
                <c:pt idx="639">
                  <c:v>62021.100000000028</c:v>
                </c:pt>
                <c:pt idx="640">
                  <c:v>62043.000000000029</c:v>
                </c:pt>
                <c:pt idx="641">
                  <c:v>62043.000000000029</c:v>
                </c:pt>
                <c:pt idx="642">
                  <c:v>62069.700000000026</c:v>
                </c:pt>
                <c:pt idx="643">
                  <c:v>62069.700000000026</c:v>
                </c:pt>
                <c:pt idx="644">
                  <c:v>62083.500000000029</c:v>
                </c:pt>
                <c:pt idx="645">
                  <c:v>62083.500000000029</c:v>
                </c:pt>
                <c:pt idx="646">
                  <c:v>62110.900000000031</c:v>
                </c:pt>
                <c:pt idx="647">
                  <c:v>62110.900000000031</c:v>
                </c:pt>
                <c:pt idx="648">
                  <c:v>62181.300000000032</c:v>
                </c:pt>
                <c:pt idx="649">
                  <c:v>62181.300000000032</c:v>
                </c:pt>
                <c:pt idx="650">
                  <c:v>62273.000000000029</c:v>
                </c:pt>
                <c:pt idx="651">
                  <c:v>62273.000000000029</c:v>
                </c:pt>
                <c:pt idx="652">
                  <c:v>62335.600000000028</c:v>
                </c:pt>
                <c:pt idx="653">
                  <c:v>62335.600000000028</c:v>
                </c:pt>
                <c:pt idx="654">
                  <c:v>62453.800000000025</c:v>
                </c:pt>
                <c:pt idx="655">
                  <c:v>62453.800000000025</c:v>
                </c:pt>
                <c:pt idx="656">
                  <c:v>62512.000000000022</c:v>
                </c:pt>
                <c:pt idx="657">
                  <c:v>62512.000000000022</c:v>
                </c:pt>
                <c:pt idx="658">
                  <c:v>62530.500000000022</c:v>
                </c:pt>
                <c:pt idx="659">
                  <c:v>62530.500000000022</c:v>
                </c:pt>
                <c:pt idx="660">
                  <c:v>62536.800000000025</c:v>
                </c:pt>
                <c:pt idx="661">
                  <c:v>62536.800000000025</c:v>
                </c:pt>
                <c:pt idx="662">
                  <c:v>62548.700000000026</c:v>
                </c:pt>
                <c:pt idx="663">
                  <c:v>62548.700000000026</c:v>
                </c:pt>
                <c:pt idx="664">
                  <c:v>62552.700000000026</c:v>
                </c:pt>
                <c:pt idx="665">
                  <c:v>62552.700000000026</c:v>
                </c:pt>
                <c:pt idx="666">
                  <c:v>62554.500000000029</c:v>
                </c:pt>
                <c:pt idx="667">
                  <c:v>62554.500000000029</c:v>
                </c:pt>
              </c:numCache>
            </c:numRef>
          </c:cat>
          <c:val>
            <c:numRef>
              <c:f>'Asset 2024 Cost Curve (LOM)'!$AN$11:$AN$694</c:f>
              <c:numCache>
                <c:formatCode>"$"#,##0_)_x_%;\("$"#,##0\)_x_%;\-\-_)_x_%;@_)_x_%</c:formatCode>
                <c:ptCount val="68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numCache>
            </c:numRef>
          </c:val>
          <c:extLst>
            <c:ext xmlns:c16="http://schemas.microsoft.com/office/drawing/2014/chart" uri="{C3380CC4-5D6E-409C-BE32-E72D297353CC}">
              <c16:uniqueId val="{00000007-CE9F-481E-828E-251AC82C46CF}"/>
            </c:ext>
          </c:extLst>
        </c:ser>
        <c:ser>
          <c:idx val="8"/>
          <c:order val="8"/>
          <c:tx>
            <c:strRef>
              <c:f>'Asset 2024 Cost Curve (LOM)'!$AO$10</c:f>
              <c:strCache>
                <c:ptCount val="1"/>
                <c:pt idx="0">
                  <c:v>--   </c:v>
                </c:pt>
              </c:strCache>
            </c:strRef>
          </c:tx>
          <c:spPr>
            <a:solidFill>
              <a:srgbClr val="EDC83C"/>
            </a:solidFill>
            <a:ln w="9525">
              <a:noFill/>
            </a:ln>
          </c:spPr>
          <c:cat>
            <c:numRef>
              <c:f>'Asset 2024 Cost Curve (LOM)'!$AD$11:$AD$678</c:f>
              <c:numCache>
                <c:formatCode>"$"#,##0_)_x_%;\("$"#,##0\)_x_%;\-\-_)_x_%;@_)_x_%</c:formatCode>
                <c:ptCount val="668"/>
                <c:pt idx="0">
                  <c:v>0</c:v>
                </c:pt>
                <c:pt idx="1">
                  <c:v>0</c:v>
                </c:pt>
                <c:pt idx="2">
                  <c:v>20.6</c:v>
                </c:pt>
                <c:pt idx="3">
                  <c:v>20.6</c:v>
                </c:pt>
                <c:pt idx="4">
                  <c:v>56.300000000000004</c:v>
                </c:pt>
                <c:pt idx="5">
                  <c:v>56.300000000000004</c:v>
                </c:pt>
                <c:pt idx="6">
                  <c:v>93.7</c:v>
                </c:pt>
                <c:pt idx="7">
                  <c:v>93.7</c:v>
                </c:pt>
                <c:pt idx="8">
                  <c:v>106.7</c:v>
                </c:pt>
                <c:pt idx="9">
                  <c:v>106.7</c:v>
                </c:pt>
                <c:pt idx="10">
                  <c:v>159.5</c:v>
                </c:pt>
                <c:pt idx="11">
                  <c:v>159.5</c:v>
                </c:pt>
                <c:pt idx="12">
                  <c:v>164.7</c:v>
                </c:pt>
                <c:pt idx="13">
                  <c:v>164.7</c:v>
                </c:pt>
                <c:pt idx="14">
                  <c:v>669.09999999999991</c:v>
                </c:pt>
                <c:pt idx="15">
                  <c:v>669.09999999999991</c:v>
                </c:pt>
                <c:pt idx="16">
                  <c:v>737.89999999999986</c:v>
                </c:pt>
                <c:pt idx="17">
                  <c:v>737.89999999999986</c:v>
                </c:pt>
                <c:pt idx="18">
                  <c:v>1211.1999999999998</c:v>
                </c:pt>
                <c:pt idx="19">
                  <c:v>1211.1999999999998</c:v>
                </c:pt>
                <c:pt idx="20">
                  <c:v>1224.2999999999997</c:v>
                </c:pt>
                <c:pt idx="21">
                  <c:v>1224.2999999999997</c:v>
                </c:pt>
                <c:pt idx="22">
                  <c:v>1302.5999999999997</c:v>
                </c:pt>
                <c:pt idx="23">
                  <c:v>1302.5999999999997</c:v>
                </c:pt>
                <c:pt idx="24">
                  <c:v>1530.5999999999997</c:v>
                </c:pt>
                <c:pt idx="25">
                  <c:v>1530.5999999999997</c:v>
                </c:pt>
                <c:pt idx="26">
                  <c:v>1753.4999999999998</c:v>
                </c:pt>
                <c:pt idx="27">
                  <c:v>1753.4999999999998</c:v>
                </c:pt>
                <c:pt idx="28">
                  <c:v>1758.6999999999998</c:v>
                </c:pt>
                <c:pt idx="29">
                  <c:v>1758.6999999999998</c:v>
                </c:pt>
                <c:pt idx="30">
                  <c:v>1836.9999999999998</c:v>
                </c:pt>
                <c:pt idx="31">
                  <c:v>1836.9999999999998</c:v>
                </c:pt>
                <c:pt idx="32">
                  <c:v>1936.4999999999998</c:v>
                </c:pt>
                <c:pt idx="33">
                  <c:v>1936.4999999999998</c:v>
                </c:pt>
                <c:pt idx="34">
                  <c:v>2223.3999999999996</c:v>
                </c:pt>
                <c:pt idx="35">
                  <c:v>2223.3999999999996</c:v>
                </c:pt>
                <c:pt idx="36">
                  <c:v>3819.3999999999996</c:v>
                </c:pt>
                <c:pt idx="37">
                  <c:v>3819.3999999999996</c:v>
                </c:pt>
                <c:pt idx="38">
                  <c:v>3850.7</c:v>
                </c:pt>
                <c:pt idx="39">
                  <c:v>3850.7</c:v>
                </c:pt>
                <c:pt idx="40">
                  <c:v>3992.2</c:v>
                </c:pt>
                <c:pt idx="41">
                  <c:v>3992.2</c:v>
                </c:pt>
                <c:pt idx="42">
                  <c:v>4185.5999999999995</c:v>
                </c:pt>
                <c:pt idx="43">
                  <c:v>4185.5999999999995</c:v>
                </c:pt>
                <c:pt idx="44">
                  <c:v>4485.2999999999993</c:v>
                </c:pt>
                <c:pt idx="45">
                  <c:v>4485.2999999999993</c:v>
                </c:pt>
                <c:pt idx="46">
                  <c:v>4518.9999999999991</c:v>
                </c:pt>
                <c:pt idx="47">
                  <c:v>4518.9999999999991</c:v>
                </c:pt>
                <c:pt idx="48">
                  <c:v>4541.3999999999987</c:v>
                </c:pt>
                <c:pt idx="49">
                  <c:v>4541.3999999999987</c:v>
                </c:pt>
                <c:pt idx="50">
                  <c:v>4627.8999999999987</c:v>
                </c:pt>
                <c:pt idx="51">
                  <c:v>4627.8999999999987</c:v>
                </c:pt>
                <c:pt idx="52">
                  <c:v>4755.6999999999989</c:v>
                </c:pt>
                <c:pt idx="53">
                  <c:v>4755.6999999999989</c:v>
                </c:pt>
                <c:pt idx="54">
                  <c:v>4884.2999999999993</c:v>
                </c:pt>
                <c:pt idx="55">
                  <c:v>4884.2999999999993</c:v>
                </c:pt>
                <c:pt idx="56">
                  <c:v>5483.0999999999995</c:v>
                </c:pt>
                <c:pt idx="57">
                  <c:v>5483.0999999999995</c:v>
                </c:pt>
                <c:pt idx="58">
                  <c:v>5500.2999999999993</c:v>
                </c:pt>
                <c:pt idx="59">
                  <c:v>5500.2999999999993</c:v>
                </c:pt>
                <c:pt idx="60">
                  <c:v>5665.9999999999991</c:v>
                </c:pt>
                <c:pt idx="61">
                  <c:v>5665.9999999999991</c:v>
                </c:pt>
                <c:pt idx="62">
                  <c:v>6275.2999999999993</c:v>
                </c:pt>
                <c:pt idx="63">
                  <c:v>6275.2999999999993</c:v>
                </c:pt>
                <c:pt idx="64">
                  <c:v>6291.0999999999995</c:v>
                </c:pt>
                <c:pt idx="65">
                  <c:v>6291.0999999999995</c:v>
                </c:pt>
                <c:pt idx="66">
                  <c:v>6493.7</c:v>
                </c:pt>
                <c:pt idx="67">
                  <c:v>6493.7</c:v>
                </c:pt>
                <c:pt idx="68">
                  <c:v>6871.7</c:v>
                </c:pt>
                <c:pt idx="69">
                  <c:v>6871.7</c:v>
                </c:pt>
                <c:pt idx="70">
                  <c:v>6957.3</c:v>
                </c:pt>
                <c:pt idx="71">
                  <c:v>6957.3</c:v>
                </c:pt>
                <c:pt idx="72">
                  <c:v>7173.7</c:v>
                </c:pt>
                <c:pt idx="73">
                  <c:v>7173.7</c:v>
                </c:pt>
                <c:pt idx="74">
                  <c:v>7320.0999999999995</c:v>
                </c:pt>
                <c:pt idx="75">
                  <c:v>7320.0999999999995</c:v>
                </c:pt>
                <c:pt idx="76">
                  <c:v>7343.5999999999995</c:v>
                </c:pt>
                <c:pt idx="77">
                  <c:v>7343.5999999999995</c:v>
                </c:pt>
                <c:pt idx="78">
                  <c:v>7472.0999999999995</c:v>
                </c:pt>
                <c:pt idx="79">
                  <c:v>7472.0999999999995</c:v>
                </c:pt>
                <c:pt idx="80">
                  <c:v>7699.7</c:v>
                </c:pt>
                <c:pt idx="81">
                  <c:v>7699.7</c:v>
                </c:pt>
                <c:pt idx="82">
                  <c:v>8044.3</c:v>
                </c:pt>
                <c:pt idx="83">
                  <c:v>8044.3</c:v>
                </c:pt>
                <c:pt idx="84">
                  <c:v>8588.2999999999993</c:v>
                </c:pt>
                <c:pt idx="85">
                  <c:v>8588.2999999999993</c:v>
                </c:pt>
                <c:pt idx="86">
                  <c:v>9084.2999999999993</c:v>
                </c:pt>
                <c:pt idx="87">
                  <c:v>9084.2999999999993</c:v>
                </c:pt>
                <c:pt idx="88">
                  <c:v>9269.1999999999989</c:v>
                </c:pt>
                <c:pt idx="89">
                  <c:v>9269.1999999999989</c:v>
                </c:pt>
                <c:pt idx="90">
                  <c:v>9375.5999999999985</c:v>
                </c:pt>
                <c:pt idx="91">
                  <c:v>9375.5999999999985</c:v>
                </c:pt>
                <c:pt idx="92">
                  <c:v>9433.4999999999982</c:v>
                </c:pt>
                <c:pt idx="93">
                  <c:v>9433.4999999999982</c:v>
                </c:pt>
                <c:pt idx="94">
                  <c:v>9751.7999999999975</c:v>
                </c:pt>
                <c:pt idx="95">
                  <c:v>9751.7999999999975</c:v>
                </c:pt>
                <c:pt idx="96">
                  <c:v>9930.9999999999982</c:v>
                </c:pt>
                <c:pt idx="97">
                  <c:v>9930.9999999999982</c:v>
                </c:pt>
                <c:pt idx="98">
                  <c:v>10256.399999999998</c:v>
                </c:pt>
                <c:pt idx="99">
                  <c:v>10256.399999999998</c:v>
                </c:pt>
                <c:pt idx="100">
                  <c:v>10329.599999999999</c:v>
                </c:pt>
                <c:pt idx="101">
                  <c:v>10329.599999999999</c:v>
                </c:pt>
                <c:pt idx="102">
                  <c:v>10423.199999999999</c:v>
                </c:pt>
                <c:pt idx="103">
                  <c:v>10423.199999999999</c:v>
                </c:pt>
                <c:pt idx="104">
                  <c:v>10449.9</c:v>
                </c:pt>
                <c:pt idx="105">
                  <c:v>10449.9</c:v>
                </c:pt>
                <c:pt idx="106">
                  <c:v>13121.2</c:v>
                </c:pt>
                <c:pt idx="107">
                  <c:v>13121.2</c:v>
                </c:pt>
                <c:pt idx="108">
                  <c:v>13244.5</c:v>
                </c:pt>
                <c:pt idx="109">
                  <c:v>13244.5</c:v>
                </c:pt>
                <c:pt idx="110">
                  <c:v>13646.2</c:v>
                </c:pt>
                <c:pt idx="111">
                  <c:v>13646.2</c:v>
                </c:pt>
                <c:pt idx="112">
                  <c:v>13850.400000000001</c:v>
                </c:pt>
                <c:pt idx="113">
                  <c:v>13850.400000000001</c:v>
                </c:pt>
                <c:pt idx="114">
                  <c:v>13903.500000000002</c:v>
                </c:pt>
                <c:pt idx="115">
                  <c:v>13903.500000000002</c:v>
                </c:pt>
                <c:pt idx="116">
                  <c:v>13998.600000000002</c:v>
                </c:pt>
                <c:pt idx="117">
                  <c:v>13998.600000000002</c:v>
                </c:pt>
                <c:pt idx="118">
                  <c:v>14070.800000000003</c:v>
                </c:pt>
                <c:pt idx="119">
                  <c:v>14070.800000000003</c:v>
                </c:pt>
                <c:pt idx="120">
                  <c:v>14157.600000000002</c:v>
                </c:pt>
                <c:pt idx="121">
                  <c:v>14157.600000000002</c:v>
                </c:pt>
                <c:pt idx="122">
                  <c:v>14329.000000000002</c:v>
                </c:pt>
                <c:pt idx="123">
                  <c:v>14329.000000000002</c:v>
                </c:pt>
                <c:pt idx="124">
                  <c:v>14507.600000000002</c:v>
                </c:pt>
                <c:pt idx="125">
                  <c:v>14507.600000000002</c:v>
                </c:pt>
                <c:pt idx="126">
                  <c:v>14580.900000000001</c:v>
                </c:pt>
                <c:pt idx="127">
                  <c:v>14580.900000000001</c:v>
                </c:pt>
                <c:pt idx="128">
                  <c:v>14813.500000000002</c:v>
                </c:pt>
                <c:pt idx="129">
                  <c:v>14813.500000000002</c:v>
                </c:pt>
                <c:pt idx="130">
                  <c:v>14988.200000000003</c:v>
                </c:pt>
                <c:pt idx="131">
                  <c:v>14988.200000000003</c:v>
                </c:pt>
                <c:pt idx="132">
                  <c:v>15734.500000000002</c:v>
                </c:pt>
                <c:pt idx="133">
                  <c:v>15734.500000000002</c:v>
                </c:pt>
                <c:pt idx="134">
                  <c:v>16216.200000000003</c:v>
                </c:pt>
                <c:pt idx="135">
                  <c:v>16216.200000000003</c:v>
                </c:pt>
                <c:pt idx="136">
                  <c:v>16498.100000000002</c:v>
                </c:pt>
                <c:pt idx="137">
                  <c:v>16498.100000000002</c:v>
                </c:pt>
                <c:pt idx="138">
                  <c:v>16729.100000000002</c:v>
                </c:pt>
                <c:pt idx="139">
                  <c:v>16729.100000000002</c:v>
                </c:pt>
                <c:pt idx="140">
                  <c:v>16971.400000000001</c:v>
                </c:pt>
                <c:pt idx="141">
                  <c:v>16971.400000000001</c:v>
                </c:pt>
                <c:pt idx="142">
                  <c:v>17528.100000000002</c:v>
                </c:pt>
                <c:pt idx="143">
                  <c:v>17528.100000000002</c:v>
                </c:pt>
                <c:pt idx="144">
                  <c:v>17565.2</c:v>
                </c:pt>
                <c:pt idx="145">
                  <c:v>17565.2</c:v>
                </c:pt>
                <c:pt idx="146">
                  <c:v>17590.400000000001</c:v>
                </c:pt>
                <c:pt idx="147">
                  <c:v>17590.400000000001</c:v>
                </c:pt>
                <c:pt idx="148">
                  <c:v>17632.7</c:v>
                </c:pt>
                <c:pt idx="149">
                  <c:v>17632.7</c:v>
                </c:pt>
                <c:pt idx="150">
                  <c:v>17740.900000000001</c:v>
                </c:pt>
                <c:pt idx="151">
                  <c:v>17740.900000000001</c:v>
                </c:pt>
                <c:pt idx="152">
                  <c:v>17912.7</c:v>
                </c:pt>
                <c:pt idx="153">
                  <c:v>17912.7</c:v>
                </c:pt>
                <c:pt idx="154">
                  <c:v>18111.5</c:v>
                </c:pt>
                <c:pt idx="155">
                  <c:v>18111.5</c:v>
                </c:pt>
                <c:pt idx="156">
                  <c:v>18165.900000000001</c:v>
                </c:pt>
                <c:pt idx="157">
                  <c:v>18165.900000000001</c:v>
                </c:pt>
                <c:pt idx="158">
                  <c:v>18668.2</c:v>
                </c:pt>
                <c:pt idx="159">
                  <c:v>18668.2</c:v>
                </c:pt>
                <c:pt idx="160">
                  <c:v>18787.100000000002</c:v>
                </c:pt>
                <c:pt idx="161">
                  <c:v>18787.100000000002</c:v>
                </c:pt>
                <c:pt idx="162">
                  <c:v>18824.900000000001</c:v>
                </c:pt>
                <c:pt idx="163">
                  <c:v>18824.900000000001</c:v>
                </c:pt>
                <c:pt idx="164">
                  <c:v>18924</c:v>
                </c:pt>
                <c:pt idx="165">
                  <c:v>18924</c:v>
                </c:pt>
                <c:pt idx="166">
                  <c:v>19125.3</c:v>
                </c:pt>
                <c:pt idx="167">
                  <c:v>19125.3</c:v>
                </c:pt>
                <c:pt idx="168">
                  <c:v>19395.399999999998</c:v>
                </c:pt>
                <c:pt idx="169">
                  <c:v>19395.399999999998</c:v>
                </c:pt>
                <c:pt idx="170">
                  <c:v>19840.099999999999</c:v>
                </c:pt>
                <c:pt idx="171">
                  <c:v>19840.099999999999</c:v>
                </c:pt>
                <c:pt idx="172">
                  <c:v>19916.5</c:v>
                </c:pt>
                <c:pt idx="173">
                  <c:v>19916.5</c:v>
                </c:pt>
                <c:pt idx="174">
                  <c:v>20836.5</c:v>
                </c:pt>
                <c:pt idx="175">
                  <c:v>20836.5</c:v>
                </c:pt>
                <c:pt idx="176">
                  <c:v>20961.5</c:v>
                </c:pt>
                <c:pt idx="177">
                  <c:v>20961.5</c:v>
                </c:pt>
                <c:pt idx="178">
                  <c:v>21044.7</c:v>
                </c:pt>
                <c:pt idx="179">
                  <c:v>21044.7</c:v>
                </c:pt>
                <c:pt idx="180">
                  <c:v>21160.5</c:v>
                </c:pt>
                <c:pt idx="181">
                  <c:v>21160.5</c:v>
                </c:pt>
                <c:pt idx="182">
                  <c:v>21266</c:v>
                </c:pt>
                <c:pt idx="183">
                  <c:v>21266</c:v>
                </c:pt>
                <c:pt idx="184">
                  <c:v>21309.9</c:v>
                </c:pt>
                <c:pt idx="185">
                  <c:v>21309.9</c:v>
                </c:pt>
                <c:pt idx="186">
                  <c:v>21689.9</c:v>
                </c:pt>
                <c:pt idx="187">
                  <c:v>21689.9</c:v>
                </c:pt>
                <c:pt idx="188">
                  <c:v>21793.200000000001</c:v>
                </c:pt>
                <c:pt idx="189">
                  <c:v>21793.200000000001</c:v>
                </c:pt>
                <c:pt idx="190">
                  <c:v>21815.7</c:v>
                </c:pt>
                <c:pt idx="191">
                  <c:v>21815.7</c:v>
                </c:pt>
                <c:pt idx="192">
                  <c:v>22041.100000000002</c:v>
                </c:pt>
                <c:pt idx="193">
                  <c:v>22041.100000000002</c:v>
                </c:pt>
                <c:pt idx="194">
                  <c:v>22196.000000000004</c:v>
                </c:pt>
                <c:pt idx="195">
                  <c:v>22196.000000000004</c:v>
                </c:pt>
                <c:pt idx="196">
                  <c:v>22299.800000000003</c:v>
                </c:pt>
                <c:pt idx="197">
                  <c:v>22299.800000000003</c:v>
                </c:pt>
                <c:pt idx="198">
                  <c:v>22317.500000000004</c:v>
                </c:pt>
                <c:pt idx="199">
                  <c:v>22317.500000000004</c:v>
                </c:pt>
                <c:pt idx="200">
                  <c:v>22497.500000000004</c:v>
                </c:pt>
                <c:pt idx="201">
                  <c:v>22497.500000000004</c:v>
                </c:pt>
                <c:pt idx="202">
                  <c:v>23222.500000000004</c:v>
                </c:pt>
                <c:pt idx="203">
                  <c:v>23222.500000000004</c:v>
                </c:pt>
                <c:pt idx="204">
                  <c:v>23355.800000000003</c:v>
                </c:pt>
                <c:pt idx="205">
                  <c:v>23355.800000000003</c:v>
                </c:pt>
                <c:pt idx="206">
                  <c:v>23594.800000000003</c:v>
                </c:pt>
                <c:pt idx="207">
                  <c:v>23594.800000000003</c:v>
                </c:pt>
                <c:pt idx="208">
                  <c:v>23691.700000000004</c:v>
                </c:pt>
                <c:pt idx="209">
                  <c:v>23691.700000000004</c:v>
                </c:pt>
                <c:pt idx="210">
                  <c:v>23808.900000000005</c:v>
                </c:pt>
                <c:pt idx="211">
                  <c:v>23808.900000000005</c:v>
                </c:pt>
                <c:pt idx="212">
                  <c:v>24069.300000000007</c:v>
                </c:pt>
                <c:pt idx="213">
                  <c:v>24069.300000000007</c:v>
                </c:pt>
                <c:pt idx="214">
                  <c:v>24397.100000000006</c:v>
                </c:pt>
                <c:pt idx="215">
                  <c:v>24397.100000000006</c:v>
                </c:pt>
                <c:pt idx="216">
                  <c:v>24733.200000000004</c:v>
                </c:pt>
                <c:pt idx="217">
                  <c:v>24733.200000000004</c:v>
                </c:pt>
                <c:pt idx="218">
                  <c:v>24829.800000000003</c:v>
                </c:pt>
                <c:pt idx="219">
                  <c:v>24829.800000000003</c:v>
                </c:pt>
                <c:pt idx="220">
                  <c:v>25338.800000000003</c:v>
                </c:pt>
                <c:pt idx="221">
                  <c:v>25338.800000000003</c:v>
                </c:pt>
                <c:pt idx="222">
                  <c:v>25418.800000000003</c:v>
                </c:pt>
                <c:pt idx="223">
                  <c:v>25418.800000000003</c:v>
                </c:pt>
                <c:pt idx="224">
                  <c:v>25506.600000000002</c:v>
                </c:pt>
                <c:pt idx="225">
                  <c:v>25506.600000000002</c:v>
                </c:pt>
                <c:pt idx="226">
                  <c:v>25725.200000000001</c:v>
                </c:pt>
                <c:pt idx="227">
                  <c:v>25725.200000000001</c:v>
                </c:pt>
                <c:pt idx="228">
                  <c:v>25854.9</c:v>
                </c:pt>
                <c:pt idx="229">
                  <c:v>25854.9</c:v>
                </c:pt>
                <c:pt idx="230">
                  <c:v>25989.600000000002</c:v>
                </c:pt>
                <c:pt idx="231">
                  <c:v>25989.600000000002</c:v>
                </c:pt>
                <c:pt idx="232">
                  <c:v>26071.9</c:v>
                </c:pt>
                <c:pt idx="233">
                  <c:v>26071.9</c:v>
                </c:pt>
                <c:pt idx="234">
                  <c:v>26152.7</c:v>
                </c:pt>
                <c:pt idx="235">
                  <c:v>26152.7</c:v>
                </c:pt>
                <c:pt idx="236">
                  <c:v>26214.799999999999</c:v>
                </c:pt>
                <c:pt idx="237">
                  <c:v>26214.799999999999</c:v>
                </c:pt>
                <c:pt idx="238">
                  <c:v>26263.899999999998</c:v>
                </c:pt>
                <c:pt idx="239">
                  <c:v>26263.899999999998</c:v>
                </c:pt>
                <c:pt idx="240">
                  <c:v>26330.1</c:v>
                </c:pt>
                <c:pt idx="241">
                  <c:v>26330.1</c:v>
                </c:pt>
                <c:pt idx="242">
                  <c:v>26431.699999999997</c:v>
                </c:pt>
                <c:pt idx="243">
                  <c:v>26431.699999999997</c:v>
                </c:pt>
                <c:pt idx="244">
                  <c:v>26483.499999999996</c:v>
                </c:pt>
                <c:pt idx="245">
                  <c:v>26483.499999999996</c:v>
                </c:pt>
                <c:pt idx="246">
                  <c:v>26506.599999999995</c:v>
                </c:pt>
                <c:pt idx="247">
                  <c:v>26506.599999999995</c:v>
                </c:pt>
                <c:pt idx="248">
                  <c:v>26559.999999999996</c:v>
                </c:pt>
                <c:pt idx="249">
                  <c:v>26559.999999999996</c:v>
                </c:pt>
                <c:pt idx="250">
                  <c:v>27166.199999999997</c:v>
                </c:pt>
                <c:pt idx="251">
                  <c:v>27166.199999999997</c:v>
                </c:pt>
                <c:pt idx="252">
                  <c:v>27296.399999999998</c:v>
                </c:pt>
                <c:pt idx="253">
                  <c:v>27296.399999999998</c:v>
                </c:pt>
                <c:pt idx="254">
                  <c:v>27428.1</c:v>
                </c:pt>
                <c:pt idx="255">
                  <c:v>27428.1</c:v>
                </c:pt>
                <c:pt idx="256">
                  <c:v>27443</c:v>
                </c:pt>
                <c:pt idx="257">
                  <c:v>27443</c:v>
                </c:pt>
                <c:pt idx="258">
                  <c:v>27569.3</c:v>
                </c:pt>
                <c:pt idx="259">
                  <c:v>27569.3</c:v>
                </c:pt>
                <c:pt idx="260">
                  <c:v>28161.5</c:v>
                </c:pt>
                <c:pt idx="261">
                  <c:v>28161.5</c:v>
                </c:pt>
                <c:pt idx="262">
                  <c:v>28236.1</c:v>
                </c:pt>
                <c:pt idx="263">
                  <c:v>28236.1</c:v>
                </c:pt>
                <c:pt idx="264">
                  <c:v>28393.1</c:v>
                </c:pt>
                <c:pt idx="265">
                  <c:v>28393.1</c:v>
                </c:pt>
                <c:pt idx="266">
                  <c:v>28646.1</c:v>
                </c:pt>
                <c:pt idx="267">
                  <c:v>28646.1</c:v>
                </c:pt>
                <c:pt idx="268">
                  <c:v>28976.1</c:v>
                </c:pt>
                <c:pt idx="269">
                  <c:v>28976.1</c:v>
                </c:pt>
                <c:pt idx="270">
                  <c:v>29281.3</c:v>
                </c:pt>
                <c:pt idx="271">
                  <c:v>29281.3</c:v>
                </c:pt>
                <c:pt idx="272">
                  <c:v>29719.3</c:v>
                </c:pt>
                <c:pt idx="273">
                  <c:v>29719.3</c:v>
                </c:pt>
                <c:pt idx="274">
                  <c:v>30164.799999999999</c:v>
                </c:pt>
                <c:pt idx="275">
                  <c:v>30164.799999999999</c:v>
                </c:pt>
                <c:pt idx="276">
                  <c:v>30273.200000000001</c:v>
                </c:pt>
                <c:pt idx="277">
                  <c:v>30273.200000000001</c:v>
                </c:pt>
                <c:pt idx="278">
                  <c:v>30313.4</c:v>
                </c:pt>
                <c:pt idx="279">
                  <c:v>30313.4</c:v>
                </c:pt>
                <c:pt idx="280">
                  <c:v>30599.7</c:v>
                </c:pt>
                <c:pt idx="281">
                  <c:v>30599.7</c:v>
                </c:pt>
                <c:pt idx="282">
                  <c:v>30796.3</c:v>
                </c:pt>
                <c:pt idx="283">
                  <c:v>30796.3</c:v>
                </c:pt>
                <c:pt idx="284">
                  <c:v>30943.3</c:v>
                </c:pt>
                <c:pt idx="285">
                  <c:v>30943.3</c:v>
                </c:pt>
                <c:pt idx="286">
                  <c:v>30960.3</c:v>
                </c:pt>
                <c:pt idx="287">
                  <c:v>30960.3</c:v>
                </c:pt>
                <c:pt idx="288">
                  <c:v>31234.799999999999</c:v>
                </c:pt>
                <c:pt idx="289">
                  <c:v>31234.799999999999</c:v>
                </c:pt>
                <c:pt idx="290">
                  <c:v>31282.1</c:v>
                </c:pt>
                <c:pt idx="291">
                  <c:v>31282.1</c:v>
                </c:pt>
                <c:pt idx="292">
                  <c:v>31343.899999999998</c:v>
                </c:pt>
                <c:pt idx="293">
                  <c:v>31343.899999999998</c:v>
                </c:pt>
                <c:pt idx="294">
                  <c:v>31537.8</c:v>
                </c:pt>
                <c:pt idx="295">
                  <c:v>31537.8</c:v>
                </c:pt>
                <c:pt idx="296">
                  <c:v>31640.5</c:v>
                </c:pt>
                <c:pt idx="297">
                  <c:v>31640.5</c:v>
                </c:pt>
                <c:pt idx="298">
                  <c:v>31932.799999999999</c:v>
                </c:pt>
                <c:pt idx="299">
                  <c:v>31932.799999999999</c:v>
                </c:pt>
                <c:pt idx="300">
                  <c:v>32239.7</c:v>
                </c:pt>
                <c:pt idx="301">
                  <c:v>32239.7</c:v>
                </c:pt>
                <c:pt idx="302">
                  <c:v>32288.5</c:v>
                </c:pt>
                <c:pt idx="303">
                  <c:v>32288.5</c:v>
                </c:pt>
                <c:pt idx="304">
                  <c:v>32943.699999999997</c:v>
                </c:pt>
                <c:pt idx="305">
                  <c:v>32943.699999999997</c:v>
                </c:pt>
                <c:pt idx="306">
                  <c:v>32990</c:v>
                </c:pt>
                <c:pt idx="307">
                  <c:v>32990</c:v>
                </c:pt>
                <c:pt idx="308">
                  <c:v>33159.599999999999</c:v>
                </c:pt>
                <c:pt idx="309">
                  <c:v>33159.599999999999</c:v>
                </c:pt>
                <c:pt idx="310">
                  <c:v>33253.699999999997</c:v>
                </c:pt>
                <c:pt idx="311">
                  <c:v>33253.699999999997</c:v>
                </c:pt>
                <c:pt idx="312">
                  <c:v>33368.799999999996</c:v>
                </c:pt>
                <c:pt idx="313">
                  <c:v>33368.799999999996</c:v>
                </c:pt>
                <c:pt idx="314">
                  <c:v>33598.799999999996</c:v>
                </c:pt>
                <c:pt idx="315">
                  <c:v>33598.799999999996</c:v>
                </c:pt>
                <c:pt idx="316">
                  <c:v>33604.699999999997</c:v>
                </c:pt>
                <c:pt idx="317">
                  <c:v>33604.699999999997</c:v>
                </c:pt>
                <c:pt idx="318">
                  <c:v>33731.399999999994</c:v>
                </c:pt>
                <c:pt idx="319">
                  <c:v>33731.399999999994</c:v>
                </c:pt>
                <c:pt idx="320">
                  <c:v>34020.599999999991</c:v>
                </c:pt>
                <c:pt idx="321">
                  <c:v>34020.599999999991</c:v>
                </c:pt>
                <c:pt idx="322">
                  <c:v>34289.799999999988</c:v>
                </c:pt>
                <c:pt idx="323">
                  <c:v>34289.799999999988</c:v>
                </c:pt>
                <c:pt idx="324">
                  <c:v>34722.19999999999</c:v>
                </c:pt>
                <c:pt idx="325">
                  <c:v>34722.19999999999</c:v>
                </c:pt>
                <c:pt idx="326">
                  <c:v>34852.19999999999</c:v>
                </c:pt>
                <c:pt idx="327">
                  <c:v>34852.19999999999</c:v>
                </c:pt>
                <c:pt idx="328">
                  <c:v>35504.799999999988</c:v>
                </c:pt>
                <c:pt idx="329">
                  <c:v>35504.799999999988</c:v>
                </c:pt>
                <c:pt idx="330">
                  <c:v>35677.69999999999</c:v>
                </c:pt>
                <c:pt idx="331">
                  <c:v>35677.69999999999</c:v>
                </c:pt>
                <c:pt idx="332">
                  <c:v>35877.099999999991</c:v>
                </c:pt>
                <c:pt idx="333">
                  <c:v>35877.099999999991</c:v>
                </c:pt>
                <c:pt idx="334">
                  <c:v>35940.19999999999</c:v>
                </c:pt>
                <c:pt idx="335">
                  <c:v>35940.19999999999</c:v>
                </c:pt>
                <c:pt idx="336">
                  <c:v>36122.499999999993</c:v>
                </c:pt>
                <c:pt idx="337">
                  <c:v>36122.499999999993</c:v>
                </c:pt>
                <c:pt idx="338">
                  <c:v>36346.899999999994</c:v>
                </c:pt>
                <c:pt idx="339">
                  <c:v>36346.899999999994</c:v>
                </c:pt>
                <c:pt idx="340">
                  <c:v>36407.399999999994</c:v>
                </c:pt>
                <c:pt idx="341">
                  <c:v>36407.399999999994</c:v>
                </c:pt>
                <c:pt idx="342">
                  <c:v>36453.899999999994</c:v>
                </c:pt>
                <c:pt idx="343">
                  <c:v>36453.899999999994</c:v>
                </c:pt>
                <c:pt idx="344">
                  <c:v>36838.899999999994</c:v>
                </c:pt>
                <c:pt idx="345">
                  <c:v>36838.899999999994</c:v>
                </c:pt>
                <c:pt idx="346">
                  <c:v>36864.499999999993</c:v>
                </c:pt>
                <c:pt idx="347">
                  <c:v>36864.499999999993</c:v>
                </c:pt>
                <c:pt idx="348">
                  <c:v>37183.19999999999</c:v>
                </c:pt>
                <c:pt idx="349">
                  <c:v>37183.19999999999</c:v>
                </c:pt>
                <c:pt idx="350">
                  <c:v>37332.69999999999</c:v>
                </c:pt>
                <c:pt idx="351">
                  <c:v>37332.69999999999</c:v>
                </c:pt>
                <c:pt idx="352">
                  <c:v>37535.19999999999</c:v>
                </c:pt>
                <c:pt idx="353">
                  <c:v>37535.19999999999</c:v>
                </c:pt>
                <c:pt idx="354">
                  <c:v>37795.69999999999</c:v>
                </c:pt>
                <c:pt idx="355">
                  <c:v>37795.69999999999</c:v>
                </c:pt>
                <c:pt idx="356">
                  <c:v>37863.19999999999</c:v>
                </c:pt>
                <c:pt idx="357">
                  <c:v>37863.19999999999</c:v>
                </c:pt>
                <c:pt idx="358">
                  <c:v>37942.399999999987</c:v>
                </c:pt>
                <c:pt idx="359">
                  <c:v>37942.399999999987</c:v>
                </c:pt>
                <c:pt idx="360">
                  <c:v>38564.799999999988</c:v>
                </c:pt>
                <c:pt idx="361">
                  <c:v>38564.799999999988</c:v>
                </c:pt>
                <c:pt idx="362">
                  <c:v>38854.399999999987</c:v>
                </c:pt>
                <c:pt idx="363">
                  <c:v>38854.399999999987</c:v>
                </c:pt>
                <c:pt idx="364">
                  <c:v>39469.399999999987</c:v>
                </c:pt>
                <c:pt idx="365">
                  <c:v>39469.399999999987</c:v>
                </c:pt>
                <c:pt idx="366">
                  <c:v>39541.099999999984</c:v>
                </c:pt>
                <c:pt idx="367">
                  <c:v>39541.099999999984</c:v>
                </c:pt>
                <c:pt idx="368">
                  <c:v>39810.899999999987</c:v>
                </c:pt>
                <c:pt idx="369">
                  <c:v>39810.899999999987</c:v>
                </c:pt>
                <c:pt idx="370">
                  <c:v>40248.399999999987</c:v>
                </c:pt>
                <c:pt idx="371">
                  <c:v>40248.399999999987</c:v>
                </c:pt>
                <c:pt idx="372">
                  <c:v>40385.099999999984</c:v>
                </c:pt>
                <c:pt idx="373">
                  <c:v>40385.099999999984</c:v>
                </c:pt>
                <c:pt idx="374">
                  <c:v>40644.099999999984</c:v>
                </c:pt>
                <c:pt idx="375">
                  <c:v>40644.099999999984</c:v>
                </c:pt>
                <c:pt idx="376">
                  <c:v>40772.099999999984</c:v>
                </c:pt>
                <c:pt idx="377">
                  <c:v>40772.099999999984</c:v>
                </c:pt>
                <c:pt idx="378">
                  <c:v>40805.599999999984</c:v>
                </c:pt>
                <c:pt idx="379">
                  <c:v>40805.599999999984</c:v>
                </c:pt>
                <c:pt idx="380">
                  <c:v>41119.899999999987</c:v>
                </c:pt>
                <c:pt idx="381">
                  <c:v>41119.899999999987</c:v>
                </c:pt>
                <c:pt idx="382">
                  <c:v>41614.899999999987</c:v>
                </c:pt>
                <c:pt idx="383">
                  <c:v>41614.899999999987</c:v>
                </c:pt>
                <c:pt idx="384">
                  <c:v>42314.899999999987</c:v>
                </c:pt>
                <c:pt idx="385">
                  <c:v>42314.899999999987</c:v>
                </c:pt>
                <c:pt idx="386">
                  <c:v>42592.69999999999</c:v>
                </c:pt>
                <c:pt idx="387">
                  <c:v>42592.69999999999</c:v>
                </c:pt>
                <c:pt idx="388">
                  <c:v>42797.69999999999</c:v>
                </c:pt>
                <c:pt idx="389">
                  <c:v>42797.69999999999</c:v>
                </c:pt>
                <c:pt idx="390">
                  <c:v>42958.499999999993</c:v>
                </c:pt>
                <c:pt idx="391">
                  <c:v>42958.499999999993</c:v>
                </c:pt>
                <c:pt idx="392">
                  <c:v>43056.19999999999</c:v>
                </c:pt>
                <c:pt idx="393">
                  <c:v>43056.19999999999</c:v>
                </c:pt>
                <c:pt idx="394">
                  <c:v>43179.099999999991</c:v>
                </c:pt>
                <c:pt idx="395">
                  <c:v>43179.099999999991</c:v>
                </c:pt>
                <c:pt idx="396">
                  <c:v>43363.899999999994</c:v>
                </c:pt>
                <c:pt idx="397">
                  <c:v>43363.899999999994</c:v>
                </c:pt>
                <c:pt idx="398">
                  <c:v>43493.599999999991</c:v>
                </c:pt>
                <c:pt idx="399">
                  <c:v>43493.599999999991</c:v>
                </c:pt>
                <c:pt idx="400">
                  <c:v>43688.499999999993</c:v>
                </c:pt>
                <c:pt idx="401">
                  <c:v>43688.499999999993</c:v>
                </c:pt>
                <c:pt idx="402">
                  <c:v>46690.69999999999</c:v>
                </c:pt>
                <c:pt idx="403">
                  <c:v>46690.69999999999</c:v>
                </c:pt>
                <c:pt idx="404">
                  <c:v>46746.099999999991</c:v>
                </c:pt>
                <c:pt idx="405">
                  <c:v>46746.099999999991</c:v>
                </c:pt>
                <c:pt idx="406">
                  <c:v>47248.19999999999</c:v>
                </c:pt>
                <c:pt idx="407">
                  <c:v>47248.19999999999</c:v>
                </c:pt>
                <c:pt idx="408">
                  <c:v>47440.19999999999</c:v>
                </c:pt>
                <c:pt idx="409">
                  <c:v>47440.19999999999</c:v>
                </c:pt>
                <c:pt idx="410">
                  <c:v>47480.499999999993</c:v>
                </c:pt>
                <c:pt idx="411">
                  <c:v>47480.499999999993</c:v>
                </c:pt>
                <c:pt idx="412">
                  <c:v>47628.999999999993</c:v>
                </c:pt>
                <c:pt idx="413">
                  <c:v>47628.999999999993</c:v>
                </c:pt>
                <c:pt idx="414">
                  <c:v>47778.799999999996</c:v>
                </c:pt>
                <c:pt idx="415">
                  <c:v>47778.799999999996</c:v>
                </c:pt>
                <c:pt idx="416">
                  <c:v>47808.899999999994</c:v>
                </c:pt>
                <c:pt idx="417">
                  <c:v>47808.899999999994</c:v>
                </c:pt>
                <c:pt idx="418">
                  <c:v>47928.799999999996</c:v>
                </c:pt>
                <c:pt idx="419">
                  <c:v>47928.799999999996</c:v>
                </c:pt>
                <c:pt idx="420">
                  <c:v>48016.899999999994</c:v>
                </c:pt>
                <c:pt idx="421">
                  <c:v>48016.899999999994</c:v>
                </c:pt>
                <c:pt idx="422">
                  <c:v>48088.099999999991</c:v>
                </c:pt>
                <c:pt idx="423">
                  <c:v>48088.099999999991</c:v>
                </c:pt>
                <c:pt idx="424">
                  <c:v>48240.799999999988</c:v>
                </c:pt>
                <c:pt idx="425">
                  <c:v>48240.799999999988</c:v>
                </c:pt>
                <c:pt idx="426">
                  <c:v>48330.19999999999</c:v>
                </c:pt>
                <c:pt idx="427">
                  <c:v>48330.19999999999</c:v>
                </c:pt>
                <c:pt idx="428">
                  <c:v>48368.399999999987</c:v>
                </c:pt>
                <c:pt idx="429">
                  <c:v>48368.399999999987</c:v>
                </c:pt>
                <c:pt idx="430">
                  <c:v>48636.099999999984</c:v>
                </c:pt>
                <c:pt idx="431">
                  <c:v>48636.099999999984</c:v>
                </c:pt>
                <c:pt idx="432">
                  <c:v>48728.799999999981</c:v>
                </c:pt>
                <c:pt idx="433">
                  <c:v>48728.799999999981</c:v>
                </c:pt>
                <c:pt idx="434">
                  <c:v>48927.799999999981</c:v>
                </c:pt>
                <c:pt idx="435">
                  <c:v>48927.799999999981</c:v>
                </c:pt>
                <c:pt idx="436">
                  <c:v>49095.999999999978</c:v>
                </c:pt>
                <c:pt idx="437">
                  <c:v>49095.999999999978</c:v>
                </c:pt>
                <c:pt idx="438">
                  <c:v>49135.099999999977</c:v>
                </c:pt>
                <c:pt idx="439">
                  <c:v>49135.099999999977</c:v>
                </c:pt>
                <c:pt idx="440">
                  <c:v>49232.699999999975</c:v>
                </c:pt>
                <c:pt idx="441">
                  <c:v>49232.699999999975</c:v>
                </c:pt>
                <c:pt idx="442">
                  <c:v>49312.599999999977</c:v>
                </c:pt>
                <c:pt idx="443">
                  <c:v>49312.599999999977</c:v>
                </c:pt>
                <c:pt idx="444">
                  <c:v>49395.39999999998</c:v>
                </c:pt>
                <c:pt idx="445">
                  <c:v>49395.39999999998</c:v>
                </c:pt>
                <c:pt idx="446">
                  <c:v>49624.599999999977</c:v>
                </c:pt>
                <c:pt idx="447">
                  <c:v>49624.599999999977</c:v>
                </c:pt>
                <c:pt idx="448">
                  <c:v>49968.999999999978</c:v>
                </c:pt>
                <c:pt idx="449">
                  <c:v>49968.999999999978</c:v>
                </c:pt>
                <c:pt idx="450">
                  <c:v>49994.099999999977</c:v>
                </c:pt>
                <c:pt idx="451">
                  <c:v>49994.099999999977</c:v>
                </c:pt>
                <c:pt idx="452">
                  <c:v>50129.999999999978</c:v>
                </c:pt>
                <c:pt idx="453">
                  <c:v>50129.999999999978</c:v>
                </c:pt>
                <c:pt idx="454">
                  <c:v>50547.999999999978</c:v>
                </c:pt>
                <c:pt idx="455">
                  <c:v>50547.999999999978</c:v>
                </c:pt>
                <c:pt idx="456">
                  <c:v>50885.39999999998</c:v>
                </c:pt>
                <c:pt idx="457">
                  <c:v>50885.39999999998</c:v>
                </c:pt>
                <c:pt idx="458">
                  <c:v>51017.89999999998</c:v>
                </c:pt>
                <c:pt idx="459">
                  <c:v>51017.89999999998</c:v>
                </c:pt>
                <c:pt idx="460">
                  <c:v>51093.499999999978</c:v>
                </c:pt>
                <c:pt idx="461">
                  <c:v>51093.499999999978</c:v>
                </c:pt>
                <c:pt idx="462">
                  <c:v>51185.599999999977</c:v>
                </c:pt>
                <c:pt idx="463">
                  <c:v>51185.599999999977</c:v>
                </c:pt>
                <c:pt idx="464">
                  <c:v>51443.999999999978</c:v>
                </c:pt>
                <c:pt idx="465">
                  <c:v>51443.999999999978</c:v>
                </c:pt>
                <c:pt idx="466">
                  <c:v>51593.999999999978</c:v>
                </c:pt>
                <c:pt idx="467">
                  <c:v>51593.999999999978</c:v>
                </c:pt>
                <c:pt idx="468">
                  <c:v>51718.199999999975</c:v>
                </c:pt>
                <c:pt idx="469">
                  <c:v>51718.199999999975</c:v>
                </c:pt>
                <c:pt idx="470">
                  <c:v>51804.899999999972</c:v>
                </c:pt>
                <c:pt idx="471">
                  <c:v>51804.899999999972</c:v>
                </c:pt>
                <c:pt idx="472">
                  <c:v>52019.799999999974</c:v>
                </c:pt>
                <c:pt idx="473">
                  <c:v>52019.799999999974</c:v>
                </c:pt>
                <c:pt idx="474">
                  <c:v>52090.799999999974</c:v>
                </c:pt>
                <c:pt idx="475">
                  <c:v>52090.799999999974</c:v>
                </c:pt>
                <c:pt idx="476">
                  <c:v>52437.199999999975</c:v>
                </c:pt>
                <c:pt idx="477">
                  <c:v>52437.199999999975</c:v>
                </c:pt>
                <c:pt idx="478">
                  <c:v>52849.999999999978</c:v>
                </c:pt>
                <c:pt idx="479">
                  <c:v>52849.999999999978</c:v>
                </c:pt>
                <c:pt idx="480">
                  <c:v>53004.199999999975</c:v>
                </c:pt>
                <c:pt idx="481">
                  <c:v>53004.199999999975</c:v>
                </c:pt>
                <c:pt idx="482">
                  <c:v>53052.499999999978</c:v>
                </c:pt>
                <c:pt idx="483">
                  <c:v>53052.499999999978</c:v>
                </c:pt>
                <c:pt idx="484">
                  <c:v>53118.39999999998</c:v>
                </c:pt>
                <c:pt idx="485">
                  <c:v>53118.39999999998</c:v>
                </c:pt>
                <c:pt idx="486">
                  <c:v>53236.799999999981</c:v>
                </c:pt>
                <c:pt idx="487">
                  <c:v>53236.799999999981</c:v>
                </c:pt>
                <c:pt idx="488">
                  <c:v>53245.099999999984</c:v>
                </c:pt>
                <c:pt idx="489">
                  <c:v>53245.099999999984</c:v>
                </c:pt>
                <c:pt idx="490">
                  <c:v>53346.299999999981</c:v>
                </c:pt>
                <c:pt idx="491">
                  <c:v>53346.299999999981</c:v>
                </c:pt>
                <c:pt idx="492">
                  <c:v>53575.799999999981</c:v>
                </c:pt>
                <c:pt idx="493">
                  <c:v>53575.799999999981</c:v>
                </c:pt>
                <c:pt idx="494">
                  <c:v>53715.599999999984</c:v>
                </c:pt>
                <c:pt idx="495">
                  <c:v>53715.599999999984</c:v>
                </c:pt>
                <c:pt idx="496">
                  <c:v>54093.399999999987</c:v>
                </c:pt>
                <c:pt idx="497">
                  <c:v>54093.399999999987</c:v>
                </c:pt>
                <c:pt idx="498">
                  <c:v>54117.999999999985</c:v>
                </c:pt>
                <c:pt idx="499">
                  <c:v>54117.999999999985</c:v>
                </c:pt>
                <c:pt idx="500">
                  <c:v>54150.399999999987</c:v>
                </c:pt>
                <c:pt idx="501">
                  <c:v>54150.399999999987</c:v>
                </c:pt>
                <c:pt idx="502">
                  <c:v>54322.299999999988</c:v>
                </c:pt>
                <c:pt idx="503">
                  <c:v>54322.299999999988</c:v>
                </c:pt>
                <c:pt idx="504">
                  <c:v>54358.299999999988</c:v>
                </c:pt>
                <c:pt idx="505">
                  <c:v>54358.299999999988</c:v>
                </c:pt>
                <c:pt idx="506">
                  <c:v>54493.299999999988</c:v>
                </c:pt>
                <c:pt idx="507">
                  <c:v>54493.299999999988</c:v>
                </c:pt>
                <c:pt idx="508">
                  <c:v>54739.399999999987</c:v>
                </c:pt>
                <c:pt idx="509">
                  <c:v>54739.399999999987</c:v>
                </c:pt>
                <c:pt idx="510">
                  <c:v>54747.999999999985</c:v>
                </c:pt>
                <c:pt idx="511">
                  <c:v>54747.999999999985</c:v>
                </c:pt>
                <c:pt idx="512">
                  <c:v>54943.599999999984</c:v>
                </c:pt>
                <c:pt idx="513">
                  <c:v>54943.599999999984</c:v>
                </c:pt>
                <c:pt idx="514">
                  <c:v>55030.699999999983</c:v>
                </c:pt>
                <c:pt idx="515">
                  <c:v>55030.699999999983</c:v>
                </c:pt>
                <c:pt idx="516">
                  <c:v>55061.699999999983</c:v>
                </c:pt>
                <c:pt idx="517">
                  <c:v>55061.699999999983</c:v>
                </c:pt>
                <c:pt idx="518">
                  <c:v>55302.699999999983</c:v>
                </c:pt>
                <c:pt idx="519">
                  <c:v>55302.699999999983</c:v>
                </c:pt>
                <c:pt idx="520">
                  <c:v>55389.699999999983</c:v>
                </c:pt>
                <c:pt idx="521">
                  <c:v>55389.699999999983</c:v>
                </c:pt>
                <c:pt idx="522">
                  <c:v>55407.999999999985</c:v>
                </c:pt>
                <c:pt idx="523">
                  <c:v>55407.999999999985</c:v>
                </c:pt>
                <c:pt idx="524">
                  <c:v>55508.799999999988</c:v>
                </c:pt>
                <c:pt idx="525">
                  <c:v>55508.799999999988</c:v>
                </c:pt>
                <c:pt idx="526">
                  <c:v>55802.599999999991</c:v>
                </c:pt>
                <c:pt idx="527">
                  <c:v>55802.599999999991</c:v>
                </c:pt>
                <c:pt idx="528">
                  <c:v>55820.19999999999</c:v>
                </c:pt>
                <c:pt idx="529">
                  <c:v>55820.19999999999</c:v>
                </c:pt>
                <c:pt idx="530">
                  <c:v>55899.999999999993</c:v>
                </c:pt>
                <c:pt idx="531">
                  <c:v>55899.999999999993</c:v>
                </c:pt>
                <c:pt idx="532">
                  <c:v>56141.499999999993</c:v>
                </c:pt>
                <c:pt idx="533">
                  <c:v>56141.499999999993</c:v>
                </c:pt>
                <c:pt idx="534">
                  <c:v>56233.299999999996</c:v>
                </c:pt>
                <c:pt idx="535">
                  <c:v>56233.299999999996</c:v>
                </c:pt>
                <c:pt idx="536">
                  <c:v>56278.2</c:v>
                </c:pt>
                <c:pt idx="537">
                  <c:v>56278.2</c:v>
                </c:pt>
                <c:pt idx="538">
                  <c:v>56336.2</c:v>
                </c:pt>
                <c:pt idx="539">
                  <c:v>56336.2</c:v>
                </c:pt>
                <c:pt idx="540">
                  <c:v>56386.899999999994</c:v>
                </c:pt>
                <c:pt idx="541">
                  <c:v>56386.899999999994</c:v>
                </c:pt>
                <c:pt idx="542">
                  <c:v>56437.599999999991</c:v>
                </c:pt>
                <c:pt idx="543">
                  <c:v>56437.599999999991</c:v>
                </c:pt>
                <c:pt idx="544">
                  <c:v>56563.69999999999</c:v>
                </c:pt>
                <c:pt idx="545">
                  <c:v>56563.69999999999</c:v>
                </c:pt>
                <c:pt idx="546">
                  <c:v>56601.999999999993</c:v>
                </c:pt>
                <c:pt idx="547">
                  <c:v>56601.999999999993</c:v>
                </c:pt>
                <c:pt idx="548">
                  <c:v>56719.899999999994</c:v>
                </c:pt>
                <c:pt idx="549">
                  <c:v>56719.899999999994</c:v>
                </c:pt>
                <c:pt idx="550">
                  <c:v>56885.899999999994</c:v>
                </c:pt>
                <c:pt idx="551">
                  <c:v>56885.899999999994</c:v>
                </c:pt>
                <c:pt idx="552">
                  <c:v>56984.399999999994</c:v>
                </c:pt>
                <c:pt idx="553">
                  <c:v>56984.399999999994</c:v>
                </c:pt>
                <c:pt idx="554">
                  <c:v>57229.299999999996</c:v>
                </c:pt>
                <c:pt idx="555">
                  <c:v>57229.299999999996</c:v>
                </c:pt>
                <c:pt idx="556">
                  <c:v>57266.6</c:v>
                </c:pt>
                <c:pt idx="557">
                  <c:v>57266.6</c:v>
                </c:pt>
                <c:pt idx="558">
                  <c:v>57277.4</c:v>
                </c:pt>
                <c:pt idx="559">
                  <c:v>57277.4</c:v>
                </c:pt>
                <c:pt idx="560">
                  <c:v>57431.200000000004</c:v>
                </c:pt>
                <c:pt idx="561">
                  <c:v>57431.200000000004</c:v>
                </c:pt>
                <c:pt idx="562">
                  <c:v>57609.000000000007</c:v>
                </c:pt>
                <c:pt idx="563">
                  <c:v>57609.000000000007</c:v>
                </c:pt>
                <c:pt idx="564">
                  <c:v>57730.500000000007</c:v>
                </c:pt>
                <c:pt idx="565">
                  <c:v>57730.500000000007</c:v>
                </c:pt>
                <c:pt idx="566">
                  <c:v>57980.600000000006</c:v>
                </c:pt>
                <c:pt idx="567">
                  <c:v>57980.600000000006</c:v>
                </c:pt>
                <c:pt idx="568">
                  <c:v>58083.600000000006</c:v>
                </c:pt>
                <c:pt idx="569">
                  <c:v>58083.600000000006</c:v>
                </c:pt>
                <c:pt idx="570">
                  <c:v>58155.400000000009</c:v>
                </c:pt>
                <c:pt idx="571">
                  <c:v>58155.400000000009</c:v>
                </c:pt>
                <c:pt idx="572">
                  <c:v>58241.700000000012</c:v>
                </c:pt>
                <c:pt idx="573">
                  <c:v>58241.700000000012</c:v>
                </c:pt>
                <c:pt idx="574">
                  <c:v>58402.100000000013</c:v>
                </c:pt>
                <c:pt idx="575">
                  <c:v>58402.100000000013</c:v>
                </c:pt>
                <c:pt idx="576">
                  <c:v>58495.200000000012</c:v>
                </c:pt>
                <c:pt idx="577">
                  <c:v>58495.200000000012</c:v>
                </c:pt>
                <c:pt idx="578">
                  <c:v>58523.600000000013</c:v>
                </c:pt>
                <c:pt idx="579">
                  <c:v>58523.600000000013</c:v>
                </c:pt>
                <c:pt idx="580">
                  <c:v>58544.100000000013</c:v>
                </c:pt>
                <c:pt idx="581">
                  <c:v>58544.100000000013</c:v>
                </c:pt>
                <c:pt idx="582">
                  <c:v>58853.400000000016</c:v>
                </c:pt>
                <c:pt idx="583">
                  <c:v>58853.400000000016</c:v>
                </c:pt>
                <c:pt idx="584">
                  <c:v>58887.800000000017</c:v>
                </c:pt>
                <c:pt idx="585">
                  <c:v>58887.800000000017</c:v>
                </c:pt>
                <c:pt idx="586">
                  <c:v>58933.200000000019</c:v>
                </c:pt>
                <c:pt idx="587">
                  <c:v>58933.200000000019</c:v>
                </c:pt>
                <c:pt idx="588">
                  <c:v>58952.000000000022</c:v>
                </c:pt>
                <c:pt idx="589">
                  <c:v>58952.000000000022</c:v>
                </c:pt>
                <c:pt idx="590">
                  <c:v>59016.700000000019</c:v>
                </c:pt>
                <c:pt idx="591">
                  <c:v>59016.700000000019</c:v>
                </c:pt>
                <c:pt idx="592">
                  <c:v>59033.200000000019</c:v>
                </c:pt>
                <c:pt idx="593">
                  <c:v>59033.200000000019</c:v>
                </c:pt>
                <c:pt idx="594">
                  <c:v>59485.500000000022</c:v>
                </c:pt>
                <c:pt idx="595">
                  <c:v>59485.500000000022</c:v>
                </c:pt>
                <c:pt idx="596">
                  <c:v>59538.400000000023</c:v>
                </c:pt>
                <c:pt idx="597">
                  <c:v>59538.400000000023</c:v>
                </c:pt>
                <c:pt idx="598">
                  <c:v>59736.500000000022</c:v>
                </c:pt>
                <c:pt idx="599">
                  <c:v>59736.500000000022</c:v>
                </c:pt>
                <c:pt idx="600">
                  <c:v>59796.800000000025</c:v>
                </c:pt>
                <c:pt idx="601">
                  <c:v>59796.800000000025</c:v>
                </c:pt>
                <c:pt idx="602">
                  <c:v>59939.700000000026</c:v>
                </c:pt>
                <c:pt idx="603">
                  <c:v>59939.700000000026</c:v>
                </c:pt>
                <c:pt idx="604">
                  <c:v>59973.600000000028</c:v>
                </c:pt>
                <c:pt idx="605">
                  <c:v>59973.600000000028</c:v>
                </c:pt>
                <c:pt idx="606">
                  <c:v>60250.800000000025</c:v>
                </c:pt>
                <c:pt idx="607">
                  <c:v>60250.800000000025</c:v>
                </c:pt>
                <c:pt idx="608">
                  <c:v>60436.100000000028</c:v>
                </c:pt>
                <c:pt idx="609">
                  <c:v>60436.100000000028</c:v>
                </c:pt>
                <c:pt idx="610">
                  <c:v>60539.700000000026</c:v>
                </c:pt>
                <c:pt idx="611">
                  <c:v>60539.700000000026</c:v>
                </c:pt>
                <c:pt idx="612">
                  <c:v>60678.100000000028</c:v>
                </c:pt>
                <c:pt idx="613">
                  <c:v>60678.100000000028</c:v>
                </c:pt>
                <c:pt idx="614">
                  <c:v>60744.300000000025</c:v>
                </c:pt>
                <c:pt idx="615">
                  <c:v>60744.300000000025</c:v>
                </c:pt>
                <c:pt idx="616">
                  <c:v>60828.700000000026</c:v>
                </c:pt>
                <c:pt idx="617">
                  <c:v>60828.700000000026</c:v>
                </c:pt>
                <c:pt idx="618">
                  <c:v>60891.700000000026</c:v>
                </c:pt>
                <c:pt idx="619">
                  <c:v>60891.700000000026</c:v>
                </c:pt>
                <c:pt idx="620">
                  <c:v>60929.800000000025</c:v>
                </c:pt>
                <c:pt idx="621">
                  <c:v>60929.800000000025</c:v>
                </c:pt>
                <c:pt idx="622">
                  <c:v>61244.700000000026</c:v>
                </c:pt>
                <c:pt idx="623">
                  <c:v>61244.700000000026</c:v>
                </c:pt>
                <c:pt idx="624">
                  <c:v>61324.700000000026</c:v>
                </c:pt>
                <c:pt idx="625">
                  <c:v>61324.700000000026</c:v>
                </c:pt>
                <c:pt idx="626">
                  <c:v>61355.600000000028</c:v>
                </c:pt>
                <c:pt idx="627">
                  <c:v>61355.600000000028</c:v>
                </c:pt>
                <c:pt idx="628">
                  <c:v>61380.300000000025</c:v>
                </c:pt>
                <c:pt idx="629">
                  <c:v>61380.300000000025</c:v>
                </c:pt>
                <c:pt idx="630">
                  <c:v>61569.600000000028</c:v>
                </c:pt>
                <c:pt idx="631">
                  <c:v>61569.600000000028</c:v>
                </c:pt>
                <c:pt idx="632">
                  <c:v>61588.100000000028</c:v>
                </c:pt>
                <c:pt idx="633">
                  <c:v>61588.100000000028</c:v>
                </c:pt>
                <c:pt idx="634">
                  <c:v>61798.500000000029</c:v>
                </c:pt>
                <c:pt idx="635">
                  <c:v>61798.500000000029</c:v>
                </c:pt>
                <c:pt idx="636">
                  <c:v>61830.500000000029</c:v>
                </c:pt>
                <c:pt idx="637">
                  <c:v>61830.500000000029</c:v>
                </c:pt>
                <c:pt idx="638">
                  <c:v>62021.100000000028</c:v>
                </c:pt>
                <c:pt idx="639">
                  <c:v>62021.100000000028</c:v>
                </c:pt>
                <c:pt idx="640">
                  <c:v>62043.000000000029</c:v>
                </c:pt>
                <c:pt idx="641">
                  <c:v>62043.000000000029</c:v>
                </c:pt>
                <c:pt idx="642">
                  <c:v>62069.700000000026</c:v>
                </c:pt>
                <c:pt idx="643">
                  <c:v>62069.700000000026</c:v>
                </c:pt>
                <c:pt idx="644">
                  <c:v>62083.500000000029</c:v>
                </c:pt>
                <c:pt idx="645">
                  <c:v>62083.500000000029</c:v>
                </c:pt>
                <c:pt idx="646">
                  <c:v>62110.900000000031</c:v>
                </c:pt>
                <c:pt idx="647">
                  <c:v>62110.900000000031</c:v>
                </c:pt>
                <c:pt idx="648">
                  <c:v>62181.300000000032</c:v>
                </c:pt>
                <c:pt idx="649">
                  <c:v>62181.300000000032</c:v>
                </c:pt>
                <c:pt idx="650">
                  <c:v>62273.000000000029</c:v>
                </c:pt>
                <c:pt idx="651">
                  <c:v>62273.000000000029</c:v>
                </c:pt>
                <c:pt idx="652">
                  <c:v>62335.600000000028</c:v>
                </c:pt>
                <c:pt idx="653">
                  <c:v>62335.600000000028</c:v>
                </c:pt>
                <c:pt idx="654">
                  <c:v>62453.800000000025</c:v>
                </c:pt>
                <c:pt idx="655">
                  <c:v>62453.800000000025</c:v>
                </c:pt>
                <c:pt idx="656">
                  <c:v>62512.000000000022</c:v>
                </c:pt>
                <c:pt idx="657">
                  <c:v>62512.000000000022</c:v>
                </c:pt>
                <c:pt idx="658">
                  <c:v>62530.500000000022</c:v>
                </c:pt>
                <c:pt idx="659">
                  <c:v>62530.500000000022</c:v>
                </c:pt>
                <c:pt idx="660">
                  <c:v>62536.800000000025</c:v>
                </c:pt>
                <c:pt idx="661">
                  <c:v>62536.800000000025</c:v>
                </c:pt>
                <c:pt idx="662">
                  <c:v>62548.700000000026</c:v>
                </c:pt>
                <c:pt idx="663">
                  <c:v>62548.700000000026</c:v>
                </c:pt>
                <c:pt idx="664">
                  <c:v>62552.700000000026</c:v>
                </c:pt>
                <c:pt idx="665">
                  <c:v>62552.700000000026</c:v>
                </c:pt>
                <c:pt idx="666">
                  <c:v>62554.500000000029</c:v>
                </c:pt>
                <c:pt idx="667">
                  <c:v>62554.500000000029</c:v>
                </c:pt>
              </c:numCache>
            </c:numRef>
          </c:cat>
          <c:val>
            <c:numRef>
              <c:f>'Asset 2024 Cost Curve (LOM)'!$AO$11:$AO$694</c:f>
              <c:numCache>
                <c:formatCode>"$"#,##0_)_x_%;\("$"#,##0\)_x_%;\-\-_)_x_%;@_)_x_%</c:formatCode>
                <c:ptCount val="68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numCache>
            </c:numRef>
          </c:val>
          <c:extLst>
            <c:ext xmlns:c16="http://schemas.microsoft.com/office/drawing/2014/chart" uri="{C3380CC4-5D6E-409C-BE32-E72D297353CC}">
              <c16:uniqueId val="{00000008-CE9F-481E-828E-251AC82C46CF}"/>
            </c:ext>
          </c:extLst>
        </c:ser>
        <c:ser>
          <c:idx val="9"/>
          <c:order val="9"/>
          <c:tx>
            <c:strRef>
              <c:f>'Asset 2024 Cost Curve (LOM)'!$AP$10</c:f>
              <c:strCache>
                <c:ptCount val="1"/>
                <c:pt idx="0">
                  <c:v>--   </c:v>
                </c:pt>
              </c:strCache>
            </c:strRef>
          </c:tx>
          <c:spPr>
            <a:solidFill>
              <a:srgbClr val="EDC83C"/>
            </a:solidFill>
            <a:ln>
              <a:noFill/>
            </a:ln>
          </c:spPr>
          <c:cat>
            <c:numRef>
              <c:f>'Asset 2024 Cost Curve (LOM)'!$AD$11:$AD$678</c:f>
              <c:numCache>
                <c:formatCode>"$"#,##0_)_x_%;\("$"#,##0\)_x_%;\-\-_)_x_%;@_)_x_%</c:formatCode>
                <c:ptCount val="668"/>
                <c:pt idx="0">
                  <c:v>0</c:v>
                </c:pt>
                <c:pt idx="1">
                  <c:v>0</c:v>
                </c:pt>
                <c:pt idx="2">
                  <c:v>20.6</c:v>
                </c:pt>
                <c:pt idx="3">
                  <c:v>20.6</c:v>
                </c:pt>
                <c:pt idx="4">
                  <c:v>56.300000000000004</c:v>
                </c:pt>
                <c:pt idx="5">
                  <c:v>56.300000000000004</c:v>
                </c:pt>
                <c:pt idx="6">
                  <c:v>93.7</c:v>
                </c:pt>
                <c:pt idx="7">
                  <c:v>93.7</c:v>
                </c:pt>
                <c:pt idx="8">
                  <c:v>106.7</c:v>
                </c:pt>
                <c:pt idx="9">
                  <c:v>106.7</c:v>
                </c:pt>
                <c:pt idx="10">
                  <c:v>159.5</c:v>
                </c:pt>
                <c:pt idx="11">
                  <c:v>159.5</c:v>
                </c:pt>
                <c:pt idx="12">
                  <c:v>164.7</c:v>
                </c:pt>
                <c:pt idx="13">
                  <c:v>164.7</c:v>
                </c:pt>
                <c:pt idx="14">
                  <c:v>669.09999999999991</c:v>
                </c:pt>
                <c:pt idx="15">
                  <c:v>669.09999999999991</c:v>
                </c:pt>
                <c:pt idx="16">
                  <c:v>737.89999999999986</c:v>
                </c:pt>
                <c:pt idx="17">
                  <c:v>737.89999999999986</c:v>
                </c:pt>
                <c:pt idx="18">
                  <c:v>1211.1999999999998</c:v>
                </c:pt>
                <c:pt idx="19">
                  <c:v>1211.1999999999998</c:v>
                </c:pt>
                <c:pt idx="20">
                  <c:v>1224.2999999999997</c:v>
                </c:pt>
                <c:pt idx="21">
                  <c:v>1224.2999999999997</c:v>
                </c:pt>
                <c:pt idx="22">
                  <c:v>1302.5999999999997</c:v>
                </c:pt>
                <c:pt idx="23">
                  <c:v>1302.5999999999997</c:v>
                </c:pt>
                <c:pt idx="24">
                  <c:v>1530.5999999999997</c:v>
                </c:pt>
                <c:pt idx="25">
                  <c:v>1530.5999999999997</c:v>
                </c:pt>
                <c:pt idx="26">
                  <c:v>1753.4999999999998</c:v>
                </c:pt>
                <c:pt idx="27">
                  <c:v>1753.4999999999998</c:v>
                </c:pt>
                <c:pt idx="28">
                  <c:v>1758.6999999999998</c:v>
                </c:pt>
                <c:pt idx="29">
                  <c:v>1758.6999999999998</c:v>
                </c:pt>
                <c:pt idx="30">
                  <c:v>1836.9999999999998</c:v>
                </c:pt>
                <c:pt idx="31">
                  <c:v>1836.9999999999998</c:v>
                </c:pt>
                <c:pt idx="32">
                  <c:v>1936.4999999999998</c:v>
                </c:pt>
                <c:pt idx="33">
                  <c:v>1936.4999999999998</c:v>
                </c:pt>
                <c:pt idx="34">
                  <c:v>2223.3999999999996</c:v>
                </c:pt>
                <c:pt idx="35">
                  <c:v>2223.3999999999996</c:v>
                </c:pt>
                <c:pt idx="36">
                  <c:v>3819.3999999999996</c:v>
                </c:pt>
                <c:pt idx="37">
                  <c:v>3819.3999999999996</c:v>
                </c:pt>
                <c:pt idx="38">
                  <c:v>3850.7</c:v>
                </c:pt>
                <c:pt idx="39">
                  <c:v>3850.7</c:v>
                </c:pt>
                <c:pt idx="40">
                  <c:v>3992.2</c:v>
                </c:pt>
                <c:pt idx="41">
                  <c:v>3992.2</c:v>
                </c:pt>
                <c:pt idx="42">
                  <c:v>4185.5999999999995</c:v>
                </c:pt>
                <c:pt idx="43">
                  <c:v>4185.5999999999995</c:v>
                </c:pt>
                <c:pt idx="44">
                  <c:v>4485.2999999999993</c:v>
                </c:pt>
                <c:pt idx="45">
                  <c:v>4485.2999999999993</c:v>
                </c:pt>
                <c:pt idx="46">
                  <c:v>4518.9999999999991</c:v>
                </c:pt>
                <c:pt idx="47">
                  <c:v>4518.9999999999991</c:v>
                </c:pt>
                <c:pt idx="48">
                  <c:v>4541.3999999999987</c:v>
                </c:pt>
                <c:pt idx="49">
                  <c:v>4541.3999999999987</c:v>
                </c:pt>
                <c:pt idx="50">
                  <c:v>4627.8999999999987</c:v>
                </c:pt>
                <c:pt idx="51">
                  <c:v>4627.8999999999987</c:v>
                </c:pt>
                <c:pt idx="52">
                  <c:v>4755.6999999999989</c:v>
                </c:pt>
                <c:pt idx="53">
                  <c:v>4755.6999999999989</c:v>
                </c:pt>
                <c:pt idx="54">
                  <c:v>4884.2999999999993</c:v>
                </c:pt>
                <c:pt idx="55">
                  <c:v>4884.2999999999993</c:v>
                </c:pt>
                <c:pt idx="56">
                  <c:v>5483.0999999999995</c:v>
                </c:pt>
                <c:pt idx="57">
                  <c:v>5483.0999999999995</c:v>
                </c:pt>
                <c:pt idx="58">
                  <c:v>5500.2999999999993</c:v>
                </c:pt>
                <c:pt idx="59">
                  <c:v>5500.2999999999993</c:v>
                </c:pt>
                <c:pt idx="60">
                  <c:v>5665.9999999999991</c:v>
                </c:pt>
                <c:pt idx="61">
                  <c:v>5665.9999999999991</c:v>
                </c:pt>
                <c:pt idx="62">
                  <c:v>6275.2999999999993</c:v>
                </c:pt>
                <c:pt idx="63">
                  <c:v>6275.2999999999993</c:v>
                </c:pt>
                <c:pt idx="64">
                  <c:v>6291.0999999999995</c:v>
                </c:pt>
                <c:pt idx="65">
                  <c:v>6291.0999999999995</c:v>
                </c:pt>
                <c:pt idx="66">
                  <c:v>6493.7</c:v>
                </c:pt>
                <c:pt idx="67">
                  <c:v>6493.7</c:v>
                </c:pt>
                <c:pt idx="68">
                  <c:v>6871.7</c:v>
                </c:pt>
                <c:pt idx="69">
                  <c:v>6871.7</c:v>
                </c:pt>
                <c:pt idx="70">
                  <c:v>6957.3</c:v>
                </c:pt>
                <c:pt idx="71">
                  <c:v>6957.3</c:v>
                </c:pt>
                <c:pt idx="72">
                  <c:v>7173.7</c:v>
                </c:pt>
                <c:pt idx="73">
                  <c:v>7173.7</c:v>
                </c:pt>
                <c:pt idx="74">
                  <c:v>7320.0999999999995</c:v>
                </c:pt>
                <c:pt idx="75">
                  <c:v>7320.0999999999995</c:v>
                </c:pt>
                <c:pt idx="76">
                  <c:v>7343.5999999999995</c:v>
                </c:pt>
                <c:pt idx="77">
                  <c:v>7343.5999999999995</c:v>
                </c:pt>
                <c:pt idx="78">
                  <c:v>7472.0999999999995</c:v>
                </c:pt>
                <c:pt idx="79">
                  <c:v>7472.0999999999995</c:v>
                </c:pt>
                <c:pt idx="80">
                  <c:v>7699.7</c:v>
                </c:pt>
                <c:pt idx="81">
                  <c:v>7699.7</c:v>
                </c:pt>
                <c:pt idx="82">
                  <c:v>8044.3</c:v>
                </c:pt>
                <c:pt idx="83">
                  <c:v>8044.3</c:v>
                </c:pt>
                <c:pt idx="84">
                  <c:v>8588.2999999999993</c:v>
                </c:pt>
                <c:pt idx="85">
                  <c:v>8588.2999999999993</c:v>
                </c:pt>
                <c:pt idx="86">
                  <c:v>9084.2999999999993</c:v>
                </c:pt>
                <c:pt idx="87">
                  <c:v>9084.2999999999993</c:v>
                </c:pt>
                <c:pt idx="88">
                  <c:v>9269.1999999999989</c:v>
                </c:pt>
                <c:pt idx="89">
                  <c:v>9269.1999999999989</c:v>
                </c:pt>
                <c:pt idx="90">
                  <c:v>9375.5999999999985</c:v>
                </c:pt>
                <c:pt idx="91">
                  <c:v>9375.5999999999985</c:v>
                </c:pt>
                <c:pt idx="92">
                  <c:v>9433.4999999999982</c:v>
                </c:pt>
                <c:pt idx="93">
                  <c:v>9433.4999999999982</c:v>
                </c:pt>
                <c:pt idx="94">
                  <c:v>9751.7999999999975</c:v>
                </c:pt>
                <c:pt idx="95">
                  <c:v>9751.7999999999975</c:v>
                </c:pt>
                <c:pt idx="96">
                  <c:v>9930.9999999999982</c:v>
                </c:pt>
                <c:pt idx="97">
                  <c:v>9930.9999999999982</c:v>
                </c:pt>
                <c:pt idx="98">
                  <c:v>10256.399999999998</c:v>
                </c:pt>
                <c:pt idx="99">
                  <c:v>10256.399999999998</c:v>
                </c:pt>
                <c:pt idx="100">
                  <c:v>10329.599999999999</c:v>
                </c:pt>
                <c:pt idx="101">
                  <c:v>10329.599999999999</c:v>
                </c:pt>
                <c:pt idx="102">
                  <c:v>10423.199999999999</c:v>
                </c:pt>
                <c:pt idx="103">
                  <c:v>10423.199999999999</c:v>
                </c:pt>
                <c:pt idx="104">
                  <c:v>10449.9</c:v>
                </c:pt>
                <c:pt idx="105">
                  <c:v>10449.9</c:v>
                </c:pt>
                <c:pt idx="106">
                  <c:v>13121.2</c:v>
                </c:pt>
                <c:pt idx="107">
                  <c:v>13121.2</c:v>
                </c:pt>
                <c:pt idx="108">
                  <c:v>13244.5</c:v>
                </c:pt>
                <c:pt idx="109">
                  <c:v>13244.5</c:v>
                </c:pt>
                <c:pt idx="110">
                  <c:v>13646.2</c:v>
                </c:pt>
                <c:pt idx="111">
                  <c:v>13646.2</c:v>
                </c:pt>
                <c:pt idx="112">
                  <c:v>13850.400000000001</c:v>
                </c:pt>
                <c:pt idx="113">
                  <c:v>13850.400000000001</c:v>
                </c:pt>
                <c:pt idx="114">
                  <c:v>13903.500000000002</c:v>
                </c:pt>
                <c:pt idx="115">
                  <c:v>13903.500000000002</c:v>
                </c:pt>
                <c:pt idx="116">
                  <c:v>13998.600000000002</c:v>
                </c:pt>
                <c:pt idx="117">
                  <c:v>13998.600000000002</c:v>
                </c:pt>
                <c:pt idx="118">
                  <c:v>14070.800000000003</c:v>
                </c:pt>
                <c:pt idx="119">
                  <c:v>14070.800000000003</c:v>
                </c:pt>
                <c:pt idx="120">
                  <c:v>14157.600000000002</c:v>
                </c:pt>
                <c:pt idx="121">
                  <c:v>14157.600000000002</c:v>
                </c:pt>
                <c:pt idx="122">
                  <c:v>14329.000000000002</c:v>
                </c:pt>
                <c:pt idx="123">
                  <c:v>14329.000000000002</c:v>
                </c:pt>
                <c:pt idx="124">
                  <c:v>14507.600000000002</c:v>
                </c:pt>
                <c:pt idx="125">
                  <c:v>14507.600000000002</c:v>
                </c:pt>
                <c:pt idx="126">
                  <c:v>14580.900000000001</c:v>
                </c:pt>
                <c:pt idx="127">
                  <c:v>14580.900000000001</c:v>
                </c:pt>
                <c:pt idx="128">
                  <c:v>14813.500000000002</c:v>
                </c:pt>
                <c:pt idx="129">
                  <c:v>14813.500000000002</c:v>
                </c:pt>
                <c:pt idx="130">
                  <c:v>14988.200000000003</c:v>
                </c:pt>
                <c:pt idx="131">
                  <c:v>14988.200000000003</c:v>
                </c:pt>
                <c:pt idx="132">
                  <c:v>15734.500000000002</c:v>
                </c:pt>
                <c:pt idx="133">
                  <c:v>15734.500000000002</c:v>
                </c:pt>
                <c:pt idx="134">
                  <c:v>16216.200000000003</c:v>
                </c:pt>
                <c:pt idx="135">
                  <c:v>16216.200000000003</c:v>
                </c:pt>
                <c:pt idx="136">
                  <c:v>16498.100000000002</c:v>
                </c:pt>
                <c:pt idx="137">
                  <c:v>16498.100000000002</c:v>
                </c:pt>
                <c:pt idx="138">
                  <c:v>16729.100000000002</c:v>
                </c:pt>
                <c:pt idx="139">
                  <c:v>16729.100000000002</c:v>
                </c:pt>
                <c:pt idx="140">
                  <c:v>16971.400000000001</c:v>
                </c:pt>
                <c:pt idx="141">
                  <c:v>16971.400000000001</c:v>
                </c:pt>
                <c:pt idx="142">
                  <c:v>17528.100000000002</c:v>
                </c:pt>
                <c:pt idx="143">
                  <c:v>17528.100000000002</c:v>
                </c:pt>
                <c:pt idx="144">
                  <c:v>17565.2</c:v>
                </c:pt>
                <c:pt idx="145">
                  <c:v>17565.2</c:v>
                </c:pt>
                <c:pt idx="146">
                  <c:v>17590.400000000001</c:v>
                </c:pt>
                <c:pt idx="147">
                  <c:v>17590.400000000001</c:v>
                </c:pt>
                <c:pt idx="148">
                  <c:v>17632.7</c:v>
                </c:pt>
                <c:pt idx="149">
                  <c:v>17632.7</c:v>
                </c:pt>
                <c:pt idx="150">
                  <c:v>17740.900000000001</c:v>
                </c:pt>
                <c:pt idx="151">
                  <c:v>17740.900000000001</c:v>
                </c:pt>
                <c:pt idx="152">
                  <c:v>17912.7</c:v>
                </c:pt>
                <c:pt idx="153">
                  <c:v>17912.7</c:v>
                </c:pt>
                <c:pt idx="154">
                  <c:v>18111.5</c:v>
                </c:pt>
                <c:pt idx="155">
                  <c:v>18111.5</c:v>
                </c:pt>
                <c:pt idx="156">
                  <c:v>18165.900000000001</c:v>
                </c:pt>
                <c:pt idx="157">
                  <c:v>18165.900000000001</c:v>
                </c:pt>
                <c:pt idx="158">
                  <c:v>18668.2</c:v>
                </c:pt>
                <c:pt idx="159">
                  <c:v>18668.2</c:v>
                </c:pt>
                <c:pt idx="160">
                  <c:v>18787.100000000002</c:v>
                </c:pt>
                <c:pt idx="161">
                  <c:v>18787.100000000002</c:v>
                </c:pt>
                <c:pt idx="162">
                  <c:v>18824.900000000001</c:v>
                </c:pt>
                <c:pt idx="163">
                  <c:v>18824.900000000001</c:v>
                </c:pt>
                <c:pt idx="164">
                  <c:v>18924</c:v>
                </c:pt>
                <c:pt idx="165">
                  <c:v>18924</c:v>
                </c:pt>
                <c:pt idx="166">
                  <c:v>19125.3</c:v>
                </c:pt>
                <c:pt idx="167">
                  <c:v>19125.3</c:v>
                </c:pt>
                <c:pt idx="168">
                  <c:v>19395.399999999998</c:v>
                </c:pt>
                <c:pt idx="169">
                  <c:v>19395.399999999998</c:v>
                </c:pt>
                <c:pt idx="170">
                  <c:v>19840.099999999999</c:v>
                </c:pt>
                <c:pt idx="171">
                  <c:v>19840.099999999999</c:v>
                </c:pt>
                <c:pt idx="172">
                  <c:v>19916.5</c:v>
                </c:pt>
                <c:pt idx="173">
                  <c:v>19916.5</c:v>
                </c:pt>
                <c:pt idx="174">
                  <c:v>20836.5</c:v>
                </c:pt>
                <c:pt idx="175">
                  <c:v>20836.5</c:v>
                </c:pt>
                <c:pt idx="176">
                  <c:v>20961.5</c:v>
                </c:pt>
                <c:pt idx="177">
                  <c:v>20961.5</c:v>
                </c:pt>
                <c:pt idx="178">
                  <c:v>21044.7</c:v>
                </c:pt>
                <c:pt idx="179">
                  <c:v>21044.7</c:v>
                </c:pt>
                <c:pt idx="180">
                  <c:v>21160.5</c:v>
                </c:pt>
                <c:pt idx="181">
                  <c:v>21160.5</c:v>
                </c:pt>
                <c:pt idx="182">
                  <c:v>21266</c:v>
                </c:pt>
                <c:pt idx="183">
                  <c:v>21266</c:v>
                </c:pt>
                <c:pt idx="184">
                  <c:v>21309.9</c:v>
                </c:pt>
                <c:pt idx="185">
                  <c:v>21309.9</c:v>
                </c:pt>
                <c:pt idx="186">
                  <c:v>21689.9</c:v>
                </c:pt>
                <c:pt idx="187">
                  <c:v>21689.9</c:v>
                </c:pt>
                <c:pt idx="188">
                  <c:v>21793.200000000001</c:v>
                </c:pt>
                <c:pt idx="189">
                  <c:v>21793.200000000001</c:v>
                </c:pt>
                <c:pt idx="190">
                  <c:v>21815.7</c:v>
                </c:pt>
                <c:pt idx="191">
                  <c:v>21815.7</c:v>
                </c:pt>
                <c:pt idx="192">
                  <c:v>22041.100000000002</c:v>
                </c:pt>
                <c:pt idx="193">
                  <c:v>22041.100000000002</c:v>
                </c:pt>
                <c:pt idx="194">
                  <c:v>22196.000000000004</c:v>
                </c:pt>
                <c:pt idx="195">
                  <c:v>22196.000000000004</c:v>
                </c:pt>
                <c:pt idx="196">
                  <c:v>22299.800000000003</c:v>
                </c:pt>
                <c:pt idx="197">
                  <c:v>22299.800000000003</c:v>
                </c:pt>
                <c:pt idx="198">
                  <c:v>22317.500000000004</c:v>
                </c:pt>
                <c:pt idx="199">
                  <c:v>22317.500000000004</c:v>
                </c:pt>
                <c:pt idx="200">
                  <c:v>22497.500000000004</c:v>
                </c:pt>
                <c:pt idx="201">
                  <c:v>22497.500000000004</c:v>
                </c:pt>
                <c:pt idx="202">
                  <c:v>23222.500000000004</c:v>
                </c:pt>
                <c:pt idx="203">
                  <c:v>23222.500000000004</c:v>
                </c:pt>
                <c:pt idx="204">
                  <c:v>23355.800000000003</c:v>
                </c:pt>
                <c:pt idx="205">
                  <c:v>23355.800000000003</c:v>
                </c:pt>
                <c:pt idx="206">
                  <c:v>23594.800000000003</c:v>
                </c:pt>
                <c:pt idx="207">
                  <c:v>23594.800000000003</c:v>
                </c:pt>
                <c:pt idx="208">
                  <c:v>23691.700000000004</c:v>
                </c:pt>
                <c:pt idx="209">
                  <c:v>23691.700000000004</c:v>
                </c:pt>
                <c:pt idx="210">
                  <c:v>23808.900000000005</c:v>
                </c:pt>
                <c:pt idx="211">
                  <c:v>23808.900000000005</c:v>
                </c:pt>
                <c:pt idx="212">
                  <c:v>24069.300000000007</c:v>
                </c:pt>
                <c:pt idx="213">
                  <c:v>24069.300000000007</c:v>
                </c:pt>
                <c:pt idx="214">
                  <c:v>24397.100000000006</c:v>
                </c:pt>
                <c:pt idx="215">
                  <c:v>24397.100000000006</c:v>
                </c:pt>
                <c:pt idx="216">
                  <c:v>24733.200000000004</c:v>
                </c:pt>
                <c:pt idx="217">
                  <c:v>24733.200000000004</c:v>
                </c:pt>
                <c:pt idx="218">
                  <c:v>24829.800000000003</c:v>
                </c:pt>
                <c:pt idx="219">
                  <c:v>24829.800000000003</c:v>
                </c:pt>
                <c:pt idx="220">
                  <c:v>25338.800000000003</c:v>
                </c:pt>
                <c:pt idx="221">
                  <c:v>25338.800000000003</c:v>
                </c:pt>
                <c:pt idx="222">
                  <c:v>25418.800000000003</c:v>
                </c:pt>
                <c:pt idx="223">
                  <c:v>25418.800000000003</c:v>
                </c:pt>
                <c:pt idx="224">
                  <c:v>25506.600000000002</c:v>
                </c:pt>
                <c:pt idx="225">
                  <c:v>25506.600000000002</c:v>
                </c:pt>
                <c:pt idx="226">
                  <c:v>25725.200000000001</c:v>
                </c:pt>
                <c:pt idx="227">
                  <c:v>25725.200000000001</c:v>
                </c:pt>
                <c:pt idx="228">
                  <c:v>25854.9</c:v>
                </c:pt>
                <c:pt idx="229">
                  <c:v>25854.9</c:v>
                </c:pt>
                <c:pt idx="230">
                  <c:v>25989.600000000002</c:v>
                </c:pt>
                <c:pt idx="231">
                  <c:v>25989.600000000002</c:v>
                </c:pt>
                <c:pt idx="232">
                  <c:v>26071.9</c:v>
                </c:pt>
                <c:pt idx="233">
                  <c:v>26071.9</c:v>
                </c:pt>
                <c:pt idx="234">
                  <c:v>26152.7</c:v>
                </c:pt>
                <c:pt idx="235">
                  <c:v>26152.7</c:v>
                </c:pt>
                <c:pt idx="236">
                  <c:v>26214.799999999999</c:v>
                </c:pt>
                <c:pt idx="237">
                  <c:v>26214.799999999999</c:v>
                </c:pt>
                <c:pt idx="238">
                  <c:v>26263.899999999998</c:v>
                </c:pt>
                <c:pt idx="239">
                  <c:v>26263.899999999998</c:v>
                </c:pt>
                <c:pt idx="240">
                  <c:v>26330.1</c:v>
                </c:pt>
                <c:pt idx="241">
                  <c:v>26330.1</c:v>
                </c:pt>
                <c:pt idx="242">
                  <c:v>26431.699999999997</c:v>
                </c:pt>
                <c:pt idx="243">
                  <c:v>26431.699999999997</c:v>
                </c:pt>
                <c:pt idx="244">
                  <c:v>26483.499999999996</c:v>
                </c:pt>
                <c:pt idx="245">
                  <c:v>26483.499999999996</c:v>
                </c:pt>
                <c:pt idx="246">
                  <c:v>26506.599999999995</c:v>
                </c:pt>
                <c:pt idx="247">
                  <c:v>26506.599999999995</c:v>
                </c:pt>
                <c:pt idx="248">
                  <c:v>26559.999999999996</c:v>
                </c:pt>
                <c:pt idx="249">
                  <c:v>26559.999999999996</c:v>
                </c:pt>
                <c:pt idx="250">
                  <c:v>27166.199999999997</c:v>
                </c:pt>
                <c:pt idx="251">
                  <c:v>27166.199999999997</c:v>
                </c:pt>
                <c:pt idx="252">
                  <c:v>27296.399999999998</c:v>
                </c:pt>
                <c:pt idx="253">
                  <c:v>27296.399999999998</c:v>
                </c:pt>
                <c:pt idx="254">
                  <c:v>27428.1</c:v>
                </c:pt>
                <c:pt idx="255">
                  <c:v>27428.1</c:v>
                </c:pt>
                <c:pt idx="256">
                  <c:v>27443</c:v>
                </c:pt>
                <c:pt idx="257">
                  <c:v>27443</c:v>
                </c:pt>
                <c:pt idx="258">
                  <c:v>27569.3</c:v>
                </c:pt>
                <c:pt idx="259">
                  <c:v>27569.3</c:v>
                </c:pt>
                <c:pt idx="260">
                  <c:v>28161.5</c:v>
                </c:pt>
                <c:pt idx="261">
                  <c:v>28161.5</c:v>
                </c:pt>
                <c:pt idx="262">
                  <c:v>28236.1</c:v>
                </c:pt>
                <c:pt idx="263">
                  <c:v>28236.1</c:v>
                </c:pt>
                <c:pt idx="264">
                  <c:v>28393.1</c:v>
                </c:pt>
                <c:pt idx="265">
                  <c:v>28393.1</c:v>
                </c:pt>
                <c:pt idx="266">
                  <c:v>28646.1</c:v>
                </c:pt>
                <c:pt idx="267">
                  <c:v>28646.1</c:v>
                </c:pt>
                <c:pt idx="268">
                  <c:v>28976.1</c:v>
                </c:pt>
                <c:pt idx="269">
                  <c:v>28976.1</c:v>
                </c:pt>
                <c:pt idx="270">
                  <c:v>29281.3</c:v>
                </c:pt>
                <c:pt idx="271">
                  <c:v>29281.3</c:v>
                </c:pt>
                <c:pt idx="272">
                  <c:v>29719.3</c:v>
                </c:pt>
                <c:pt idx="273">
                  <c:v>29719.3</c:v>
                </c:pt>
                <c:pt idx="274">
                  <c:v>30164.799999999999</c:v>
                </c:pt>
                <c:pt idx="275">
                  <c:v>30164.799999999999</c:v>
                </c:pt>
                <c:pt idx="276">
                  <c:v>30273.200000000001</c:v>
                </c:pt>
                <c:pt idx="277">
                  <c:v>30273.200000000001</c:v>
                </c:pt>
                <c:pt idx="278">
                  <c:v>30313.4</c:v>
                </c:pt>
                <c:pt idx="279">
                  <c:v>30313.4</c:v>
                </c:pt>
                <c:pt idx="280">
                  <c:v>30599.7</c:v>
                </c:pt>
                <c:pt idx="281">
                  <c:v>30599.7</c:v>
                </c:pt>
                <c:pt idx="282">
                  <c:v>30796.3</c:v>
                </c:pt>
                <c:pt idx="283">
                  <c:v>30796.3</c:v>
                </c:pt>
                <c:pt idx="284">
                  <c:v>30943.3</c:v>
                </c:pt>
                <c:pt idx="285">
                  <c:v>30943.3</c:v>
                </c:pt>
                <c:pt idx="286">
                  <c:v>30960.3</c:v>
                </c:pt>
                <c:pt idx="287">
                  <c:v>30960.3</c:v>
                </c:pt>
                <c:pt idx="288">
                  <c:v>31234.799999999999</c:v>
                </c:pt>
                <c:pt idx="289">
                  <c:v>31234.799999999999</c:v>
                </c:pt>
                <c:pt idx="290">
                  <c:v>31282.1</c:v>
                </c:pt>
                <c:pt idx="291">
                  <c:v>31282.1</c:v>
                </c:pt>
                <c:pt idx="292">
                  <c:v>31343.899999999998</c:v>
                </c:pt>
                <c:pt idx="293">
                  <c:v>31343.899999999998</c:v>
                </c:pt>
                <c:pt idx="294">
                  <c:v>31537.8</c:v>
                </c:pt>
                <c:pt idx="295">
                  <c:v>31537.8</c:v>
                </c:pt>
                <c:pt idx="296">
                  <c:v>31640.5</c:v>
                </c:pt>
                <c:pt idx="297">
                  <c:v>31640.5</c:v>
                </c:pt>
                <c:pt idx="298">
                  <c:v>31932.799999999999</c:v>
                </c:pt>
                <c:pt idx="299">
                  <c:v>31932.799999999999</c:v>
                </c:pt>
                <c:pt idx="300">
                  <c:v>32239.7</c:v>
                </c:pt>
                <c:pt idx="301">
                  <c:v>32239.7</c:v>
                </c:pt>
                <c:pt idx="302">
                  <c:v>32288.5</c:v>
                </c:pt>
                <c:pt idx="303">
                  <c:v>32288.5</c:v>
                </c:pt>
                <c:pt idx="304">
                  <c:v>32943.699999999997</c:v>
                </c:pt>
                <c:pt idx="305">
                  <c:v>32943.699999999997</c:v>
                </c:pt>
                <c:pt idx="306">
                  <c:v>32990</c:v>
                </c:pt>
                <c:pt idx="307">
                  <c:v>32990</c:v>
                </c:pt>
                <c:pt idx="308">
                  <c:v>33159.599999999999</c:v>
                </c:pt>
                <c:pt idx="309">
                  <c:v>33159.599999999999</c:v>
                </c:pt>
                <c:pt idx="310">
                  <c:v>33253.699999999997</c:v>
                </c:pt>
                <c:pt idx="311">
                  <c:v>33253.699999999997</c:v>
                </c:pt>
                <c:pt idx="312">
                  <c:v>33368.799999999996</c:v>
                </c:pt>
                <c:pt idx="313">
                  <c:v>33368.799999999996</c:v>
                </c:pt>
                <c:pt idx="314">
                  <c:v>33598.799999999996</c:v>
                </c:pt>
                <c:pt idx="315">
                  <c:v>33598.799999999996</c:v>
                </c:pt>
                <c:pt idx="316">
                  <c:v>33604.699999999997</c:v>
                </c:pt>
                <c:pt idx="317">
                  <c:v>33604.699999999997</c:v>
                </c:pt>
                <c:pt idx="318">
                  <c:v>33731.399999999994</c:v>
                </c:pt>
                <c:pt idx="319">
                  <c:v>33731.399999999994</c:v>
                </c:pt>
                <c:pt idx="320">
                  <c:v>34020.599999999991</c:v>
                </c:pt>
                <c:pt idx="321">
                  <c:v>34020.599999999991</c:v>
                </c:pt>
                <c:pt idx="322">
                  <c:v>34289.799999999988</c:v>
                </c:pt>
                <c:pt idx="323">
                  <c:v>34289.799999999988</c:v>
                </c:pt>
                <c:pt idx="324">
                  <c:v>34722.19999999999</c:v>
                </c:pt>
                <c:pt idx="325">
                  <c:v>34722.19999999999</c:v>
                </c:pt>
                <c:pt idx="326">
                  <c:v>34852.19999999999</c:v>
                </c:pt>
                <c:pt idx="327">
                  <c:v>34852.19999999999</c:v>
                </c:pt>
                <c:pt idx="328">
                  <c:v>35504.799999999988</c:v>
                </c:pt>
                <c:pt idx="329">
                  <c:v>35504.799999999988</c:v>
                </c:pt>
                <c:pt idx="330">
                  <c:v>35677.69999999999</c:v>
                </c:pt>
                <c:pt idx="331">
                  <c:v>35677.69999999999</c:v>
                </c:pt>
                <c:pt idx="332">
                  <c:v>35877.099999999991</c:v>
                </c:pt>
                <c:pt idx="333">
                  <c:v>35877.099999999991</c:v>
                </c:pt>
                <c:pt idx="334">
                  <c:v>35940.19999999999</c:v>
                </c:pt>
                <c:pt idx="335">
                  <c:v>35940.19999999999</c:v>
                </c:pt>
                <c:pt idx="336">
                  <c:v>36122.499999999993</c:v>
                </c:pt>
                <c:pt idx="337">
                  <c:v>36122.499999999993</c:v>
                </c:pt>
                <c:pt idx="338">
                  <c:v>36346.899999999994</c:v>
                </c:pt>
                <c:pt idx="339">
                  <c:v>36346.899999999994</c:v>
                </c:pt>
                <c:pt idx="340">
                  <c:v>36407.399999999994</c:v>
                </c:pt>
                <c:pt idx="341">
                  <c:v>36407.399999999994</c:v>
                </c:pt>
                <c:pt idx="342">
                  <c:v>36453.899999999994</c:v>
                </c:pt>
                <c:pt idx="343">
                  <c:v>36453.899999999994</c:v>
                </c:pt>
                <c:pt idx="344">
                  <c:v>36838.899999999994</c:v>
                </c:pt>
                <c:pt idx="345">
                  <c:v>36838.899999999994</c:v>
                </c:pt>
                <c:pt idx="346">
                  <c:v>36864.499999999993</c:v>
                </c:pt>
                <c:pt idx="347">
                  <c:v>36864.499999999993</c:v>
                </c:pt>
                <c:pt idx="348">
                  <c:v>37183.19999999999</c:v>
                </c:pt>
                <c:pt idx="349">
                  <c:v>37183.19999999999</c:v>
                </c:pt>
                <c:pt idx="350">
                  <c:v>37332.69999999999</c:v>
                </c:pt>
                <c:pt idx="351">
                  <c:v>37332.69999999999</c:v>
                </c:pt>
                <c:pt idx="352">
                  <c:v>37535.19999999999</c:v>
                </c:pt>
                <c:pt idx="353">
                  <c:v>37535.19999999999</c:v>
                </c:pt>
                <c:pt idx="354">
                  <c:v>37795.69999999999</c:v>
                </c:pt>
                <c:pt idx="355">
                  <c:v>37795.69999999999</c:v>
                </c:pt>
                <c:pt idx="356">
                  <c:v>37863.19999999999</c:v>
                </c:pt>
                <c:pt idx="357">
                  <c:v>37863.19999999999</c:v>
                </c:pt>
                <c:pt idx="358">
                  <c:v>37942.399999999987</c:v>
                </c:pt>
                <c:pt idx="359">
                  <c:v>37942.399999999987</c:v>
                </c:pt>
                <c:pt idx="360">
                  <c:v>38564.799999999988</c:v>
                </c:pt>
                <c:pt idx="361">
                  <c:v>38564.799999999988</c:v>
                </c:pt>
                <c:pt idx="362">
                  <c:v>38854.399999999987</c:v>
                </c:pt>
                <c:pt idx="363">
                  <c:v>38854.399999999987</c:v>
                </c:pt>
                <c:pt idx="364">
                  <c:v>39469.399999999987</c:v>
                </c:pt>
                <c:pt idx="365">
                  <c:v>39469.399999999987</c:v>
                </c:pt>
                <c:pt idx="366">
                  <c:v>39541.099999999984</c:v>
                </c:pt>
                <c:pt idx="367">
                  <c:v>39541.099999999984</c:v>
                </c:pt>
                <c:pt idx="368">
                  <c:v>39810.899999999987</c:v>
                </c:pt>
                <c:pt idx="369">
                  <c:v>39810.899999999987</c:v>
                </c:pt>
                <c:pt idx="370">
                  <c:v>40248.399999999987</c:v>
                </c:pt>
                <c:pt idx="371">
                  <c:v>40248.399999999987</c:v>
                </c:pt>
                <c:pt idx="372">
                  <c:v>40385.099999999984</c:v>
                </c:pt>
                <c:pt idx="373">
                  <c:v>40385.099999999984</c:v>
                </c:pt>
                <c:pt idx="374">
                  <c:v>40644.099999999984</c:v>
                </c:pt>
                <c:pt idx="375">
                  <c:v>40644.099999999984</c:v>
                </c:pt>
                <c:pt idx="376">
                  <c:v>40772.099999999984</c:v>
                </c:pt>
                <c:pt idx="377">
                  <c:v>40772.099999999984</c:v>
                </c:pt>
                <c:pt idx="378">
                  <c:v>40805.599999999984</c:v>
                </c:pt>
                <c:pt idx="379">
                  <c:v>40805.599999999984</c:v>
                </c:pt>
                <c:pt idx="380">
                  <c:v>41119.899999999987</c:v>
                </c:pt>
                <c:pt idx="381">
                  <c:v>41119.899999999987</c:v>
                </c:pt>
                <c:pt idx="382">
                  <c:v>41614.899999999987</c:v>
                </c:pt>
                <c:pt idx="383">
                  <c:v>41614.899999999987</c:v>
                </c:pt>
                <c:pt idx="384">
                  <c:v>42314.899999999987</c:v>
                </c:pt>
                <c:pt idx="385">
                  <c:v>42314.899999999987</c:v>
                </c:pt>
                <c:pt idx="386">
                  <c:v>42592.69999999999</c:v>
                </c:pt>
                <c:pt idx="387">
                  <c:v>42592.69999999999</c:v>
                </c:pt>
                <c:pt idx="388">
                  <c:v>42797.69999999999</c:v>
                </c:pt>
                <c:pt idx="389">
                  <c:v>42797.69999999999</c:v>
                </c:pt>
                <c:pt idx="390">
                  <c:v>42958.499999999993</c:v>
                </c:pt>
                <c:pt idx="391">
                  <c:v>42958.499999999993</c:v>
                </c:pt>
                <c:pt idx="392">
                  <c:v>43056.19999999999</c:v>
                </c:pt>
                <c:pt idx="393">
                  <c:v>43056.19999999999</c:v>
                </c:pt>
                <c:pt idx="394">
                  <c:v>43179.099999999991</c:v>
                </c:pt>
                <c:pt idx="395">
                  <c:v>43179.099999999991</c:v>
                </c:pt>
                <c:pt idx="396">
                  <c:v>43363.899999999994</c:v>
                </c:pt>
                <c:pt idx="397">
                  <c:v>43363.899999999994</c:v>
                </c:pt>
                <c:pt idx="398">
                  <c:v>43493.599999999991</c:v>
                </c:pt>
                <c:pt idx="399">
                  <c:v>43493.599999999991</c:v>
                </c:pt>
                <c:pt idx="400">
                  <c:v>43688.499999999993</c:v>
                </c:pt>
                <c:pt idx="401">
                  <c:v>43688.499999999993</c:v>
                </c:pt>
                <c:pt idx="402">
                  <c:v>46690.69999999999</c:v>
                </c:pt>
                <c:pt idx="403">
                  <c:v>46690.69999999999</c:v>
                </c:pt>
                <c:pt idx="404">
                  <c:v>46746.099999999991</c:v>
                </c:pt>
                <c:pt idx="405">
                  <c:v>46746.099999999991</c:v>
                </c:pt>
                <c:pt idx="406">
                  <c:v>47248.19999999999</c:v>
                </c:pt>
                <c:pt idx="407">
                  <c:v>47248.19999999999</c:v>
                </c:pt>
                <c:pt idx="408">
                  <c:v>47440.19999999999</c:v>
                </c:pt>
                <c:pt idx="409">
                  <c:v>47440.19999999999</c:v>
                </c:pt>
                <c:pt idx="410">
                  <c:v>47480.499999999993</c:v>
                </c:pt>
                <c:pt idx="411">
                  <c:v>47480.499999999993</c:v>
                </c:pt>
                <c:pt idx="412">
                  <c:v>47628.999999999993</c:v>
                </c:pt>
                <c:pt idx="413">
                  <c:v>47628.999999999993</c:v>
                </c:pt>
                <c:pt idx="414">
                  <c:v>47778.799999999996</c:v>
                </c:pt>
                <c:pt idx="415">
                  <c:v>47778.799999999996</c:v>
                </c:pt>
                <c:pt idx="416">
                  <c:v>47808.899999999994</c:v>
                </c:pt>
                <c:pt idx="417">
                  <c:v>47808.899999999994</c:v>
                </c:pt>
                <c:pt idx="418">
                  <c:v>47928.799999999996</c:v>
                </c:pt>
                <c:pt idx="419">
                  <c:v>47928.799999999996</c:v>
                </c:pt>
                <c:pt idx="420">
                  <c:v>48016.899999999994</c:v>
                </c:pt>
                <c:pt idx="421">
                  <c:v>48016.899999999994</c:v>
                </c:pt>
                <c:pt idx="422">
                  <c:v>48088.099999999991</c:v>
                </c:pt>
                <c:pt idx="423">
                  <c:v>48088.099999999991</c:v>
                </c:pt>
                <c:pt idx="424">
                  <c:v>48240.799999999988</c:v>
                </c:pt>
                <c:pt idx="425">
                  <c:v>48240.799999999988</c:v>
                </c:pt>
                <c:pt idx="426">
                  <c:v>48330.19999999999</c:v>
                </c:pt>
                <c:pt idx="427">
                  <c:v>48330.19999999999</c:v>
                </c:pt>
                <c:pt idx="428">
                  <c:v>48368.399999999987</c:v>
                </c:pt>
                <c:pt idx="429">
                  <c:v>48368.399999999987</c:v>
                </c:pt>
                <c:pt idx="430">
                  <c:v>48636.099999999984</c:v>
                </c:pt>
                <c:pt idx="431">
                  <c:v>48636.099999999984</c:v>
                </c:pt>
                <c:pt idx="432">
                  <c:v>48728.799999999981</c:v>
                </c:pt>
                <c:pt idx="433">
                  <c:v>48728.799999999981</c:v>
                </c:pt>
                <c:pt idx="434">
                  <c:v>48927.799999999981</c:v>
                </c:pt>
                <c:pt idx="435">
                  <c:v>48927.799999999981</c:v>
                </c:pt>
                <c:pt idx="436">
                  <c:v>49095.999999999978</c:v>
                </c:pt>
                <c:pt idx="437">
                  <c:v>49095.999999999978</c:v>
                </c:pt>
                <c:pt idx="438">
                  <c:v>49135.099999999977</c:v>
                </c:pt>
                <c:pt idx="439">
                  <c:v>49135.099999999977</c:v>
                </c:pt>
                <c:pt idx="440">
                  <c:v>49232.699999999975</c:v>
                </c:pt>
                <c:pt idx="441">
                  <c:v>49232.699999999975</c:v>
                </c:pt>
                <c:pt idx="442">
                  <c:v>49312.599999999977</c:v>
                </c:pt>
                <c:pt idx="443">
                  <c:v>49312.599999999977</c:v>
                </c:pt>
                <c:pt idx="444">
                  <c:v>49395.39999999998</c:v>
                </c:pt>
                <c:pt idx="445">
                  <c:v>49395.39999999998</c:v>
                </c:pt>
                <c:pt idx="446">
                  <c:v>49624.599999999977</c:v>
                </c:pt>
                <c:pt idx="447">
                  <c:v>49624.599999999977</c:v>
                </c:pt>
                <c:pt idx="448">
                  <c:v>49968.999999999978</c:v>
                </c:pt>
                <c:pt idx="449">
                  <c:v>49968.999999999978</c:v>
                </c:pt>
                <c:pt idx="450">
                  <c:v>49994.099999999977</c:v>
                </c:pt>
                <c:pt idx="451">
                  <c:v>49994.099999999977</c:v>
                </c:pt>
                <c:pt idx="452">
                  <c:v>50129.999999999978</c:v>
                </c:pt>
                <c:pt idx="453">
                  <c:v>50129.999999999978</c:v>
                </c:pt>
                <c:pt idx="454">
                  <c:v>50547.999999999978</c:v>
                </c:pt>
                <c:pt idx="455">
                  <c:v>50547.999999999978</c:v>
                </c:pt>
                <c:pt idx="456">
                  <c:v>50885.39999999998</c:v>
                </c:pt>
                <c:pt idx="457">
                  <c:v>50885.39999999998</c:v>
                </c:pt>
                <c:pt idx="458">
                  <c:v>51017.89999999998</c:v>
                </c:pt>
                <c:pt idx="459">
                  <c:v>51017.89999999998</c:v>
                </c:pt>
                <c:pt idx="460">
                  <c:v>51093.499999999978</c:v>
                </c:pt>
                <c:pt idx="461">
                  <c:v>51093.499999999978</c:v>
                </c:pt>
                <c:pt idx="462">
                  <c:v>51185.599999999977</c:v>
                </c:pt>
                <c:pt idx="463">
                  <c:v>51185.599999999977</c:v>
                </c:pt>
                <c:pt idx="464">
                  <c:v>51443.999999999978</c:v>
                </c:pt>
                <c:pt idx="465">
                  <c:v>51443.999999999978</c:v>
                </c:pt>
                <c:pt idx="466">
                  <c:v>51593.999999999978</c:v>
                </c:pt>
                <c:pt idx="467">
                  <c:v>51593.999999999978</c:v>
                </c:pt>
                <c:pt idx="468">
                  <c:v>51718.199999999975</c:v>
                </c:pt>
                <c:pt idx="469">
                  <c:v>51718.199999999975</c:v>
                </c:pt>
                <c:pt idx="470">
                  <c:v>51804.899999999972</c:v>
                </c:pt>
                <c:pt idx="471">
                  <c:v>51804.899999999972</c:v>
                </c:pt>
                <c:pt idx="472">
                  <c:v>52019.799999999974</c:v>
                </c:pt>
                <c:pt idx="473">
                  <c:v>52019.799999999974</c:v>
                </c:pt>
                <c:pt idx="474">
                  <c:v>52090.799999999974</c:v>
                </c:pt>
                <c:pt idx="475">
                  <c:v>52090.799999999974</c:v>
                </c:pt>
                <c:pt idx="476">
                  <c:v>52437.199999999975</c:v>
                </c:pt>
                <c:pt idx="477">
                  <c:v>52437.199999999975</c:v>
                </c:pt>
                <c:pt idx="478">
                  <c:v>52849.999999999978</c:v>
                </c:pt>
                <c:pt idx="479">
                  <c:v>52849.999999999978</c:v>
                </c:pt>
                <c:pt idx="480">
                  <c:v>53004.199999999975</c:v>
                </c:pt>
                <c:pt idx="481">
                  <c:v>53004.199999999975</c:v>
                </c:pt>
                <c:pt idx="482">
                  <c:v>53052.499999999978</c:v>
                </c:pt>
                <c:pt idx="483">
                  <c:v>53052.499999999978</c:v>
                </c:pt>
                <c:pt idx="484">
                  <c:v>53118.39999999998</c:v>
                </c:pt>
                <c:pt idx="485">
                  <c:v>53118.39999999998</c:v>
                </c:pt>
                <c:pt idx="486">
                  <c:v>53236.799999999981</c:v>
                </c:pt>
                <c:pt idx="487">
                  <c:v>53236.799999999981</c:v>
                </c:pt>
                <c:pt idx="488">
                  <c:v>53245.099999999984</c:v>
                </c:pt>
                <c:pt idx="489">
                  <c:v>53245.099999999984</c:v>
                </c:pt>
                <c:pt idx="490">
                  <c:v>53346.299999999981</c:v>
                </c:pt>
                <c:pt idx="491">
                  <c:v>53346.299999999981</c:v>
                </c:pt>
                <c:pt idx="492">
                  <c:v>53575.799999999981</c:v>
                </c:pt>
                <c:pt idx="493">
                  <c:v>53575.799999999981</c:v>
                </c:pt>
                <c:pt idx="494">
                  <c:v>53715.599999999984</c:v>
                </c:pt>
                <c:pt idx="495">
                  <c:v>53715.599999999984</c:v>
                </c:pt>
                <c:pt idx="496">
                  <c:v>54093.399999999987</c:v>
                </c:pt>
                <c:pt idx="497">
                  <c:v>54093.399999999987</c:v>
                </c:pt>
                <c:pt idx="498">
                  <c:v>54117.999999999985</c:v>
                </c:pt>
                <c:pt idx="499">
                  <c:v>54117.999999999985</c:v>
                </c:pt>
                <c:pt idx="500">
                  <c:v>54150.399999999987</c:v>
                </c:pt>
                <c:pt idx="501">
                  <c:v>54150.399999999987</c:v>
                </c:pt>
                <c:pt idx="502">
                  <c:v>54322.299999999988</c:v>
                </c:pt>
                <c:pt idx="503">
                  <c:v>54322.299999999988</c:v>
                </c:pt>
                <c:pt idx="504">
                  <c:v>54358.299999999988</c:v>
                </c:pt>
                <c:pt idx="505">
                  <c:v>54358.299999999988</c:v>
                </c:pt>
                <c:pt idx="506">
                  <c:v>54493.299999999988</c:v>
                </c:pt>
                <c:pt idx="507">
                  <c:v>54493.299999999988</c:v>
                </c:pt>
                <c:pt idx="508">
                  <c:v>54739.399999999987</c:v>
                </c:pt>
                <c:pt idx="509">
                  <c:v>54739.399999999987</c:v>
                </c:pt>
                <c:pt idx="510">
                  <c:v>54747.999999999985</c:v>
                </c:pt>
                <c:pt idx="511">
                  <c:v>54747.999999999985</c:v>
                </c:pt>
                <c:pt idx="512">
                  <c:v>54943.599999999984</c:v>
                </c:pt>
                <c:pt idx="513">
                  <c:v>54943.599999999984</c:v>
                </c:pt>
                <c:pt idx="514">
                  <c:v>55030.699999999983</c:v>
                </c:pt>
                <c:pt idx="515">
                  <c:v>55030.699999999983</c:v>
                </c:pt>
                <c:pt idx="516">
                  <c:v>55061.699999999983</c:v>
                </c:pt>
                <c:pt idx="517">
                  <c:v>55061.699999999983</c:v>
                </c:pt>
                <c:pt idx="518">
                  <c:v>55302.699999999983</c:v>
                </c:pt>
                <c:pt idx="519">
                  <c:v>55302.699999999983</c:v>
                </c:pt>
                <c:pt idx="520">
                  <c:v>55389.699999999983</c:v>
                </c:pt>
                <c:pt idx="521">
                  <c:v>55389.699999999983</c:v>
                </c:pt>
                <c:pt idx="522">
                  <c:v>55407.999999999985</c:v>
                </c:pt>
                <c:pt idx="523">
                  <c:v>55407.999999999985</c:v>
                </c:pt>
                <c:pt idx="524">
                  <c:v>55508.799999999988</c:v>
                </c:pt>
                <c:pt idx="525">
                  <c:v>55508.799999999988</c:v>
                </c:pt>
                <c:pt idx="526">
                  <c:v>55802.599999999991</c:v>
                </c:pt>
                <c:pt idx="527">
                  <c:v>55802.599999999991</c:v>
                </c:pt>
                <c:pt idx="528">
                  <c:v>55820.19999999999</c:v>
                </c:pt>
                <c:pt idx="529">
                  <c:v>55820.19999999999</c:v>
                </c:pt>
                <c:pt idx="530">
                  <c:v>55899.999999999993</c:v>
                </c:pt>
                <c:pt idx="531">
                  <c:v>55899.999999999993</c:v>
                </c:pt>
                <c:pt idx="532">
                  <c:v>56141.499999999993</c:v>
                </c:pt>
                <c:pt idx="533">
                  <c:v>56141.499999999993</c:v>
                </c:pt>
                <c:pt idx="534">
                  <c:v>56233.299999999996</c:v>
                </c:pt>
                <c:pt idx="535">
                  <c:v>56233.299999999996</c:v>
                </c:pt>
                <c:pt idx="536">
                  <c:v>56278.2</c:v>
                </c:pt>
                <c:pt idx="537">
                  <c:v>56278.2</c:v>
                </c:pt>
                <c:pt idx="538">
                  <c:v>56336.2</c:v>
                </c:pt>
                <c:pt idx="539">
                  <c:v>56336.2</c:v>
                </c:pt>
                <c:pt idx="540">
                  <c:v>56386.899999999994</c:v>
                </c:pt>
                <c:pt idx="541">
                  <c:v>56386.899999999994</c:v>
                </c:pt>
                <c:pt idx="542">
                  <c:v>56437.599999999991</c:v>
                </c:pt>
                <c:pt idx="543">
                  <c:v>56437.599999999991</c:v>
                </c:pt>
                <c:pt idx="544">
                  <c:v>56563.69999999999</c:v>
                </c:pt>
                <c:pt idx="545">
                  <c:v>56563.69999999999</c:v>
                </c:pt>
                <c:pt idx="546">
                  <c:v>56601.999999999993</c:v>
                </c:pt>
                <c:pt idx="547">
                  <c:v>56601.999999999993</c:v>
                </c:pt>
                <c:pt idx="548">
                  <c:v>56719.899999999994</c:v>
                </c:pt>
                <c:pt idx="549">
                  <c:v>56719.899999999994</c:v>
                </c:pt>
                <c:pt idx="550">
                  <c:v>56885.899999999994</c:v>
                </c:pt>
                <c:pt idx="551">
                  <c:v>56885.899999999994</c:v>
                </c:pt>
                <c:pt idx="552">
                  <c:v>56984.399999999994</c:v>
                </c:pt>
                <c:pt idx="553">
                  <c:v>56984.399999999994</c:v>
                </c:pt>
                <c:pt idx="554">
                  <c:v>57229.299999999996</c:v>
                </c:pt>
                <c:pt idx="555">
                  <c:v>57229.299999999996</c:v>
                </c:pt>
                <c:pt idx="556">
                  <c:v>57266.6</c:v>
                </c:pt>
                <c:pt idx="557">
                  <c:v>57266.6</c:v>
                </c:pt>
                <c:pt idx="558">
                  <c:v>57277.4</c:v>
                </c:pt>
                <c:pt idx="559">
                  <c:v>57277.4</c:v>
                </c:pt>
                <c:pt idx="560">
                  <c:v>57431.200000000004</c:v>
                </c:pt>
                <c:pt idx="561">
                  <c:v>57431.200000000004</c:v>
                </c:pt>
                <c:pt idx="562">
                  <c:v>57609.000000000007</c:v>
                </c:pt>
                <c:pt idx="563">
                  <c:v>57609.000000000007</c:v>
                </c:pt>
                <c:pt idx="564">
                  <c:v>57730.500000000007</c:v>
                </c:pt>
                <c:pt idx="565">
                  <c:v>57730.500000000007</c:v>
                </c:pt>
                <c:pt idx="566">
                  <c:v>57980.600000000006</c:v>
                </c:pt>
                <c:pt idx="567">
                  <c:v>57980.600000000006</c:v>
                </c:pt>
                <c:pt idx="568">
                  <c:v>58083.600000000006</c:v>
                </c:pt>
                <c:pt idx="569">
                  <c:v>58083.600000000006</c:v>
                </c:pt>
                <c:pt idx="570">
                  <c:v>58155.400000000009</c:v>
                </c:pt>
                <c:pt idx="571">
                  <c:v>58155.400000000009</c:v>
                </c:pt>
                <c:pt idx="572">
                  <c:v>58241.700000000012</c:v>
                </c:pt>
                <c:pt idx="573">
                  <c:v>58241.700000000012</c:v>
                </c:pt>
                <c:pt idx="574">
                  <c:v>58402.100000000013</c:v>
                </c:pt>
                <c:pt idx="575">
                  <c:v>58402.100000000013</c:v>
                </c:pt>
                <c:pt idx="576">
                  <c:v>58495.200000000012</c:v>
                </c:pt>
                <c:pt idx="577">
                  <c:v>58495.200000000012</c:v>
                </c:pt>
                <c:pt idx="578">
                  <c:v>58523.600000000013</c:v>
                </c:pt>
                <c:pt idx="579">
                  <c:v>58523.600000000013</c:v>
                </c:pt>
                <c:pt idx="580">
                  <c:v>58544.100000000013</c:v>
                </c:pt>
                <c:pt idx="581">
                  <c:v>58544.100000000013</c:v>
                </c:pt>
                <c:pt idx="582">
                  <c:v>58853.400000000016</c:v>
                </c:pt>
                <c:pt idx="583">
                  <c:v>58853.400000000016</c:v>
                </c:pt>
                <c:pt idx="584">
                  <c:v>58887.800000000017</c:v>
                </c:pt>
                <c:pt idx="585">
                  <c:v>58887.800000000017</c:v>
                </c:pt>
                <c:pt idx="586">
                  <c:v>58933.200000000019</c:v>
                </c:pt>
                <c:pt idx="587">
                  <c:v>58933.200000000019</c:v>
                </c:pt>
                <c:pt idx="588">
                  <c:v>58952.000000000022</c:v>
                </c:pt>
                <c:pt idx="589">
                  <c:v>58952.000000000022</c:v>
                </c:pt>
                <c:pt idx="590">
                  <c:v>59016.700000000019</c:v>
                </c:pt>
                <c:pt idx="591">
                  <c:v>59016.700000000019</c:v>
                </c:pt>
                <c:pt idx="592">
                  <c:v>59033.200000000019</c:v>
                </c:pt>
                <c:pt idx="593">
                  <c:v>59033.200000000019</c:v>
                </c:pt>
                <c:pt idx="594">
                  <c:v>59485.500000000022</c:v>
                </c:pt>
                <c:pt idx="595">
                  <c:v>59485.500000000022</c:v>
                </c:pt>
                <c:pt idx="596">
                  <c:v>59538.400000000023</c:v>
                </c:pt>
                <c:pt idx="597">
                  <c:v>59538.400000000023</c:v>
                </c:pt>
                <c:pt idx="598">
                  <c:v>59736.500000000022</c:v>
                </c:pt>
                <c:pt idx="599">
                  <c:v>59736.500000000022</c:v>
                </c:pt>
                <c:pt idx="600">
                  <c:v>59796.800000000025</c:v>
                </c:pt>
                <c:pt idx="601">
                  <c:v>59796.800000000025</c:v>
                </c:pt>
                <c:pt idx="602">
                  <c:v>59939.700000000026</c:v>
                </c:pt>
                <c:pt idx="603">
                  <c:v>59939.700000000026</c:v>
                </c:pt>
                <c:pt idx="604">
                  <c:v>59973.600000000028</c:v>
                </c:pt>
                <c:pt idx="605">
                  <c:v>59973.600000000028</c:v>
                </c:pt>
                <c:pt idx="606">
                  <c:v>60250.800000000025</c:v>
                </c:pt>
                <c:pt idx="607">
                  <c:v>60250.800000000025</c:v>
                </c:pt>
                <c:pt idx="608">
                  <c:v>60436.100000000028</c:v>
                </c:pt>
                <c:pt idx="609">
                  <c:v>60436.100000000028</c:v>
                </c:pt>
                <c:pt idx="610">
                  <c:v>60539.700000000026</c:v>
                </c:pt>
                <c:pt idx="611">
                  <c:v>60539.700000000026</c:v>
                </c:pt>
                <c:pt idx="612">
                  <c:v>60678.100000000028</c:v>
                </c:pt>
                <c:pt idx="613">
                  <c:v>60678.100000000028</c:v>
                </c:pt>
                <c:pt idx="614">
                  <c:v>60744.300000000025</c:v>
                </c:pt>
                <c:pt idx="615">
                  <c:v>60744.300000000025</c:v>
                </c:pt>
                <c:pt idx="616">
                  <c:v>60828.700000000026</c:v>
                </c:pt>
                <c:pt idx="617">
                  <c:v>60828.700000000026</c:v>
                </c:pt>
                <c:pt idx="618">
                  <c:v>60891.700000000026</c:v>
                </c:pt>
                <c:pt idx="619">
                  <c:v>60891.700000000026</c:v>
                </c:pt>
                <c:pt idx="620">
                  <c:v>60929.800000000025</c:v>
                </c:pt>
                <c:pt idx="621">
                  <c:v>60929.800000000025</c:v>
                </c:pt>
                <c:pt idx="622">
                  <c:v>61244.700000000026</c:v>
                </c:pt>
                <c:pt idx="623">
                  <c:v>61244.700000000026</c:v>
                </c:pt>
                <c:pt idx="624">
                  <c:v>61324.700000000026</c:v>
                </c:pt>
                <c:pt idx="625">
                  <c:v>61324.700000000026</c:v>
                </c:pt>
                <c:pt idx="626">
                  <c:v>61355.600000000028</c:v>
                </c:pt>
                <c:pt idx="627">
                  <c:v>61355.600000000028</c:v>
                </c:pt>
                <c:pt idx="628">
                  <c:v>61380.300000000025</c:v>
                </c:pt>
                <c:pt idx="629">
                  <c:v>61380.300000000025</c:v>
                </c:pt>
                <c:pt idx="630">
                  <c:v>61569.600000000028</c:v>
                </c:pt>
                <c:pt idx="631">
                  <c:v>61569.600000000028</c:v>
                </c:pt>
                <c:pt idx="632">
                  <c:v>61588.100000000028</c:v>
                </c:pt>
                <c:pt idx="633">
                  <c:v>61588.100000000028</c:v>
                </c:pt>
                <c:pt idx="634">
                  <c:v>61798.500000000029</c:v>
                </c:pt>
                <c:pt idx="635">
                  <c:v>61798.500000000029</c:v>
                </c:pt>
                <c:pt idx="636">
                  <c:v>61830.500000000029</c:v>
                </c:pt>
                <c:pt idx="637">
                  <c:v>61830.500000000029</c:v>
                </c:pt>
                <c:pt idx="638">
                  <c:v>62021.100000000028</c:v>
                </c:pt>
                <c:pt idx="639">
                  <c:v>62021.100000000028</c:v>
                </c:pt>
                <c:pt idx="640">
                  <c:v>62043.000000000029</c:v>
                </c:pt>
                <c:pt idx="641">
                  <c:v>62043.000000000029</c:v>
                </c:pt>
                <c:pt idx="642">
                  <c:v>62069.700000000026</c:v>
                </c:pt>
                <c:pt idx="643">
                  <c:v>62069.700000000026</c:v>
                </c:pt>
                <c:pt idx="644">
                  <c:v>62083.500000000029</c:v>
                </c:pt>
                <c:pt idx="645">
                  <c:v>62083.500000000029</c:v>
                </c:pt>
                <c:pt idx="646">
                  <c:v>62110.900000000031</c:v>
                </c:pt>
                <c:pt idx="647">
                  <c:v>62110.900000000031</c:v>
                </c:pt>
                <c:pt idx="648">
                  <c:v>62181.300000000032</c:v>
                </c:pt>
                <c:pt idx="649">
                  <c:v>62181.300000000032</c:v>
                </c:pt>
                <c:pt idx="650">
                  <c:v>62273.000000000029</c:v>
                </c:pt>
                <c:pt idx="651">
                  <c:v>62273.000000000029</c:v>
                </c:pt>
                <c:pt idx="652">
                  <c:v>62335.600000000028</c:v>
                </c:pt>
                <c:pt idx="653">
                  <c:v>62335.600000000028</c:v>
                </c:pt>
                <c:pt idx="654">
                  <c:v>62453.800000000025</c:v>
                </c:pt>
                <c:pt idx="655">
                  <c:v>62453.800000000025</c:v>
                </c:pt>
                <c:pt idx="656">
                  <c:v>62512.000000000022</c:v>
                </c:pt>
                <c:pt idx="657">
                  <c:v>62512.000000000022</c:v>
                </c:pt>
                <c:pt idx="658">
                  <c:v>62530.500000000022</c:v>
                </c:pt>
                <c:pt idx="659">
                  <c:v>62530.500000000022</c:v>
                </c:pt>
                <c:pt idx="660">
                  <c:v>62536.800000000025</c:v>
                </c:pt>
                <c:pt idx="661">
                  <c:v>62536.800000000025</c:v>
                </c:pt>
                <c:pt idx="662">
                  <c:v>62548.700000000026</c:v>
                </c:pt>
                <c:pt idx="663">
                  <c:v>62548.700000000026</c:v>
                </c:pt>
                <c:pt idx="664">
                  <c:v>62552.700000000026</c:v>
                </c:pt>
                <c:pt idx="665">
                  <c:v>62552.700000000026</c:v>
                </c:pt>
                <c:pt idx="666">
                  <c:v>62554.500000000029</c:v>
                </c:pt>
                <c:pt idx="667">
                  <c:v>62554.500000000029</c:v>
                </c:pt>
              </c:numCache>
            </c:numRef>
          </c:cat>
          <c:val>
            <c:numRef>
              <c:f>'Asset 2024 Cost Curve (LOM)'!$AP$11:$AP$694</c:f>
              <c:numCache>
                <c:formatCode>"$"#,##0_)_x_%;\("$"#,##0\)_x_%;\-\-_)_x_%;@_)_x_%</c:formatCode>
                <c:ptCount val="68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numCache>
            </c:numRef>
          </c:val>
          <c:extLst>
            <c:ext xmlns:c16="http://schemas.microsoft.com/office/drawing/2014/chart" uri="{C3380CC4-5D6E-409C-BE32-E72D297353CC}">
              <c16:uniqueId val="{00000009-CE9F-481E-828E-251AC82C46CF}"/>
            </c:ext>
          </c:extLst>
        </c:ser>
        <c:ser>
          <c:idx val="10"/>
          <c:order val="10"/>
          <c:tx>
            <c:strRef>
              <c:f>'Asset 2024 Cost Curve (LOM)'!$AQ$10</c:f>
              <c:strCache>
                <c:ptCount val="1"/>
              </c:strCache>
            </c:strRef>
          </c:tx>
          <c:spPr>
            <a:solidFill>
              <a:schemeClr val="accent5"/>
            </a:solidFill>
          </c:spPr>
          <c:cat>
            <c:numRef>
              <c:f>'Asset 2024 Cost Curve (LOM)'!$AD$11:$AD$678</c:f>
              <c:numCache>
                <c:formatCode>"$"#,##0_)_x_%;\("$"#,##0\)_x_%;\-\-_)_x_%;@_)_x_%</c:formatCode>
                <c:ptCount val="668"/>
                <c:pt idx="0">
                  <c:v>0</c:v>
                </c:pt>
                <c:pt idx="1">
                  <c:v>0</c:v>
                </c:pt>
                <c:pt idx="2">
                  <c:v>20.6</c:v>
                </c:pt>
                <c:pt idx="3">
                  <c:v>20.6</c:v>
                </c:pt>
                <c:pt idx="4">
                  <c:v>56.300000000000004</c:v>
                </c:pt>
                <c:pt idx="5">
                  <c:v>56.300000000000004</c:v>
                </c:pt>
                <c:pt idx="6">
                  <c:v>93.7</c:v>
                </c:pt>
                <c:pt idx="7">
                  <c:v>93.7</c:v>
                </c:pt>
                <c:pt idx="8">
                  <c:v>106.7</c:v>
                </c:pt>
                <c:pt idx="9">
                  <c:v>106.7</c:v>
                </c:pt>
                <c:pt idx="10">
                  <c:v>159.5</c:v>
                </c:pt>
                <c:pt idx="11">
                  <c:v>159.5</c:v>
                </c:pt>
                <c:pt idx="12">
                  <c:v>164.7</c:v>
                </c:pt>
                <c:pt idx="13">
                  <c:v>164.7</c:v>
                </c:pt>
                <c:pt idx="14">
                  <c:v>669.09999999999991</c:v>
                </c:pt>
                <c:pt idx="15">
                  <c:v>669.09999999999991</c:v>
                </c:pt>
                <c:pt idx="16">
                  <c:v>737.89999999999986</c:v>
                </c:pt>
                <c:pt idx="17">
                  <c:v>737.89999999999986</c:v>
                </c:pt>
                <c:pt idx="18">
                  <c:v>1211.1999999999998</c:v>
                </c:pt>
                <c:pt idx="19">
                  <c:v>1211.1999999999998</c:v>
                </c:pt>
                <c:pt idx="20">
                  <c:v>1224.2999999999997</c:v>
                </c:pt>
                <c:pt idx="21">
                  <c:v>1224.2999999999997</c:v>
                </c:pt>
                <c:pt idx="22">
                  <c:v>1302.5999999999997</c:v>
                </c:pt>
                <c:pt idx="23">
                  <c:v>1302.5999999999997</c:v>
                </c:pt>
                <c:pt idx="24">
                  <c:v>1530.5999999999997</c:v>
                </c:pt>
                <c:pt idx="25">
                  <c:v>1530.5999999999997</c:v>
                </c:pt>
                <c:pt idx="26">
                  <c:v>1753.4999999999998</c:v>
                </c:pt>
                <c:pt idx="27">
                  <c:v>1753.4999999999998</c:v>
                </c:pt>
                <c:pt idx="28">
                  <c:v>1758.6999999999998</c:v>
                </c:pt>
                <c:pt idx="29">
                  <c:v>1758.6999999999998</c:v>
                </c:pt>
                <c:pt idx="30">
                  <c:v>1836.9999999999998</c:v>
                </c:pt>
                <c:pt idx="31">
                  <c:v>1836.9999999999998</c:v>
                </c:pt>
                <c:pt idx="32">
                  <c:v>1936.4999999999998</c:v>
                </c:pt>
                <c:pt idx="33">
                  <c:v>1936.4999999999998</c:v>
                </c:pt>
                <c:pt idx="34">
                  <c:v>2223.3999999999996</c:v>
                </c:pt>
                <c:pt idx="35">
                  <c:v>2223.3999999999996</c:v>
                </c:pt>
                <c:pt idx="36">
                  <c:v>3819.3999999999996</c:v>
                </c:pt>
                <c:pt idx="37">
                  <c:v>3819.3999999999996</c:v>
                </c:pt>
                <c:pt idx="38">
                  <c:v>3850.7</c:v>
                </c:pt>
                <c:pt idx="39">
                  <c:v>3850.7</c:v>
                </c:pt>
                <c:pt idx="40">
                  <c:v>3992.2</c:v>
                </c:pt>
                <c:pt idx="41">
                  <c:v>3992.2</c:v>
                </c:pt>
                <c:pt idx="42">
                  <c:v>4185.5999999999995</c:v>
                </c:pt>
                <c:pt idx="43">
                  <c:v>4185.5999999999995</c:v>
                </c:pt>
                <c:pt idx="44">
                  <c:v>4485.2999999999993</c:v>
                </c:pt>
                <c:pt idx="45">
                  <c:v>4485.2999999999993</c:v>
                </c:pt>
                <c:pt idx="46">
                  <c:v>4518.9999999999991</c:v>
                </c:pt>
                <c:pt idx="47">
                  <c:v>4518.9999999999991</c:v>
                </c:pt>
                <c:pt idx="48">
                  <c:v>4541.3999999999987</c:v>
                </c:pt>
                <c:pt idx="49">
                  <c:v>4541.3999999999987</c:v>
                </c:pt>
                <c:pt idx="50">
                  <c:v>4627.8999999999987</c:v>
                </c:pt>
                <c:pt idx="51">
                  <c:v>4627.8999999999987</c:v>
                </c:pt>
                <c:pt idx="52">
                  <c:v>4755.6999999999989</c:v>
                </c:pt>
                <c:pt idx="53">
                  <c:v>4755.6999999999989</c:v>
                </c:pt>
                <c:pt idx="54">
                  <c:v>4884.2999999999993</c:v>
                </c:pt>
                <c:pt idx="55">
                  <c:v>4884.2999999999993</c:v>
                </c:pt>
                <c:pt idx="56">
                  <c:v>5483.0999999999995</c:v>
                </c:pt>
                <c:pt idx="57">
                  <c:v>5483.0999999999995</c:v>
                </c:pt>
                <c:pt idx="58">
                  <c:v>5500.2999999999993</c:v>
                </c:pt>
                <c:pt idx="59">
                  <c:v>5500.2999999999993</c:v>
                </c:pt>
                <c:pt idx="60">
                  <c:v>5665.9999999999991</c:v>
                </c:pt>
                <c:pt idx="61">
                  <c:v>5665.9999999999991</c:v>
                </c:pt>
                <c:pt idx="62">
                  <c:v>6275.2999999999993</c:v>
                </c:pt>
                <c:pt idx="63">
                  <c:v>6275.2999999999993</c:v>
                </c:pt>
                <c:pt idx="64">
                  <c:v>6291.0999999999995</c:v>
                </c:pt>
                <c:pt idx="65">
                  <c:v>6291.0999999999995</c:v>
                </c:pt>
                <c:pt idx="66">
                  <c:v>6493.7</c:v>
                </c:pt>
                <c:pt idx="67">
                  <c:v>6493.7</c:v>
                </c:pt>
                <c:pt idx="68">
                  <c:v>6871.7</c:v>
                </c:pt>
                <c:pt idx="69">
                  <c:v>6871.7</c:v>
                </c:pt>
                <c:pt idx="70">
                  <c:v>6957.3</c:v>
                </c:pt>
                <c:pt idx="71">
                  <c:v>6957.3</c:v>
                </c:pt>
                <c:pt idx="72">
                  <c:v>7173.7</c:v>
                </c:pt>
                <c:pt idx="73">
                  <c:v>7173.7</c:v>
                </c:pt>
                <c:pt idx="74">
                  <c:v>7320.0999999999995</c:v>
                </c:pt>
                <c:pt idx="75">
                  <c:v>7320.0999999999995</c:v>
                </c:pt>
                <c:pt idx="76">
                  <c:v>7343.5999999999995</c:v>
                </c:pt>
                <c:pt idx="77">
                  <c:v>7343.5999999999995</c:v>
                </c:pt>
                <c:pt idx="78">
                  <c:v>7472.0999999999995</c:v>
                </c:pt>
                <c:pt idx="79">
                  <c:v>7472.0999999999995</c:v>
                </c:pt>
                <c:pt idx="80">
                  <c:v>7699.7</c:v>
                </c:pt>
                <c:pt idx="81">
                  <c:v>7699.7</c:v>
                </c:pt>
                <c:pt idx="82">
                  <c:v>8044.3</c:v>
                </c:pt>
                <c:pt idx="83">
                  <c:v>8044.3</c:v>
                </c:pt>
                <c:pt idx="84">
                  <c:v>8588.2999999999993</c:v>
                </c:pt>
                <c:pt idx="85">
                  <c:v>8588.2999999999993</c:v>
                </c:pt>
                <c:pt idx="86">
                  <c:v>9084.2999999999993</c:v>
                </c:pt>
                <c:pt idx="87">
                  <c:v>9084.2999999999993</c:v>
                </c:pt>
                <c:pt idx="88">
                  <c:v>9269.1999999999989</c:v>
                </c:pt>
                <c:pt idx="89">
                  <c:v>9269.1999999999989</c:v>
                </c:pt>
                <c:pt idx="90">
                  <c:v>9375.5999999999985</c:v>
                </c:pt>
                <c:pt idx="91">
                  <c:v>9375.5999999999985</c:v>
                </c:pt>
                <c:pt idx="92">
                  <c:v>9433.4999999999982</c:v>
                </c:pt>
                <c:pt idx="93">
                  <c:v>9433.4999999999982</c:v>
                </c:pt>
                <c:pt idx="94">
                  <c:v>9751.7999999999975</c:v>
                </c:pt>
                <c:pt idx="95">
                  <c:v>9751.7999999999975</c:v>
                </c:pt>
                <c:pt idx="96">
                  <c:v>9930.9999999999982</c:v>
                </c:pt>
                <c:pt idx="97">
                  <c:v>9930.9999999999982</c:v>
                </c:pt>
                <c:pt idx="98">
                  <c:v>10256.399999999998</c:v>
                </c:pt>
                <c:pt idx="99">
                  <c:v>10256.399999999998</c:v>
                </c:pt>
                <c:pt idx="100">
                  <c:v>10329.599999999999</c:v>
                </c:pt>
                <c:pt idx="101">
                  <c:v>10329.599999999999</c:v>
                </c:pt>
                <c:pt idx="102">
                  <c:v>10423.199999999999</c:v>
                </c:pt>
                <c:pt idx="103">
                  <c:v>10423.199999999999</c:v>
                </c:pt>
                <c:pt idx="104">
                  <c:v>10449.9</c:v>
                </c:pt>
                <c:pt idx="105">
                  <c:v>10449.9</c:v>
                </c:pt>
                <c:pt idx="106">
                  <c:v>13121.2</c:v>
                </c:pt>
                <c:pt idx="107">
                  <c:v>13121.2</c:v>
                </c:pt>
                <c:pt idx="108">
                  <c:v>13244.5</c:v>
                </c:pt>
                <c:pt idx="109">
                  <c:v>13244.5</c:v>
                </c:pt>
                <c:pt idx="110">
                  <c:v>13646.2</c:v>
                </c:pt>
                <c:pt idx="111">
                  <c:v>13646.2</c:v>
                </c:pt>
                <c:pt idx="112">
                  <c:v>13850.400000000001</c:v>
                </c:pt>
                <c:pt idx="113">
                  <c:v>13850.400000000001</c:v>
                </c:pt>
                <c:pt idx="114">
                  <c:v>13903.500000000002</c:v>
                </c:pt>
                <c:pt idx="115">
                  <c:v>13903.500000000002</c:v>
                </c:pt>
                <c:pt idx="116">
                  <c:v>13998.600000000002</c:v>
                </c:pt>
                <c:pt idx="117">
                  <c:v>13998.600000000002</c:v>
                </c:pt>
                <c:pt idx="118">
                  <c:v>14070.800000000003</c:v>
                </c:pt>
                <c:pt idx="119">
                  <c:v>14070.800000000003</c:v>
                </c:pt>
                <c:pt idx="120">
                  <c:v>14157.600000000002</c:v>
                </c:pt>
                <c:pt idx="121">
                  <c:v>14157.600000000002</c:v>
                </c:pt>
                <c:pt idx="122">
                  <c:v>14329.000000000002</c:v>
                </c:pt>
                <c:pt idx="123">
                  <c:v>14329.000000000002</c:v>
                </c:pt>
                <c:pt idx="124">
                  <c:v>14507.600000000002</c:v>
                </c:pt>
                <c:pt idx="125">
                  <c:v>14507.600000000002</c:v>
                </c:pt>
                <c:pt idx="126">
                  <c:v>14580.900000000001</c:v>
                </c:pt>
                <c:pt idx="127">
                  <c:v>14580.900000000001</c:v>
                </c:pt>
                <c:pt idx="128">
                  <c:v>14813.500000000002</c:v>
                </c:pt>
                <c:pt idx="129">
                  <c:v>14813.500000000002</c:v>
                </c:pt>
                <c:pt idx="130">
                  <c:v>14988.200000000003</c:v>
                </c:pt>
                <c:pt idx="131">
                  <c:v>14988.200000000003</c:v>
                </c:pt>
                <c:pt idx="132">
                  <c:v>15734.500000000002</c:v>
                </c:pt>
                <c:pt idx="133">
                  <c:v>15734.500000000002</c:v>
                </c:pt>
                <c:pt idx="134">
                  <c:v>16216.200000000003</c:v>
                </c:pt>
                <c:pt idx="135">
                  <c:v>16216.200000000003</c:v>
                </c:pt>
                <c:pt idx="136">
                  <c:v>16498.100000000002</c:v>
                </c:pt>
                <c:pt idx="137">
                  <c:v>16498.100000000002</c:v>
                </c:pt>
                <c:pt idx="138">
                  <c:v>16729.100000000002</c:v>
                </c:pt>
                <c:pt idx="139">
                  <c:v>16729.100000000002</c:v>
                </c:pt>
                <c:pt idx="140">
                  <c:v>16971.400000000001</c:v>
                </c:pt>
                <c:pt idx="141">
                  <c:v>16971.400000000001</c:v>
                </c:pt>
                <c:pt idx="142">
                  <c:v>17528.100000000002</c:v>
                </c:pt>
                <c:pt idx="143">
                  <c:v>17528.100000000002</c:v>
                </c:pt>
                <c:pt idx="144">
                  <c:v>17565.2</c:v>
                </c:pt>
                <c:pt idx="145">
                  <c:v>17565.2</c:v>
                </c:pt>
                <c:pt idx="146">
                  <c:v>17590.400000000001</c:v>
                </c:pt>
                <c:pt idx="147">
                  <c:v>17590.400000000001</c:v>
                </c:pt>
                <c:pt idx="148">
                  <c:v>17632.7</c:v>
                </c:pt>
                <c:pt idx="149">
                  <c:v>17632.7</c:v>
                </c:pt>
                <c:pt idx="150">
                  <c:v>17740.900000000001</c:v>
                </c:pt>
                <c:pt idx="151">
                  <c:v>17740.900000000001</c:v>
                </c:pt>
                <c:pt idx="152">
                  <c:v>17912.7</c:v>
                </c:pt>
                <c:pt idx="153">
                  <c:v>17912.7</c:v>
                </c:pt>
                <c:pt idx="154">
                  <c:v>18111.5</c:v>
                </c:pt>
                <c:pt idx="155">
                  <c:v>18111.5</c:v>
                </c:pt>
                <c:pt idx="156">
                  <c:v>18165.900000000001</c:v>
                </c:pt>
                <c:pt idx="157">
                  <c:v>18165.900000000001</c:v>
                </c:pt>
                <c:pt idx="158">
                  <c:v>18668.2</c:v>
                </c:pt>
                <c:pt idx="159">
                  <c:v>18668.2</c:v>
                </c:pt>
                <c:pt idx="160">
                  <c:v>18787.100000000002</c:v>
                </c:pt>
                <c:pt idx="161">
                  <c:v>18787.100000000002</c:v>
                </c:pt>
                <c:pt idx="162">
                  <c:v>18824.900000000001</c:v>
                </c:pt>
                <c:pt idx="163">
                  <c:v>18824.900000000001</c:v>
                </c:pt>
                <c:pt idx="164">
                  <c:v>18924</c:v>
                </c:pt>
                <c:pt idx="165">
                  <c:v>18924</c:v>
                </c:pt>
                <c:pt idx="166">
                  <c:v>19125.3</c:v>
                </c:pt>
                <c:pt idx="167">
                  <c:v>19125.3</c:v>
                </c:pt>
                <c:pt idx="168">
                  <c:v>19395.399999999998</c:v>
                </c:pt>
                <c:pt idx="169">
                  <c:v>19395.399999999998</c:v>
                </c:pt>
                <c:pt idx="170">
                  <c:v>19840.099999999999</c:v>
                </c:pt>
                <c:pt idx="171">
                  <c:v>19840.099999999999</c:v>
                </c:pt>
                <c:pt idx="172">
                  <c:v>19916.5</c:v>
                </c:pt>
                <c:pt idx="173">
                  <c:v>19916.5</c:v>
                </c:pt>
                <c:pt idx="174">
                  <c:v>20836.5</c:v>
                </c:pt>
                <c:pt idx="175">
                  <c:v>20836.5</c:v>
                </c:pt>
                <c:pt idx="176">
                  <c:v>20961.5</c:v>
                </c:pt>
                <c:pt idx="177">
                  <c:v>20961.5</c:v>
                </c:pt>
                <c:pt idx="178">
                  <c:v>21044.7</c:v>
                </c:pt>
                <c:pt idx="179">
                  <c:v>21044.7</c:v>
                </c:pt>
                <c:pt idx="180">
                  <c:v>21160.5</c:v>
                </c:pt>
                <c:pt idx="181">
                  <c:v>21160.5</c:v>
                </c:pt>
                <c:pt idx="182">
                  <c:v>21266</c:v>
                </c:pt>
                <c:pt idx="183">
                  <c:v>21266</c:v>
                </c:pt>
                <c:pt idx="184">
                  <c:v>21309.9</c:v>
                </c:pt>
                <c:pt idx="185">
                  <c:v>21309.9</c:v>
                </c:pt>
                <c:pt idx="186">
                  <c:v>21689.9</c:v>
                </c:pt>
                <c:pt idx="187">
                  <c:v>21689.9</c:v>
                </c:pt>
                <c:pt idx="188">
                  <c:v>21793.200000000001</c:v>
                </c:pt>
                <c:pt idx="189">
                  <c:v>21793.200000000001</c:v>
                </c:pt>
                <c:pt idx="190">
                  <c:v>21815.7</c:v>
                </c:pt>
                <c:pt idx="191">
                  <c:v>21815.7</c:v>
                </c:pt>
                <c:pt idx="192">
                  <c:v>22041.100000000002</c:v>
                </c:pt>
                <c:pt idx="193">
                  <c:v>22041.100000000002</c:v>
                </c:pt>
                <c:pt idx="194">
                  <c:v>22196.000000000004</c:v>
                </c:pt>
                <c:pt idx="195">
                  <c:v>22196.000000000004</c:v>
                </c:pt>
                <c:pt idx="196">
                  <c:v>22299.800000000003</c:v>
                </c:pt>
                <c:pt idx="197">
                  <c:v>22299.800000000003</c:v>
                </c:pt>
                <c:pt idx="198">
                  <c:v>22317.500000000004</c:v>
                </c:pt>
                <c:pt idx="199">
                  <c:v>22317.500000000004</c:v>
                </c:pt>
                <c:pt idx="200">
                  <c:v>22497.500000000004</c:v>
                </c:pt>
                <c:pt idx="201">
                  <c:v>22497.500000000004</c:v>
                </c:pt>
                <c:pt idx="202">
                  <c:v>23222.500000000004</c:v>
                </c:pt>
                <c:pt idx="203">
                  <c:v>23222.500000000004</c:v>
                </c:pt>
                <c:pt idx="204">
                  <c:v>23355.800000000003</c:v>
                </c:pt>
                <c:pt idx="205">
                  <c:v>23355.800000000003</c:v>
                </c:pt>
                <c:pt idx="206">
                  <c:v>23594.800000000003</c:v>
                </c:pt>
                <c:pt idx="207">
                  <c:v>23594.800000000003</c:v>
                </c:pt>
                <c:pt idx="208">
                  <c:v>23691.700000000004</c:v>
                </c:pt>
                <c:pt idx="209">
                  <c:v>23691.700000000004</c:v>
                </c:pt>
                <c:pt idx="210">
                  <c:v>23808.900000000005</c:v>
                </c:pt>
                <c:pt idx="211">
                  <c:v>23808.900000000005</c:v>
                </c:pt>
                <c:pt idx="212">
                  <c:v>24069.300000000007</c:v>
                </c:pt>
                <c:pt idx="213">
                  <c:v>24069.300000000007</c:v>
                </c:pt>
                <c:pt idx="214">
                  <c:v>24397.100000000006</c:v>
                </c:pt>
                <c:pt idx="215">
                  <c:v>24397.100000000006</c:v>
                </c:pt>
                <c:pt idx="216">
                  <c:v>24733.200000000004</c:v>
                </c:pt>
                <c:pt idx="217">
                  <c:v>24733.200000000004</c:v>
                </c:pt>
                <c:pt idx="218">
                  <c:v>24829.800000000003</c:v>
                </c:pt>
                <c:pt idx="219">
                  <c:v>24829.800000000003</c:v>
                </c:pt>
                <c:pt idx="220">
                  <c:v>25338.800000000003</c:v>
                </c:pt>
                <c:pt idx="221">
                  <c:v>25338.800000000003</c:v>
                </c:pt>
                <c:pt idx="222">
                  <c:v>25418.800000000003</c:v>
                </c:pt>
                <c:pt idx="223">
                  <c:v>25418.800000000003</c:v>
                </c:pt>
                <c:pt idx="224">
                  <c:v>25506.600000000002</c:v>
                </c:pt>
                <c:pt idx="225">
                  <c:v>25506.600000000002</c:v>
                </c:pt>
                <c:pt idx="226">
                  <c:v>25725.200000000001</c:v>
                </c:pt>
                <c:pt idx="227">
                  <c:v>25725.200000000001</c:v>
                </c:pt>
                <c:pt idx="228">
                  <c:v>25854.9</c:v>
                </c:pt>
                <c:pt idx="229">
                  <c:v>25854.9</c:v>
                </c:pt>
                <c:pt idx="230">
                  <c:v>25989.600000000002</c:v>
                </c:pt>
                <c:pt idx="231">
                  <c:v>25989.600000000002</c:v>
                </c:pt>
                <c:pt idx="232">
                  <c:v>26071.9</c:v>
                </c:pt>
                <c:pt idx="233">
                  <c:v>26071.9</c:v>
                </c:pt>
                <c:pt idx="234">
                  <c:v>26152.7</c:v>
                </c:pt>
                <c:pt idx="235">
                  <c:v>26152.7</c:v>
                </c:pt>
                <c:pt idx="236">
                  <c:v>26214.799999999999</c:v>
                </c:pt>
                <c:pt idx="237">
                  <c:v>26214.799999999999</c:v>
                </c:pt>
                <c:pt idx="238">
                  <c:v>26263.899999999998</c:v>
                </c:pt>
                <c:pt idx="239">
                  <c:v>26263.899999999998</c:v>
                </c:pt>
                <c:pt idx="240">
                  <c:v>26330.1</c:v>
                </c:pt>
                <c:pt idx="241">
                  <c:v>26330.1</c:v>
                </c:pt>
                <c:pt idx="242">
                  <c:v>26431.699999999997</c:v>
                </c:pt>
                <c:pt idx="243">
                  <c:v>26431.699999999997</c:v>
                </c:pt>
                <c:pt idx="244">
                  <c:v>26483.499999999996</c:v>
                </c:pt>
                <c:pt idx="245">
                  <c:v>26483.499999999996</c:v>
                </c:pt>
                <c:pt idx="246">
                  <c:v>26506.599999999995</c:v>
                </c:pt>
                <c:pt idx="247">
                  <c:v>26506.599999999995</c:v>
                </c:pt>
                <c:pt idx="248">
                  <c:v>26559.999999999996</c:v>
                </c:pt>
                <c:pt idx="249">
                  <c:v>26559.999999999996</c:v>
                </c:pt>
                <c:pt idx="250">
                  <c:v>27166.199999999997</c:v>
                </c:pt>
                <c:pt idx="251">
                  <c:v>27166.199999999997</c:v>
                </c:pt>
                <c:pt idx="252">
                  <c:v>27296.399999999998</c:v>
                </c:pt>
                <c:pt idx="253">
                  <c:v>27296.399999999998</c:v>
                </c:pt>
                <c:pt idx="254">
                  <c:v>27428.1</c:v>
                </c:pt>
                <c:pt idx="255">
                  <c:v>27428.1</c:v>
                </c:pt>
                <c:pt idx="256">
                  <c:v>27443</c:v>
                </c:pt>
                <c:pt idx="257">
                  <c:v>27443</c:v>
                </c:pt>
                <c:pt idx="258">
                  <c:v>27569.3</c:v>
                </c:pt>
                <c:pt idx="259">
                  <c:v>27569.3</c:v>
                </c:pt>
                <c:pt idx="260">
                  <c:v>28161.5</c:v>
                </c:pt>
                <c:pt idx="261">
                  <c:v>28161.5</c:v>
                </c:pt>
                <c:pt idx="262">
                  <c:v>28236.1</c:v>
                </c:pt>
                <c:pt idx="263">
                  <c:v>28236.1</c:v>
                </c:pt>
                <c:pt idx="264">
                  <c:v>28393.1</c:v>
                </c:pt>
                <c:pt idx="265">
                  <c:v>28393.1</c:v>
                </c:pt>
                <c:pt idx="266">
                  <c:v>28646.1</c:v>
                </c:pt>
                <c:pt idx="267">
                  <c:v>28646.1</c:v>
                </c:pt>
                <c:pt idx="268">
                  <c:v>28976.1</c:v>
                </c:pt>
                <c:pt idx="269">
                  <c:v>28976.1</c:v>
                </c:pt>
                <c:pt idx="270">
                  <c:v>29281.3</c:v>
                </c:pt>
                <c:pt idx="271">
                  <c:v>29281.3</c:v>
                </c:pt>
                <c:pt idx="272">
                  <c:v>29719.3</c:v>
                </c:pt>
                <c:pt idx="273">
                  <c:v>29719.3</c:v>
                </c:pt>
                <c:pt idx="274">
                  <c:v>30164.799999999999</c:v>
                </c:pt>
                <c:pt idx="275">
                  <c:v>30164.799999999999</c:v>
                </c:pt>
                <c:pt idx="276">
                  <c:v>30273.200000000001</c:v>
                </c:pt>
                <c:pt idx="277">
                  <c:v>30273.200000000001</c:v>
                </c:pt>
                <c:pt idx="278">
                  <c:v>30313.4</c:v>
                </c:pt>
                <c:pt idx="279">
                  <c:v>30313.4</c:v>
                </c:pt>
                <c:pt idx="280">
                  <c:v>30599.7</c:v>
                </c:pt>
                <c:pt idx="281">
                  <c:v>30599.7</c:v>
                </c:pt>
                <c:pt idx="282">
                  <c:v>30796.3</c:v>
                </c:pt>
                <c:pt idx="283">
                  <c:v>30796.3</c:v>
                </c:pt>
                <c:pt idx="284">
                  <c:v>30943.3</c:v>
                </c:pt>
                <c:pt idx="285">
                  <c:v>30943.3</c:v>
                </c:pt>
                <c:pt idx="286">
                  <c:v>30960.3</c:v>
                </c:pt>
                <c:pt idx="287">
                  <c:v>30960.3</c:v>
                </c:pt>
                <c:pt idx="288">
                  <c:v>31234.799999999999</c:v>
                </c:pt>
                <c:pt idx="289">
                  <c:v>31234.799999999999</c:v>
                </c:pt>
                <c:pt idx="290">
                  <c:v>31282.1</c:v>
                </c:pt>
                <c:pt idx="291">
                  <c:v>31282.1</c:v>
                </c:pt>
                <c:pt idx="292">
                  <c:v>31343.899999999998</c:v>
                </c:pt>
                <c:pt idx="293">
                  <c:v>31343.899999999998</c:v>
                </c:pt>
                <c:pt idx="294">
                  <c:v>31537.8</c:v>
                </c:pt>
                <c:pt idx="295">
                  <c:v>31537.8</c:v>
                </c:pt>
                <c:pt idx="296">
                  <c:v>31640.5</c:v>
                </c:pt>
                <c:pt idx="297">
                  <c:v>31640.5</c:v>
                </c:pt>
                <c:pt idx="298">
                  <c:v>31932.799999999999</c:v>
                </c:pt>
                <c:pt idx="299">
                  <c:v>31932.799999999999</c:v>
                </c:pt>
                <c:pt idx="300">
                  <c:v>32239.7</c:v>
                </c:pt>
                <c:pt idx="301">
                  <c:v>32239.7</c:v>
                </c:pt>
                <c:pt idx="302">
                  <c:v>32288.5</c:v>
                </c:pt>
                <c:pt idx="303">
                  <c:v>32288.5</c:v>
                </c:pt>
                <c:pt idx="304">
                  <c:v>32943.699999999997</c:v>
                </c:pt>
                <c:pt idx="305">
                  <c:v>32943.699999999997</c:v>
                </c:pt>
                <c:pt idx="306">
                  <c:v>32990</c:v>
                </c:pt>
                <c:pt idx="307">
                  <c:v>32990</c:v>
                </c:pt>
                <c:pt idx="308">
                  <c:v>33159.599999999999</c:v>
                </c:pt>
                <c:pt idx="309">
                  <c:v>33159.599999999999</c:v>
                </c:pt>
                <c:pt idx="310">
                  <c:v>33253.699999999997</c:v>
                </c:pt>
                <c:pt idx="311">
                  <c:v>33253.699999999997</c:v>
                </c:pt>
                <c:pt idx="312">
                  <c:v>33368.799999999996</c:v>
                </c:pt>
                <c:pt idx="313">
                  <c:v>33368.799999999996</c:v>
                </c:pt>
                <c:pt idx="314">
                  <c:v>33598.799999999996</c:v>
                </c:pt>
                <c:pt idx="315">
                  <c:v>33598.799999999996</c:v>
                </c:pt>
                <c:pt idx="316">
                  <c:v>33604.699999999997</c:v>
                </c:pt>
                <c:pt idx="317">
                  <c:v>33604.699999999997</c:v>
                </c:pt>
                <c:pt idx="318">
                  <c:v>33731.399999999994</c:v>
                </c:pt>
                <c:pt idx="319">
                  <c:v>33731.399999999994</c:v>
                </c:pt>
                <c:pt idx="320">
                  <c:v>34020.599999999991</c:v>
                </c:pt>
                <c:pt idx="321">
                  <c:v>34020.599999999991</c:v>
                </c:pt>
                <c:pt idx="322">
                  <c:v>34289.799999999988</c:v>
                </c:pt>
                <c:pt idx="323">
                  <c:v>34289.799999999988</c:v>
                </c:pt>
                <c:pt idx="324">
                  <c:v>34722.19999999999</c:v>
                </c:pt>
                <c:pt idx="325">
                  <c:v>34722.19999999999</c:v>
                </c:pt>
                <c:pt idx="326">
                  <c:v>34852.19999999999</c:v>
                </c:pt>
                <c:pt idx="327">
                  <c:v>34852.19999999999</c:v>
                </c:pt>
                <c:pt idx="328">
                  <c:v>35504.799999999988</c:v>
                </c:pt>
                <c:pt idx="329">
                  <c:v>35504.799999999988</c:v>
                </c:pt>
                <c:pt idx="330">
                  <c:v>35677.69999999999</c:v>
                </c:pt>
                <c:pt idx="331">
                  <c:v>35677.69999999999</c:v>
                </c:pt>
                <c:pt idx="332">
                  <c:v>35877.099999999991</c:v>
                </c:pt>
                <c:pt idx="333">
                  <c:v>35877.099999999991</c:v>
                </c:pt>
                <c:pt idx="334">
                  <c:v>35940.19999999999</c:v>
                </c:pt>
                <c:pt idx="335">
                  <c:v>35940.19999999999</c:v>
                </c:pt>
                <c:pt idx="336">
                  <c:v>36122.499999999993</c:v>
                </c:pt>
                <c:pt idx="337">
                  <c:v>36122.499999999993</c:v>
                </c:pt>
                <c:pt idx="338">
                  <c:v>36346.899999999994</c:v>
                </c:pt>
                <c:pt idx="339">
                  <c:v>36346.899999999994</c:v>
                </c:pt>
                <c:pt idx="340">
                  <c:v>36407.399999999994</c:v>
                </c:pt>
                <c:pt idx="341">
                  <c:v>36407.399999999994</c:v>
                </c:pt>
                <c:pt idx="342">
                  <c:v>36453.899999999994</c:v>
                </c:pt>
                <c:pt idx="343">
                  <c:v>36453.899999999994</c:v>
                </c:pt>
                <c:pt idx="344">
                  <c:v>36838.899999999994</c:v>
                </c:pt>
                <c:pt idx="345">
                  <c:v>36838.899999999994</c:v>
                </c:pt>
                <c:pt idx="346">
                  <c:v>36864.499999999993</c:v>
                </c:pt>
                <c:pt idx="347">
                  <c:v>36864.499999999993</c:v>
                </c:pt>
                <c:pt idx="348">
                  <c:v>37183.19999999999</c:v>
                </c:pt>
                <c:pt idx="349">
                  <c:v>37183.19999999999</c:v>
                </c:pt>
                <c:pt idx="350">
                  <c:v>37332.69999999999</c:v>
                </c:pt>
                <c:pt idx="351">
                  <c:v>37332.69999999999</c:v>
                </c:pt>
                <c:pt idx="352">
                  <c:v>37535.19999999999</c:v>
                </c:pt>
                <c:pt idx="353">
                  <c:v>37535.19999999999</c:v>
                </c:pt>
                <c:pt idx="354">
                  <c:v>37795.69999999999</c:v>
                </c:pt>
                <c:pt idx="355">
                  <c:v>37795.69999999999</c:v>
                </c:pt>
                <c:pt idx="356">
                  <c:v>37863.19999999999</c:v>
                </c:pt>
                <c:pt idx="357">
                  <c:v>37863.19999999999</c:v>
                </c:pt>
                <c:pt idx="358">
                  <c:v>37942.399999999987</c:v>
                </c:pt>
                <c:pt idx="359">
                  <c:v>37942.399999999987</c:v>
                </c:pt>
                <c:pt idx="360">
                  <c:v>38564.799999999988</c:v>
                </c:pt>
                <c:pt idx="361">
                  <c:v>38564.799999999988</c:v>
                </c:pt>
                <c:pt idx="362">
                  <c:v>38854.399999999987</c:v>
                </c:pt>
                <c:pt idx="363">
                  <c:v>38854.399999999987</c:v>
                </c:pt>
                <c:pt idx="364">
                  <c:v>39469.399999999987</c:v>
                </c:pt>
                <c:pt idx="365">
                  <c:v>39469.399999999987</c:v>
                </c:pt>
                <c:pt idx="366">
                  <c:v>39541.099999999984</c:v>
                </c:pt>
                <c:pt idx="367">
                  <c:v>39541.099999999984</c:v>
                </c:pt>
                <c:pt idx="368">
                  <c:v>39810.899999999987</c:v>
                </c:pt>
                <c:pt idx="369">
                  <c:v>39810.899999999987</c:v>
                </c:pt>
                <c:pt idx="370">
                  <c:v>40248.399999999987</c:v>
                </c:pt>
                <c:pt idx="371">
                  <c:v>40248.399999999987</c:v>
                </c:pt>
                <c:pt idx="372">
                  <c:v>40385.099999999984</c:v>
                </c:pt>
                <c:pt idx="373">
                  <c:v>40385.099999999984</c:v>
                </c:pt>
                <c:pt idx="374">
                  <c:v>40644.099999999984</c:v>
                </c:pt>
                <c:pt idx="375">
                  <c:v>40644.099999999984</c:v>
                </c:pt>
                <c:pt idx="376">
                  <c:v>40772.099999999984</c:v>
                </c:pt>
                <c:pt idx="377">
                  <c:v>40772.099999999984</c:v>
                </c:pt>
                <c:pt idx="378">
                  <c:v>40805.599999999984</c:v>
                </c:pt>
                <c:pt idx="379">
                  <c:v>40805.599999999984</c:v>
                </c:pt>
                <c:pt idx="380">
                  <c:v>41119.899999999987</c:v>
                </c:pt>
                <c:pt idx="381">
                  <c:v>41119.899999999987</c:v>
                </c:pt>
                <c:pt idx="382">
                  <c:v>41614.899999999987</c:v>
                </c:pt>
                <c:pt idx="383">
                  <c:v>41614.899999999987</c:v>
                </c:pt>
                <c:pt idx="384">
                  <c:v>42314.899999999987</c:v>
                </c:pt>
                <c:pt idx="385">
                  <c:v>42314.899999999987</c:v>
                </c:pt>
                <c:pt idx="386">
                  <c:v>42592.69999999999</c:v>
                </c:pt>
                <c:pt idx="387">
                  <c:v>42592.69999999999</c:v>
                </c:pt>
                <c:pt idx="388">
                  <c:v>42797.69999999999</c:v>
                </c:pt>
                <c:pt idx="389">
                  <c:v>42797.69999999999</c:v>
                </c:pt>
                <c:pt idx="390">
                  <c:v>42958.499999999993</c:v>
                </c:pt>
                <c:pt idx="391">
                  <c:v>42958.499999999993</c:v>
                </c:pt>
                <c:pt idx="392">
                  <c:v>43056.19999999999</c:v>
                </c:pt>
                <c:pt idx="393">
                  <c:v>43056.19999999999</c:v>
                </c:pt>
                <c:pt idx="394">
                  <c:v>43179.099999999991</c:v>
                </c:pt>
                <c:pt idx="395">
                  <c:v>43179.099999999991</c:v>
                </c:pt>
                <c:pt idx="396">
                  <c:v>43363.899999999994</c:v>
                </c:pt>
                <c:pt idx="397">
                  <c:v>43363.899999999994</c:v>
                </c:pt>
                <c:pt idx="398">
                  <c:v>43493.599999999991</c:v>
                </c:pt>
                <c:pt idx="399">
                  <c:v>43493.599999999991</c:v>
                </c:pt>
                <c:pt idx="400">
                  <c:v>43688.499999999993</c:v>
                </c:pt>
                <c:pt idx="401">
                  <c:v>43688.499999999993</c:v>
                </c:pt>
                <c:pt idx="402">
                  <c:v>46690.69999999999</c:v>
                </c:pt>
                <c:pt idx="403">
                  <c:v>46690.69999999999</c:v>
                </c:pt>
                <c:pt idx="404">
                  <c:v>46746.099999999991</c:v>
                </c:pt>
                <c:pt idx="405">
                  <c:v>46746.099999999991</c:v>
                </c:pt>
                <c:pt idx="406">
                  <c:v>47248.19999999999</c:v>
                </c:pt>
                <c:pt idx="407">
                  <c:v>47248.19999999999</c:v>
                </c:pt>
                <c:pt idx="408">
                  <c:v>47440.19999999999</c:v>
                </c:pt>
                <c:pt idx="409">
                  <c:v>47440.19999999999</c:v>
                </c:pt>
                <c:pt idx="410">
                  <c:v>47480.499999999993</c:v>
                </c:pt>
                <c:pt idx="411">
                  <c:v>47480.499999999993</c:v>
                </c:pt>
                <c:pt idx="412">
                  <c:v>47628.999999999993</c:v>
                </c:pt>
                <c:pt idx="413">
                  <c:v>47628.999999999993</c:v>
                </c:pt>
                <c:pt idx="414">
                  <c:v>47778.799999999996</c:v>
                </c:pt>
                <c:pt idx="415">
                  <c:v>47778.799999999996</c:v>
                </c:pt>
                <c:pt idx="416">
                  <c:v>47808.899999999994</c:v>
                </c:pt>
                <c:pt idx="417">
                  <c:v>47808.899999999994</c:v>
                </c:pt>
                <c:pt idx="418">
                  <c:v>47928.799999999996</c:v>
                </c:pt>
                <c:pt idx="419">
                  <c:v>47928.799999999996</c:v>
                </c:pt>
                <c:pt idx="420">
                  <c:v>48016.899999999994</c:v>
                </c:pt>
                <c:pt idx="421">
                  <c:v>48016.899999999994</c:v>
                </c:pt>
                <c:pt idx="422">
                  <c:v>48088.099999999991</c:v>
                </c:pt>
                <c:pt idx="423">
                  <c:v>48088.099999999991</c:v>
                </c:pt>
                <c:pt idx="424">
                  <c:v>48240.799999999988</c:v>
                </c:pt>
                <c:pt idx="425">
                  <c:v>48240.799999999988</c:v>
                </c:pt>
                <c:pt idx="426">
                  <c:v>48330.19999999999</c:v>
                </c:pt>
                <c:pt idx="427">
                  <c:v>48330.19999999999</c:v>
                </c:pt>
                <c:pt idx="428">
                  <c:v>48368.399999999987</c:v>
                </c:pt>
                <c:pt idx="429">
                  <c:v>48368.399999999987</c:v>
                </c:pt>
                <c:pt idx="430">
                  <c:v>48636.099999999984</c:v>
                </c:pt>
                <c:pt idx="431">
                  <c:v>48636.099999999984</c:v>
                </c:pt>
                <c:pt idx="432">
                  <c:v>48728.799999999981</c:v>
                </c:pt>
                <c:pt idx="433">
                  <c:v>48728.799999999981</c:v>
                </c:pt>
                <c:pt idx="434">
                  <c:v>48927.799999999981</c:v>
                </c:pt>
                <c:pt idx="435">
                  <c:v>48927.799999999981</c:v>
                </c:pt>
                <c:pt idx="436">
                  <c:v>49095.999999999978</c:v>
                </c:pt>
                <c:pt idx="437">
                  <c:v>49095.999999999978</c:v>
                </c:pt>
                <c:pt idx="438">
                  <c:v>49135.099999999977</c:v>
                </c:pt>
                <c:pt idx="439">
                  <c:v>49135.099999999977</c:v>
                </c:pt>
                <c:pt idx="440">
                  <c:v>49232.699999999975</c:v>
                </c:pt>
                <c:pt idx="441">
                  <c:v>49232.699999999975</c:v>
                </c:pt>
                <c:pt idx="442">
                  <c:v>49312.599999999977</c:v>
                </c:pt>
                <c:pt idx="443">
                  <c:v>49312.599999999977</c:v>
                </c:pt>
                <c:pt idx="444">
                  <c:v>49395.39999999998</c:v>
                </c:pt>
                <c:pt idx="445">
                  <c:v>49395.39999999998</c:v>
                </c:pt>
                <c:pt idx="446">
                  <c:v>49624.599999999977</c:v>
                </c:pt>
                <c:pt idx="447">
                  <c:v>49624.599999999977</c:v>
                </c:pt>
                <c:pt idx="448">
                  <c:v>49968.999999999978</c:v>
                </c:pt>
                <c:pt idx="449">
                  <c:v>49968.999999999978</c:v>
                </c:pt>
                <c:pt idx="450">
                  <c:v>49994.099999999977</c:v>
                </c:pt>
                <c:pt idx="451">
                  <c:v>49994.099999999977</c:v>
                </c:pt>
                <c:pt idx="452">
                  <c:v>50129.999999999978</c:v>
                </c:pt>
                <c:pt idx="453">
                  <c:v>50129.999999999978</c:v>
                </c:pt>
                <c:pt idx="454">
                  <c:v>50547.999999999978</c:v>
                </c:pt>
                <c:pt idx="455">
                  <c:v>50547.999999999978</c:v>
                </c:pt>
                <c:pt idx="456">
                  <c:v>50885.39999999998</c:v>
                </c:pt>
                <c:pt idx="457">
                  <c:v>50885.39999999998</c:v>
                </c:pt>
                <c:pt idx="458">
                  <c:v>51017.89999999998</c:v>
                </c:pt>
                <c:pt idx="459">
                  <c:v>51017.89999999998</c:v>
                </c:pt>
                <c:pt idx="460">
                  <c:v>51093.499999999978</c:v>
                </c:pt>
                <c:pt idx="461">
                  <c:v>51093.499999999978</c:v>
                </c:pt>
                <c:pt idx="462">
                  <c:v>51185.599999999977</c:v>
                </c:pt>
                <c:pt idx="463">
                  <c:v>51185.599999999977</c:v>
                </c:pt>
                <c:pt idx="464">
                  <c:v>51443.999999999978</c:v>
                </c:pt>
                <c:pt idx="465">
                  <c:v>51443.999999999978</c:v>
                </c:pt>
                <c:pt idx="466">
                  <c:v>51593.999999999978</c:v>
                </c:pt>
                <c:pt idx="467">
                  <c:v>51593.999999999978</c:v>
                </c:pt>
                <c:pt idx="468">
                  <c:v>51718.199999999975</c:v>
                </c:pt>
                <c:pt idx="469">
                  <c:v>51718.199999999975</c:v>
                </c:pt>
                <c:pt idx="470">
                  <c:v>51804.899999999972</c:v>
                </c:pt>
                <c:pt idx="471">
                  <c:v>51804.899999999972</c:v>
                </c:pt>
                <c:pt idx="472">
                  <c:v>52019.799999999974</c:v>
                </c:pt>
                <c:pt idx="473">
                  <c:v>52019.799999999974</c:v>
                </c:pt>
                <c:pt idx="474">
                  <c:v>52090.799999999974</c:v>
                </c:pt>
                <c:pt idx="475">
                  <c:v>52090.799999999974</c:v>
                </c:pt>
                <c:pt idx="476">
                  <c:v>52437.199999999975</c:v>
                </c:pt>
                <c:pt idx="477">
                  <c:v>52437.199999999975</c:v>
                </c:pt>
                <c:pt idx="478">
                  <c:v>52849.999999999978</c:v>
                </c:pt>
                <c:pt idx="479">
                  <c:v>52849.999999999978</c:v>
                </c:pt>
                <c:pt idx="480">
                  <c:v>53004.199999999975</c:v>
                </c:pt>
                <c:pt idx="481">
                  <c:v>53004.199999999975</c:v>
                </c:pt>
                <c:pt idx="482">
                  <c:v>53052.499999999978</c:v>
                </c:pt>
                <c:pt idx="483">
                  <c:v>53052.499999999978</c:v>
                </c:pt>
                <c:pt idx="484">
                  <c:v>53118.39999999998</c:v>
                </c:pt>
                <c:pt idx="485">
                  <c:v>53118.39999999998</c:v>
                </c:pt>
                <c:pt idx="486">
                  <c:v>53236.799999999981</c:v>
                </c:pt>
                <c:pt idx="487">
                  <c:v>53236.799999999981</c:v>
                </c:pt>
                <c:pt idx="488">
                  <c:v>53245.099999999984</c:v>
                </c:pt>
                <c:pt idx="489">
                  <c:v>53245.099999999984</c:v>
                </c:pt>
                <c:pt idx="490">
                  <c:v>53346.299999999981</c:v>
                </c:pt>
                <c:pt idx="491">
                  <c:v>53346.299999999981</c:v>
                </c:pt>
                <c:pt idx="492">
                  <c:v>53575.799999999981</c:v>
                </c:pt>
                <c:pt idx="493">
                  <c:v>53575.799999999981</c:v>
                </c:pt>
                <c:pt idx="494">
                  <c:v>53715.599999999984</c:v>
                </c:pt>
                <c:pt idx="495">
                  <c:v>53715.599999999984</c:v>
                </c:pt>
                <c:pt idx="496">
                  <c:v>54093.399999999987</c:v>
                </c:pt>
                <c:pt idx="497">
                  <c:v>54093.399999999987</c:v>
                </c:pt>
                <c:pt idx="498">
                  <c:v>54117.999999999985</c:v>
                </c:pt>
                <c:pt idx="499">
                  <c:v>54117.999999999985</c:v>
                </c:pt>
                <c:pt idx="500">
                  <c:v>54150.399999999987</c:v>
                </c:pt>
                <c:pt idx="501">
                  <c:v>54150.399999999987</c:v>
                </c:pt>
                <c:pt idx="502">
                  <c:v>54322.299999999988</c:v>
                </c:pt>
                <c:pt idx="503">
                  <c:v>54322.299999999988</c:v>
                </c:pt>
                <c:pt idx="504">
                  <c:v>54358.299999999988</c:v>
                </c:pt>
                <c:pt idx="505">
                  <c:v>54358.299999999988</c:v>
                </c:pt>
                <c:pt idx="506">
                  <c:v>54493.299999999988</c:v>
                </c:pt>
                <c:pt idx="507">
                  <c:v>54493.299999999988</c:v>
                </c:pt>
                <c:pt idx="508">
                  <c:v>54739.399999999987</c:v>
                </c:pt>
                <c:pt idx="509">
                  <c:v>54739.399999999987</c:v>
                </c:pt>
                <c:pt idx="510">
                  <c:v>54747.999999999985</c:v>
                </c:pt>
                <c:pt idx="511">
                  <c:v>54747.999999999985</c:v>
                </c:pt>
                <c:pt idx="512">
                  <c:v>54943.599999999984</c:v>
                </c:pt>
                <c:pt idx="513">
                  <c:v>54943.599999999984</c:v>
                </c:pt>
                <c:pt idx="514">
                  <c:v>55030.699999999983</c:v>
                </c:pt>
                <c:pt idx="515">
                  <c:v>55030.699999999983</c:v>
                </c:pt>
                <c:pt idx="516">
                  <c:v>55061.699999999983</c:v>
                </c:pt>
                <c:pt idx="517">
                  <c:v>55061.699999999983</c:v>
                </c:pt>
                <c:pt idx="518">
                  <c:v>55302.699999999983</c:v>
                </c:pt>
                <c:pt idx="519">
                  <c:v>55302.699999999983</c:v>
                </c:pt>
                <c:pt idx="520">
                  <c:v>55389.699999999983</c:v>
                </c:pt>
                <c:pt idx="521">
                  <c:v>55389.699999999983</c:v>
                </c:pt>
                <c:pt idx="522">
                  <c:v>55407.999999999985</c:v>
                </c:pt>
                <c:pt idx="523">
                  <c:v>55407.999999999985</c:v>
                </c:pt>
                <c:pt idx="524">
                  <c:v>55508.799999999988</c:v>
                </c:pt>
                <c:pt idx="525">
                  <c:v>55508.799999999988</c:v>
                </c:pt>
                <c:pt idx="526">
                  <c:v>55802.599999999991</c:v>
                </c:pt>
                <c:pt idx="527">
                  <c:v>55802.599999999991</c:v>
                </c:pt>
                <c:pt idx="528">
                  <c:v>55820.19999999999</c:v>
                </c:pt>
                <c:pt idx="529">
                  <c:v>55820.19999999999</c:v>
                </c:pt>
                <c:pt idx="530">
                  <c:v>55899.999999999993</c:v>
                </c:pt>
                <c:pt idx="531">
                  <c:v>55899.999999999993</c:v>
                </c:pt>
                <c:pt idx="532">
                  <c:v>56141.499999999993</c:v>
                </c:pt>
                <c:pt idx="533">
                  <c:v>56141.499999999993</c:v>
                </c:pt>
                <c:pt idx="534">
                  <c:v>56233.299999999996</c:v>
                </c:pt>
                <c:pt idx="535">
                  <c:v>56233.299999999996</c:v>
                </c:pt>
                <c:pt idx="536">
                  <c:v>56278.2</c:v>
                </c:pt>
                <c:pt idx="537">
                  <c:v>56278.2</c:v>
                </c:pt>
                <c:pt idx="538">
                  <c:v>56336.2</c:v>
                </c:pt>
                <c:pt idx="539">
                  <c:v>56336.2</c:v>
                </c:pt>
                <c:pt idx="540">
                  <c:v>56386.899999999994</c:v>
                </c:pt>
                <c:pt idx="541">
                  <c:v>56386.899999999994</c:v>
                </c:pt>
                <c:pt idx="542">
                  <c:v>56437.599999999991</c:v>
                </c:pt>
                <c:pt idx="543">
                  <c:v>56437.599999999991</c:v>
                </c:pt>
                <c:pt idx="544">
                  <c:v>56563.69999999999</c:v>
                </c:pt>
                <c:pt idx="545">
                  <c:v>56563.69999999999</c:v>
                </c:pt>
                <c:pt idx="546">
                  <c:v>56601.999999999993</c:v>
                </c:pt>
                <c:pt idx="547">
                  <c:v>56601.999999999993</c:v>
                </c:pt>
                <c:pt idx="548">
                  <c:v>56719.899999999994</c:v>
                </c:pt>
                <c:pt idx="549">
                  <c:v>56719.899999999994</c:v>
                </c:pt>
                <c:pt idx="550">
                  <c:v>56885.899999999994</c:v>
                </c:pt>
                <c:pt idx="551">
                  <c:v>56885.899999999994</c:v>
                </c:pt>
                <c:pt idx="552">
                  <c:v>56984.399999999994</c:v>
                </c:pt>
                <c:pt idx="553">
                  <c:v>56984.399999999994</c:v>
                </c:pt>
                <c:pt idx="554">
                  <c:v>57229.299999999996</c:v>
                </c:pt>
                <c:pt idx="555">
                  <c:v>57229.299999999996</c:v>
                </c:pt>
                <c:pt idx="556">
                  <c:v>57266.6</c:v>
                </c:pt>
                <c:pt idx="557">
                  <c:v>57266.6</c:v>
                </c:pt>
                <c:pt idx="558">
                  <c:v>57277.4</c:v>
                </c:pt>
                <c:pt idx="559">
                  <c:v>57277.4</c:v>
                </c:pt>
                <c:pt idx="560">
                  <c:v>57431.200000000004</c:v>
                </c:pt>
                <c:pt idx="561">
                  <c:v>57431.200000000004</c:v>
                </c:pt>
                <c:pt idx="562">
                  <c:v>57609.000000000007</c:v>
                </c:pt>
                <c:pt idx="563">
                  <c:v>57609.000000000007</c:v>
                </c:pt>
                <c:pt idx="564">
                  <c:v>57730.500000000007</c:v>
                </c:pt>
                <c:pt idx="565">
                  <c:v>57730.500000000007</c:v>
                </c:pt>
                <c:pt idx="566">
                  <c:v>57980.600000000006</c:v>
                </c:pt>
                <c:pt idx="567">
                  <c:v>57980.600000000006</c:v>
                </c:pt>
                <c:pt idx="568">
                  <c:v>58083.600000000006</c:v>
                </c:pt>
                <c:pt idx="569">
                  <c:v>58083.600000000006</c:v>
                </c:pt>
                <c:pt idx="570">
                  <c:v>58155.400000000009</c:v>
                </c:pt>
                <c:pt idx="571">
                  <c:v>58155.400000000009</c:v>
                </c:pt>
                <c:pt idx="572">
                  <c:v>58241.700000000012</c:v>
                </c:pt>
                <c:pt idx="573">
                  <c:v>58241.700000000012</c:v>
                </c:pt>
                <c:pt idx="574">
                  <c:v>58402.100000000013</c:v>
                </c:pt>
                <c:pt idx="575">
                  <c:v>58402.100000000013</c:v>
                </c:pt>
                <c:pt idx="576">
                  <c:v>58495.200000000012</c:v>
                </c:pt>
                <c:pt idx="577">
                  <c:v>58495.200000000012</c:v>
                </c:pt>
                <c:pt idx="578">
                  <c:v>58523.600000000013</c:v>
                </c:pt>
                <c:pt idx="579">
                  <c:v>58523.600000000013</c:v>
                </c:pt>
                <c:pt idx="580">
                  <c:v>58544.100000000013</c:v>
                </c:pt>
                <c:pt idx="581">
                  <c:v>58544.100000000013</c:v>
                </c:pt>
                <c:pt idx="582">
                  <c:v>58853.400000000016</c:v>
                </c:pt>
                <c:pt idx="583">
                  <c:v>58853.400000000016</c:v>
                </c:pt>
                <c:pt idx="584">
                  <c:v>58887.800000000017</c:v>
                </c:pt>
                <c:pt idx="585">
                  <c:v>58887.800000000017</c:v>
                </c:pt>
                <c:pt idx="586">
                  <c:v>58933.200000000019</c:v>
                </c:pt>
                <c:pt idx="587">
                  <c:v>58933.200000000019</c:v>
                </c:pt>
                <c:pt idx="588">
                  <c:v>58952.000000000022</c:v>
                </c:pt>
                <c:pt idx="589">
                  <c:v>58952.000000000022</c:v>
                </c:pt>
                <c:pt idx="590">
                  <c:v>59016.700000000019</c:v>
                </c:pt>
                <c:pt idx="591">
                  <c:v>59016.700000000019</c:v>
                </c:pt>
                <c:pt idx="592">
                  <c:v>59033.200000000019</c:v>
                </c:pt>
                <c:pt idx="593">
                  <c:v>59033.200000000019</c:v>
                </c:pt>
                <c:pt idx="594">
                  <c:v>59485.500000000022</c:v>
                </c:pt>
                <c:pt idx="595">
                  <c:v>59485.500000000022</c:v>
                </c:pt>
                <c:pt idx="596">
                  <c:v>59538.400000000023</c:v>
                </c:pt>
                <c:pt idx="597">
                  <c:v>59538.400000000023</c:v>
                </c:pt>
                <c:pt idx="598">
                  <c:v>59736.500000000022</c:v>
                </c:pt>
                <c:pt idx="599">
                  <c:v>59736.500000000022</c:v>
                </c:pt>
                <c:pt idx="600">
                  <c:v>59796.800000000025</c:v>
                </c:pt>
                <c:pt idx="601">
                  <c:v>59796.800000000025</c:v>
                </c:pt>
                <c:pt idx="602">
                  <c:v>59939.700000000026</c:v>
                </c:pt>
                <c:pt idx="603">
                  <c:v>59939.700000000026</c:v>
                </c:pt>
                <c:pt idx="604">
                  <c:v>59973.600000000028</c:v>
                </c:pt>
                <c:pt idx="605">
                  <c:v>59973.600000000028</c:v>
                </c:pt>
                <c:pt idx="606">
                  <c:v>60250.800000000025</c:v>
                </c:pt>
                <c:pt idx="607">
                  <c:v>60250.800000000025</c:v>
                </c:pt>
                <c:pt idx="608">
                  <c:v>60436.100000000028</c:v>
                </c:pt>
                <c:pt idx="609">
                  <c:v>60436.100000000028</c:v>
                </c:pt>
                <c:pt idx="610">
                  <c:v>60539.700000000026</c:v>
                </c:pt>
                <c:pt idx="611">
                  <c:v>60539.700000000026</c:v>
                </c:pt>
                <c:pt idx="612">
                  <c:v>60678.100000000028</c:v>
                </c:pt>
                <c:pt idx="613">
                  <c:v>60678.100000000028</c:v>
                </c:pt>
                <c:pt idx="614">
                  <c:v>60744.300000000025</c:v>
                </c:pt>
                <c:pt idx="615">
                  <c:v>60744.300000000025</c:v>
                </c:pt>
                <c:pt idx="616">
                  <c:v>60828.700000000026</c:v>
                </c:pt>
                <c:pt idx="617">
                  <c:v>60828.700000000026</c:v>
                </c:pt>
                <c:pt idx="618">
                  <c:v>60891.700000000026</c:v>
                </c:pt>
                <c:pt idx="619">
                  <c:v>60891.700000000026</c:v>
                </c:pt>
                <c:pt idx="620">
                  <c:v>60929.800000000025</c:v>
                </c:pt>
                <c:pt idx="621">
                  <c:v>60929.800000000025</c:v>
                </c:pt>
                <c:pt idx="622">
                  <c:v>61244.700000000026</c:v>
                </c:pt>
                <c:pt idx="623">
                  <c:v>61244.700000000026</c:v>
                </c:pt>
                <c:pt idx="624">
                  <c:v>61324.700000000026</c:v>
                </c:pt>
                <c:pt idx="625">
                  <c:v>61324.700000000026</c:v>
                </c:pt>
                <c:pt idx="626">
                  <c:v>61355.600000000028</c:v>
                </c:pt>
                <c:pt idx="627">
                  <c:v>61355.600000000028</c:v>
                </c:pt>
                <c:pt idx="628">
                  <c:v>61380.300000000025</c:v>
                </c:pt>
                <c:pt idx="629">
                  <c:v>61380.300000000025</c:v>
                </c:pt>
                <c:pt idx="630">
                  <c:v>61569.600000000028</c:v>
                </c:pt>
                <c:pt idx="631">
                  <c:v>61569.600000000028</c:v>
                </c:pt>
                <c:pt idx="632">
                  <c:v>61588.100000000028</c:v>
                </c:pt>
                <c:pt idx="633">
                  <c:v>61588.100000000028</c:v>
                </c:pt>
                <c:pt idx="634">
                  <c:v>61798.500000000029</c:v>
                </c:pt>
                <c:pt idx="635">
                  <c:v>61798.500000000029</c:v>
                </c:pt>
                <c:pt idx="636">
                  <c:v>61830.500000000029</c:v>
                </c:pt>
                <c:pt idx="637">
                  <c:v>61830.500000000029</c:v>
                </c:pt>
                <c:pt idx="638">
                  <c:v>62021.100000000028</c:v>
                </c:pt>
                <c:pt idx="639">
                  <c:v>62021.100000000028</c:v>
                </c:pt>
                <c:pt idx="640">
                  <c:v>62043.000000000029</c:v>
                </c:pt>
                <c:pt idx="641">
                  <c:v>62043.000000000029</c:v>
                </c:pt>
                <c:pt idx="642">
                  <c:v>62069.700000000026</c:v>
                </c:pt>
                <c:pt idx="643">
                  <c:v>62069.700000000026</c:v>
                </c:pt>
                <c:pt idx="644">
                  <c:v>62083.500000000029</c:v>
                </c:pt>
                <c:pt idx="645">
                  <c:v>62083.500000000029</c:v>
                </c:pt>
                <c:pt idx="646">
                  <c:v>62110.900000000031</c:v>
                </c:pt>
                <c:pt idx="647">
                  <c:v>62110.900000000031</c:v>
                </c:pt>
                <c:pt idx="648">
                  <c:v>62181.300000000032</c:v>
                </c:pt>
                <c:pt idx="649">
                  <c:v>62181.300000000032</c:v>
                </c:pt>
                <c:pt idx="650">
                  <c:v>62273.000000000029</c:v>
                </c:pt>
                <c:pt idx="651">
                  <c:v>62273.000000000029</c:v>
                </c:pt>
                <c:pt idx="652">
                  <c:v>62335.600000000028</c:v>
                </c:pt>
                <c:pt idx="653">
                  <c:v>62335.600000000028</c:v>
                </c:pt>
                <c:pt idx="654">
                  <c:v>62453.800000000025</c:v>
                </c:pt>
                <c:pt idx="655">
                  <c:v>62453.800000000025</c:v>
                </c:pt>
                <c:pt idx="656">
                  <c:v>62512.000000000022</c:v>
                </c:pt>
                <c:pt idx="657">
                  <c:v>62512.000000000022</c:v>
                </c:pt>
                <c:pt idx="658">
                  <c:v>62530.500000000022</c:v>
                </c:pt>
                <c:pt idx="659">
                  <c:v>62530.500000000022</c:v>
                </c:pt>
                <c:pt idx="660">
                  <c:v>62536.800000000025</c:v>
                </c:pt>
                <c:pt idx="661">
                  <c:v>62536.800000000025</c:v>
                </c:pt>
                <c:pt idx="662">
                  <c:v>62548.700000000026</c:v>
                </c:pt>
                <c:pt idx="663">
                  <c:v>62548.700000000026</c:v>
                </c:pt>
                <c:pt idx="664">
                  <c:v>62552.700000000026</c:v>
                </c:pt>
                <c:pt idx="665">
                  <c:v>62552.700000000026</c:v>
                </c:pt>
                <c:pt idx="666">
                  <c:v>62554.500000000029</c:v>
                </c:pt>
                <c:pt idx="667">
                  <c:v>62554.500000000029</c:v>
                </c:pt>
              </c:numCache>
            </c:numRef>
          </c:cat>
          <c:val>
            <c:numRef>
              <c:f>'Asset 2024 Cost Curve (LOM)'!$AQ$11:$AQ$694</c:f>
              <c:numCache>
                <c:formatCode>General</c:formatCode>
                <c:ptCount val="684"/>
              </c:numCache>
            </c:numRef>
          </c:val>
          <c:extLst>
            <c:ext xmlns:c16="http://schemas.microsoft.com/office/drawing/2014/chart" uri="{C3380CC4-5D6E-409C-BE32-E72D297353CC}">
              <c16:uniqueId val="{0000000A-CE9F-481E-828E-251AC82C46CF}"/>
            </c:ext>
          </c:extLst>
        </c:ser>
        <c:ser>
          <c:idx val="11"/>
          <c:order val="11"/>
          <c:tx>
            <c:strRef>
              <c:f>'Asset 2024 Cost Curve (LOM)'!$AR$10</c:f>
              <c:strCache>
                <c:ptCount val="1"/>
              </c:strCache>
            </c:strRef>
          </c:tx>
          <c:spPr>
            <a:solidFill>
              <a:schemeClr val="accent6">
                <a:lumMod val="20000"/>
                <a:lumOff val="80000"/>
              </a:schemeClr>
            </a:solidFill>
          </c:spPr>
          <c:cat>
            <c:numRef>
              <c:f>'Asset 2024 Cost Curve (LOM)'!$AD$11:$AD$678</c:f>
              <c:numCache>
                <c:formatCode>"$"#,##0_)_x_%;\("$"#,##0\)_x_%;\-\-_)_x_%;@_)_x_%</c:formatCode>
                <c:ptCount val="668"/>
                <c:pt idx="0">
                  <c:v>0</c:v>
                </c:pt>
                <c:pt idx="1">
                  <c:v>0</c:v>
                </c:pt>
                <c:pt idx="2">
                  <c:v>20.6</c:v>
                </c:pt>
                <c:pt idx="3">
                  <c:v>20.6</c:v>
                </c:pt>
                <c:pt idx="4">
                  <c:v>56.300000000000004</c:v>
                </c:pt>
                <c:pt idx="5">
                  <c:v>56.300000000000004</c:v>
                </c:pt>
                <c:pt idx="6">
                  <c:v>93.7</c:v>
                </c:pt>
                <c:pt idx="7">
                  <c:v>93.7</c:v>
                </c:pt>
                <c:pt idx="8">
                  <c:v>106.7</c:v>
                </c:pt>
                <c:pt idx="9">
                  <c:v>106.7</c:v>
                </c:pt>
                <c:pt idx="10">
                  <c:v>159.5</c:v>
                </c:pt>
                <c:pt idx="11">
                  <c:v>159.5</c:v>
                </c:pt>
                <c:pt idx="12">
                  <c:v>164.7</c:v>
                </c:pt>
                <c:pt idx="13">
                  <c:v>164.7</c:v>
                </c:pt>
                <c:pt idx="14">
                  <c:v>669.09999999999991</c:v>
                </c:pt>
                <c:pt idx="15">
                  <c:v>669.09999999999991</c:v>
                </c:pt>
                <c:pt idx="16">
                  <c:v>737.89999999999986</c:v>
                </c:pt>
                <c:pt idx="17">
                  <c:v>737.89999999999986</c:v>
                </c:pt>
                <c:pt idx="18">
                  <c:v>1211.1999999999998</c:v>
                </c:pt>
                <c:pt idx="19">
                  <c:v>1211.1999999999998</c:v>
                </c:pt>
                <c:pt idx="20">
                  <c:v>1224.2999999999997</c:v>
                </c:pt>
                <c:pt idx="21">
                  <c:v>1224.2999999999997</c:v>
                </c:pt>
                <c:pt idx="22">
                  <c:v>1302.5999999999997</c:v>
                </c:pt>
                <c:pt idx="23">
                  <c:v>1302.5999999999997</c:v>
                </c:pt>
                <c:pt idx="24">
                  <c:v>1530.5999999999997</c:v>
                </c:pt>
                <c:pt idx="25">
                  <c:v>1530.5999999999997</c:v>
                </c:pt>
                <c:pt idx="26">
                  <c:v>1753.4999999999998</c:v>
                </c:pt>
                <c:pt idx="27">
                  <c:v>1753.4999999999998</c:v>
                </c:pt>
                <c:pt idx="28">
                  <c:v>1758.6999999999998</c:v>
                </c:pt>
                <c:pt idx="29">
                  <c:v>1758.6999999999998</c:v>
                </c:pt>
                <c:pt idx="30">
                  <c:v>1836.9999999999998</c:v>
                </c:pt>
                <c:pt idx="31">
                  <c:v>1836.9999999999998</c:v>
                </c:pt>
                <c:pt idx="32">
                  <c:v>1936.4999999999998</c:v>
                </c:pt>
                <c:pt idx="33">
                  <c:v>1936.4999999999998</c:v>
                </c:pt>
                <c:pt idx="34">
                  <c:v>2223.3999999999996</c:v>
                </c:pt>
                <c:pt idx="35">
                  <c:v>2223.3999999999996</c:v>
                </c:pt>
                <c:pt idx="36">
                  <c:v>3819.3999999999996</c:v>
                </c:pt>
                <c:pt idx="37">
                  <c:v>3819.3999999999996</c:v>
                </c:pt>
                <c:pt idx="38">
                  <c:v>3850.7</c:v>
                </c:pt>
                <c:pt idx="39">
                  <c:v>3850.7</c:v>
                </c:pt>
                <c:pt idx="40">
                  <c:v>3992.2</c:v>
                </c:pt>
                <c:pt idx="41">
                  <c:v>3992.2</c:v>
                </c:pt>
                <c:pt idx="42">
                  <c:v>4185.5999999999995</c:v>
                </c:pt>
                <c:pt idx="43">
                  <c:v>4185.5999999999995</c:v>
                </c:pt>
                <c:pt idx="44">
                  <c:v>4485.2999999999993</c:v>
                </c:pt>
                <c:pt idx="45">
                  <c:v>4485.2999999999993</c:v>
                </c:pt>
                <c:pt idx="46">
                  <c:v>4518.9999999999991</c:v>
                </c:pt>
                <c:pt idx="47">
                  <c:v>4518.9999999999991</c:v>
                </c:pt>
                <c:pt idx="48">
                  <c:v>4541.3999999999987</c:v>
                </c:pt>
                <c:pt idx="49">
                  <c:v>4541.3999999999987</c:v>
                </c:pt>
                <c:pt idx="50">
                  <c:v>4627.8999999999987</c:v>
                </c:pt>
                <c:pt idx="51">
                  <c:v>4627.8999999999987</c:v>
                </c:pt>
                <c:pt idx="52">
                  <c:v>4755.6999999999989</c:v>
                </c:pt>
                <c:pt idx="53">
                  <c:v>4755.6999999999989</c:v>
                </c:pt>
                <c:pt idx="54">
                  <c:v>4884.2999999999993</c:v>
                </c:pt>
                <c:pt idx="55">
                  <c:v>4884.2999999999993</c:v>
                </c:pt>
                <c:pt idx="56">
                  <c:v>5483.0999999999995</c:v>
                </c:pt>
                <c:pt idx="57">
                  <c:v>5483.0999999999995</c:v>
                </c:pt>
                <c:pt idx="58">
                  <c:v>5500.2999999999993</c:v>
                </c:pt>
                <c:pt idx="59">
                  <c:v>5500.2999999999993</c:v>
                </c:pt>
                <c:pt idx="60">
                  <c:v>5665.9999999999991</c:v>
                </c:pt>
                <c:pt idx="61">
                  <c:v>5665.9999999999991</c:v>
                </c:pt>
                <c:pt idx="62">
                  <c:v>6275.2999999999993</c:v>
                </c:pt>
                <c:pt idx="63">
                  <c:v>6275.2999999999993</c:v>
                </c:pt>
                <c:pt idx="64">
                  <c:v>6291.0999999999995</c:v>
                </c:pt>
                <c:pt idx="65">
                  <c:v>6291.0999999999995</c:v>
                </c:pt>
                <c:pt idx="66">
                  <c:v>6493.7</c:v>
                </c:pt>
                <c:pt idx="67">
                  <c:v>6493.7</c:v>
                </c:pt>
                <c:pt idx="68">
                  <c:v>6871.7</c:v>
                </c:pt>
                <c:pt idx="69">
                  <c:v>6871.7</c:v>
                </c:pt>
                <c:pt idx="70">
                  <c:v>6957.3</c:v>
                </c:pt>
                <c:pt idx="71">
                  <c:v>6957.3</c:v>
                </c:pt>
                <c:pt idx="72">
                  <c:v>7173.7</c:v>
                </c:pt>
                <c:pt idx="73">
                  <c:v>7173.7</c:v>
                </c:pt>
                <c:pt idx="74">
                  <c:v>7320.0999999999995</c:v>
                </c:pt>
                <c:pt idx="75">
                  <c:v>7320.0999999999995</c:v>
                </c:pt>
                <c:pt idx="76">
                  <c:v>7343.5999999999995</c:v>
                </c:pt>
                <c:pt idx="77">
                  <c:v>7343.5999999999995</c:v>
                </c:pt>
                <c:pt idx="78">
                  <c:v>7472.0999999999995</c:v>
                </c:pt>
                <c:pt idx="79">
                  <c:v>7472.0999999999995</c:v>
                </c:pt>
                <c:pt idx="80">
                  <c:v>7699.7</c:v>
                </c:pt>
                <c:pt idx="81">
                  <c:v>7699.7</c:v>
                </c:pt>
                <c:pt idx="82">
                  <c:v>8044.3</c:v>
                </c:pt>
                <c:pt idx="83">
                  <c:v>8044.3</c:v>
                </c:pt>
                <c:pt idx="84">
                  <c:v>8588.2999999999993</c:v>
                </c:pt>
                <c:pt idx="85">
                  <c:v>8588.2999999999993</c:v>
                </c:pt>
                <c:pt idx="86">
                  <c:v>9084.2999999999993</c:v>
                </c:pt>
                <c:pt idx="87">
                  <c:v>9084.2999999999993</c:v>
                </c:pt>
                <c:pt idx="88">
                  <c:v>9269.1999999999989</c:v>
                </c:pt>
                <c:pt idx="89">
                  <c:v>9269.1999999999989</c:v>
                </c:pt>
                <c:pt idx="90">
                  <c:v>9375.5999999999985</c:v>
                </c:pt>
                <c:pt idx="91">
                  <c:v>9375.5999999999985</c:v>
                </c:pt>
                <c:pt idx="92">
                  <c:v>9433.4999999999982</c:v>
                </c:pt>
                <c:pt idx="93">
                  <c:v>9433.4999999999982</c:v>
                </c:pt>
                <c:pt idx="94">
                  <c:v>9751.7999999999975</c:v>
                </c:pt>
                <c:pt idx="95">
                  <c:v>9751.7999999999975</c:v>
                </c:pt>
                <c:pt idx="96">
                  <c:v>9930.9999999999982</c:v>
                </c:pt>
                <c:pt idx="97">
                  <c:v>9930.9999999999982</c:v>
                </c:pt>
                <c:pt idx="98">
                  <c:v>10256.399999999998</c:v>
                </c:pt>
                <c:pt idx="99">
                  <c:v>10256.399999999998</c:v>
                </c:pt>
                <c:pt idx="100">
                  <c:v>10329.599999999999</c:v>
                </c:pt>
                <c:pt idx="101">
                  <c:v>10329.599999999999</c:v>
                </c:pt>
                <c:pt idx="102">
                  <c:v>10423.199999999999</c:v>
                </c:pt>
                <c:pt idx="103">
                  <c:v>10423.199999999999</c:v>
                </c:pt>
                <c:pt idx="104">
                  <c:v>10449.9</c:v>
                </c:pt>
                <c:pt idx="105">
                  <c:v>10449.9</c:v>
                </c:pt>
                <c:pt idx="106">
                  <c:v>13121.2</c:v>
                </c:pt>
                <c:pt idx="107">
                  <c:v>13121.2</c:v>
                </c:pt>
                <c:pt idx="108">
                  <c:v>13244.5</c:v>
                </c:pt>
                <c:pt idx="109">
                  <c:v>13244.5</c:v>
                </c:pt>
                <c:pt idx="110">
                  <c:v>13646.2</c:v>
                </c:pt>
                <c:pt idx="111">
                  <c:v>13646.2</c:v>
                </c:pt>
                <c:pt idx="112">
                  <c:v>13850.400000000001</c:v>
                </c:pt>
                <c:pt idx="113">
                  <c:v>13850.400000000001</c:v>
                </c:pt>
                <c:pt idx="114">
                  <c:v>13903.500000000002</c:v>
                </c:pt>
                <c:pt idx="115">
                  <c:v>13903.500000000002</c:v>
                </c:pt>
                <c:pt idx="116">
                  <c:v>13998.600000000002</c:v>
                </c:pt>
                <c:pt idx="117">
                  <c:v>13998.600000000002</c:v>
                </c:pt>
                <c:pt idx="118">
                  <c:v>14070.800000000003</c:v>
                </c:pt>
                <c:pt idx="119">
                  <c:v>14070.800000000003</c:v>
                </c:pt>
                <c:pt idx="120">
                  <c:v>14157.600000000002</c:v>
                </c:pt>
                <c:pt idx="121">
                  <c:v>14157.600000000002</c:v>
                </c:pt>
                <c:pt idx="122">
                  <c:v>14329.000000000002</c:v>
                </c:pt>
                <c:pt idx="123">
                  <c:v>14329.000000000002</c:v>
                </c:pt>
                <c:pt idx="124">
                  <c:v>14507.600000000002</c:v>
                </c:pt>
                <c:pt idx="125">
                  <c:v>14507.600000000002</c:v>
                </c:pt>
                <c:pt idx="126">
                  <c:v>14580.900000000001</c:v>
                </c:pt>
                <c:pt idx="127">
                  <c:v>14580.900000000001</c:v>
                </c:pt>
                <c:pt idx="128">
                  <c:v>14813.500000000002</c:v>
                </c:pt>
                <c:pt idx="129">
                  <c:v>14813.500000000002</c:v>
                </c:pt>
                <c:pt idx="130">
                  <c:v>14988.200000000003</c:v>
                </c:pt>
                <c:pt idx="131">
                  <c:v>14988.200000000003</c:v>
                </c:pt>
                <c:pt idx="132">
                  <c:v>15734.500000000002</c:v>
                </c:pt>
                <c:pt idx="133">
                  <c:v>15734.500000000002</c:v>
                </c:pt>
                <c:pt idx="134">
                  <c:v>16216.200000000003</c:v>
                </c:pt>
                <c:pt idx="135">
                  <c:v>16216.200000000003</c:v>
                </c:pt>
                <c:pt idx="136">
                  <c:v>16498.100000000002</c:v>
                </c:pt>
                <c:pt idx="137">
                  <c:v>16498.100000000002</c:v>
                </c:pt>
                <c:pt idx="138">
                  <c:v>16729.100000000002</c:v>
                </c:pt>
                <c:pt idx="139">
                  <c:v>16729.100000000002</c:v>
                </c:pt>
                <c:pt idx="140">
                  <c:v>16971.400000000001</c:v>
                </c:pt>
                <c:pt idx="141">
                  <c:v>16971.400000000001</c:v>
                </c:pt>
                <c:pt idx="142">
                  <c:v>17528.100000000002</c:v>
                </c:pt>
                <c:pt idx="143">
                  <c:v>17528.100000000002</c:v>
                </c:pt>
                <c:pt idx="144">
                  <c:v>17565.2</c:v>
                </c:pt>
                <c:pt idx="145">
                  <c:v>17565.2</c:v>
                </c:pt>
                <c:pt idx="146">
                  <c:v>17590.400000000001</c:v>
                </c:pt>
                <c:pt idx="147">
                  <c:v>17590.400000000001</c:v>
                </c:pt>
                <c:pt idx="148">
                  <c:v>17632.7</c:v>
                </c:pt>
                <c:pt idx="149">
                  <c:v>17632.7</c:v>
                </c:pt>
                <c:pt idx="150">
                  <c:v>17740.900000000001</c:v>
                </c:pt>
                <c:pt idx="151">
                  <c:v>17740.900000000001</c:v>
                </c:pt>
                <c:pt idx="152">
                  <c:v>17912.7</c:v>
                </c:pt>
                <c:pt idx="153">
                  <c:v>17912.7</c:v>
                </c:pt>
                <c:pt idx="154">
                  <c:v>18111.5</c:v>
                </c:pt>
                <c:pt idx="155">
                  <c:v>18111.5</c:v>
                </c:pt>
                <c:pt idx="156">
                  <c:v>18165.900000000001</c:v>
                </c:pt>
                <c:pt idx="157">
                  <c:v>18165.900000000001</c:v>
                </c:pt>
                <c:pt idx="158">
                  <c:v>18668.2</c:v>
                </c:pt>
                <c:pt idx="159">
                  <c:v>18668.2</c:v>
                </c:pt>
                <c:pt idx="160">
                  <c:v>18787.100000000002</c:v>
                </c:pt>
                <c:pt idx="161">
                  <c:v>18787.100000000002</c:v>
                </c:pt>
                <c:pt idx="162">
                  <c:v>18824.900000000001</c:v>
                </c:pt>
                <c:pt idx="163">
                  <c:v>18824.900000000001</c:v>
                </c:pt>
                <c:pt idx="164">
                  <c:v>18924</c:v>
                </c:pt>
                <c:pt idx="165">
                  <c:v>18924</c:v>
                </c:pt>
                <c:pt idx="166">
                  <c:v>19125.3</c:v>
                </c:pt>
                <c:pt idx="167">
                  <c:v>19125.3</c:v>
                </c:pt>
                <c:pt idx="168">
                  <c:v>19395.399999999998</c:v>
                </c:pt>
                <c:pt idx="169">
                  <c:v>19395.399999999998</c:v>
                </c:pt>
                <c:pt idx="170">
                  <c:v>19840.099999999999</c:v>
                </c:pt>
                <c:pt idx="171">
                  <c:v>19840.099999999999</c:v>
                </c:pt>
                <c:pt idx="172">
                  <c:v>19916.5</c:v>
                </c:pt>
                <c:pt idx="173">
                  <c:v>19916.5</c:v>
                </c:pt>
                <c:pt idx="174">
                  <c:v>20836.5</c:v>
                </c:pt>
                <c:pt idx="175">
                  <c:v>20836.5</c:v>
                </c:pt>
                <c:pt idx="176">
                  <c:v>20961.5</c:v>
                </c:pt>
                <c:pt idx="177">
                  <c:v>20961.5</c:v>
                </c:pt>
                <c:pt idx="178">
                  <c:v>21044.7</c:v>
                </c:pt>
                <c:pt idx="179">
                  <c:v>21044.7</c:v>
                </c:pt>
                <c:pt idx="180">
                  <c:v>21160.5</c:v>
                </c:pt>
                <c:pt idx="181">
                  <c:v>21160.5</c:v>
                </c:pt>
                <c:pt idx="182">
                  <c:v>21266</c:v>
                </c:pt>
                <c:pt idx="183">
                  <c:v>21266</c:v>
                </c:pt>
                <c:pt idx="184">
                  <c:v>21309.9</c:v>
                </c:pt>
                <c:pt idx="185">
                  <c:v>21309.9</c:v>
                </c:pt>
                <c:pt idx="186">
                  <c:v>21689.9</c:v>
                </c:pt>
                <c:pt idx="187">
                  <c:v>21689.9</c:v>
                </c:pt>
                <c:pt idx="188">
                  <c:v>21793.200000000001</c:v>
                </c:pt>
                <c:pt idx="189">
                  <c:v>21793.200000000001</c:v>
                </c:pt>
                <c:pt idx="190">
                  <c:v>21815.7</c:v>
                </c:pt>
                <c:pt idx="191">
                  <c:v>21815.7</c:v>
                </c:pt>
                <c:pt idx="192">
                  <c:v>22041.100000000002</c:v>
                </c:pt>
                <c:pt idx="193">
                  <c:v>22041.100000000002</c:v>
                </c:pt>
                <c:pt idx="194">
                  <c:v>22196.000000000004</c:v>
                </c:pt>
                <c:pt idx="195">
                  <c:v>22196.000000000004</c:v>
                </c:pt>
                <c:pt idx="196">
                  <c:v>22299.800000000003</c:v>
                </c:pt>
                <c:pt idx="197">
                  <c:v>22299.800000000003</c:v>
                </c:pt>
                <c:pt idx="198">
                  <c:v>22317.500000000004</c:v>
                </c:pt>
                <c:pt idx="199">
                  <c:v>22317.500000000004</c:v>
                </c:pt>
                <c:pt idx="200">
                  <c:v>22497.500000000004</c:v>
                </c:pt>
                <c:pt idx="201">
                  <c:v>22497.500000000004</c:v>
                </c:pt>
                <c:pt idx="202">
                  <c:v>23222.500000000004</c:v>
                </c:pt>
                <c:pt idx="203">
                  <c:v>23222.500000000004</c:v>
                </c:pt>
                <c:pt idx="204">
                  <c:v>23355.800000000003</c:v>
                </c:pt>
                <c:pt idx="205">
                  <c:v>23355.800000000003</c:v>
                </c:pt>
                <c:pt idx="206">
                  <c:v>23594.800000000003</c:v>
                </c:pt>
                <c:pt idx="207">
                  <c:v>23594.800000000003</c:v>
                </c:pt>
                <c:pt idx="208">
                  <c:v>23691.700000000004</c:v>
                </c:pt>
                <c:pt idx="209">
                  <c:v>23691.700000000004</c:v>
                </c:pt>
                <c:pt idx="210">
                  <c:v>23808.900000000005</c:v>
                </c:pt>
                <c:pt idx="211">
                  <c:v>23808.900000000005</c:v>
                </c:pt>
                <c:pt idx="212">
                  <c:v>24069.300000000007</c:v>
                </c:pt>
                <c:pt idx="213">
                  <c:v>24069.300000000007</c:v>
                </c:pt>
                <c:pt idx="214">
                  <c:v>24397.100000000006</c:v>
                </c:pt>
                <c:pt idx="215">
                  <c:v>24397.100000000006</c:v>
                </c:pt>
                <c:pt idx="216">
                  <c:v>24733.200000000004</c:v>
                </c:pt>
                <c:pt idx="217">
                  <c:v>24733.200000000004</c:v>
                </c:pt>
                <c:pt idx="218">
                  <c:v>24829.800000000003</c:v>
                </c:pt>
                <c:pt idx="219">
                  <c:v>24829.800000000003</c:v>
                </c:pt>
                <c:pt idx="220">
                  <c:v>25338.800000000003</c:v>
                </c:pt>
                <c:pt idx="221">
                  <c:v>25338.800000000003</c:v>
                </c:pt>
                <c:pt idx="222">
                  <c:v>25418.800000000003</c:v>
                </c:pt>
                <c:pt idx="223">
                  <c:v>25418.800000000003</c:v>
                </c:pt>
                <c:pt idx="224">
                  <c:v>25506.600000000002</c:v>
                </c:pt>
                <c:pt idx="225">
                  <c:v>25506.600000000002</c:v>
                </c:pt>
                <c:pt idx="226">
                  <c:v>25725.200000000001</c:v>
                </c:pt>
                <c:pt idx="227">
                  <c:v>25725.200000000001</c:v>
                </c:pt>
                <c:pt idx="228">
                  <c:v>25854.9</c:v>
                </c:pt>
                <c:pt idx="229">
                  <c:v>25854.9</c:v>
                </c:pt>
                <c:pt idx="230">
                  <c:v>25989.600000000002</c:v>
                </c:pt>
                <c:pt idx="231">
                  <c:v>25989.600000000002</c:v>
                </c:pt>
                <c:pt idx="232">
                  <c:v>26071.9</c:v>
                </c:pt>
                <c:pt idx="233">
                  <c:v>26071.9</c:v>
                </c:pt>
                <c:pt idx="234">
                  <c:v>26152.7</c:v>
                </c:pt>
                <c:pt idx="235">
                  <c:v>26152.7</c:v>
                </c:pt>
                <c:pt idx="236">
                  <c:v>26214.799999999999</c:v>
                </c:pt>
                <c:pt idx="237">
                  <c:v>26214.799999999999</c:v>
                </c:pt>
                <c:pt idx="238">
                  <c:v>26263.899999999998</c:v>
                </c:pt>
                <c:pt idx="239">
                  <c:v>26263.899999999998</c:v>
                </c:pt>
                <c:pt idx="240">
                  <c:v>26330.1</c:v>
                </c:pt>
                <c:pt idx="241">
                  <c:v>26330.1</c:v>
                </c:pt>
                <c:pt idx="242">
                  <c:v>26431.699999999997</c:v>
                </c:pt>
                <c:pt idx="243">
                  <c:v>26431.699999999997</c:v>
                </c:pt>
                <c:pt idx="244">
                  <c:v>26483.499999999996</c:v>
                </c:pt>
                <c:pt idx="245">
                  <c:v>26483.499999999996</c:v>
                </c:pt>
                <c:pt idx="246">
                  <c:v>26506.599999999995</c:v>
                </c:pt>
                <c:pt idx="247">
                  <c:v>26506.599999999995</c:v>
                </c:pt>
                <c:pt idx="248">
                  <c:v>26559.999999999996</c:v>
                </c:pt>
                <c:pt idx="249">
                  <c:v>26559.999999999996</c:v>
                </c:pt>
                <c:pt idx="250">
                  <c:v>27166.199999999997</c:v>
                </c:pt>
                <c:pt idx="251">
                  <c:v>27166.199999999997</c:v>
                </c:pt>
                <c:pt idx="252">
                  <c:v>27296.399999999998</c:v>
                </c:pt>
                <c:pt idx="253">
                  <c:v>27296.399999999998</c:v>
                </c:pt>
                <c:pt idx="254">
                  <c:v>27428.1</c:v>
                </c:pt>
                <c:pt idx="255">
                  <c:v>27428.1</c:v>
                </c:pt>
                <c:pt idx="256">
                  <c:v>27443</c:v>
                </c:pt>
                <c:pt idx="257">
                  <c:v>27443</c:v>
                </c:pt>
                <c:pt idx="258">
                  <c:v>27569.3</c:v>
                </c:pt>
                <c:pt idx="259">
                  <c:v>27569.3</c:v>
                </c:pt>
                <c:pt idx="260">
                  <c:v>28161.5</c:v>
                </c:pt>
                <c:pt idx="261">
                  <c:v>28161.5</c:v>
                </c:pt>
                <c:pt idx="262">
                  <c:v>28236.1</c:v>
                </c:pt>
                <c:pt idx="263">
                  <c:v>28236.1</c:v>
                </c:pt>
                <c:pt idx="264">
                  <c:v>28393.1</c:v>
                </c:pt>
                <c:pt idx="265">
                  <c:v>28393.1</c:v>
                </c:pt>
                <c:pt idx="266">
                  <c:v>28646.1</c:v>
                </c:pt>
                <c:pt idx="267">
                  <c:v>28646.1</c:v>
                </c:pt>
                <c:pt idx="268">
                  <c:v>28976.1</c:v>
                </c:pt>
                <c:pt idx="269">
                  <c:v>28976.1</c:v>
                </c:pt>
                <c:pt idx="270">
                  <c:v>29281.3</c:v>
                </c:pt>
                <c:pt idx="271">
                  <c:v>29281.3</c:v>
                </c:pt>
                <c:pt idx="272">
                  <c:v>29719.3</c:v>
                </c:pt>
                <c:pt idx="273">
                  <c:v>29719.3</c:v>
                </c:pt>
                <c:pt idx="274">
                  <c:v>30164.799999999999</c:v>
                </c:pt>
                <c:pt idx="275">
                  <c:v>30164.799999999999</c:v>
                </c:pt>
                <c:pt idx="276">
                  <c:v>30273.200000000001</c:v>
                </c:pt>
                <c:pt idx="277">
                  <c:v>30273.200000000001</c:v>
                </c:pt>
                <c:pt idx="278">
                  <c:v>30313.4</c:v>
                </c:pt>
                <c:pt idx="279">
                  <c:v>30313.4</c:v>
                </c:pt>
                <c:pt idx="280">
                  <c:v>30599.7</c:v>
                </c:pt>
                <c:pt idx="281">
                  <c:v>30599.7</c:v>
                </c:pt>
                <c:pt idx="282">
                  <c:v>30796.3</c:v>
                </c:pt>
                <c:pt idx="283">
                  <c:v>30796.3</c:v>
                </c:pt>
                <c:pt idx="284">
                  <c:v>30943.3</c:v>
                </c:pt>
                <c:pt idx="285">
                  <c:v>30943.3</c:v>
                </c:pt>
                <c:pt idx="286">
                  <c:v>30960.3</c:v>
                </c:pt>
                <c:pt idx="287">
                  <c:v>30960.3</c:v>
                </c:pt>
                <c:pt idx="288">
                  <c:v>31234.799999999999</c:v>
                </c:pt>
                <c:pt idx="289">
                  <c:v>31234.799999999999</c:v>
                </c:pt>
                <c:pt idx="290">
                  <c:v>31282.1</c:v>
                </c:pt>
                <c:pt idx="291">
                  <c:v>31282.1</c:v>
                </c:pt>
                <c:pt idx="292">
                  <c:v>31343.899999999998</c:v>
                </c:pt>
                <c:pt idx="293">
                  <c:v>31343.899999999998</c:v>
                </c:pt>
                <c:pt idx="294">
                  <c:v>31537.8</c:v>
                </c:pt>
                <c:pt idx="295">
                  <c:v>31537.8</c:v>
                </c:pt>
                <c:pt idx="296">
                  <c:v>31640.5</c:v>
                </c:pt>
                <c:pt idx="297">
                  <c:v>31640.5</c:v>
                </c:pt>
                <c:pt idx="298">
                  <c:v>31932.799999999999</c:v>
                </c:pt>
                <c:pt idx="299">
                  <c:v>31932.799999999999</c:v>
                </c:pt>
                <c:pt idx="300">
                  <c:v>32239.7</c:v>
                </c:pt>
                <c:pt idx="301">
                  <c:v>32239.7</c:v>
                </c:pt>
                <c:pt idx="302">
                  <c:v>32288.5</c:v>
                </c:pt>
                <c:pt idx="303">
                  <c:v>32288.5</c:v>
                </c:pt>
                <c:pt idx="304">
                  <c:v>32943.699999999997</c:v>
                </c:pt>
                <c:pt idx="305">
                  <c:v>32943.699999999997</c:v>
                </c:pt>
                <c:pt idx="306">
                  <c:v>32990</c:v>
                </c:pt>
                <c:pt idx="307">
                  <c:v>32990</c:v>
                </c:pt>
                <c:pt idx="308">
                  <c:v>33159.599999999999</c:v>
                </c:pt>
                <c:pt idx="309">
                  <c:v>33159.599999999999</c:v>
                </c:pt>
                <c:pt idx="310">
                  <c:v>33253.699999999997</c:v>
                </c:pt>
                <c:pt idx="311">
                  <c:v>33253.699999999997</c:v>
                </c:pt>
                <c:pt idx="312">
                  <c:v>33368.799999999996</c:v>
                </c:pt>
                <c:pt idx="313">
                  <c:v>33368.799999999996</c:v>
                </c:pt>
                <c:pt idx="314">
                  <c:v>33598.799999999996</c:v>
                </c:pt>
                <c:pt idx="315">
                  <c:v>33598.799999999996</c:v>
                </c:pt>
                <c:pt idx="316">
                  <c:v>33604.699999999997</c:v>
                </c:pt>
                <c:pt idx="317">
                  <c:v>33604.699999999997</c:v>
                </c:pt>
                <c:pt idx="318">
                  <c:v>33731.399999999994</c:v>
                </c:pt>
                <c:pt idx="319">
                  <c:v>33731.399999999994</c:v>
                </c:pt>
                <c:pt idx="320">
                  <c:v>34020.599999999991</c:v>
                </c:pt>
                <c:pt idx="321">
                  <c:v>34020.599999999991</c:v>
                </c:pt>
                <c:pt idx="322">
                  <c:v>34289.799999999988</c:v>
                </c:pt>
                <c:pt idx="323">
                  <c:v>34289.799999999988</c:v>
                </c:pt>
                <c:pt idx="324">
                  <c:v>34722.19999999999</c:v>
                </c:pt>
                <c:pt idx="325">
                  <c:v>34722.19999999999</c:v>
                </c:pt>
                <c:pt idx="326">
                  <c:v>34852.19999999999</c:v>
                </c:pt>
                <c:pt idx="327">
                  <c:v>34852.19999999999</c:v>
                </c:pt>
                <c:pt idx="328">
                  <c:v>35504.799999999988</c:v>
                </c:pt>
                <c:pt idx="329">
                  <c:v>35504.799999999988</c:v>
                </c:pt>
                <c:pt idx="330">
                  <c:v>35677.69999999999</c:v>
                </c:pt>
                <c:pt idx="331">
                  <c:v>35677.69999999999</c:v>
                </c:pt>
                <c:pt idx="332">
                  <c:v>35877.099999999991</c:v>
                </c:pt>
                <c:pt idx="333">
                  <c:v>35877.099999999991</c:v>
                </c:pt>
                <c:pt idx="334">
                  <c:v>35940.19999999999</c:v>
                </c:pt>
                <c:pt idx="335">
                  <c:v>35940.19999999999</c:v>
                </c:pt>
                <c:pt idx="336">
                  <c:v>36122.499999999993</c:v>
                </c:pt>
                <c:pt idx="337">
                  <c:v>36122.499999999993</c:v>
                </c:pt>
                <c:pt idx="338">
                  <c:v>36346.899999999994</c:v>
                </c:pt>
                <c:pt idx="339">
                  <c:v>36346.899999999994</c:v>
                </c:pt>
                <c:pt idx="340">
                  <c:v>36407.399999999994</c:v>
                </c:pt>
                <c:pt idx="341">
                  <c:v>36407.399999999994</c:v>
                </c:pt>
                <c:pt idx="342">
                  <c:v>36453.899999999994</c:v>
                </c:pt>
                <c:pt idx="343">
                  <c:v>36453.899999999994</c:v>
                </c:pt>
                <c:pt idx="344">
                  <c:v>36838.899999999994</c:v>
                </c:pt>
                <c:pt idx="345">
                  <c:v>36838.899999999994</c:v>
                </c:pt>
                <c:pt idx="346">
                  <c:v>36864.499999999993</c:v>
                </c:pt>
                <c:pt idx="347">
                  <c:v>36864.499999999993</c:v>
                </c:pt>
                <c:pt idx="348">
                  <c:v>37183.19999999999</c:v>
                </c:pt>
                <c:pt idx="349">
                  <c:v>37183.19999999999</c:v>
                </c:pt>
                <c:pt idx="350">
                  <c:v>37332.69999999999</c:v>
                </c:pt>
                <c:pt idx="351">
                  <c:v>37332.69999999999</c:v>
                </c:pt>
                <c:pt idx="352">
                  <c:v>37535.19999999999</c:v>
                </c:pt>
                <c:pt idx="353">
                  <c:v>37535.19999999999</c:v>
                </c:pt>
                <c:pt idx="354">
                  <c:v>37795.69999999999</c:v>
                </c:pt>
                <c:pt idx="355">
                  <c:v>37795.69999999999</c:v>
                </c:pt>
                <c:pt idx="356">
                  <c:v>37863.19999999999</c:v>
                </c:pt>
                <c:pt idx="357">
                  <c:v>37863.19999999999</c:v>
                </c:pt>
                <c:pt idx="358">
                  <c:v>37942.399999999987</c:v>
                </c:pt>
                <c:pt idx="359">
                  <c:v>37942.399999999987</c:v>
                </c:pt>
                <c:pt idx="360">
                  <c:v>38564.799999999988</c:v>
                </c:pt>
                <c:pt idx="361">
                  <c:v>38564.799999999988</c:v>
                </c:pt>
                <c:pt idx="362">
                  <c:v>38854.399999999987</c:v>
                </c:pt>
                <c:pt idx="363">
                  <c:v>38854.399999999987</c:v>
                </c:pt>
                <c:pt idx="364">
                  <c:v>39469.399999999987</c:v>
                </c:pt>
                <c:pt idx="365">
                  <c:v>39469.399999999987</c:v>
                </c:pt>
                <c:pt idx="366">
                  <c:v>39541.099999999984</c:v>
                </c:pt>
                <c:pt idx="367">
                  <c:v>39541.099999999984</c:v>
                </c:pt>
                <c:pt idx="368">
                  <c:v>39810.899999999987</c:v>
                </c:pt>
                <c:pt idx="369">
                  <c:v>39810.899999999987</c:v>
                </c:pt>
                <c:pt idx="370">
                  <c:v>40248.399999999987</c:v>
                </c:pt>
                <c:pt idx="371">
                  <c:v>40248.399999999987</c:v>
                </c:pt>
                <c:pt idx="372">
                  <c:v>40385.099999999984</c:v>
                </c:pt>
                <c:pt idx="373">
                  <c:v>40385.099999999984</c:v>
                </c:pt>
                <c:pt idx="374">
                  <c:v>40644.099999999984</c:v>
                </c:pt>
                <c:pt idx="375">
                  <c:v>40644.099999999984</c:v>
                </c:pt>
                <c:pt idx="376">
                  <c:v>40772.099999999984</c:v>
                </c:pt>
                <c:pt idx="377">
                  <c:v>40772.099999999984</c:v>
                </c:pt>
                <c:pt idx="378">
                  <c:v>40805.599999999984</c:v>
                </c:pt>
                <c:pt idx="379">
                  <c:v>40805.599999999984</c:v>
                </c:pt>
                <c:pt idx="380">
                  <c:v>41119.899999999987</c:v>
                </c:pt>
                <c:pt idx="381">
                  <c:v>41119.899999999987</c:v>
                </c:pt>
                <c:pt idx="382">
                  <c:v>41614.899999999987</c:v>
                </c:pt>
                <c:pt idx="383">
                  <c:v>41614.899999999987</c:v>
                </c:pt>
                <c:pt idx="384">
                  <c:v>42314.899999999987</c:v>
                </c:pt>
                <c:pt idx="385">
                  <c:v>42314.899999999987</c:v>
                </c:pt>
                <c:pt idx="386">
                  <c:v>42592.69999999999</c:v>
                </c:pt>
                <c:pt idx="387">
                  <c:v>42592.69999999999</c:v>
                </c:pt>
                <c:pt idx="388">
                  <c:v>42797.69999999999</c:v>
                </c:pt>
                <c:pt idx="389">
                  <c:v>42797.69999999999</c:v>
                </c:pt>
                <c:pt idx="390">
                  <c:v>42958.499999999993</c:v>
                </c:pt>
                <c:pt idx="391">
                  <c:v>42958.499999999993</c:v>
                </c:pt>
                <c:pt idx="392">
                  <c:v>43056.19999999999</c:v>
                </c:pt>
                <c:pt idx="393">
                  <c:v>43056.19999999999</c:v>
                </c:pt>
                <c:pt idx="394">
                  <c:v>43179.099999999991</c:v>
                </c:pt>
                <c:pt idx="395">
                  <c:v>43179.099999999991</c:v>
                </c:pt>
                <c:pt idx="396">
                  <c:v>43363.899999999994</c:v>
                </c:pt>
                <c:pt idx="397">
                  <c:v>43363.899999999994</c:v>
                </c:pt>
                <c:pt idx="398">
                  <c:v>43493.599999999991</c:v>
                </c:pt>
                <c:pt idx="399">
                  <c:v>43493.599999999991</c:v>
                </c:pt>
                <c:pt idx="400">
                  <c:v>43688.499999999993</c:v>
                </c:pt>
                <c:pt idx="401">
                  <c:v>43688.499999999993</c:v>
                </c:pt>
                <c:pt idx="402">
                  <c:v>46690.69999999999</c:v>
                </c:pt>
                <c:pt idx="403">
                  <c:v>46690.69999999999</c:v>
                </c:pt>
                <c:pt idx="404">
                  <c:v>46746.099999999991</c:v>
                </c:pt>
                <c:pt idx="405">
                  <c:v>46746.099999999991</c:v>
                </c:pt>
                <c:pt idx="406">
                  <c:v>47248.19999999999</c:v>
                </c:pt>
                <c:pt idx="407">
                  <c:v>47248.19999999999</c:v>
                </c:pt>
                <c:pt idx="408">
                  <c:v>47440.19999999999</c:v>
                </c:pt>
                <c:pt idx="409">
                  <c:v>47440.19999999999</c:v>
                </c:pt>
                <c:pt idx="410">
                  <c:v>47480.499999999993</c:v>
                </c:pt>
                <c:pt idx="411">
                  <c:v>47480.499999999993</c:v>
                </c:pt>
                <c:pt idx="412">
                  <c:v>47628.999999999993</c:v>
                </c:pt>
                <c:pt idx="413">
                  <c:v>47628.999999999993</c:v>
                </c:pt>
                <c:pt idx="414">
                  <c:v>47778.799999999996</c:v>
                </c:pt>
                <c:pt idx="415">
                  <c:v>47778.799999999996</c:v>
                </c:pt>
                <c:pt idx="416">
                  <c:v>47808.899999999994</c:v>
                </c:pt>
                <c:pt idx="417">
                  <c:v>47808.899999999994</c:v>
                </c:pt>
                <c:pt idx="418">
                  <c:v>47928.799999999996</c:v>
                </c:pt>
                <c:pt idx="419">
                  <c:v>47928.799999999996</c:v>
                </c:pt>
                <c:pt idx="420">
                  <c:v>48016.899999999994</c:v>
                </c:pt>
                <c:pt idx="421">
                  <c:v>48016.899999999994</c:v>
                </c:pt>
                <c:pt idx="422">
                  <c:v>48088.099999999991</c:v>
                </c:pt>
                <c:pt idx="423">
                  <c:v>48088.099999999991</c:v>
                </c:pt>
                <c:pt idx="424">
                  <c:v>48240.799999999988</c:v>
                </c:pt>
                <c:pt idx="425">
                  <c:v>48240.799999999988</c:v>
                </c:pt>
                <c:pt idx="426">
                  <c:v>48330.19999999999</c:v>
                </c:pt>
                <c:pt idx="427">
                  <c:v>48330.19999999999</c:v>
                </c:pt>
                <c:pt idx="428">
                  <c:v>48368.399999999987</c:v>
                </c:pt>
                <c:pt idx="429">
                  <c:v>48368.399999999987</c:v>
                </c:pt>
                <c:pt idx="430">
                  <c:v>48636.099999999984</c:v>
                </c:pt>
                <c:pt idx="431">
                  <c:v>48636.099999999984</c:v>
                </c:pt>
                <c:pt idx="432">
                  <c:v>48728.799999999981</c:v>
                </c:pt>
                <c:pt idx="433">
                  <c:v>48728.799999999981</c:v>
                </c:pt>
                <c:pt idx="434">
                  <c:v>48927.799999999981</c:v>
                </c:pt>
                <c:pt idx="435">
                  <c:v>48927.799999999981</c:v>
                </c:pt>
                <c:pt idx="436">
                  <c:v>49095.999999999978</c:v>
                </c:pt>
                <c:pt idx="437">
                  <c:v>49095.999999999978</c:v>
                </c:pt>
                <c:pt idx="438">
                  <c:v>49135.099999999977</c:v>
                </c:pt>
                <c:pt idx="439">
                  <c:v>49135.099999999977</c:v>
                </c:pt>
                <c:pt idx="440">
                  <c:v>49232.699999999975</c:v>
                </c:pt>
                <c:pt idx="441">
                  <c:v>49232.699999999975</c:v>
                </c:pt>
                <c:pt idx="442">
                  <c:v>49312.599999999977</c:v>
                </c:pt>
                <c:pt idx="443">
                  <c:v>49312.599999999977</c:v>
                </c:pt>
                <c:pt idx="444">
                  <c:v>49395.39999999998</c:v>
                </c:pt>
                <c:pt idx="445">
                  <c:v>49395.39999999998</c:v>
                </c:pt>
                <c:pt idx="446">
                  <c:v>49624.599999999977</c:v>
                </c:pt>
                <c:pt idx="447">
                  <c:v>49624.599999999977</c:v>
                </c:pt>
                <c:pt idx="448">
                  <c:v>49968.999999999978</c:v>
                </c:pt>
                <c:pt idx="449">
                  <c:v>49968.999999999978</c:v>
                </c:pt>
                <c:pt idx="450">
                  <c:v>49994.099999999977</c:v>
                </c:pt>
                <c:pt idx="451">
                  <c:v>49994.099999999977</c:v>
                </c:pt>
                <c:pt idx="452">
                  <c:v>50129.999999999978</c:v>
                </c:pt>
                <c:pt idx="453">
                  <c:v>50129.999999999978</c:v>
                </c:pt>
                <c:pt idx="454">
                  <c:v>50547.999999999978</c:v>
                </c:pt>
                <c:pt idx="455">
                  <c:v>50547.999999999978</c:v>
                </c:pt>
                <c:pt idx="456">
                  <c:v>50885.39999999998</c:v>
                </c:pt>
                <c:pt idx="457">
                  <c:v>50885.39999999998</c:v>
                </c:pt>
                <c:pt idx="458">
                  <c:v>51017.89999999998</c:v>
                </c:pt>
                <c:pt idx="459">
                  <c:v>51017.89999999998</c:v>
                </c:pt>
                <c:pt idx="460">
                  <c:v>51093.499999999978</c:v>
                </c:pt>
                <c:pt idx="461">
                  <c:v>51093.499999999978</c:v>
                </c:pt>
                <c:pt idx="462">
                  <c:v>51185.599999999977</c:v>
                </c:pt>
                <c:pt idx="463">
                  <c:v>51185.599999999977</c:v>
                </c:pt>
                <c:pt idx="464">
                  <c:v>51443.999999999978</c:v>
                </c:pt>
                <c:pt idx="465">
                  <c:v>51443.999999999978</c:v>
                </c:pt>
                <c:pt idx="466">
                  <c:v>51593.999999999978</c:v>
                </c:pt>
                <c:pt idx="467">
                  <c:v>51593.999999999978</c:v>
                </c:pt>
                <c:pt idx="468">
                  <c:v>51718.199999999975</c:v>
                </c:pt>
                <c:pt idx="469">
                  <c:v>51718.199999999975</c:v>
                </c:pt>
                <c:pt idx="470">
                  <c:v>51804.899999999972</c:v>
                </c:pt>
                <c:pt idx="471">
                  <c:v>51804.899999999972</c:v>
                </c:pt>
                <c:pt idx="472">
                  <c:v>52019.799999999974</c:v>
                </c:pt>
                <c:pt idx="473">
                  <c:v>52019.799999999974</c:v>
                </c:pt>
                <c:pt idx="474">
                  <c:v>52090.799999999974</c:v>
                </c:pt>
                <c:pt idx="475">
                  <c:v>52090.799999999974</c:v>
                </c:pt>
                <c:pt idx="476">
                  <c:v>52437.199999999975</c:v>
                </c:pt>
                <c:pt idx="477">
                  <c:v>52437.199999999975</c:v>
                </c:pt>
                <c:pt idx="478">
                  <c:v>52849.999999999978</c:v>
                </c:pt>
                <c:pt idx="479">
                  <c:v>52849.999999999978</c:v>
                </c:pt>
                <c:pt idx="480">
                  <c:v>53004.199999999975</c:v>
                </c:pt>
                <c:pt idx="481">
                  <c:v>53004.199999999975</c:v>
                </c:pt>
                <c:pt idx="482">
                  <c:v>53052.499999999978</c:v>
                </c:pt>
                <c:pt idx="483">
                  <c:v>53052.499999999978</c:v>
                </c:pt>
                <c:pt idx="484">
                  <c:v>53118.39999999998</c:v>
                </c:pt>
                <c:pt idx="485">
                  <c:v>53118.39999999998</c:v>
                </c:pt>
                <c:pt idx="486">
                  <c:v>53236.799999999981</c:v>
                </c:pt>
                <c:pt idx="487">
                  <c:v>53236.799999999981</c:v>
                </c:pt>
                <c:pt idx="488">
                  <c:v>53245.099999999984</c:v>
                </c:pt>
                <c:pt idx="489">
                  <c:v>53245.099999999984</c:v>
                </c:pt>
                <c:pt idx="490">
                  <c:v>53346.299999999981</c:v>
                </c:pt>
                <c:pt idx="491">
                  <c:v>53346.299999999981</c:v>
                </c:pt>
                <c:pt idx="492">
                  <c:v>53575.799999999981</c:v>
                </c:pt>
                <c:pt idx="493">
                  <c:v>53575.799999999981</c:v>
                </c:pt>
                <c:pt idx="494">
                  <c:v>53715.599999999984</c:v>
                </c:pt>
                <c:pt idx="495">
                  <c:v>53715.599999999984</c:v>
                </c:pt>
                <c:pt idx="496">
                  <c:v>54093.399999999987</c:v>
                </c:pt>
                <c:pt idx="497">
                  <c:v>54093.399999999987</c:v>
                </c:pt>
                <c:pt idx="498">
                  <c:v>54117.999999999985</c:v>
                </c:pt>
                <c:pt idx="499">
                  <c:v>54117.999999999985</c:v>
                </c:pt>
                <c:pt idx="500">
                  <c:v>54150.399999999987</c:v>
                </c:pt>
                <c:pt idx="501">
                  <c:v>54150.399999999987</c:v>
                </c:pt>
                <c:pt idx="502">
                  <c:v>54322.299999999988</c:v>
                </c:pt>
                <c:pt idx="503">
                  <c:v>54322.299999999988</c:v>
                </c:pt>
                <c:pt idx="504">
                  <c:v>54358.299999999988</c:v>
                </c:pt>
                <c:pt idx="505">
                  <c:v>54358.299999999988</c:v>
                </c:pt>
                <c:pt idx="506">
                  <c:v>54493.299999999988</c:v>
                </c:pt>
                <c:pt idx="507">
                  <c:v>54493.299999999988</c:v>
                </c:pt>
                <c:pt idx="508">
                  <c:v>54739.399999999987</c:v>
                </c:pt>
                <c:pt idx="509">
                  <c:v>54739.399999999987</c:v>
                </c:pt>
                <c:pt idx="510">
                  <c:v>54747.999999999985</c:v>
                </c:pt>
                <c:pt idx="511">
                  <c:v>54747.999999999985</c:v>
                </c:pt>
                <c:pt idx="512">
                  <c:v>54943.599999999984</c:v>
                </c:pt>
                <c:pt idx="513">
                  <c:v>54943.599999999984</c:v>
                </c:pt>
                <c:pt idx="514">
                  <c:v>55030.699999999983</c:v>
                </c:pt>
                <c:pt idx="515">
                  <c:v>55030.699999999983</c:v>
                </c:pt>
                <c:pt idx="516">
                  <c:v>55061.699999999983</c:v>
                </c:pt>
                <c:pt idx="517">
                  <c:v>55061.699999999983</c:v>
                </c:pt>
                <c:pt idx="518">
                  <c:v>55302.699999999983</c:v>
                </c:pt>
                <c:pt idx="519">
                  <c:v>55302.699999999983</c:v>
                </c:pt>
                <c:pt idx="520">
                  <c:v>55389.699999999983</c:v>
                </c:pt>
                <c:pt idx="521">
                  <c:v>55389.699999999983</c:v>
                </c:pt>
                <c:pt idx="522">
                  <c:v>55407.999999999985</c:v>
                </c:pt>
                <c:pt idx="523">
                  <c:v>55407.999999999985</c:v>
                </c:pt>
                <c:pt idx="524">
                  <c:v>55508.799999999988</c:v>
                </c:pt>
                <c:pt idx="525">
                  <c:v>55508.799999999988</c:v>
                </c:pt>
                <c:pt idx="526">
                  <c:v>55802.599999999991</c:v>
                </c:pt>
                <c:pt idx="527">
                  <c:v>55802.599999999991</c:v>
                </c:pt>
                <c:pt idx="528">
                  <c:v>55820.19999999999</c:v>
                </c:pt>
                <c:pt idx="529">
                  <c:v>55820.19999999999</c:v>
                </c:pt>
                <c:pt idx="530">
                  <c:v>55899.999999999993</c:v>
                </c:pt>
                <c:pt idx="531">
                  <c:v>55899.999999999993</c:v>
                </c:pt>
                <c:pt idx="532">
                  <c:v>56141.499999999993</c:v>
                </c:pt>
                <c:pt idx="533">
                  <c:v>56141.499999999993</c:v>
                </c:pt>
                <c:pt idx="534">
                  <c:v>56233.299999999996</c:v>
                </c:pt>
                <c:pt idx="535">
                  <c:v>56233.299999999996</c:v>
                </c:pt>
                <c:pt idx="536">
                  <c:v>56278.2</c:v>
                </c:pt>
                <c:pt idx="537">
                  <c:v>56278.2</c:v>
                </c:pt>
                <c:pt idx="538">
                  <c:v>56336.2</c:v>
                </c:pt>
                <c:pt idx="539">
                  <c:v>56336.2</c:v>
                </c:pt>
                <c:pt idx="540">
                  <c:v>56386.899999999994</c:v>
                </c:pt>
                <c:pt idx="541">
                  <c:v>56386.899999999994</c:v>
                </c:pt>
                <c:pt idx="542">
                  <c:v>56437.599999999991</c:v>
                </c:pt>
                <c:pt idx="543">
                  <c:v>56437.599999999991</c:v>
                </c:pt>
                <c:pt idx="544">
                  <c:v>56563.69999999999</c:v>
                </c:pt>
                <c:pt idx="545">
                  <c:v>56563.69999999999</c:v>
                </c:pt>
                <c:pt idx="546">
                  <c:v>56601.999999999993</c:v>
                </c:pt>
                <c:pt idx="547">
                  <c:v>56601.999999999993</c:v>
                </c:pt>
                <c:pt idx="548">
                  <c:v>56719.899999999994</c:v>
                </c:pt>
                <c:pt idx="549">
                  <c:v>56719.899999999994</c:v>
                </c:pt>
                <c:pt idx="550">
                  <c:v>56885.899999999994</c:v>
                </c:pt>
                <c:pt idx="551">
                  <c:v>56885.899999999994</c:v>
                </c:pt>
                <c:pt idx="552">
                  <c:v>56984.399999999994</c:v>
                </c:pt>
                <c:pt idx="553">
                  <c:v>56984.399999999994</c:v>
                </c:pt>
                <c:pt idx="554">
                  <c:v>57229.299999999996</c:v>
                </c:pt>
                <c:pt idx="555">
                  <c:v>57229.299999999996</c:v>
                </c:pt>
                <c:pt idx="556">
                  <c:v>57266.6</c:v>
                </c:pt>
                <c:pt idx="557">
                  <c:v>57266.6</c:v>
                </c:pt>
                <c:pt idx="558">
                  <c:v>57277.4</c:v>
                </c:pt>
                <c:pt idx="559">
                  <c:v>57277.4</c:v>
                </c:pt>
                <c:pt idx="560">
                  <c:v>57431.200000000004</c:v>
                </c:pt>
                <c:pt idx="561">
                  <c:v>57431.200000000004</c:v>
                </c:pt>
                <c:pt idx="562">
                  <c:v>57609.000000000007</c:v>
                </c:pt>
                <c:pt idx="563">
                  <c:v>57609.000000000007</c:v>
                </c:pt>
                <c:pt idx="564">
                  <c:v>57730.500000000007</c:v>
                </c:pt>
                <c:pt idx="565">
                  <c:v>57730.500000000007</c:v>
                </c:pt>
                <c:pt idx="566">
                  <c:v>57980.600000000006</c:v>
                </c:pt>
                <c:pt idx="567">
                  <c:v>57980.600000000006</c:v>
                </c:pt>
                <c:pt idx="568">
                  <c:v>58083.600000000006</c:v>
                </c:pt>
                <c:pt idx="569">
                  <c:v>58083.600000000006</c:v>
                </c:pt>
                <c:pt idx="570">
                  <c:v>58155.400000000009</c:v>
                </c:pt>
                <c:pt idx="571">
                  <c:v>58155.400000000009</c:v>
                </c:pt>
                <c:pt idx="572">
                  <c:v>58241.700000000012</c:v>
                </c:pt>
                <c:pt idx="573">
                  <c:v>58241.700000000012</c:v>
                </c:pt>
                <c:pt idx="574">
                  <c:v>58402.100000000013</c:v>
                </c:pt>
                <c:pt idx="575">
                  <c:v>58402.100000000013</c:v>
                </c:pt>
                <c:pt idx="576">
                  <c:v>58495.200000000012</c:v>
                </c:pt>
                <c:pt idx="577">
                  <c:v>58495.200000000012</c:v>
                </c:pt>
                <c:pt idx="578">
                  <c:v>58523.600000000013</c:v>
                </c:pt>
                <c:pt idx="579">
                  <c:v>58523.600000000013</c:v>
                </c:pt>
                <c:pt idx="580">
                  <c:v>58544.100000000013</c:v>
                </c:pt>
                <c:pt idx="581">
                  <c:v>58544.100000000013</c:v>
                </c:pt>
                <c:pt idx="582">
                  <c:v>58853.400000000016</c:v>
                </c:pt>
                <c:pt idx="583">
                  <c:v>58853.400000000016</c:v>
                </c:pt>
                <c:pt idx="584">
                  <c:v>58887.800000000017</c:v>
                </c:pt>
                <c:pt idx="585">
                  <c:v>58887.800000000017</c:v>
                </c:pt>
                <c:pt idx="586">
                  <c:v>58933.200000000019</c:v>
                </c:pt>
                <c:pt idx="587">
                  <c:v>58933.200000000019</c:v>
                </c:pt>
                <c:pt idx="588">
                  <c:v>58952.000000000022</c:v>
                </c:pt>
                <c:pt idx="589">
                  <c:v>58952.000000000022</c:v>
                </c:pt>
                <c:pt idx="590">
                  <c:v>59016.700000000019</c:v>
                </c:pt>
                <c:pt idx="591">
                  <c:v>59016.700000000019</c:v>
                </c:pt>
                <c:pt idx="592">
                  <c:v>59033.200000000019</c:v>
                </c:pt>
                <c:pt idx="593">
                  <c:v>59033.200000000019</c:v>
                </c:pt>
                <c:pt idx="594">
                  <c:v>59485.500000000022</c:v>
                </c:pt>
                <c:pt idx="595">
                  <c:v>59485.500000000022</c:v>
                </c:pt>
                <c:pt idx="596">
                  <c:v>59538.400000000023</c:v>
                </c:pt>
                <c:pt idx="597">
                  <c:v>59538.400000000023</c:v>
                </c:pt>
                <c:pt idx="598">
                  <c:v>59736.500000000022</c:v>
                </c:pt>
                <c:pt idx="599">
                  <c:v>59736.500000000022</c:v>
                </c:pt>
                <c:pt idx="600">
                  <c:v>59796.800000000025</c:v>
                </c:pt>
                <c:pt idx="601">
                  <c:v>59796.800000000025</c:v>
                </c:pt>
                <c:pt idx="602">
                  <c:v>59939.700000000026</c:v>
                </c:pt>
                <c:pt idx="603">
                  <c:v>59939.700000000026</c:v>
                </c:pt>
                <c:pt idx="604">
                  <c:v>59973.600000000028</c:v>
                </c:pt>
                <c:pt idx="605">
                  <c:v>59973.600000000028</c:v>
                </c:pt>
                <c:pt idx="606">
                  <c:v>60250.800000000025</c:v>
                </c:pt>
                <c:pt idx="607">
                  <c:v>60250.800000000025</c:v>
                </c:pt>
                <c:pt idx="608">
                  <c:v>60436.100000000028</c:v>
                </c:pt>
                <c:pt idx="609">
                  <c:v>60436.100000000028</c:v>
                </c:pt>
                <c:pt idx="610">
                  <c:v>60539.700000000026</c:v>
                </c:pt>
                <c:pt idx="611">
                  <c:v>60539.700000000026</c:v>
                </c:pt>
                <c:pt idx="612">
                  <c:v>60678.100000000028</c:v>
                </c:pt>
                <c:pt idx="613">
                  <c:v>60678.100000000028</c:v>
                </c:pt>
                <c:pt idx="614">
                  <c:v>60744.300000000025</c:v>
                </c:pt>
                <c:pt idx="615">
                  <c:v>60744.300000000025</c:v>
                </c:pt>
                <c:pt idx="616">
                  <c:v>60828.700000000026</c:v>
                </c:pt>
                <c:pt idx="617">
                  <c:v>60828.700000000026</c:v>
                </c:pt>
                <c:pt idx="618">
                  <c:v>60891.700000000026</c:v>
                </c:pt>
                <c:pt idx="619">
                  <c:v>60891.700000000026</c:v>
                </c:pt>
                <c:pt idx="620">
                  <c:v>60929.800000000025</c:v>
                </c:pt>
                <c:pt idx="621">
                  <c:v>60929.800000000025</c:v>
                </c:pt>
                <c:pt idx="622">
                  <c:v>61244.700000000026</c:v>
                </c:pt>
                <c:pt idx="623">
                  <c:v>61244.700000000026</c:v>
                </c:pt>
                <c:pt idx="624">
                  <c:v>61324.700000000026</c:v>
                </c:pt>
                <c:pt idx="625">
                  <c:v>61324.700000000026</c:v>
                </c:pt>
                <c:pt idx="626">
                  <c:v>61355.600000000028</c:v>
                </c:pt>
                <c:pt idx="627">
                  <c:v>61355.600000000028</c:v>
                </c:pt>
                <c:pt idx="628">
                  <c:v>61380.300000000025</c:v>
                </c:pt>
                <c:pt idx="629">
                  <c:v>61380.300000000025</c:v>
                </c:pt>
                <c:pt idx="630">
                  <c:v>61569.600000000028</c:v>
                </c:pt>
                <c:pt idx="631">
                  <c:v>61569.600000000028</c:v>
                </c:pt>
                <c:pt idx="632">
                  <c:v>61588.100000000028</c:v>
                </c:pt>
                <c:pt idx="633">
                  <c:v>61588.100000000028</c:v>
                </c:pt>
                <c:pt idx="634">
                  <c:v>61798.500000000029</c:v>
                </c:pt>
                <c:pt idx="635">
                  <c:v>61798.500000000029</c:v>
                </c:pt>
                <c:pt idx="636">
                  <c:v>61830.500000000029</c:v>
                </c:pt>
                <c:pt idx="637">
                  <c:v>61830.500000000029</c:v>
                </c:pt>
                <c:pt idx="638">
                  <c:v>62021.100000000028</c:v>
                </c:pt>
                <c:pt idx="639">
                  <c:v>62021.100000000028</c:v>
                </c:pt>
                <c:pt idx="640">
                  <c:v>62043.000000000029</c:v>
                </c:pt>
                <c:pt idx="641">
                  <c:v>62043.000000000029</c:v>
                </c:pt>
                <c:pt idx="642">
                  <c:v>62069.700000000026</c:v>
                </c:pt>
                <c:pt idx="643">
                  <c:v>62069.700000000026</c:v>
                </c:pt>
                <c:pt idx="644">
                  <c:v>62083.500000000029</c:v>
                </c:pt>
                <c:pt idx="645">
                  <c:v>62083.500000000029</c:v>
                </c:pt>
                <c:pt idx="646">
                  <c:v>62110.900000000031</c:v>
                </c:pt>
                <c:pt idx="647">
                  <c:v>62110.900000000031</c:v>
                </c:pt>
                <c:pt idx="648">
                  <c:v>62181.300000000032</c:v>
                </c:pt>
                <c:pt idx="649">
                  <c:v>62181.300000000032</c:v>
                </c:pt>
                <c:pt idx="650">
                  <c:v>62273.000000000029</c:v>
                </c:pt>
                <c:pt idx="651">
                  <c:v>62273.000000000029</c:v>
                </c:pt>
                <c:pt idx="652">
                  <c:v>62335.600000000028</c:v>
                </c:pt>
                <c:pt idx="653">
                  <c:v>62335.600000000028</c:v>
                </c:pt>
                <c:pt idx="654">
                  <c:v>62453.800000000025</c:v>
                </c:pt>
                <c:pt idx="655">
                  <c:v>62453.800000000025</c:v>
                </c:pt>
                <c:pt idx="656">
                  <c:v>62512.000000000022</c:v>
                </c:pt>
                <c:pt idx="657">
                  <c:v>62512.000000000022</c:v>
                </c:pt>
                <c:pt idx="658">
                  <c:v>62530.500000000022</c:v>
                </c:pt>
                <c:pt idx="659">
                  <c:v>62530.500000000022</c:v>
                </c:pt>
                <c:pt idx="660">
                  <c:v>62536.800000000025</c:v>
                </c:pt>
                <c:pt idx="661">
                  <c:v>62536.800000000025</c:v>
                </c:pt>
                <c:pt idx="662">
                  <c:v>62548.700000000026</c:v>
                </c:pt>
                <c:pt idx="663">
                  <c:v>62548.700000000026</c:v>
                </c:pt>
                <c:pt idx="664">
                  <c:v>62552.700000000026</c:v>
                </c:pt>
                <c:pt idx="665">
                  <c:v>62552.700000000026</c:v>
                </c:pt>
                <c:pt idx="666">
                  <c:v>62554.500000000029</c:v>
                </c:pt>
                <c:pt idx="667">
                  <c:v>62554.500000000029</c:v>
                </c:pt>
              </c:numCache>
            </c:numRef>
          </c:cat>
          <c:val>
            <c:numRef>
              <c:f>'Asset 2024 Cost Curve (LOM)'!$AR$11:$AR$694</c:f>
              <c:numCache>
                <c:formatCode>General</c:formatCode>
                <c:ptCount val="684"/>
              </c:numCache>
            </c:numRef>
          </c:val>
          <c:extLst>
            <c:ext xmlns:c16="http://schemas.microsoft.com/office/drawing/2014/chart" uri="{C3380CC4-5D6E-409C-BE32-E72D297353CC}">
              <c16:uniqueId val="{0000000B-CE9F-481E-828E-251AC82C46CF}"/>
            </c:ext>
          </c:extLst>
        </c:ser>
        <c:ser>
          <c:idx val="12"/>
          <c:order val="12"/>
          <c:tx>
            <c:strRef>
              <c:f>'Asset 2024 Cost Curve (LOM)'!$AS$10</c:f>
              <c:strCache>
                <c:ptCount val="1"/>
              </c:strCache>
            </c:strRef>
          </c:tx>
          <c:spPr>
            <a:solidFill>
              <a:schemeClr val="accent5">
                <a:lumMod val="50000"/>
              </a:schemeClr>
            </a:solidFill>
          </c:spPr>
          <c:cat>
            <c:numRef>
              <c:f>'Asset 2024 Cost Curve (LOM)'!$AD$11:$AD$678</c:f>
              <c:numCache>
                <c:formatCode>"$"#,##0_)_x_%;\("$"#,##0\)_x_%;\-\-_)_x_%;@_)_x_%</c:formatCode>
                <c:ptCount val="668"/>
                <c:pt idx="0">
                  <c:v>0</c:v>
                </c:pt>
                <c:pt idx="1">
                  <c:v>0</c:v>
                </c:pt>
                <c:pt idx="2">
                  <c:v>20.6</c:v>
                </c:pt>
                <c:pt idx="3">
                  <c:v>20.6</c:v>
                </c:pt>
                <c:pt idx="4">
                  <c:v>56.300000000000004</c:v>
                </c:pt>
                <c:pt idx="5">
                  <c:v>56.300000000000004</c:v>
                </c:pt>
                <c:pt idx="6">
                  <c:v>93.7</c:v>
                </c:pt>
                <c:pt idx="7">
                  <c:v>93.7</c:v>
                </c:pt>
                <c:pt idx="8">
                  <c:v>106.7</c:v>
                </c:pt>
                <c:pt idx="9">
                  <c:v>106.7</c:v>
                </c:pt>
                <c:pt idx="10">
                  <c:v>159.5</c:v>
                </c:pt>
                <c:pt idx="11">
                  <c:v>159.5</c:v>
                </c:pt>
                <c:pt idx="12">
                  <c:v>164.7</c:v>
                </c:pt>
                <c:pt idx="13">
                  <c:v>164.7</c:v>
                </c:pt>
                <c:pt idx="14">
                  <c:v>669.09999999999991</c:v>
                </c:pt>
                <c:pt idx="15">
                  <c:v>669.09999999999991</c:v>
                </c:pt>
                <c:pt idx="16">
                  <c:v>737.89999999999986</c:v>
                </c:pt>
                <c:pt idx="17">
                  <c:v>737.89999999999986</c:v>
                </c:pt>
                <c:pt idx="18">
                  <c:v>1211.1999999999998</c:v>
                </c:pt>
                <c:pt idx="19">
                  <c:v>1211.1999999999998</c:v>
                </c:pt>
                <c:pt idx="20">
                  <c:v>1224.2999999999997</c:v>
                </c:pt>
                <c:pt idx="21">
                  <c:v>1224.2999999999997</c:v>
                </c:pt>
                <c:pt idx="22">
                  <c:v>1302.5999999999997</c:v>
                </c:pt>
                <c:pt idx="23">
                  <c:v>1302.5999999999997</c:v>
                </c:pt>
                <c:pt idx="24">
                  <c:v>1530.5999999999997</c:v>
                </c:pt>
                <c:pt idx="25">
                  <c:v>1530.5999999999997</c:v>
                </c:pt>
                <c:pt idx="26">
                  <c:v>1753.4999999999998</c:v>
                </c:pt>
                <c:pt idx="27">
                  <c:v>1753.4999999999998</c:v>
                </c:pt>
                <c:pt idx="28">
                  <c:v>1758.6999999999998</c:v>
                </c:pt>
                <c:pt idx="29">
                  <c:v>1758.6999999999998</c:v>
                </c:pt>
                <c:pt idx="30">
                  <c:v>1836.9999999999998</c:v>
                </c:pt>
                <c:pt idx="31">
                  <c:v>1836.9999999999998</c:v>
                </c:pt>
                <c:pt idx="32">
                  <c:v>1936.4999999999998</c:v>
                </c:pt>
                <c:pt idx="33">
                  <c:v>1936.4999999999998</c:v>
                </c:pt>
                <c:pt idx="34">
                  <c:v>2223.3999999999996</c:v>
                </c:pt>
                <c:pt idx="35">
                  <c:v>2223.3999999999996</c:v>
                </c:pt>
                <c:pt idx="36">
                  <c:v>3819.3999999999996</c:v>
                </c:pt>
                <c:pt idx="37">
                  <c:v>3819.3999999999996</c:v>
                </c:pt>
                <c:pt idx="38">
                  <c:v>3850.7</c:v>
                </c:pt>
                <c:pt idx="39">
                  <c:v>3850.7</c:v>
                </c:pt>
                <c:pt idx="40">
                  <c:v>3992.2</c:v>
                </c:pt>
                <c:pt idx="41">
                  <c:v>3992.2</c:v>
                </c:pt>
                <c:pt idx="42">
                  <c:v>4185.5999999999995</c:v>
                </c:pt>
                <c:pt idx="43">
                  <c:v>4185.5999999999995</c:v>
                </c:pt>
                <c:pt idx="44">
                  <c:v>4485.2999999999993</c:v>
                </c:pt>
                <c:pt idx="45">
                  <c:v>4485.2999999999993</c:v>
                </c:pt>
                <c:pt idx="46">
                  <c:v>4518.9999999999991</c:v>
                </c:pt>
                <c:pt idx="47">
                  <c:v>4518.9999999999991</c:v>
                </c:pt>
                <c:pt idx="48">
                  <c:v>4541.3999999999987</c:v>
                </c:pt>
                <c:pt idx="49">
                  <c:v>4541.3999999999987</c:v>
                </c:pt>
                <c:pt idx="50">
                  <c:v>4627.8999999999987</c:v>
                </c:pt>
                <c:pt idx="51">
                  <c:v>4627.8999999999987</c:v>
                </c:pt>
                <c:pt idx="52">
                  <c:v>4755.6999999999989</c:v>
                </c:pt>
                <c:pt idx="53">
                  <c:v>4755.6999999999989</c:v>
                </c:pt>
                <c:pt idx="54">
                  <c:v>4884.2999999999993</c:v>
                </c:pt>
                <c:pt idx="55">
                  <c:v>4884.2999999999993</c:v>
                </c:pt>
                <c:pt idx="56">
                  <c:v>5483.0999999999995</c:v>
                </c:pt>
                <c:pt idx="57">
                  <c:v>5483.0999999999995</c:v>
                </c:pt>
                <c:pt idx="58">
                  <c:v>5500.2999999999993</c:v>
                </c:pt>
                <c:pt idx="59">
                  <c:v>5500.2999999999993</c:v>
                </c:pt>
                <c:pt idx="60">
                  <c:v>5665.9999999999991</c:v>
                </c:pt>
                <c:pt idx="61">
                  <c:v>5665.9999999999991</c:v>
                </c:pt>
                <c:pt idx="62">
                  <c:v>6275.2999999999993</c:v>
                </c:pt>
                <c:pt idx="63">
                  <c:v>6275.2999999999993</c:v>
                </c:pt>
                <c:pt idx="64">
                  <c:v>6291.0999999999995</c:v>
                </c:pt>
                <c:pt idx="65">
                  <c:v>6291.0999999999995</c:v>
                </c:pt>
                <c:pt idx="66">
                  <c:v>6493.7</c:v>
                </c:pt>
                <c:pt idx="67">
                  <c:v>6493.7</c:v>
                </c:pt>
                <c:pt idx="68">
                  <c:v>6871.7</c:v>
                </c:pt>
                <c:pt idx="69">
                  <c:v>6871.7</c:v>
                </c:pt>
                <c:pt idx="70">
                  <c:v>6957.3</c:v>
                </c:pt>
                <c:pt idx="71">
                  <c:v>6957.3</c:v>
                </c:pt>
                <c:pt idx="72">
                  <c:v>7173.7</c:v>
                </c:pt>
                <c:pt idx="73">
                  <c:v>7173.7</c:v>
                </c:pt>
                <c:pt idx="74">
                  <c:v>7320.0999999999995</c:v>
                </c:pt>
                <c:pt idx="75">
                  <c:v>7320.0999999999995</c:v>
                </c:pt>
                <c:pt idx="76">
                  <c:v>7343.5999999999995</c:v>
                </c:pt>
                <c:pt idx="77">
                  <c:v>7343.5999999999995</c:v>
                </c:pt>
                <c:pt idx="78">
                  <c:v>7472.0999999999995</c:v>
                </c:pt>
                <c:pt idx="79">
                  <c:v>7472.0999999999995</c:v>
                </c:pt>
                <c:pt idx="80">
                  <c:v>7699.7</c:v>
                </c:pt>
                <c:pt idx="81">
                  <c:v>7699.7</c:v>
                </c:pt>
                <c:pt idx="82">
                  <c:v>8044.3</c:v>
                </c:pt>
                <c:pt idx="83">
                  <c:v>8044.3</c:v>
                </c:pt>
                <c:pt idx="84">
                  <c:v>8588.2999999999993</c:v>
                </c:pt>
                <c:pt idx="85">
                  <c:v>8588.2999999999993</c:v>
                </c:pt>
                <c:pt idx="86">
                  <c:v>9084.2999999999993</c:v>
                </c:pt>
                <c:pt idx="87">
                  <c:v>9084.2999999999993</c:v>
                </c:pt>
                <c:pt idx="88">
                  <c:v>9269.1999999999989</c:v>
                </c:pt>
                <c:pt idx="89">
                  <c:v>9269.1999999999989</c:v>
                </c:pt>
                <c:pt idx="90">
                  <c:v>9375.5999999999985</c:v>
                </c:pt>
                <c:pt idx="91">
                  <c:v>9375.5999999999985</c:v>
                </c:pt>
                <c:pt idx="92">
                  <c:v>9433.4999999999982</c:v>
                </c:pt>
                <c:pt idx="93">
                  <c:v>9433.4999999999982</c:v>
                </c:pt>
                <c:pt idx="94">
                  <c:v>9751.7999999999975</c:v>
                </c:pt>
                <c:pt idx="95">
                  <c:v>9751.7999999999975</c:v>
                </c:pt>
                <c:pt idx="96">
                  <c:v>9930.9999999999982</c:v>
                </c:pt>
                <c:pt idx="97">
                  <c:v>9930.9999999999982</c:v>
                </c:pt>
                <c:pt idx="98">
                  <c:v>10256.399999999998</c:v>
                </c:pt>
                <c:pt idx="99">
                  <c:v>10256.399999999998</c:v>
                </c:pt>
                <c:pt idx="100">
                  <c:v>10329.599999999999</c:v>
                </c:pt>
                <c:pt idx="101">
                  <c:v>10329.599999999999</c:v>
                </c:pt>
                <c:pt idx="102">
                  <c:v>10423.199999999999</c:v>
                </c:pt>
                <c:pt idx="103">
                  <c:v>10423.199999999999</c:v>
                </c:pt>
                <c:pt idx="104">
                  <c:v>10449.9</c:v>
                </c:pt>
                <c:pt idx="105">
                  <c:v>10449.9</c:v>
                </c:pt>
                <c:pt idx="106">
                  <c:v>13121.2</c:v>
                </c:pt>
                <c:pt idx="107">
                  <c:v>13121.2</c:v>
                </c:pt>
                <c:pt idx="108">
                  <c:v>13244.5</c:v>
                </c:pt>
                <c:pt idx="109">
                  <c:v>13244.5</c:v>
                </c:pt>
                <c:pt idx="110">
                  <c:v>13646.2</c:v>
                </c:pt>
                <c:pt idx="111">
                  <c:v>13646.2</c:v>
                </c:pt>
                <c:pt idx="112">
                  <c:v>13850.400000000001</c:v>
                </c:pt>
                <c:pt idx="113">
                  <c:v>13850.400000000001</c:v>
                </c:pt>
                <c:pt idx="114">
                  <c:v>13903.500000000002</c:v>
                </c:pt>
                <c:pt idx="115">
                  <c:v>13903.500000000002</c:v>
                </c:pt>
                <c:pt idx="116">
                  <c:v>13998.600000000002</c:v>
                </c:pt>
                <c:pt idx="117">
                  <c:v>13998.600000000002</c:v>
                </c:pt>
                <c:pt idx="118">
                  <c:v>14070.800000000003</c:v>
                </c:pt>
                <c:pt idx="119">
                  <c:v>14070.800000000003</c:v>
                </c:pt>
                <c:pt idx="120">
                  <c:v>14157.600000000002</c:v>
                </c:pt>
                <c:pt idx="121">
                  <c:v>14157.600000000002</c:v>
                </c:pt>
                <c:pt idx="122">
                  <c:v>14329.000000000002</c:v>
                </c:pt>
                <c:pt idx="123">
                  <c:v>14329.000000000002</c:v>
                </c:pt>
                <c:pt idx="124">
                  <c:v>14507.600000000002</c:v>
                </c:pt>
                <c:pt idx="125">
                  <c:v>14507.600000000002</c:v>
                </c:pt>
                <c:pt idx="126">
                  <c:v>14580.900000000001</c:v>
                </c:pt>
                <c:pt idx="127">
                  <c:v>14580.900000000001</c:v>
                </c:pt>
                <c:pt idx="128">
                  <c:v>14813.500000000002</c:v>
                </c:pt>
                <c:pt idx="129">
                  <c:v>14813.500000000002</c:v>
                </c:pt>
                <c:pt idx="130">
                  <c:v>14988.200000000003</c:v>
                </c:pt>
                <c:pt idx="131">
                  <c:v>14988.200000000003</c:v>
                </c:pt>
                <c:pt idx="132">
                  <c:v>15734.500000000002</c:v>
                </c:pt>
                <c:pt idx="133">
                  <c:v>15734.500000000002</c:v>
                </c:pt>
                <c:pt idx="134">
                  <c:v>16216.200000000003</c:v>
                </c:pt>
                <c:pt idx="135">
                  <c:v>16216.200000000003</c:v>
                </c:pt>
                <c:pt idx="136">
                  <c:v>16498.100000000002</c:v>
                </c:pt>
                <c:pt idx="137">
                  <c:v>16498.100000000002</c:v>
                </c:pt>
                <c:pt idx="138">
                  <c:v>16729.100000000002</c:v>
                </c:pt>
                <c:pt idx="139">
                  <c:v>16729.100000000002</c:v>
                </c:pt>
                <c:pt idx="140">
                  <c:v>16971.400000000001</c:v>
                </c:pt>
                <c:pt idx="141">
                  <c:v>16971.400000000001</c:v>
                </c:pt>
                <c:pt idx="142">
                  <c:v>17528.100000000002</c:v>
                </c:pt>
                <c:pt idx="143">
                  <c:v>17528.100000000002</c:v>
                </c:pt>
                <c:pt idx="144">
                  <c:v>17565.2</c:v>
                </c:pt>
                <c:pt idx="145">
                  <c:v>17565.2</c:v>
                </c:pt>
                <c:pt idx="146">
                  <c:v>17590.400000000001</c:v>
                </c:pt>
                <c:pt idx="147">
                  <c:v>17590.400000000001</c:v>
                </c:pt>
                <c:pt idx="148">
                  <c:v>17632.7</c:v>
                </c:pt>
                <c:pt idx="149">
                  <c:v>17632.7</c:v>
                </c:pt>
                <c:pt idx="150">
                  <c:v>17740.900000000001</c:v>
                </c:pt>
                <c:pt idx="151">
                  <c:v>17740.900000000001</c:v>
                </c:pt>
                <c:pt idx="152">
                  <c:v>17912.7</c:v>
                </c:pt>
                <c:pt idx="153">
                  <c:v>17912.7</c:v>
                </c:pt>
                <c:pt idx="154">
                  <c:v>18111.5</c:v>
                </c:pt>
                <c:pt idx="155">
                  <c:v>18111.5</c:v>
                </c:pt>
                <c:pt idx="156">
                  <c:v>18165.900000000001</c:v>
                </c:pt>
                <c:pt idx="157">
                  <c:v>18165.900000000001</c:v>
                </c:pt>
                <c:pt idx="158">
                  <c:v>18668.2</c:v>
                </c:pt>
                <c:pt idx="159">
                  <c:v>18668.2</c:v>
                </c:pt>
                <c:pt idx="160">
                  <c:v>18787.100000000002</c:v>
                </c:pt>
                <c:pt idx="161">
                  <c:v>18787.100000000002</c:v>
                </c:pt>
                <c:pt idx="162">
                  <c:v>18824.900000000001</c:v>
                </c:pt>
                <c:pt idx="163">
                  <c:v>18824.900000000001</c:v>
                </c:pt>
                <c:pt idx="164">
                  <c:v>18924</c:v>
                </c:pt>
                <c:pt idx="165">
                  <c:v>18924</c:v>
                </c:pt>
                <c:pt idx="166">
                  <c:v>19125.3</c:v>
                </c:pt>
                <c:pt idx="167">
                  <c:v>19125.3</c:v>
                </c:pt>
                <c:pt idx="168">
                  <c:v>19395.399999999998</c:v>
                </c:pt>
                <c:pt idx="169">
                  <c:v>19395.399999999998</c:v>
                </c:pt>
                <c:pt idx="170">
                  <c:v>19840.099999999999</c:v>
                </c:pt>
                <c:pt idx="171">
                  <c:v>19840.099999999999</c:v>
                </c:pt>
                <c:pt idx="172">
                  <c:v>19916.5</c:v>
                </c:pt>
                <c:pt idx="173">
                  <c:v>19916.5</c:v>
                </c:pt>
                <c:pt idx="174">
                  <c:v>20836.5</c:v>
                </c:pt>
                <c:pt idx="175">
                  <c:v>20836.5</c:v>
                </c:pt>
                <c:pt idx="176">
                  <c:v>20961.5</c:v>
                </c:pt>
                <c:pt idx="177">
                  <c:v>20961.5</c:v>
                </c:pt>
                <c:pt idx="178">
                  <c:v>21044.7</c:v>
                </c:pt>
                <c:pt idx="179">
                  <c:v>21044.7</c:v>
                </c:pt>
                <c:pt idx="180">
                  <c:v>21160.5</c:v>
                </c:pt>
                <c:pt idx="181">
                  <c:v>21160.5</c:v>
                </c:pt>
                <c:pt idx="182">
                  <c:v>21266</c:v>
                </c:pt>
                <c:pt idx="183">
                  <c:v>21266</c:v>
                </c:pt>
                <c:pt idx="184">
                  <c:v>21309.9</c:v>
                </c:pt>
                <c:pt idx="185">
                  <c:v>21309.9</c:v>
                </c:pt>
                <c:pt idx="186">
                  <c:v>21689.9</c:v>
                </c:pt>
                <c:pt idx="187">
                  <c:v>21689.9</c:v>
                </c:pt>
                <c:pt idx="188">
                  <c:v>21793.200000000001</c:v>
                </c:pt>
                <c:pt idx="189">
                  <c:v>21793.200000000001</c:v>
                </c:pt>
                <c:pt idx="190">
                  <c:v>21815.7</c:v>
                </c:pt>
                <c:pt idx="191">
                  <c:v>21815.7</c:v>
                </c:pt>
                <c:pt idx="192">
                  <c:v>22041.100000000002</c:v>
                </c:pt>
                <c:pt idx="193">
                  <c:v>22041.100000000002</c:v>
                </c:pt>
                <c:pt idx="194">
                  <c:v>22196.000000000004</c:v>
                </c:pt>
                <c:pt idx="195">
                  <c:v>22196.000000000004</c:v>
                </c:pt>
                <c:pt idx="196">
                  <c:v>22299.800000000003</c:v>
                </c:pt>
                <c:pt idx="197">
                  <c:v>22299.800000000003</c:v>
                </c:pt>
                <c:pt idx="198">
                  <c:v>22317.500000000004</c:v>
                </c:pt>
                <c:pt idx="199">
                  <c:v>22317.500000000004</c:v>
                </c:pt>
                <c:pt idx="200">
                  <c:v>22497.500000000004</c:v>
                </c:pt>
                <c:pt idx="201">
                  <c:v>22497.500000000004</c:v>
                </c:pt>
                <c:pt idx="202">
                  <c:v>23222.500000000004</c:v>
                </c:pt>
                <c:pt idx="203">
                  <c:v>23222.500000000004</c:v>
                </c:pt>
                <c:pt idx="204">
                  <c:v>23355.800000000003</c:v>
                </c:pt>
                <c:pt idx="205">
                  <c:v>23355.800000000003</c:v>
                </c:pt>
                <c:pt idx="206">
                  <c:v>23594.800000000003</c:v>
                </c:pt>
                <c:pt idx="207">
                  <c:v>23594.800000000003</c:v>
                </c:pt>
                <c:pt idx="208">
                  <c:v>23691.700000000004</c:v>
                </c:pt>
                <c:pt idx="209">
                  <c:v>23691.700000000004</c:v>
                </c:pt>
                <c:pt idx="210">
                  <c:v>23808.900000000005</c:v>
                </c:pt>
                <c:pt idx="211">
                  <c:v>23808.900000000005</c:v>
                </c:pt>
                <c:pt idx="212">
                  <c:v>24069.300000000007</c:v>
                </c:pt>
                <c:pt idx="213">
                  <c:v>24069.300000000007</c:v>
                </c:pt>
                <c:pt idx="214">
                  <c:v>24397.100000000006</c:v>
                </c:pt>
                <c:pt idx="215">
                  <c:v>24397.100000000006</c:v>
                </c:pt>
                <c:pt idx="216">
                  <c:v>24733.200000000004</c:v>
                </c:pt>
                <c:pt idx="217">
                  <c:v>24733.200000000004</c:v>
                </c:pt>
                <c:pt idx="218">
                  <c:v>24829.800000000003</c:v>
                </c:pt>
                <c:pt idx="219">
                  <c:v>24829.800000000003</c:v>
                </c:pt>
                <c:pt idx="220">
                  <c:v>25338.800000000003</c:v>
                </c:pt>
                <c:pt idx="221">
                  <c:v>25338.800000000003</c:v>
                </c:pt>
                <c:pt idx="222">
                  <c:v>25418.800000000003</c:v>
                </c:pt>
                <c:pt idx="223">
                  <c:v>25418.800000000003</c:v>
                </c:pt>
                <c:pt idx="224">
                  <c:v>25506.600000000002</c:v>
                </c:pt>
                <c:pt idx="225">
                  <c:v>25506.600000000002</c:v>
                </c:pt>
                <c:pt idx="226">
                  <c:v>25725.200000000001</c:v>
                </c:pt>
                <c:pt idx="227">
                  <c:v>25725.200000000001</c:v>
                </c:pt>
                <c:pt idx="228">
                  <c:v>25854.9</c:v>
                </c:pt>
                <c:pt idx="229">
                  <c:v>25854.9</c:v>
                </c:pt>
                <c:pt idx="230">
                  <c:v>25989.600000000002</c:v>
                </c:pt>
                <c:pt idx="231">
                  <c:v>25989.600000000002</c:v>
                </c:pt>
                <c:pt idx="232">
                  <c:v>26071.9</c:v>
                </c:pt>
                <c:pt idx="233">
                  <c:v>26071.9</c:v>
                </c:pt>
                <c:pt idx="234">
                  <c:v>26152.7</c:v>
                </c:pt>
                <c:pt idx="235">
                  <c:v>26152.7</c:v>
                </c:pt>
                <c:pt idx="236">
                  <c:v>26214.799999999999</c:v>
                </c:pt>
                <c:pt idx="237">
                  <c:v>26214.799999999999</c:v>
                </c:pt>
                <c:pt idx="238">
                  <c:v>26263.899999999998</c:v>
                </c:pt>
                <c:pt idx="239">
                  <c:v>26263.899999999998</c:v>
                </c:pt>
                <c:pt idx="240">
                  <c:v>26330.1</c:v>
                </c:pt>
                <c:pt idx="241">
                  <c:v>26330.1</c:v>
                </c:pt>
                <c:pt idx="242">
                  <c:v>26431.699999999997</c:v>
                </c:pt>
                <c:pt idx="243">
                  <c:v>26431.699999999997</c:v>
                </c:pt>
                <c:pt idx="244">
                  <c:v>26483.499999999996</c:v>
                </c:pt>
                <c:pt idx="245">
                  <c:v>26483.499999999996</c:v>
                </c:pt>
                <c:pt idx="246">
                  <c:v>26506.599999999995</c:v>
                </c:pt>
                <c:pt idx="247">
                  <c:v>26506.599999999995</c:v>
                </c:pt>
                <c:pt idx="248">
                  <c:v>26559.999999999996</c:v>
                </c:pt>
                <c:pt idx="249">
                  <c:v>26559.999999999996</c:v>
                </c:pt>
                <c:pt idx="250">
                  <c:v>27166.199999999997</c:v>
                </c:pt>
                <c:pt idx="251">
                  <c:v>27166.199999999997</c:v>
                </c:pt>
                <c:pt idx="252">
                  <c:v>27296.399999999998</c:v>
                </c:pt>
                <c:pt idx="253">
                  <c:v>27296.399999999998</c:v>
                </c:pt>
                <c:pt idx="254">
                  <c:v>27428.1</c:v>
                </c:pt>
                <c:pt idx="255">
                  <c:v>27428.1</c:v>
                </c:pt>
                <c:pt idx="256">
                  <c:v>27443</c:v>
                </c:pt>
                <c:pt idx="257">
                  <c:v>27443</c:v>
                </c:pt>
                <c:pt idx="258">
                  <c:v>27569.3</c:v>
                </c:pt>
                <c:pt idx="259">
                  <c:v>27569.3</c:v>
                </c:pt>
                <c:pt idx="260">
                  <c:v>28161.5</c:v>
                </c:pt>
                <c:pt idx="261">
                  <c:v>28161.5</c:v>
                </c:pt>
                <c:pt idx="262">
                  <c:v>28236.1</c:v>
                </c:pt>
                <c:pt idx="263">
                  <c:v>28236.1</c:v>
                </c:pt>
                <c:pt idx="264">
                  <c:v>28393.1</c:v>
                </c:pt>
                <c:pt idx="265">
                  <c:v>28393.1</c:v>
                </c:pt>
                <c:pt idx="266">
                  <c:v>28646.1</c:v>
                </c:pt>
                <c:pt idx="267">
                  <c:v>28646.1</c:v>
                </c:pt>
                <c:pt idx="268">
                  <c:v>28976.1</c:v>
                </c:pt>
                <c:pt idx="269">
                  <c:v>28976.1</c:v>
                </c:pt>
                <c:pt idx="270">
                  <c:v>29281.3</c:v>
                </c:pt>
                <c:pt idx="271">
                  <c:v>29281.3</c:v>
                </c:pt>
                <c:pt idx="272">
                  <c:v>29719.3</c:v>
                </c:pt>
                <c:pt idx="273">
                  <c:v>29719.3</c:v>
                </c:pt>
                <c:pt idx="274">
                  <c:v>30164.799999999999</c:v>
                </c:pt>
                <c:pt idx="275">
                  <c:v>30164.799999999999</c:v>
                </c:pt>
                <c:pt idx="276">
                  <c:v>30273.200000000001</c:v>
                </c:pt>
                <c:pt idx="277">
                  <c:v>30273.200000000001</c:v>
                </c:pt>
                <c:pt idx="278">
                  <c:v>30313.4</c:v>
                </c:pt>
                <c:pt idx="279">
                  <c:v>30313.4</c:v>
                </c:pt>
                <c:pt idx="280">
                  <c:v>30599.7</c:v>
                </c:pt>
                <c:pt idx="281">
                  <c:v>30599.7</c:v>
                </c:pt>
                <c:pt idx="282">
                  <c:v>30796.3</c:v>
                </c:pt>
                <c:pt idx="283">
                  <c:v>30796.3</c:v>
                </c:pt>
                <c:pt idx="284">
                  <c:v>30943.3</c:v>
                </c:pt>
                <c:pt idx="285">
                  <c:v>30943.3</c:v>
                </c:pt>
                <c:pt idx="286">
                  <c:v>30960.3</c:v>
                </c:pt>
                <c:pt idx="287">
                  <c:v>30960.3</c:v>
                </c:pt>
                <c:pt idx="288">
                  <c:v>31234.799999999999</c:v>
                </c:pt>
                <c:pt idx="289">
                  <c:v>31234.799999999999</c:v>
                </c:pt>
                <c:pt idx="290">
                  <c:v>31282.1</c:v>
                </c:pt>
                <c:pt idx="291">
                  <c:v>31282.1</c:v>
                </c:pt>
                <c:pt idx="292">
                  <c:v>31343.899999999998</c:v>
                </c:pt>
                <c:pt idx="293">
                  <c:v>31343.899999999998</c:v>
                </c:pt>
                <c:pt idx="294">
                  <c:v>31537.8</c:v>
                </c:pt>
                <c:pt idx="295">
                  <c:v>31537.8</c:v>
                </c:pt>
                <c:pt idx="296">
                  <c:v>31640.5</c:v>
                </c:pt>
                <c:pt idx="297">
                  <c:v>31640.5</c:v>
                </c:pt>
                <c:pt idx="298">
                  <c:v>31932.799999999999</c:v>
                </c:pt>
                <c:pt idx="299">
                  <c:v>31932.799999999999</c:v>
                </c:pt>
                <c:pt idx="300">
                  <c:v>32239.7</c:v>
                </c:pt>
                <c:pt idx="301">
                  <c:v>32239.7</c:v>
                </c:pt>
                <c:pt idx="302">
                  <c:v>32288.5</c:v>
                </c:pt>
                <c:pt idx="303">
                  <c:v>32288.5</c:v>
                </c:pt>
                <c:pt idx="304">
                  <c:v>32943.699999999997</c:v>
                </c:pt>
                <c:pt idx="305">
                  <c:v>32943.699999999997</c:v>
                </c:pt>
                <c:pt idx="306">
                  <c:v>32990</c:v>
                </c:pt>
                <c:pt idx="307">
                  <c:v>32990</c:v>
                </c:pt>
                <c:pt idx="308">
                  <c:v>33159.599999999999</c:v>
                </c:pt>
                <c:pt idx="309">
                  <c:v>33159.599999999999</c:v>
                </c:pt>
                <c:pt idx="310">
                  <c:v>33253.699999999997</c:v>
                </c:pt>
                <c:pt idx="311">
                  <c:v>33253.699999999997</c:v>
                </c:pt>
                <c:pt idx="312">
                  <c:v>33368.799999999996</c:v>
                </c:pt>
                <c:pt idx="313">
                  <c:v>33368.799999999996</c:v>
                </c:pt>
                <c:pt idx="314">
                  <c:v>33598.799999999996</c:v>
                </c:pt>
                <c:pt idx="315">
                  <c:v>33598.799999999996</c:v>
                </c:pt>
                <c:pt idx="316">
                  <c:v>33604.699999999997</c:v>
                </c:pt>
                <c:pt idx="317">
                  <c:v>33604.699999999997</c:v>
                </c:pt>
                <c:pt idx="318">
                  <c:v>33731.399999999994</c:v>
                </c:pt>
                <c:pt idx="319">
                  <c:v>33731.399999999994</c:v>
                </c:pt>
                <c:pt idx="320">
                  <c:v>34020.599999999991</c:v>
                </c:pt>
                <c:pt idx="321">
                  <c:v>34020.599999999991</c:v>
                </c:pt>
                <c:pt idx="322">
                  <c:v>34289.799999999988</c:v>
                </c:pt>
                <c:pt idx="323">
                  <c:v>34289.799999999988</c:v>
                </c:pt>
                <c:pt idx="324">
                  <c:v>34722.19999999999</c:v>
                </c:pt>
                <c:pt idx="325">
                  <c:v>34722.19999999999</c:v>
                </c:pt>
                <c:pt idx="326">
                  <c:v>34852.19999999999</c:v>
                </c:pt>
                <c:pt idx="327">
                  <c:v>34852.19999999999</c:v>
                </c:pt>
                <c:pt idx="328">
                  <c:v>35504.799999999988</c:v>
                </c:pt>
                <c:pt idx="329">
                  <c:v>35504.799999999988</c:v>
                </c:pt>
                <c:pt idx="330">
                  <c:v>35677.69999999999</c:v>
                </c:pt>
                <c:pt idx="331">
                  <c:v>35677.69999999999</c:v>
                </c:pt>
                <c:pt idx="332">
                  <c:v>35877.099999999991</c:v>
                </c:pt>
                <c:pt idx="333">
                  <c:v>35877.099999999991</c:v>
                </c:pt>
                <c:pt idx="334">
                  <c:v>35940.19999999999</c:v>
                </c:pt>
                <c:pt idx="335">
                  <c:v>35940.19999999999</c:v>
                </c:pt>
                <c:pt idx="336">
                  <c:v>36122.499999999993</c:v>
                </c:pt>
                <c:pt idx="337">
                  <c:v>36122.499999999993</c:v>
                </c:pt>
                <c:pt idx="338">
                  <c:v>36346.899999999994</c:v>
                </c:pt>
                <c:pt idx="339">
                  <c:v>36346.899999999994</c:v>
                </c:pt>
                <c:pt idx="340">
                  <c:v>36407.399999999994</c:v>
                </c:pt>
                <c:pt idx="341">
                  <c:v>36407.399999999994</c:v>
                </c:pt>
                <c:pt idx="342">
                  <c:v>36453.899999999994</c:v>
                </c:pt>
                <c:pt idx="343">
                  <c:v>36453.899999999994</c:v>
                </c:pt>
                <c:pt idx="344">
                  <c:v>36838.899999999994</c:v>
                </c:pt>
                <c:pt idx="345">
                  <c:v>36838.899999999994</c:v>
                </c:pt>
                <c:pt idx="346">
                  <c:v>36864.499999999993</c:v>
                </c:pt>
                <c:pt idx="347">
                  <c:v>36864.499999999993</c:v>
                </c:pt>
                <c:pt idx="348">
                  <c:v>37183.19999999999</c:v>
                </c:pt>
                <c:pt idx="349">
                  <c:v>37183.19999999999</c:v>
                </c:pt>
                <c:pt idx="350">
                  <c:v>37332.69999999999</c:v>
                </c:pt>
                <c:pt idx="351">
                  <c:v>37332.69999999999</c:v>
                </c:pt>
                <c:pt idx="352">
                  <c:v>37535.19999999999</c:v>
                </c:pt>
                <c:pt idx="353">
                  <c:v>37535.19999999999</c:v>
                </c:pt>
                <c:pt idx="354">
                  <c:v>37795.69999999999</c:v>
                </c:pt>
                <c:pt idx="355">
                  <c:v>37795.69999999999</c:v>
                </c:pt>
                <c:pt idx="356">
                  <c:v>37863.19999999999</c:v>
                </c:pt>
                <c:pt idx="357">
                  <c:v>37863.19999999999</c:v>
                </c:pt>
                <c:pt idx="358">
                  <c:v>37942.399999999987</c:v>
                </c:pt>
                <c:pt idx="359">
                  <c:v>37942.399999999987</c:v>
                </c:pt>
                <c:pt idx="360">
                  <c:v>38564.799999999988</c:v>
                </c:pt>
                <c:pt idx="361">
                  <c:v>38564.799999999988</c:v>
                </c:pt>
                <c:pt idx="362">
                  <c:v>38854.399999999987</c:v>
                </c:pt>
                <c:pt idx="363">
                  <c:v>38854.399999999987</c:v>
                </c:pt>
                <c:pt idx="364">
                  <c:v>39469.399999999987</c:v>
                </c:pt>
                <c:pt idx="365">
                  <c:v>39469.399999999987</c:v>
                </c:pt>
                <c:pt idx="366">
                  <c:v>39541.099999999984</c:v>
                </c:pt>
                <c:pt idx="367">
                  <c:v>39541.099999999984</c:v>
                </c:pt>
                <c:pt idx="368">
                  <c:v>39810.899999999987</c:v>
                </c:pt>
                <c:pt idx="369">
                  <c:v>39810.899999999987</c:v>
                </c:pt>
                <c:pt idx="370">
                  <c:v>40248.399999999987</c:v>
                </c:pt>
                <c:pt idx="371">
                  <c:v>40248.399999999987</c:v>
                </c:pt>
                <c:pt idx="372">
                  <c:v>40385.099999999984</c:v>
                </c:pt>
                <c:pt idx="373">
                  <c:v>40385.099999999984</c:v>
                </c:pt>
                <c:pt idx="374">
                  <c:v>40644.099999999984</c:v>
                </c:pt>
                <c:pt idx="375">
                  <c:v>40644.099999999984</c:v>
                </c:pt>
                <c:pt idx="376">
                  <c:v>40772.099999999984</c:v>
                </c:pt>
                <c:pt idx="377">
                  <c:v>40772.099999999984</c:v>
                </c:pt>
                <c:pt idx="378">
                  <c:v>40805.599999999984</c:v>
                </c:pt>
                <c:pt idx="379">
                  <c:v>40805.599999999984</c:v>
                </c:pt>
                <c:pt idx="380">
                  <c:v>41119.899999999987</c:v>
                </c:pt>
                <c:pt idx="381">
                  <c:v>41119.899999999987</c:v>
                </c:pt>
                <c:pt idx="382">
                  <c:v>41614.899999999987</c:v>
                </c:pt>
                <c:pt idx="383">
                  <c:v>41614.899999999987</c:v>
                </c:pt>
                <c:pt idx="384">
                  <c:v>42314.899999999987</c:v>
                </c:pt>
                <c:pt idx="385">
                  <c:v>42314.899999999987</c:v>
                </c:pt>
                <c:pt idx="386">
                  <c:v>42592.69999999999</c:v>
                </c:pt>
                <c:pt idx="387">
                  <c:v>42592.69999999999</c:v>
                </c:pt>
                <c:pt idx="388">
                  <c:v>42797.69999999999</c:v>
                </c:pt>
                <c:pt idx="389">
                  <c:v>42797.69999999999</c:v>
                </c:pt>
                <c:pt idx="390">
                  <c:v>42958.499999999993</c:v>
                </c:pt>
                <c:pt idx="391">
                  <c:v>42958.499999999993</c:v>
                </c:pt>
                <c:pt idx="392">
                  <c:v>43056.19999999999</c:v>
                </c:pt>
                <c:pt idx="393">
                  <c:v>43056.19999999999</c:v>
                </c:pt>
                <c:pt idx="394">
                  <c:v>43179.099999999991</c:v>
                </c:pt>
                <c:pt idx="395">
                  <c:v>43179.099999999991</c:v>
                </c:pt>
                <c:pt idx="396">
                  <c:v>43363.899999999994</c:v>
                </c:pt>
                <c:pt idx="397">
                  <c:v>43363.899999999994</c:v>
                </c:pt>
                <c:pt idx="398">
                  <c:v>43493.599999999991</c:v>
                </c:pt>
                <c:pt idx="399">
                  <c:v>43493.599999999991</c:v>
                </c:pt>
                <c:pt idx="400">
                  <c:v>43688.499999999993</c:v>
                </c:pt>
                <c:pt idx="401">
                  <c:v>43688.499999999993</c:v>
                </c:pt>
                <c:pt idx="402">
                  <c:v>46690.69999999999</c:v>
                </c:pt>
                <c:pt idx="403">
                  <c:v>46690.69999999999</c:v>
                </c:pt>
                <c:pt idx="404">
                  <c:v>46746.099999999991</c:v>
                </c:pt>
                <c:pt idx="405">
                  <c:v>46746.099999999991</c:v>
                </c:pt>
                <c:pt idx="406">
                  <c:v>47248.19999999999</c:v>
                </c:pt>
                <c:pt idx="407">
                  <c:v>47248.19999999999</c:v>
                </c:pt>
                <c:pt idx="408">
                  <c:v>47440.19999999999</c:v>
                </c:pt>
                <c:pt idx="409">
                  <c:v>47440.19999999999</c:v>
                </c:pt>
                <c:pt idx="410">
                  <c:v>47480.499999999993</c:v>
                </c:pt>
                <c:pt idx="411">
                  <c:v>47480.499999999993</c:v>
                </c:pt>
                <c:pt idx="412">
                  <c:v>47628.999999999993</c:v>
                </c:pt>
                <c:pt idx="413">
                  <c:v>47628.999999999993</c:v>
                </c:pt>
                <c:pt idx="414">
                  <c:v>47778.799999999996</c:v>
                </c:pt>
                <c:pt idx="415">
                  <c:v>47778.799999999996</c:v>
                </c:pt>
                <c:pt idx="416">
                  <c:v>47808.899999999994</c:v>
                </c:pt>
                <c:pt idx="417">
                  <c:v>47808.899999999994</c:v>
                </c:pt>
                <c:pt idx="418">
                  <c:v>47928.799999999996</c:v>
                </c:pt>
                <c:pt idx="419">
                  <c:v>47928.799999999996</c:v>
                </c:pt>
                <c:pt idx="420">
                  <c:v>48016.899999999994</c:v>
                </c:pt>
                <c:pt idx="421">
                  <c:v>48016.899999999994</c:v>
                </c:pt>
                <c:pt idx="422">
                  <c:v>48088.099999999991</c:v>
                </c:pt>
                <c:pt idx="423">
                  <c:v>48088.099999999991</c:v>
                </c:pt>
                <c:pt idx="424">
                  <c:v>48240.799999999988</c:v>
                </c:pt>
                <c:pt idx="425">
                  <c:v>48240.799999999988</c:v>
                </c:pt>
                <c:pt idx="426">
                  <c:v>48330.19999999999</c:v>
                </c:pt>
                <c:pt idx="427">
                  <c:v>48330.19999999999</c:v>
                </c:pt>
                <c:pt idx="428">
                  <c:v>48368.399999999987</c:v>
                </c:pt>
                <c:pt idx="429">
                  <c:v>48368.399999999987</c:v>
                </c:pt>
                <c:pt idx="430">
                  <c:v>48636.099999999984</c:v>
                </c:pt>
                <c:pt idx="431">
                  <c:v>48636.099999999984</c:v>
                </c:pt>
                <c:pt idx="432">
                  <c:v>48728.799999999981</c:v>
                </c:pt>
                <c:pt idx="433">
                  <c:v>48728.799999999981</c:v>
                </c:pt>
                <c:pt idx="434">
                  <c:v>48927.799999999981</c:v>
                </c:pt>
                <c:pt idx="435">
                  <c:v>48927.799999999981</c:v>
                </c:pt>
                <c:pt idx="436">
                  <c:v>49095.999999999978</c:v>
                </c:pt>
                <c:pt idx="437">
                  <c:v>49095.999999999978</c:v>
                </c:pt>
                <c:pt idx="438">
                  <c:v>49135.099999999977</c:v>
                </c:pt>
                <c:pt idx="439">
                  <c:v>49135.099999999977</c:v>
                </c:pt>
                <c:pt idx="440">
                  <c:v>49232.699999999975</c:v>
                </c:pt>
                <c:pt idx="441">
                  <c:v>49232.699999999975</c:v>
                </c:pt>
                <c:pt idx="442">
                  <c:v>49312.599999999977</c:v>
                </c:pt>
                <c:pt idx="443">
                  <c:v>49312.599999999977</c:v>
                </c:pt>
                <c:pt idx="444">
                  <c:v>49395.39999999998</c:v>
                </c:pt>
                <c:pt idx="445">
                  <c:v>49395.39999999998</c:v>
                </c:pt>
                <c:pt idx="446">
                  <c:v>49624.599999999977</c:v>
                </c:pt>
                <c:pt idx="447">
                  <c:v>49624.599999999977</c:v>
                </c:pt>
                <c:pt idx="448">
                  <c:v>49968.999999999978</c:v>
                </c:pt>
                <c:pt idx="449">
                  <c:v>49968.999999999978</c:v>
                </c:pt>
                <c:pt idx="450">
                  <c:v>49994.099999999977</c:v>
                </c:pt>
                <c:pt idx="451">
                  <c:v>49994.099999999977</c:v>
                </c:pt>
                <c:pt idx="452">
                  <c:v>50129.999999999978</c:v>
                </c:pt>
                <c:pt idx="453">
                  <c:v>50129.999999999978</c:v>
                </c:pt>
                <c:pt idx="454">
                  <c:v>50547.999999999978</c:v>
                </c:pt>
                <c:pt idx="455">
                  <c:v>50547.999999999978</c:v>
                </c:pt>
                <c:pt idx="456">
                  <c:v>50885.39999999998</c:v>
                </c:pt>
                <c:pt idx="457">
                  <c:v>50885.39999999998</c:v>
                </c:pt>
                <c:pt idx="458">
                  <c:v>51017.89999999998</c:v>
                </c:pt>
                <c:pt idx="459">
                  <c:v>51017.89999999998</c:v>
                </c:pt>
                <c:pt idx="460">
                  <c:v>51093.499999999978</c:v>
                </c:pt>
                <c:pt idx="461">
                  <c:v>51093.499999999978</c:v>
                </c:pt>
                <c:pt idx="462">
                  <c:v>51185.599999999977</c:v>
                </c:pt>
                <c:pt idx="463">
                  <c:v>51185.599999999977</c:v>
                </c:pt>
                <c:pt idx="464">
                  <c:v>51443.999999999978</c:v>
                </c:pt>
                <c:pt idx="465">
                  <c:v>51443.999999999978</c:v>
                </c:pt>
                <c:pt idx="466">
                  <c:v>51593.999999999978</c:v>
                </c:pt>
                <c:pt idx="467">
                  <c:v>51593.999999999978</c:v>
                </c:pt>
                <c:pt idx="468">
                  <c:v>51718.199999999975</c:v>
                </c:pt>
                <c:pt idx="469">
                  <c:v>51718.199999999975</c:v>
                </c:pt>
                <c:pt idx="470">
                  <c:v>51804.899999999972</c:v>
                </c:pt>
                <c:pt idx="471">
                  <c:v>51804.899999999972</c:v>
                </c:pt>
                <c:pt idx="472">
                  <c:v>52019.799999999974</c:v>
                </c:pt>
                <c:pt idx="473">
                  <c:v>52019.799999999974</c:v>
                </c:pt>
                <c:pt idx="474">
                  <c:v>52090.799999999974</c:v>
                </c:pt>
                <c:pt idx="475">
                  <c:v>52090.799999999974</c:v>
                </c:pt>
                <c:pt idx="476">
                  <c:v>52437.199999999975</c:v>
                </c:pt>
                <c:pt idx="477">
                  <c:v>52437.199999999975</c:v>
                </c:pt>
                <c:pt idx="478">
                  <c:v>52849.999999999978</c:v>
                </c:pt>
                <c:pt idx="479">
                  <c:v>52849.999999999978</c:v>
                </c:pt>
                <c:pt idx="480">
                  <c:v>53004.199999999975</c:v>
                </c:pt>
                <c:pt idx="481">
                  <c:v>53004.199999999975</c:v>
                </c:pt>
                <c:pt idx="482">
                  <c:v>53052.499999999978</c:v>
                </c:pt>
                <c:pt idx="483">
                  <c:v>53052.499999999978</c:v>
                </c:pt>
                <c:pt idx="484">
                  <c:v>53118.39999999998</c:v>
                </c:pt>
                <c:pt idx="485">
                  <c:v>53118.39999999998</c:v>
                </c:pt>
                <c:pt idx="486">
                  <c:v>53236.799999999981</c:v>
                </c:pt>
                <c:pt idx="487">
                  <c:v>53236.799999999981</c:v>
                </c:pt>
                <c:pt idx="488">
                  <c:v>53245.099999999984</c:v>
                </c:pt>
                <c:pt idx="489">
                  <c:v>53245.099999999984</c:v>
                </c:pt>
                <c:pt idx="490">
                  <c:v>53346.299999999981</c:v>
                </c:pt>
                <c:pt idx="491">
                  <c:v>53346.299999999981</c:v>
                </c:pt>
                <c:pt idx="492">
                  <c:v>53575.799999999981</c:v>
                </c:pt>
                <c:pt idx="493">
                  <c:v>53575.799999999981</c:v>
                </c:pt>
                <c:pt idx="494">
                  <c:v>53715.599999999984</c:v>
                </c:pt>
                <c:pt idx="495">
                  <c:v>53715.599999999984</c:v>
                </c:pt>
                <c:pt idx="496">
                  <c:v>54093.399999999987</c:v>
                </c:pt>
                <c:pt idx="497">
                  <c:v>54093.399999999987</c:v>
                </c:pt>
                <c:pt idx="498">
                  <c:v>54117.999999999985</c:v>
                </c:pt>
                <c:pt idx="499">
                  <c:v>54117.999999999985</c:v>
                </c:pt>
                <c:pt idx="500">
                  <c:v>54150.399999999987</c:v>
                </c:pt>
                <c:pt idx="501">
                  <c:v>54150.399999999987</c:v>
                </c:pt>
                <c:pt idx="502">
                  <c:v>54322.299999999988</c:v>
                </c:pt>
                <c:pt idx="503">
                  <c:v>54322.299999999988</c:v>
                </c:pt>
                <c:pt idx="504">
                  <c:v>54358.299999999988</c:v>
                </c:pt>
                <c:pt idx="505">
                  <c:v>54358.299999999988</c:v>
                </c:pt>
                <c:pt idx="506">
                  <c:v>54493.299999999988</c:v>
                </c:pt>
                <c:pt idx="507">
                  <c:v>54493.299999999988</c:v>
                </c:pt>
                <c:pt idx="508">
                  <c:v>54739.399999999987</c:v>
                </c:pt>
                <c:pt idx="509">
                  <c:v>54739.399999999987</c:v>
                </c:pt>
                <c:pt idx="510">
                  <c:v>54747.999999999985</c:v>
                </c:pt>
                <c:pt idx="511">
                  <c:v>54747.999999999985</c:v>
                </c:pt>
                <c:pt idx="512">
                  <c:v>54943.599999999984</c:v>
                </c:pt>
                <c:pt idx="513">
                  <c:v>54943.599999999984</c:v>
                </c:pt>
                <c:pt idx="514">
                  <c:v>55030.699999999983</c:v>
                </c:pt>
                <c:pt idx="515">
                  <c:v>55030.699999999983</c:v>
                </c:pt>
                <c:pt idx="516">
                  <c:v>55061.699999999983</c:v>
                </c:pt>
                <c:pt idx="517">
                  <c:v>55061.699999999983</c:v>
                </c:pt>
                <c:pt idx="518">
                  <c:v>55302.699999999983</c:v>
                </c:pt>
                <c:pt idx="519">
                  <c:v>55302.699999999983</c:v>
                </c:pt>
                <c:pt idx="520">
                  <c:v>55389.699999999983</c:v>
                </c:pt>
                <c:pt idx="521">
                  <c:v>55389.699999999983</c:v>
                </c:pt>
                <c:pt idx="522">
                  <c:v>55407.999999999985</c:v>
                </c:pt>
                <c:pt idx="523">
                  <c:v>55407.999999999985</c:v>
                </c:pt>
                <c:pt idx="524">
                  <c:v>55508.799999999988</c:v>
                </c:pt>
                <c:pt idx="525">
                  <c:v>55508.799999999988</c:v>
                </c:pt>
                <c:pt idx="526">
                  <c:v>55802.599999999991</c:v>
                </c:pt>
                <c:pt idx="527">
                  <c:v>55802.599999999991</c:v>
                </c:pt>
                <c:pt idx="528">
                  <c:v>55820.19999999999</c:v>
                </c:pt>
                <c:pt idx="529">
                  <c:v>55820.19999999999</c:v>
                </c:pt>
                <c:pt idx="530">
                  <c:v>55899.999999999993</c:v>
                </c:pt>
                <c:pt idx="531">
                  <c:v>55899.999999999993</c:v>
                </c:pt>
                <c:pt idx="532">
                  <c:v>56141.499999999993</c:v>
                </c:pt>
                <c:pt idx="533">
                  <c:v>56141.499999999993</c:v>
                </c:pt>
                <c:pt idx="534">
                  <c:v>56233.299999999996</c:v>
                </c:pt>
                <c:pt idx="535">
                  <c:v>56233.299999999996</c:v>
                </c:pt>
                <c:pt idx="536">
                  <c:v>56278.2</c:v>
                </c:pt>
                <c:pt idx="537">
                  <c:v>56278.2</c:v>
                </c:pt>
                <c:pt idx="538">
                  <c:v>56336.2</c:v>
                </c:pt>
                <c:pt idx="539">
                  <c:v>56336.2</c:v>
                </c:pt>
                <c:pt idx="540">
                  <c:v>56386.899999999994</c:v>
                </c:pt>
                <c:pt idx="541">
                  <c:v>56386.899999999994</c:v>
                </c:pt>
                <c:pt idx="542">
                  <c:v>56437.599999999991</c:v>
                </c:pt>
                <c:pt idx="543">
                  <c:v>56437.599999999991</c:v>
                </c:pt>
                <c:pt idx="544">
                  <c:v>56563.69999999999</c:v>
                </c:pt>
                <c:pt idx="545">
                  <c:v>56563.69999999999</c:v>
                </c:pt>
                <c:pt idx="546">
                  <c:v>56601.999999999993</c:v>
                </c:pt>
                <c:pt idx="547">
                  <c:v>56601.999999999993</c:v>
                </c:pt>
                <c:pt idx="548">
                  <c:v>56719.899999999994</c:v>
                </c:pt>
                <c:pt idx="549">
                  <c:v>56719.899999999994</c:v>
                </c:pt>
                <c:pt idx="550">
                  <c:v>56885.899999999994</c:v>
                </c:pt>
                <c:pt idx="551">
                  <c:v>56885.899999999994</c:v>
                </c:pt>
                <c:pt idx="552">
                  <c:v>56984.399999999994</c:v>
                </c:pt>
                <c:pt idx="553">
                  <c:v>56984.399999999994</c:v>
                </c:pt>
                <c:pt idx="554">
                  <c:v>57229.299999999996</c:v>
                </c:pt>
                <c:pt idx="555">
                  <c:v>57229.299999999996</c:v>
                </c:pt>
                <c:pt idx="556">
                  <c:v>57266.6</c:v>
                </c:pt>
                <c:pt idx="557">
                  <c:v>57266.6</c:v>
                </c:pt>
                <c:pt idx="558">
                  <c:v>57277.4</c:v>
                </c:pt>
                <c:pt idx="559">
                  <c:v>57277.4</c:v>
                </c:pt>
                <c:pt idx="560">
                  <c:v>57431.200000000004</c:v>
                </c:pt>
                <c:pt idx="561">
                  <c:v>57431.200000000004</c:v>
                </c:pt>
                <c:pt idx="562">
                  <c:v>57609.000000000007</c:v>
                </c:pt>
                <c:pt idx="563">
                  <c:v>57609.000000000007</c:v>
                </c:pt>
                <c:pt idx="564">
                  <c:v>57730.500000000007</c:v>
                </c:pt>
                <c:pt idx="565">
                  <c:v>57730.500000000007</c:v>
                </c:pt>
                <c:pt idx="566">
                  <c:v>57980.600000000006</c:v>
                </c:pt>
                <c:pt idx="567">
                  <c:v>57980.600000000006</c:v>
                </c:pt>
                <c:pt idx="568">
                  <c:v>58083.600000000006</c:v>
                </c:pt>
                <c:pt idx="569">
                  <c:v>58083.600000000006</c:v>
                </c:pt>
                <c:pt idx="570">
                  <c:v>58155.400000000009</c:v>
                </c:pt>
                <c:pt idx="571">
                  <c:v>58155.400000000009</c:v>
                </c:pt>
                <c:pt idx="572">
                  <c:v>58241.700000000012</c:v>
                </c:pt>
                <c:pt idx="573">
                  <c:v>58241.700000000012</c:v>
                </c:pt>
                <c:pt idx="574">
                  <c:v>58402.100000000013</c:v>
                </c:pt>
                <c:pt idx="575">
                  <c:v>58402.100000000013</c:v>
                </c:pt>
                <c:pt idx="576">
                  <c:v>58495.200000000012</c:v>
                </c:pt>
                <c:pt idx="577">
                  <c:v>58495.200000000012</c:v>
                </c:pt>
                <c:pt idx="578">
                  <c:v>58523.600000000013</c:v>
                </c:pt>
                <c:pt idx="579">
                  <c:v>58523.600000000013</c:v>
                </c:pt>
                <c:pt idx="580">
                  <c:v>58544.100000000013</c:v>
                </c:pt>
                <c:pt idx="581">
                  <c:v>58544.100000000013</c:v>
                </c:pt>
                <c:pt idx="582">
                  <c:v>58853.400000000016</c:v>
                </c:pt>
                <c:pt idx="583">
                  <c:v>58853.400000000016</c:v>
                </c:pt>
                <c:pt idx="584">
                  <c:v>58887.800000000017</c:v>
                </c:pt>
                <c:pt idx="585">
                  <c:v>58887.800000000017</c:v>
                </c:pt>
                <c:pt idx="586">
                  <c:v>58933.200000000019</c:v>
                </c:pt>
                <c:pt idx="587">
                  <c:v>58933.200000000019</c:v>
                </c:pt>
                <c:pt idx="588">
                  <c:v>58952.000000000022</c:v>
                </c:pt>
                <c:pt idx="589">
                  <c:v>58952.000000000022</c:v>
                </c:pt>
                <c:pt idx="590">
                  <c:v>59016.700000000019</c:v>
                </c:pt>
                <c:pt idx="591">
                  <c:v>59016.700000000019</c:v>
                </c:pt>
                <c:pt idx="592">
                  <c:v>59033.200000000019</c:v>
                </c:pt>
                <c:pt idx="593">
                  <c:v>59033.200000000019</c:v>
                </c:pt>
                <c:pt idx="594">
                  <c:v>59485.500000000022</c:v>
                </c:pt>
                <c:pt idx="595">
                  <c:v>59485.500000000022</c:v>
                </c:pt>
                <c:pt idx="596">
                  <c:v>59538.400000000023</c:v>
                </c:pt>
                <c:pt idx="597">
                  <c:v>59538.400000000023</c:v>
                </c:pt>
                <c:pt idx="598">
                  <c:v>59736.500000000022</c:v>
                </c:pt>
                <c:pt idx="599">
                  <c:v>59736.500000000022</c:v>
                </c:pt>
                <c:pt idx="600">
                  <c:v>59796.800000000025</c:v>
                </c:pt>
                <c:pt idx="601">
                  <c:v>59796.800000000025</c:v>
                </c:pt>
                <c:pt idx="602">
                  <c:v>59939.700000000026</c:v>
                </c:pt>
                <c:pt idx="603">
                  <c:v>59939.700000000026</c:v>
                </c:pt>
                <c:pt idx="604">
                  <c:v>59973.600000000028</c:v>
                </c:pt>
                <c:pt idx="605">
                  <c:v>59973.600000000028</c:v>
                </c:pt>
                <c:pt idx="606">
                  <c:v>60250.800000000025</c:v>
                </c:pt>
                <c:pt idx="607">
                  <c:v>60250.800000000025</c:v>
                </c:pt>
                <c:pt idx="608">
                  <c:v>60436.100000000028</c:v>
                </c:pt>
                <c:pt idx="609">
                  <c:v>60436.100000000028</c:v>
                </c:pt>
                <c:pt idx="610">
                  <c:v>60539.700000000026</c:v>
                </c:pt>
                <c:pt idx="611">
                  <c:v>60539.700000000026</c:v>
                </c:pt>
                <c:pt idx="612">
                  <c:v>60678.100000000028</c:v>
                </c:pt>
                <c:pt idx="613">
                  <c:v>60678.100000000028</c:v>
                </c:pt>
                <c:pt idx="614">
                  <c:v>60744.300000000025</c:v>
                </c:pt>
                <c:pt idx="615">
                  <c:v>60744.300000000025</c:v>
                </c:pt>
                <c:pt idx="616">
                  <c:v>60828.700000000026</c:v>
                </c:pt>
                <c:pt idx="617">
                  <c:v>60828.700000000026</c:v>
                </c:pt>
                <c:pt idx="618">
                  <c:v>60891.700000000026</c:v>
                </c:pt>
                <c:pt idx="619">
                  <c:v>60891.700000000026</c:v>
                </c:pt>
                <c:pt idx="620">
                  <c:v>60929.800000000025</c:v>
                </c:pt>
                <c:pt idx="621">
                  <c:v>60929.800000000025</c:v>
                </c:pt>
                <c:pt idx="622">
                  <c:v>61244.700000000026</c:v>
                </c:pt>
                <c:pt idx="623">
                  <c:v>61244.700000000026</c:v>
                </c:pt>
                <c:pt idx="624">
                  <c:v>61324.700000000026</c:v>
                </c:pt>
                <c:pt idx="625">
                  <c:v>61324.700000000026</c:v>
                </c:pt>
                <c:pt idx="626">
                  <c:v>61355.600000000028</c:v>
                </c:pt>
                <c:pt idx="627">
                  <c:v>61355.600000000028</c:v>
                </c:pt>
                <c:pt idx="628">
                  <c:v>61380.300000000025</c:v>
                </c:pt>
                <c:pt idx="629">
                  <c:v>61380.300000000025</c:v>
                </c:pt>
                <c:pt idx="630">
                  <c:v>61569.600000000028</c:v>
                </c:pt>
                <c:pt idx="631">
                  <c:v>61569.600000000028</c:v>
                </c:pt>
                <c:pt idx="632">
                  <c:v>61588.100000000028</c:v>
                </c:pt>
                <c:pt idx="633">
                  <c:v>61588.100000000028</c:v>
                </c:pt>
                <c:pt idx="634">
                  <c:v>61798.500000000029</c:v>
                </c:pt>
                <c:pt idx="635">
                  <c:v>61798.500000000029</c:v>
                </c:pt>
                <c:pt idx="636">
                  <c:v>61830.500000000029</c:v>
                </c:pt>
                <c:pt idx="637">
                  <c:v>61830.500000000029</c:v>
                </c:pt>
                <c:pt idx="638">
                  <c:v>62021.100000000028</c:v>
                </c:pt>
                <c:pt idx="639">
                  <c:v>62021.100000000028</c:v>
                </c:pt>
                <c:pt idx="640">
                  <c:v>62043.000000000029</c:v>
                </c:pt>
                <c:pt idx="641">
                  <c:v>62043.000000000029</c:v>
                </c:pt>
                <c:pt idx="642">
                  <c:v>62069.700000000026</c:v>
                </c:pt>
                <c:pt idx="643">
                  <c:v>62069.700000000026</c:v>
                </c:pt>
                <c:pt idx="644">
                  <c:v>62083.500000000029</c:v>
                </c:pt>
                <c:pt idx="645">
                  <c:v>62083.500000000029</c:v>
                </c:pt>
                <c:pt idx="646">
                  <c:v>62110.900000000031</c:v>
                </c:pt>
                <c:pt idx="647">
                  <c:v>62110.900000000031</c:v>
                </c:pt>
                <c:pt idx="648">
                  <c:v>62181.300000000032</c:v>
                </c:pt>
                <c:pt idx="649">
                  <c:v>62181.300000000032</c:v>
                </c:pt>
                <c:pt idx="650">
                  <c:v>62273.000000000029</c:v>
                </c:pt>
                <c:pt idx="651">
                  <c:v>62273.000000000029</c:v>
                </c:pt>
                <c:pt idx="652">
                  <c:v>62335.600000000028</c:v>
                </c:pt>
                <c:pt idx="653">
                  <c:v>62335.600000000028</c:v>
                </c:pt>
                <c:pt idx="654">
                  <c:v>62453.800000000025</c:v>
                </c:pt>
                <c:pt idx="655">
                  <c:v>62453.800000000025</c:v>
                </c:pt>
                <c:pt idx="656">
                  <c:v>62512.000000000022</c:v>
                </c:pt>
                <c:pt idx="657">
                  <c:v>62512.000000000022</c:v>
                </c:pt>
                <c:pt idx="658">
                  <c:v>62530.500000000022</c:v>
                </c:pt>
                <c:pt idx="659">
                  <c:v>62530.500000000022</c:v>
                </c:pt>
                <c:pt idx="660">
                  <c:v>62536.800000000025</c:v>
                </c:pt>
                <c:pt idx="661">
                  <c:v>62536.800000000025</c:v>
                </c:pt>
                <c:pt idx="662">
                  <c:v>62548.700000000026</c:v>
                </c:pt>
                <c:pt idx="663">
                  <c:v>62548.700000000026</c:v>
                </c:pt>
                <c:pt idx="664">
                  <c:v>62552.700000000026</c:v>
                </c:pt>
                <c:pt idx="665">
                  <c:v>62552.700000000026</c:v>
                </c:pt>
                <c:pt idx="666">
                  <c:v>62554.500000000029</c:v>
                </c:pt>
                <c:pt idx="667">
                  <c:v>62554.500000000029</c:v>
                </c:pt>
              </c:numCache>
            </c:numRef>
          </c:cat>
          <c:val>
            <c:numRef>
              <c:f>'Asset 2024 Cost Curve (LOM)'!$AS$11:$AS$696</c:f>
              <c:numCache>
                <c:formatCode>General</c:formatCode>
                <c:ptCount val="686"/>
              </c:numCache>
            </c:numRef>
          </c:val>
          <c:extLst>
            <c:ext xmlns:c16="http://schemas.microsoft.com/office/drawing/2014/chart" uri="{C3380CC4-5D6E-409C-BE32-E72D297353CC}">
              <c16:uniqueId val="{0000000C-CE9F-481E-828E-251AC82C46CF}"/>
            </c:ext>
          </c:extLst>
        </c:ser>
        <c:ser>
          <c:idx val="13"/>
          <c:order val="13"/>
          <c:tx>
            <c:strRef>
              <c:f>'Asset 2024 Cost Curve (LOM)'!$AT$10</c:f>
              <c:strCache>
                <c:ptCount val="1"/>
              </c:strCache>
            </c:strRef>
          </c:tx>
          <c:spPr>
            <a:solidFill>
              <a:schemeClr val="tx2"/>
            </a:solidFill>
          </c:spPr>
          <c:cat>
            <c:numRef>
              <c:f>'Asset 2024 Cost Curve (LOM)'!$AD$11:$AD$678</c:f>
              <c:numCache>
                <c:formatCode>"$"#,##0_)_x_%;\("$"#,##0\)_x_%;\-\-_)_x_%;@_)_x_%</c:formatCode>
                <c:ptCount val="668"/>
                <c:pt idx="0">
                  <c:v>0</c:v>
                </c:pt>
                <c:pt idx="1">
                  <c:v>0</c:v>
                </c:pt>
                <c:pt idx="2">
                  <c:v>20.6</c:v>
                </c:pt>
                <c:pt idx="3">
                  <c:v>20.6</c:v>
                </c:pt>
                <c:pt idx="4">
                  <c:v>56.300000000000004</c:v>
                </c:pt>
                <c:pt idx="5">
                  <c:v>56.300000000000004</c:v>
                </c:pt>
                <c:pt idx="6">
                  <c:v>93.7</c:v>
                </c:pt>
                <c:pt idx="7">
                  <c:v>93.7</c:v>
                </c:pt>
                <c:pt idx="8">
                  <c:v>106.7</c:v>
                </c:pt>
                <c:pt idx="9">
                  <c:v>106.7</c:v>
                </c:pt>
                <c:pt idx="10">
                  <c:v>159.5</c:v>
                </c:pt>
                <c:pt idx="11">
                  <c:v>159.5</c:v>
                </c:pt>
                <c:pt idx="12">
                  <c:v>164.7</c:v>
                </c:pt>
                <c:pt idx="13">
                  <c:v>164.7</c:v>
                </c:pt>
                <c:pt idx="14">
                  <c:v>669.09999999999991</c:v>
                </c:pt>
                <c:pt idx="15">
                  <c:v>669.09999999999991</c:v>
                </c:pt>
                <c:pt idx="16">
                  <c:v>737.89999999999986</c:v>
                </c:pt>
                <c:pt idx="17">
                  <c:v>737.89999999999986</c:v>
                </c:pt>
                <c:pt idx="18">
                  <c:v>1211.1999999999998</c:v>
                </c:pt>
                <c:pt idx="19">
                  <c:v>1211.1999999999998</c:v>
                </c:pt>
                <c:pt idx="20">
                  <c:v>1224.2999999999997</c:v>
                </c:pt>
                <c:pt idx="21">
                  <c:v>1224.2999999999997</c:v>
                </c:pt>
                <c:pt idx="22">
                  <c:v>1302.5999999999997</c:v>
                </c:pt>
                <c:pt idx="23">
                  <c:v>1302.5999999999997</c:v>
                </c:pt>
                <c:pt idx="24">
                  <c:v>1530.5999999999997</c:v>
                </c:pt>
                <c:pt idx="25">
                  <c:v>1530.5999999999997</c:v>
                </c:pt>
                <c:pt idx="26">
                  <c:v>1753.4999999999998</c:v>
                </c:pt>
                <c:pt idx="27">
                  <c:v>1753.4999999999998</c:v>
                </c:pt>
                <c:pt idx="28">
                  <c:v>1758.6999999999998</c:v>
                </c:pt>
                <c:pt idx="29">
                  <c:v>1758.6999999999998</c:v>
                </c:pt>
                <c:pt idx="30">
                  <c:v>1836.9999999999998</c:v>
                </c:pt>
                <c:pt idx="31">
                  <c:v>1836.9999999999998</c:v>
                </c:pt>
                <c:pt idx="32">
                  <c:v>1936.4999999999998</c:v>
                </c:pt>
                <c:pt idx="33">
                  <c:v>1936.4999999999998</c:v>
                </c:pt>
                <c:pt idx="34">
                  <c:v>2223.3999999999996</c:v>
                </c:pt>
                <c:pt idx="35">
                  <c:v>2223.3999999999996</c:v>
                </c:pt>
                <c:pt idx="36">
                  <c:v>3819.3999999999996</c:v>
                </c:pt>
                <c:pt idx="37">
                  <c:v>3819.3999999999996</c:v>
                </c:pt>
                <c:pt idx="38">
                  <c:v>3850.7</c:v>
                </c:pt>
                <c:pt idx="39">
                  <c:v>3850.7</c:v>
                </c:pt>
                <c:pt idx="40">
                  <c:v>3992.2</c:v>
                </c:pt>
                <c:pt idx="41">
                  <c:v>3992.2</c:v>
                </c:pt>
                <c:pt idx="42">
                  <c:v>4185.5999999999995</c:v>
                </c:pt>
                <c:pt idx="43">
                  <c:v>4185.5999999999995</c:v>
                </c:pt>
                <c:pt idx="44">
                  <c:v>4485.2999999999993</c:v>
                </c:pt>
                <c:pt idx="45">
                  <c:v>4485.2999999999993</c:v>
                </c:pt>
                <c:pt idx="46">
                  <c:v>4518.9999999999991</c:v>
                </c:pt>
                <c:pt idx="47">
                  <c:v>4518.9999999999991</c:v>
                </c:pt>
                <c:pt idx="48">
                  <c:v>4541.3999999999987</c:v>
                </c:pt>
                <c:pt idx="49">
                  <c:v>4541.3999999999987</c:v>
                </c:pt>
                <c:pt idx="50">
                  <c:v>4627.8999999999987</c:v>
                </c:pt>
                <c:pt idx="51">
                  <c:v>4627.8999999999987</c:v>
                </c:pt>
                <c:pt idx="52">
                  <c:v>4755.6999999999989</c:v>
                </c:pt>
                <c:pt idx="53">
                  <c:v>4755.6999999999989</c:v>
                </c:pt>
                <c:pt idx="54">
                  <c:v>4884.2999999999993</c:v>
                </c:pt>
                <c:pt idx="55">
                  <c:v>4884.2999999999993</c:v>
                </c:pt>
                <c:pt idx="56">
                  <c:v>5483.0999999999995</c:v>
                </c:pt>
                <c:pt idx="57">
                  <c:v>5483.0999999999995</c:v>
                </c:pt>
                <c:pt idx="58">
                  <c:v>5500.2999999999993</c:v>
                </c:pt>
                <c:pt idx="59">
                  <c:v>5500.2999999999993</c:v>
                </c:pt>
                <c:pt idx="60">
                  <c:v>5665.9999999999991</c:v>
                </c:pt>
                <c:pt idx="61">
                  <c:v>5665.9999999999991</c:v>
                </c:pt>
                <c:pt idx="62">
                  <c:v>6275.2999999999993</c:v>
                </c:pt>
                <c:pt idx="63">
                  <c:v>6275.2999999999993</c:v>
                </c:pt>
                <c:pt idx="64">
                  <c:v>6291.0999999999995</c:v>
                </c:pt>
                <c:pt idx="65">
                  <c:v>6291.0999999999995</c:v>
                </c:pt>
                <c:pt idx="66">
                  <c:v>6493.7</c:v>
                </c:pt>
                <c:pt idx="67">
                  <c:v>6493.7</c:v>
                </c:pt>
                <c:pt idx="68">
                  <c:v>6871.7</c:v>
                </c:pt>
                <c:pt idx="69">
                  <c:v>6871.7</c:v>
                </c:pt>
                <c:pt idx="70">
                  <c:v>6957.3</c:v>
                </c:pt>
                <c:pt idx="71">
                  <c:v>6957.3</c:v>
                </c:pt>
                <c:pt idx="72">
                  <c:v>7173.7</c:v>
                </c:pt>
                <c:pt idx="73">
                  <c:v>7173.7</c:v>
                </c:pt>
                <c:pt idx="74">
                  <c:v>7320.0999999999995</c:v>
                </c:pt>
                <c:pt idx="75">
                  <c:v>7320.0999999999995</c:v>
                </c:pt>
                <c:pt idx="76">
                  <c:v>7343.5999999999995</c:v>
                </c:pt>
                <c:pt idx="77">
                  <c:v>7343.5999999999995</c:v>
                </c:pt>
                <c:pt idx="78">
                  <c:v>7472.0999999999995</c:v>
                </c:pt>
                <c:pt idx="79">
                  <c:v>7472.0999999999995</c:v>
                </c:pt>
                <c:pt idx="80">
                  <c:v>7699.7</c:v>
                </c:pt>
                <c:pt idx="81">
                  <c:v>7699.7</c:v>
                </c:pt>
                <c:pt idx="82">
                  <c:v>8044.3</c:v>
                </c:pt>
                <c:pt idx="83">
                  <c:v>8044.3</c:v>
                </c:pt>
                <c:pt idx="84">
                  <c:v>8588.2999999999993</c:v>
                </c:pt>
                <c:pt idx="85">
                  <c:v>8588.2999999999993</c:v>
                </c:pt>
                <c:pt idx="86">
                  <c:v>9084.2999999999993</c:v>
                </c:pt>
                <c:pt idx="87">
                  <c:v>9084.2999999999993</c:v>
                </c:pt>
                <c:pt idx="88">
                  <c:v>9269.1999999999989</c:v>
                </c:pt>
                <c:pt idx="89">
                  <c:v>9269.1999999999989</c:v>
                </c:pt>
                <c:pt idx="90">
                  <c:v>9375.5999999999985</c:v>
                </c:pt>
                <c:pt idx="91">
                  <c:v>9375.5999999999985</c:v>
                </c:pt>
                <c:pt idx="92">
                  <c:v>9433.4999999999982</c:v>
                </c:pt>
                <c:pt idx="93">
                  <c:v>9433.4999999999982</c:v>
                </c:pt>
                <c:pt idx="94">
                  <c:v>9751.7999999999975</c:v>
                </c:pt>
                <c:pt idx="95">
                  <c:v>9751.7999999999975</c:v>
                </c:pt>
                <c:pt idx="96">
                  <c:v>9930.9999999999982</c:v>
                </c:pt>
                <c:pt idx="97">
                  <c:v>9930.9999999999982</c:v>
                </c:pt>
                <c:pt idx="98">
                  <c:v>10256.399999999998</c:v>
                </c:pt>
                <c:pt idx="99">
                  <c:v>10256.399999999998</c:v>
                </c:pt>
                <c:pt idx="100">
                  <c:v>10329.599999999999</c:v>
                </c:pt>
                <c:pt idx="101">
                  <c:v>10329.599999999999</c:v>
                </c:pt>
                <c:pt idx="102">
                  <c:v>10423.199999999999</c:v>
                </c:pt>
                <c:pt idx="103">
                  <c:v>10423.199999999999</c:v>
                </c:pt>
                <c:pt idx="104">
                  <c:v>10449.9</c:v>
                </c:pt>
                <c:pt idx="105">
                  <c:v>10449.9</c:v>
                </c:pt>
                <c:pt idx="106">
                  <c:v>13121.2</c:v>
                </c:pt>
                <c:pt idx="107">
                  <c:v>13121.2</c:v>
                </c:pt>
                <c:pt idx="108">
                  <c:v>13244.5</c:v>
                </c:pt>
                <c:pt idx="109">
                  <c:v>13244.5</c:v>
                </c:pt>
                <c:pt idx="110">
                  <c:v>13646.2</c:v>
                </c:pt>
                <c:pt idx="111">
                  <c:v>13646.2</c:v>
                </c:pt>
                <c:pt idx="112">
                  <c:v>13850.400000000001</c:v>
                </c:pt>
                <c:pt idx="113">
                  <c:v>13850.400000000001</c:v>
                </c:pt>
                <c:pt idx="114">
                  <c:v>13903.500000000002</c:v>
                </c:pt>
                <c:pt idx="115">
                  <c:v>13903.500000000002</c:v>
                </c:pt>
                <c:pt idx="116">
                  <c:v>13998.600000000002</c:v>
                </c:pt>
                <c:pt idx="117">
                  <c:v>13998.600000000002</c:v>
                </c:pt>
                <c:pt idx="118">
                  <c:v>14070.800000000003</c:v>
                </c:pt>
                <c:pt idx="119">
                  <c:v>14070.800000000003</c:v>
                </c:pt>
                <c:pt idx="120">
                  <c:v>14157.600000000002</c:v>
                </c:pt>
                <c:pt idx="121">
                  <c:v>14157.600000000002</c:v>
                </c:pt>
                <c:pt idx="122">
                  <c:v>14329.000000000002</c:v>
                </c:pt>
                <c:pt idx="123">
                  <c:v>14329.000000000002</c:v>
                </c:pt>
                <c:pt idx="124">
                  <c:v>14507.600000000002</c:v>
                </c:pt>
                <c:pt idx="125">
                  <c:v>14507.600000000002</c:v>
                </c:pt>
                <c:pt idx="126">
                  <c:v>14580.900000000001</c:v>
                </c:pt>
                <c:pt idx="127">
                  <c:v>14580.900000000001</c:v>
                </c:pt>
                <c:pt idx="128">
                  <c:v>14813.500000000002</c:v>
                </c:pt>
                <c:pt idx="129">
                  <c:v>14813.500000000002</c:v>
                </c:pt>
                <c:pt idx="130">
                  <c:v>14988.200000000003</c:v>
                </c:pt>
                <c:pt idx="131">
                  <c:v>14988.200000000003</c:v>
                </c:pt>
                <c:pt idx="132">
                  <c:v>15734.500000000002</c:v>
                </c:pt>
                <c:pt idx="133">
                  <c:v>15734.500000000002</c:v>
                </c:pt>
                <c:pt idx="134">
                  <c:v>16216.200000000003</c:v>
                </c:pt>
                <c:pt idx="135">
                  <c:v>16216.200000000003</c:v>
                </c:pt>
                <c:pt idx="136">
                  <c:v>16498.100000000002</c:v>
                </c:pt>
                <c:pt idx="137">
                  <c:v>16498.100000000002</c:v>
                </c:pt>
                <c:pt idx="138">
                  <c:v>16729.100000000002</c:v>
                </c:pt>
                <c:pt idx="139">
                  <c:v>16729.100000000002</c:v>
                </c:pt>
                <c:pt idx="140">
                  <c:v>16971.400000000001</c:v>
                </c:pt>
                <c:pt idx="141">
                  <c:v>16971.400000000001</c:v>
                </c:pt>
                <c:pt idx="142">
                  <c:v>17528.100000000002</c:v>
                </c:pt>
                <c:pt idx="143">
                  <c:v>17528.100000000002</c:v>
                </c:pt>
                <c:pt idx="144">
                  <c:v>17565.2</c:v>
                </c:pt>
                <c:pt idx="145">
                  <c:v>17565.2</c:v>
                </c:pt>
                <c:pt idx="146">
                  <c:v>17590.400000000001</c:v>
                </c:pt>
                <c:pt idx="147">
                  <c:v>17590.400000000001</c:v>
                </c:pt>
                <c:pt idx="148">
                  <c:v>17632.7</c:v>
                </c:pt>
                <c:pt idx="149">
                  <c:v>17632.7</c:v>
                </c:pt>
                <c:pt idx="150">
                  <c:v>17740.900000000001</c:v>
                </c:pt>
                <c:pt idx="151">
                  <c:v>17740.900000000001</c:v>
                </c:pt>
                <c:pt idx="152">
                  <c:v>17912.7</c:v>
                </c:pt>
                <c:pt idx="153">
                  <c:v>17912.7</c:v>
                </c:pt>
                <c:pt idx="154">
                  <c:v>18111.5</c:v>
                </c:pt>
                <c:pt idx="155">
                  <c:v>18111.5</c:v>
                </c:pt>
                <c:pt idx="156">
                  <c:v>18165.900000000001</c:v>
                </c:pt>
                <c:pt idx="157">
                  <c:v>18165.900000000001</c:v>
                </c:pt>
                <c:pt idx="158">
                  <c:v>18668.2</c:v>
                </c:pt>
                <c:pt idx="159">
                  <c:v>18668.2</c:v>
                </c:pt>
                <c:pt idx="160">
                  <c:v>18787.100000000002</c:v>
                </c:pt>
                <c:pt idx="161">
                  <c:v>18787.100000000002</c:v>
                </c:pt>
                <c:pt idx="162">
                  <c:v>18824.900000000001</c:v>
                </c:pt>
                <c:pt idx="163">
                  <c:v>18824.900000000001</c:v>
                </c:pt>
                <c:pt idx="164">
                  <c:v>18924</c:v>
                </c:pt>
                <c:pt idx="165">
                  <c:v>18924</c:v>
                </c:pt>
                <c:pt idx="166">
                  <c:v>19125.3</c:v>
                </c:pt>
                <c:pt idx="167">
                  <c:v>19125.3</c:v>
                </c:pt>
                <c:pt idx="168">
                  <c:v>19395.399999999998</c:v>
                </c:pt>
                <c:pt idx="169">
                  <c:v>19395.399999999998</c:v>
                </c:pt>
                <c:pt idx="170">
                  <c:v>19840.099999999999</c:v>
                </c:pt>
                <c:pt idx="171">
                  <c:v>19840.099999999999</c:v>
                </c:pt>
                <c:pt idx="172">
                  <c:v>19916.5</c:v>
                </c:pt>
                <c:pt idx="173">
                  <c:v>19916.5</c:v>
                </c:pt>
                <c:pt idx="174">
                  <c:v>20836.5</c:v>
                </c:pt>
                <c:pt idx="175">
                  <c:v>20836.5</c:v>
                </c:pt>
                <c:pt idx="176">
                  <c:v>20961.5</c:v>
                </c:pt>
                <c:pt idx="177">
                  <c:v>20961.5</c:v>
                </c:pt>
                <c:pt idx="178">
                  <c:v>21044.7</c:v>
                </c:pt>
                <c:pt idx="179">
                  <c:v>21044.7</c:v>
                </c:pt>
                <c:pt idx="180">
                  <c:v>21160.5</c:v>
                </c:pt>
                <c:pt idx="181">
                  <c:v>21160.5</c:v>
                </c:pt>
                <c:pt idx="182">
                  <c:v>21266</c:v>
                </c:pt>
                <c:pt idx="183">
                  <c:v>21266</c:v>
                </c:pt>
                <c:pt idx="184">
                  <c:v>21309.9</c:v>
                </c:pt>
                <c:pt idx="185">
                  <c:v>21309.9</c:v>
                </c:pt>
                <c:pt idx="186">
                  <c:v>21689.9</c:v>
                </c:pt>
                <c:pt idx="187">
                  <c:v>21689.9</c:v>
                </c:pt>
                <c:pt idx="188">
                  <c:v>21793.200000000001</c:v>
                </c:pt>
                <c:pt idx="189">
                  <c:v>21793.200000000001</c:v>
                </c:pt>
                <c:pt idx="190">
                  <c:v>21815.7</c:v>
                </c:pt>
                <c:pt idx="191">
                  <c:v>21815.7</c:v>
                </c:pt>
                <c:pt idx="192">
                  <c:v>22041.100000000002</c:v>
                </c:pt>
                <c:pt idx="193">
                  <c:v>22041.100000000002</c:v>
                </c:pt>
                <c:pt idx="194">
                  <c:v>22196.000000000004</c:v>
                </c:pt>
                <c:pt idx="195">
                  <c:v>22196.000000000004</c:v>
                </c:pt>
                <c:pt idx="196">
                  <c:v>22299.800000000003</c:v>
                </c:pt>
                <c:pt idx="197">
                  <c:v>22299.800000000003</c:v>
                </c:pt>
                <c:pt idx="198">
                  <c:v>22317.500000000004</c:v>
                </c:pt>
                <c:pt idx="199">
                  <c:v>22317.500000000004</c:v>
                </c:pt>
                <c:pt idx="200">
                  <c:v>22497.500000000004</c:v>
                </c:pt>
                <c:pt idx="201">
                  <c:v>22497.500000000004</c:v>
                </c:pt>
                <c:pt idx="202">
                  <c:v>23222.500000000004</c:v>
                </c:pt>
                <c:pt idx="203">
                  <c:v>23222.500000000004</c:v>
                </c:pt>
                <c:pt idx="204">
                  <c:v>23355.800000000003</c:v>
                </c:pt>
                <c:pt idx="205">
                  <c:v>23355.800000000003</c:v>
                </c:pt>
                <c:pt idx="206">
                  <c:v>23594.800000000003</c:v>
                </c:pt>
                <c:pt idx="207">
                  <c:v>23594.800000000003</c:v>
                </c:pt>
                <c:pt idx="208">
                  <c:v>23691.700000000004</c:v>
                </c:pt>
                <c:pt idx="209">
                  <c:v>23691.700000000004</c:v>
                </c:pt>
                <c:pt idx="210">
                  <c:v>23808.900000000005</c:v>
                </c:pt>
                <c:pt idx="211">
                  <c:v>23808.900000000005</c:v>
                </c:pt>
                <c:pt idx="212">
                  <c:v>24069.300000000007</c:v>
                </c:pt>
                <c:pt idx="213">
                  <c:v>24069.300000000007</c:v>
                </c:pt>
                <c:pt idx="214">
                  <c:v>24397.100000000006</c:v>
                </c:pt>
                <c:pt idx="215">
                  <c:v>24397.100000000006</c:v>
                </c:pt>
                <c:pt idx="216">
                  <c:v>24733.200000000004</c:v>
                </c:pt>
                <c:pt idx="217">
                  <c:v>24733.200000000004</c:v>
                </c:pt>
                <c:pt idx="218">
                  <c:v>24829.800000000003</c:v>
                </c:pt>
                <c:pt idx="219">
                  <c:v>24829.800000000003</c:v>
                </c:pt>
                <c:pt idx="220">
                  <c:v>25338.800000000003</c:v>
                </c:pt>
                <c:pt idx="221">
                  <c:v>25338.800000000003</c:v>
                </c:pt>
                <c:pt idx="222">
                  <c:v>25418.800000000003</c:v>
                </c:pt>
                <c:pt idx="223">
                  <c:v>25418.800000000003</c:v>
                </c:pt>
                <c:pt idx="224">
                  <c:v>25506.600000000002</c:v>
                </c:pt>
                <c:pt idx="225">
                  <c:v>25506.600000000002</c:v>
                </c:pt>
                <c:pt idx="226">
                  <c:v>25725.200000000001</c:v>
                </c:pt>
                <c:pt idx="227">
                  <c:v>25725.200000000001</c:v>
                </c:pt>
                <c:pt idx="228">
                  <c:v>25854.9</c:v>
                </c:pt>
                <c:pt idx="229">
                  <c:v>25854.9</c:v>
                </c:pt>
                <c:pt idx="230">
                  <c:v>25989.600000000002</c:v>
                </c:pt>
                <c:pt idx="231">
                  <c:v>25989.600000000002</c:v>
                </c:pt>
                <c:pt idx="232">
                  <c:v>26071.9</c:v>
                </c:pt>
                <c:pt idx="233">
                  <c:v>26071.9</c:v>
                </c:pt>
                <c:pt idx="234">
                  <c:v>26152.7</c:v>
                </c:pt>
                <c:pt idx="235">
                  <c:v>26152.7</c:v>
                </c:pt>
                <c:pt idx="236">
                  <c:v>26214.799999999999</c:v>
                </c:pt>
                <c:pt idx="237">
                  <c:v>26214.799999999999</c:v>
                </c:pt>
                <c:pt idx="238">
                  <c:v>26263.899999999998</c:v>
                </c:pt>
                <c:pt idx="239">
                  <c:v>26263.899999999998</c:v>
                </c:pt>
                <c:pt idx="240">
                  <c:v>26330.1</c:v>
                </c:pt>
                <c:pt idx="241">
                  <c:v>26330.1</c:v>
                </c:pt>
                <c:pt idx="242">
                  <c:v>26431.699999999997</c:v>
                </c:pt>
                <c:pt idx="243">
                  <c:v>26431.699999999997</c:v>
                </c:pt>
                <c:pt idx="244">
                  <c:v>26483.499999999996</c:v>
                </c:pt>
                <c:pt idx="245">
                  <c:v>26483.499999999996</c:v>
                </c:pt>
                <c:pt idx="246">
                  <c:v>26506.599999999995</c:v>
                </c:pt>
                <c:pt idx="247">
                  <c:v>26506.599999999995</c:v>
                </c:pt>
                <c:pt idx="248">
                  <c:v>26559.999999999996</c:v>
                </c:pt>
                <c:pt idx="249">
                  <c:v>26559.999999999996</c:v>
                </c:pt>
                <c:pt idx="250">
                  <c:v>27166.199999999997</c:v>
                </c:pt>
                <c:pt idx="251">
                  <c:v>27166.199999999997</c:v>
                </c:pt>
                <c:pt idx="252">
                  <c:v>27296.399999999998</c:v>
                </c:pt>
                <c:pt idx="253">
                  <c:v>27296.399999999998</c:v>
                </c:pt>
                <c:pt idx="254">
                  <c:v>27428.1</c:v>
                </c:pt>
                <c:pt idx="255">
                  <c:v>27428.1</c:v>
                </c:pt>
                <c:pt idx="256">
                  <c:v>27443</c:v>
                </c:pt>
                <c:pt idx="257">
                  <c:v>27443</c:v>
                </c:pt>
                <c:pt idx="258">
                  <c:v>27569.3</c:v>
                </c:pt>
                <c:pt idx="259">
                  <c:v>27569.3</c:v>
                </c:pt>
                <c:pt idx="260">
                  <c:v>28161.5</c:v>
                </c:pt>
                <c:pt idx="261">
                  <c:v>28161.5</c:v>
                </c:pt>
                <c:pt idx="262">
                  <c:v>28236.1</c:v>
                </c:pt>
                <c:pt idx="263">
                  <c:v>28236.1</c:v>
                </c:pt>
                <c:pt idx="264">
                  <c:v>28393.1</c:v>
                </c:pt>
                <c:pt idx="265">
                  <c:v>28393.1</c:v>
                </c:pt>
                <c:pt idx="266">
                  <c:v>28646.1</c:v>
                </c:pt>
                <c:pt idx="267">
                  <c:v>28646.1</c:v>
                </c:pt>
                <c:pt idx="268">
                  <c:v>28976.1</c:v>
                </c:pt>
                <c:pt idx="269">
                  <c:v>28976.1</c:v>
                </c:pt>
                <c:pt idx="270">
                  <c:v>29281.3</c:v>
                </c:pt>
                <c:pt idx="271">
                  <c:v>29281.3</c:v>
                </c:pt>
                <c:pt idx="272">
                  <c:v>29719.3</c:v>
                </c:pt>
                <c:pt idx="273">
                  <c:v>29719.3</c:v>
                </c:pt>
                <c:pt idx="274">
                  <c:v>30164.799999999999</c:v>
                </c:pt>
                <c:pt idx="275">
                  <c:v>30164.799999999999</c:v>
                </c:pt>
                <c:pt idx="276">
                  <c:v>30273.200000000001</c:v>
                </c:pt>
                <c:pt idx="277">
                  <c:v>30273.200000000001</c:v>
                </c:pt>
                <c:pt idx="278">
                  <c:v>30313.4</c:v>
                </c:pt>
                <c:pt idx="279">
                  <c:v>30313.4</c:v>
                </c:pt>
                <c:pt idx="280">
                  <c:v>30599.7</c:v>
                </c:pt>
                <c:pt idx="281">
                  <c:v>30599.7</c:v>
                </c:pt>
                <c:pt idx="282">
                  <c:v>30796.3</c:v>
                </c:pt>
                <c:pt idx="283">
                  <c:v>30796.3</c:v>
                </c:pt>
                <c:pt idx="284">
                  <c:v>30943.3</c:v>
                </c:pt>
                <c:pt idx="285">
                  <c:v>30943.3</c:v>
                </c:pt>
                <c:pt idx="286">
                  <c:v>30960.3</c:v>
                </c:pt>
                <c:pt idx="287">
                  <c:v>30960.3</c:v>
                </c:pt>
                <c:pt idx="288">
                  <c:v>31234.799999999999</c:v>
                </c:pt>
                <c:pt idx="289">
                  <c:v>31234.799999999999</c:v>
                </c:pt>
                <c:pt idx="290">
                  <c:v>31282.1</c:v>
                </c:pt>
                <c:pt idx="291">
                  <c:v>31282.1</c:v>
                </c:pt>
                <c:pt idx="292">
                  <c:v>31343.899999999998</c:v>
                </c:pt>
                <c:pt idx="293">
                  <c:v>31343.899999999998</c:v>
                </c:pt>
                <c:pt idx="294">
                  <c:v>31537.8</c:v>
                </c:pt>
                <c:pt idx="295">
                  <c:v>31537.8</c:v>
                </c:pt>
                <c:pt idx="296">
                  <c:v>31640.5</c:v>
                </c:pt>
                <c:pt idx="297">
                  <c:v>31640.5</c:v>
                </c:pt>
                <c:pt idx="298">
                  <c:v>31932.799999999999</c:v>
                </c:pt>
                <c:pt idx="299">
                  <c:v>31932.799999999999</c:v>
                </c:pt>
                <c:pt idx="300">
                  <c:v>32239.7</c:v>
                </c:pt>
                <c:pt idx="301">
                  <c:v>32239.7</c:v>
                </c:pt>
                <c:pt idx="302">
                  <c:v>32288.5</c:v>
                </c:pt>
                <c:pt idx="303">
                  <c:v>32288.5</c:v>
                </c:pt>
                <c:pt idx="304">
                  <c:v>32943.699999999997</c:v>
                </c:pt>
                <c:pt idx="305">
                  <c:v>32943.699999999997</c:v>
                </c:pt>
                <c:pt idx="306">
                  <c:v>32990</c:v>
                </c:pt>
                <c:pt idx="307">
                  <c:v>32990</c:v>
                </c:pt>
                <c:pt idx="308">
                  <c:v>33159.599999999999</c:v>
                </c:pt>
                <c:pt idx="309">
                  <c:v>33159.599999999999</c:v>
                </c:pt>
                <c:pt idx="310">
                  <c:v>33253.699999999997</c:v>
                </c:pt>
                <c:pt idx="311">
                  <c:v>33253.699999999997</c:v>
                </c:pt>
                <c:pt idx="312">
                  <c:v>33368.799999999996</c:v>
                </c:pt>
                <c:pt idx="313">
                  <c:v>33368.799999999996</c:v>
                </c:pt>
                <c:pt idx="314">
                  <c:v>33598.799999999996</c:v>
                </c:pt>
                <c:pt idx="315">
                  <c:v>33598.799999999996</c:v>
                </c:pt>
                <c:pt idx="316">
                  <c:v>33604.699999999997</c:v>
                </c:pt>
                <c:pt idx="317">
                  <c:v>33604.699999999997</c:v>
                </c:pt>
                <c:pt idx="318">
                  <c:v>33731.399999999994</c:v>
                </c:pt>
                <c:pt idx="319">
                  <c:v>33731.399999999994</c:v>
                </c:pt>
                <c:pt idx="320">
                  <c:v>34020.599999999991</c:v>
                </c:pt>
                <c:pt idx="321">
                  <c:v>34020.599999999991</c:v>
                </c:pt>
                <c:pt idx="322">
                  <c:v>34289.799999999988</c:v>
                </c:pt>
                <c:pt idx="323">
                  <c:v>34289.799999999988</c:v>
                </c:pt>
                <c:pt idx="324">
                  <c:v>34722.19999999999</c:v>
                </c:pt>
                <c:pt idx="325">
                  <c:v>34722.19999999999</c:v>
                </c:pt>
                <c:pt idx="326">
                  <c:v>34852.19999999999</c:v>
                </c:pt>
                <c:pt idx="327">
                  <c:v>34852.19999999999</c:v>
                </c:pt>
                <c:pt idx="328">
                  <c:v>35504.799999999988</c:v>
                </c:pt>
                <c:pt idx="329">
                  <c:v>35504.799999999988</c:v>
                </c:pt>
                <c:pt idx="330">
                  <c:v>35677.69999999999</c:v>
                </c:pt>
                <c:pt idx="331">
                  <c:v>35677.69999999999</c:v>
                </c:pt>
                <c:pt idx="332">
                  <c:v>35877.099999999991</c:v>
                </c:pt>
                <c:pt idx="333">
                  <c:v>35877.099999999991</c:v>
                </c:pt>
                <c:pt idx="334">
                  <c:v>35940.19999999999</c:v>
                </c:pt>
                <c:pt idx="335">
                  <c:v>35940.19999999999</c:v>
                </c:pt>
                <c:pt idx="336">
                  <c:v>36122.499999999993</c:v>
                </c:pt>
                <c:pt idx="337">
                  <c:v>36122.499999999993</c:v>
                </c:pt>
                <c:pt idx="338">
                  <c:v>36346.899999999994</c:v>
                </c:pt>
                <c:pt idx="339">
                  <c:v>36346.899999999994</c:v>
                </c:pt>
                <c:pt idx="340">
                  <c:v>36407.399999999994</c:v>
                </c:pt>
                <c:pt idx="341">
                  <c:v>36407.399999999994</c:v>
                </c:pt>
                <c:pt idx="342">
                  <c:v>36453.899999999994</c:v>
                </c:pt>
                <c:pt idx="343">
                  <c:v>36453.899999999994</c:v>
                </c:pt>
                <c:pt idx="344">
                  <c:v>36838.899999999994</c:v>
                </c:pt>
                <c:pt idx="345">
                  <c:v>36838.899999999994</c:v>
                </c:pt>
                <c:pt idx="346">
                  <c:v>36864.499999999993</c:v>
                </c:pt>
                <c:pt idx="347">
                  <c:v>36864.499999999993</c:v>
                </c:pt>
                <c:pt idx="348">
                  <c:v>37183.19999999999</c:v>
                </c:pt>
                <c:pt idx="349">
                  <c:v>37183.19999999999</c:v>
                </c:pt>
                <c:pt idx="350">
                  <c:v>37332.69999999999</c:v>
                </c:pt>
                <c:pt idx="351">
                  <c:v>37332.69999999999</c:v>
                </c:pt>
                <c:pt idx="352">
                  <c:v>37535.19999999999</c:v>
                </c:pt>
                <c:pt idx="353">
                  <c:v>37535.19999999999</c:v>
                </c:pt>
                <c:pt idx="354">
                  <c:v>37795.69999999999</c:v>
                </c:pt>
                <c:pt idx="355">
                  <c:v>37795.69999999999</c:v>
                </c:pt>
                <c:pt idx="356">
                  <c:v>37863.19999999999</c:v>
                </c:pt>
                <c:pt idx="357">
                  <c:v>37863.19999999999</c:v>
                </c:pt>
                <c:pt idx="358">
                  <c:v>37942.399999999987</c:v>
                </c:pt>
                <c:pt idx="359">
                  <c:v>37942.399999999987</c:v>
                </c:pt>
                <c:pt idx="360">
                  <c:v>38564.799999999988</c:v>
                </c:pt>
                <c:pt idx="361">
                  <c:v>38564.799999999988</c:v>
                </c:pt>
                <c:pt idx="362">
                  <c:v>38854.399999999987</c:v>
                </c:pt>
                <c:pt idx="363">
                  <c:v>38854.399999999987</c:v>
                </c:pt>
                <c:pt idx="364">
                  <c:v>39469.399999999987</c:v>
                </c:pt>
                <c:pt idx="365">
                  <c:v>39469.399999999987</c:v>
                </c:pt>
                <c:pt idx="366">
                  <c:v>39541.099999999984</c:v>
                </c:pt>
                <c:pt idx="367">
                  <c:v>39541.099999999984</c:v>
                </c:pt>
                <c:pt idx="368">
                  <c:v>39810.899999999987</c:v>
                </c:pt>
                <c:pt idx="369">
                  <c:v>39810.899999999987</c:v>
                </c:pt>
                <c:pt idx="370">
                  <c:v>40248.399999999987</c:v>
                </c:pt>
                <c:pt idx="371">
                  <c:v>40248.399999999987</c:v>
                </c:pt>
                <c:pt idx="372">
                  <c:v>40385.099999999984</c:v>
                </c:pt>
                <c:pt idx="373">
                  <c:v>40385.099999999984</c:v>
                </c:pt>
                <c:pt idx="374">
                  <c:v>40644.099999999984</c:v>
                </c:pt>
                <c:pt idx="375">
                  <c:v>40644.099999999984</c:v>
                </c:pt>
                <c:pt idx="376">
                  <c:v>40772.099999999984</c:v>
                </c:pt>
                <c:pt idx="377">
                  <c:v>40772.099999999984</c:v>
                </c:pt>
                <c:pt idx="378">
                  <c:v>40805.599999999984</c:v>
                </c:pt>
                <c:pt idx="379">
                  <c:v>40805.599999999984</c:v>
                </c:pt>
                <c:pt idx="380">
                  <c:v>41119.899999999987</c:v>
                </c:pt>
                <c:pt idx="381">
                  <c:v>41119.899999999987</c:v>
                </c:pt>
                <c:pt idx="382">
                  <c:v>41614.899999999987</c:v>
                </c:pt>
                <c:pt idx="383">
                  <c:v>41614.899999999987</c:v>
                </c:pt>
                <c:pt idx="384">
                  <c:v>42314.899999999987</c:v>
                </c:pt>
                <c:pt idx="385">
                  <c:v>42314.899999999987</c:v>
                </c:pt>
                <c:pt idx="386">
                  <c:v>42592.69999999999</c:v>
                </c:pt>
                <c:pt idx="387">
                  <c:v>42592.69999999999</c:v>
                </c:pt>
                <c:pt idx="388">
                  <c:v>42797.69999999999</c:v>
                </c:pt>
                <c:pt idx="389">
                  <c:v>42797.69999999999</c:v>
                </c:pt>
                <c:pt idx="390">
                  <c:v>42958.499999999993</c:v>
                </c:pt>
                <c:pt idx="391">
                  <c:v>42958.499999999993</c:v>
                </c:pt>
                <c:pt idx="392">
                  <c:v>43056.19999999999</c:v>
                </c:pt>
                <c:pt idx="393">
                  <c:v>43056.19999999999</c:v>
                </c:pt>
                <c:pt idx="394">
                  <c:v>43179.099999999991</c:v>
                </c:pt>
                <c:pt idx="395">
                  <c:v>43179.099999999991</c:v>
                </c:pt>
                <c:pt idx="396">
                  <c:v>43363.899999999994</c:v>
                </c:pt>
                <c:pt idx="397">
                  <c:v>43363.899999999994</c:v>
                </c:pt>
                <c:pt idx="398">
                  <c:v>43493.599999999991</c:v>
                </c:pt>
                <c:pt idx="399">
                  <c:v>43493.599999999991</c:v>
                </c:pt>
                <c:pt idx="400">
                  <c:v>43688.499999999993</c:v>
                </c:pt>
                <c:pt idx="401">
                  <c:v>43688.499999999993</c:v>
                </c:pt>
                <c:pt idx="402">
                  <c:v>46690.69999999999</c:v>
                </c:pt>
                <c:pt idx="403">
                  <c:v>46690.69999999999</c:v>
                </c:pt>
                <c:pt idx="404">
                  <c:v>46746.099999999991</c:v>
                </c:pt>
                <c:pt idx="405">
                  <c:v>46746.099999999991</c:v>
                </c:pt>
                <c:pt idx="406">
                  <c:v>47248.19999999999</c:v>
                </c:pt>
                <c:pt idx="407">
                  <c:v>47248.19999999999</c:v>
                </c:pt>
                <c:pt idx="408">
                  <c:v>47440.19999999999</c:v>
                </c:pt>
                <c:pt idx="409">
                  <c:v>47440.19999999999</c:v>
                </c:pt>
                <c:pt idx="410">
                  <c:v>47480.499999999993</c:v>
                </c:pt>
                <c:pt idx="411">
                  <c:v>47480.499999999993</c:v>
                </c:pt>
                <c:pt idx="412">
                  <c:v>47628.999999999993</c:v>
                </c:pt>
                <c:pt idx="413">
                  <c:v>47628.999999999993</c:v>
                </c:pt>
                <c:pt idx="414">
                  <c:v>47778.799999999996</c:v>
                </c:pt>
                <c:pt idx="415">
                  <c:v>47778.799999999996</c:v>
                </c:pt>
                <c:pt idx="416">
                  <c:v>47808.899999999994</c:v>
                </c:pt>
                <c:pt idx="417">
                  <c:v>47808.899999999994</c:v>
                </c:pt>
                <c:pt idx="418">
                  <c:v>47928.799999999996</c:v>
                </c:pt>
                <c:pt idx="419">
                  <c:v>47928.799999999996</c:v>
                </c:pt>
                <c:pt idx="420">
                  <c:v>48016.899999999994</c:v>
                </c:pt>
                <c:pt idx="421">
                  <c:v>48016.899999999994</c:v>
                </c:pt>
                <c:pt idx="422">
                  <c:v>48088.099999999991</c:v>
                </c:pt>
                <c:pt idx="423">
                  <c:v>48088.099999999991</c:v>
                </c:pt>
                <c:pt idx="424">
                  <c:v>48240.799999999988</c:v>
                </c:pt>
                <c:pt idx="425">
                  <c:v>48240.799999999988</c:v>
                </c:pt>
                <c:pt idx="426">
                  <c:v>48330.19999999999</c:v>
                </c:pt>
                <c:pt idx="427">
                  <c:v>48330.19999999999</c:v>
                </c:pt>
                <c:pt idx="428">
                  <c:v>48368.399999999987</c:v>
                </c:pt>
                <c:pt idx="429">
                  <c:v>48368.399999999987</c:v>
                </c:pt>
                <c:pt idx="430">
                  <c:v>48636.099999999984</c:v>
                </c:pt>
                <c:pt idx="431">
                  <c:v>48636.099999999984</c:v>
                </c:pt>
                <c:pt idx="432">
                  <c:v>48728.799999999981</c:v>
                </c:pt>
                <c:pt idx="433">
                  <c:v>48728.799999999981</c:v>
                </c:pt>
                <c:pt idx="434">
                  <c:v>48927.799999999981</c:v>
                </c:pt>
                <c:pt idx="435">
                  <c:v>48927.799999999981</c:v>
                </c:pt>
                <c:pt idx="436">
                  <c:v>49095.999999999978</c:v>
                </c:pt>
                <c:pt idx="437">
                  <c:v>49095.999999999978</c:v>
                </c:pt>
                <c:pt idx="438">
                  <c:v>49135.099999999977</c:v>
                </c:pt>
                <c:pt idx="439">
                  <c:v>49135.099999999977</c:v>
                </c:pt>
                <c:pt idx="440">
                  <c:v>49232.699999999975</c:v>
                </c:pt>
                <c:pt idx="441">
                  <c:v>49232.699999999975</c:v>
                </c:pt>
                <c:pt idx="442">
                  <c:v>49312.599999999977</c:v>
                </c:pt>
                <c:pt idx="443">
                  <c:v>49312.599999999977</c:v>
                </c:pt>
                <c:pt idx="444">
                  <c:v>49395.39999999998</c:v>
                </c:pt>
                <c:pt idx="445">
                  <c:v>49395.39999999998</c:v>
                </c:pt>
                <c:pt idx="446">
                  <c:v>49624.599999999977</c:v>
                </c:pt>
                <c:pt idx="447">
                  <c:v>49624.599999999977</c:v>
                </c:pt>
                <c:pt idx="448">
                  <c:v>49968.999999999978</c:v>
                </c:pt>
                <c:pt idx="449">
                  <c:v>49968.999999999978</c:v>
                </c:pt>
                <c:pt idx="450">
                  <c:v>49994.099999999977</c:v>
                </c:pt>
                <c:pt idx="451">
                  <c:v>49994.099999999977</c:v>
                </c:pt>
                <c:pt idx="452">
                  <c:v>50129.999999999978</c:v>
                </c:pt>
                <c:pt idx="453">
                  <c:v>50129.999999999978</c:v>
                </c:pt>
                <c:pt idx="454">
                  <c:v>50547.999999999978</c:v>
                </c:pt>
                <c:pt idx="455">
                  <c:v>50547.999999999978</c:v>
                </c:pt>
                <c:pt idx="456">
                  <c:v>50885.39999999998</c:v>
                </c:pt>
                <c:pt idx="457">
                  <c:v>50885.39999999998</c:v>
                </c:pt>
                <c:pt idx="458">
                  <c:v>51017.89999999998</c:v>
                </c:pt>
                <c:pt idx="459">
                  <c:v>51017.89999999998</c:v>
                </c:pt>
                <c:pt idx="460">
                  <c:v>51093.499999999978</c:v>
                </c:pt>
                <c:pt idx="461">
                  <c:v>51093.499999999978</c:v>
                </c:pt>
                <c:pt idx="462">
                  <c:v>51185.599999999977</c:v>
                </c:pt>
                <c:pt idx="463">
                  <c:v>51185.599999999977</c:v>
                </c:pt>
                <c:pt idx="464">
                  <c:v>51443.999999999978</c:v>
                </c:pt>
                <c:pt idx="465">
                  <c:v>51443.999999999978</c:v>
                </c:pt>
                <c:pt idx="466">
                  <c:v>51593.999999999978</c:v>
                </c:pt>
                <c:pt idx="467">
                  <c:v>51593.999999999978</c:v>
                </c:pt>
                <c:pt idx="468">
                  <c:v>51718.199999999975</c:v>
                </c:pt>
                <c:pt idx="469">
                  <c:v>51718.199999999975</c:v>
                </c:pt>
                <c:pt idx="470">
                  <c:v>51804.899999999972</c:v>
                </c:pt>
                <c:pt idx="471">
                  <c:v>51804.899999999972</c:v>
                </c:pt>
                <c:pt idx="472">
                  <c:v>52019.799999999974</c:v>
                </c:pt>
                <c:pt idx="473">
                  <c:v>52019.799999999974</c:v>
                </c:pt>
                <c:pt idx="474">
                  <c:v>52090.799999999974</c:v>
                </c:pt>
                <c:pt idx="475">
                  <c:v>52090.799999999974</c:v>
                </c:pt>
                <c:pt idx="476">
                  <c:v>52437.199999999975</c:v>
                </c:pt>
                <c:pt idx="477">
                  <c:v>52437.199999999975</c:v>
                </c:pt>
                <c:pt idx="478">
                  <c:v>52849.999999999978</c:v>
                </c:pt>
                <c:pt idx="479">
                  <c:v>52849.999999999978</c:v>
                </c:pt>
                <c:pt idx="480">
                  <c:v>53004.199999999975</c:v>
                </c:pt>
                <c:pt idx="481">
                  <c:v>53004.199999999975</c:v>
                </c:pt>
                <c:pt idx="482">
                  <c:v>53052.499999999978</c:v>
                </c:pt>
                <c:pt idx="483">
                  <c:v>53052.499999999978</c:v>
                </c:pt>
                <c:pt idx="484">
                  <c:v>53118.39999999998</c:v>
                </c:pt>
                <c:pt idx="485">
                  <c:v>53118.39999999998</c:v>
                </c:pt>
                <c:pt idx="486">
                  <c:v>53236.799999999981</c:v>
                </c:pt>
                <c:pt idx="487">
                  <c:v>53236.799999999981</c:v>
                </c:pt>
                <c:pt idx="488">
                  <c:v>53245.099999999984</c:v>
                </c:pt>
                <c:pt idx="489">
                  <c:v>53245.099999999984</c:v>
                </c:pt>
                <c:pt idx="490">
                  <c:v>53346.299999999981</c:v>
                </c:pt>
                <c:pt idx="491">
                  <c:v>53346.299999999981</c:v>
                </c:pt>
                <c:pt idx="492">
                  <c:v>53575.799999999981</c:v>
                </c:pt>
                <c:pt idx="493">
                  <c:v>53575.799999999981</c:v>
                </c:pt>
                <c:pt idx="494">
                  <c:v>53715.599999999984</c:v>
                </c:pt>
                <c:pt idx="495">
                  <c:v>53715.599999999984</c:v>
                </c:pt>
                <c:pt idx="496">
                  <c:v>54093.399999999987</c:v>
                </c:pt>
                <c:pt idx="497">
                  <c:v>54093.399999999987</c:v>
                </c:pt>
                <c:pt idx="498">
                  <c:v>54117.999999999985</c:v>
                </c:pt>
                <c:pt idx="499">
                  <c:v>54117.999999999985</c:v>
                </c:pt>
                <c:pt idx="500">
                  <c:v>54150.399999999987</c:v>
                </c:pt>
                <c:pt idx="501">
                  <c:v>54150.399999999987</c:v>
                </c:pt>
                <c:pt idx="502">
                  <c:v>54322.299999999988</c:v>
                </c:pt>
                <c:pt idx="503">
                  <c:v>54322.299999999988</c:v>
                </c:pt>
                <c:pt idx="504">
                  <c:v>54358.299999999988</c:v>
                </c:pt>
                <c:pt idx="505">
                  <c:v>54358.299999999988</c:v>
                </c:pt>
                <c:pt idx="506">
                  <c:v>54493.299999999988</c:v>
                </c:pt>
                <c:pt idx="507">
                  <c:v>54493.299999999988</c:v>
                </c:pt>
                <c:pt idx="508">
                  <c:v>54739.399999999987</c:v>
                </c:pt>
                <c:pt idx="509">
                  <c:v>54739.399999999987</c:v>
                </c:pt>
                <c:pt idx="510">
                  <c:v>54747.999999999985</c:v>
                </c:pt>
                <c:pt idx="511">
                  <c:v>54747.999999999985</c:v>
                </c:pt>
                <c:pt idx="512">
                  <c:v>54943.599999999984</c:v>
                </c:pt>
                <c:pt idx="513">
                  <c:v>54943.599999999984</c:v>
                </c:pt>
                <c:pt idx="514">
                  <c:v>55030.699999999983</c:v>
                </c:pt>
                <c:pt idx="515">
                  <c:v>55030.699999999983</c:v>
                </c:pt>
                <c:pt idx="516">
                  <c:v>55061.699999999983</c:v>
                </c:pt>
                <c:pt idx="517">
                  <c:v>55061.699999999983</c:v>
                </c:pt>
                <c:pt idx="518">
                  <c:v>55302.699999999983</c:v>
                </c:pt>
                <c:pt idx="519">
                  <c:v>55302.699999999983</c:v>
                </c:pt>
                <c:pt idx="520">
                  <c:v>55389.699999999983</c:v>
                </c:pt>
                <c:pt idx="521">
                  <c:v>55389.699999999983</c:v>
                </c:pt>
                <c:pt idx="522">
                  <c:v>55407.999999999985</c:v>
                </c:pt>
                <c:pt idx="523">
                  <c:v>55407.999999999985</c:v>
                </c:pt>
                <c:pt idx="524">
                  <c:v>55508.799999999988</c:v>
                </c:pt>
                <c:pt idx="525">
                  <c:v>55508.799999999988</c:v>
                </c:pt>
                <c:pt idx="526">
                  <c:v>55802.599999999991</c:v>
                </c:pt>
                <c:pt idx="527">
                  <c:v>55802.599999999991</c:v>
                </c:pt>
                <c:pt idx="528">
                  <c:v>55820.19999999999</c:v>
                </c:pt>
                <c:pt idx="529">
                  <c:v>55820.19999999999</c:v>
                </c:pt>
                <c:pt idx="530">
                  <c:v>55899.999999999993</c:v>
                </c:pt>
                <c:pt idx="531">
                  <c:v>55899.999999999993</c:v>
                </c:pt>
                <c:pt idx="532">
                  <c:v>56141.499999999993</c:v>
                </c:pt>
                <c:pt idx="533">
                  <c:v>56141.499999999993</c:v>
                </c:pt>
                <c:pt idx="534">
                  <c:v>56233.299999999996</c:v>
                </c:pt>
                <c:pt idx="535">
                  <c:v>56233.299999999996</c:v>
                </c:pt>
                <c:pt idx="536">
                  <c:v>56278.2</c:v>
                </c:pt>
                <c:pt idx="537">
                  <c:v>56278.2</c:v>
                </c:pt>
                <c:pt idx="538">
                  <c:v>56336.2</c:v>
                </c:pt>
                <c:pt idx="539">
                  <c:v>56336.2</c:v>
                </c:pt>
                <c:pt idx="540">
                  <c:v>56386.899999999994</c:v>
                </c:pt>
                <c:pt idx="541">
                  <c:v>56386.899999999994</c:v>
                </c:pt>
                <c:pt idx="542">
                  <c:v>56437.599999999991</c:v>
                </c:pt>
                <c:pt idx="543">
                  <c:v>56437.599999999991</c:v>
                </c:pt>
                <c:pt idx="544">
                  <c:v>56563.69999999999</c:v>
                </c:pt>
                <c:pt idx="545">
                  <c:v>56563.69999999999</c:v>
                </c:pt>
                <c:pt idx="546">
                  <c:v>56601.999999999993</c:v>
                </c:pt>
                <c:pt idx="547">
                  <c:v>56601.999999999993</c:v>
                </c:pt>
                <c:pt idx="548">
                  <c:v>56719.899999999994</c:v>
                </c:pt>
                <c:pt idx="549">
                  <c:v>56719.899999999994</c:v>
                </c:pt>
                <c:pt idx="550">
                  <c:v>56885.899999999994</c:v>
                </c:pt>
                <c:pt idx="551">
                  <c:v>56885.899999999994</c:v>
                </c:pt>
                <c:pt idx="552">
                  <c:v>56984.399999999994</c:v>
                </c:pt>
                <c:pt idx="553">
                  <c:v>56984.399999999994</c:v>
                </c:pt>
                <c:pt idx="554">
                  <c:v>57229.299999999996</c:v>
                </c:pt>
                <c:pt idx="555">
                  <c:v>57229.299999999996</c:v>
                </c:pt>
                <c:pt idx="556">
                  <c:v>57266.6</c:v>
                </c:pt>
                <c:pt idx="557">
                  <c:v>57266.6</c:v>
                </c:pt>
                <c:pt idx="558">
                  <c:v>57277.4</c:v>
                </c:pt>
                <c:pt idx="559">
                  <c:v>57277.4</c:v>
                </c:pt>
                <c:pt idx="560">
                  <c:v>57431.200000000004</c:v>
                </c:pt>
                <c:pt idx="561">
                  <c:v>57431.200000000004</c:v>
                </c:pt>
                <c:pt idx="562">
                  <c:v>57609.000000000007</c:v>
                </c:pt>
                <c:pt idx="563">
                  <c:v>57609.000000000007</c:v>
                </c:pt>
                <c:pt idx="564">
                  <c:v>57730.500000000007</c:v>
                </c:pt>
                <c:pt idx="565">
                  <c:v>57730.500000000007</c:v>
                </c:pt>
                <c:pt idx="566">
                  <c:v>57980.600000000006</c:v>
                </c:pt>
                <c:pt idx="567">
                  <c:v>57980.600000000006</c:v>
                </c:pt>
                <c:pt idx="568">
                  <c:v>58083.600000000006</c:v>
                </c:pt>
                <c:pt idx="569">
                  <c:v>58083.600000000006</c:v>
                </c:pt>
                <c:pt idx="570">
                  <c:v>58155.400000000009</c:v>
                </c:pt>
                <c:pt idx="571">
                  <c:v>58155.400000000009</c:v>
                </c:pt>
                <c:pt idx="572">
                  <c:v>58241.700000000012</c:v>
                </c:pt>
                <c:pt idx="573">
                  <c:v>58241.700000000012</c:v>
                </c:pt>
                <c:pt idx="574">
                  <c:v>58402.100000000013</c:v>
                </c:pt>
                <c:pt idx="575">
                  <c:v>58402.100000000013</c:v>
                </c:pt>
                <c:pt idx="576">
                  <c:v>58495.200000000012</c:v>
                </c:pt>
                <c:pt idx="577">
                  <c:v>58495.200000000012</c:v>
                </c:pt>
                <c:pt idx="578">
                  <c:v>58523.600000000013</c:v>
                </c:pt>
                <c:pt idx="579">
                  <c:v>58523.600000000013</c:v>
                </c:pt>
                <c:pt idx="580">
                  <c:v>58544.100000000013</c:v>
                </c:pt>
                <c:pt idx="581">
                  <c:v>58544.100000000013</c:v>
                </c:pt>
                <c:pt idx="582">
                  <c:v>58853.400000000016</c:v>
                </c:pt>
                <c:pt idx="583">
                  <c:v>58853.400000000016</c:v>
                </c:pt>
                <c:pt idx="584">
                  <c:v>58887.800000000017</c:v>
                </c:pt>
                <c:pt idx="585">
                  <c:v>58887.800000000017</c:v>
                </c:pt>
                <c:pt idx="586">
                  <c:v>58933.200000000019</c:v>
                </c:pt>
                <c:pt idx="587">
                  <c:v>58933.200000000019</c:v>
                </c:pt>
                <c:pt idx="588">
                  <c:v>58952.000000000022</c:v>
                </c:pt>
                <c:pt idx="589">
                  <c:v>58952.000000000022</c:v>
                </c:pt>
                <c:pt idx="590">
                  <c:v>59016.700000000019</c:v>
                </c:pt>
                <c:pt idx="591">
                  <c:v>59016.700000000019</c:v>
                </c:pt>
                <c:pt idx="592">
                  <c:v>59033.200000000019</c:v>
                </c:pt>
                <c:pt idx="593">
                  <c:v>59033.200000000019</c:v>
                </c:pt>
                <c:pt idx="594">
                  <c:v>59485.500000000022</c:v>
                </c:pt>
                <c:pt idx="595">
                  <c:v>59485.500000000022</c:v>
                </c:pt>
                <c:pt idx="596">
                  <c:v>59538.400000000023</c:v>
                </c:pt>
                <c:pt idx="597">
                  <c:v>59538.400000000023</c:v>
                </c:pt>
                <c:pt idx="598">
                  <c:v>59736.500000000022</c:v>
                </c:pt>
                <c:pt idx="599">
                  <c:v>59736.500000000022</c:v>
                </c:pt>
                <c:pt idx="600">
                  <c:v>59796.800000000025</c:v>
                </c:pt>
                <c:pt idx="601">
                  <c:v>59796.800000000025</c:v>
                </c:pt>
                <c:pt idx="602">
                  <c:v>59939.700000000026</c:v>
                </c:pt>
                <c:pt idx="603">
                  <c:v>59939.700000000026</c:v>
                </c:pt>
                <c:pt idx="604">
                  <c:v>59973.600000000028</c:v>
                </c:pt>
                <c:pt idx="605">
                  <c:v>59973.600000000028</c:v>
                </c:pt>
                <c:pt idx="606">
                  <c:v>60250.800000000025</c:v>
                </c:pt>
                <c:pt idx="607">
                  <c:v>60250.800000000025</c:v>
                </c:pt>
                <c:pt idx="608">
                  <c:v>60436.100000000028</c:v>
                </c:pt>
                <c:pt idx="609">
                  <c:v>60436.100000000028</c:v>
                </c:pt>
                <c:pt idx="610">
                  <c:v>60539.700000000026</c:v>
                </c:pt>
                <c:pt idx="611">
                  <c:v>60539.700000000026</c:v>
                </c:pt>
                <c:pt idx="612">
                  <c:v>60678.100000000028</c:v>
                </c:pt>
                <c:pt idx="613">
                  <c:v>60678.100000000028</c:v>
                </c:pt>
                <c:pt idx="614">
                  <c:v>60744.300000000025</c:v>
                </c:pt>
                <c:pt idx="615">
                  <c:v>60744.300000000025</c:v>
                </c:pt>
                <c:pt idx="616">
                  <c:v>60828.700000000026</c:v>
                </c:pt>
                <c:pt idx="617">
                  <c:v>60828.700000000026</c:v>
                </c:pt>
                <c:pt idx="618">
                  <c:v>60891.700000000026</c:v>
                </c:pt>
                <c:pt idx="619">
                  <c:v>60891.700000000026</c:v>
                </c:pt>
                <c:pt idx="620">
                  <c:v>60929.800000000025</c:v>
                </c:pt>
                <c:pt idx="621">
                  <c:v>60929.800000000025</c:v>
                </c:pt>
                <c:pt idx="622">
                  <c:v>61244.700000000026</c:v>
                </c:pt>
                <c:pt idx="623">
                  <c:v>61244.700000000026</c:v>
                </c:pt>
                <c:pt idx="624">
                  <c:v>61324.700000000026</c:v>
                </c:pt>
                <c:pt idx="625">
                  <c:v>61324.700000000026</c:v>
                </c:pt>
                <c:pt idx="626">
                  <c:v>61355.600000000028</c:v>
                </c:pt>
                <c:pt idx="627">
                  <c:v>61355.600000000028</c:v>
                </c:pt>
                <c:pt idx="628">
                  <c:v>61380.300000000025</c:v>
                </c:pt>
                <c:pt idx="629">
                  <c:v>61380.300000000025</c:v>
                </c:pt>
                <c:pt idx="630">
                  <c:v>61569.600000000028</c:v>
                </c:pt>
                <c:pt idx="631">
                  <c:v>61569.600000000028</c:v>
                </c:pt>
                <c:pt idx="632">
                  <c:v>61588.100000000028</c:v>
                </c:pt>
                <c:pt idx="633">
                  <c:v>61588.100000000028</c:v>
                </c:pt>
                <c:pt idx="634">
                  <c:v>61798.500000000029</c:v>
                </c:pt>
                <c:pt idx="635">
                  <c:v>61798.500000000029</c:v>
                </c:pt>
                <c:pt idx="636">
                  <c:v>61830.500000000029</c:v>
                </c:pt>
                <c:pt idx="637">
                  <c:v>61830.500000000029</c:v>
                </c:pt>
                <c:pt idx="638">
                  <c:v>62021.100000000028</c:v>
                </c:pt>
                <c:pt idx="639">
                  <c:v>62021.100000000028</c:v>
                </c:pt>
                <c:pt idx="640">
                  <c:v>62043.000000000029</c:v>
                </c:pt>
                <c:pt idx="641">
                  <c:v>62043.000000000029</c:v>
                </c:pt>
                <c:pt idx="642">
                  <c:v>62069.700000000026</c:v>
                </c:pt>
                <c:pt idx="643">
                  <c:v>62069.700000000026</c:v>
                </c:pt>
                <c:pt idx="644">
                  <c:v>62083.500000000029</c:v>
                </c:pt>
                <c:pt idx="645">
                  <c:v>62083.500000000029</c:v>
                </c:pt>
                <c:pt idx="646">
                  <c:v>62110.900000000031</c:v>
                </c:pt>
                <c:pt idx="647">
                  <c:v>62110.900000000031</c:v>
                </c:pt>
                <c:pt idx="648">
                  <c:v>62181.300000000032</c:v>
                </c:pt>
                <c:pt idx="649">
                  <c:v>62181.300000000032</c:v>
                </c:pt>
                <c:pt idx="650">
                  <c:v>62273.000000000029</c:v>
                </c:pt>
                <c:pt idx="651">
                  <c:v>62273.000000000029</c:v>
                </c:pt>
                <c:pt idx="652">
                  <c:v>62335.600000000028</c:v>
                </c:pt>
                <c:pt idx="653">
                  <c:v>62335.600000000028</c:v>
                </c:pt>
                <c:pt idx="654">
                  <c:v>62453.800000000025</c:v>
                </c:pt>
                <c:pt idx="655">
                  <c:v>62453.800000000025</c:v>
                </c:pt>
                <c:pt idx="656">
                  <c:v>62512.000000000022</c:v>
                </c:pt>
                <c:pt idx="657">
                  <c:v>62512.000000000022</c:v>
                </c:pt>
                <c:pt idx="658">
                  <c:v>62530.500000000022</c:v>
                </c:pt>
                <c:pt idx="659">
                  <c:v>62530.500000000022</c:v>
                </c:pt>
                <c:pt idx="660">
                  <c:v>62536.800000000025</c:v>
                </c:pt>
                <c:pt idx="661">
                  <c:v>62536.800000000025</c:v>
                </c:pt>
                <c:pt idx="662">
                  <c:v>62548.700000000026</c:v>
                </c:pt>
                <c:pt idx="663">
                  <c:v>62548.700000000026</c:v>
                </c:pt>
                <c:pt idx="664">
                  <c:v>62552.700000000026</c:v>
                </c:pt>
                <c:pt idx="665">
                  <c:v>62552.700000000026</c:v>
                </c:pt>
                <c:pt idx="666">
                  <c:v>62554.500000000029</c:v>
                </c:pt>
                <c:pt idx="667">
                  <c:v>62554.500000000029</c:v>
                </c:pt>
              </c:numCache>
            </c:numRef>
          </c:cat>
          <c:val>
            <c:numRef>
              <c:f>'Asset 2024 Cost Curve (LOM)'!$AT$11:$AT$696</c:f>
              <c:numCache>
                <c:formatCode>General</c:formatCode>
                <c:ptCount val="686"/>
              </c:numCache>
            </c:numRef>
          </c:val>
          <c:extLst>
            <c:ext xmlns:c16="http://schemas.microsoft.com/office/drawing/2014/chart" uri="{C3380CC4-5D6E-409C-BE32-E72D297353CC}">
              <c16:uniqueId val="{0000000D-CE9F-481E-828E-251AC82C46CF}"/>
            </c:ext>
          </c:extLst>
        </c:ser>
        <c:ser>
          <c:idx val="19"/>
          <c:order val="15"/>
          <c:tx>
            <c:strRef>
              <c:f>'Asset 2024 Cost Curve (LOM)'!$AU$10</c:f>
              <c:strCache>
                <c:ptCount val="1"/>
              </c:strCache>
            </c:strRef>
          </c:tx>
          <c:spPr>
            <a:solidFill>
              <a:schemeClr val="accent1">
                <a:lumMod val="75000"/>
              </a:schemeClr>
            </a:solidFill>
          </c:spPr>
          <c:cat>
            <c:numRef>
              <c:f>'Asset 2024 Cost Curve (LOM)'!$AD$11:$AD$678</c:f>
              <c:numCache>
                <c:formatCode>"$"#,##0_)_x_%;\("$"#,##0\)_x_%;\-\-_)_x_%;@_)_x_%</c:formatCode>
                <c:ptCount val="668"/>
                <c:pt idx="0">
                  <c:v>0</c:v>
                </c:pt>
                <c:pt idx="1">
                  <c:v>0</c:v>
                </c:pt>
                <c:pt idx="2">
                  <c:v>20.6</c:v>
                </c:pt>
                <c:pt idx="3">
                  <c:v>20.6</c:v>
                </c:pt>
                <c:pt idx="4">
                  <c:v>56.300000000000004</c:v>
                </c:pt>
                <c:pt idx="5">
                  <c:v>56.300000000000004</c:v>
                </c:pt>
                <c:pt idx="6">
                  <c:v>93.7</c:v>
                </c:pt>
                <c:pt idx="7">
                  <c:v>93.7</c:v>
                </c:pt>
                <c:pt idx="8">
                  <c:v>106.7</c:v>
                </c:pt>
                <c:pt idx="9">
                  <c:v>106.7</c:v>
                </c:pt>
                <c:pt idx="10">
                  <c:v>159.5</c:v>
                </c:pt>
                <c:pt idx="11">
                  <c:v>159.5</c:v>
                </c:pt>
                <c:pt idx="12">
                  <c:v>164.7</c:v>
                </c:pt>
                <c:pt idx="13">
                  <c:v>164.7</c:v>
                </c:pt>
                <c:pt idx="14">
                  <c:v>669.09999999999991</c:v>
                </c:pt>
                <c:pt idx="15">
                  <c:v>669.09999999999991</c:v>
                </c:pt>
                <c:pt idx="16">
                  <c:v>737.89999999999986</c:v>
                </c:pt>
                <c:pt idx="17">
                  <c:v>737.89999999999986</c:v>
                </c:pt>
                <c:pt idx="18">
                  <c:v>1211.1999999999998</c:v>
                </c:pt>
                <c:pt idx="19">
                  <c:v>1211.1999999999998</c:v>
                </c:pt>
                <c:pt idx="20">
                  <c:v>1224.2999999999997</c:v>
                </c:pt>
                <c:pt idx="21">
                  <c:v>1224.2999999999997</c:v>
                </c:pt>
                <c:pt idx="22">
                  <c:v>1302.5999999999997</c:v>
                </c:pt>
                <c:pt idx="23">
                  <c:v>1302.5999999999997</c:v>
                </c:pt>
                <c:pt idx="24">
                  <c:v>1530.5999999999997</c:v>
                </c:pt>
                <c:pt idx="25">
                  <c:v>1530.5999999999997</c:v>
                </c:pt>
                <c:pt idx="26">
                  <c:v>1753.4999999999998</c:v>
                </c:pt>
                <c:pt idx="27">
                  <c:v>1753.4999999999998</c:v>
                </c:pt>
                <c:pt idx="28">
                  <c:v>1758.6999999999998</c:v>
                </c:pt>
                <c:pt idx="29">
                  <c:v>1758.6999999999998</c:v>
                </c:pt>
                <c:pt idx="30">
                  <c:v>1836.9999999999998</c:v>
                </c:pt>
                <c:pt idx="31">
                  <c:v>1836.9999999999998</c:v>
                </c:pt>
                <c:pt idx="32">
                  <c:v>1936.4999999999998</c:v>
                </c:pt>
                <c:pt idx="33">
                  <c:v>1936.4999999999998</c:v>
                </c:pt>
                <c:pt idx="34">
                  <c:v>2223.3999999999996</c:v>
                </c:pt>
                <c:pt idx="35">
                  <c:v>2223.3999999999996</c:v>
                </c:pt>
                <c:pt idx="36">
                  <c:v>3819.3999999999996</c:v>
                </c:pt>
                <c:pt idx="37">
                  <c:v>3819.3999999999996</c:v>
                </c:pt>
                <c:pt idx="38">
                  <c:v>3850.7</c:v>
                </c:pt>
                <c:pt idx="39">
                  <c:v>3850.7</c:v>
                </c:pt>
                <c:pt idx="40">
                  <c:v>3992.2</c:v>
                </c:pt>
                <c:pt idx="41">
                  <c:v>3992.2</c:v>
                </c:pt>
                <c:pt idx="42">
                  <c:v>4185.5999999999995</c:v>
                </c:pt>
                <c:pt idx="43">
                  <c:v>4185.5999999999995</c:v>
                </c:pt>
                <c:pt idx="44">
                  <c:v>4485.2999999999993</c:v>
                </c:pt>
                <c:pt idx="45">
                  <c:v>4485.2999999999993</c:v>
                </c:pt>
                <c:pt idx="46">
                  <c:v>4518.9999999999991</c:v>
                </c:pt>
                <c:pt idx="47">
                  <c:v>4518.9999999999991</c:v>
                </c:pt>
                <c:pt idx="48">
                  <c:v>4541.3999999999987</c:v>
                </c:pt>
                <c:pt idx="49">
                  <c:v>4541.3999999999987</c:v>
                </c:pt>
                <c:pt idx="50">
                  <c:v>4627.8999999999987</c:v>
                </c:pt>
                <c:pt idx="51">
                  <c:v>4627.8999999999987</c:v>
                </c:pt>
                <c:pt idx="52">
                  <c:v>4755.6999999999989</c:v>
                </c:pt>
                <c:pt idx="53">
                  <c:v>4755.6999999999989</c:v>
                </c:pt>
                <c:pt idx="54">
                  <c:v>4884.2999999999993</c:v>
                </c:pt>
                <c:pt idx="55">
                  <c:v>4884.2999999999993</c:v>
                </c:pt>
                <c:pt idx="56">
                  <c:v>5483.0999999999995</c:v>
                </c:pt>
                <c:pt idx="57">
                  <c:v>5483.0999999999995</c:v>
                </c:pt>
                <c:pt idx="58">
                  <c:v>5500.2999999999993</c:v>
                </c:pt>
                <c:pt idx="59">
                  <c:v>5500.2999999999993</c:v>
                </c:pt>
                <c:pt idx="60">
                  <c:v>5665.9999999999991</c:v>
                </c:pt>
                <c:pt idx="61">
                  <c:v>5665.9999999999991</c:v>
                </c:pt>
                <c:pt idx="62">
                  <c:v>6275.2999999999993</c:v>
                </c:pt>
                <c:pt idx="63">
                  <c:v>6275.2999999999993</c:v>
                </c:pt>
                <c:pt idx="64">
                  <c:v>6291.0999999999995</c:v>
                </c:pt>
                <c:pt idx="65">
                  <c:v>6291.0999999999995</c:v>
                </c:pt>
                <c:pt idx="66">
                  <c:v>6493.7</c:v>
                </c:pt>
                <c:pt idx="67">
                  <c:v>6493.7</c:v>
                </c:pt>
                <c:pt idx="68">
                  <c:v>6871.7</c:v>
                </c:pt>
                <c:pt idx="69">
                  <c:v>6871.7</c:v>
                </c:pt>
                <c:pt idx="70">
                  <c:v>6957.3</c:v>
                </c:pt>
                <c:pt idx="71">
                  <c:v>6957.3</c:v>
                </c:pt>
                <c:pt idx="72">
                  <c:v>7173.7</c:v>
                </c:pt>
                <c:pt idx="73">
                  <c:v>7173.7</c:v>
                </c:pt>
                <c:pt idx="74">
                  <c:v>7320.0999999999995</c:v>
                </c:pt>
                <c:pt idx="75">
                  <c:v>7320.0999999999995</c:v>
                </c:pt>
                <c:pt idx="76">
                  <c:v>7343.5999999999995</c:v>
                </c:pt>
                <c:pt idx="77">
                  <c:v>7343.5999999999995</c:v>
                </c:pt>
                <c:pt idx="78">
                  <c:v>7472.0999999999995</c:v>
                </c:pt>
                <c:pt idx="79">
                  <c:v>7472.0999999999995</c:v>
                </c:pt>
                <c:pt idx="80">
                  <c:v>7699.7</c:v>
                </c:pt>
                <c:pt idx="81">
                  <c:v>7699.7</c:v>
                </c:pt>
                <c:pt idx="82">
                  <c:v>8044.3</c:v>
                </c:pt>
                <c:pt idx="83">
                  <c:v>8044.3</c:v>
                </c:pt>
                <c:pt idx="84">
                  <c:v>8588.2999999999993</c:v>
                </c:pt>
                <c:pt idx="85">
                  <c:v>8588.2999999999993</c:v>
                </c:pt>
                <c:pt idx="86">
                  <c:v>9084.2999999999993</c:v>
                </c:pt>
                <c:pt idx="87">
                  <c:v>9084.2999999999993</c:v>
                </c:pt>
                <c:pt idx="88">
                  <c:v>9269.1999999999989</c:v>
                </c:pt>
                <c:pt idx="89">
                  <c:v>9269.1999999999989</c:v>
                </c:pt>
                <c:pt idx="90">
                  <c:v>9375.5999999999985</c:v>
                </c:pt>
                <c:pt idx="91">
                  <c:v>9375.5999999999985</c:v>
                </c:pt>
                <c:pt idx="92">
                  <c:v>9433.4999999999982</c:v>
                </c:pt>
                <c:pt idx="93">
                  <c:v>9433.4999999999982</c:v>
                </c:pt>
                <c:pt idx="94">
                  <c:v>9751.7999999999975</c:v>
                </c:pt>
                <c:pt idx="95">
                  <c:v>9751.7999999999975</c:v>
                </c:pt>
                <c:pt idx="96">
                  <c:v>9930.9999999999982</c:v>
                </c:pt>
                <c:pt idx="97">
                  <c:v>9930.9999999999982</c:v>
                </c:pt>
                <c:pt idx="98">
                  <c:v>10256.399999999998</c:v>
                </c:pt>
                <c:pt idx="99">
                  <c:v>10256.399999999998</c:v>
                </c:pt>
                <c:pt idx="100">
                  <c:v>10329.599999999999</c:v>
                </c:pt>
                <c:pt idx="101">
                  <c:v>10329.599999999999</c:v>
                </c:pt>
                <c:pt idx="102">
                  <c:v>10423.199999999999</c:v>
                </c:pt>
                <c:pt idx="103">
                  <c:v>10423.199999999999</c:v>
                </c:pt>
                <c:pt idx="104">
                  <c:v>10449.9</c:v>
                </c:pt>
                <c:pt idx="105">
                  <c:v>10449.9</c:v>
                </c:pt>
                <c:pt idx="106">
                  <c:v>13121.2</c:v>
                </c:pt>
                <c:pt idx="107">
                  <c:v>13121.2</c:v>
                </c:pt>
                <c:pt idx="108">
                  <c:v>13244.5</c:v>
                </c:pt>
                <c:pt idx="109">
                  <c:v>13244.5</c:v>
                </c:pt>
                <c:pt idx="110">
                  <c:v>13646.2</c:v>
                </c:pt>
                <c:pt idx="111">
                  <c:v>13646.2</c:v>
                </c:pt>
                <c:pt idx="112">
                  <c:v>13850.400000000001</c:v>
                </c:pt>
                <c:pt idx="113">
                  <c:v>13850.400000000001</c:v>
                </c:pt>
                <c:pt idx="114">
                  <c:v>13903.500000000002</c:v>
                </c:pt>
                <c:pt idx="115">
                  <c:v>13903.500000000002</c:v>
                </c:pt>
                <c:pt idx="116">
                  <c:v>13998.600000000002</c:v>
                </c:pt>
                <c:pt idx="117">
                  <c:v>13998.600000000002</c:v>
                </c:pt>
                <c:pt idx="118">
                  <c:v>14070.800000000003</c:v>
                </c:pt>
                <c:pt idx="119">
                  <c:v>14070.800000000003</c:v>
                </c:pt>
                <c:pt idx="120">
                  <c:v>14157.600000000002</c:v>
                </c:pt>
                <c:pt idx="121">
                  <c:v>14157.600000000002</c:v>
                </c:pt>
                <c:pt idx="122">
                  <c:v>14329.000000000002</c:v>
                </c:pt>
                <c:pt idx="123">
                  <c:v>14329.000000000002</c:v>
                </c:pt>
                <c:pt idx="124">
                  <c:v>14507.600000000002</c:v>
                </c:pt>
                <c:pt idx="125">
                  <c:v>14507.600000000002</c:v>
                </c:pt>
                <c:pt idx="126">
                  <c:v>14580.900000000001</c:v>
                </c:pt>
                <c:pt idx="127">
                  <c:v>14580.900000000001</c:v>
                </c:pt>
                <c:pt idx="128">
                  <c:v>14813.500000000002</c:v>
                </c:pt>
                <c:pt idx="129">
                  <c:v>14813.500000000002</c:v>
                </c:pt>
                <c:pt idx="130">
                  <c:v>14988.200000000003</c:v>
                </c:pt>
                <c:pt idx="131">
                  <c:v>14988.200000000003</c:v>
                </c:pt>
                <c:pt idx="132">
                  <c:v>15734.500000000002</c:v>
                </c:pt>
                <c:pt idx="133">
                  <c:v>15734.500000000002</c:v>
                </c:pt>
                <c:pt idx="134">
                  <c:v>16216.200000000003</c:v>
                </c:pt>
                <c:pt idx="135">
                  <c:v>16216.200000000003</c:v>
                </c:pt>
                <c:pt idx="136">
                  <c:v>16498.100000000002</c:v>
                </c:pt>
                <c:pt idx="137">
                  <c:v>16498.100000000002</c:v>
                </c:pt>
                <c:pt idx="138">
                  <c:v>16729.100000000002</c:v>
                </c:pt>
                <c:pt idx="139">
                  <c:v>16729.100000000002</c:v>
                </c:pt>
                <c:pt idx="140">
                  <c:v>16971.400000000001</c:v>
                </c:pt>
                <c:pt idx="141">
                  <c:v>16971.400000000001</c:v>
                </c:pt>
                <c:pt idx="142">
                  <c:v>17528.100000000002</c:v>
                </c:pt>
                <c:pt idx="143">
                  <c:v>17528.100000000002</c:v>
                </c:pt>
                <c:pt idx="144">
                  <c:v>17565.2</c:v>
                </c:pt>
                <c:pt idx="145">
                  <c:v>17565.2</c:v>
                </c:pt>
                <c:pt idx="146">
                  <c:v>17590.400000000001</c:v>
                </c:pt>
                <c:pt idx="147">
                  <c:v>17590.400000000001</c:v>
                </c:pt>
                <c:pt idx="148">
                  <c:v>17632.7</c:v>
                </c:pt>
                <c:pt idx="149">
                  <c:v>17632.7</c:v>
                </c:pt>
                <c:pt idx="150">
                  <c:v>17740.900000000001</c:v>
                </c:pt>
                <c:pt idx="151">
                  <c:v>17740.900000000001</c:v>
                </c:pt>
                <c:pt idx="152">
                  <c:v>17912.7</c:v>
                </c:pt>
                <c:pt idx="153">
                  <c:v>17912.7</c:v>
                </c:pt>
                <c:pt idx="154">
                  <c:v>18111.5</c:v>
                </c:pt>
                <c:pt idx="155">
                  <c:v>18111.5</c:v>
                </c:pt>
                <c:pt idx="156">
                  <c:v>18165.900000000001</c:v>
                </c:pt>
                <c:pt idx="157">
                  <c:v>18165.900000000001</c:v>
                </c:pt>
                <c:pt idx="158">
                  <c:v>18668.2</c:v>
                </c:pt>
                <c:pt idx="159">
                  <c:v>18668.2</c:v>
                </c:pt>
                <c:pt idx="160">
                  <c:v>18787.100000000002</c:v>
                </c:pt>
                <c:pt idx="161">
                  <c:v>18787.100000000002</c:v>
                </c:pt>
                <c:pt idx="162">
                  <c:v>18824.900000000001</c:v>
                </c:pt>
                <c:pt idx="163">
                  <c:v>18824.900000000001</c:v>
                </c:pt>
                <c:pt idx="164">
                  <c:v>18924</c:v>
                </c:pt>
                <c:pt idx="165">
                  <c:v>18924</c:v>
                </c:pt>
                <c:pt idx="166">
                  <c:v>19125.3</c:v>
                </c:pt>
                <c:pt idx="167">
                  <c:v>19125.3</c:v>
                </c:pt>
                <c:pt idx="168">
                  <c:v>19395.399999999998</c:v>
                </c:pt>
                <c:pt idx="169">
                  <c:v>19395.399999999998</c:v>
                </c:pt>
                <c:pt idx="170">
                  <c:v>19840.099999999999</c:v>
                </c:pt>
                <c:pt idx="171">
                  <c:v>19840.099999999999</c:v>
                </c:pt>
                <c:pt idx="172">
                  <c:v>19916.5</c:v>
                </c:pt>
                <c:pt idx="173">
                  <c:v>19916.5</c:v>
                </c:pt>
                <c:pt idx="174">
                  <c:v>20836.5</c:v>
                </c:pt>
                <c:pt idx="175">
                  <c:v>20836.5</c:v>
                </c:pt>
                <c:pt idx="176">
                  <c:v>20961.5</c:v>
                </c:pt>
                <c:pt idx="177">
                  <c:v>20961.5</c:v>
                </c:pt>
                <c:pt idx="178">
                  <c:v>21044.7</c:v>
                </c:pt>
                <c:pt idx="179">
                  <c:v>21044.7</c:v>
                </c:pt>
                <c:pt idx="180">
                  <c:v>21160.5</c:v>
                </c:pt>
                <c:pt idx="181">
                  <c:v>21160.5</c:v>
                </c:pt>
                <c:pt idx="182">
                  <c:v>21266</c:v>
                </c:pt>
                <c:pt idx="183">
                  <c:v>21266</c:v>
                </c:pt>
                <c:pt idx="184">
                  <c:v>21309.9</c:v>
                </c:pt>
                <c:pt idx="185">
                  <c:v>21309.9</c:v>
                </c:pt>
                <c:pt idx="186">
                  <c:v>21689.9</c:v>
                </c:pt>
                <c:pt idx="187">
                  <c:v>21689.9</c:v>
                </c:pt>
                <c:pt idx="188">
                  <c:v>21793.200000000001</c:v>
                </c:pt>
                <c:pt idx="189">
                  <c:v>21793.200000000001</c:v>
                </c:pt>
                <c:pt idx="190">
                  <c:v>21815.7</c:v>
                </c:pt>
                <c:pt idx="191">
                  <c:v>21815.7</c:v>
                </c:pt>
                <c:pt idx="192">
                  <c:v>22041.100000000002</c:v>
                </c:pt>
                <c:pt idx="193">
                  <c:v>22041.100000000002</c:v>
                </c:pt>
                <c:pt idx="194">
                  <c:v>22196.000000000004</c:v>
                </c:pt>
                <c:pt idx="195">
                  <c:v>22196.000000000004</c:v>
                </c:pt>
                <c:pt idx="196">
                  <c:v>22299.800000000003</c:v>
                </c:pt>
                <c:pt idx="197">
                  <c:v>22299.800000000003</c:v>
                </c:pt>
                <c:pt idx="198">
                  <c:v>22317.500000000004</c:v>
                </c:pt>
                <c:pt idx="199">
                  <c:v>22317.500000000004</c:v>
                </c:pt>
                <c:pt idx="200">
                  <c:v>22497.500000000004</c:v>
                </c:pt>
                <c:pt idx="201">
                  <c:v>22497.500000000004</c:v>
                </c:pt>
                <c:pt idx="202">
                  <c:v>23222.500000000004</c:v>
                </c:pt>
                <c:pt idx="203">
                  <c:v>23222.500000000004</c:v>
                </c:pt>
                <c:pt idx="204">
                  <c:v>23355.800000000003</c:v>
                </c:pt>
                <c:pt idx="205">
                  <c:v>23355.800000000003</c:v>
                </c:pt>
                <c:pt idx="206">
                  <c:v>23594.800000000003</c:v>
                </c:pt>
                <c:pt idx="207">
                  <c:v>23594.800000000003</c:v>
                </c:pt>
                <c:pt idx="208">
                  <c:v>23691.700000000004</c:v>
                </c:pt>
                <c:pt idx="209">
                  <c:v>23691.700000000004</c:v>
                </c:pt>
                <c:pt idx="210">
                  <c:v>23808.900000000005</c:v>
                </c:pt>
                <c:pt idx="211">
                  <c:v>23808.900000000005</c:v>
                </c:pt>
                <c:pt idx="212">
                  <c:v>24069.300000000007</c:v>
                </c:pt>
                <c:pt idx="213">
                  <c:v>24069.300000000007</c:v>
                </c:pt>
                <c:pt idx="214">
                  <c:v>24397.100000000006</c:v>
                </c:pt>
                <c:pt idx="215">
                  <c:v>24397.100000000006</c:v>
                </c:pt>
                <c:pt idx="216">
                  <c:v>24733.200000000004</c:v>
                </c:pt>
                <c:pt idx="217">
                  <c:v>24733.200000000004</c:v>
                </c:pt>
                <c:pt idx="218">
                  <c:v>24829.800000000003</c:v>
                </c:pt>
                <c:pt idx="219">
                  <c:v>24829.800000000003</c:v>
                </c:pt>
                <c:pt idx="220">
                  <c:v>25338.800000000003</c:v>
                </c:pt>
                <c:pt idx="221">
                  <c:v>25338.800000000003</c:v>
                </c:pt>
                <c:pt idx="222">
                  <c:v>25418.800000000003</c:v>
                </c:pt>
                <c:pt idx="223">
                  <c:v>25418.800000000003</c:v>
                </c:pt>
                <c:pt idx="224">
                  <c:v>25506.600000000002</c:v>
                </c:pt>
                <c:pt idx="225">
                  <c:v>25506.600000000002</c:v>
                </c:pt>
                <c:pt idx="226">
                  <c:v>25725.200000000001</c:v>
                </c:pt>
                <c:pt idx="227">
                  <c:v>25725.200000000001</c:v>
                </c:pt>
                <c:pt idx="228">
                  <c:v>25854.9</c:v>
                </c:pt>
                <c:pt idx="229">
                  <c:v>25854.9</c:v>
                </c:pt>
                <c:pt idx="230">
                  <c:v>25989.600000000002</c:v>
                </c:pt>
                <c:pt idx="231">
                  <c:v>25989.600000000002</c:v>
                </c:pt>
                <c:pt idx="232">
                  <c:v>26071.9</c:v>
                </c:pt>
                <c:pt idx="233">
                  <c:v>26071.9</c:v>
                </c:pt>
                <c:pt idx="234">
                  <c:v>26152.7</c:v>
                </c:pt>
                <c:pt idx="235">
                  <c:v>26152.7</c:v>
                </c:pt>
                <c:pt idx="236">
                  <c:v>26214.799999999999</c:v>
                </c:pt>
                <c:pt idx="237">
                  <c:v>26214.799999999999</c:v>
                </c:pt>
                <c:pt idx="238">
                  <c:v>26263.899999999998</c:v>
                </c:pt>
                <c:pt idx="239">
                  <c:v>26263.899999999998</c:v>
                </c:pt>
                <c:pt idx="240">
                  <c:v>26330.1</c:v>
                </c:pt>
                <c:pt idx="241">
                  <c:v>26330.1</c:v>
                </c:pt>
                <c:pt idx="242">
                  <c:v>26431.699999999997</c:v>
                </c:pt>
                <c:pt idx="243">
                  <c:v>26431.699999999997</c:v>
                </c:pt>
                <c:pt idx="244">
                  <c:v>26483.499999999996</c:v>
                </c:pt>
                <c:pt idx="245">
                  <c:v>26483.499999999996</c:v>
                </c:pt>
                <c:pt idx="246">
                  <c:v>26506.599999999995</c:v>
                </c:pt>
                <c:pt idx="247">
                  <c:v>26506.599999999995</c:v>
                </c:pt>
                <c:pt idx="248">
                  <c:v>26559.999999999996</c:v>
                </c:pt>
                <c:pt idx="249">
                  <c:v>26559.999999999996</c:v>
                </c:pt>
                <c:pt idx="250">
                  <c:v>27166.199999999997</c:v>
                </c:pt>
                <c:pt idx="251">
                  <c:v>27166.199999999997</c:v>
                </c:pt>
                <c:pt idx="252">
                  <c:v>27296.399999999998</c:v>
                </c:pt>
                <c:pt idx="253">
                  <c:v>27296.399999999998</c:v>
                </c:pt>
                <c:pt idx="254">
                  <c:v>27428.1</c:v>
                </c:pt>
                <c:pt idx="255">
                  <c:v>27428.1</c:v>
                </c:pt>
                <c:pt idx="256">
                  <c:v>27443</c:v>
                </c:pt>
                <c:pt idx="257">
                  <c:v>27443</c:v>
                </c:pt>
                <c:pt idx="258">
                  <c:v>27569.3</c:v>
                </c:pt>
                <c:pt idx="259">
                  <c:v>27569.3</c:v>
                </c:pt>
                <c:pt idx="260">
                  <c:v>28161.5</c:v>
                </c:pt>
                <c:pt idx="261">
                  <c:v>28161.5</c:v>
                </c:pt>
                <c:pt idx="262">
                  <c:v>28236.1</c:v>
                </c:pt>
                <c:pt idx="263">
                  <c:v>28236.1</c:v>
                </c:pt>
                <c:pt idx="264">
                  <c:v>28393.1</c:v>
                </c:pt>
                <c:pt idx="265">
                  <c:v>28393.1</c:v>
                </c:pt>
                <c:pt idx="266">
                  <c:v>28646.1</c:v>
                </c:pt>
                <c:pt idx="267">
                  <c:v>28646.1</c:v>
                </c:pt>
                <c:pt idx="268">
                  <c:v>28976.1</c:v>
                </c:pt>
                <c:pt idx="269">
                  <c:v>28976.1</c:v>
                </c:pt>
                <c:pt idx="270">
                  <c:v>29281.3</c:v>
                </c:pt>
                <c:pt idx="271">
                  <c:v>29281.3</c:v>
                </c:pt>
                <c:pt idx="272">
                  <c:v>29719.3</c:v>
                </c:pt>
                <c:pt idx="273">
                  <c:v>29719.3</c:v>
                </c:pt>
                <c:pt idx="274">
                  <c:v>30164.799999999999</c:v>
                </c:pt>
                <c:pt idx="275">
                  <c:v>30164.799999999999</c:v>
                </c:pt>
                <c:pt idx="276">
                  <c:v>30273.200000000001</c:v>
                </c:pt>
                <c:pt idx="277">
                  <c:v>30273.200000000001</c:v>
                </c:pt>
                <c:pt idx="278">
                  <c:v>30313.4</c:v>
                </c:pt>
                <c:pt idx="279">
                  <c:v>30313.4</c:v>
                </c:pt>
                <c:pt idx="280">
                  <c:v>30599.7</c:v>
                </c:pt>
                <c:pt idx="281">
                  <c:v>30599.7</c:v>
                </c:pt>
                <c:pt idx="282">
                  <c:v>30796.3</c:v>
                </c:pt>
                <c:pt idx="283">
                  <c:v>30796.3</c:v>
                </c:pt>
                <c:pt idx="284">
                  <c:v>30943.3</c:v>
                </c:pt>
                <c:pt idx="285">
                  <c:v>30943.3</c:v>
                </c:pt>
                <c:pt idx="286">
                  <c:v>30960.3</c:v>
                </c:pt>
                <c:pt idx="287">
                  <c:v>30960.3</c:v>
                </c:pt>
                <c:pt idx="288">
                  <c:v>31234.799999999999</c:v>
                </c:pt>
                <c:pt idx="289">
                  <c:v>31234.799999999999</c:v>
                </c:pt>
                <c:pt idx="290">
                  <c:v>31282.1</c:v>
                </c:pt>
                <c:pt idx="291">
                  <c:v>31282.1</c:v>
                </c:pt>
                <c:pt idx="292">
                  <c:v>31343.899999999998</c:v>
                </c:pt>
                <c:pt idx="293">
                  <c:v>31343.899999999998</c:v>
                </c:pt>
                <c:pt idx="294">
                  <c:v>31537.8</c:v>
                </c:pt>
                <c:pt idx="295">
                  <c:v>31537.8</c:v>
                </c:pt>
                <c:pt idx="296">
                  <c:v>31640.5</c:v>
                </c:pt>
                <c:pt idx="297">
                  <c:v>31640.5</c:v>
                </c:pt>
                <c:pt idx="298">
                  <c:v>31932.799999999999</c:v>
                </c:pt>
                <c:pt idx="299">
                  <c:v>31932.799999999999</c:v>
                </c:pt>
                <c:pt idx="300">
                  <c:v>32239.7</c:v>
                </c:pt>
                <c:pt idx="301">
                  <c:v>32239.7</c:v>
                </c:pt>
                <c:pt idx="302">
                  <c:v>32288.5</c:v>
                </c:pt>
                <c:pt idx="303">
                  <c:v>32288.5</c:v>
                </c:pt>
                <c:pt idx="304">
                  <c:v>32943.699999999997</c:v>
                </c:pt>
                <c:pt idx="305">
                  <c:v>32943.699999999997</c:v>
                </c:pt>
                <c:pt idx="306">
                  <c:v>32990</c:v>
                </c:pt>
                <c:pt idx="307">
                  <c:v>32990</c:v>
                </c:pt>
                <c:pt idx="308">
                  <c:v>33159.599999999999</c:v>
                </c:pt>
                <c:pt idx="309">
                  <c:v>33159.599999999999</c:v>
                </c:pt>
                <c:pt idx="310">
                  <c:v>33253.699999999997</c:v>
                </c:pt>
                <c:pt idx="311">
                  <c:v>33253.699999999997</c:v>
                </c:pt>
                <c:pt idx="312">
                  <c:v>33368.799999999996</c:v>
                </c:pt>
                <c:pt idx="313">
                  <c:v>33368.799999999996</c:v>
                </c:pt>
                <c:pt idx="314">
                  <c:v>33598.799999999996</c:v>
                </c:pt>
                <c:pt idx="315">
                  <c:v>33598.799999999996</c:v>
                </c:pt>
                <c:pt idx="316">
                  <c:v>33604.699999999997</c:v>
                </c:pt>
                <c:pt idx="317">
                  <c:v>33604.699999999997</c:v>
                </c:pt>
                <c:pt idx="318">
                  <c:v>33731.399999999994</c:v>
                </c:pt>
                <c:pt idx="319">
                  <c:v>33731.399999999994</c:v>
                </c:pt>
                <c:pt idx="320">
                  <c:v>34020.599999999991</c:v>
                </c:pt>
                <c:pt idx="321">
                  <c:v>34020.599999999991</c:v>
                </c:pt>
                <c:pt idx="322">
                  <c:v>34289.799999999988</c:v>
                </c:pt>
                <c:pt idx="323">
                  <c:v>34289.799999999988</c:v>
                </c:pt>
                <c:pt idx="324">
                  <c:v>34722.19999999999</c:v>
                </c:pt>
                <c:pt idx="325">
                  <c:v>34722.19999999999</c:v>
                </c:pt>
                <c:pt idx="326">
                  <c:v>34852.19999999999</c:v>
                </c:pt>
                <c:pt idx="327">
                  <c:v>34852.19999999999</c:v>
                </c:pt>
                <c:pt idx="328">
                  <c:v>35504.799999999988</c:v>
                </c:pt>
                <c:pt idx="329">
                  <c:v>35504.799999999988</c:v>
                </c:pt>
                <c:pt idx="330">
                  <c:v>35677.69999999999</c:v>
                </c:pt>
                <c:pt idx="331">
                  <c:v>35677.69999999999</c:v>
                </c:pt>
                <c:pt idx="332">
                  <c:v>35877.099999999991</c:v>
                </c:pt>
                <c:pt idx="333">
                  <c:v>35877.099999999991</c:v>
                </c:pt>
                <c:pt idx="334">
                  <c:v>35940.19999999999</c:v>
                </c:pt>
                <c:pt idx="335">
                  <c:v>35940.19999999999</c:v>
                </c:pt>
                <c:pt idx="336">
                  <c:v>36122.499999999993</c:v>
                </c:pt>
                <c:pt idx="337">
                  <c:v>36122.499999999993</c:v>
                </c:pt>
                <c:pt idx="338">
                  <c:v>36346.899999999994</c:v>
                </c:pt>
                <c:pt idx="339">
                  <c:v>36346.899999999994</c:v>
                </c:pt>
                <c:pt idx="340">
                  <c:v>36407.399999999994</c:v>
                </c:pt>
                <c:pt idx="341">
                  <c:v>36407.399999999994</c:v>
                </c:pt>
                <c:pt idx="342">
                  <c:v>36453.899999999994</c:v>
                </c:pt>
                <c:pt idx="343">
                  <c:v>36453.899999999994</c:v>
                </c:pt>
                <c:pt idx="344">
                  <c:v>36838.899999999994</c:v>
                </c:pt>
                <c:pt idx="345">
                  <c:v>36838.899999999994</c:v>
                </c:pt>
                <c:pt idx="346">
                  <c:v>36864.499999999993</c:v>
                </c:pt>
                <c:pt idx="347">
                  <c:v>36864.499999999993</c:v>
                </c:pt>
                <c:pt idx="348">
                  <c:v>37183.19999999999</c:v>
                </c:pt>
                <c:pt idx="349">
                  <c:v>37183.19999999999</c:v>
                </c:pt>
                <c:pt idx="350">
                  <c:v>37332.69999999999</c:v>
                </c:pt>
                <c:pt idx="351">
                  <c:v>37332.69999999999</c:v>
                </c:pt>
                <c:pt idx="352">
                  <c:v>37535.19999999999</c:v>
                </c:pt>
                <c:pt idx="353">
                  <c:v>37535.19999999999</c:v>
                </c:pt>
                <c:pt idx="354">
                  <c:v>37795.69999999999</c:v>
                </c:pt>
                <c:pt idx="355">
                  <c:v>37795.69999999999</c:v>
                </c:pt>
                <c:pt idx="356">
                  <c:v>37863.19999999999</c:v>
                </c:pt>
                <c:pt idx="357">
                  <c:v>37863.19999999999</c:v>
                </c:pt>
                <c:pt idx="358">
                  <c:v>37942.399999999987</c:v>
                </c:pt>
                <c:pt idx="359">
                  <c:v>37942.399999999987</c:v>
                </c:pt>
                <c:pt idx="360">
                  <c:v>38564.799999999988</c:v>
                </c:pt>
                <c:pt idx="361">
                  <c:v>38564.799999999988</c:v>
                </c:pt>
                <c:pt idx="362">
                  <c:v>38854.399999999987</c:v>
                </c:pt>
                <c:pt idx="363">
                  <c:v>38854.399999999987</c:v>
                </c:pt>
                <c:pt idx="364">
                  <c:v>39469.399999999987</c:v>
                </c:pt>
                <c:pt idx="365">
                  <c:v>39469.399999999987</c:v>
                </c:pt>
                <c:pt idx="366">
                  <c:v>39541.099999999984</c:v>
                </c:pt>
                <c:pt idx="367">
                  <c:v>39541.099999999984</c:v>
                </c:pt>
                <c:pt idx="368">
                  <c:v>39810.899999999987</c:v>
                </c:pt>
                <c:pt idx="369">
                  <c:v>39810.899999999987</c:v>
                </c:pt>
                <c:pt idx="370">
                  <c:v>40248.399999999987</c:v>
                </c:pt>
                <c:pt idx="371">
                  <c:v>40248.399999999987</c:v>
                </c:pt>
                <c:pt idx="372">
                  <c:v>40385.099999999984</c:v>
                </c:pt>
                <c:pt idx="373">
                  <c:v>40385.099999999984</c:v>
                </c:pt>
                <c:pt idx="374">
                  <c:v>40644.099999999984</c:v>
                </c:pt>
                <c:pt idx="375">
                  <c:v>40644.099999999984</c:v>
                </c:pt>
                <c:pt idx="376">
                  <c:v>40772.099999999984</c:v>
                </c:pt>
                <c:pt idx="377">
                  <c:v>40772.099999999984</c:v>
                </c:pt>
                <c:pt idx="378">
                  <c:v>40805.599999999984</c:v>
                </c:pt>
                <c:pt idx="379">
                  <c:v>40805.599999999984</c:v>
                </c:pt>
                <c:pt idx="380">
                  <c:v>41119.899999999987</c:v>
                </c:pt>
                <c:pt idx="381">
                  <c:v>41119.899999999987</c:v>
                </c:pt>
                <c:pt idx="382">
                  <c:v>41614.899999999987</c:v>
                </c:pt>
                <c:pt idx="383">
                  <c:v>41614.899999999987</c:v>
                </c:pt>
                <c:pt idx="384">
                  <c:v>42314.899999999987</c:v>
                </c:pt>
                <c:pt idx="385">
                  <c:v>42314.899999999987</c:v>
                </c:pt>
                <c:pt idx="386">
                  <c:v>42592.69999999999</c:v>
                </c:pt>
                <c:pt idx="387">
                  <c:v>42592.69999999999</c:v>
                </c:pt>
                <c:pt idx="388">
                  <c:v>42797.69999999999</c:v>
                </c:pt>
                <c:pt idx="389">
                  <c:v>42797.69999999999</c:v>
                </c:pt>
                <c:pt idx="390">
                  <c:v>42958.499999999993</c:v>
                </c:pt>
                <c:pt idx="391">
                  <c:v>42958.499999999993</c:v>
                </c:pt>
                <c:pt idx="392">
                  <c:v>43056.19999999999</c:v>
                </c:pt>
                <c:pt idx="393">
                  <c:v>43056.19999999999</c:v>
                </c:pt>
                <c:pt idx="394">
                  <c:v>43179.099999999991</c:v>
                </c:pt>
                <c:pt idx="395">
                  <c:v>43179.099999999991</c:v>
                </c:pt>
                <c:pt idx="396">
                  <c:v>43363.899999999994</c:v>
                </c:pt>
                <c:pt idx="397">
                  <c:v>43363.899999999994</c:v>
                </c:pt>
                <c:pt idx="398">
                  <c:v>43493.599999999991</c:v>
                </c:pt>
                <c:pt idx="399">
                  <c:v>43493.599999999991</c:v>
                </c:pt>
                <c:pt idx="400">
                  <c:v>43688.499999999993</c:v>
                </c:pt>
                <c:pt idx="401">
                  <c:v>43688.499999999993</c:v>
                </c:pt>
                <c:pt idx="402">
                  <c:v>46690.69999999999</c:v>
                </c:pt>
                <c:pt idx="403">
                  <c:v>46690.69999999999</c:v>
                </c:pt>
                <c:pt idx="404">
                  <c:v>46746.099999999991</c:v>
                </c:pt>
                <c:pt idx="405">
                  <c:v>46746.099999999991</c:v>
                </c:pt>
                <c:pt idx="406">
                  <c:v>47248.19999999999</c:v>
                </c:pt>
                <c:pt idx="407">
                  <c:v>47248.19999999999</c:v>
                </c:pt>
                <c:pt idx="408">
                  <c:v>47440.19999999999</c:v>
                </c:pt>
                <c:pt idx="409">
                  <c:v>47440.19999999999</c:v>
                </c:pt>
                <c:pt idx="410">
                  <c:v>47480.499999999993</c:v>
                </c:pt>
                <c:pt idx="411">
                  <c:v>47480.499999999993</c:v>
                </c:pt>
                <c:pt idx="412">
                  <c:v>47628.999999999993</c:v>
                </c:pt>
                <c:pt idx="413">
                  <c:v>47628.999999999993</c:v>
                </c:pt>
                <c:pt idx="414">
                  <c:v>47778.799999999996</c:v>
                </c:pt>
                <c:pt idx="415">
                  <c:v>47778.799999999996</c:v>
                </c:pt>
                <c:pt idx="416">
                  <c:v>47808.899999999994</c:v>
                </c:pt>
                <c:pt idx="417">
                  <c:v>47808.899999999994</c:v>
                </c:pt>
                <c:pt idx="418">
                  <c:v>47928.799999999996</c:v>
                </c:pt>
                <c:pt idx="419">
                  <c:v>47928.799999999996</c:v>
                </c:pt>
                <c:pt idx="420">
                  <c:v>48016.899999999994</c:v>
                </c:pt>
                <c:pt idx="421">
                  <c:v>48016.899999999994</c:v>
                </c:pt>
                <c:pt idx="422">
                  <c:v>48088.099999999991</c:v>
                </c:pt>
                <c:pt idx="423">
                  <c:v>48088.099999999991</c:v>
                </c:pt>
                <c:pt idx="424">
                  <c:v>48240.799999999988</c:v>
                </c:pt>
                <c:pt idx="425">
                  <c:v>48240.799999999988</c:v>
                </c:pt>
                <c:pt idx="426">
                  <c:v>48330.19999999999</c:v>
                </c:pt>
                <c:pt idx="427">
                  <c:v>48330.19999999999</c:v>
                </c:pt>
                <c:pt idx="428">
                  <c:v>48368.399999999987</c:v>
                </c:pt>
                <c:pt idx="429">
                  <c:v>48368.399999999987</c:v>
                </c:pt>
                <c:pt idx="430">
                  <c:v>48636.099999999984</c:v>
                </c:pt>
                <c:pt idx="431">
                  <c:v>48636.099999999984</c:v>
                </c:pt>
                <c:pt idx="432">
                  <c:v>48728.799999999981</c:v>
                </c:pt>
                <c:pt idx="433">
                  <c:v>48728.799999999981</c:v>
                </c:pt>
                <c:pt idx="434">
                  <c:v>48927.799999999981</c:v>
                </c:pt>
                <c:pt idx="435">
                  <c:v>48927.799999999981</c:v>
                </c:pt>
                <c:pt idx="436">
                  <c:v>49095.999999999978</c:v>
                </c:pt>
                <c:pt idx="437">
                  <c:v>49095.999999999978</c:v>
                </c:pt>
                <c:pt idx="438">
                  <c:v>49135.099999999977</c:v>
                </c:pt>
                <c:pt idx="439">
                  <c:v>49135.099999999977</c:v>
                </c:pt>
                <c:pt idx="440">
                  <c:v>49232.699999999975</c:v>
                </c:pt>
                <c:pt idx="441">
                  <c:v>49232.699999999975</c:v>
                </c:pt>
                <c:pt idx="442">
                  <c:v>49312.599999999977</c:v>
                </c:pt>
                <c:pt idx="443">
                  <c:v>49312.599999999977</c:v>
                </c:pt>
                <c:pt idx="444">
                  <c:v>49395.39999999998</c:v>
                </c:pt>
                <c:pt idx="445">
                  <c:v>49395.39999999998</c:v>
                </c:pt>
                <c:pt idx="446">
                  <c:v>49624.599999999977</c:v>
                </c:pt>
                <c:pt idx="447">
                  <c:v>49624.599999999977</c:v>
                </c:pt>
                <c:pt idx="448">
                  <c:v>49968.999999999978</c:v>
                </c:pt>
                <c:pt idx="449">
                  <c:v>49968.999999999978</c:v>
                </c:pt>
                <c:pt idx="450">
                  <c:v>49994.099999999977</c:v>
                </c:pt>
                <c:pt idx="451">
                  <c:v>49994.099999999977</c:v>
                </c:pt>
                <c:pt idx="452">
                  <c:v>50129.999999999978</c:v>
                </c:pt>
                <c:pt idx="453">
                  <c:v>50129.999999999978</c:v>
                </c:pt>
                <c:pt idx="454">
                  <c:v>50547.999999999978</c:v>
                </c:pt>
                <c:pt idx="455">
                  <c:v>50547.999999999978</c:v>
                </c:pt>
                <c:pt idx="456">
                  <c:v>50885.39999999998</c:v>
                </c:pt>
                <c:pt idx="457">
                  <c:v>50885.39999999998</c:v>
                </c:pt>
                <c:pt idx="458">
                  <c:v>51017.89999999998</c:v>
                </c:pt>
                <c:pt idx="459">
                  <c:v>51017.89999999998</c:v>
                </c:pt>
                <c:pt idx="460">
                  <c:v>51093.499999999978</c:v>
                </c:pt>
                <c:pt idx="461">
                  <c:v>51093.499999999978</c:v>
                </c:pt>
                <c:pt idx="462">
                  <c:v>51185.599999999977</c:v>
                </c:pt>
                <c:pt idx="463">
                  <c:v>51185.599999999977</c:v>
                </c:pt>
                <c:pt idx="464">
                  <c:v>51443.999999999978</c:v>
                </c:pt>
                <c:pt idx="465">
                  <c:v>51443.999999999978</c:v>
                </c:pt>
                <c:pt idx="466">
                  <c:v>51593.999999999978</c:v>
                </c:pt>
                <c:pt idx="467">
                  <c:v>51593.999999999978</c:v>
                </c:pt>
                <c:pt idx="468">
                  <c:v>51718.199999999975</c:v>
                </c:pt>
                <c:pt idx="469">
                  <c:v>51718.199999999975</c:v>
                </c:pt>
                <c:pt idx="470">
                  <c:v>51804.899999999972</c:v>
                </c:pt>
                <c:pt idx="471">
                  <c:v>51804.899999999972</c:v>
                </c:pt>
                <c:pt idx="472">
                  <c:v>52019.799999999974</c:v>
                </c:pt>
                <c:pt idx="473">
                  <c:v>52019.799999999974</c:v>
                </c:pt>
                <c:pt idx="474">
                  <c:v>52090.799999999974</c:v>
                </c:pt>
                <c:pt idx="475">
                  <c:v>52090.799999999974</c:v>
                </c:pt>
                <c:pt idx="476">
                  <c:v>52437.199999999975</c:v>
                </c:pt>
                <c:pt idx="477">
                  <c:v>52437.199999999975</c:v>
                </c:pt>
                <c:pt idx="478">
                  <c:v>52849.999999999978</c:v>
                </c:pt>
                <c:pt idx="479">
                  <c:v>52849.999999999978</c:v>
                </c:pt>
                <c:pt idx="480">
                  <c:v>53004.199999999975</c:v>
                </c:pt>
                <c:pt idx="481">
                  <c:v>53004.199999999975</c:v>
                </c:pt>
                <c:pt idx="482">
                  <c:v>53052.499999999978</c:v>
                </c:pt>
                <c:pt idx="483">
                  <c:v>53052.499999999978</c:v>
                </c:pt>
                <c:pt idx="484">
                  <c:v>53118.39999999998</c:v>
                </c:pt>
                <c:pt idx="485">
                  <c:v>53118.39999999998</c:v>
                </c:pt>
                <c:pt idx="486">
                  <c:v>53236.799999999981</c:v>
                </c:pt>
                <c:pt idx="487">
                  <c:v>53236.799999999981</c:v>
                </c:pt>
                <c:pt idx="488">
                  <c:v>53245.099999999984</c:v>
                </c:pt>
                <c:pt idx="489">
                  <c:v>53245.099999999984</c:v>
                </c:pt>
                <c:pt idx="490">
                  <c:v>53346.299999999981</c:v>
                </c:pt>
                <c:pt idx="491">
                  <c:v>53346.299999999981</c:v>
                </c:pt>
                <c:pt idx="492">
                  <c:v>53575.799999999981</c:v>
                </c:pt>
                <c:pt idx="493">
                  <c:v>53575.799999999981</c:v>
                </c:pt>
                <c:pt idx="494">
                  <c:v>53715.599999999984</c:v>
                </c:pt>
                <c:pt idx="495">
                  <c:v>53715.599999999984</c:v>
                </c:pt>
                <c:pt idx="496">
                  <c:v>54093.399999999987</c:v>
                </c:pt>
                <c:pt idx="497">
                  <c:v>54093.399999999987</c:v>
                </c:pt>
                <c:pt idx="498">
                  <c:v>54117.999999999985</c:v>
                </c:pt>
                <c:pt idx="499">
                  <c:v>54117.999999999985</c:v>
                </c:pt>
                <c:pt idx="500">
                  <c:v>54150.399999999987</c:v>
                </c:pt>
                <c:pt idx="501">
                  <c:v>54150.399999999987</c:v>
                </c:pt>
                <c:pt idx="502">
                  <c:v>54322.299999999988</c:v>
                </c:pt>
                <c:pt idx="503">
                  <c:v>54322.299999999988</c:v>
                </c:pt>
                <c:pt idx="504">
                  <c:v>54358.299999999988</c:v>
                </c:pt>
                <c:pt idx="505">
                  <c:v>54358.299999999988</c:v>
                </c:pt>
                <c:pt idx="506">
                  <c:v>54493.299999999988</c:v>
                </c:pt>
                <c:pt idx="507">
                  <c:v>54493.299999999988</c:v>
                </c:pt>
                <c:pt idx="508">
                  <c:v>54739.399999999987</c:v>
                </c:pt>
                <c:pt idx="509">
                  <c:v>54739.399999999987</c:v>
                </c:pt>
                <c:pt idx="510">
                  <c:v>54747.999999999985</c:v>
                </c:pt>
                <c:pt idx="511">
                  <c:v>54747.999999999985</c:v>
                </c:pt>
                <c:pt idx="512">
                  <c:v>54943.599999999984</c:v>
                </c:pt>
                <c:pt idx="513">
                  <c:v>54943.599999999984</c:v>
                </c:pt>
                <c:pt idx="514">
                  <c:v>55030.699999999983</c:v>
                </c:pt>
                <c:pt idx="515">
                  <c:v>55030.699999999983</c:v>
                </c:pt>
                <c:pt idx="516">
                  <c:v>55061.699999999983</c:v>
                </c:pt>
                <c:pt idx="517">
                  <c:v>55061.699999999983</c:v>
                </c:pt>
                <c:pt idx="518">
                  <c:v>55302.699999999983</c:v>
                </c:pt>
                <c:pt idx="519">
                  <c:v>55302.699999999983</c:v>
                </c:pt>
                <c:pt idx="520">
                  <c:v>55389.699999999983</c:v>
                </c:pt>
                <c:pt idx="521">
                  <c:v>55389.699999999983</c:v>
                </c:pt>
                <c:pt idx="522">
                  <c:v>55407.999999999985</c:v>
                </c:pt>
                <c:pt idx="523">
                  <c:v>55407.999999999985</c:v>
                </c:pt>
                <c:pt idx="524">
                  <c:v>55508.799999999988</c:v>
                </c:pt>
                <c:pt idx="525">
                  <c:v>55508.799999999988</c:v>
                </c:pt>
                <c:pt idx="526">
                  <c:v>55802.599999999991</c:v>
                </c:pt>
                <c:pt idx="527">
                  <c:v>55802.599999999991</c:v>
                </c:pt>
                <c:pt idx="528">
                  <c:v>55820.19999999999</c:v>
                </c:pt>
                <c:pt idx="529">
                  <c:v>55820.19999999999</c:v>
                </c:pt>
                <c:pt idx="530">
                  <c:v>55899.999999999993</c:v>
                </c:pt>
                <c:pt idx="531">
                  <c:v>55899.999999999993</c:v>
                </c:pt>
                <c:pt idx="532">
                  <c:v>56141.499999999993</c:v>
                </c:pt>
                <c:pt idx="533">
                  <c:v>56141.499999999993</c:v>
                </c:pt>
                <c:pt idx="534">
                  <c:v>56233.299999999996</c:v>
                </c:pt>
                <c:pt idx="535">
                  <c:v>56233.299999999996</c:v>
                </c:pt>
                <c:pt idx="536">
                  <c:v>56278.2</c:v>
                </c:pt>
                <c:pt idx="537">
                  <c:v>56278.2</c:v>
                </c:pt>
                <c:pt idx="538">
                  <c:v>56336.2</c:v>
                </c:pt>
                <c:pt idx="539">
                  <c:v>56336.2</c:v>
                </c:pt>
                <c:pt idx="540">
                  <c:v>56386.899999999994</c:v>
                </c:pt>
                <c:pt idx="541">
                  <c:v>56386.899999999994</c:v>
                </c:pt>
                <c:pt idx="542">
                  <c:v>56437.599999999991</c:v>
                </c:pt>
                <c:pt idx="543">
                  <c:v>56437.599999999991</c:v>
                </c:pt>
                <c:pt idx="544">
                  <c:v>56563.69999999999</c:v>
                </c:pt>
                <c:pt idx="545">
                  <c:v>56563.69999999999</c:v>
                </c:pt>
                <c:pt idx="546">
                  <c:v>56601.999999999993</c:v>
                </c:pt>
                <c:pt idx="547">
                  <c:v>56601.999999999993</c:v>
                </c:pt>
                <c:pt idx="548">
                  <c:v>56719.899999999994</c:v>
                </c:pt>
                <c:pt idx="549">
                  <c:v>56719.899999999994</c:v>
                </c:pt>
                <c:pt idx="550">
                  <c:v>56885.899999999994</c:v>
                </c:pt>
                <c:pt idx="551">
                  <c:v>56885.899999999994</c:v>
                </c:pt>
                <c:pt idx="552">
                  <c:v>56984.399999999994</c:v>
                </c:pt>
                <c:pt idx="553">
                  <c:v>56984.399999999994</c:v>
                </c:pt>
                <c:pt idx="554">
                  <c:v>57229.299999999996</c:v>
                </c:pt>
                <c:pt idx="555">
                  <c:v>57229.299999999996</c:v>
                </c:pt>
                <c:pt idx="556">
                  <c:v>57266.6</c:v>
                </c:pt>
                <c:pt idx="557">
                  <c:v>57266.6</c:v>
                </c:pt>
                <c:pt idx="558">
                  <c:v>57277.4</c:v>
                </c:pt>
                <c:pt idx="559">
                  <c:v>57277.4</c:v>
                </c:pt>
                <c:pt idx="560">
                  <c:v>57431.200000000004</c:v>
                </c:pt>
                <c:pt idx="561">
                  <c:v>57431.200000000004</c:v>
                </c:pt>
                <c:pt idx="562">
                  <c:v>57609.000000000007</c:v>
                </c:pt>
                <c:pt idx="563">
                  <c:v>57609.000000000007</c:v>
                </c:pt>
                <c:pt idx="564">
                  <c:v>57730.500000000007</c:v>
                </c:pt>
                <c:pt idx="565">
                  <c:v>57730.500000000007</c:v>
                </c:pt>
                <c:pt idx="566">
                  <c:v>57980.600000000006</c:v>
                </c:pt>
                <c:pt idx="567">
                  <c:v>57980.600000000006</c:v>
                </c:pt>
                <c:pt idx="568">
                  <c:v>58083.600000000006</c:v>
                </c:pt>
                <c:pt idx="569">
                  <c:v>58083.600000000006</c:v>
                </c:pt>
                <c:pt idx="570">
                  <c:v>58155.400000000009</c:v>
                </c:pt>
                <c:pt idx="571">
                  <c:v>58155.400000000009</c:v>
                </c:pt>
                <c:pt idx="572">
                  <c:v>58241.700000000012</c:v>
                </c:pt>
                <c:pt idx="573">
                  <c:v>58241.700000000012</c:v>
                </c:pt>
                <c:pt idx="574">
                  <c:v>58402.100000000013</c:v>
                </c:pt>
                <c:pt idx="575">
                  <c:v>58402.100000000013</c:v>
                </c:pt>
                <c:pt idx="576">
                  <c:v>58495.200000000012</c:v>
                </c:pt>
                <c:pt idx="577">
                  <c:v>58495.200000000012</c:v>
                </c:pt>
                <c:pt idx="578">
                  <c:v>58523.600000000013</c:v>
                </c:pt>
                <c:pt idx="579">
                  <c:v>58523.600000000013</c:v>
                </c:pt>
                <c:pt idx="580">
                  <c:v>58544.100000000013</c:v>
                </c:pt>
                <c:pt idx="581">
                  <c:v>58544.100000000013</c:v>
                </c:pt>
                <c:pt idx="582">
                  <c:v>58853.400000000016</c:v>
                </c:pt>
                <c:pt idx="583">
                  <c:v>58853.400000000016</c:v>
                </c:pt>
                <c:pt idx="584">
                  <c:v>58887.800000000017</c:v>
                </c:pt>
                <c:pt idx="585">
                  <c:v>58887.800000000017</c:v>
                </c:pt>
                <c:pt idx="586">
                  <c:v>58933.200000000019</c:v>
                </c:pt>
                <c:pt idx="587">
                  <c:v>58933.200000000019</c:v>
                </c:pt>
                <c:pt idx="588">
                  <c:v>58952.000000000022</c:v>
                </c:pt>
                <c:pt idx="589">
                  <c:v>58952.000000000022</c:v>
                </c:pt>
                <c:pt idx="590">
                  <c:v>59016.700000000019</c:v>
                </c:pt>
                <c:pt idx="591">
                  <c:v>59016.700000000019</c:v>
                </c:pt>
                <c:pt idx="592">
                  <c:v>59033.200000000019</c:v>
                </c:pt>
                <c:pt idx="593">
                  <c:v>59033.200000000019</c:v>
                </c:pt>
                <c:pt idx="594">
                  <c:v>59485.500000000022</c:v>
                </c:pt>
                <c:pt idx="595">
                  <c:v>59485.500000000022</c:v>
                </c:pt>
                <c:pt idx="596">
                  <c:v>59538.400000000023</c:v>
                </c:pt>
                <c:pt idx="597">
                  <c:v>59538.400000000023</c:v>
                </c:pt>
                <c:pt idx="598">
                  <c:v>59736.500000000022</c:v>
                </c:pt>
                <c:pt idx="599">
                  <c:v>59736.500000000022</c:v>
                </c:pt>
                <c:pt idx="600">
                  <c:v>59796.800000000025</c:v>
                </c:pt>
                <c:pt idx="601">
                  <c:v>59796.800000000025</c:v>
                </c:pt>
                <c:pt idx="602">
                  <c:v>59939.700000000026</c:v>
                </c:pt>
                <c:pt idx="603">
                  <c:v>59939.700000000026</c:v>
                </c:pt>
                <c:pt idx="604">
                  <c:v>59973.600000000028</c:v>
                </c:pt>
                <c:pt idx="605">
                  <c:v>59973.600000000028</c:v>
                </c:pt>
                <c:pt idx="606">
                  <c:v>60250.800000000025</c:v>
                </c:pt>
                <c:pt idx="607">
                  <c:v>60250.800000000025</c:v>
                </c:pt>
                <c:pt idx="608">
                  <c:v>60436.100000000028</c:v>
                </c:pt>
                <c:pt idx="609">
                  <c:v>60436.100000000028</c:v>
                </c:pt>
                <c:pt idx="610">
                  <c:v>60539.700000000026</c:v>
                </c:pt>
                <c:pt idx="611">
                  <c:v>60539.700000000026</c:v>
                </c:pt>
                <c:pt idx="612">
                  <c:v>60678.100000000028</c:v>
                </c:pt>
                <c:pt idx="613">
                  <c:v>60678.100000000028</c:v>
                </c:pt>
                <c:pt idx="614">
                  <c:v>60744.300000000025</c:v>
                </c:pt>
                <c:pt idx="615">
                  <c:v>60744.300000000025</c:v>
                </c:pt>
                <c:pt idx="616">
                  <c:v>60828.700000000026</c:v>
                </c:pt>
                <c:pt idx="617">
                  <c:v>60828.700000000026</c:v>
                </c:pt>
                <c:pt idx="618">
                  <c:v>60891.700000000026</c:v>
                </c:pt>
                <c:pt idx="619">
                  <c:v>60891.700000000026</c:v>
                </c:pt>
                <c:pt idx="620">
                  <c:v>60929.800000000025</c:v>
                </c:pt>
                <c:pt idx="621">
                  <c:v>60929.800000000025</c:v>
                </c:pt>
                <c:pt idx="622">
                  <c:v>61244.700000000026</c:v>
                </c:pt>
                <c:pt idx="623">
                  <c:v>61244.700000000026</c:v>
                </c:pt>
                <c:pt idx="624">
                  <c:v>61324.700000000026</c:v>
                </c:pt>
                <c:pt idx="625">
                  <c:v>61324.700000000026</c:v>
                </c:pt>
                <c:pt idx="626">
                  <c:v>61355.600000000028</c:v>
                </c:pt>
                <c:pt idx="627">
                  <c:v>61355.600000000028</c:v>
                </c:pt>
                <c:pt idx="628">
                  <c:v>61380.300000000025</c:v>
                </c:pt>
                <c:pt idx="629">
                  <c:v>61380.300000000025</c:v>
                </c:pt>
                <c:pt idx="630">
                  <c:v>61569.600000000028</c:v>
                </c:pt>
                <c:pt idx="631">
                  <c:v>61569.600000000028</c:v>
                </c:pt>
                <c:pt idx="632">
                  <c:v>61588.100000000028</c:v>
                </c:pt>
                <c:pt idx="633">
                  <c:v>61588.100000000028</c:v>
                </c:pt>
                <c:pt idx="634">
                  <c:v>61798.500000000029</c:v>
                </c:pt>
                <c:pt idx="635">
                  <c:v>61798.500000000029</c:v>
                </c:pt>
                <c:pt idx="636">
                  <c:v>61830.500000000029</c:v>
                </c:pt>
                <c:pt idx="637">
                  <c:v>61830.500000000029</c:v>
                </c:pt>
                <c:pt idx="638">
                  <c:v>62021.100000000028</c:v>
                </c:pt>
                <c:pt idx="639">
                  <c:v>62021.100000000028</c:v>
                </c:pt>
                <c:pt idx="640">
                  <c:v>62043.000000000029</c:v>
                </c:pt>
                <c:pt idx="641">
                  <c:v>62043.000000000029</c:v>
                </c:pt>
                <c:pt idx="642">
                  <c:v>62069.700000000026</c:v>
                </c:pt>
                <c:pt idx="643">
                  <c:v>62069.700000000026</c:v>
                </c:pt>
                <c:pt idx="644">
                  <c:v>62083.500000000029</c:v>
                </c:pt>
                <c:pt idx="645">
                  <c:v>62083.500000000029</c:v>
                </c:pt>
                <c:pt idx="646">
                  <c:v>62110.900000000031</c:v>
                </c:pt>
                <c:pt idx="647">
                  <c:v>62110.900000000031</c:v>
                </c:pt>
                <c:pt idx="648">
                  <c:v>62181.300000000032</c:v>
                </c:pt>
                <c:pt idx="649">
                  <c:v>62181.300000000032</c:v>
                </c:pt>
                <c:pt idx="650">
                  <c:v>62273.000000000029</c:v>
                </c:pt>
                <c:pt idx="651">
                  <c:v>62273.000000000029</c:v>
                </c:pt>
                <c:pt idx="652">
                  <c:v>62335.600000000028</c:v>
                </c:pt>
                <c:pt idx="653">
                  <c:v>62335.600000000028</c:v>
                </c:pt>
                <c:pt idx="654">
                  <c:v>62453.800000000025</c:v>
                </c:pt>
                <c:pt idx="655">
                  <c:v>62453.800000000025</c:v>
                </c:pt>
                <c:pt idx="656">
                  <c:v>62512.000000000022</c:v>
                </c:pt>
                <c:pt idx="657">
                  <c:v>62512.000000000022</c:v>
                </c:pt>
                <c:pt idx="658">
                  <c:v>62530.500000000022</c:v>
                </c:pt>
                <c:pt idx="659">
                  <c:v>62530.500000000022</c:v>
                </c:pt>
                <c:pt idx="660">
                  <c:v>62536.800000000025</c:v>
                </c:pt>
                <c:pt idx="661">
                  <c:v>62536.800000000025</c:v>
                </c:pt>
                <c:pt idx="662">
                  <c:v>62548.700000000026</c:v>
                </c:pt>
                <c:pt idx="663">
                  <c:v>62548.700000000026</c:v>
                </c:pt>
                <c:pt idx="664">
                  <c:v>62552.700000000026</c:v>
                </c:pt>
                <c:pt idx="665">
                  <c:v>62552.700000000026</c:v>
                </c:pt>
                <c:pt idx="666">
                  <c:v>62554.500000000029</c:v>
                </c:pt>
                <c:pt idx="667">
                  <c:v>62554.500000000029</c:v>
                </c:pt>
              </c:numCache>
            </c:numRef>
          </c:cat>
          <c:val>
            <c:numRef>
              <c:f>'Asset 2024 Cost Curve (LOM)'!$AU$11:$AU$693</c:f>
              <c:numCache>
                <c:formatCode>General</c:formatCode>
                <c:ptCount val="683"/>
              </c:numCache>
            </c:numRef>
          </c:val>
          <c:extLst>
            <c:ext xmlns:c16="http://schemas.microsoft.com/office/drawing/2014/chart" uri="{C3380CC4-5D6E-409C-BE32-E72D297353CC}">
              <c16:uniqueId val="{0000000E-CE9F-481E-828E-251AC82C46CF}"/>
            </c:ext>
          </c:extLst>
        </c:ser>
        <c:ser>
          <c:idx val="20"/>
          <c:order val="16"/>
          <c:tx>
            <c:strRef>
              <c:f>'Asset 2024 Cost Curve (LOM)'!$AV$10</c:f>
              <c:strCache>
                <c:ptCount val="1"/>
              </c:strCache>
            </c:strRef>
          </c:tx>
          <c:spPr>
            <a:solidFill>
              <a:schemeClr val="accent6">
                <a:lumMod val="50000"/>
              </a:schemeClr>
            </a:solidFill>
          </c:spPr>
          <c:cat>
            <c:numRef>
              <c:f>'Asset 2024 Cost Curve (LOM)'!$AD$11:$AD$678</c:f>
              <c:numCache>
                <c:formatCode>"$"#,##0_)_x_%;\("$"#,##0\)_x_%;\-\-_)_x_%;@_)_x_%</c:formatCode>
                <c:ptCount val="668"/>
                <c:pt idx="0">
                  <c:v>0</c:v>
                </c:pt>
                <c:pt idx="1">
                  <c:v>0</c:v>
                </c:pt>
                <c:pt idx="2">
                  <c:v>20.6</c:v>
                </c:pt>
                <c:pt idx="3">
                  <c:v>20.6</c:v>
                </c:pt>
                <c:pt idx="4">
                  <c:v>56.300000000000004</c:v>
                </c:pt>
                <c:pt idx="5">
                  <c:v>56.300000000000004</c:v>
                </c:pt>
                <c:pt idx="6">
                  <c:v>93.7</c:v>
                </c:pt>
                <c:pt idx="7">
                  <c:v>93.7</c:v>
                </c:pt>
                <c:pt idx="8">
                  <c:v>106.7</c:v>
                </c:pt>
                <c:pt idx="9">
                  <c:v>106.7</c:v>
                </c:pt>
                <c:pt idx="10">
                  <c:v>159.5</c:v>
                </c:pt>
                <c:pt idx="11">
                  <c:v>159.5</c:v>
                </c:pt>
                <c:pt idx="12">
                  <c:v>164.7</c:v>
                </c:pt>
                <c:pt idx="13">
                  <c:v>164.7</c:v>
                </c:pt>
                <c:pt idx="14">
                  <c:v>669.09999999999991</c:v>
                </c:pt>
                <c:pt idx="15">
                  <c:v>669.09999999999991</c:v>
                </c:pt>
                <c:pt idx="16">
                  <c:v>737.89999999999986</c:v>
                </c:pt>
                <c:pt idx="17">
                  <c:v>737.89999999999986</c:v>
                </c:pt>
                <c:pt idx="18">
                  <c:v>1211.1999999999998</c:v>
                </c:pt>
                <c:pt idx="19">
                  <c:v>1211.1999999999998</c:v>
                </c:pt>
                <c:pt idx="20">
                  <c:v>1224.2999999999997</c:v>
                </c:pt>
                <c:pt idx="21">
                  <c:v>1224.2999999999997</c:v>
                </c:pt>
                <c:pt idx="22">
                  <c:v>1302.5999999999997</c:v>
                </c:pt>
                <c:pt idx="23">
                  <c:v>1302.5999999999997</c:v>
                </c:pt>
                <c:pt idx="24">
                  <c:v>1530.5999999999997</c:v>
                </c:pt>
                <c:pt idx="25">
                  <c:v>1530.5999999999997</c:v>
                </c:pt>
                <c:pt idx="26">
                  <c:v>1753.4999999999998</c:v>
                </c:pt>
                <c:pt idx="27">
                  <c:v>1753.4999999999998</c:v>
                </c:pt>
                <c:pt idx="28">
                  <c:v>1758.6999999999998</c:v>
                </c:pt>
                <c:pt idx="29">
                  <c:v>1758.6999999999998</c:v>
                </c:pt>
                <c:pt idx="30">
                  <c:v>1836.9999999999998</c:v>
                </c:pt>
                <c:pt idx="31">
                  <c:v>1836.9999999999998</c:v>
                </c:pt>
                <c:pt idx="32">
                  <c:v>1936.4999999999998</c:v>
                </c:pt>
                <c:pt idx="33">
                  <c:v>1936.4999999999998</c:v>
                </c:pt>
                <c:pt idx="34">
                  <c:v>2223.3999999999996</c:v>
                </c:pt>
                <c:pt idx="35">
                  <c:v>2223.3999999999996</c:v>
                </c:pt>
                <c:pt idx="36">
                  <c:v>3819.3999999999996</c:v>
                </c:pt>
                <c:pt idx="37">
                  <c:v>3819.3999999999996</c:v>
                </c:pt>
                <c:pt idx="38">
                  <c:v>3850.7</c:v>
                </c:pt>
                <c:pt idx="39">
                  <c:v>3850.7</c:v>
                </c:pt>
                <c:pt idx="40">
                  <c:v>3992.2</c:v>
                </c:pt>
                <c:pt idx="41">
                  <c:v>3992.2</c:v>
                </c:pt>
                <c:pt idx="42">
                  <c:v>4185.5999999999995</c:v>
                </c:pt>
                <c:pt idx="43">
                  <c:v>4185.5999999999995</c:v>
                </c:pt>
                <c:pt idx="44">
                  <c:v>4485.2999999999993</c:v>
                </c:pt>
                <c:pt idx="45">
                  <c:v>4485.2999999999993</c:v>
                </c:pt>
                <c:pt idx="46">
                  <c:v>4518.9999999999991</c:v>
                </c:pt>
                <c:pt idx="47">
                  <c:v>4518.9999999999991</c:v>
                </c:pt>
                <c:pt idx="48">
                  <c:v>4541.3999999999987</c:v>
                </c:pt>
                <c:pt idx="49">
                  <c:v>4541.3999999999987</c:v>
                </c:pt>
                <c:pt idx="50">
                  <c:v>4627.8999999999987</c:v>
                </c:pt>
                <c:pt idx="51">
                  <c:v>4627.8999999999987</c:v>
                </c:pt>
                <c:pt idx="52">
                  <c:v>4755.6999999999989</c:v>
                </c:pt>
                <c:pt idx="53">
                  <c:v>4755.6999999999989</c:v>
                </c:pt>
                <c:pt idx="54">
                  <c:v>4884.2999999999993</c:v>
                </c:pt>
                <c:pt idx="55">
                  <c:v>4884.2999999999993</c:v>
                </c:pt>
                <c:pt idx="56">
                  <c:v>5483.0999999999995</c:v>
                </c:pt>
                <c:pt idx="57">
                  <c:v>5483.0999999999995</c:v>
                </c:pt>
                <c:pt idx="58">
                  <c:v>5500.2999999999993</c:v>
                </c:pt>
                <c:pt idx="59">
                  <c:v>5500.2999999999993</c:v>
                </c:pt>
                <c:pt idx="60">
                  <c:v>5665.9999999999991</c:v>
                </c:pt>
                <c:pt idx="61">
                  <c:v>5665.9999999999991</c:v>
                </c:pt>
                <c:pt idx="62">
                  <c:v>6275.2999999999993</c:v>
                </c:pt>
                <c:pt idx="63">
                  <c:v>6275.2999999999993</c:v>
                </c:pt>
                <c:pt idx="64">
                  <c:v>6291.0999999999995</c:v>
                </c:pt>
                <c:pt idx="65">
                  <c:v>6291.0999999999995</c:v>
                </c:pt>
                <c:pt idx="66">
                  <c:v>6493.7</c:v>
                </c:pt>
                <c:pt idx="67">
                  <c:v>6493.7</c:v>
                </c:pt>
                <c:pt idx="68">
                  <c:v>6871.7</c:v>
                </c:pt>
                <c:pt idx="69">
                  <c:v>6871.7</c:v>
                </c:pt>
                <c:pt idx="70">
                  <c:v>6957.3</c:v>
                </c:pt>
                <c:pt idx="71">
                  <c:v>6957.3</c:v>
                </c:pt>
                <c:pt idx="72">
                  <c:v>7173.7</c:v>
                </c:pt>
                <c:pt idx="73">
                  <c:v>7173.7</c:v>
                </c:pt>
                <c:pt idx="74">
                  <c:v>7320.0999999999995</c:v>
                </c:pt>
                <c:pt idx="75">
                  <c:v>7320.0999999999995</c:v>
                </c:pt>
                <c:pt idx="76">
                  <c:v>7343.5999999999995</c:v>
                </c:pt>
                <c:pt idx="77">
                  <c:v>7343.5999999999995</c:v>
                </c:pt>
                <c:pt idx="78">
                  <c:v>7472.0999999999995</c:v>
                </c:pt>
                <c:pt idx="79">
                  <c:v>7472.0999999999995</c:v>
                </c:pt>
                <c:pt idx="80">
                  <c:v>7699.7</c:v>
                </c:pt>
                <c:pt idx="81">
                  <c:v>7699.7</c:v>
                </c:pt>
                <c:pt idx="82">
                  <c:v>8044.3</c:v>
                </c:pt>
                <c:pt idx="83">
                  <c:v>8044.3</c:v>
                </c:pt>
                <c:pt idx="84">
                  <c:v>8588.2999999999993</c:v>
                </c:pt>
                <c:pt idx="85">
                  <c:v>8588.2999999999993</c:v>
                </c:pt>
                <c:pt idx="86">
                  <c:v>9084.2999999999993</c:v>
                </c:pt>
                <c:pt idx="87">
                  <c:v>9084.2999999999993</c:v>
                </c:pt>
                <c:pt idx="88">
                  <c:v>9269.1999999999989</c:v>
                </c:pt>
                <c:pt idx="89">
                  <c:v>9269.1999999999989</c:v>
                </c:pt>
                <c:pt idx="90">
                  <c:v>9375.5999999999985</c:v>
                </c:pt>
                <c:pt idx="91">
                  <c:v>9375.5999999999985</c:v>
                </c:pt>
                <c:pt idx="92">
                  <c:v>9433.4999999999982</c:v>
                </c:pt>
                <c:pt idx="93">
                  <c:v>9433.4999999999982</c:v>
                </c:pt>
                <c:pt idx="94">
                  <c:v>9751.7999999999975</c:v>
                </c:pt>
                <c:pt idx="95">
                  <c:v>9751.7999999999975</c:v>
                </c:pt>
                <c:pt idx="96">
                  <c:v>9930.9999999999982</c:v>
                </c:pt>
                <c:pt idx="97">
                  <c:v>9930.9999999999982</c:v>
                </c:pt>
                <c:pt idx="98">
                  <c:v>10256.399999999998</c:v>
                </c:pt>
                <c:pt idx="99">
                  <c:v>10256.399999999998</c:v>
                </c:pt>
                <c:pt idx="100">
                  <c:v>10329.599999999999</c:v>
                </c:pt>
                <c:pt idx="101">
                  <c:v>10329.599999999999</c:v>
                </c:pt>
                <c:pt idx="102">
                  <c:v>10423.199999999999</c:v>
                </c:pt>
                <c:pt idx="103">
                  <c:v>10423.199999999999</c:v>
                </c:pt>
                <c:pt idx="104">
                  <c:v>10449.9</c:v>
                </c:pt>
                <c:pt idx="105">
                  <c:v>10449.9</c:v>
                </c:pt>
                <c:pt idx="106">
                  <c:v>13121.2</c:v>
                </c:pt>
                <c:pt idx="107">
                  <c:v>13121.2</c:v>
                </c:pt>
                <c:pt idx="108">
                  <c:v>13244.5</c:v>
                </c:pt>
                <c:pt idx="109">
                  <c:v>13244.5</c:v>
                </c:pt>
                <c:pt idx="110">
                  <c:v>13646.2</c:v>
                </c:pt>
                <c:pt idx="111">
                  <c:v>13646.2</c:v>
                </c:pt>
                <c:pt idx="112">
                  <c:v>13850.400000000001</c:v>
                </c:pt>
                <c:pt idx="113">
                  <c:v>13850.400000000001</c:v>
                </c:pt>
                <c:pt idx="114">
                  <c:v>13903.500000000002</c:v>
                </c:pt>
                <c:pt idx="115">
                  <c:v>13903.500000000002</c:v>
                </c:pt>
                <c:pt idx="116">
                  <c:v>13998.600000000002</c:v>
                </c:pt>
                <c:pt idx="117">
                  <c:v>13998.600000000002</c:v>
                </c:pt>
                <c:pt idx="118">
                  <c:v>14070.800000000003</c:v>
                </c:pt>
                <c:pt idx="119">
                  <c:v>14070.800000000003</c:v>
                </c:pt>
                <c:pt idx="120">
                  <c:v>14157.600000000002</c:v>
                </c:pt>
                <c:pt idx="121">
                  <c:v>14157.600000000002</c:v>
                </c:pt>
                <c:pt idx="122">
                  <c:v>14329.000000000002</c:v>
                </c:pt>
                <c:pt idx="123">
                  <c:v>14329.000000000002</c:v>
                </c:pt>
                <c:pt idx="124">
                  <c:v>14507.600000000002</c:v>
                </c:pt>
                <c:pt idx="125">
                  <c:v>14507.600000000002</c:v>
                </c:pt>
                <c:pt idx="126">
                  <c:v>14580.900000000001</c:v>
                </c:pt>
                <c:pt idx="127">
                  <c:v>14580.900000000001</c:v>
                </c:pt>
                <c:pt idx="128">
                  <c:v>14813.500000000002</c:v>
                </c:pt>
                <c:pt idx="129">
                  <c:v>14813.500000000002</c:v>
                </c:pt>
                <c:pt idx="130">
                  <c:v>14988.200000000003</c:v>
                </c:pt>
                <c:pt idx="131">
                  <c:v>14988.200000000003</c:v>
                </c:pt>
                <c:pt idx="132">
                  <c:v>15734.500000000002</c:v>
                </c:pt>
                <c:pt idx="133">
                  <c:v>15734.500000000002</c:v>
                </c:pt>
                <c:pt idx="134">
                  <c:v>16216.200000000003</c:v>
                </c:pt>
                <c:pt idx="135">
                  <c:v>16216.200000000003</c:v>
                </c:pt>
                <c:pt idx="136">
                  <c:v>16498.100000000002</c:v>
                </c:pt>
                <c:pt idx="137">
                  <c:v>16498.100000000002</c:v>
                </c:pt>
                <c:pt idx="138">
                  <c:v>16729.100000000002</c:v>
                </c:pt>
                <c:pt idx="139">
                  <c:v>16729.100000000002</c:v>
                </c:pt>
                <c:pt idx="140">
                  <c:v>16971.400000000001</c:v>
                </c:pt>
                <c:pt idx="141">
                  <c:v>16971.400000000001</c:v>
                </c:pt>
                <c:pt idx="142">
                  <c:v>17528.100000000002</c:v>
                </c:pt>
                <c:pt idx="143">
                  <c:v>17528.100000000002</c:v>
                </c:pt>
                <c:pt idx="144">
                  <c:v>17565.2</c:v>
                </c:pt>
                <c:pt idx="145">
                  <c:v>17565.2</c:v>
                </c:pt>
                <c:pt idx="146">
                  <c:v>17590.400000000001</c:v>
                </c:pt>
                <c:pt idx="147">
                  <c:v>17590.400000000001</c:v>
                </c:pt>
                <c:pt idx="148">
                  <c:v>17632.7</c:v>
                </c:pt>
                <c:pt idx="149">
                  <c:v>17632.7</c:v>
                </c:pt>
                <c:pt idx="150">
                  <c:v>17740.900000000001</c:v>
                </c:pt>
                <c:pt idx="151">
                  <c:v>17740.900000000001</c:v>
                </c:pt>
                <c:pt idx="152">
                  <c:v>17912.7</c:v>
                </c:pt>
                <c:pt idx="153">
                  <c:v>17912.7</c:v>
                </c:pt>
                <c:pt idx="154">
                  <c:v>18111.5</c:v>
                </c:pt>
                <c:pt idx="155">
                  <c:v>18111.5</c:v>
                </c:pt>
                <c:pt idx="156">
                  <c:v>18165.900000000001</c:v>
                </c:pt>
                <c:pt idx="157">
                  <c:v>18165.900000000001</c:v>
                </c:pt>
                <c:pt idx="158">
                  <c:v>18668.2</c:v>
                </c:pt>
                <c:pt idx="159">
                  <c:v>18668.2</c:v>
                </c:pt>
                <c:pt idx="160">
                  <c:v>18787.100000000002</c:v>
                </c:pt>
                <c:pt idx="161">
                  <c:v>18787.100000000002</c:v>
                </c:pt>
                <c:pt idx="162">
                  <c:v>18824.900000000001</c:v>
                </c:pt>
                <c:pt idx="163">
                  <c:v>18824.900000000001</c:v>
                </c:pt>
                <c:pt idx="164">
                  <c:v>18924</c:v>
                </c:pt>
                <c:pt idx="165">
                  <c:v>18924</c:v>
                </c:pt>
                <c:pt idx="166">
                  <c:v>19125.3</c:v>
                </c:pt>
                <c:pt idx="167">
                  <c:v>19125.3</c:v>
                </c:pt>
                <c:pt idx="168">
                  <c:v>19395.399999999998</c:v>
                </c:pt>
                <c:pt idx="169">
                  <c:v>19395.399999999998</c:v>
                </c:pt>
                <c:pt idx="170">
                  <c:v>19840.099999999999</c:v>
                </c:pt>
                <c:pt idx="171">
                  <c:v>19840.099999999999</c:v>
                </c:pt>
                <c:pt idx="172">
                  <c:v>19916.5</c:v>
                </c:pt>
                <c:pt idx="173">
                  <c:v>19916.5</c:v>
                </c:pt>
                <c:pt idx="174">
                  <c:v>20836.5</c:v>
                </c:pt>
                <c:pt idx="175">
                  <c:v>20836.5</c:v>
                </c:pt>
                <c:pt idx="176">
                  <c:v>20961.5</c:v>
                </c:pt>
                <c:pt idx="177">
                  <c:v>20961.5</c:v>
                </c:pt>
                <c:pt idx="178">
                  <c:v>21044.7</c:v>
                </c:pt>
                <c:pt idx="179">
                  <c:v>21044.7</c:v>
                </c:pt>
                <c:pt idx="180">
                  <c:v>21160.5</c:v>
                </c:pt>
                <c:pt idx="181">
                  <c:v>21160.5</c:v>
                </c:pt>
                <c:pt idx="182">
                  <c:v>21266</c:v>
                </c:pt>
                <c:pt idx="183">
                  <c:v>21266</c:v>
                </c:pt>
                <c:pt idx="184">
                  <c:v>21309.9</c:v>
                </c:pt>
                <c:pt idx="185">
                  <c:v>21309.9</c:v>
                </c:pt>
                <c:pt idx="186">
                  <c:v>21689.9</c:v>
                </c:pt>
                <c:pt idx="187">
                  <c:v>21689.9</c:v>
                </c:pt>
                <c:pt idx="188">
                  <c:v>21793.200000000001</c:v>
                </c:pt>
                <c:pt idx="189">
                  <c:v>21793.200000000001</c:v>
                </c:pt>
                <c:pt idx="190">
                  <c:v>21815.7</c:v>
                </c:pt>
                <c:pt idx="191">
                  <c:v>21815.7</c:v>
                </c:pt>
                <c:pt idx="192">
                  <c:v>22041.100000000002</c:v>
                </c:pt>
                <c:pt idx="193">
                  <c:v>22041.100000000002</c:v>
                </c:pt>
                <c:pt idx="194">
                  <c:v>22196.000000000004</c:v>
                </c:pt>
                <c:pt idx="195">
                  <c:v>22196.000000000004</c:v>
                </c:pt>
                <c:pt idx="196">
                  <c:v>22299.800000000003</c:v>
                </c:pt>
                <c:pt idx="197">
                  <c:v>22299.800000000003</c:v>
                </c:pt>
                <c:pt idx="198">
                  <c:v>22317.500000000004</c:v>
                </c:pt>
                <c:pt idx="199">
                  <c:v>22317.500000000004</c:v>
                </c:pt>
                <c:pt idx="200">
                  <c:v>22497.500000000004</c:v>
                </c:pt>
                <c:pt idx="201">
                  <c:v>22497.500000000004</c:v>
                </c:pt>
                <c:pt idx="202">
                  <c:v>23222.500000000004</c:v>
                </c:pt>
                <c:pt idx="203">
                  <c:v>23222.500000000004</c:v>
                </c:pt>
                <c:pt idx="204">
                  <c:v>23355.800000000003</c:v>
                </c:pt>
                <c:pt idx="205">
                  <c:v>23355.800000000003</c:v>
                </c:pt>
                <c:pt idx="206">
                  <c:v>23594.800000000003</c:v>
                </c:pt>
                <c:pt idx="207">
                  <c:v>23594.800000000003</c:v>
                </c:pt>
                <c:pt idx="208">
                  <c:v>23691.700000000004</c:v>
                </c:pt>
                <c:pt idx="209">
                  <c:v>23691.700000000004</c:v>
                </c:pt>
                <c:pt idx="210">
                  <c:v>23808.900000000005</c:v>
                </c:pt>
                <c:pt idx="211">
                  <c:v>23808.900000000005</c:v>
                </c:pt>
                <c:pt idx="212">
                  <c:v>24069.300000000007</c:v>
                </c:pt>
                <c:pt idx="213">
                  <c:v>24069.300000000007</c:v>
                </c:pt>
                <c:pt idx="214">
                  <c:v>24397.100000000006</c:v>
                </c:pt>
                <c:pt idx="215">
                  <c:v>24397.100000000006</c:v>
                </c:pt>
                <c:pt idx="216">
                  <c:v>24733.200000000004</c:v>
                </c:pt>
                <c:pt idx="217">
                  <c:v>24733.200000000004</c:v>
                </c:pt>
                <c:pt idx="218">
                  <c:v>24829.800000000003</c:v>
                </c:pt>
                <c:pt idx="219">
                  <c:v>24829.800000000003</c:v>
                </c:pt>
                <c:pt idx="220">
                  <c:v>25338.800000000003</c:v>
                </c:pt>
                <c:pt idx="221">
                  <c:v>25338.800000000003</c:v>
                </c:pt>
                <c:pt idx="222">
                  <c:v>25418.800000000003</c:v>
                </c:pt>
                <c:pt idx="223">
                  <c:v>25418.800000000003</c:v>
                </c:pt>
                <c:pt idx="224">
                  <c:v>25506.600000000002</c:v>
                </c:pt>
                <c:pt idx="225">
                  <c:v>25506.600000000002</c:v>
                </c:pt>
                <c:pt idx="226">
                  <c:v>25725.200000000001</c:v>
                </c:pt>
                <c:pt idx="227">
                  <c:v>25725.200000000001</c:v>
                </c:pt>
                <c:pt idx="228">
                  <c:v>25854.9</c:v>
                </c:pt>
                <c:pt idx="229">
                  <c:v>25854.9</c:v>
                </c:pt>
                <c:pt idx="230">
                  <c:v>25989.600000000002</c:v>
                </c:pt>
                <c:pt idx="231">
                  <c:v>25989.600000000002</c:v>
                </c:pt>
                <c:pt idx="232">
                  <c:v>26071.9</c:v>
                </c:pt>
                <c:pt idx="233">
                  <c:v>26071.9</c:v>
                </c:pt>
                <c:pt idx="234">
                  <c:v>26152.7</c:v>
                </c:pt>
                <c:pt idx="235">
                  <c:v>26152.7</c:v>
                </c:pt>
                <c:pt idx="236">
                  <c:v>26214.799999999999</c:v>
                </c:pt>
                <c:pt idx="237">
                  <c:v>26214.799999999999</c:v>
                </c:pt>
                <c:pt idx="238">
                  <c:v>26263.899999999998</c:v>
                </c:pt>
                <c:pt idx="239">
                  <c:v>26263.899999999998</c:v>
                </c:pt>
                <c:pt idx="240">
                  <c:v>26330.1</c:v>
                </c:pt>
                <c:pt idx="241">
                  <c:v>26330.1</c:v>
                </c:pt>
                <c:pt idx="242">
                  <c:v>26431.699999999997</c:v>
                </c:pt>
                <c:pt idx="243">
                  <c:v>26431.699999999997</c:v>
                </c:pt>
                <c:pt idx="244">
                  <c:v>26483.499999999996</c:v>
                </c:pt>
                <c:pt idx="245">
                  <c:v>26483.499999999996</c:v>
                </c:pt>
                <c:pt idx="246">
                  <c:v>26506.599999999995</c:v>
                </c:pt>
                <c:pt idx="247">
                  <c:v>26506.599999999995</c:v>
                </c:pt>
                <c:pt idx="248">
                  <c:v>26559.999999999996</c:v>
                </c:pt>
                <c:pt idx="249">
                  <c:v>26559.999999999996</c:v>
                </c:pt>
                <c:pt idx="250">
                  <c:v>27166.199999999997</c:v>
                </c:pt>
                <c:pt idx="251">
                  <c:v>27166.199999999997</c:v>
                </c:pt>
                <c:pt idx="252">
                  <c:v>27296.399999999998</c:v>
                </c:pt>
                <c:pt idx="253">
                  <c:v>27296.399999999998</c:v>
                </c:pt>
                <c:pt idx="254">
                  <c:v>27428.1</c:v>
                </c:pt>
                <c:pt idx="255">
                  <c:v>27428.1</c:v>
                </c:pt>
                <c:pt idx="256">
                  <c:v>27443</c:v>
                </c:pt>
                <c:pt idx="257">
                  <c:v>27443</c:v>
                </c:pt>
                <c:pt idx="258">
                  <c:v>27569.3</c:v>
                </c:pt>
                <c:pt idx="259">
                  <c:v>27569.3</c:v>
                </c:pt>
                <c:pt idx="260">
                  <c:v>28161.5</c:v>
                </c:pt>
                <c:pt idx="261">
                  <c:v>28161.5</c:v>
                </c:pt>
                <c:pt idx="262">
                  <c:v>28236.1</c:v>
                </c:pt>
                <c:pt idx="263">
                  <c:v>28236.1</c:v>
                </c:pt>
                <c:pt idx="264">
                  <c:v>28393.1</c:v>
                </c:pt>
                <c:pt idx="265">
                  <c:v>28393.1</c:v>
                </c:pt>
                <c:pt idx="266">
                  <c:v>28646.1</c:v>
                </c:pt>
                <c:pt idx="267">
                  <c:v>28646.1</c:v>
                </c:pt>
                <c:pt idx="268">
                  <c:v>28976.1</c:v>
                </c:pt>
                <c:pt idx="269">
                  <c:v>28976.1</c:v>
                </c:pt>
                <c:pt idx="270">
                  <c:v>29281.3</c:v>
                </c:pt>
                <c:pt idx="271">
                  <c:v>29281.3</c:v>
                </c:pt>
                <c:pt idx="272">
                  <c:v>29719.3</c:v>
                </c:pt>
                <c:pt idx="273">
                  <c:v>29719.3</c:v>
                </c:pt>
                <c:pt idx="274">
                  <c:v>30164.799999999999</c:v>
                </c:pt>
                <c:pt idx="275">
                  <c:v>30164.799999999999</c:v>
                </c:pt>
                <c:pt idx="276">
                  <c:v>30273.200000000001</c:v>
                </c:pt>
                <c:pt idx="277">
                  <c:v>30273.200000000001</c:v>
                </c:pt>
                <c:pt idx="278">
                  <c:v>30313.4</c:v>
                </c:pt>
                <c:pt idx="279">
                  <c:v>30313.4</c:v>
                </c:pt>
                <c:pt idx="280">
                  <c:v>30599.7</c:v>
                </c:pt>
                <c:pt idx="281">
                  <c:v>30599.7</c:v>
                </c:pt>
                <c:pt idx="282">
                  <c:v>30796.3</c:v>
                </c:pt>
                <c:pt idx="283">
                  <c:v>30796.3</c:v>
                </c:pt>
                <c:pt idx="284">
                  <c:v>30943.3</c:v>
                </c:pt>
                <c:pt idx="285">
                  <c:v>30943.3</c:v>
                </c:pt>
                <c:pt idx="286">
                  <c:v>30960.3</c:v>
                </c:pt>
                <c:pt idx="287">
                  <c:v>30960.3</c:v>
                </c:pt>
                <c:pt idx="288">
                  <c:v>31234.799999999999</c:v>
                </c:pt>
                <c:pt idx="289">
                  <c:v>31234.799999999999</c:v>
                </c:pt>
                <c:pt idx="290">
                  <c:v>31282.1</c:v>
                </c:pt>
                <c:pt idx="291">
                  <c:v>31282.1</c:v>
                </c:pt>
                <c:pt idx="292">
                  <c:v>31343.899999999998</c:v>
                </c:pt>
                <c:pt idx="293">
                  <c:v>31343.899999999998</c:v>
                </c:pt>
                <c:pt idx="294">
                  <c:v>31537.8</c:v>
                </c:pt>
                <c:pt idx="295">
                  <c:v>31537.8</c:v>
                </c:pt>
                <c:pt idx="296">
                  <c:v>31640.5</c:v>
                </c:pt>
                <c:pt idx="297">
                  <c:v>31640.5</c:v>
                </c:pt>
                <c:pt idx="298">
                  <c:v>31932.799999999999</c:v>
                </c:pt>
                <c:pt idx="299">
                  <c:v>31932.799999999999</c:v>
                </c:pt>
                <c:pt idx="300">
                  <c:v>32239.7</c:v>
                </c:pt>
                <c:pt idx="301">
                  <c:v>32239.7</c:v>
                </c:pt>
                <c:pt idx="302">
                  <c:v>32288.5</c:v>
                </c:pt>
                <c:pt idx="303">
                  <c:v>32288.5</c:v>
                </c:pt>
                <c:pt idx="304">
                  <c:v>32943.699999999997</c:v>
                </c:pt>
                <c:pt idx="305">
                  <c:v>32943.699999999997</c:v>
                </c:pt>
                <c:pt idx="306">
                  <c:v>32990</c:v>
                </c:pt>
                <c:pt idx="307">
                  <c:v>32990</c:v>
                </c:pt>
                <c:pt idx="308">
                  <c:v>33159.599999999999</c:v>
                </c:pt>
                <c:pt idx="309">
                  <c:v>33159.599999999999</c:v>
                </c:pt>
                <c:pt idx="310">
                  <c:v>33253.699999999997</c:v>
                </c:pt>
                <c:pt idx="311">
                  <c:v>33253.699999999997</c:v>
                </c:pt>
                <c:pt idx="312">
                  <c:v>33368.799999999996</c:v>
                </c:pt>
                <c:pt idx="313">
                  <c:v>33368.799999999996</c:v>
                </c:pt>
                <c:pt idx="314">
                  <c:v>33598.799999999996</c:v>
                </c:pt>
                <c:pt idx="315">
                  <c:v>33598.799999999996</c:v>
                </c:pt>
                <c:pt idx="316">
                  <c:v>33604.699999999997</c:v>
                </c:pt>
                <c:pt idx="317">
                  <c:v>33604.699999999997</c:v>
                </c:pt>
                <c:pt idx="318">
                  <c:v>33731.399999999994</c:v>
                </c:pt>
                <c:pt idx="319">
                  <c:v>33731.399999999994</c:v>
                </c:pt>
                <c:pt idx="320">
                  <c:v>34020.599999999991</c:v>
                </c:pt>
                <c:pt idx="321">
                  <c:v>34020.599999999991</c:v>
                </c:pt>
                <c:pt idx="322">
                  <c:v>34289.799999999988</c:v>
                </c:pt>
                <c:pt idx="323">
                  <c:v>34289.799999999988</c:v>
                </c:pt>
                <c:pt idx="324">
                  <c:v>34722.19999999999</c:v>
                </c:pt>
                <c:pt idx="325">
                  <c:v>34722.19999999999</c:v>
                </c:pt>
                <c:pt idx="326">
                  <c:v>34852.19999999999</c:v>
                </c:pt>
                <c:pt idx="327">
                  <c:v>34852.19999999999</c:v>
                </c:pt>
                <c:pt idx="328">
                  <c:v>35504.799999999988</c:v>
                </c:pt>
                <c:pt idx="329">
                  <c:v>35504.799999999988</c:v>
                </c:pt>
                <c:pt idx="330">
                  <c:v>35677.69999999999</c:v>
                </c:pt>
                <c:pt idx="331">
                  <c:v>35677.69999999999</c:v>
                </c:pt>
                <c:pt idx="332">
                  <c:v>35877.099999999991</c:v>
                </c:pt>
                <c:pt idx="333">
                  <c:v>35877.099999999991</c:v>
                </c:pt>
                <c:pt idx="334">
                  <c:v>35940.19999999999</c:v>
                </c:pt>
                <c:pt idx="335">
                  <c:v>35940.19999999999</c:v>
                </c:pt>
                <c:pt idx="336">
                  <c:v>36122.499999999993</c:v>
                </c:pt>
                <c:pt idx="337">
                  <c:v>36122.499999999993</c:v>
                </c:pt>
                <c:pt idx="338">
                  <c:v>36346.899999999994</c:v>
                </c:pt>
                <c:pt idx="339">
                  <c:v>36346.899999999994</c:v>
                </c:pt>
                <c:pt idx="340">
                  <c:v>36407.399999999994</c:v>
                </c:pt>
                <c:pt idx="341">
                  <c:v>36407.399999999994</c:v>
                </c:pt>
                <c:pt idx="342">
                  <c:v>36453.899999999994</c:v>
                </c:pt>
                <c:pt idx="343">
                  <c:v>36453.899999999994</c:v>
                </c:pt>
                <c:pt idx="344">
                  <c:v>36838.899999999994</c:v>
                </c:pt>
                <c:pt idx="345">
                  <c:v>36838.899999999994</c:v>
                </c:pt>
                <c:pt idx="346">
                  <c:v>36864.499999999993</c:v>
                </c:pt>
                <c:pt idx="347">
                  <c:v>36864.499999999993</c:v>
                </c:pt>
                <c:pt idx="348">
                  <c:v>37183.19999999999</c:v>
                </c:pt>
                <c:pt idx="349">
                  <c:v>37183.19999999999</c:v>
                </c:pt>
                <c:pt idx="350">
                  <c:v>37332.69999999999</c:v>
                </c:pt>
                <c:pt idx="351">
                  <c:v>37332.69999999999</c:v>
                </c:pt>
                <c:pt idx="352">
                  <c:v>37535.19999999999</c:v>
                </c:pt>
                <c:pt idx="353">
                  <c:v>37535.19999999999</c:v>
                </c:pt>
                <c:pt idx="354">
                  <c:v>37795.69999999999</c:v>
                </c:pt>
                <c:pt idx="355">
                  <c:v>37795.69999999999</c:v>
                </c:pt>
                <c:pt idx="356">
                  <c:v>37863.19999999999</c:v>
                </c:pt>
                <c:pt idx="357">
                  <c:v>37863.19999999999</c:v>
                </c:pt>
                <c:pt idx="358">
                  <c:v>37942.399999999987</c:v>
                </c:pt>
                <c:pt idx="359">
                  <c:v>37942.399999999987</c:v>
                </c:pt>
                <c:pt idx="360">
                  <c:v>38564.799999999988</c:v>
                </c:pt>
                <c:pt idx="361">
                  <c:v>38564.799999999988</c:v>
                </c:pt>
                <c:pt idx="362">
                  <c:v>38854.399999999987</c:v>
                </c:pt>
                <c:pt idx="363">
                  <c:v>38854.399999999987</c:v>
                </c:pt>
                <c:pt idx="364">
                  <c:v>39469.399999999987</c:v>
                </c:pt>
                <c:pt idx="365">
                  <c:v>39469.399999999987</c:v>
                </c:pt>
                <c:pt idx="366">
                  <c:v>39541.099999999984</c:v>
                </c:pt>
                <c:pt idx="367">
                  <c:v>39541.099999999984</c:v>
                </c:pt>
                <c:pt idx="368">
                  <c:v>39810.899999999987</c:v>
                </c:pt>
                <c:pt idx="369">
                  <c:v>39810.899999999987</c:v>
                </c:pt>
                <c:pt idx="370">
                  <c:v>40248.399999999987</c:v>
                </c:pt>
                <c:pt idx="371">
                  <c:v>40248.399999999987</c:v>
                </c:pt>
                <c:pt idx="372">
                  <c:v>40385.099999999984</c:v>
                </c:pt>
                <c:pt idx="373">
                  <c:v>40385.099999999984</c:v>
                </c:pt>
                <c:pt idx="374">
                  <c:v>40644.099999999984</c:v>
                </c:pt>
                <c:pt idx="375">
                  <c:v>40644.099999999984</c:v>
                </c:pt>
                <c:pt idx="376">
                  <c:v>40772.099999999984</c:v>
                </c:pt>
                <c:pt idx="377">
                  <c:v>40772.099999999984</c:v>
                </c:pt>
                <c:pt idx="378">
                  <c:v>40805.599999999984</c:v>
                </c:pt>
                <c:pt idx="379">
                  <c:v>40805.599999999984</c:v>
                </c:pt>
                <c:pt idx="380">
                  <c:v>41119.899999999987</c:v>
                </c:pt>
                <c:pt idx="381">
                  <c:v>41119.899999999987</c:v>
                </c:pt>
                <c:pt idx="382">
                  <c:v>41614.899999999987</c:v>
                </c:pt>
                <c:pt idx="383">
                  <c:v>41614.899999999987</c:v>
                </c:pt>
                <c:pt idx="384">
                  <c:v>42314.899999999987</c:v>
                </c:pt>
                <c:pt idx="385">
                  <c:v>42314.899999999987</c:v>
                </c:pt>
                <c:pt idx="386">
                  <c:v>42592.69999999999</c:v>
                </c:pt>
                <c:pt idx="387">
                  <c:v>42592.69999999999</c:v>
                </c:pt>
                <c:pt idx="388">
                  <c:v>42797.69999999999</c:v>
                </c:pt>
                <c:pt idx="389">
                  <c:v>42797.69999999999</c:v>
                </c:pt>
                <c:pt idx="390">
                  <c:v>42958.499999999993</c:v>
                </c:pt>
                <c:pt idx="391">
                  <c:v>42958.499999999993</c:v>
                </c:pt>
                <c:pt idx="392">
                  <c:v>43056.19999999999</c:v>
                </c:pt>
                <c:pt idx="393">
                  <c:v>43056.19999999999</c:v>
                </c:pt>
                <c:pt idx="394">
                  <c:v>43179.099999999991</c:v>
                </c:pt>
                <c:pt idx="395">
                  <c:v>43179.099999999991</c:v>
                </c:pt>
                <c:pt idx="396">
                  <c:v>43363.899999999994</c:v>
                </c:pt>
                <c:pt idx="397">
                  <c:v>43363.899999999994</c:v>
                </c:pt>
                <c:pt idx="398">
                  <c:v>43493.599999999991</c:v>
                </c:pt>
                <c:pt idx="399">
                  <c:v>43493.599999999991</c:v>
                </c:pt>
                <c:pt idx="400">
                  <c:v>43688.499999999993</c:v>
                </c:pt>
                <c:pt idx="401">
                  <c:v>43688.499999999993</c:v>
                </c:pt>
                <c:pt idx="402">
                  <c:v>46690.69999999999</c:v>
                </c:pt>
                <c:pt idx="403">
                  <c:v>46690.69999999999</c:v>
                </c:pt>
                <c:pt idx="404">
                  <c:v>46746.099999999991</c:v>
                </c:pt>
                <c:pt idx="405">
                  <c:v>46746.099999999991</c:v>
                </c:pt>
                <c:pt idx="406">
                  <c:v>47248.19999999999</c:v>
                </c:pt>
                <c:pt idx="407">
                  <c:v>47248.19999999999</c:v>
                </c:pt>
                <c:pt idx="408">
                  <c:v>47440.19999999999</c:v>
                </c:pt>
                <c:pt idx="409">
                  <c:v>47440.19999999999</c:v>
                </c:pt>
                <c:pt idx="410">
                  <c:v>47480.499999999993</c:v>
                </c:pt>
                <c:pt idx="411">
                  <c:v>47480.499999999993</c:v>
                </c:pt>
                <c:pt idx="412">
                  <c:v>47628.999999999993</c:v>
                </c:pt>
                <c:pt idx="413">
                  <c:v>47628.999999999993</c:v>
                </c:pt>
                <c:pt idx="414">
                  <c:v>47778.799999999996</c:v>
                </c:pt>
                <c:pt idx="415">
                  <c:v>47778.799999999996</c:v>
                </c:pt>
                <c:pt idx="416">
                  <c:v>47808.899999999994</c:v>
                </c:pt>
                <c:pt idx="417">
                  <c:v>47808.899999999994</c:v>
                </c:pt>
                <c:pt idx="418">
                  <c:v>47928.799999999996</c:v>
                </c:pt>
                <c:pt idx="419">
                  <c:v>47928.799999999996</c:v>
                </c:pt>
                <c:pt idx="420">
                  <c:v>48016.899999999994</c:v>
                </c:pt>
                <c:pt idx="421">
                  <c:v>48016.899999999994</c:v>
                </c:pt>
                <c:pt idx="422">
                  <c:v>48088.099999999991</c:v>
                </c:pt>
                <c:pt idx="423">
                  <c:v>48088.099999999991</c:v>
                </c:pt>
                <c:pt idx="424">
                  <c:v>48240.799999999988</c:v>
                </c:pt>
                <c:pt idx="425">
                  <c:v>48240.799999999988</c:v>
                </c:pt>
                <c:pt idx="426">
                  <c:v>48330.19999999999</c:v>
                </c:pt>
                <c:pt idx="427">
                  <c:v>48330.19999999999</c:v>
                </c:pt>
                <c:pt idx="428">
                  <c:v>48368.399999999987</c:v>
                </c:pt>
                <c:pt idx="429">
                  <c:v>48368.399999999987</c:v>
                </c:pt>
                <c:pt idx="430">
                  <c:v>48636.099999999984</c:v>
                </c:pt>
                <c:pt idx="431">
                  <c:v>48636.099999999984</c:v>
                </c:pt>
                <c:pt idx="432">
                  <c:v>48728.799999999981</c:v>
                </c:pt>
                <c:pt idx="433">
                  <c:v>48728.799999999981</c:v>
                </c:pt>
                <c:pt idx="434">
                  <c:v>48927.799999999981</c:v>
                </c:pt>
                <c:pt idx="435">
                  <c:v>48927.799999999981</c:v>
                </c:pt>
                <c:pt idx="436">
                  <c:v>49095.999999999978</c:v>
                </c:pt>
                <c:pt idx="437">
                  <c:v>49095.999999999978</c:v>
                </c:pt>
                <c:pt idx="438">
                  <c:v>49135.099999999977</c:v>
                </c:pt>
                <c:pt idx="439">
                  <c:v>49135.099999999977</c:v>
                </c:pt>
                <c:pt idx="440">
                  <c:v>49232.699999999975</c:v>
                </c:pt>
                <c:pt idx="441">
                  <c:v>49232.699999999975</c:v>
                </c:pt>
                <c:pt idx="442">
                  <c:v>49312.599999999977</c:v>
                </c:pt>
                <c:pt idx="443">
                  <c:v>49312.599999999977</c:v>
                </c:pt>
                <c:pt idx="444">
                  <c:v>49395.39999999998</c:v>
                </c:pt>
                <c:pt idx="445">
                  <c:v>49395.39999999998</c:v>
                </c:pt>
                <c:pt idx="446">
                  <c:v>49624.599999999977</c:v>
                </c:pt>
                <c:pt idx="447">
                  <c:v>49624.599999999977</c:v>
                </c:pt>
                <c:pt idx="448">
                  <c:v>49968.999999999978</c:v>
                </c:pt>
                <c:pt idx="449">
                  <c:v>49968.999999999978</c:v>
                </c:pt>
                <c:pt idx="450">
                  <c:v>49994.099999999977</c:v>
                </c:pt>
                <c:pt idx="451">
                  <c:v>49994.099999999977</c:v>
                </c:pt>
                <c:pt idx="452">
                  <c:v>50129.999999999978</c:v>
                </c:pt>
                <c:pt idx="453">
                  <c:v>50129.999999999978</c:v>
                </c:pt>
                <c:pt idx="454">
                  <c:v>50547.999999999978</c:v>
                </c:pt>
                <c:pt idx="455">
                  <c:v>50547.999999999978</c:v>
                </c:pt>
                <c:pt idx="456">
                  <c:v>50885.39999999998</c:v>
                </c:pt>
                <c:pt idx="457">
                  <c:v>50885.39999999998</c:v>
                </c:pt>
                <c:pt idx="458">
                  <c:v>51017.89999999998</c:v>
                </c:pt>
                <c:pt idx="459">
                  <c:v>51017.89999999998</c:v>
                </c:pt>
                <c:pt idx="460">
                  <c:v>51093.499999999978</c:v>
                </c:pt>
                <c:pt idx="461">
                  <c:v>51093.499999999978</c:v>
                </c:pt>
                <c:pt idx="462">
                  <c:v>51185.599999999977</c:v>
                </c:pt>
                <c:pt idx="463">
                  <c:v>51185.599999999977</c:v>
                </c:pt>
                <c:pt idx="464">
                  <c:v>51443.999999999978</c:v>
                </c:pt>
                <c:pt idx="465">
                  <c:v>51443.999999999978</c:v>
                </c:pt>
                <c:pt idx="466">
                  <c:v>51593.999999999978</c:v>
                </c:pt>
                <c:pt idx="467">
                  <c:v>51593.999999999978</c:v>
                </c:pt>
                <c:pt idx="468">
                  <c:v>51718.199999999975</c:v>
                </c:pt>
                <c:pt idx="469">
                  <c:v>51718.199999999975</c:v>
                </c:pt>
                <c:pt idx="470">
                  <c:v>51804.899999999972</c:v>
                </c:pt>
                <c:pt idx="471">
                  <c:v>51804.899999999972</c:v>
                </c:pt>
                <c:pt idx="472">
                  <c:v>52019.799999999974</c:v>
                </c:pt>
                <c:pt idx="473">
                  <c:v>52019.799999999974</c:v>
                </c:pt>
                <c:pt idx="474">
                  <c:v>52090.799999999974</c:v>
                </c:pt>
                <c:pt idx="475">
                  <c:v>52090.799999999974</c:v>
                </c:pt>
                <c:pt idx="476">
                  <c:v>52437.199999999975</c:v>
                </c:pt>
                <c:pt idx="477">
                  <c:v>52437.199999999975</c:v>
                </c:pt>
                <c:pt idx="478">
                  <c:v>52849.999999999978</c:v>
                </c:pt>
                <c:pt idx="479">
                  <c:v>52849.999999999978</c:v>
                </c:pt>
                <c:pt idx="480">
                  <c:v>53004.199999999975</c:v>
                </c:pt>
                <c:pt idx="481">
                  <c:v>53004.199999999975</c:v>
                </c:pt>
                <c:pt idx="482">
                  <c:v>53052.499999999978</c:v>
                </c:pt>
                <c:pt idx="483">
                  <c:v>53052.499999999978</c:v>
                </c:pt>
                <c:pt idx="484">
                  <c:v>53118.39999999998</c:v>
                </c:pt>
                <c:pt idx="485">
                  <c:v>53118.39999999998</c:v>
                </c:pt>
                <c:pt idx="486">
                  <c:v>53236.799999999981</c:v>
                </c:pt>
                <c:pt idx="487">
                  <c:v>53236.799999999981</c:v>
                </c:pt>
                <c:pt idx="488">
                  <c:v>53245.099999999984</c:v>
                </c:pt>
                <c:pt idx="489">
                  <c:v>53245.099999999984</c:v>
                </c:pt>
                <c:pt idx="490">
                  <c:v>53346.299999999981</c:v>
                </c:pt>
                <c:pt idx="491">
                  <c:v>53346.299999999981</c:v>
                </c:pt>
                <c:pt idx="492">
                  <c:v>53575.799999999981</c:v>
                </c:pt>
                <c:pt idx="493">
                  <c:v>53575.799999999981</c:v>
                </c:pt>
                <c:pt idx="494">
                  <c:v>53715.599999999984</c:v>
                </c:pt>
                <c:pt idx="495">
                  <c:v>53715.599999999984</c:v>
                </c:pt>
                <c:pt idx="496">
                  <c:v>54093.399999999987</c:v>
                </c:pt>
                <c:pt idx="497">
                  <c:v>54093.399999999987</c:v>
                </c:pt>
                <c:pt idx="498">
                  <c:v>54117.999999999985</c:v>
                </c:pt>
                <c:pt idx="499">
                  <c:v>54117.999999999985</c:v>
                </c:pt>
                <c:pt idx="500">
                  <c:v>54150.399999999987</c:v>
                </c:pt>
                <c:pt idx="501">
                  <c:v>54150.399999999987</c:v>
                </c:pt>
                <c:pt idx="502">
                  <c:v>54322.299999999988</c:v>
                </c:pt>
                <c:pt idx="503">
                  <c:v>54322.299999999988</c:v>
                </c:pt>
                <c:pt idx="504">
                  <c:v>54358.299999999988</c:v>
                </c:pt>
                <c:pt idx="505">
                  <c:v>54358.299999999988</c:v>
                </c:pt>
                <c:pt idx="506">
                  <c:v>54493.299999999988</c:v>
                </c:pt>
                <c:pt idx="507">
                  <c:v>54493.299999999988</c:v>
                </c:pt>
                <c:pt idx="508">
                  <c:v>54739.399999999987</c:v>
                </c:pt>
                <c:pt idx="509">
                  <c:v>54739.399999999987</c:v>
                </c:pt>
                <c:pt idx="510">
                  <c:v>54747.999999999985</c:v>
                </c:pt>
                <c:pt idx="511">
                  <c:v>54747.999999999985</c:v>
                </c:pt>
                <c:pt idx="512">
                  <c:v>54943.599999999984</c:v>
                </c:pt>
                <c:pt idx="513">
                  <c:v>54943.599999999984</c:v>
                </c:pt>
                <c:pt idx="514">
                  <c:v>55030.699999999983</c:v>
                </c:pt>
                <c:pt idx="515">
                  <c:v>55030.699999999983</c:v>
                </c:pt>
                <c:pt idx="516">
                  <c:v>55061.699999999983</c:v>
                </c:pt>
                <c:pt idx="517">
                  <c:v>55061.699999999983</c:v>
                </c:pt>
                <c:pt idx="518">
                  <c:v>55302.699999999983</c:v>
                </c:pt>
                <c:pt idx="519">
                  <c:v>55302.699999999983</c:v>
                </c:pt>
                <c:pt idx="520">
                  <c:v>55389.699999999983</c:v>
                </c:pt>
                <c:pt idx="521">
                  <c:v>55389.699999999983</c:v>
                </c:pt>
                <c:pt idx="522">
                  <c:v>55407.999999999985</c:v>
                </c:pt>
                <c:pt idx="523">
                  <c:v>55407.999999999985</c:v>
                </c:pt>
                <c:pt idx="524">
                  <c:v>55508.799999999988</c:v>
                </c:pt>
                <c:pt idx="525">
                  <c:v>55508.799999999988</c:v>
                </c:pt>
                <c:pt idx="526">
                  <c:v>55802.599999999991</c:v>
                </c:pt>
                <c:pt idx="527">
                  <c:v>55802.599999999991</c:v>
                </c:pt>
                <c:pt idx="528">
                  <c:v>55820.19999999999</c:v>
                </c:pt>
                <c:pt idx="529">
                  <c:v>55820.19999999999</c:v>
                </c:pt>
                <c:pt idx="530">
                  <c:v>55899.999999999993</c:v>
                </c:pt>
                <c:pt idx="531">
                  <c:v>55899.999999999993</c:v>
                </c:pt>
                <c:pt idx="532">
                  <c:v>56141.499999999993</c:v>
                </c:pt>
                <c:pt idx="533">
                  <c:v>56141.499999999993</c:v>
                </c:pt>
                <c:pt idx="534">
                  <c:v>56233.299999999996</c:v>
                </c:pt>
                <c:pt idx="535">
                  <c:v>56233.299999999996</c:v>
                </c:pt>
                <c:pt idx="536">
                  <c:v>56278.2</c:v>
                </c:pt>
                <c:pt idx="537">
                  <c:v>56278.2</c:v>
                </c:pt>
                <c:pt idx="538">
                  <c:v>56336.2</c:v>
                </c:pt>
                <c:pt idx="539">
                  <c:v>56336.2</c:v>
                </c:pt>
                <c:pt idx="540">
                  <c:v>56386.899999999994</c:v>
                </c:pt>
                <c:pt idx="541">
                  <c:v>56386.899999999994</c:v>
                </c:pt>
                <c:pt idx="542">
                  <c:v>56437.599999999991</c:v>
                </c:pt>
                <c:pt idx="543">
                  <c:v>56437.599999999991</c:v>
                </c:pt>
                <c:pt idx="544">
                  <c:v>56563.69999999999</c:v>
                </c:pt>
                <c:pt idx="545">
                  <c:v>56563.69999999999</c:v>
                </c:pt>
                <c:pt idx="546">
                  <c:v>56601.999999999993</c:v>
                </c:pt>
                <c:pt idx="547">
                  <c:v>56601.999999999993</c:v>
                </c:pt>
                <c:pt idx="548">
                  <c:v>56719.899999999994</c:v>
                </c:pt>
                <c:pt idx="549">
                  <c:v>56719.899999999994</c:v>
                </c:pt>
                <c:pt idx="550">
                  <c:v>56885.899999999994</c:v>
                </c:pt>
                <c:pt idx="551">
                  <c:v>56885.899999999994</c:v>
                </c:pt>
                <c:pt idx="552">
                  <c:v>56984.399999999994</c:v>
                </c:pt>
                <c:pt idx="553">
                  <c:v>56984.399999999994</c:v>
                </c:pt>
                <c:pt idx="554">
                  <c:v>57229.299999999996</c:v>
                </c:pt>
                <c:pt idx="555">
                  <c:v>57229.299999999996</c:v>
                </c:pt>
                <c:pt idx="556">
                  <c:v>57266.6</c:v>
                </c:pt>
                <c:pt idx="557">
                  <c:v>57266.6</c:v>
                </c:pt>
                <c:pt idx="558">
                  <c:v>57277.4</c:v>
                </c:pt>
                <c:pt idx="559">
                  <c:v>57277.4</c:v>
                </c:pt>
                <c:pt idx="560">
                  <c:v>57431.200000000004</c:v>
                </c:pt>
                <c:pt idx="561">
                  <c:v>57431.200000000004</c:v>
                </c:pt>
                <c:pt idx="562">
                  <c:v>57609.000000000007</c:v>
                </c:pt>
                <c:pt idx="563">
                  <c:v>57609.000000000007</c:v>
                </c:pt>
                <c:pt idx="564">
                  <c:v>57730.500000000007</c:v>
                </c:pt>
                <c:pt idx="565">
                  <c:v>57730.500000000007</c:v>
                </c:pt>
                <c:pt idx="566">
                  <c:v>57980.600000000006</c:v>
                </c:pt>
                <c:pt idx="567">
                  <c:v>57980.600000000006</c:v>
                </c:pt>
                <c:pt idx="568">
                  <c:v>58083.600000000006</c:v>
                </c:pt>
                <c:pt idx="569">
                  <c:v>58083.600000000006</c:v>
                </c:pt>
                <c:pt idx="570">
                  <c:v>58155.400000000009</c:v>
                </c:pt>
                <c:pt idx="571">
                  <c:v>58155.400000000009</c:v>
                </c:pt>
                <c:pt idx="572">
                  <c:v>58241.700000000012</c:v>
                </c:pt>
                <c:pt idx="573">
                  <c:v>58241.700000000012</c:v>
                </c:pt>
                <c:pt idx="574">
                  <c:v>58402.100000000013</c:v>
                </c:pt>
                <c:pt idx="575">
                  <c:v>58402.100000000013</c:v>
                </c:pt>
                <c:pt idx="576">
                  <c:v>58495.200000000012</c:v>
                </c:pt>
                <c:pt idx="577">
                  <c:v>58495.200000000012</c:v>
                </c:pt>
                <c:pt idx="578">
                  <c:v>58523.600000000013</c:v>
                </c:pt>
                <c:pt idx="579">
                  <c:v>58523.600000000013</c:v>
                </c:pt>
                <c:pt idx="580">
                  <c:v>58544.100000000013</c:v>
                </c:pt>
                <c:pt idx="581">
                  <c:v>58544.100000000013</c:v>
                </c:pt>
                <c:pt idx="582">
                  <c:v>58853.400000000016</c:v>
                </c:pt>
                <c:pt idx="583">
                  <c:v>58853.400000000016</c:v>
                </c:pt>
                <c:pt idx="584">
                  <c:v>58887.800000000017</c:v>
                </c:pt>
                <c:pt idx="585">
                  <c:v>58887.800000000017</c:v>
                </c:pt>
                <c:pt idx="586">
                  <c:v>58933.200000000019</c:v>
                </c:pt>
                <c:pt idx="587">
                  <c:v>58933.200000000019</c:v>
                </c:pt>
                <c:pt idx="588">
                  <c:v>58952.000000000022</c:v>
                </c:pt>
                <c:pt idx="589">
                  <c:v>58952.000000000022</c:v>
                </c:pt>
                <c:pt idx="590">
                  <c:v>59016.700000000019</c:v>
                </c:pt>
                <c:pt idx="591">
                  <c:v>59016.700000000019</c:v>
                </c:pt>
                <c:pt idx="592">
                  <c:v>59033.200000000019</c:v>
                </c:pt>
                <c:pt idx="593">
                  <c:v>59033.200000000019</c:v>
                </c:pt>
                <c:pt idx="594">
                  <c:v>59485.500000000022</c:v>
                </c:pt>
                <c:pt idx="595">
                  <c:v>59485.500000000022</c:v>
                </c:pt>
                <c:pt idx="596">
                  <c:v>59538.400000000023</c:v>
                </c:pt>
                <c:pt idx="597">
                  <c:v>59538.400000000023</c:v>
                </c:pt>
                <c:pt idx="598">
                  <c:v>59736.500000000022</c:v>
                </c:pt>
                <c:pt idx="599">
                  <c:v>59736.500000000022</c:v>
                </c:pt>
                <c:pt idx="600">
                  <c:v>59796.800000000025</c:v>
                </c:pt>
                <c:pt idx="601">
                  <c:v>59796.800000000025</c:v>
                </c:pt>
                <c:pt idx="602">
                  <c:v>59939.700000000026</c:v>
                </c:pt>
                <c:pt idx="603">
                  <c:v>59939.700000000026</c:v>
                </c:pt>
                <c:pt idx="604">
                  <c:v>59973.600000000028</c:v>
                </c:pt>
                <c:pt idx="605">
                  <c:v>59973.600000000028</c:v>
                </c:pt>
                <c:pt idx="606">
                  <c:v>60250.800000000025</c:v>
                </c:pt>
                <c:pt idx="607">
                  <c:v>60250.800000000025</c:v>
                </c:pt>
                <c:pt idx="608">
                  <c:v>60436.100000000028</c:v>
                </c:pt>
                <c:pt idx="609">
                  <c:v>60436.100000000028</c:v>
                </c:pt>
                <c:pt idx="610">
                  <c:v>60539.700000000026</c:v>
                </c:pt>
                <c:pt idx="611">
                  <c:v>60539.700000000026</c:v>
                </c:pt>
                <c:pt idx="612">
                  <c:v>60678.100000000028</c:v>
                </c:pt>
                <c:pt idx="613">
                  <c:v>60678.100000000028</c:v>
                </c:pt>
                <c:pt idx="614">
                  <c:v>60744.300000000025</c:v>
                </c:pt>
                <c:pt idx="615">
                  <c:v>60744.300000000025</c:v>
                </c:pt>
                <c:pt idx="616">
                  <c:v>60828.700000000026</c:v>
                </c:pt>
                <c:pt idx="617">
                  <c:v>60828.700000000026</c:v>
                </c:pt>
                <c:pt idx="618">
                  <c:v>60891.700000000026</c:v>
                </c:pt>
                <c:pt idx="619">
                  <c:v>60891.700000000026</c:v>
                </c:pt>
                <c:pt idx="620">
                  <c:v>60929.800000000025</c:v>
                </c:pt>
                <c:pt idx="621">
                  <c:v>60929.800000000025</c:v>
                </c:pt>
                <c:pt idx="622">
                  <c:v>61244.700000000026</c:v>
                </c:pt>
                <c:pt idx="623">
                  <c:v>61244.700000000026</c:v>
                </c:pt>
                <c:pt idx="624">
                  <c:v>61324.700000000026</c:v>
                </c:pt>
                <c:pt idx="625">
                  <c:v>61324.700000000026</c:v>
                </c:pt>
                <c:pt idx="626">
                  <c:v>61355.600000000028</c:v>
                </c:pt>
                <c:pt idx="627">
                  <c:v>61355.600000000028</c:v>
                </c:pt>
                <c:pt idx="628">
                  <c:v>61380.300000000025</c:v>
                </c:pt>
                <c:pt idx="629">
                  <c:v>61380.300000000025</c:v>
                </c:pt>
                <c:pt idx="630">
                  <c:v>61569.600000000028</c:v>
                </c:pt>
                <c:pt idx="631">
                  <c:v>61569.600000000028</c:v>
                </c:pt>
                <c:pt idx="632">
                  <c:v>61588.100000000028</c:v>
                </c:pt>
                <c:pt idx="633">
                  <c:v>61588.100000000028</c:v>
                </c:pt>
                <c:pt idx="634">
                  <c:v>61798.500000000029</c:v>
                </c:pt>
                <c:pt idx="635">
                  <c:v>61798.500000000029</c:v>
                </c:pt>
                <c:pt idx="636">
                  <c:v>61830.500000000029</c:v>
                </c:pt>
                <c:pt idx="637">
                  <c:v>61830.500000000029</c:v>
                </c:pt>
                <c:pt idx="638">
                  <c:v>62021.100000000028</c:v>
                </c:pt>
                <c:pt idx="639">
                  <c:v>62021.100000000028</c:v>
                </c:pt>
                <c:pt idx="640">
                  <c:v>62043.000000000029</c:v>
                </c:pt>
                <c:pt idx="641">
                  <c:v>62043.000000000029</c:v>
                </c:pt>
                <c:pt idx="642">
                  <c:v>62069.700000000026</c:v>
                </c:pt>
                <c:pt idx="643">
                  <c:v>62069.700000000026</c:v>
                </c:pt>
                <c:pt idx="644">
                  <c:v>62083.500000000029</c:v>
                </c:pt>
                <c:pt idx="645">
                  <c:v>62083.500000000029</c:v>
                </c:pt>
                <c:pt idx="646">
                  <c:v>62110.900000000031</c:v>
                </c:pt>
                <c:pt idx="647">
                  <c:v>62110.900000000031</c:v>
                </c:pt>
                <c:pt idx="648">
                  <c:v>62181.300000000032</c:v>
                </c:pt>
                <c:pt idx="649">
                  <c:v>62181.300000000032</c:v>
                </c:pt>
                <c:pt idx="650">
                  <c:v>62273.000000000029</c:v>
                </c:pt>
                <c:pt idx="651">
                  <c:v>62273.000000000029</c:v>
                </c:pt>
                <c:pt idx="652">
                  <c:v>62335.600000000028</c:v>
                </c:pt>
                <c:pt idx="653">
                  <c:v>62335.600000000028</c:v>
                </c:pt>
                <c:pt idx="654">
                  <c:v>62453.800000000025</c:v>
                </c:pt>
                <c:pt idx="655">
                  <c:v>62453.800000000025</c:v>
                </c:pt>
                <c:pt idx="656">
                  <c:v>62512.000000000022</c:v>
                </c:pt>
                <c:pt idx="657">
                  <c:v>62512.000000000022</c:v>
                </c:pt>
                <c:pt idx="658">
                  <c:v>62530.500000000022</c:v>
                </c:pt>
                <c:pt idx="659">
                  <c:v>62530.500000000022</c:v>
                </c:pt>
                <c:pt idx="660">
                  <c:v>62536.800000000025</c:v>
                </c:pt>
                <c:pt idx="661">
                  <c:v>62536.800000000025</c:v>
                </c:pt>
                <c:pt idx="662">
                  <c:v>62548.700000000026</c:v>
                </c:pt>
                <c:pt idx="663">
                  <c:v>62548.700000000026</c:v>
                </c:pt>
                <c:pt idx="664">
                  <c:v>62552.700000000026</c:v>
                </c:pt>
                <c:pt idx="665">
                  <c:v>62552.700000000026</c:v>
                </c:pt>
                <c:pt idx="666">
                  <c:v>62554.500000000029</c:v>
                </c:pt>
                <c:pt idx="667">
                  <c:v>62554.500000000029</c:v>
                </c:pt>
              </c:numCache>
            </c:numRef>
          </c:cat>
          <c:val>
            <c:numRef>
              <c:f>'Asset 2024 Cost Curve (LOM)'!$AV$11:$AV$693</c:f>
              <c:numCache>
                <c:formatCode>General</c:formatCode>
                <c:ptCount val="683"/>
              </c:numCache>
            </c:numRef>
          </c:val>
          <c:extLst>
            <c:ext xmlns:c16="http://schemas.microsoft.com/office/drawing/2014/chart" uri="{C3380CC4-5D6E-409C-BE32-E72D297353CC}">
              <c16:uniqueId val="{0000000F-CE9F-481E-828E-251AC82C46CF}"/>
            </c:ext>
          </c:extLst>
        </c:ser>
        <c:dLbls>
          <c:showLegendKey val="0"/>
          <c:showVal val="0"/>
          <c:showCatName val="0"/>
          <c:showSerName val="0"/>
          <c:showPercent val="0"/>
          <c:showBubbleSize val="0"/>
        </c:dLbls>
        <c:axId val="654472704"/>
        <c:axId val="682267712"/>
      </c:areaChart>
      <c:lineChart>
        <c:grouping val="standard"/>
        <c:varyColors val="0"/>
        <c:ser>
          <c:idx val="14"/>
          <c:order val="14"/>
          <c:tx>
            <c:strRef>
              <c:f>'Asset 2024 Cost Curve (LOM)'!$AC$10</c:f>
              <c:strCache>
                <c:ptCount val="1"/>
                <c:pt idx="0">
                  <c:v>Cost Curve</c:v>
                </c:pt>
              </c:strCache>
            </c:strRef>
          </c:tx>
          <c:spPr>
            <a:ln w="19050">
              <a:solidFill>
                <a:srgbClr val="156082"/>
              </a:solidFill>
            </a:ln>
          </c:spPr>
          <c:marker>
            <c:symbol val="none"/>
          </c:marker>
          <c:cat>
            <c:numRef>
              <c:f>'Asset 2024 Cost Curve (LOM)'!$AD$11:$AD$694</c:f>
              <c:numCache>
                <c:formatCode>"$"#,##0_)_x_%;\("$"#,##0\)_x_%;\-\-_)_x_%;@_)_x_%</c:formatCode>
                <c:ptCount val="684"/>
                <c:pt idx="0">
                  <c:v>0</c:v>
                </c:pt>
                <c:pt idx="1">
                  <c:v>0</c:v>
                </c:pt>
                <c:pt idx="2">
                  <c:v>20.6</c:v>
                </c:pt>
                <c:pt idx="3">
                  <c:v>20.6</c:v>
                </c:pt>
                <c:pt idx="4">
                  <c:v>56.300000000000004</c:v>
                </c:pt>
                <c:pt idx="5">
                  <c:v>56.300000000000004</c:v>
                </c:pt>
                <c:pt idx="6">
                  <c:v>93.7</c:v>
                </c:pt>
                <c:pt idx="7">
                  <c:v>93.7</c:v>
                </c:pt>
                <c:pt idx="8">
                  <c:v>106.7</c:v>
                </c:pt>
                <c:pt idx="9">
                  <c:v>106.7</c:v>
                </c:pt>
                <c:pt idx="10">
                  <c:v>159.5</c:v>
                </c:pt>
                <c:pt idx="11">
                  <c:v>159.5</c:v>
                </c:pt>
                <c:pt idx="12">
                  <c:v>164.7</c:v>
                </c:pt>
                <c:pt idx="13">
                  <c:v>164.7</c:v>
                </c:pt>
                <c:pt idx="14">
                  <c:v>669.09999999999991</c:v>
                </c:pt>
                <c:pt idx="15">
                  <c:v>669.09999999999991</c:v>
                </c:pt>
                <c:pt idx="16">
                  <c:v>737.89999999999986</c:v>
                </c:pt>
                <c:pt idx="17">
                  <c:v>737.89999999999986</c:v>
                </c:pt>
                <c:pt idx="18">
                  <c:v>1211.1999999999998</c:v>
                </c:pt>
                <c:pt idx="19">
                  <c:v>1211.1999999999998</c:v>
                </c:pt>
                <c:pt idx="20">
                  <c:v>1224.2999999999997</c:v>
                </c:pt>
                <c:pt idx="21">
                  <c:v>1224.2999999999997</c:v>
                </c:pt>
                <c:pt idx="22">
                  <c:v>1302.5999999999997</c:v>
                </c:pt>
                <c:pt idx="23">
                  <c:v>1302.5999999999997</c:v>
                </c:pt>
                <c:pt idx="24">
                  <c:v>1530.5999999999997</c:v>
                </c:pt>
                <c:pt idx="25">
                  <c:v>1530.5999999999997</c:v>
                </c:pt>
                <c:pt idx="26">
                  <c:v>1753.4999999999998</c:v>
                </c:pt>
                <c:pt idx="27">
                  <c:v>1753.4999999999998</c:v>
                </c:pt>
                <c:pt idx="28">
                  <c:v>1758.6999999999998</c:v>
                </c:pt>
                <c:pt idx="29">
                  <c:v>1758.6999999999998</c:v>
                </c:pt>
                <c:pt idx="30">
                  <c:v>1836.9999999999998</c:v>
                </c:pt>
                <c:pt idx="31">
                  <c:v>1836.9999999999998</c:v>
                </c:pt>
                <c:pt idx="32">
                  <c:v>1936.4999999999998</c:v>
                </c:pt>
                <c:pt idx="33">
                  <c:v>1936.4999999999998</c:v>
                </c:pt>
                <c:pt idx="34">
                  <c:v>2223.3999999999996</c:v>
                </c:pt>
                <c:pt idx="35">
                  <c:v>2223.3999999999996</c:v>
                </c:pt>
                <c:pt idx="36">
                  <c:v>3819.3999999999996</c:v>
                </c:pt>
                <c:pt idx="37">
                  <c:v>3819.3999999999996</c:v>
                </c:pt>
                <c:pt idx="38">
                  <c:v>3850.7</c:v>
                </c:pt>
                <c:pt idx="39">
                  <c:v>3850.7</c:v>
                </c:pt>
                <c:pt idx="40">
                  <c:v>3992.2</c:v>
                </c:pt>
                <c:pt idx="41">
                  <c:v>3992.2</c:v>
                </c:pt>
                <c:pt idx="42">
                  <c:v>4185.5999999999995</c:v>
                </c:pt>
                <c:pt idx="43">
                  <c:v>4185.5999999999995</c:v>
                </c:pt>
                <c:pt idx="44">
                  <c:v>4485.2999999999993</c:v>
                </c:pt>
                <c:pt idx="45">
                  <c:v>4485.2999999999993</c:v>
                </c:pt>
                <c:pt idx="46">
                  <c:v>4518.9999999999991</c:v>
                </c:pt>
                <c:pt idx="47">
                  <c:v>4518.9999999999991</c:v>
                </c:pt>
                <c:pt idx="48">
                  <c:v>4541.3999999999987</c:v>
                </c:pt>
                <c:pt idx="49">
                  <c:v>4541.3999999999987</c:v>
                </c:pt>
                <c:pt idx="50">
                  <c:v>4627.8999999999987</c:v>
                </c:pt>
                <c:pt idx="51">
                  <c:v>4627.8999999999987</c:v>
                </c:pt>
                <c:pt idx="52">
                  <c:v>4755.6999999999989</c:v>
                </c:pt>
                <c:pt idx="53">
                  <c:v>4755.6999999999989</c:v>
                </c:pt>
                <c:pt idx="54">
                  <c:v>4884.2999999999993</c:v>
                </c:pt>
                <c:pt idx="55">
                  <c:v>4884.2999999999993</c:v>
                </c:pt>
                <c:pt idx="56">
                  <c:v>5483.0999999999995</c:v>
                </c:pt>
                <c:pt idx="57">
                  <c:v>5483.0999999999995</c:v>
                </c:pt>
                <c:pt idx="58">
                  <c:v>5500.2999999999993</c:v>
                </c:pt>
                <c:pt idx="59">
                  <c:v>5500.2999999999993</c:v>
                </c:pt>
                <c:pt idx="60">
                  <c:v>5665.9999999999991</c:v>
                </c:pt>
                <c:pt idx="61">
                  <c:v>5665.9999999999991</c:v>
                </c:pt>
                <c:pt idx="62">
                  <c:v>6275.2999999999993</c:v>
                </c:pt>
                <c:pt idx="63">
                  <c:v>6275.2999999999993</c:v>
                </c:pt>
                <c:pt idx="64">
                  <c:v>6291.0999999999995</c:v>
                </c:pt>
                <c:pt idx="65">
                  <c:v>6291.0999999999995</c:v>
                </c:pt>
                <c:pt idx="66">
                  <c:v>6493.7</c:v>
                </c:pt>
                <c:pt idx="67">
                  <c:v>6493.7</c:v>
                </c:pt>
                <c:pt idx="68">
                  <c:v>6871.7</c:v>
                </c:pt>
                <c:pt idx="69">
                  <c:v>6871.7</c:v>
                </c:pt>
                <c:pt idx="70">
                  <c:v>6957.3</c:v>
                </c:pt>
                <c:pt idx="71">
                  <c:v>6957.3</c:v>
                </c:pt>
                <c:pt idx="72">
                  <c:v>7173.7</c:v>
                </c:pt>
                <c:pt idx="73">
                  <c:v>7173.7</c:v>
                </c:pt>
                <c:pt idx="74">
                  <c:v>7320.0999999999995</c:v>
                </c:pt>
                <c:pt idx="75">
                  <c:v>7320.0999999999995</c:v>
                </c:pt>
                <c:pt idx="76">
                  <c:v>7343.5999999999995</c:v>
                </c:pt>
                <c:pt idx="77">
                  <c:v>7343.5999999999995</c:v>
                </c:pt>
                <c:pt idx="78">
                  <c:v>7472.0999999999995</c:v>
                </c:pt>
                <c:pt idx="79">
                  <c:v>7472.0999999999995</c:v>
                </c:pt>
                <c:pt idx="80">
                  <c:v>7699.7</c:v>
                </c:pt>
                <c:pt idx="81">
                  <c:v>7699.7</c:v>
                </c:pt>
                <c:pt idx="82">
                  <c:v>8044.3</c:v>
                </c:pt>
                <c:pt idx="83">
                  <c:v>8044.3</c:v>
                </c:pt>
                <c:pt idx="84">
                  <c:v>8588.2999999999993</c:v>
                </c:pt>
                <c:pt idx="85">
                  <c:v>8588.2999999999993</c:v>
                </c:pt>
                <c:pt idx="86">
                  <c:v>9084.2999999999993</c:v>
                </c:pt>
                <c:pt idx="87">
                  <c:v>9084.2999999999993</c:v>
                </c:pt>
                <c:pt idx="88">
                  <c:v>9269.1999999999989</c:v>
                </c:pt>
                <c:pt idx="89">
                  <c:v>9269.1999999999989</c:v>
                </c:pt>
                <c:pt idx="90">
                  <c:v>9375.5999999999985</c:v>
                </c:pt>
                <c:pt idx="91">
                  <c:v>9375.5999999999985</c:v>
                </c:pt>
                <c:pt idx="92">
                  <c:v>9433.4999999999982</c:v>
                </c:pt>
                <c:pt idx="93">
                  <c:v>9433.4999999999982</c:v>
                </c:pt>
                <c:pt idx="94">
                  <c:v>9751.7999999999975</c:v>
                </c:pt>
                <c:pt idx="95">
                  <c:v>9751.7999999999975</c:v>
                </c:pt>
                <c:pt idx="96">
                  <c:v>9930.9999999999982</c:v>
                </c:pt>
                <c:pt idx="97">
                  <c:v>9930.9999999999982</c:v>
                </c:pt>
                <c:pt idx="98">
                  <c:v>10256.399999999998</c:v>
                </c:pt>
                <c:pt idx="99">
                  <c:v>10256.399999999998</c:v>
                </c:pt>
                <c:pt idx="100">
                  <c:v>10329.599999999999</c:v>
                </c:pt>
                <c:pt idx="101">
                  <c:v>10329.599999999999</c:v>
                </c:pt>
                <c:pt idx="102">
                  <c:v>10423.199999999999</c:v>
                </c:pt>
                <c:pt idx="103">
                  <c:v>10423.199999999999</c:v>
                </c:pt>
                <c:pt idx="104">
                  <c:v>10449.9</c:v>
                </c:pt>
                <c:pt idx="105">
                  <c:v>10449.9</c:v>
                </c:pt>
                <c:pt idx="106">
                  <c:v>13121.2</c:v>
                </c:pt>
                <c:pt idx="107">
                  <c:v>13121.2</c:v>
                </c:pt>
                <c:pt idx="108">
                  <c:v>13244.5</c:v>
                </c:pt>
                <c:pt idx="109">
                  <c:v>13244.5</c:v>
                </c:pt>
                <c:pt idx="110">
                  <c:v>13646.2</c:v>
                </c:pt>
                <c:pt idx="111">
                  <c:v>13646.2</c:v>
                </c:pt>
                <c:pt idx="112">
                  <c:v>13850.400000000001</c:v>
                </c:pt>
                <c:pt idx="113">
                  <c:v>13850.400000000001</c:v>
                </c:pt>
                <c:pt idx="114">
                  <c:v>13903.500000000002</c:v>
                </c:pt>
                <c:pt idx="115">
                  <c:v>13903.500000000002</c:v>
                </c:pt>
                <c:pt idx="116">
                  <c:v>13998.600000000002</c:v>
                </c:pt>
                <c:pt idx="117">
                  <c:v>13998.600000000002</c:v>
                </c:pt>
                <c:pt idx="118">
                  <c:v>14070.800000000003</c:v>
                </c:pt>
                <c:pt idx="119">
                  <c:v>14070.800000000003</c:v>
                </c:pt>
                <c:pt idx="120">
                  <c:v>14157.600000000002</c:v>
                </c:pt>
                <c:pt idx="121">
                  <c:v>14157.600000000002</c:v>
                </c:pt>
                <c:pt idx="122">
                  <c:v>14329.000000000002</c:v>
                </c:pt>
                <c:pt idx="123">
                  <c:v>14329.000000000002</c:v>
                </c:pt>
                <c:pt idx="124">
                  <c:v>14507.600000000002</c:v>
                </c:pt>
                <c:pt idx="125">
                  <c:v>14507.600000000002</c:v>
                </c:pt>
                <c:pt idx="126">
                  <c:v>14580.900000000001</c:v>
                </c:pt>
                <c:pt idx="127">
                  <c:v>14580.900000000001</c:v>
                </c:pt>
                <c:pt idx="128">
                  <c:v>14813.500000000002</c:v>
                </c:pt>
                <c:pt idx="129">
                  <c:v>14813.500000000002</c:v>
                </c:pt>
                <c:pt idx="130">
                  <c:v>14988.200000000003</c:v>
                </c:pt>
                <c:pt idx="131">
                  <c:v>14988.200000000003</c:v>
                </c:pt>
                <c:pt idx="132">
                  <c:v>15734.500000000002</c:v>
                </c:pt>
                <c:pt idx="133">
                  <c:v>15734.500000000002</c:v>
                </c:pt>
                <c:pt idx="134">
                  <c:v>16216.200000000003</c:v>
                </c:pt>
                <c:pt idx="135">
                  <c:v>16216.200000000003</c:v>
                </c:pt>
                <c:pt idx="136">
                  <c:v>16498.100000000002</c:v>
                </c:pt>
                <c:pt idx="137">
                  <c:v>16498.100000000002</c:v>
                </c:pt>
                <c:pt idx="138">
                  <c:v>16729.100000000002</c:v>
                </c:pt>
                <c:pt idx="139">
                  <c:v>16729.100000000002</c:v>
                </c:pt>
                <c:pt idx="140">
                  <c:v>16971.400000000001</c:v>
                </c:pt>
                <c:pt idx="141">
                  <c:v>16971.400000000001</c:v>
                </c:pt>
                <c:pt idx="142">
                  <c:v>17528.100000000002</c:v>
                </c:pt>
                <c:pt idx="143">
                  <c:v>17528.100000000002</c:v>
                </c:pt>
                <c:pt idx="144">
                  <c:v>17565.2</c:v>
                </c:pt>
                <c:pt idx="145">
                  <c:v>17565.2</c:v>
                </c:pt>
                <c:pt idx="146">
                  <c:v>17590.400000000001</c:v>
                </c:pt>
                <c:pt idx="147">
                  <c:v>17590.400000000001</c:v>
                </c:pt>
                <c:pt idx="148">
                  <c:v>17632.7</c:v>
                </c:pt>
                <c:pt idx="149">
                  <c:v>17632.7</c:v>
                </c:pt>
                <c:pt idx="150">
                  <c:v>17740.900000000001</c:v>
                </c:pt>
                <c:pt idx="151">
                  <c:v>17740.900000000001</c:v>
                </c:pt>
                <c:pt idx="152">
                  <c:v>17912.7</c:v>
                </c:pt>
                <c:pt idx="153">
                  <c:v>17912.7</c:v>
                </c:pt>
                <c:pt idx="154">
                  <c:v>18111.5</c:v>
                </c:pt>
                <c:pt idx="155">
                  <c:v>18111.5</c:v>
                </c:pt>
                <c:pt idx="156">
                  <c:v>18165.900000000001</c:v>
                </c:pt>
                <c:pt idx="157">
                  <c:v>18165.900000000001</c:v>
                </c:pt>
                <c:pt idx="158">
                  <c:v>18668.2</c:v>
                </c:pt>
                <c:pt idx="159">
                  <c:v>18668.2</c:v>
                </c:pt>
                <c:pt idx="160">
                  <c:v>18787.100000000002</c:v>
                </c:pt>
                <c:pt idx="161">
                  <c:v>18787.100000000002</c:v>
                </c:pt>
                <c:pt idx="162">
                  <c:v>18824.900000000001</c:v>
                </c:pt>
                <c:pt idx="163">
                  <c:v>18824.900000000001</c:v>
                </c:pt>
                <c:pt idx="164">
                  <c:v>18924</c:v>
                </c:pt>
                <c:pt idx="165">
                  <c:v>18924</c:v>
                </c:pt>
                <c:pt idx="166">
                  <c:v>19125.3</c:v>
                </c:pt>
                <c:pt idx="167">
                  <c:v>19125.3</c:v>
                </c:pt>
                <c:pt idx="168">
                  <c:v>19395.399999999998</c:v>
                </c:pt>
                <c:pt idx="169">
                  <c:v>19395.399999999998</c:v>
                </c:pt>
                <c:pt idx="170">
                  <c:v>19840.099999999999</c:v>
                </c:pt>
                <c:pt idx="171">
                  <c:v>19840.099999999999</c:v>
                </c:pt>
                <c:pt idx="172">
                  <c:v>19916.5</c:v>
                </c:pt>
                <c:pt idx="173">
                  <c:v>19916.5</c:v>
                </c:pt>
                <c:pt idx="174">
                  <c:v>20836.5</c:v>
                </c:pt>
                <c:pt idx="175">
                  <c:v>20836.5</c:v>
                </c:pt>
                <c:pt idx="176">
                  <c:v>20961.5</c:v>
                </c:pt>
                <c:pt idx="177">
                  <c:v>20961.5</c:v>
                </c:pt>
                <c:pt idx="178">
                  <c:v>21044.7</c:v>
                </c:pt>
                <c:pt idx="179">
                  <c:v>21044.7</c:v>
                </c:pt>
                <c:pt idx="180">
                  <c:v>21160.5</c:v>
                </c:pt>
                <c:pt idx="181">
                  <c:v>21160.5</c:v>
                </c:pt>
                <c:pt idx="182">
                  <c:v>21266</c:v>
                </c:pt>
                <c:pt idx="183">
                  <c:v>21266</c:v>
                </c:pt>
                <c:pt idx="184">
                  <c:v>21309.9</c:v>
                </c:pt>
                <c:pt idx="185">
                  <c:v>21309.9</c:v>
                </c:pt>
                <c:pt idx="186">
                  <c:v>21689.9</c:v>
                </c:pt>
                <c:pt idx="187">
                  <c:v>21689.9</c:v>
                </c:pt>
                <c:pt idx="188">
                  <c:v>21793.200000000001</c:v>
                </c:pt>
                <c:pt idx="189">
                  <c:v>21793.200000000001</c:v>
                </c:pt>
                <c:pt idx="190">
                  <c:v>21815.7</c:v>
                </c:pt>
                <c:pt idx="191">
                  <c:v>21815.7</c:v>
                </c:pt>
                <c:pt idx="192">
                  <c:v>22041.100000000002</c:v>
                </c:pt>
                <c:pt idx="193">
                  <c:v>22041.100000000002</c:v>
                </c:pt>
                <c:pt idx="194">
                  <c:v>22196.000000000004</c:v>
                </c:pt>
                <c:pt idx="195">
                  <c:v>22196.000000000004</c:v>
                </c:pt>
                <c:pt idx="196">
                  <c:v>22299.800000000003</c:v>
                </c:pt>
                <c:pt idx="197">
                  <c:v>22299.800000000003</c:v>
                </c:pt>
                <c:pt idx="198">
                  <c:v>22317.500000000004</c:v>
                </c:pt>
                <c:pt idx="199">
                  <c:v>22317.500000000004</c:v>
                </c:pt>
                <c:pt idx="200">
                  <c:v>22497.500000000004</c:v>
                </c:pt>
                <c:pt idx="201">
                  <c:v>22497.500000000004</c:v>
                </c:pt>
                <c:pt idx="202">
                  <c:v>23222.500000000004</c:v>
                </c:pt>
                <c:pt idx="203">
                  <c:v>23222.500000000004</c:v>
                </c:pt>
                <c:pt idx="204">
                  <c:v>23355.800000000003</c:v>
                </c:pt>
                <c:pt idx="205">
                  <c:v>23355.800000000003</c:v>
                </c:pt>
                <c:pt idx="206">
                  <c:v>23594.800000000003</c:v>
                </c:pt>
                <c:pt idx="207">
                  <c:v>23594.800000000003</c:v>
                </c:pt>
                <c:pt idx="208">
                  <c:v>23691.700000000004</c:v>
                </c:pt>
                <c:pt idx="209">
                  <c:v>23691.700000000004</c:v>
                </c:pt>
                <c:pt idx="210">
                  <c:v>23808.900000000005</c:v>
                </c:pt>
                <c:pt idx="211">
                  <c:v>23808.900000000005</c:v>
                </c:pt>
                <c:pt idx="212">
                  <c:v>24069.300000000007</c:v>
                </c:pt>
                <c:pt idx="213">
                  <c:v>24069.300000000007</c:v>
                </c:pt>
                <c:pt idx="214">
                  <c:v>24397.100000000006</c:v>
                </c:pt>
                <c:pt idx="215">
                  <c:v>24397.100000000006</c:v>
                </c:pt>
                <c:pt idx="216">
                  <c:v>24733.200000000004</c:v>
                </c:pt>
                <c:pt idx="217">
                  <c:v>24733.200000000004</c:v>
                </c:pt>
                <c:pt idx="218">
                  <c:v>24829.800000000003</c:v>
                </c:pt>
                <c:pt idx="219">
                  <c:v>24829.800000000003</c:v>
                </c:pt>
                <c:pt idx="220">
                  <c:v>25338.800000000003</c:v>
                </c:pt>
                <c:pt idx="221">
                  <c:v>25338.800000000003</c:v>
                </c:pt>
                <c:pt idx="222">
                  <c:v>25418.800000000003</c:v>
                </c:pt>
                <c:pt idx="223">
                  <c:v>25418.800000000003</c:v>
                </c:pt>
                <c:pt idx="224">
                  <c:v>25506.600000000002</c:v>
                </c:pt>
                <c:pt idx="225">
                  <c:v>25506.600000000002</c:v>
                </c:pt>
                <c:pt idx="226">
                  <c:v>25725.200000000001</c:v>
                </c:pt>
                <c:pt idx="227">
                  <c:v>25725.200000000001</c:v>
                </c:pt>
                <c:pt idx="228">
                  <c:v>25854.9</c:v>
                </c:pt>
                <c:pt idx="229">
                  <c:v>25854.9</c:v>
                </c:pt>
                <c:pt idx="230">
                  <c:v>25989.600000000002</c:v>
                </c:pt>
                <c:pt idx="231">
                  <c:v>25989.600000000002</c:v>
                </c:pt>
                <c:pt idx="232">
                  <c:v>26071.9</c:v>
                </c:pt>
                <c:pt idx="233">
                  <c:v>26071.9</c:v>
                </c:pt>
                <c:pt idx="234">
                  <c:v>26152.7</c:v>
                </c:pt>
                <c:pt idx="235">
                  <c:v>26152.7</c:v>
                </c:pt>
                <c:pt idx="236">
                  <c:v>26214.799999999999</c:v>
                </c:pt>
                <c:pt idx="237">
                  <c:v>26214.799999999999</c:v>
                </c:pt>
                <c:pt idx="238">
                  <c:v>26263.899999999998</c:v>
                </c:pt>
                <c:pt idx="239">
                  <c:v>26263.899999999998</c:v>
                </c:pt>
                <c:pt idx="240">
                  <c:v>26330.1</c:v>
                </c:pt>
                <c:pt idx="241">
                  <c:v>26330.1</c:v>
                </c:pt>
                <c:pt idx="242">
                  <c:v>26431.699999999997</c:v>
                </c:pt>
                <c:pt idx="243">
                  <c:v>26431.699999999997</c:v>
                </c:pt>
                <c:pt idx="244">
                  <c:v>26483.499999999996</c:v>
                </c:pt>
                <c:pt idx="245">
                  <c:v>26483.499999999996</c:v>
                </c:pt>
                <c:pt idx="246">
                  <c:v>26506.599999999995</c:v>
                </c:pt>
                <c:pt idx="247">
                  <c:v>26506.599999999995</c:v>
                </c:pt>
                <c:pt idx="248">
                  <c:v>26559.999999999996</c:v>
                </c:pt>
                <c:pt idx="249">
                  <c:v>26559.999999999996</c:v>
                </c:pt>
                <c:pt idx="250">
                  <c:v>27166.199999999997</c:v>
                </c:pt>
                <c:pt idx="251">
                  <c:v>27166.199999999997</c:v>
                </c:pt>
                <c:pt idx="252">
                  <c:v>27296.399999999998</c:v>
                </c:pt>
                <c:pt idx="253">
                  <c:v>27296.399999999998</c:v>
                </c:pt>
                <c:pt idx="254">
                  <c:v>27428.1</c:v>
                </c:pt>
                <c:pt idx="255">
                  <c:v>27428.1</c:v>
                </c:pt>
                <c:pt idx="256">
                  <c:v>27443</c:v>
                </c:pt>
                <c:pt idx="257">
                  <c:v>27443</c:v>
                </c:pt>
                <c:pt idx="258">
                  <c:v>27569.3</c:v>
                </c:pt>
                <c:pt idx="259">
                  <c:v>27569.3</c:v>
                </c:pt>
                <c:pt idx="260">
                  <c:v>28161.5</c:v>
                </c:pt>
                <c:pt idx="261">
                  <c:v>28161.5</c:v>
                </c:pt>
                <c:pt idx="262">
                  <c:v>28236.1</c:v>
                </c:pt>
                <c:pt idx="263">
                  <c:v>28236.1</c:v>
                </c:pt>
                <c:pt idx="264">
                  <c:v>28393.1</c:v>
                </c:pt>
                <c:pt idx="265">
                  <c:v>28393.1</c:v>
                </c:pt>
                <c:pt idx="266">
                  <c:v>28646.1</c:v>
                </c:pt>
                <c:pt idx="267">
                  <c:v>28646.1</c:v>
                </c:pt>
                <c:pt idx="268">
                  <c:v>28976.1</c:v>
                </c:pt>
                <c:pt idx="269">
                  <c:v>28976.1</c:v>
                </c:pt>
                <c:pt idx="270">
                  <c:v>29281.3</c:v>
                </c:pt>
                <c:pt idx="271">
                  <c:v>29281.3</c:v>
                </c:pt>
                <c:pt idx="272">
                  <c:v>29719.3</c:v>
                </c:pt>
                <c:pt idx="273">
                  <c:v>29719.3</c:v>
                </c:pt>
                <c:pt idx="274">
                  <c:v>30164.799999999999</c:v>
                </c:pt>
                <c:pt idx="275">
                  <c:v>30164.799999999999</c:v>
                </c:pt>
                <c:pt idx="276">
                  <c:v>30273.200000000001</c:v>
                </c:pt>
                <c:pt idx="277">
                  <c:v>30273.200000000001</c:v>
                </c:pt>
                <c:pt idx="278">
                  <c:v>30313.4</c:v>
                </c:pt>
                <c:pt idx="279">
                  <c:v>30313.4</c:v>
                </c:pt>
                <c:pt idx="280">
                  <c:v>30599.7</c:v>
                </c:pt>
                <c:pt idx="281">
                  <c:v>30599.7</c:v>
                </c:pt>
                <c:pt idx="282">
                  <c:v>30796.3</c:v>
                </c:pt>
                <c:pt idx="283">
                  <c:v>30796.3</c:v>
                </c:pt>
                <c:pt idx="284">
                  <c:v>30943.3</c:v>
                </c:pt>
                <c:pt idx="285">
                  <c:v>30943.3</c:v>
                </c:pt>
                <c:pt idx="286">
                  <c:v>30960.3</c:v>
                </c:pt>
                <c:pt idx="287">
                  <c:v>30960.3</c:v>
                </c:pt>
                <c:pt idx="288">
                  <c:v>31234.799999999999</c:v>
                </c:pt>
                <c:pt idx="289">
                  <c:v>31234.799999999999</c:v>
                </c:pt>
                <c:pt idx="290">
                  <c:v>31282.1</c:v>
                </c:pt>
                <c:pt idx="291">
                  <c:v>31282.1</c:v>
                </c:pt>
                <c:pt idx="292">
                  <c:v>31343.899999999998</c:v>
                </c:pt>
                <c:pt idx="293">
                  <c:v>31343.899999999998</c:v>
                </c:pt>
                <c:pt idx="294">
                  <c:v>31537.8</c:v>
                </c:pt>
                <c:pt idx="295">
                  <c:v>31537.8</c:v>
                </c:pt>
                <c:pt idx="296">
                  <c:v>31640.5</c:v>
                </c:pt>
                <c:pt idx="297">
                  <c:v>31640.5</c:v>
                </c:pt>
                <c:pt idx="298">
                  <c:v>31932.799999999999</c:v>
                </c:pt>
                <c:pt idx="299">
                  <c:v>31932.799999999999</c:v>
                </c:pt>
                <c:pt idx="300">
                  <c:v>32239.7</c:v>
                </c:pt>
                <c:pt idx="301">
                  <c:v>32239.7</c:v>
                </c:pt>
                <c:pt idx="302">
                  <c:v>32288.5</c:v>
                </c:pt>
                <c:pt idx="303">
                  <c:v>32288.5</c:v>
                </c:pt>
                <c:pt idx="304">
                  <c:v>32943.699999999997</c:v>
                </c:pt>
                <c:pt idx="305">
                  <c:v>32943.699999999997</c:v>
                </c:pt>
                <c:pt idx="306">
                  <c:v>32990</c:v>
                </c:pt>
                <c:pt idx="307">
                  <c:v>32990</c:v>
                </c:pt>
                <c:pt idx="308">
                  <c:v>33159.599999999999</c:v>
                </c:pt>
                <c:pt idx="309">
                  <c:v>33159.599999999999</c:v>
                </c:pt>
                <c:pt idx="310">
                  <c:v>33253.699999999997</c:v>
                </c:pt>
                <c:pt idx="311">
                  <c:v>33253.699999999997</c:v>
                </c:pt>
                <c:pt idx="312">
                  <c:v>33368.799999999996</c:v>
                </c:pt>
                <c:pt idx="313">
                  <c:v>33368.799999999996</c:v>
                </c:pt>
                <c:pt idx="314">
                  <c:v>33598.799999999996</c:v>
                </c:pt>
                <c:pt idx="315">
                  <c:v>33598.799999999996</c:v>
                </c:pt>
                <c:pt idx="316">
                  <c:v>33604.699999999997</c:v>
                </c:pt>
                <c:pt idx="317">
                  <c:v>33604.699999999997</c:v>
                </c:pt>
                <c:pt idx="318">
                  <c:v>33731.399999999994</c:v>
                </c:pt>
                <c:pt idx="319">
                  <c:v>33731.399999999994</c:v>
                </c:pt>
                <c:pt idx="320">
                  <c:v>34020.599999999991</c:v>
                </c:pt>
                <c:pt idx="321">
                  <c:v>34020.599999999991</c:v>
                </c:pt>
                <c:pt idx="322">
                  <c:v>34289.799999999988</c:v>
                </c:pt>
                <c:pt idx="323">
                  <c:v>34289.799999999988</c:v>
                </c:pt>
                <c:pt idx="324">
                  <c:v>34722.19999999999</c:v>
                </c:pt>
                <c:pt idx="325">
                  <c:v>34722.19999999999</c:v>
                </c:pt>
                <c:pt idx="326">
                  <c:v>34852.19999999999</c:v>
                </c:pt>
                <c:pt idx="327">
                  <c:v>34852.19999999999</c:v>
                </c:pt>
                <c:pt idx="328">
                  <c:v>35504.799999999988</c:v>
                </c:pt>
                <c:pt idx="329">
                  <c:v>35504.799999999988</c:v>
                </c:pt>
                <c:pt idx="330">
                  <c:v>35677.69999999999</c:v>
                </c:pt>
                <c:pt idx="331">
                  <c:v>35677.69999999999</c:v>
                </c:pt>
                <c:pt idx="332">
                  <c:v>35877.099999999991</c:v>
                </c:pt>
                <c:pt idx="333">
                  <c:v>35877.099999999991</c:v>
                </c:pt>
                <c:pt idx="334">
                  <c:v>35940.19999999999</c:v>
                </c:pt>
                <c:pt idx="335">
                  <c:v>35940.19999999999</c:v>
                </c:pt>
                <c:pt idx="336">
                  <c:v>36122.499999999993</c:v>
                </c:pt>
                <c:pt idx="337">
                  <c:v>36122.499999999993</c:v>
                </c:pt>
                <c:pt idx="338">
                  <c:v>36346.899999999994</c:v>
                </c:pt>
                <c:pt idx="339">
                  <c:v>36346.899999999994</c:v>
                </c:pt>
                <c:pt idx="340">
                  <c:v>36407.399999999994</c:v>
                </c:pt>
                <c:pt idx="341">
                  <c:v>36407.399999999994</c:v>
                </c:pt>
                <c:pt idx="342">
                  <c:v>36453.899999999994</c:v>
                </c:pt>
                <c:pt idx="343">
                  <c:v>36453.899999999994</c:v>
                </c:pt>
                <c:pt idx="344">
                  <c:v>36838.899999999994</c:v>
                </c:pt>
                <c:pt idx="345">
                  <c:v>36838.899999999994</c:v>
                </c:pt>
                <c:pt idx="346">
                  <c:v>36864.499999999993</c:v>
                </c:pt>
                <c:pt idx="347">
                  <c:v>36864.499999999993</c:v>
                </c:pt>
                <c:pt idx="348">
                  <c:v>37183.19999999999</c:v>
                </c:pt>
                <c:pt idx="349">
                  <c:v>37183.19999999999</c:v>
                </c:pt>
                <c:pt idx="350">
                  <c:v>37332.69999999999</c:v>
                </c:pt>
                <c:pt idx="351">
                  <c:v>37332.69999999999</c:v>
                </c:pt>
                <c:pt idx="352">
                  <c:v>37535.19999999999</c:v>
                </c:pt>
                <c:pt idx="353">
                  <c:v>37535.19999999999</c:v>
                </c:pt>
                <c:pt idx="354">
                  <c:v>37795.69999999999</c:v>
                </c:pt>
                <c:pt idx="355">
                  <c:v>37795.69999999999</c:v>
                </c:pt>
                <c:pt idx="356">
                  <c:v>37863.19999999999</c:v>
                </c:pt>
                <c:pt idx="357">
                  <c:v>37863.19999999999</c:v>
                </c:pt>
                <c:pt idx="358">
                  <c:v>37942.399999999987</c:v>
                </c:pt>
                <c:pt idx="359">
                  <c:v>37942.399999999987</c:v>
                </c:pt>
                <c:pt idx="360">
                  <c:v>38564.799999999988</c:v>
                </c:pt>
                <c:pt idx="361">
                  <c:v>38564.799999999988</c:v>
                </c:pt>
                <c:pt idx="362">
                  <c:v>38854.399999999987</c:v>
                </c:pt>
                <c:pt idx="363">
                  <c:v>38854.399999999987</c:v>
                </c:pt>
                <c:pt idx="364">
                  <c:v>39469.399999999987</c:v>
                </c:pt>
                <c:pt idx="365">
                  <c:v>39469.399999999987</c:v>
                </c:pt>
                <c:pt idx="366">
                  <c:v>39541.099999999984</c:v>
                </c:pt>
                <c:pt idx="367">
                  <c:v>39541.099999999984</c:v>
                </c:pt>
                <c:pt idx="368">
                  <c:v>39810.899999999987</c:v>
                </c:pt>
                <c:pt idx="369">
                  <c:v>39810.899999999987</c:v>
                </c:pt>
                <c:pt idx="370">
                  <c:v>40248.399999999987</c:v>
                </c:pt>
                <c:pt idx="371">
                  <c:v>40248.399999999987</c:v>
                </c:pt>
                <c:pt idx="372">
                  <c:v>40385.099999999984</c:v>
                </c:pt>
                <c:pt idx="373">
                  <c:v>40385.099999999984</c:v>
                </c:pt>
                <c:pt idx="374">
                  <c:v>40644.099999999984</c:v>
                </c:pt>
                <c:pt idx="375">
                  <c:v>40644.099999999984</c:v>
                </c:pt>
                <c:pt idx="376">
                  <c:v>40772.099999999984</c:v>
                </c:pt>
                <c:pt idx="377">
                  <c:v>40772.099999999984</c:v>
                </c:pt>
                <c:pt idx="378">
                  <c:v>40805.599999999984</c:v>
                </c:pt>
                <c:pt idx="379">
                  <c:v>40805.599999999984</c:v>
                </c:pt>
                <c:pt idx="380">
                  <c:v>41119.899999999987</c:v>
                </c:pt>
                <c:pt idx="381">
                  <c:v>41119.899999999987</c:v>
                </c:pt>
                <c:pt idx="382">
                  <c:v>41614.899999999987</c:v>
                </c:pt>
                <c:pt idx="383">
                  <c:v>41614.899999999987</c:v>
                </c:pt>
                <c:pt idx="384">
                  <c:v>42314.899999999987</c:v>
                </c:pt>
                <c:pt idx="385">
                  <c:v>42314.899999999987</c:v>
                </c:pt>
                <c:pt idx="386">
                  <c:v>42592.69999999999</c:v>
                </c:pt>
                <c:pt idx="387">
                  <c:v>42592.69999999999</c:v>
                </c:pt>
                <c:pt idx="388">
                  <c:v>42797.69999999999</c:v>
                </c:pt>
                <c:pt idx="389">
                  <c:v>42797.69999999999</c:v>
                </c:pt>
                <c:pt idx="390">
                  <c:v>42958.499999999993</c:v>
                </c:pt>
                <c:pt idx="391">
                  <c:v>42958.499999999993</c:v>
                </c:pt>
                <c:pt idx="392">
                  <c:v>43056.19999999999</c:v>
                </c:pt>
                <c:pt idx="393">
                  <c:v>43056.19999999999</c:v>
                </c:pt>
                <c:pt idx="394">
                  <c:v>43179.099999999991</c:v>
                </c:pt>
                <c:pt idx="395">
                  <c:v>43179.099999999991</c:v>
                </c:pt>
                <c:pt idx="396">
                  <c:v>43363.899999999994</c:v>
                </c:pt>
                <c:pt idx="397">
                  <c:v>43363.899999999994</c:v>
                </c:pt>
                <c:pt idx="398">
                  <c:v>43493.599999999991</c:v>
                </c:pt>
                <c:pt idx="399">
                  <c:v>43493.599999999991</c:v>
                </c:pt>
                <c:pt idx="400">
                  <c:v>43688.499999999993</c:v>
                </c:pt>
                <c:pt idx="401">
                  <c:v>43688.499999999993</c:v>
                </c:pt>
                <c:pt idx="402">
                  <c:v>46690.69999999999</c:v>
                </c:pt>
                <c:pt idx="403">
                  <c:v>46690.69999999999</c:v>
                </c:pt>
                <c:pt idx="404">
                  <c:v>46746.099999999991</c:v>
                </c:pt>
                <c:pt idx="405">
                  <c:v>46746.099999999991</c:v>
                </c:pt>
                <c:pt idx="406">
                  <c:v>47248.19999999999</c:v>
                </c:pt>
                <c:pt idx="407">
                  <c:v>47248.19999999999</c:v>
                </c:pt>
                <c:pt idx="408">
                  <c:v>47440.19999999999</c:v>
                </c:pt>
                <c:pt idx="409">
                  <c:v>47440.19999999999</c:v>
                </c:pt>
                <c:pt idx="410">
                  <c:v>47480.499999999993</c:v>
                </c:pt>
                <c:pt idx="411">
                  <c:v>47480.499999999993</c:v>
                </c:pt>
                <c:pt idx="412">
                  <c:v>47628.999999999993</c:v>
                </c:pt>
                <c:pt idx="413">
                  <c:v>47628.999999999993</c:v>
                </c:pt>
                <c:pt idx="414">
                  <c:v>47778.799999999996</c:v>
                </c:pt>
                <c:pt idx="415">
                  <c:v>47778.799999999996</c:v>
                </c:pt>
                <c:pt idx="416">
                  <c:v>47808.899999999994</c:v>
                </c:pt>
                <c:pt idx="417">
                  <c:v>47808.899999999994</c:v>
                </c:pt>
                <c:pt idx="418">
                  <c:v>47928.799999999996</c:v>
                </c:pt>
                <c:pt idx="419">
                  <c:v>47928.799999999996</c:v>
                </c:pt>
                <c:pt idx="420">
                  <c:v>48016.899999999994</c:v>
                </c:pt>
                <c:pt idx="421">
                  <c:v>48016.899999999994</c:v>
                </c:pt>
                <c:pt idx="422">
                  <c:v>48088.099999999991</c:v>
                </c:pt>
                <c:pt idx="423">
                  <c:v>48088.099999999991</c:v>
                </c:pt>
                <c:pt idx="424">
                  <c:v>48240.799999999988</c:v>
                </c:pt>
                <c:pt idx="425">
                  <c:v>48240.799999999988</c:v>
                </c:pt>
                <c:pt idx="426">
                  <c:v>48330.19999999999</c:v>
                </c:pt>
                <c:pt idx="427">
                  <c:v>48330.19999999999</c:v>
                </c:pt>
                <c:pt idx="428">
                  <c:v>48368.399999999987</c:v>
                </c:pt>
                <c:pt idx="429">
                  <c:v>48368.399999999987</c:v>
                </c:pt>
                <c:pt idx="430">
                  <c:v>48636.099999999984</c:v>
                </c:pt>
                <c:pt idx="431">
                  <c:v>48636.099999999984</c:v>
                </c:pt>
                <c:pt idx="432">
                  <c:v>48728.799999999981</c:v>
                </c:pt>
                <c:pt idx="433">
                  <c:v>48728.799999999981</c:v>
                </c:pt>
                <c:pt idx="434">
                  <c:v>48927.799999999981</c:v>
                </c:pt>
                <c:pt idx="435">
                  <c:v>48927.799999999981</c:v>
                </c:pt>
                <c:pt idx="436">
                  <c:v>49095.999999999978</c:v>
                </c:pt>
                <c:pt idx="437">
                  <c:v>49095.999999999978</c:v>
                </c:pt>
                <c:pt idx="438">
                  <c:v>49135.099999999977</c:v>
                </c:pt>
                <c:pt idx="439">
                  <c:v>49135.099999999977</c:v>
                </c:pt>
                <c:pt idx="440">
                  <c:v>49232.699999999975</c:v>
                </c:pt>
                <c:pt idx="441">
                  <c:v>49232.699999999975</c:v>
                </c:pt>
                <c:pt idx="442">
                  <c:v>49312.599999999977</c:v>
                </c:pt>
                <c:pt idx="443">
                  <c:v>49312.599999999977</c:v>
                </c:pt>
                <c:pt idx="444">
                  <c:v>49395.39999999998</c:v>
                </c:pt>
                <c:pt idx="445">
                  <c:v>49395.39999999998</c:v>
                </c:pt>
                <c:pt idx="446">
                  <c:v>49624.599999999977</c:v>
                </c:pt>
                <c:pt idx="447">
                  <c:v>49624.599999999977</c:v>
                </c:pt>
                <c:pt idx="448">
                  <c:v>49968.999999999978</c:v>
                </c:pt>
                <c:pt idx="449">
                  <c:v>49968.999999999978</c:v>
                </c:pt>
                <c:pt idx="450">
                  <c:v>49994.099999999977</c:v>
                </c:pt>
                <c:pt idx="451">
                  <c:v>49994.099999999977</c:v>
                </c:pt>
                <c:pt idx="452">
                  <c:v>50129.999999999978</c:v>
                </c:pt>
                <c:pt idx="453">
                  <c:v>50129.999999999978</c:v>
                </c:pt>
                <c:pt idx="454">
                  <c:v>50547.999999999978</c:v>
                </c:pt>
                <c:pt idx="455">
                  <c:v>50547.999999999978</c:v>
                </c:pt>
                <c:pt idx="456">
                  <c:v>50885.39999999998</c:v>
                </c:pt>
                <c:pt idx="457">
                  <c:v>50885.39999999998</c:v>
                </c:pt>
                <c:pt idx="458">
                  <c:v>51017.89999999998</c:v>
                </c:pt>
                <c:pt idx="459">
                  <c:v>51017.89999999998</c:v>
                </c:pt>
                <c:pt idx="460">
                  <c:v>51093.499999999978</c:v>
                </c:pt>
                <c:pt idx="461">
                  <c:v>51093.499999999978</c:v>
                </c:pt>
                <c:pt idx="462">
                  <c:v>51185.599999999977</c:v>
                </c:pt>
                <c:pt idx="463">
                  <c:v>51185.599999999977</c:v>
                </c:pt>
                <c:pt idx="464">
                  <c:v>51443.999999999978</c:v>
                </c:pt>
                <c:pt idx="465">
                  <c:v>51443.999999999978</c:v>
                </c:pt>
                <c:pt idx="466">
                  <c:v>51593.999999999978</c:v>
                </c:pt>
                <c:pt idx="467">
                  <c:v>51593.999999999978</c:v>
                </c:pt>
                <c:pt idx="468">
                  <c:v>51718.199999999975</c:v>
                </c:pt>
                <c:pt idx="469">
                  <c:v>51718.199999999975</c:v>
                </c:pt>
                <c:pt idx="470">
                  <c:v>51804.899999999972</c:v>
                </c:pt>
                <c:pt idx="471">
                  <c:v>51804.899999999972</c:v>
                </c:pt>
                <c:pt idx="472">
                  <c:v>52019.799999999974</c:v>
                </c:pt>
                <c:pt idx="473">
                  <c:v>52019.799999999974</c:v>
                </c:pt>
                <c:pt idx="474">
                  <c:v>52090.799999999974</c:v>
                </c:pt>
                <c:pt idx="475">
                  <c:v>52090.799999999974</c:v>
                </c:pt>
                <c:pt idx="476">
                  <c:v>52437.199999999975</c:v>
                </c:pt>
                <c:pt idx="477">
                  <c:v>52437.199999999975</c:v>
                </c:pt>
                <c:pt idx="478">
                  <c:v>52849.999999999978</c:v>
                </c:pt>
                <c:pt idx="479">
                  <c:v>52849.999999999978</c:v>
                </c:pt>
                <c:pt idx="480">
                  <c:v>53004.199999999975</c:v>
                </c:pt>
                <c:pt idx="481">
                  <c:v>53004.199999999975</c:v>
                </c:pt>
                <c:pt idx="482">
                  <c:v>53052.499999999978</c:v>
                </c:pt>
                <c:pt idx="483">
                  <c:v>53052.499999999978</c:v>
                </c:pt>
                <c:pt idx="484">
                  <c:v>53118.39999999998</c:v>
                </c:pt>
                <c:pt idx="485">
                  <c:v>53118.39999999998</c:v>
                </c:pt>
                <c:pt idx="486">
                  <c:v>53236.799999999981</c:v>
                </c:pt>
                <c:pt idx="487">
                  <c:v>53236.799999999981</c:v>
                </c:pt>
                <c:pt idx="488">
                  <c:v>53245.099999999984</c:v>
                </c:pt>
                <c:pt idx="489">
                  <c:v>53245.099999999984</c:v>
                </c:pt>
                <c:pt idx="490">
                  <c:v>53346.299999999981</c:v>
                </c:pt>
                <c:pt idx="491">
                  <c:v>53346.299999999981</c:v>
                </c:pt>
                <c:pt idx="492">
                  <c:v>53575.799999999981</c:v>
                </c:pt>
                <c:pt idx="493">
                  <c:v>53575.799999999981</c:v>
                </c:pt>
                <c:pt idx="494">
                  <c:v>53715.599999999984</c:v>
                </c:pt>
                <c:pt idx="495">
                  <c:v>53715.599999999984</c:v>
                </c:pt>
                <c:pt idx="496">
                  <c:v>54093.399999999987</c:v>
                </c:pt>
                <c:pt idx="497">
                  <c:v>54093.399999999987</c:v>
                </c:pt>
                <c:pt idx="498">
                  <c:v>54117.999999999985</c:v>
                </c:pt>
                <c:pt idx="499">
                  <c:v>54117.999999999985</c:v>
                </c:pt>
                <c:pt idx="500">
                  <c:v>54150.399999999987</c:v>
                </c:pt>
                <c:pt idx="501">
                  <c:v>54150.399999999987</c:v>
                </c:pt>
                <c:pt idx="502">
                  <c:v>54322.299999999988</c:v>
                </c:pt>
                <c:pt idx="503">
                  <c:v>54322.299999999988</c:v>
                </c:pt>
                <c:pt idx="504">
                  <c:v>54358.299999999988</c:v>
                </c:pt>
                <c:pt idx="505">
                  <c:v>54358.299999999988</c:v>
                </c:pt>
                <c:pt idx="506">
                  <c:v>54493.299999999988</c:v>
                </c:pt>
                <c:pt idx="507">
                  <c:v>54493.299999999988</c:v>
                </c:pt>
                <c:pt idx="508">
                  <c:v>54739.399999999987</c:v>
                </c:pt>
                <c:pt idx="509">
                  <c:v>54739.399999999987</c:v>
                </c:pt>
                <c:pt idx="510">
                  <c:v>54747.999999999985</c:v>
                </c:pt>
                <c:pt idx="511">
                  <c:v>54747.999999999985</c:v>
                </c:pt>
                <c:pt idx="512">
                  <c:v>54943.599999999984</c:v>
                </c:pt>
                <c:pt idx="513">
                  <c:v>54943.599999999984</c:v>
                </c:pt>
                <c:pt idx="514">
                  <c:v>55030.699999999983</c:v>
                </c:pt>
                <c:pt idx="515">
                  <c:v>55030.699999999983</c:v>
                </c:pt>
                <c:pt idx="516">
                  <c:v>55061.699999999983</c:v>
                </c:pt>
                <c:pt idx="517">
                  <c:v>55061.699999999983</c:v>
                </c:pt>
                <c:pt idx="518">
                  <c:v>55302.699999999983</c:v>
                </c:pt>
                <c:pt idx="519">
                  <c:v>55302.699999999983</c:v>
                </c:pt>
                <c:pt idx="520">
                  <c:v>55389.699999999983</c:v>
                </c:pt>
                <c:pt idx="521">
                  <c:v>55389.699999999983</c:v>
                </c:pt>
                <c:pt idx="522">
                  <c:v>55407.999999999985</c:v>
                </c:pt>
                <c:pt idx="523">
                  <c:v>55407.999999999985</c:v>
                </c:pt>
                <c:pt idx="524">
                  <c:v>55508.799999999988</c:v>
                </c:pt>
                <c:pt idx="525">
                  <c:v>55508.799999999988</c:v>
                </c:pt>
                <c:pt idx="526">
                  <c:v>55802.599999999991</c:v>
                </c:pt>
                <c:pt idx="527">
                  <c:v>55802.599999999991</c:v>
                </c:pt>
                <c:pt idx="528">
                  <c:v>55820.19999999999</c:v>
                </c:pt>
                <c:pt idx="529">
                  <c:v>55820.19999999999</c:v>
                </c:pt>
                <c:pt idx="530">
                  <c:v>55899.999999999993</c:v>
                </c:pt>
                <c:pt idx="531">
                  <c:v>55899.999999999993</c:v>
                </c:pt>
                <c:pt idx="532">
                  <c:v>56141.499999999993</c:v>
                </c:pt>
                <c:pt idx="533">
                  <c:v>56141.499999999993</c:v>
                </c:pt>
                <c:pt idx="534">
                  <c:v>56233.299999999996</c:v>
                </c:pt>
                <c:pt idx="535">
                  <c:v>56233.299999999996</c:v>
                </c:pt>
                <c:pt idx="536">
                  <c:v>56278.2</c:v>
                </c:pt>
                <c:pt idx="537">
                  <c:v>56278.2</c:v>
                </c:pt>
                <c:pt idx="538">
                  <c:v>56336.2</c:v>
                </c:pt>
                <c:pt idx="539">
                  <c:v>56336.2</c:v>
                </c:pt>
                <c:pt idx="540">
                  <c:v>56386.899999999994</c:v>
                </c:pt>
                <c:pt idx="541">
                  <c:v>56386.899999999994</c:v>
                </c:pt>
                <c:pt idx="542">
                  <c:v>56437.599999999991</c:v>
                </c:pt>
                <c:pt idx="543">
                  <c:v>56437.599999999991</c:v>
                </c:pt>
                <c:pt idx="544">
                  <c:v>56563.69999999999</c:v>
                </c:pt>
                <c:pt idx="545">
                  <c:v>56563.69999999999</c:v>
                </c:pt>
                <c:pt idx="546">
                  <c:v>56601.999999999993</c:v>
                </c:pt>
                <c:pt idx="547">
                  <c:v>56601.999999999993</c:v>
                </c:pt>
                <c:pt idx="548">
                  <c:v>56719.899999999994</c:v>
                </c:pt>
                <c:pt idx="549">
                  <c:v>56719.899999999994</c:v>
                </c:pt>
                <c:pt idx="550">
                  <c:v>56885.899999999994</c:v>
                </c:pt>
                <c:pt idx="551">
                  <c:v>56885.899999999994</c:v>
                </c:pt>
                <c:pt idx="552">
                  <c:v>56984.399999999994</c:v>
                </c:pt>
                <c:pt idx="553">
                  <c:v>56984.399999999994</c:v>
                </c:pt>
                <c:pt idx="554">
                  <c:v>57229.299999999996</c:v>
                </c:pt>
                <c:pt idx="555">
                  <c:v>57229.299999999996</c:v>
                </c:pt>
                <c:pt idx="556">
                  <c:v>57266.6</c:v>
                </c:pt>
                <c:pt idx="557">
                  <c:v>57266.6</c:v>
                </c:pt>
                <c:pt idx="558">
                  <c:v>57277.4</c:v>
                </c:pt>
                <c:pt idx="559">
                  <c:v>57277.4</c:v>
                </c:pt>
                <c:pt idx="560">
                  <c:v>57431.200000000004</c:v>
                </c:pt>
                <c:pt idx="561">
                  <c:v>57431.200000000004</c:v>
                </c:pt>
                <c:pt idx="562">
                  <c:v>57609.000000000007</c:v>
                </c:pt>
                <c:pt idx="563">
                  <c:v>57609.000000000007</c:v>
                </c:pt>
                <c:pt idx="564">
                  <c:v>57730.500000000007</c:v>
                </c:pt>
                <c:pt idx="565">
                  <c:v>57730.500000000007</c:v>
                </c:pt>
                <c:pt idx="566">
                  <c:v>57980.600000000006</c:v>
                </c:pt>
                <c:pt idx="567">
                  <c:v>57980.600000000006</c:v>
                </c:pt>
                <c:pt idx="568">
                  <c:v>58083.600000000006</c:v>
                </c:pt>
                <c:pt idx="569">
                  <c:v>58083.600000000006</c:v>
                </c:pt>
                <c:pt idx="570">
                  <c:v>58155.400000000009</c:v>
                </c:pt>
                <c:pt idx="571">
                  <c:v>58155.400000000009</c:v>
                </c:pt>
                <c:pt idx="572">
                  <c:v>58241.700000000012</c:v>
                </c:pt>
                <c:pt idx="573">
                  <c:v>58241.700000000012</c:v>
                </c:pt>
                <c:pt idx="574">
                  <c:v>58402.100000000013</c:v>
                </c:pt>
                <c:pt idx="575">
                  <c:v>58402.100000000013</c:v>
                </c:pt>
                <c:pt idx="576">
                  <c:v>58495.200000000012</c:v>
                </c:pt>
                <c:pt idx="577">
                  <c:v>58495.200000000012</c:v>
                </c:pt>
                <c:pt idx="578">
                  <c:v>58523.600000000013</c:v>
                </c:pt>
                <c:pt idx="579">
                  <c:v>58523.600000000013</c:v>
                </c:pt>
                <c:pt idx="580">
                  <c:v>58544.100000000013</c:v>
                </c:pt>
                <c:pt idx="581">
                  <c:v>58544.100000000013</c:v>
                </c:pt>
                <c:pt idx="582">
                  <c:v>58853.400000000016</c:v>
                </c:pt>
                <c:pt idx="583">
                  <c:v>58853.400000000016</c:v>
                </c:pt>
                <c:pt idx="584">
                  <c:v>58887.800000000017</c:v>
                </c:pt>
                <c:pt idx="585">
                  <c:v>58887.800000000017</c:v>
                </c:pt>
                <c:pt idx="586">
                  <c:v>58933.200000000019</c:v>
                </c:pt>
                <c:pt idx="587">
                  <c:v>58933.200000000019</c:v>
                </c:pt>
                <c:pt idx="588">
                  <c:v>58952.000000000022</c:v>
                </c:pt>
                <c:pt idx="589">
                  <c:v>58952.000000000022</c:v>
                </c:pt>
                <c:pt idx="590">
                  <c:v>59016.700000000019</c:v>
                </c:pt>
                <c:pt idx="591">
                  <c:v>59016.700000000019</c:v>
                </c:pt>
                <c:pt idx="592">
                  <c:v>59033.200000000019</c:v>
                </c:pt>
                <c:pt idx="593">
                  <c:v>59033.200000000019</c:v>
                </c:pt>
                <c:pt idx="594">
                  <c:v>59485.500000000022</c:v>
                </c:pt>
                <c:pt idx="595">
                  <c:v>59485.500000000022</c:v>
                </c:pt>
                <c:pt idx="596">
                  <c:v>59538.400000000023</c:v>
                </c:pt>
                <c:pt idx="597">
                  <c:v>59538.400000000023</c:v>
                </c:pt>
                <c:pt idx="598">
                  <c:v>59736.500000000022</c:v>
                </c:pt>
                <c:pt idx="599">
                  <c:v>59736.500000000022</c:v>
                </c:pt>
                <c:pt idx="600">
                  <c:v>59796.800000000025</c:v>
                </c:pt>
                <c:pt idx="601">
                  <c:v>59796.800000000025</c:v>
                </c:pt>
                <c:pt idx="602">
                  <c:v>59939.700000000026</c:v>
                </c:pt>
                <c:pt idx="603">
                  <c:v>59939.700000000026</c:v>
                </c:pt>
                <c:pt idx="604">
                  <c:v>59973.600000000028</c:v>
                </c:pt>
                <c:pt idx="605">
                  <c:v>59973.600000000028</c:v>
                </c:pt>
                <c:pt idx="606">
                  <c:v>60250.800000000025</c:v>
                </c:pt>
                <c:pt idx="607">
                  <c:v>60250.800000000025</c:v>
                </c:pt>
                <c:pt idx="608">
                  <c:v>60436.100000000028</c:v>
                </c:pt>
                <c:pt idx="609">
                  <c:v>60436.100000000028</c:v>
                </c:pt>
                <c:pt idx="610">
                  <c:v>60539.700000000026</c:v>
                </c:pt>
                <c:pt idx="611">
                  <c:v>60539.700000000026</c:v>
                </c:pt>
                <c:pt idx="612">
                  <c:v>60678.100000000028</c:v>
                </c:pt>
                <c:pt idx="613">
                  <c:v>60678.100000000028</c:v>
                </c:pt>
                <c:pt idx="614">
                  <c:v>60744.300000000025</c:v>
                </c:pt>
                <c:pt idx="615">
                  <c:v>60744.300000000025</c:v>
                </c:pt>
                <c:pt idx="616">
                  <c:v>60828.700000000026</c:v>
                </c:pt>
                <c:pt idx="617">
                  <c:v>60828.700000000026</c:v>
                </c:pt>
                <c:pt idx="618">
                  <c:v>60891.700000000026</c:v>
                </c:pt>
                <c:pt idx="619">
                  <c:v>60891.700000000026</c:v>
                </c:pt>
                <c:pt idx="620">
                  <c:v>60929.800000000025</c:v>
                </c:pt>
                <c:pt idx="621">
                  <c:v>60929.800000000025</c:v>
                </c:pt>
                <c:pt idx="622">
                  <c:v>61244.700000000026</c:v>
                </c:pt>
                <c:pt idx="623">
                  <c:v>61244.700000000026</c:v>
                </c:pt>
                <c:pt idx="624">
                  <c:v>61324.700000000026</c:v>
                </c:pt>
                <c:pt idx="625">
                  <c:v>61324.700000000026</c:v>
                </c:pt>
                <c:pt idx="626">
                  <c:v>61355.600000000028</c:v>
                </c:pt>
                <c:pt idx="627">
                  <c:v>61355.600000000028</c:v>
                </c:pt>
                <c:pt idx="628">
                  <c:v>61380.300000000025</c:v>
                </c:pt>
                <c:pt idx="629">
                  <c:v>61380.300000000025</c:v>
                </c:pt>
                <c:pt idx="630">
                  <c:v>61569.600000000028</c:v>
                </c:pt>
                <c:pt idx="631">
                  <c:v>61569.600000000028</c:v>
                </c:pt>
                <c:pt idx="632">
                  <c:v>61588.100000000028</c:v>
                </c:pt>
                <c:pt idx="633">
                  <c:v>61588.100000000028</c:v>
                </c:pt>
                <c:pt idx="634">
                  <c:v>61798.500000000029</c:v>
                </c:pt>
                <c:pt idx="635">
                  <c:v>61798.500000000029</c:v>
                </c:pt>
                <c:pt idx="636">
                  <c:v>61830.500000000029</c:v>
                </c:pt>
                <c:pt idx="637">
                  <c:v>61830.500000000029</c:v>
                </c:pt>
                <c:pt idx="638">
                  <c:v>62021.100000000028</c:v>
                </c:pt>
                <c:pt idx="639">
                  <c:v>62021.100000000028</c:v>
                </c:pt>
                <c:pt idx="640">
                  <c:v>62043.000000000029</c:v>
                </c:pt>
                <c:pt idx="641">
                  <c:v>62043.000000000029</c:v>
                </c:pt>
                <c:pt idx="642">
                  <c:v>62069.700000000026</c:v>
                </c:pt>
                <c:pt idx="643">
                  <c:v>62069.700000000026</c:v>
                </c:pt>
                <c:pt idx="644">
                  <c:v>62083.500000000029</c:v>
                </c:pt>
                <c:pt idx="645">
                  <c:v>62083.500000000029</c:v>
                </c:pt>
                <c:pt idx="646">
                  <c:v>62110.900000000031</c:v>
                </c:pt>
                <c:pt idx="647">
                  <c:v>62110.900000000031</c:v>
                </c:pt>
                <c:pt idx="648">
                  <c:v>62181.300000000032</c:v>
                </c:pt>
                <c:pt idx="649">
                  <c:v>62181.300000000032</c:v>
                </c:pt>
                <c:pt idx="650">
                  <c:v>62273.000000000029</c:v>
                </c:pt>
                <c:pt idx="651">
                  <c:v>62273.000000000029</c:v>
                </c:pt>
                <c:pt idx="652">
                  <c:v>62335.600000000028</c:v>
                </c:pt>
                <c:pt idx="653">
                  <c:v>62335.600000000028</c:v>
                </c:pt>
                <c:pt idx="654">
                  <c:v>62453.800000000025</c:v>
                </c:pt>
                <c:pt idx="655">
                  <c:v>62453.800000000025</c:v>
                </c:pt>
                <c:pt idx="656">
                  <c:v>62512.000000000022</c:v>
                </c:pt>
                <c:pt idx="657">
                  <c:v>62512.000000000022</c:v>
                </c:pt>
                <c:pt idx="658">
                  <c:v>62530.500000000022</c:v>
                </c:pt>
                <c:pt idx="659">
                  <c:v>62530.500000000022</c:v>
                </c:pt>
                <c:pt idx="660">
                  <c:v>62536.800000000025</c:v>
                </c:pt>
                <c:pt idx="661">
                  <c:v>62536.800000000025</c:v>
                </c:pt>
                <c:pt idx="662">
                  <c:v>62548.700000000026</c:v>
                </c:pt>
                <c:pt idx="663">
                  <c:v>62548.700000000026</c:v>
                </c:pt>
                <c:pt idx="664">
                  <c:v>62552.700000000026</c:v>
                </c:pt>
                <c:pt idx="665">
                  <c:v>62552.700000000026</c:v>
                </c:pt>
                <c:pt idx="666">
                  <c:v>62554.500000000029</c:v>
                </c:pt>
                <c:pt idx="667">
                  <c:v>62554.500000000029</c:v>
                </c:pt>
              </c:numCache>
            </c:numRef>
          </c:cat>
          <c:val>
            <c:numRef>
              <c:f>'Asset 2024 Cost Curve (LOM)'!$AC$11:$AC$694</c:f>
              <c:numCache>
                <c:formatCode>"$"#,##0_)_x_%;\("$"#,##0\)_x_%;\-\-_)_x_%;@_)_x_%</c:formatCode>
                <c:ptCount val="684"/>
                <c:pt idx="0">
                  <c:v>0</c:v>
                </c:pt>
                <c:pt idx="1">
                  <c:v>0</c:v>
                </c:pt>
                <c:pt idx="2">
                  <c:v>-1997.58</c:v>
                </c:pt>
                <c:pt idx="3">
                  <c:v>-1997.58</c:v>
                </c:pt>
                <c:pt idx="4">
                  <c:v>-1858.22</c:v>
                </c:pt>
                <c:pt idx="5">
                  <c:v>-1858.22</c:v>
                </c:pt>
                <c:pt idx="6">
                  <c:v>-936.24</c:v>
                </c:pt>
                <c:pt idx="7">
                  <c:v>-936.24</c:v>
                </c:pt>
                <c:pt idx="8">
                  <c:v>-399.92</c:v>
                </c:pt>
                <c:pt idx="9">
                  <c:v>-399.92</c:v>
                </c:pt>
                <c:pt idx="10">
                  <c:v>-100.65</c:v>
                </c:pt>
                <c:pt idx="11">
                  <c:v>-100.65</c:v>
                </c:pt>
                <c:pt idx="12">
                  <c:v>-73.64</c:v>
                </c:pt>
                <c:pt idx="13">
                  <c:v>-73.64</c:v>
                </c:pt>
                <c:pt idx="14">
                  <c:v>41.08</c:v>
                </c:pt>
                <c:pt idx="15">
                  <c:v>41.08</c:v>
                </c:pt>
                <c:pt idx="16">
                  <c:v>47.09</c:v>
                </c:pt>
                <c:pt idx="17">
                  <c:v>47.09</c:v>
                </c:pt>
                <c:pt idx="18">
                  <c:v>130.96</c:v>
                </c:pt>
                <c:pt idx="19">
                  <c:v>130.96</c:v>
                </c:pt>
                <c:pt idx="20">
                  <c:v>144.02000000000001</c:v>
                </c:pt>
                <c:pt idx="21">
                  <c:v>144.02000000000001</c:v>
                </c:pt>
                <c:pt idx="22">
                  <c:v>169.73</c:v>
                </c:pt>
                <c:pt idx="23">
                  <c:v>169.73</c:v>
                </c:pt>
                <c:pt idx="24">
                  <c:v>190.32</c:v>
                </c:pt>
                <c:pt idx="25">
                  <c:v>190.32</c:v>
                </c:pt>
                <c:pt idx="26">
                  <c:v>284.26</c:v>
                </c:pt>
                <c:pt idx="27">
                  <c:v>284.26</c:v>
                </c:pt>
                <c:pt idx="28">
                  <c:v>305.8</c:v>
                </c:pt>
                <c:pt idx="29">
                  <c:v>305.8</c:v>
                </c:pt>
                <c:pt idx="30">
                  <c:v>383.59</c:v>
                </c:pt>
                <c:pt idx="31">
                  <c:v>383.59</c:v>
                </c:pt>
                <c:pt idx="32">
                  <c:v>459.03</c:v>
                </c:pt>
                <c:pt idx="33">
                  <c:v>459.03</c:v>
                </c:pt>
                <c:pt idx="34">
                  <c:v>548.59</c:v>
                </c:pt>
                <c:pt idx="35">
                  <c:v>548.59</c:v>
                </c:pt>
                <c:pt idx="36">
                  <c:v>555.17999999999995</c:v>
                </c:pt>
                <c:pt idx="37">
                  <c:v>555.17999999999995</c:v>
                </c:pt>
                <c:pt idx="38">
                  <c:v>591.96</c:v>
                </c:pt>
                <c:pt idx="39">
                  <c:v>591.96</c:v>
                </c:pt>
                <c:pt idx="40">
                  <c:v>599.09</c:v>
                </c:pt>
                <c:pt idx="41">
                  <c:v>599.09</c:v>
                </c:pt>
                <c:pt idx="42">
                  <c:v>627.79</c:v>
                </c:pt>
                <c:pt idx="43">
                  <c:v>627.79</c:v>
                </c:pt>
                <c:pt idx="44">
                  <c:v>634.67999999999995</c:v>
                </c:pt>
                <c:pt idx="45">
                  <c:v>634.67999999999995</c:v>
                </c:pt>
                <c:pt idx="46">
                  <c:v>639.95000000000005</c:v>
                </c:pt>
                <c:pt idx="47">
                  <c:v>639.95000000000005</c:v>
                </c:pt>
                <c:pt idx="48">
                  <c:v>646.99</c:v>
                </c:pt>
                <c:pt idx="49">
                  <c:v>646.99</c:v>
                </c:pt>
                <c:pt idx="50">
                  <c:v>668.1</c:v>
                </c:pt>
                <c:pt idx="51">
                  <c:v>668.1</c:v>
                </c:pt>
                <c:pt idx="52">
                  <c:v>725.79</c:v>
                </c:pt>
                <c:pt idx="53">
                  <c:v>725.79</c:v>
                </c:pt>
                <c:pt idx="54">
                  <c:v>727.77</c:v>
                </c:pt>
                <c:pt idx="55">
                  <c:v>727.77</c:v>
                </c:pt>
                <c:pt idx="56">
                  <c:v>734.23</c:v>
                </c:pt>
                <c:pt idx="57">
                  <c:v>734.23</c:v>
                </c:pt>
                <c:pt idx="58">
                  <c:v>752.24</c:v>
                </c:pt>
                <c:pt idx="59">
                  <c:v>752.24</c:v>
                </c:pt>
                <c:pt idx="60">
                  <c:v>757.87</c:v>
                </c:pt>
                <c:pt idx="61">
                  <c:v>757.87</c:v>
                </c:pt>
                <c:pt idx="62">
                  <c:v>766.46</c:v>
                </c:pt>
                <c:pt idx="63">
                  <c:v>766.46</c:v>
                </c:pt>
                <c:pt idx="64">
                  <c:v>766.83</c:v>
                </c:pt>
                <c:pt idx="65">
                  <c:v>766.83</c:v>
                </c:pt>
                <c:pt idx="66">
                  <c:v>773.73</c:v>
                </c:pt>
                <c:pt idx="67">
                  <c:v>773.73</c:v>
                </c:pt>
                <c:pt idx="68">
                  <c:v>779.58</c:v>
                </c:pt>
                <c:pt idx="69">
                  <c:v>779.58</c:v>
                </c:pt>
                <c:pt idx="70">
                  <c:v>781.16</c:v>
                </c:pt>
                <c:pt idx="71">
                  <c:v>781.16</c:v>
                </c:pt>
                <c:pt idx="72">
                  <c:v>786.71</c:v>
                </c:pt>
                <c:pt idx="73">
                  <c:v>786.71</c:v>
                </c:pt>
                <c:pt idx="74">
                  <c:v>788.21</c:v>
                </c:pt>
                <c:pt idx="75">
                  <c:v>788.21</c:v>
                </c:pt>
                <c:pt idx="76">
                  <c:v>831.56</c:v>
                </c:pt>
                <c:pt idx="77">
                  <c:v>831.56</c:v>
                </c:pt>
                <c:pt idx="78">
                  <c:v>834.06</c:v>
                </c:pt>
                <c:pt idx="79">
                  <c:v>834.06</c:v>
                </c:pt>
                <c:pt idx="80">
                  <c:v>836.12</c:v>
                </c:pt>
                <c:pt idx="81">
                  <c:v>836.12</c:v>
                </c:pt>
                <c:pt idx="82">
                  <c:v>840.22</c:v>
                </c:pt>
                <c:pt idx="83">
                  <c:v>840.22</c:v>
                </c:pt>
                <c:pt idx="84">
                  <c:v>841</c:v>
                </c:pt>
                <c:pt idx="85">
                  <c:v>841</c:v>
                </c:pt>
                <c:pt idx="86">
                  <c:v>841.79</c:v>
                </c:pt>
                <c:pt idx="87">
                  <c:v>841.79</c:v>
                </c:pt>
                <c:pt idx="88">
                  <c:v>846.02</c:v>
                </c:pt>
                <c:pt idx="89">
                  <c:v>846.02</c:v>
                </c:pt>
                <c:pt idx="90">
                  <c:v>889.51</c:v>
                </c:pt>
                <c:pt idx="91">
                  <c:v>889.51</c:v>
                </c:pt>
                <c:pt idx="92">
                  <c:v>893.39</c:v>
                </c:pt>
                <c:pt idx="93">
                  <c:v>893.39</c:v>
                </c:pt>
                <c:pt idx="94">
                  <c:v>893.5</c:v>
                </c:pt>
                <c:pt idx="95">
                  <c:v>893.5</c:v>
                </c:pt>
                <c:pt idx="96">
                  <c:v>894.81</c:v>
                </c:pt>
                <c:pt idx="97">
                  <c:v>894.81</c:v>
                </c:pt>
                <c:pt idx="98">
                  <c:v>896.56</c:v>
                </c:pt>
                <c:pt idx="99">
                  <c:v>896.56</c:v>
                </c:pt>
                <c:pt idx="100">
                  <c:v>898.56</c:v>
                </c:pt>
                <c:pt idx="101">
                  <c:v>898.56</c:v>
                </c:pt>
                <c:pt idx="102">
                  <c:v>907.31</c:v>
                </c:pt>
                <c:pt idx="103">
                  <c:v>907.31</c:v>
                </c:pt>
                <c:pt idx="104">
                  <c:v>920.95</c:v>
                </c:pt>
                <c:pt idx="105">
                  <c:v>920.95</c:v>
                </c:pt>
                <c:pt idx="106">
                  <c:v>922.9</c:v>
                </c:pt>
                <c:pt idx="107">
                  <c:v>922.9</c:v>
                </c:pt>
                <c:pt idx="108">
                  <c:v>924.24</c:v>
                </c:pt>
                <c:pt idx="109">
                  <c:v>924.24</c:v>
                </c:pt>
                <c:pt idx="110">
                  <c:v>926.58</c:v>
                </c:pt>
                <c:pt idx="111">
                  <c:v>926.58</c:v>
                </c:pt>
                <c:pt idx="112">
                  <c:v>931.19</c:v>
                </c:pt>
                <c:pt idx="113">
                  <c:v>931.19</c:v>
                </c:pt>
                <c:pt idx="114">
                  <c:v>933.25</c:v>
                </c:pt>
                <c:pt idx="115">
                  <c:v>933.25</c:v>
                </c:pt>
                <c:pt idx="116">
                  <c:v>951.92</c:v>
                </c:pt>
                <c:pt idx="117">
                  <c:v>951.92</c:v>
                </c:pt>
                <c:pt idx="118">
                  <c:v>953.64</c:v>
                </c:pt>
                <c:pt idx="119">
                  <c:v>953.64</c:v>
                </c:pt>
                <c:pt idx="120">
                  <c:v>957.28</c:v>
                </c:pt>
                <c:pt idx="121">
                  <c:v>957.28</c:v>
                </c:pt>
                <c:pt idx="122">
                  <c:v>958.83</c:v>
                </c:pt>
                <c:pt idx="123">
                  <c:v>958.83</c:v>
                </c:pt>
                <c:pt idx="124">
                  <c:v>964.12</c:v>
                </c:pt>
                <c:pt idx="125">
                  <c:v>964.12</c:v>
                </c:pt>
                <c:pt idx="126">
                  <c:v>965.47</c:v>
                </c:pt>
                <c:pt idx="127">
                  <c:v>965.47</c:v>
                </c:pt>
                <c:pt idx="128">
                  <c:v>971.53</c:v>
                </c:pt>
                <c:pt idx="129">
                  <c:v>971.53</c:v>
                </c:pt>
                <c:pt idx="130">
                  <c:v>972.9</c:v>
                </c:pt>
                <c:pt idx="131">
                  <c:v>972.9</c:v>
                </c:pt>
                <c:pt idx="132">
                  <c:v>973.74</c:v>
                </c:pt>
                <c:pt idx="133">
                  <c:v>973.74</c:v>
                </c:pt>
                <c:pt idx="134">
                  <c:v>974.29</c:v>
                </c:pt>
                <c:pt idx="135">
                  <c:v>974.29</c:v>
                </c:pt>
                <c:pt idx="136">
                  <c:v>982.78</c:v>
                </c:pt>
                <c:pt idx="137">
                  <c:v>982.78</c:v>
                </c:pt>
                <c:pt idx="138">
                  <c:v>983.8</c:v>
                </c:pt>
                <c:pt idx="139">
                  <c:v>983.8</c:v>
                </c:pt>
                <c:pt idx="140">
                  <c:v>993.97</c:v>
                </c:pt>
                <c:pt idx="141">
                  <c:v>993.97</c:v>
                </c:pt>
                <c:pt idx="142">
                  <c:v>997.31</c:v>
                </c:pt>
                <c:pt idx="143">
                  <c:v>997.31</c:v>
                </c:pt>
                <c:pt idx="144">
                  <c:v>999.58</c:v>
                </c:pt>
                <c:pt idx="145">
                  <c:v>999.58</c:v>
                </c:pt>
                <c:pt idx="146">
                  <c:v>1012.9</c:v>
                </c:pt>
                <c:pt idx="147">
                  <c:v>1012.9</c:v>
                </c:pt>
                <c:pt idx="148">
                  <c:v>1022.53</c:v>
                </c:pt>
                <c:pt idx="149">
                  <c:v>1022.53</c:v>
                </c:pt>
                <c:pt idx="150">
                  <c:v>1028.54</c:v>
                </c:pt>
                <c:pt idx="151">
                  <c:v>1028.54</c:v>
                </c:pt>
                <c:pt idx="152">
                  <c:v>1030.25</c:v>
                </c:pt>
                <c:pt idx="153">
                  <c:v>1030.25</c:v>
                </c:pt>
                <c:pt idx="154">
                  <c:v>1031.8800000000001</c:v>
                </c:pt>
                <c:pt idx="155">
                  <c:v>1031.8800000000001</c:v>
                </c:pt>
                <c:pt idx="156">
                  <c:v>1033.0999999999999</c:v>
                </c:pt>
                <c:pt idx="157">
                  <c:v>1033.0999999999999</c:v>
                </c:pt>
                <c:pt idx="158">
                  <c:v>1033.78</c:v>
                </c:pt>
                <c:pt idx="159">
                  <c:v>1033.78</c:v>
                </c:pt>
                <c:pt idx="160">
                  <c:v>1040.33</c:v>
                </c:pt>
                <c:pt idx="161">
                  <c:v>1040.33</c:v>
                </c:pt>
                <c:pt idx="162">
                  <c:v>1050.1099999999999</c:v>
                </c:pt>
                <c:pt idx="163">
                  <c:v>1050.1099999999999</c:v>
                </c:pt>
                <c:pt idx="164">
                  <c:v>1052.96</c:v>
                </c:pt>
                <c:pt idx="165">
                  <c:v>1052.96</c:v>
                </c:pt>
                <c:pt idx="166">
                  <c:v>1059.8699999999999</c:v>
                </c:pt>
                <c:pt idx="167">
                  <c:v>1059.8699999999999</c:v>
                </c:pt>
                <c:pt idx="168">
                  <c:v>1061.8599999999999</c:v>
                </c:pt>
                <c:pt idx="169">
                  <c:v>1061.8599999999999</c:v>
                </c:pt>
                <c:pt idx="170">
                  <c:v>1081.0999999999999</c:v>
                </c:pt>
                <c:pt idx="171">
                  <c:v>1081.0999999999999</c:v>
                </c:pt>
                <c:pt idx="172">
                  <c:v>1085.3900000000001</c:v>
                </c:pt>
                <c:pt idx="173">
                  <c:v>1085.3900000000001</c:v>
                </c:pt>
                <c:pt idx="174">
                  <c:v>1085.8800000000001</c:v>
                </c:pt>
                <c:pt idx="175">
                  <c:v>1085.8800000000001</c:v>
                </c:pt>
                <c:pt idx="176">
                  <c:v>1093.3800000000001</c:v>
                </c:pt>
                <c:pt idx="177">
                  <c:v>1093.3800000000001</c:v>
                </c:pt>
                <c:pt idx="178">
                  <c:v>1095</c:v>
                </c:pt>
                <c:pt idx="179">
                  <c:v>1095</c:v>
                </c:pt>
                <c:pt idx="180">
                  <c:v>1095.22</c:v>
                </c:pt>
                <c:pt idx="181">
                  <c:v>1095.22</c:v>
                </c:pt>
                <c:pt idx="182">
                  <c:v>1096.6400000000001</c:v>
                </c:pt>
                <c:pt idx="183">
                  <c:v>1096.6400000000001</c:v>
                </c:pt>
                <c:pt idx="184">
                  <c:v>1098.03</c:v>
                </c:pt>
                <c:pt idx="185">
                  <c:v>1098.03</c:v>
                </c:pt>
                <c:pt idx="186">
                  <c:v>1099.6199999999999</c:v>
                </c:pt>
                <c:pt idx="187">
                  <c:v>1099.6199999999999</c:v>
                </c:pt>
                <c:pt idx="188">
                  <c:v>1104.8699999999999</c:v>
                </c:pt>
                <c:pt idx="189">
                  <c:v>1104.8699999999999</c:v>
                </c:pt>
                <c:pt idx="190">
                  <c:v>1113.6300000000001</c:v>
                </c:pt>
                <c:pt idx="191">
                  <c:v>1113.6300000000001</c:v>
                </c:pt>
                <c:pt idx="192">
                  <c:v>1114.8</c:v>
                </c:pt>
                <c:pt idx="193">
                  <c:v>1114.8</c:v>
                </c:pt>
                <c:pt idx="194">
                  <c:v>1117.4000000000001</c:v>
                </c:pt>
                <c:pt idx="195">
                  <c:v>1117.4000000000001</c:v>
                </c:pt>
                <c:pt idx="196">
                  <c:v>1118.24</c:v>
                </c:pt>
                <c:pt idx="197">
                  <c:v>1118.24</c:v>
                </c:pt>
                <c:pt idx="198">
                  <c:v>1136.06</c:v>
                </c:pt>
                <c:pt idx="199">
                  <c:v>1136.06</c:v>
                </c:pt>
                <c:pt idx="200">
                  <c:v>1152.54</c:v>
                </c:pt>
                <c:pt idx="201">
                  <c:v>1152.54</c:v>
                </c:pt>
                <c:pt idx="202">
                  <c:v>1155.5999999999999</c:v>
                </c:pt>
                <c:pt idx="203">
                  <c:v>1155.5999999999999</c:v>
                </c:pt>
                <c:pt idx="204">
                  <c:v>1157.2</c:v>
                </c:pt>
                <c:pt idx="205">
                  <c:v>1157.2</c:v>
                </c:pt>
                <c:pt idx="206">
                  <c:v>1158.52</c:v>
                </c:pt>
                <c:pt idx="207">
                  <c:v>1158.52</c:v>
                </c:pt>
                <c:pt idx="208">
                  <c:v>1163.98</c:v>
                </c:pt>
                <c:pt idx="209">
                  <c:v>1163.98</c:v>
                </c:pt>
                <c:pt idx="210">
                  <c:v>1165.18</c:v>
                </c:pt>
                <c:pt idx="211">
                  <c:v>1165.18</c:v>
                </c:pt>
                <c:pt idx="212">
                  <c:v>1165.8800000000001</c:v>
                </c:pt>
                <c:pt idx="213">
                  <c:v>1165.8800000000001</c:v>
                </c:pt>
                <c:pt idx="214">
                  <c:v>1170.92</c:v>
                </c:pt>
                <c:pt idx="215">
                  <c:v>1170.92</c:v>
                </c:pt>
                <c:pt idx="216">
                  <c:v>1172.92</c:v>
                </c:pt>
                <c:pt idx="217">
                  <c:v>1172.92</c:v>
                </c:pt>
                <c:pt idx="218">
                  <c:v>1175.25</c:v>
                </c:pt>
                <c:pt idx="219">
                  <c:v>1175.25</c:v>
                </c:pt>
                <c:pt idx="220">
                  <c:v>1175.6500000000001</c:v>
                </c:pt>
                <c:pt idx="221">
                  <c:v>1175.6500000000001</c:v>
                </c:pt>
                <c:pt idx="222">
                  <c:v>1179.8499999999999</c:v>
                </c:pt>
                <c:pt idx="223">
                  <c:v>1179.8499999999999</c:v>
                </c:pt>
                <c:pt idx="224">
                  <c:v>1183.3399999999999</c:v>
                </c:pt>
                <c:pt idx="225">
                  <c:v>1183.3399999999999</c:v>
                </c:pt>
                <c:pt idx="226">
                  <c:v>1189.5899999999999</c:v>
                </c:pt>
                <c:pt idx="227">
                  <c:v>1189.5899999999999</c:v>
                </c:pt>
                <c:pt idx="228">
                  <c:v>1192.8699999999999</c:v>
                </c:pt>
                <c:pt idx="229">
                  <c:v>1192.8699999999999</c:v>
                </c:pt>
                <c:pt idx="230">
                  <c:v>1195.02</c:v>
                </c:pt>
                <c:pt idx="231">
                  <c:v>1195.02</c:v>
                </c:pt>
                <c:pt idx="232">
                  <c:v>1202.8399999999999</c:v>
                </c:pt>
                <c:pt idx="233">
                  <c:v>1202.8399999999999</c:v>
                </c:pt>
                <c:pt idx="234">
                  <c:v>1204.92</c:v>
                </c:pt>
                <c:pt idx="235">
                  <c:v>1204.92</c:v>
                </c:pt>
                <c:pt idx="236">
                  <c:v>1206.46</c:v>
                </c:pt>
                <c:pt idx="237">
                  <c:v>1206.46</c:v>
                </c:pt>
                <c:pt idx="238">
                  <c:v>1209.07</c:v>
                </c:pt>
                <c:pt idx="239">
                  <c:v>1209.07</c:v>
                </c:pt>
                <c:pt idx="240">
                  <c:v>1209.69</c:v>
                </c:pt>
                <c:pt idx="241">
                  <c:v>1209.69</c:v>
                </c:pt>
                <c:pt idx="242">
                  <c:v>1214.1199999999999</c:v>
                </c:pt>
                <c:pt idx="243">
                  <c:v>1214.1199999999999</c:v>
                </c:pt>
                <c:pt idx="244">
                  <c:v>1218.79</c:v>
                </c:pt>
                <c:pt idx="245">
                  <c:v>1218.79</c:v>
                </c:pt>
                <c:pt idx="246">
                  <c:v>1222.6300000000001</c:v>
                </c:pt>
                <c:pt idx="247">
                  <c:v>1222.6300000000001</c:v>
                </c:pt>
                <c:pt idx="248">
                  <c:v>1223.54</c:v>
                </c:pt>
                <c:pt idx="249">
                  <c:v>1223.54</c:v>
                </c:pt>
                <c:pt idx="250">
                  <c:v>1224.8900000000001</c:v>
                </c:pt>
                <c:pt idx="251">
                  <c:v>1224.8900000000001</c:v>
                </c:pt>
                <c:pt idx="252">
                  <c:v>1226.92</c:v>
                </c:pt>
                <c:pt idx="253">
                  <c:v>1226.92</c:v>
                </c:pt>
                <c:pt idx="254">
                  <c:v>1231.4000000000001</c:v>
                </c:pt>
                <c:pt idx="255">
                  <c:v>1231.4000000000001</c:v>
                </c:pt>
                <c:pt idx="256">
                  <c:v>1236.47</c:v>
                </c:pt>
                <c:pt idx="257">
                  <c:v>1236.47</c:v>
                </c:pt>
                <c:pt idx="258">
                  <c:v>1238.21</c:v>
                </c:pt>
                <c:pt idx="259">
                  <c:v>1238.21</c:v>
                </c:pt>
                <c:pt idx="260">
                  <c:v>1239.99</c:v>
                </c:pt>
                <c:pt idx="261">
                  <c:v>1239.99</c:v>
                </c:pt>
                <c:pt idx="262">
                  <c:v>1243.76</c:v>
                </c:pt>
                <c:pt idx="263">
                  <c:v>1243.76</c:v>
                </c:pt>
                <c:pt idx="264">
                  <c:v>1245.49</c:v>
                </c:pt>
                <c:pt idx="265">
                  <c:v>1245.49</c:v>
                </c:pt>
                <c:pt idx="266">
                  <c:v>1247.07</c:v>
                </c:pt>
                <c:pt idx="267">
                  <c:v>1247.07</c:v>
                </c:pt>
                <c:pt idx="268">
                  <c:v>1247.77</c:v>
                </c:pt>
                <c:pt idx="269">
                  <c:v>1247.77</c:v>
                </c:pt>
                <c:pt idx="270">
                  <c:v>1250.53</c:v>
                </c:pt>
                <c:pt idx="271">
                  <c:v>1250.53</c:v>
                </c:pt>
                <c:pt idx="272">
                  <c:v>1250.77</c:v>
                </c:pt>
                <c:pt idx="273">
                  <c:v>1250.77</c:v>
                </c:pt>
                <c:pt idx="274">
                  <c:v>1256.19</c:v>
                </c:pt>
                <c:pt idx="275">
                  <c:v>1256.19</c:v>
                </c:pt>
                <c:pt idx="276">
                  <c:v>1267.76</c:v>
                </c:pt>
                <c:pt idx="277">
                  <c:v>1267.76</c:v>
                </c:pt>
                <c:pt idx="278">
                  <c:v>1270.79</c:v>
                </c:pt>
                <c:pt idx="279">
                  <c:v>1270.79</c:v>
                </c:pt>
                <c:pt idx="280">
                  <c:v>1272.4000000000001</c:v>
                </c:pt>
                <c:pt idx="281">
                  <c:v>1272.4000000000001</c:v>
                </c:pt>
                <c:pt idx="282">
                  <c:v>1272.54</c:v>
                </c:pt>
                <c:pt idx="283">
                  <c:v>1272.54</c:v>
                </c:pt>
                <c:pt idx="284">
                  <c:v>1273.22</c:v>
                </c:pt>
                <c:pt idx="285">
                  <c:v>1273.22</c:v>
                </c:pt>
                <c:pt idx="286">
                  <c:v>1277.46</c:v>
                </c:pt>
                <c:pt idx="287">
                  <c:v>1277.46</c:v>
                </c:pt>
                <c:pt idx="288">
                  <c:v>1284.8699999999999</c:v>
                </c:pt>
                <c:pt idx="289">
                  <c:v>1284.8699999999999</c:v>
                </c:pt>
                <c:pt idx="290">
                  <c:v>1289.56</c:v>
                </c:pt>
                <c:pt idx="291">
                  <c:v>1289.56</c:v>
                </c:pt>
                <c:pt idx="292">
                  <c:v>1290.58</c:v>
                </c:pt>
                <c:pt idx="293">
                  <c:v>1290.58</c:v>
                </c:pt>
                <c:pt idx="294">
                  <c:v>1292.3</c:v>
                </c:pt>
                <c:pt idx="295">
                  <c:v>1292.3</c:v>
                </c:pt>
                <c:pt idx="296">
                  <c:v>1296.17</c:v>
                </c:pt>
                <c:pt idx="297">
                  <c:v>1296.17</c:v>
                </c:pt>
                <c:pt idx="298">
                  <c:v>1296.76</c:v>
                </c:pt>
                <c:pt idx="299">
                  <c:v>1296.76</c:v>
                </c:pt>
                <c:pt idx="300">
                  <c:v>1297.96</c:v>
                </c:pt>
                <c:pt idx="301">
                  <c:v>1297.96</c:v>
                </c:pt>
                <c:pt idx="302">
                  <c:v>1305.5</c:v>
                </c:pt>
                <c:pt idx="303">
                  <c:v>1305.5</c:v>
                </c:pt>
                <c:pt idx="304">
                  <c:v>1306.6199999999999</c:v>
                </c:pt>
                <c:pt idx="305">
                  <c:v>1306.6199999999999</c:v>
                </c:pt>
                <c:pt idx="306">
                  <c:v>1309.81</c:v>
                </c:pt>
                <c:pt idx="307">
                  <c:v>1309.81</c:v>
                </c:pt>
                <c:pt idx="308">
                  <c:v>1310.67</c:v>
                </c:pt>
                <c:pt idx="309">
                  <c:v>1310.67</c:v>
                </c:pt>
                <c:pt idx="310">
                  <c:v>1310.83</c:v>
                </c:pt>
                <c:pt idx="311">
                  <c:v>1310.83</c:v>
                </c:pt>
                <c:pt idx="312">
                  <c:v>1318.77</c:v>
                </c:pt>
                <c:pt idx="313">
                  <c:v>1318.77</c:v>
                </c:pt>
                <c:pt idx="314">
                  <c:v>1318.88</c:v>
                </c:pt>
                <c:pt idx="315">
                  <c:v>1318.88</c:v>
                </c:pt>
                <c:pt idx="316">
                  <c:v>1320.46</c:v>
                </c:pt>
                <c:pt idx="317">
                  <c:v>1320.46</c:v>
                </c:pt>
                <c:pt idx="318">
                  <c:v>1321.11</c:v>
                </c:pt>
                <c:pt idx="319">
                  <c:v>1321.11</c:v>
                </c:pt>
                <c:pt idx="320">
                  <c:v>1321.14</c:v>
                </c:pt>
                <c:pt idx="321">
                  <c:v>1321.14</c:v>
                </c:pt>
                <c:pt idx="322">
                  <c:v>1329.24</c:v>
                </c:pt>
                <c:pt idx="323">
                  <c:v>1329.24</c:v>
                </c:pt>
                <c:pt idx="324">
                  <c:v>1330.64</c:v>
                </c:pt>
                <c:pt idx="325">
                  <c:v>1330.64</c:v>
                </c:pt>
                <c:pt idx="326">
                  <c:v>1335.05</c:v>
                </c:pt>
                <c:pt idx="327">
                  <c:v>1335.05</c:v>
                </c:pt>
                <c:pt idx="328">
                  <c:v>1338.23</c:v>
                </c:pt>
                <c:pt idx="329">
                  <c:v>1338.23</c:v>
                </c:pt>
                <c:pt idx="330">
                  <c:v>1339.42</c:v>
                </c:pt>
                <c:pt idx="331">
                  <c:v>1339.42</c:v>
                </c:pt>
                <c:pt idx="332">
                  <c:v>1340.47</c:v>
                </c:pt>
                <c:pt idx="333">
                  <c:v>1340.47</c:v>
                </c:pt>
                <c:pt idx="334">
                  <c:v>1342.46</c:v>
                </c:pt>
                <c:pt idx="335">
                  <c:v>1342.46</c:v>
                </c:pt>
                <c:pt idx="336">
                  <c:v>1347.8</c:v>
                </c:pt>
                <c:pt idx="337">
                  <c:v>1347.8</c:v>
                </c:pt>
                <c:pt idx="338">
                  <c:v>1349.43</c:v>
                </c:pt>
                <c:pt idx="339">
                  <c:v>1349.43</c:v>
                </c:pt>
                <c:pt idx="340">
                  <c:v>1355.51</c:v>
                </c:pt>
                <c:pt idx="341">
                  <c:v>1355.51</c:v>
                </c:pt>
                <c:pt idx="342">
                  <c:v>1358.25</c:v>
                </c:pt>
                <c:pt idx="343">
                  <c:v>1358.25</c:v>
                </c:pt>
                <c:pt idx="344">
                  <c:v>1361.5</c:v>
                </c:pt>
                <c:pt idx="345">
                  <c:v>1361.5</c:v>
                </c:pt>
                <c:pt idx="346">
                  <c:v>1362.23</c:v>
                </c:pt>
                <c:pt idx="347">
                  <c:v>1362.23</c:v>
                </c:pt>
                <c:pt idx="348">
                  <c:v>1363.92</c:v>
                </c:pt>
                <c:pt idx="349">
                  <c:v>1363.92</c:v>
                </c:pt>
                <c:pt idx="350">
                  <c:v>1364.12</c:v>
                </c:pt>
                <c:pt idx="351">
                  <c:v>1364.12</c:v>
                </c:pt>
                <c:pt idx="352">
                  <c:v>1369.68</c:v>
                </c:pt>
                <c:pt idx="353">
                  <c:v>1369.68</c:v>
                </c:pt>
                <c:pt idx="354">
                  <c:v>1370.69</c:v>
                </c:pt>
                <c:pt idx="355">
                  <c:v>1370.69</c:v>
                </c:pt>
                <c:pt idx="356">
                  <c:v>1371.43</c:v>
                </c:pt>
                <c:pt idx="357">
                  <c:v>1371.43</c:v>
                </c:pt>
                <c:pt idx="358">
                  <c:v>1378.26</c:v>
                </c:pt>
                <c:pt idx="359">
                  <c:v>1378.26</c:v>
                </c:pt>
                <c:pt idx="360">
                  <c:v>1381.32</c:v>
                </c:pt>
                <c:pt idx="361">
                  <c:v>1381.32</c:v>
                </c:pt>
                <c:pt idx="362">
                  <c:v>1381.44</c:v>
                </c:pt>
                <c:pt idx="363">
                  <c:v>1381.44</c:v>
                </c:pt>
                <c:pt idx="364">
                  <c:v>1384.37</c:v>
                </c:pt>
                <c:pt idx="365">
                  <c:v>1384.37</c:v>
                </c:pt>
                <c:pt idx="366">
                  <c:v>1384.68</c:v>
                </c:pt>
                <c:pt idx="367">
                  <c:v>1384.68</c:v>
                </c:pt>
                <c:pt idx="368">
                  <c:v>1387.38</c:v>
                </c:pt>
                <c:pt idx="369">
                  <c:v>1387.38</c:v>
                </c:pt>
                <c:pt idx="370">
                  <c:v>1388.29</c:v>
                </c:pt>
                <c:pt idx="371">
                  <c:v>1388.29</c:v>
                </c:pt>
                <c:pt idx="372">
                  <c:v>1389.73</c:v>
                </c:pt>
                <c:pt idx="373">
                  <c:v>1389.73</c:v>
                </c:pt>
                <c:pt idx="374">
                  <c:v>1390.22</c:v>
                </c:pt>
                <c:pt idx="375">
                  <c:v>1390.22</c:v>
                </c:pt>
                <c:pt idx="376">
                  <c:v>1391.85</c:v>
                </c:pt>
                <c:pt idx="377">
                  <c:v>1391.85</c:v>
                </c:pt>
                <c:pt idx="378">
                  <c:v>1391.94</c:v>
                </c:pt>
                <c:pt idx="379">
                  <c:v>1391.94</c:v>
                </c:pt>
                <c:pt idx="380">
                  <c:v>1392.53</c:v>
                </c:pt>
                <c:pt idx="381">
                  <c:v>1392.53</c:v>
                </c:pt>
                <c:pt idx="382">
                  <c:v>1395.05</c:v>
                </c:pt>
                <c:pt idx="383">
                  <c:v>1395.05</c:v>
                </c:pt>
                <c:pt idx="384">
                  <c:v>1396.31</c:v>
                </c:pt>
                <c:pt idx="385">
                  <c:v>1396.31</c:v>
                </c:pt>
                <c:pt idx="386">
                  <c:v>1400.56</c:v>
                </c:pt>
                <c:pt idx="387">
                  <c:v>1400.56</c:v>
                </c:pt>
                <c:pt idx="388">
                  <c:v>1401.47</c:v>
                </c:pt>
                <c:pt idx="389">
                  <c:v>1401.47</c:v>
                </c:pt>
                <c:pt idx="390">
                  <c:v>1402.78</c:v>
                </c:pt>
                <c:pt idx="391">
                  <c:v>1402.78</c:v>
                </c:pt>
                <c:pt idx="392">
                  <c:v>1406.48</c:v>
                </c:pt>
                <c:pt idx="393">
                  <c:v>1406.48</c:v>
                </c:pt>
                <c:pt idx="394">
                  <c:v>1409.2</c:v>
                </c:pt>
                <c:pt idx="395">
                  <c:v>1409.2</c:v>
                </c:pt>
                <c:pt idx="396">
                  <c:v>1413.18</c:v>
                </c:pt>
                <c:pt idx="397">
                  <c:v>1413.18</c:v>
                </c:pt>
                <c:pt idx="398">
                  <c:v>1414.83</c:v>
                </c:pt>
                <c:pt idx="399">
                  <c:v>1414.83</c:v>
                </c:pt>
                <c:pt idx="400">
                  <c:v>1420.16</c:v>
                </c:pt>
                <c:pt idx="401">
                  <c:v>1420.16</c:v>
                </c:pt>
                <c:pt idx="402">
                  <c:v>1420.6</c:v>
                </c:pt>
                <c:pt idx="403">
                  <c:v>1420.6</c:v>
                </c:pt>
                <c:pt idx="404">
                  <c:v>1423.57</c:v>
                </c:pt>
                <c:pt idx="405">
                  <c:v>1423.57</c:v>
                </c:pt>
                <c:pt idx="406">
                  <c:v>1427.99</c:v>
                </c:pt>
                <c:pt idx="407">
                  <c:v>1427.99</c:v>
                </c:pt>
                <c:pt idx="408">
                  <c:v>1430.75</c:v>
                </c:pt>
                <c:pt idx="409">
                  <c:v>1430.75</c:v>
                </c:pt>
                <c:pt idx="410">
                  <c:v>1440.86</c:v>
                </c:pt>
                <c:pt idx="411">
                  <c:v>1440.86</c:v>
                </c:pt>
                <c:pt idx="412">
                  <c:v>1459.74</c:v>
                </c:pt>
                <c:pt idx="413">
                  <c:v>1459.74</c:v>
                </c:pt>
                <c:pt idx="414">
                  <c:v>1464.5</c:v>
                </c:pt>
                <c:pt idx="415">
                  <c:v>1464.5</c:v>
                </c:pt>
                <c:pt idx="416">
                  <c:v>1466.58</c:v>
                </c:pt>
                <c:pt idx="417">
                  <c:v>1466.58</c:v>
                </c:pt>
                <c:pt idx="418">
                  <c:v>1468.06</c:v>
                </c:pt>
                <c:pt idx="419">
                  <c:v>1468.06</c:v>
                </c:pt>
                <c:pt idx="420">
                  <c:v>1468.43</c:v>
                </c:pt>
                <c:pt idx="421">
                  <c:v>1468.43</c:v>
                </c:pt>
                <c:pt idx="422">
                  <c:v>1468.79</c:v>
                </c:pt>
                <c:pt idx="423">
                  <c:v>1468.79</c:v>
                </c:pt>
                <c:pt idx="424">
                  <c:v>1469.35</c:v>
                </c:pt>
                <c:pt idx="425">
                  <c:v>1469.35</c:v>
                </c:pt>
                <c:pt idx="426">
                  <c:v>1477.32</c:v>
                </c:pt>
                <c:pt idx="427">
                  <c:v>1477.32</c:v>
                </c:pt>
                <c:pt idx="428">
                  <c:v>1480.52</c:v>
                </c:pt>
                <c:pt idx="429">
                  <c:v>1480.52</c:v>
                </c:pt>
                <c:pt idx="430">
                  <c:v>1481.74</c:v>
                </c:pt>
                <c:pt idx="431">
                  <c:v>1481.74</c:v>
                </c:pt>
                <c:pt idx="432">
                  <c:v>1487.53</c:v>
                </c:pt>
                <c:pt idx="433">
                  <c:v>1487.53</c:v>
                </c:pt>
                <c:pt idx="434">
                  <c:v>1494.11</c:v>
                </c:pt>
                <c:pt idx="435">
                  <c:v>1494.11</c:v>
                </c:pt>
                <c:pt idx="436">
                  <c:v>1502.19</c:v>
                </c:pt>
                <c:pt idx="437">
                  <c:v>1502.19</c:v>
                </c:pt>
                <c:pt idx="438">
                  <c:v>1502.7</c:v>
                </c:pt>
                <c:pt idx="439">
                  <c:v>1502.7</c:v>
                </c:pt>
                <c:pt idx="440">
                  <c:v>1503.38</c:v>
                </c:pt>
                <c:pt idx="441">
                  <c:v>1503.38</c:v>
                </c:pt>
                <c:pt idx="442">
                  <c:v>1510.73</c:v>
                </c:pt>
                <c:pt idx="443">
                  <c:v>1510.73</c:v>
                </c:pt>
                <c:pt idx="444">
                  <c:v>1511.91</c:v>
                </c:pt>
                <c:pt idx="445">
                  <c:v>1511.91</c:v>
                </c:pt>
                <c:pt idx="446">
                  <c:v>1512.04</c:v>
                </c:pt>
                <c:pt idx="447">
                  <c:v>1512.04</c:v>
                </c:pt>
                <c:pt idx="448">
                  <c:v>1516.88</c:v>
                </c:pt>
                <c:pt idx="449">
                  <c:v>1516.88</c:v>
                </c:pt>
                <c:pt idx="450">
                  <c:v>1519.47</c:v>
                </c:pt>
                <c:pt idx="451">
                  <c:v>1519.47</c:v>
                </c:pt>
                <c:pt idx="452">
                  <c:v>1521.74</c:v>
                </c:pt>
                <c:pt idx="453">
                  <c:v>1521.74</c:v>
                </c:pt>
                <c:pt idx="454">
                  <c:v>1525.83</c:v>
                </c:pt>
                <c:pt idx="455">
                  <c:v>1525.83</c:v>
                </c:pt>
                <c:pt idx="456">
                  <c:v>1526.74</c:v>
                </c:pt>
                <c:pt idx="457">
                  <c:v>1526.74</c:v>
                </c:pt>
                <c:pt idx="458">
                  <c:v>1533.32</c:v>
                </c:pt>
                <c:pt idx="459">
                  <c:v>1533.32</c:v>
                </c:pt>
                <c:pt idx="460">
                  <c:v>1540.99</c:v>
                </c:pt>
                <c:pt idx="461">
                  <c:v>1540.99</c:v>
                </c:pt>
                <c:pt idx="462">
                  <c:v>1545.46</c:v>
                </c:pt>
                <c:pt idx="463">
                  <c:v>1545.46</c:v>
                </c:pt>
                <c:pt idx="464">
                  <c:v>1554.93</c:v>
                </c:pt>
                <c:pt idx="465">
                  <c:v>1554.93</c:v>
                </c:pt>
                <c:pt idx="466">
                  <c:v>1560.47</c:v>
                </c:pt>
                <c:pt idx="467">
                  <c:v>1560.47</c:v>
                </c:pt>
                <c:pt idx="468">
                  <c:v>1564.25</c:v>
                </c:pt>
                <c:pt idx="469">
                  <c:v>1564.25</c:v>
                </c:pt>
                <c:pt idx="470">
                  <c:v>1565.82</c:v>
                </c:pt>
                <c:pt idx="471">
                  <c:v>1565.82</c:v>
                </c:pt>
                <c:pt idx="472">
                  <c:v>1578.77</c:v>
                </c:pt>
                <c:pt idx="473">
                  <c:v>1578.77</c:v>
                </c:pt>
                <c:pt idx="474">
                  <c:v>1579.1</c:v>
                </c:pt>
                <c:pt idx="475">
                  <c:v>1579.1</c:v>
                </c:pt>
                <c:pt idx="476">
                  <c:v>1580.69</c:v>
                </c:pt>
                <c:pt idx="477">
                  <c:v>1580.69</c:v>
                </c:pt>
                <c:pt idx="478">
                  <c:v>1587.76</c:v>
                </c:pt>
                <c:pt idx="479">
                  <c:v>1587.76</c:v>
                </c:pt>
                <c:pt idx="480">
                  <c:v>1591.52</c:v>
                </c:pt>
                <c:pt idx="481">
                  <c:v>1591.52</c:v>
                </c:pt>
                <c:pt idx="482">
                  <c:v>1595.63</c:v>
                </c:pt>
                <c:pt idx="483">
                  <c:v>1595.63</c:v>
                </c:pt>
                <c:pt idx="484">
                  <c:v>1595.95</c:v>
                </c:pt>
                <c:pt idx="485">
                  <c:v>1595.95</c:v>
                </c:pt>
                <c:pt idx="486">
                  <c:v>1600.32</c:v>
                </c:pt>
                <c:pt idx="487">
                  <c:v>1600.32</c:v>
                </c:pt>
                <c:pt idx="488">
                  <c:v>1608.53</c:v>
                </c:pt>
                <c:pt idx="489">
                  <c:v>1608.53</c:v>
                </c:pt>
                <c:pt idx="490">
                  <c:v>1618.96</c:v>
                </c:pt>
                <c:pt idx="491">
                  <c:v>1618.96</c:v>
                </c:pt>
                <c:pt idx="492">
                  <c:v>1620.57</c:v>
                </c:pt>
                <c:pt idx="493">
                  <c:v>1620.57</c:v>
                </c:pt>
                <c:pt idx="494">
                  <c:v>1630.1</c:v>
                </c:pt>
                <c:pt idx="495">
                  <c:v>1630.1</c:v>
                </c:pt>
                <c:pt idx="496">
                  <c:v>1645.52</c:v>
                </c:pt>
                <c:pt idx="497">
                  <c:v>1645.52</c:v>
                </c:pt>
                <c:pt idx="498">
                  <c:v>1659.2</c:v>
                </c:pt>
                <c:pt idx="499">
                  <c:v>1659.2</c:v>
                </c:pt>
                <c:pt idx="500">
                  <c:v>1660.24</c:v>
                </c:pt>
                <c:pt idx="501">
                  <c:v>1660.24</c:v>
                </c:pt>
                <c:pt idx="502">
                  <c:v>1660.84</c:v>
                </c:pt>
                <c:pt idx="503">
                  <c:v>1660.84</c:v>
                </c:pt>
                <c:pt idx="504">
                  <c:v>1663.34</c:v>
                </c:pt>
                <c:pt idx="505">
                  <c:v>1663.34</c:v>
                </c:pt>
                <c:pt idx="506">
                  <c:v>1669.36</c:v>
                </c:pt>
                <c:pt idx="507">
                  <c:v>1669.36</c:v>
                </c:pt>
                <c:pt idx="508">
                  <c:v>1683.39</c:v>
                </c:pt>
                <c:pt idx="509">
                  <c:v>1683.39</c:v>
                </c:pt>
                <c:pt idx="510">
                  <c:v>1688.85</c:v>
                </c:pt>
                <c:pt idx="511">
                  <c:v>1688.85</c:v>
                </c:pt>
                <c:pt idx="512">
                  <c:v>1697.27</c:v>
                </c:pt>
                <c:pt idx="513">
                  <c:v>1697.27</c:v>
                </c:pt>
                <c:pt idx="514">
                  <c:v>1700.77</c:v>
                </c:pt>
                <c:pt idx="515">
                  <c:v>1700.77</c:v>
                </c:pt>
                <c:pt idx="516">
                  <c:v>1704.7</c:v>
                </c:pt>
                <c:pt idx="517">
                  <c:v>1704.7</c:v>
                </c:pt>
                <c:pt idx="518">
                  <c:v>1712.51</c:v>
                </c:pt>
                <c:pt idx="519">
                  <c:v>1712.51</c:v>
                </c:pt>
                <c:pt idx="520">
                  <c:v>1713.19</c:v>
                </c:pt>
                <c:pt idx="521">
                  <c:v>1713.19</c:v>
                </c:pt>
                <c:pt idx="522">
                  <c:v>1714.45</c:v>
                </c:pt>
                <c:pt idx="523">
                  <c:v>1714.45</c:v>
                </c:pt>
                <c:pt idx="524">
                  <c:v>1718.37</c:v>
                </c:pt>
                <c:pt idx="525">
                  <c:v>1718.37</c:v>
                </c:pt>
                <c:pt idx="526">
                  <c:v>1719.01</c:v>
                </c:pt>
                <c:pt idx="527">
                  <c:v>1719.01</c:v>
                </c:pt>
                <c:pt idx="528">
                  <c:v>1722.64</c:v>
                </c:pt>
                <c:pt idx="529">
                  <c:v>1722.64</c:v>
                </c:pt>
                <c:pt idx="530">
                  <c:v>1723.32</c:v>
                </c:pt>
                <c:pt idx="531">
                  <c:v>1723.32</c:v>
                </c:pt>
                <c:pt idx="532">
                  <c:v>1728.55</c:v>
                </c:pt>
                <c:pt idx="533">
                  <c:v>1728.55</c:v>
                </c:pt>
                <c:pt idx="534">
                  <c:v>1736.35</c:v>
                </c:pt>
                <c:pt idx="535">
                  <c:v>1736.35</c:v>
                </c:pt>
                <c:pt idx="536">
                  <c:v>1736.93</c:v>
                </c:pt>
                <c:pt idx="537">
                  <c:v>1736.93</c:v>
                </c:pt>
                <c:pt idx="538">
                  <c:v>1739.6</c:v>
                </c:pt>
                <c:pt idx="539">
                  <c:v>1739.6</c:v>
                </c:pt>
                <c:pt idx="540">
                  <c:v>1743.24</c:v>
                </c:pt>
                <c:pt idx="541">
                  <c:v>1743.24</c:v>
                </c:pt>
                <c:pt idx="542">
                  <c:v>1746.76</c:v>
                </c:pt>
                <c:pt idx="543">
                  <c:v>1746.76</c:v>
                </c:pt>
                <c:pt idx="544">
                  <c:v>1749.21</c:v>
                </c:pt>
                <c:pt idx="545">
                  <c:v>1749.21</c:v>
                </c:pt>
                <c:pt idx="546">
                  <c:v>1755.96</c:v>
                </c:pt>
                <c:pt idx="547">
                  <c:v>1755.96</c:v>
                </c:pt>
                <c:pt idx="548">
                  <c:v>1763.48</c:v>
                </c:pt>
                <c:pt idx="549">
                  <c:v>1763.48</c:v>
                </c:pt>
                <c:pt idx="550">
                  <c:v>1764.96</c:v>
                </c:pt>
                <c:pt idx="551">
                  <c:v>1764.96</c:v>
                </c:pt>
                <c:pt idx="552">
                  <c:v>1776.31</c:v>
                </c:pt>
                <c:pt idx="553">
                  <c:v>1776.31</c:v>
                </c:pt>
                <c:pt idx="554">
                  <c:v>1779.09</c:v>
                </c:pt>
                <c:pt idx="555">
                  <c:v>1779.09</c:v>
                </c:pt>
                <c:pt idx="556">
                  <c:v>1780.87</c:v>
                </c:pt>
                <c:pt idx="557">
                  <c:v>1780.87</c:v>
                </c:pt>
                <c:pt idx="558">
                  <c:v>1785.65</c:v>
                </c:pt>
                <c:pt idx="559">
                  <c:v>1785.65</c:v>
                </c:pt>
                <c:pt idx="560">
                  <c:v>1799.43</c:v>
                </c:pt>
                <c:pt idx="561">
                  <c:v>1799.43</c:v>
                </c:pt>
                <c:pt idx="562">
                  <c:v>1805.51</c:v>
                </c:pt>
                <c:pt idx="563">
                  <c:v>1805.51</c:v>
                </c:pt>
                <c:pt idx="564">
                  <c:v>1806.54</c:v>
                </c:pt>
                <c:pt idx="565">
                  <c:v>1806.54</c:v>
                </c:pt>
                <c:pt idx="566">
                  <c:v>1815.86</c:v>
                </c:pt>
                <c:pt idx="567">
                  <c:v>1815.86</c:v>
                </c:pt>
                <c:pt idx="568">
                  <c:v>1832.54</c:v>
                </c:pt>
                <c:pt idx="569">
                  <c:v>1832.54</c:v>
                </c:pt>
                <c:pt idx="570">
                  <c:v>1837.66</c:v>
                </c:pt>
                <c:pt idx="571">
                  <c:v>1837.66</c:v>
                </c:pt>
                <c:pt idx="572">
                  <c:v>1842.26</c:v>
                </c:pt>
                <c:pt idx="573">
                  <c:v>1842.26</c:v>
                </c:pt>
                <c:pt idx="574">
                  <c:v>1845.63</c:v>
                </c:pt>
                <c:pt idx="575">
                  <c:v>1845.63</c:v>
                </c:pt>
                <c:pt idx="576">
                  <c:v>1850.74</c:v>
                </c:pt>
                <c:pt idx="577">
                  <c:v>1850.74</c:v>
                </c:pt>
                <c:pt idx="578">
                  <c:v>1851.01</c:v>
                </c:pt>
                <c:pt idx="579">
                  <c:v>1851.01</c:v>
                </c:pt>
                <c:pt idx="580">
                  <c:v>1856.02</c:v>
                </c:pt>
                <c:pt idx="581">
                  <c:v>1856.02</c:v>
                </c:pt>
                <c:pt idx="582">
                  <c:v>1870.71</c:v>
                </c:pt>
                <c:pt idx="583">
                  <c:v>1870.71</c:v>
                </c:pt>
                <c:pt idx="584">
                  <c:v>1884</c:v>
                </c:pt>
                <c:pt idx="585">
                  <c:v>1884</c:v>
                </c:pt>
                <c:pt idx="586">
                  <c:v>1886.8</c:v>
                </c:pt>
                <c:pt idx="587">
                  <c:v>1886.8</c:v>
                </c:pt>
                <c:pt idx="588">
                  <c:v>1904.84</c:v>
                </c:pt>
                <c:pt idx="589">
                  <c:v>1904.84</c:v>
                </c:pt>
                <c:pt idx="590">
                  <c:v>1925.12</c:v>
                </c:pt>
                <c:pt idx="591">
                  <c:v>1925.12</c:v>
                </c:pt>
                <c:pt idx="592">
                  <c:v>1930.55</c:v>
                </c:pt>
                <c:pt idx="593">
                  <c:v>1930.55</c:v>
                </c:pt>
                <c:pt idx="594">
                  <c:v>1934.54</c:v>
                </c:pt>
                <c:pt idx="595">
                  <c:v>1934.54</c:v>
                </c:pt>
                <c:pt idx="596">
                  <c:v>1935.58</c:v>
                </c:pt>
                <c:pt idx="597">
                  <c:v>1935.58</c:v>
                </c:pt>
                <c:pt idx="598">
                  <c:v>1942.14</c:v>
                </c:pt>
                <c:pt idx="599">
                  <c:v>1942.14</c:v>
                </c:pt>
                <c:pt idx="600">
                  <c:v>1947.89</c:v>
                </c:pt>
                <c:pt idx="601">
                  <c:v>1947.89</c:v>
                </c:pt>
                <c:pt idx="602">
                  <c:v>1956.74</c:v>
                </c:pt>
                <c:pt idx="603">
                  <c:v>1956.74</c:v>
                </c:pt>
                <c:pt idx="604">
                  <c:v>1958.97</c:v>
                </c:pt>
                <c:pt idx="605">
                  <c:v>1958.97</c:v>
                </c:pt>
                <c:pt idx="606">
                  <c:v>1963.16</c:v>
                </c:pt>
                <c:pt idx="607">
                  <c:v>1963.16</c:v>
                </c:pt>
                <c:pt idx="608">
                  <c:v>1985.7</c:v>
                </c:pt>
                <c:pt idx="609">
                  <c:v>1985.7</c:v>
                </c:pt>
                <c:pt idx="610">
                  <c:v>1991.6</c:v>
                </c:pt>
                <c:pt idx="611">
                  <c:v>1991.6</c:v>
                </c:pt>
                <c:pt idx="612">
                  <c:v>1997.88</c:v>
                </c:pt>
                <c:pt idx="613">
                  <c:v>1997.88</c:v>
                </c:pt>
                <c:pt idx="614">
                  <c:v>2032.86</c:v>
                </c:pt>
                <c:pt idx="615">
                  <c:v>2032.86</c:v>
                </c:pt>
                <c:pt idx="616">
                  <c:v>2054.0700000000002</c:v>
                </c:pt>
                <c:pt idx="617">
                  <c:v>2054.0700000000002</c:v>
                </c:pt>
                <c:pt idx="618">
                  <c:v>2061.0500000000002</c:v>
                </c:pt>
                <c:pt idx="619">
                  <c:v>2061.0500000000002</c:v>
                </c:pt>
                <c:pt idx="620">
                  <c:v>2075.5500000000002</c:v>
                </c:pt>
                <c:pt idx="621">
                  <c:v>2075.5500000000002</c:v>
                </c:pt>
                <c:pt idx="622">
                  <c:v>2082.5500000000002</c:v>
                </c:pt>
                <c:pt idx="623">
                  <c:v>2082.5500000000002</c:v>
                </c:pt>
                <c:pt idx="624">
                  <c:v>2084.48</c:v>
                </c:pt>
                <c:pt idx="625">
                  <c:v>2084.48</c:v>
                </c:pt>
                <c:pt idx="626">
                  <c:v>2098.27</c:v>
                </c:pt>
                <c:pt idx="627">
                  <c:v>2098.27</c:v>
                </c:pt>
                <c:pt idx="628">
                  <c:v>2109.66</c:v>
                </c:pt>
                <c:pt idx="629">
                  <c:v>2109.66</c:v>
                </c:pt>
                <c:pt idx="630">
                  <c:v>2112.56</c:v>
                </c:pt>
                <c:pt idx="631">
                  <c:v>2112.56</c:v>
                </c:pt>
                <c:pt idx="632">
                  <c:v>2134.37</c:v>
                </c:pt>
                <c:pt idx="633">
                  <c:v>2134.37</c:v>
                </c:pt>
                <c:pt idx="634">
                  <c:v>2143.13</c:v>
                </c:pt>
                <c:pt idx="635">
                  <c:v>2143.13</c:v>
                </c:pt>
                <c:pt idx="636">
                  <c:v>2152.77</c:v>
                </c:pt>
                <c:pt idx="637">
                  <c:v>2152.77</c:v>
                </c:pt>
                <c:pt idx="638">
                  <c:v>2186.6999999999998</c:v>
                </c:pt>
                <c:pt idx="639">
                  <c:v>2186.6999999999998</c:v>
                </c:pt>
                <c:pt idx="640">
                  <c:v>2206.06</c:v>
                </c:pt>
                <c:pt idx="641">
                  <c:v>2206.06</c:v>
                </c:pt>
                <c:pt idx="642">
                  <c:v>2307.5500000000002</c:v>
                </c:pt>
                <c:pt idx="643">
                  <c:v>2307.5500000000002</c:v>
                </c:pt>
                <c:pt idx="644">
                  <c:v>2322.17</c:v>
                </c:pt>
                <c:pt idx="645">
                  <c:v>2322.17</c:v>
                </c:pt>
                <c:pt idx="646">
                  <c:v>2332.87</c:v>
                </c:pt>
                <c:pt idx="647">
                  <c:v>2332.87</c:v>
                </c:pt>
                <c:pt idx="648">
                  <c:v>2437.13</c:v>
                </c:pt>
                <c:pt idx="649">
                  <c:v>2437.13</c:v>
                </c:pt>
                <c:pt idx="650">
                  <c:v>2561.73</c:v>
                </c:pt>
                <c:pt idx="651">
                  <c:v>2561.73</c:v>
                </c:pt>
                <c:pt idx="652">
                  <c:v>2820.01</c:v>
                </c:pt>
                <c:pt idx="653">
                  <c:v>2820.01</c:v>
                </c:pt>
                <c:pt idx="654">
                  <c:v>2870.72</c:v>
                </c:pt>
                <c:pt idx="655">
                  <c:v>2870.72</c:v>
                </c:pt>
                <c:pt idx="656">
                  <c:v>2963.12</c:v>
                </c:pt>
                <c:pt idx="657">
                  <c:v>2963.12</c:v>
                </c:pt>
                <c:pt idx="658">
                  <c:v>3916.91</c:v>
                </c:pt>
                <c:pt idx="659">
                  <c:v>3916.91</c:v>
                </c:pt>
                <c:pt idx="660">
                  <c:v>3920.16</c:v>
                </c:pt>
                <c:pt idx="661">
                  <c:v>3920.16</c:v>
                </c:pt>
                <c:pt idx="662">
                  <c:v>3959.74</c:v>
                </c:pt>
                <c:pt idx="663">
                  <c:v>3959.74</c:v>
                </c:pt>
                <c:pt idx="664">
                  <c:v>4708.79</c:v>
                </c:pt>
                <c:pt idx="665">
                  <c:v>4708.79</c:v>
                </c:pt>
                <c:pt idx="666">
                  <c:v>12343.83</c:v>
                </c:pt>
                <c:pt idx="667">
                  <c:v>12343.83</c:v>
                </c:pt>
              </c:numCache>
            </c:numRef>
          </c:val>
          <c:smooth val="0"/>
          <c:extLst>
            <c:ext xmlns:c16="http://schemas.microsoft.com/office/drawing/2014/chart" uri="{C3380CC4-5D6E-409C-BE32-E72D297353CC}">
              <c16:uniqueId val="{00000010-CE9F-481E-828E-251AC82C46CF}"/>
            </c:ext>
          </c:extLst>
        </c:ser>
        <c:dLbls>
          <c:showLegendKey val="0"/>
          <c:showVal val="0"/>
          <c:showCatName val="0"/>
          <c:showSerName val="0"/>
          <c:showPercent val="0"/>
          <c:showBubbleSize val="0"/>
        </c:dLbls>
        <c:marker val="1"/>
        <c:smooth val="0"/>
        <c:axId val="654472704"/>
        <c:axId val="682267712"/>
        <c:extLst/>
      </c:lineChart>
      <c:dateAx>
        <c:axId val="654472704"/>
        <c:scaling>
          <c:orientation val="minMax"/>
        </c:scaling>
        <c:delete val="0"/>
        <c:axPos val="b"/>
        <c:title>
          <c:tx>
            <c:rich>
              <a:bodyPr/>
              <a:lstStyle/>
              <a:p>
                <a:pPr>
                  <a:defRPr>
                    <a:latin typeface="Montserrat SemiBold" panose="00000700000000000000" pitchFamily="2" charset="0"/>
                  </a:defRPr>
                </a:pPr>
                <a:r>
                  <a:rPr lang="en-US" dirty="0">
                    <a:latin typeface="Montserrat SemiBold" panose="00000700000000000000" pitchFamily="2" charset="0"/>
                  </a:rPr>
                  <a:t>Cumulative Global Gold Production (%)</a:t>
                </a:r>
              </a:p>
            </c:rich>
          </c:tx>
          <c:layout>
            <c:manualLayout>
              <c:xMode val="edge"/>
              <c:yMode val="edge"/>
              <c:x val="0.4378131645648739"/>
              <c:y val="0.9505840865748344"/>
            </c:manualLayout>
          </c:layout>
          <c:overlay val="0"/>
        </c:title>
        <c:numFmt formatCode="#,##0_)_x_%;\(#,##0\)_x_%;\-\-_)_x_%;@_)_x_%" sourceLinked="0"/>
        <c:majorTickMark val="out"/>
        <c:minorTickMark val="none"/>
        <c:tickLblPos val="nextTo"/>
        <c:spPr>
          <a:ln>
            <a:solidFill>
              <a:srgbClr val="868686"/>
            </a:solidFill>
          </a:ln>
        </c:spPr>
        <c:txPr>
          <a:bodyPr/>
          <a:lstStyle/>
          <a:p>
            <a:pPr>
              <a:defRPr>
                <a:solidFill>
                  <a:schemeClr val="bg1"/>
                </a:solidFill>
              </a:defRPr>
            </a:pPr>
            <a:endParaRPr lang="en-US"/>
          </a:p>
        </c:txPr>
        <c:crossAx val="682267712"/>
        <c:crosses val="autoZero"/>
        <c:auto val="0"/>
        <c:lblOffset val="100"/>
        <c:baseTimeUnit val="days"/>
        <c:majorUnit val="43"/>
        <c:majorTimeUnit val="years"/>
        <c:minorUnit val="2"/>
        <c:minorTimeUnit val="years"/>
      </c:dateAx>
      <c:valAx>
        <c:axId val="682267712"/>
        <c:scaling>
          <c:orientation val="minMax"/>
          <c:max val="5000"/>
          <c:min val="-2000"/>
        </c:scaling>
        <c:delete val="0"/>
        <c:axPos val="l"/>
        <c:title>
          <c:tx>
            <c:strRef>
              <c:f>'Asset 2024 Cost Curve (LOM)'!$F$10</c:f>
              <c:strCache>
                <c:ptCount val="1"/>
                <c:pt idx="0">
                  <c:v>By-Product AISC (US$oz)</c:v>
                </c:pt>
              </c:strCache>
            </c:strRef>
          </c:tx>
          <c:layout>
            <c:manualLayout>
              <c:xMode val="edge"/>
              <c:yMode val="edge"/>
              <c:x val="4.6513745294731387E-3"/>
              <c:y val="0.28108054474143174"/>
            </c:manualLayout>
          </c:layout>
          <c:overlay val="0"/>
          <c:txPr>
            <a:bodyPr rot="-5400000" vert="horz"/>
            <a:lstStyle/>
            <a:p>
              <a:pPr algn="ctr" rtl="0">
                <a:defRPr lang="en-CA" sz="1000" b="1" i="0" u="none" strike="noStrike" kern="1200" baseline="0">
                  <a:solidFill>
                    <a:prstClr val="black"/>
                  </a:solidFill>
                  <a:latin typeface="Montserrat SemiBold" panose="00000700000000000000" pitchFamily="2" charset="0"/>
                  <a:ea typeface="+mn-ea"/>
                  <a:cs typeface="+mn-cs"/>
                </a:defRPr>
              </a:pPr>
              <a:endParaRPr lang="en-US"/>
            </a:p>
          </c:txPr>
        </c:title>
        <c:numFmt formatCode="&quot;US&quot;&quot;$&quot;#,##0_)_x_%;\(&quot;US&quot;&quot;$&quot;#,##0\)_x_%;\-\-_)_x_%;@_)_x_%" sourceLinked="0"/>
        <c:majorTickMark val="out"/>
        <c:minorTickMark val="none"/>
        <c:tickLblPos val="nextTo"/>
        <c:crossAx val="654472704"/>
        <c:crosses val="autoZero"/>
        <c:crossBetween val="between"/>
        <c:majorUnit val="1000"/>
      </c:valAx>
      <c:spPr>
        <a:noFill/>
        <a:ln>
          <a:noFill/>
        </a:ln>
      </c:spPr>
    </c:plotArea>
    <c:plotVisOnly val="1"/>
    <c:dispBlanksAs val="zero"/>
    <c:showDLblsOverMax val="0"/>
  </c:chart>
  <c:spPr>
    <a:noFill/>
    <a:ln>
      <a:noFill/>
    </a:ln>
  </c:spPr>
  <c:txPr>
    <a:bodyPr/>
    <a:lstStyle/>
    <a:p>
      <a:pPr>
        <a:defRPr>
          <a:latin typeface="Montserrat" panose="00000500000000000000" pitchFamily="2" charset="0"/>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7"/>
          <c:order val="0"/>
          <c:tx>
            <c:v>AISC vs Production</c:v>
          </c:tx>
          <c:spPr>
            <a:ln w="25400" cap="rnd">
              <a:noFill/>
              <a:round/>
            </a:ln>
            <a:effectLst/>
          </c:spPr>
          <c:marker>
            <c:symbol val="circle"/>
            <c:size val="19"/>
            <c:spPr>
              <a:solidFill>
                <a:srgbClr val="30527B"/>
              </a:solidFill>
              <a:ln w="9525">
                <a:noFill/>
              </a:ln>
              <a:effectLst/>
            </c:spPr>
          </c:marker>
          <c:dPt>
            <c:idx val="13"/>
            <c:marker>
              <c:symbol val="square"/>
              <c:size val="19"/>
              <c:spPr>
                <a:solidFill>
                  <a:srgbClr val="EDC843"/>
                </a:solidFill>
                <a:ln w="9525">
                  <a:noFill/>
                </a:ln>
                <a:effectLst>
                  <a:outerShdw blurRad="50800" dist="38100" dir="2700000" algn="tl" rotWithShape="0">
                    <a:prstClr val="black">
                      <a:alpha val="40000"/>
                    </a:prstClr>
                  </a:outerShdw>
                </a:effectLst>
              </c:spPr>
            </c:marker>
            <c:bubble3D val="0"/>
            <c:spPr>
              <a:ln w="25400" cap="rnd">
                <a:no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D-AA94-4E73-AE9C-C8B933D3503C}"/>
              </c:ext>
            </c:extLst>
          </c:dPt>
          <c:dLbls>
            <c:dLbl>
              <c:idx val="0"/>
              <c:tx>
                <c:rich>
                  <a:bodyPr/>
                  <a:lstStyle/>
                  <a:p>
                    <a:fld id="{43295566-0146-4CBB-963B-0ABD75275E03}" type="CELLRANGE">
                      <a:rPr lang="en-US"/>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AA94-4E73-AE9C-C8B933D3503C}"/>
                </c:ext>
              </c:extLst>
            </c:dLbl>
            <c:dLbl>
              <c:idx val="1"/>
              <c:tx>
                <c:rich>
                  <a:bodyPr/>
                  <a:lstStyle/>
                  <a:p>
                    <a:fld id="{1DEC5562-665A-47CE-BB39-BC58D97612BB}" type="CELLRANGE">
                      <a:rPr lang="en-CA"/>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A94-4E73-AE9C-C8B933D3503C}"/>
                </c:ext>
              </c:extLst>
            </c:dLbl>
            <c:dLbl>
              <c:idx val="2"/>
              <c:tx>
                <c:rich>
                  <a:bodyPr/>
                  <a:lstStyle/>
                  <a:p>
                    <a:fld id="{186977DA-7637-4E13-993D-8E7F57D8271B}" type="CELLRANGE">
                      <a:rPr lang="en-CA"/>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AA94-4E73-AE9C-C8B933D3503C}"/>
                </c:ext>
              </c:extLst>
            </c:dLbl>
            <c:dLbl>
              <c:idx val="3"/>
              <c:tx>
                <c:rich>
                  <a:bodyPr/>
                  <a:lstStyle/>
                  <a:p>
                    <a:fld id="{1A818E89-97E7-4EB8-BE72-7C804C38325D}" type="CELLRANGE">
                      <a:rPr lang="en-CA"/>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AA94-4E73-AE9C-C8B933D3503C}"/>
                </c:ext>
              </c:extLst>
            </c:dLbl>
            <c:dLbl>
              <c:idx val="4"/>
              <c:layout>
                <c:manualLayout>
                  <c:x val="-7.3756341762883041E-3"/>
                  <c:y val="-3.5025628631057085E-2"/>
                </c:manualLayout>
              </c:layout>
              <c:tx>
                <c:rich>
                  <a:bodyPr/>
                  <a:lstStyle/>
                  <a:p>
                    <a:fld id="{268FC06C-551E-4192-A9DD-820EAF358378}" type="CELLRANGE">
                      <a:rPr lang="en-US"/>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AA94-4E73-AE9C-C8B933D3503C}"/>
                </c:ext>
              </c:extLst>
            </c:dLbl>
            <c:dLbl>
              <c:idx val="5"/>
              <c:tx>
                <c:rich>
                  <a:bodyPr/>
                  <a:lstStyle/>
                  <a:p>
                    <a:fld id="{18706D2A-AB7A-4042-88A7-C089140767D1}" type="CELLRANGE">
                      <a:rPr lang="en-CA"/>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AA94-4E73-AE9C-C8B933D3503C}"/>
                </c:ext>
              </c:extLst>
            </c:dLbl>
            <c:dLbl>
              <c:idx val="6"/>
              <c:tx>
                <c:rich>
                  <a:bodyPr/>
                  <a:lstStyle/>
                  <a:p>
                    <a:fld id="{CC65B02D-3933-4149-A57F-3B3727888BA8}" type="CELLRANGE">
                      <a:rPr lang="en-CA"/>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AA94-4E73-AE9C-C8B933D3503C}"/>
                </c:ext>
              </c:extLst>
            </c:dLbl>
            <c:dLbl>
              <c:idx val="7"/>
              <c:layout>
                <c:manualLayout>
                  <c:x val="-4.9170894508589148E-3"/>
                  <c:y val="-2.5473184458950564E-2"/>
                </c:manualLayout>
              </c:layout>
              <c:tx>
                <c:rich>
                  <a:bodyPr/>
                  <a:lstStyle/>
                  <a:p>
                    <a:fld id="{CB225A39-1AC7-46B7-A509-47D95E4691C7}" type="CELLRANGE">
                      <a:rPr lang="en-US"/>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AA94-4E73-AE9C-C8B933D3503C}"/>
                </c:ext>
              </c:extLst>
            </c:dLbl>
            <c:dLbl>
              <c:idx val="8"/>
              <c:tx>
                <c:rich>
                  <a:bodyPr/>
                  <a:lstStyle/>
                  <a:p>
                    <a:fld id="{6C844250-CD9C-4807-B9CC-866BEB807F7C}" type="CELLRANGE">
                      <a:rPr lang="en-CA"/>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AA94-4E73-AE9C-C8B933D3503C}"/>
                </c:ext>
              </c:extLst>
            </c:dLbl>
            <c:dLbl>
              <c:idx val="9"/>
              <c:tx>
                <c:rich>
                  <a:bodyPr/>
                  <a:lstStyle/>
                  <a:p>
                    <a:fld id="{D8B106C5-5C76-4558-A74A-FDBF45A42107}" type="CELLRANGE">
                      <a:rPr lang="en-CA"/>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AA94-4E73-AE9C-C8B933D3503C}"/>
                </c:ext>
              </c:extLst>
            </c:dLbl>
            <c:dLbl>
              <c:idx val="10"/>
              <c:tx>
                <c:rich>
                  <a:bodyPr/>
                  <a:lstStyle/>
                  <a:p>
                    <a:fld id="{27E2449D-ED03-43F3-809D-5747F9422B38}" type="CELLRANGE">
                      <a:rPr lang="en-CA"/>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AA94-4E73-AE9C-C8B933D3503C}"/>
                </c:ext>
              </c:extLst>
            </c:dLbl>
            <c:dLbl>
              <c:idx val="11"/>
              <c:tx>
                <c:rich>
                  <a:bodyPr/>
                  <a:lstStyle/>
                  <a:p>
                    <a:fld id="{6B4CF2C2-F9B9-40D4-B6B8-E3D4D62940A6}" type="CELLRANGE">
                      <a:rPr lang="en-CA"/>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AA94-4E73-AE9C-C8B933D3503C}"/>
                </c:ext>
              </c:extLst>
            </c:dLbl>
            <c:dLbl>
              <c:idx val="12"/>
              <c:tx>
                <c:rich>
                  <a:bodyPr/>
                  <a:lstStyle/>
                  <a:p>
                    <a:fld id="{A5D61D39-6A3A-4ABE-97C3-E3808474509F}" type="CELLRANGE">
                      <a:rPr lang="en-CA"/>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AA94-4E73-AE9C-C8B933D3503C}"/>
                </c:ext>
              </c:extLst>
            </c:dLbl>
            <c:dLbl>
              <c:idx val="13"/>
              <c:delete val="1"/>
              <c:extLst>
                <c:ext xmlns:c15="http://schemas.microsoft.com/office/drawing/2012/chart" uri="{CE6537A1-D6FC-4f65-9D91-7224C49458BB}"/>
                <c:ext xmlns:c16="http://schemas.microsoft.com/office/drawing/2014/chart" uri="{C3380CC4-5D6E-409C-BE32-E72D297353CC}">
                  <c16:uniqueId val="{0000000D-AA94-4E73-AE9C-C8B933D3503C}"/>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'Single Asset Producers'!$Q$13:$Q$26</c:f>
              <c:numCache>
                <c:formatCode>#,##0;\(#,##0\)</c:formatCode>
                <c:ptCount val="14"/>
                <c:pt idx="0">
                  <c:v>500</c:v>
                </c:pt>
                <c:pt idx="1">
                  <c:v>458.33333333333331</c:v>
                </c:pt>
                <c:pt idx="2">
                  <c:v>303</c:v>
                </c:pt>
                <c:pt idx="3">
                  <c:v>267</c:v>
                </c:pt>
                <c:pt idx="4">
                  <c:v>187.5</c:v>
                </c:pt>
                <c:pt idx="5">
                  <c:v>191</c:v>
                </c:pt>
                <c:pt idx="6">
                  <c:v>202</c:v>
                </c:pt>
                <c:pt idx="7">
                  <c:v>210.8</c:v>
                </c:pt>
                <c:pt idx="8">
                  <c:v>105</c:v>
                </c:pt>
                <c:pt idx="9">
                  <c:v>115</c:v>
                </c:pt>
                <c:pt idx="10">
                  <c:v>266.66666666666669</c:v>
                </c:pt>
                <c:pt idx="11">
                  <c:v>464.13600000000002</c:v>
                </c:pt>
                <c:pt idx="12">
                  <c:v>363</c:v>
                </c:pt>
                <c:pt idx="13">
                  <c:v>544</c:v>
                </c:pt>
              </c:numCache>
            </c:numRef>
          </c:xVal>
          <c:yVal>
            <c:numRef>
              <c:f>'Single Asset Producers'!$R$13:$R$26</c:f>
              <c:numCache>
                <c:formatCode>"$"#,##0_);\("$"#,##0\)</c:formatCode>
                <c:ptCount val="14"/>
                <c:pt idx="0">
                  <c:v>963.33333333333337</c:v>
                </c:pt>
                <c:pt idx="1">
                  <c:v>1087.3333333333333</c:v>
                </c:pt>
                <c:pt idx="2">
                  <c:v>1009</c:v>
                </c:pt>
                <c:pt idx="3">
                  <c:v>1188</c:v>
                </c:pt>
                <c:pt idx="4">
                  <c:v>1060</c:v>
                </c:pt>
                <c:pt idx="5">
                  <c:v>1350</c:v>
                </c:pt>
                <c:pt idx="6">
                  <c:v>1490</c:v>
                </c:pt>
                <c:pt idx="7">
                  <c:v>1122</c:v>
                </c:pt>
                <c:pt idx="8">
                  <c:v>845</c:v>
                </c:pt>
                <c:pt idx="9">
                  <c:v>1420</c:v>
                </c:pt>
                <c:pt idx="10">
                  <c:v>1602.5641025641025</c:v>
                </c:pt>
                <c:pt idx="11">
                  <c:v>781</c:v>
                </c:pt>
                <c:pt idx="12">
                  <c:v>1400</c:v>
                </c:pt>
                <c:pt idx="13">
                  <c:v>569</c:v>
                </c:pt>
              </c:numCache>
            </c:numRef>
          </c:yVal>
          <c:smooth val="0"/>
          <c:extLst>
            <c:ext xmlns:c15="http://schemas.microsoft.com/office/drawing/2012/chart" uri="{02D57815-91ED-43cb-92C2-25804820EDAC}">
              <c15:datalabelsRange>
                <c15:f>'Single Asset Producers'!$B$13:$B$26</c15:f>
                <c15:dlblRangeCache>
                  <c:ptCount val="14"/>
                  <c:pt idx="0">
                    <c:v>Fruta del Norte</c:v>
                  </c:pt>
                  <c:pt idx="1">
                    <c:v>ELG</c:v>
                  </c:pt>
                  <c:pt idx="2">
                    <c:v>Kainantu</c:v>
                  </c:pt>
                  <c:pt idx="3">
                    <c:v>Gwalia</c:v>
                  </c:pt>
                  <c:pt idx="4">
                    <c:v>TZ</c:v>
                  </c:pt>
                  <c:pt idx="5">
                    <c:v>Sanbrado (90%)</c:v>
                  </c:pt>
                  <c:pt idx="6">
                    <c:v>Asanko (90%)</c:v>
                  </c:pt>
                  <c:pt idx="7">
                    <c:v>Bombore (90%)</c:v>
                  </c:pt>
                  <c:pt idx="8">
                    <c:v>Okvau</c:v>
                  </c:pt>
                  <c:pt idx="9">
                    <c:v>Karlawinda</c:v>
                  </c:pt>
                  <c:pt idx="10">
                    <c:v>Telfer</c:v>
                  </c:pt>
                  <c:pt idx="11">
                    <c:v>Blackwater</c:v>
                  </c:pt>
                  <c:pt idx="12">
                    <c:v>Porcupine</c:v>
                  </c:pt>
                  <c:pt idx="13">
                    <c:v>Valley</c:v>
                  </c:pt>
                </c15:dlblRangeCache>
              </c15:datalabelsRange>
            </c:ext>
            <c:ext xmlns:c16="http://schemas.microsoft.com/office/drawing/2014/chart" uri="{C3380CC4-5D6E-409C-BE32-E72D297353CC}">
              <c16:uniqueId val="{0000000E-AA94-4E73-AE9C-C8B933D3503C}"/>
            </c:ext>
          </c:extLst>
        </c:ser>
        <c:dLbls>
          <c:showLegendKey val="0"/>
          <c:showVal val="0"/>
          <c:showCatName val="0"/>
          <c:showSerName val="0"/>
          <c:showPercent val="0"/>
          <c:showBubbleSize val="0"/>
        </c:dLbls>
        <c:axId val="2121356032"/>
        <c:axId val="2121356992"/>
      </c:scatterChart>
      <c:valAx>
        <c:axId val="2121356032"/>
        <c:scaling>
          <c:orientation val="minMax"/>
        </c:scaling>
        <c:delete val="0"/>
        <c:axPos val="t"/>
        <c:numFmt formatCode="#,##0;\(#,##0\)" sourceLinked="1"/>
        <c:majorTickMark val="in"/>
        <c:minorTickMark val="none"/>
        <c:tickLblPos val="high"/>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1356992"/>
        <c:crossesAt val="2000"/>
        <c:crossBetween val="midCat"/>
      </c:valAx>
      <c:valAx>
        <c:axId val="2121356992"/>
        <c:scaling>
          <c:orientation val="maxMin"/>
        </c:scaling>
        <c:delete val="0"/>
        <c:axPos val="l"/>
        <c:title>
          <c:tx>
            <c:rich>
              <a:bodyPr rot="-5400000" spcFirstLastPara="1" vertOverflow="ellipsis" vert="horz" wrap="square" anchor="ctr" anchorCtr="1"/>
              <a:lstStyle/>
              <a:p>
                <a:pPr>
                  <a:defRPr lang="en-CA" sz="1000" b="1" i="0" u="none" strike="noStrike" kern="1200" baseline="0" dirty="0">
                    <a:solidFill>
                      <a:prstClr val="black"/>
                    </a:solidFill>
                    <a:latin typeface="Montserrat SemiBold" panose="00000700000000000000" pitchFamily="2" charset="0"/>
                    <a:ea typeface="+mn-ea"/>
                    <a:cs typeface="+mn-cs"/>
                  </a:defRPr>
                </a:pPr>
                <a:r>
                  <a:rPr lang="en-CA" sz="1000" b="1" kern="1200" dirty="0">
                    <a:solidFill>
                      <a:prstClr val="black"/>
                    </a:solidFill>
                    <a:latin typeface="Montserrat SemiBold" panose="00000700000000000000" pitchFamily="2" charset="0"/>
                    <a:ea typeface="+mn-ea"/>
                    <a:cs typeface="+mn-cs"/>
                  </a:rPr>
                  <a:t>All-In Sustaining Costs ($US/oz)</a:t>
                </a:r>
              </a:p>
            </c:rich>
          </c:tx>
          <c:overlay val="0"/>
          <c:spPr>
            <a:noFill/>
            <a:ln>
              <a:noFill/>
            </a:ln>
            <a:effectLst/>
          </c:spPr>
          <c:txPr>
            <a:bodyPr rot="-5400000" spcFirstLastPara="1" vertOverflow="ellipsis" vert="horz" wrap="square" anchor="ctr" anchorCtr="1"/>
            <a:lstStyle/>
            <a:p>
              <a:pPr>
                <a:defRPr lang="en-CA" sz="1000" b="1" i="0" u="none" strike="noStrike" kern="1200" baseline="0" dirty="0">
                  <a:solidFill>
                    <a:prstClr val="black"/>
                  </a:solidFill>
                  <a:latin typeface="Montserrat SemiBold" panose="00000700000000000000" pitchFamily="2" charset="0"/>
                  <a:ea typeface="+mn-ea"/>
                  <a:cs typeface="+mn-cs"/>
                </a:defRPr>
              </a:pPr>
              <a:endParaRPr lang="en-CA"/>
            </a:p>
          </c:txPr>
        </c:title>
        <c:numFmt formatCode="&quot;$&quot;#,##0_);\(&quot;$&quot;#,##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1356032"/>
        <c:crosses val="autoZero"/>
        <c:crossBetween val="midCat"/>
        <c:majorUnit val="4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AISC vs Production</c:v>
          </c:tx>
          <c:spPr>
            <a:ln w="25400" cap="rnd">
              <a:noFill/>
              <a:round/>
            </a:ln>
            <a:effectLst/>
          </c:spPr>
          <c:marker>
            <c:symbol val="circle"/>
            <c:size val="11"/>
            <c:spPr>
              <a:solidFill>
                <a:srgbClr val="30527B"/>
              </a:solidFill>
              <a:ln w="9525">
                <a:noFill/>
              </a:ln>
              <a:effectLst/>
            </c:spPr>
          </c:marker>
          <c:dPt>
            <c:idx val="0"/>
            <c:marker>
              <c:symbol val="square"/>
              <c:size val="16"/>
              <c:spPr>
                <a:solidFill>
                  <a:srgbClr val="EDC843"/>
                </a:solidFill>
                <a:ln w="9525">
                  <a:noFill/>
                </a:ln>
                <a:effectLst>
                  <a:outerShdw blurRad="50800" dist="38100" dir="2700000" algn="tl" rotWithShape="0">
                    <a:prstClr val="black">
                      <a:alpha val="40000"/>
                    </a:prstClr>
                  </a:outerShdw>
                </a:effectLst>
              </c:spPr>
            </c:marker>
            <c:bubble3D val="0"/>
            <c:spPr>
              <a:ln w="25400" cap="rnd">
                <a:no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C2FE-4B34-A5DF-C08BBA31F571}"/>
              </c:ext>
            </c:extLst>
          </c:dPt>
          <c:dPt>
            <c:idx val="1"/>
            <c:marker>
              <c:symbol val="square"/>
              <c:size val="19"/>
              <c:spPr>
                <a:solidFill>
                  <a:srgbClr val="EDC843"/>
                </a:solidFill>
                <a:ln w="9525">
                  <a:noFill/>
                </a:ln>
                <a:effectLst>
                  <a:outerShdw blurRad="50800" dist="38100" dir="2700000" algn="tl" rotWithShape="0">
                    <a:prstClr val="black">
                      <a:alpha val="40000"/>
                    </a:prstClr>
                  </a:outerShdw>
                </a:effectLst>
              </c:spPr>
            </c:marker>
            <c:bubble3D val="0"/>
            <c:spPr>
              <a:ln w="25400" cap="rnd">
                <a:no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2-C2FE-4B34-A5DF-C08BBA31F571}"/>
              </c:ext>
            </c:extLst>
          </c:dPt>
          <c:dLbls>
            <c:dLbl>
              <c:idx val="0"/>
              <c:delete val="1"/>
              <c:extLst>
                <c:ext xmlns:c15="http://schemas.microsoft.com/office/drawing/2012/chart" uri="{CE6537A1-D6FC-4f65-9D91-7224C49458BB}"/>
                <c:ext xmlns:c16="http://schemas.microsoft.com/office/drawing/2014/chart" uri="{C3380CC4-5D6E-409C-BE32-E72D297353CC}">
                  <c16:uniqueId val="{00000001-C2FE-4B34-A5DF-C08BBA31F571}"/>
                </c:ext>
              </c:extLst>
            </c:dLbl>
            <c:dLbl>
              <c:idx val="1"/>
              <c:delete val="1"/>
              <c:extLst>
                <c:ext xmlns:c15="http://schemas.microsoft.com/office/drawing/2012/chart" uri="{CE6537A1-D6FC-4f65-9D91-7224C49458BB}"/>
                <c:ext xmlns:c16="http://schemas.microsoft.com/office/drawing/2014/chart" uri="{C3380CC4-5D6E-409C-BE32-E72D297353CC}">
                  <c16:uniqueId val="{00000002-C2FE-4B34-A5DF-C08BBA31F571}"/>
                </c:ext>
              </c:extLst>
            </c:dLbl>
            <c:dLbl>
              <c:idx val="2"/>
              <c:layout>
                <c:manualLayout>
                  <c:x val="-1.1688331147134582E-2"/>
                  <c:y val="4.0284586370360059E-2"/>
                </c:manualLayout>
              </c:layout>
              <c:tx>
                <c:rich>
                  <a:bodyPr/>
                  <a:lstStyle/>
                  <a:p>
                    <a:fld id="{B055EB6B-C879-411B-AE44-1674E23F8FCF}" type="CELLRANGE">
                      <a:rPr lang="en-US"/>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C2FE-4B34-A5DF-C08BBA31F571}"/>
                </c:ext>
              </c:extLst>
            </c:dLbl>
            <c:dLbl>
              <c:idx val="3"/>
              <c:layout>
                <c:manualLayout>
                  <c:x val="-5.0437852703326701E-2"/>
                  <c:y val="3.1327492963627093E-2"/>
                </c:manualLayout>
              </c:layout>
              <c:tx>
                <c:rich>
                  <a:bodyPr/>
                  <a:lstStyle/>
                  <a:p>
                    <a:fld id="{741BE7D1-3500-4DE1-87D6-DFF0571783A0}" type="CELLRANGE">
                      <a:rPr lang="en-US"/>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C2FE-4B34-A5DF-C08BBA31F571}"/>
                </c:ext>
              </c:extLst>
            </c:dLbl>
            <c:dLbl>
              <c:idx val="4"/>
              <c:layout>
                <c:manualLayout>
                  <c:x val="-4.1047413951625755E-2"/>
                  <c:y val="7.7605808898413814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BFAB6F98-9C6D-4D5C-A53B-C20D719FD52D}" type="CELLRANGE">
                      <a:rPr lang="en-US" dirty="0"/>
                      <a:pPr>
                        <a:defRPr/>
                      </a:pPr>
                      <a:t>[CELLRANGE]</a:t>
                    </a:fld>
                    <a:endParaRPr lang="en-CA"/>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CA"/>
                </a:p>
              </c:txPr>
              <c:dLblPos val="r"/>
              <c:showLegendKey val="0"/>
              <c:showVal val="0"/>
              <c:showCatName val="0"/>
              <c:showSerName val="0"/>
              <c:showPercent val="0"/>
              <c:showBubbleSize val="0"/>
              <c:extLst>
                <c:ext xmlns:c15="http://schemas.microsoft.com/office/drawing/2012/chart" uri="{CE6537A1-D6FC-4f65-9D91-7224C49458BB}">
                  <c15:layout>
                    <c:manualLayout>
                      <c:w val="6.4795843543539858E-2"/>
                      <c:h val="0.12834033757662899"/>
                    </c:manualLayout>
                  </c15:layout>
                  <c15:dlblFieldTable/>
                  <c15:showDataLabelsRange val="1"/>
                </c:ext>
                <c:ext xmlns:c16="http://schemas.microsoft.com/office/drawing/2014/chart" uri="{C3380CC4-5D6E-409C-BE32-E72D297353CC}">
                  <c16:uniqueId val="{0000000B-C2FE-4B34-A5DF-C08BBA31F571}"/>
                </c:ext>
              </c:extLst>
            </c:dLbl>
            <c:dLbl>
              <c:idx val="5"/>
              <c:layout>
                <c:manualLayout>
                  <c:x val="-3.4992619592790486E-2"/>
                  <c:y val="4.9241679777092921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C0B6B066-63B9-44C8-964B-1A7A1C0DC25C}" type="CELLRANGE">
                      <a:rPr lang="en-US" dirty="0"/>
                      <a:pPr>
                        <a:defRPr/>
                      </a:pPr>
                      <a:t>[CELLRANGE]</a:t>
                    </a:fld>
                    <a:endParaRPr lang="en-CA"/>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CA"/>
                </a:p>
              </c:txPr>
              <c:dLblPos val="r"/>
              <c:showLegendKey val="0"/>
              <c:showVal val="0"/>
              <c:showCatName val="0"/>
              <c:showSerName val="0"/>
              <c:showPercent val="0"/>
              <c:showBubbleSize val="0"/>
              <c:extLst>
                <c:ext xmlns:c15="http://schemas.microsoft.com/office/drawing/2012/chart" uri="{CE6537A1-D6FC-4f65-9D91-7224C49458BB}">
                  <c15:layout>
                    <c:manualLayout>
                      <c:w val="6.1912694618227945E-2"/>
                      <c:h val="0.11341184856540747"/>
                    </c:manualLayout>
                  </c15:layout>
                  <c15:dlblFieldTable/>
                  <c15:showDataLabelsRange val="1"/>
                </c:ext>
                <c:ext xmlns:c16="http://schemas.microsoft.com/office/drawing/2014/chart" uri="{C3380CC4-5D6E-409C-BE32-E72D297353CC}">
                  <c16:uniqueId val="{0000000C-C2FE-4B34-A5DF-C08BBA31F571}"/>
                </c:ext>
              </c:extLst>
            </c:dLbl>
            <c:dLbl>
              <c:idx val="6"/>
              <c:layout>
                <c:manualLayout>
                  <c:x val="-7.1430082730482791E-2"/>
                  <c:y val="-8.9794273666709609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C0EF3870-82C7-40AE-8E58-6AB56DC30C9B}" type="CELLRANGE">
                      <a:rPr lang="en-US"/>
                      <a:pPr>
                        <a:defRPr/>
                      </a:pPr>
                      <a:t>[CELLRANGE]</a:t>
                    </a:fld>
                    <a:endParaRPr lang="en-CA"/>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CA"/>
                </a:p>
              </c:txPr>
              <c:dLblPos val="r"/>
              <c:showLegendKey val="0"/>
              <c:showVal val="0"/>
              <c:showCatName val="0"/>
              <c:showSerName val="0"/>
              <c:showPercent val="0"/>
              <c:showBubbleSize val="0"/>
              <c:extLst>
                <c:ext xmlns:c15="http://schemas.microsoft.com/office/drawing/2012/chart" uri="{CE6537A1-D6FC-4f65-9D91-7224C49458BB}">
                  <c15:layout>
                    <c:manualLayout>
                      <c:w val="5.6365606893767996E-2"/>
                      <c:h val="8.0569172740720119E-2"/>
                    </c:manualLayout>
                  </c15:layout>
                  <c15:dlblFieldTable/>
                  <c15:showDataLabelsRange val="1"/>
                </c:ext>
                <c:ext xmlns:c16="http://schemas.microsoft.com/office/drawing/2014/chart" uri="{C3380CC4-5D6E-409C-BE32-E72D297353CC}">
                  <c16:uniqueId val="{00000004-C2FE-4B34-A5DF-C08BBA31F571}"/>
                </c:ext>
              </c:extLst>
            </c:dLbl>
            <c:dLbl>
              <c:idx val="7"/>
              <c:layout>
                <c:manualLayout>
                  <c:x val="-7.182791187825574E-2"/>
                  <c:y val="-3.4357858685747547E-2"/>
                </c:manualLayout>
              </c:layout>
              <c:tx>
                <c:rich>
                  <a:bodyPr/>
                  <a:lstStyle/>
                  <a:p>
                    <a:fld id="{78B05352-DBE1-4ACD-A3B9-94AE97B0ABEA}" type="CELLRANGE">
                      <a:rPr lang="en-US"/>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C2FE-4B34-A5DF-C08BBA31F571}"/>
                </c:ext>
              </c:extLst>
            </c:dLbl>
            <c:dLbl>
              <c:idx val="8"/>
              <c:tx>
                <c:rich>
                  <a:bodyPr/>
                  <a:lstStyle/>
                  <a:p>
                    <a:fld id="{20FBE29D-5521-4C4D-B5F2-C0DC82AD8D16}" type="CELLRANGE">
                      <a:rPr lang="en-CA"/>
                      <a:pPr/>
                      <a:t>[CELLRANGE]</a:t>
                    </a:fld>
                    <a:endParaRPr lang="en-CA"/>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9FA7-4672-B021-693424F00ECA}"/>
                </c:ext>
              </c:extLst>
            </c:dLbl>
            <c:dLbl>
              <c:idx val="9"/>
              <c:tx>
                <c:rich>
                  <a:bodyPr/>
                  <a:lstStyle/>
                  <a:p>
                    <a:fld id="{3B7EBB69-F62C-4B23-B22E-F1D42F576B46}" type="CELLRANGE">
                      <a:rPr lang="en-CA"/>
                      <a:pPr/>
                      <a:t>[CELLRANGE]</a:t>
                    </a:fld>
                    <a:endParaRPr lang="en-CA"/>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FA7-4672-B021-693424F00ECA}"/>
                </c:ext>
              </c:extLst>
            </c:dLbl>
            <c:dLbl>
              <c:idx val="10"/>
              <c:delete val="1"/>
              <c:extLst>
                <c:ext xmlns:c15="http://schemas.microsoft.com/office/drawing/2012/chart" uri="{CE6537A1-D6FC-4f65-9D91-7224C49458BB}"/>
                <c:ext xmlns:c16="http://schemas.microsoft.com/office/drawing/2014/chart" uri="{C3380CC4-5D6E-409C-BE32-E72D297353CC}">
                  <c16:uniqueId val="{00000016-C2FE-4B34-A5DF-C08BBA31F571}"/>
                </c:ext>
              </c:extLst>
            </c:dLbl>
            <c:dLbl>
              <c:idx val="11"/>
              <c:tx>
                <c:rich>
                  <a:bodyPr/>
                  <a:lstStyle/>
                  <a:p>
                    <a:fld id="{FC76D44F-2256-4DB0-B29C-AD42E2DD3C07}" type="CELLRANGE">
                      <a:rPr lang="en-CA"/>
                      <a:pPr/>
                      <a:t>[CELLRANGE]</a:t>
                    </a:fld>
                    <a:endParaRPr lang="en-CA"/>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9FA7-4672-B021-693424F00ECA}"/>
                </c:ext>
              </c:extLst>
            </c:dLbl>
            <c:dLbl>
              <c:idx val="12"/>
              <c:tx>
                <c:rich>
                  <a:bodyPr/>
                  <a:lstStyle/>
                  <a:p>
                    <a:fld id="{C81DD524-3324-4C2E-9381-44B97CE3C2E5}" type="CELLRANGE">
                      <a:rPr lang="en-CA"/>
                      <a:pPr/>
                      <a:t>[CELLRANGE]</a:t>
                    </a:fld>
                    <a:endParaRPr lang="en-CA"/>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9FA7-4672-B021-693424F00ECA}"/>
                </c:ext>
              </c:extLst>
            </c:dLbl>
            <c:dLbl>
              <c:idx val="13"/>
              <c:layout>
                <c:manualLayout>
                  <c:x val="-6.0523062240147689E-2"/>
                  <c:y val="5.8198773183825832E-2"/>
                </c:manualLayout>
              </c:layout>
              <c:tx>
                <c:rich>
                  <a:bodyPr/>
                  <a:lstStyle/>
                  <a:p>
                    <a:fld id="{48EF1DB8-EA24-48D5-B1EE-4FFBE9EACA8C}" type="CELLRANGE">
                      <a:rPr lang="en-US"/>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C2FE-4B34-A5DF-C08BBA31F571}"/>
                </c:ext>
              </c:extLst>
            </c:dLbl>
            <c:dLbl>
              <c:idx val="14"/>
              <c:tx>
                <c:rich>
                  <a:bodyPr/>
                  <a:lstStyle/>
                  <a:p>
                    <a:fld id="{2DC12370-0E28-4333-B0BC-F075AF609C0F}" type="CELLRANGE">
                      <a:rPr lang="en-CA"/>
                      <a:pPr/>
                      <a:t>[CELLRANGE]</a:t>
                    </a:fld>
                    <a:endParaRPr lang="en-CA"/>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9FA7-4672-B021-693424F00ECA}"/>
                </c:ext>
              </c:extLst>
            </c:dLbl>
            <c:dLbl>
              <c:idx val="15"/>
              <c:delete val="1"/>
              <c:extLst>
                <c:ext xmlns:c15="http://schemas.microsoft.com/office/drawing/2012/chart" uri="{CE6537A1-D6FC-4f65-9D91-7224C49458BB}"/>
                <c:ext xmlns:c16="http://schemas.microsoft.com/office/drawing/2014/chart" uri="{C3380CC4-5D6E-409C-BE32-E72D297353CC}">
                  <c16:uniqueId val="{00000015-C2FE-4B34-A5DF-C08BBA31F571}"/>
                </c:ext>
              </c:extLst>
            </c:dLbl>
            <c:dLbl>
              <c:idx val="16"/>
              <c:tx>
                <c:rich>
                  <a:bodyPr/>
                  <a:lstStyle/>
                  <a:p>
                    <a:fld id="{074B995B-1238-43C6-B3B4-4B7D38FD5BF5}" type="CELLRANGE">
                      <a:rPr lang="en-CA"/>
                      <a:pPr/>
                      <a:t>[CELLRANGE]</a:t>
                    </a:fld>
                    <a:endParaRPr lang="en-CA"/>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C2FE-4B34-A5DF-C08BBA31F571}"/>
                </c:ext>
              </c:extLst>
            </c:dLbl>
            <c:dLbl>
              <c:idx val="17"/>
              <c:delete val="1"/>
              <c:extLst>
                <c:ext xmlns:c15="http://schemas.microsoft.com/office/drawing/2012/chart" uri="{CE6537A1-D6FC-4f65-9D91-7224C49458BB}"/>
                <c:ext xmlns:c16="http://schemas.microsoft.com/office/drawing/2014/chart" uri="{C3380CC4-5D6E-409C-BE32-E72D297353CC}">
                  <c16:uniqueId val="{00000013-C2FE-4B34-A5DF-C08BBA31F571}"/>
                </c:ext>
              </c:extLst>
            </c:dLbl>
            <c:dLbl>
              <c:idx val="18"/>
              <c:tx>
                <c:rich>
                  <a:bodyPr/>
                  <a:lstStyle/>
                  <a:p>
                    <a:fld id="{674C31DD-F20B-4572-BF4B-804AADBC6151}" type="CELLRANGE">
                      <a:rPr lang="en-CA"/>
                      <a:pPr/>
                      <a:t>[CELLRANGE]</a:t>
                    </a:fld>
                    <a:endParaRPr lang="en-CA"/>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9FA7-4672-B021-693424F00ECA}"/>
                </c:ext>
              </c:extLst>
            </c:dLbl>
            <c:dLbl>
              <c:idx val="19"/>
              <c:layout>
                <c:manualLayout>
                  <c:x val="-6.3083298485824627E-2"/>
                  <c:y val="5.2227377579337278E-2"/>
                </c:manualLayout>
              </c:layout>
              <c:tx>
                <c:rich>
                  <a:bodyPr/>
                  <a:lstStyle/>
                  <a:p>
                    <a:fld id="{7FFC5167-2300-4FCF-BA86-A3AA6777BBBF}" type="CELLRANGE">
                      <a:rPr lang="en-US"/>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C2FE-4B34-A5DF-C08BBA31F571}"/>
                </c:ext>
              </c:extLst>
            </c:dLbl>
            <c:dLbl>
              <c:idx val="20"/>
              <c:layout>
                <c:manualLayout>
                  <c:x val="-4.3082962496816049E-2"/>
                  <c:y val="5.8198773183825832E-2"/>
                </c:manualLayout>
              </c:layout>
              <c:tx>
                <c:rich>
                  <a:bodyPr/>
                  <a:lstStyle/>
                  <a:p>
                    <a:fld id="{1DA25184-446A-429C-BBF0-D8421C1EC08C}" type="CELLRANGE">
                      <a:rPr lang="en-US"/>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C2FE-4B34-A5DF-C08BBA31F571}"/>
                </c:ext>
              </c:extLst>
            </c:dLbl>
            <c:dLbl>
              <c:idx val="21"/>
              <c:delete val="1"/>
              <c:extLst>
                <c:ext xmlns:c15="http://schemas.microsoft.com/office/drawing/2012/chart" uri="{CE6537A1-D6FC-4f65-9D91-7224C49458BB}"/>
                <c:ext xmlns:c16="http://schemas.microsoft.com/office/drawing/2014/chart" uri="{C3380CC4-5D6E-409C-BE32-E72D297353CC}">
                  <c16:uniqueId val="{00000012-C2FE-4B34-A5DF-C08BBA31F571}"/>
                </c:ext>
              </c:extLst>
            </c:dLbl>
            <c:dLbl>
              <c:idx val="22"/>
              <c:layout>
                <c:manualLayout>
                  <c:x val="-5.035131283164726E-2"/>
                  <c:y val="-3.4357858685747547E-2"/>
                </c:manualLayout>
              </c:layout>
              <c:tx>
                <c:rich>
                  <a:bodyPr/>
                  <a:lstStyle/>
                  <a:p>
                    <a:fld id="{6BEFA961-D2E8-4628-A7BF-3D11BDBBF77E}" type="CELLRANGE">
                      <a:rPr lang="en-US"/>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C2FE-4B34-A5DF-C08BBA31F571}"/>
                </c:ext>
              </c:extLst>
            </c:dLbl>
            <c:dLbl>
              <c:idx val="23"/>
              <c:tx>
                <c:rich>
                  <a:bodyPr/>
                  <a:lstStyle/>
                  <a:p>
                    <a:fld id="{208A71A7-87E3-4765-AF89-5AEEAF879591}" type="CELLRANGE">
                      <a:rPr lang="en-CA"/>
                      <a:pPr/>
                      <a:t>[CELLRANGE]</a:t>
                    </a:fld>
                    <a:endParaRPr lang="en-CA"/>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9FA7-4672-B021-693424F00ECA}"/>
                </c:ext>
              </c:extLst>
            </c:dLbl>
            <c:dLbl>
              <c:idx val="24"/>
              <c:delete val="1"/>
              <c:extLst>
                <c:ext xmlns:c15="http://schemas.microsoft.com/office/drawing/2012/chart" uri="{CE6537A1-D6FC-4f65-9D91-7224C49458BB}"/>
                <c:ext xmlns:c16="http://schemas.microsoft.com/office/drawing/2014/chart" uri="{C3380CC4-5D6E-409C-BE32-E72D297353CC}">
                  <c16:uniqueId val="{00000011-C2FE-4B34-A5DF-C08BBA31F571}"/>
                </c:ext>
              </c:extLst>
            </c:dLbl>
            <c:dLbl>
              <c:idx val="25"/>
              <c:tx>
                <c:rich>
                  <a:bodyPr/>
                  <a:lstStyle/>
                  <a:p>
                    <a:fld id="{6D6B11DA-3BBD-46D7-B52D-4E6A450935B7}" type="CELLRANGE">
                      <a:rPr lang="en-CA"/>
                      <a:pPr/>
                      <a:t>[CELLRANGE]</a:t>
                    </a:fld>
                    <a:endParaRPr lang="en-CA"/>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9FA7-4672-B021-693424F00ECA}"/>
                </c:ext>
              </c:extLst>
            </c:dLbl>
            <c:dLbl>
              <c:idx val="26"/>
              <c:tx>
                <c:rich>
                  <a:bodyPr/>
                  <a:lstStyle/>
                  <a:p>
                    <a:fld id="{6D8389C6-2EB9-41E3-9A08-02E6620CF203}" type="CELLRANGE">
                      <a:rPr lang="en-CA"/>
                      <a:pPr/>
                      <a:t>[CELLRANGE]</a:t>
                    </a:fld>
                    <a:endParaRPr lang="en-CA"/>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9FA7-4672-B021-693424F00ECA}"/>
                </c:ext>
              </c:extLst>
            </c:dLbl>
            <c:dLbl>
              <c:idx val="27"/>
              <c:tx>
                <c:rich>
                  <a:bodyPr/>
                  <a:lstStyle/>
                  <a:p>
                    <a:fld id="{EF693A7F-3CD4-4FDD-82FC-54BE48E15638}" type="CELLRANGE">
                      <a:rPr lang="en-CA"/>
                      <a:pPr/>
                      <a:t>[CELLRANGE]</a:t>
                    </a:fld>
                    <a:endParaRPr lang="en-CA"/>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9FA7-4672-B021-693424F00ECA}"/>
                </c:ext>
              </c:extLst>
            </c:dLbl>
            <c:dLbl>
              <c:idx val="28"/>
              <c:delete val="1"/>
              <c:extLst>
                <c:ext xmlns:c15="http://schemas.microsoft.com/office/drawing/2012/chart" uri="{CE6537A1-D6FC-4f65-9D91-7224C49458BB}"/>
                <c:ext xmlns:c16="http://schemas.microsoft.com/office/drawing/2014/chart" uri="{C3380CC4-5D6E-409C-BE32-E72D297353CC}">
                  <c16:uniqueId val="{0000000F-C2FE-4B34-A5DF-C08BBA31F571}"/>
                </c:ext>
              </c:extLst>
            </c:dLbl>
            <c:dLbl>
              <c:idx val="29"/>
              <c:delete val="1"/>
              <c:extLst>
                <c:ext xmlns:c15="http://schemas.microsoft.com/office/drawing/2012/chart" uri="{CE6537A1-D6FC-4f65-9D91-7224C49458BB}"/>
                <c:ext xmlns:c16="http://schemas.microsoft.com/office/drawing/2014/chart" uri="{C3380CC4-5D6E-409C-BE32-E72D297353CC}">
                  <c16:uniqueId val="{0000000D-C2FE-4B34-A5DF-C08BBA31F571}"/>
                </c:ext>
              </c:extLst>
            </c:dLbl>
            <c:dLbl>
              <c:idx val="30"/>
              <c:layout>
                <c:manualLayout>
                  <c:x val="-7.1239749497492108E-2"/>
                  <c:y val="-7.4865784655489187E-3"/>
                </c:manualLayout>
              </c:layout>
              <c:tx>
                <c:rich>
                  <a:bodyPr/>
                  <a:lstStyle/>
                  <a:p>
                    <a:fld id="{C11D23E5-9914-4406-B1BC-AFCBA0CA9EBD}" type="CELLRANGE">
                      <a:rPr lang="en-US"/>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C2FE-4B34-A5DF-C08BBA31F571}"/>
                </c:ext>
              </c:extLst>
            </c:dLbl>
            <c:dLbl>
              <c:idx val="31"/>
              <c:layout>
                <c:manualLayout>
                  <c:x val="-5.4234982539922531E-2"/>
                  <c:y val="2.5356097359138539E-2"/>
                </c:manualLayout>
              </c:layout>
              <c:tx>
                <c:rich>
                  <a:bodyPr/>
                  <a:lstStyle/>
                  <a:p>
                    <a:fld id="{CC623297-D00A-47D2-A922-E87EE4C434EB}" type="CELLRANGE">
                      <a:rPr lang="en-US"/>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9FA7-4672-B021-693424F00ECA}"/>
                </c:ext>
              </c:extLst>
            </c:dLbl>
            <c:dLbl>
              <c:idx val="32"/>
              <c:delete val="1"/>
              <c:extLst>
                <c:ext xmlns:c15="http://schemas.microsoft.com/office/drawing/2012/chart" uri="{CE6537A1-D6FC-4f65-9D91-7224C49458BB}"/>
                <c:ext xmlns:c16="http://schemas.microsoft.com/office/drawing/2014/chart" uri="{C3380CC4-5D6E-409C-BE32-E72D297353CC}">
                  <c16:uniqueId val="{00000010-C2FE-4B34-A5DF-C08BBA31F571}"/>
                </c:ext>
              </c:extLst>
            </c:dLbl>
            <c:dLbl>
              <c:idx val="33"/>
              <c:layout>
                <c:manualLayout>
                  <c:x val="-8.740844867064132E-2"/>
                  <c:y val="3.431319076587145E-2"/>
                </c:manualLayout>
              </c:layout>
              <c:tx>
                <c:rich>
                  <a:bodyPr/>
                  <a:lstStyle/>
                  <a:p>
                    <a:fld id="{B040F7FF-EF78-4F02-9730-C484B4718E6A}" type="CELLRANGE">
                      <a:rPr lang="en-US"/>
                      <a:pPr/>
                      <a:t>[CELLRANGE]</a:t>
                    </a:fld>
                    <a:endParaRPr lang="en-CA"/>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C2FE-4B34-A5DF-C08BBA31F571}"/>
                </c:ext>
              </c:extLst>
            </c:dLbl>
            <c:dLbl>
              <c:idx val="34"/>
              <c:tx>
                <c:rich>
                  <a:bodyPr/>
                  <a:lstStyle/>
                  <a:p>
                    <a:fld id="{00CF1CB8-38F7-4F29-85CE-4F71ABA3F167}" type="CELLRANGE">
                      <a:rPr lang="en-CA"/>
                      <a:pPr/>
                      <a:t>[CELLRANGE]</a:t>
                    </a:fld>
                    <a:endParaRPr lang="en-CA"/>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9FA7-4672-B021-693424F00ECA}"/>
                </c:ext>
              </c:extLst>
            </c:dLbl>
            <c:dLbl>
              <c:idx val="35"/>
              <c:delete val="1"/>
              <c:extLst>
                <c:ext xmlns:c15="http://schemas.microsoft.com/office/drawing/2012/chart" uri="{CE6537A1-D6FC-4f65-9D91-7224C49458BB}"/>
                <c:ext xmlns:c16="http://schemas.microsoft.com/office/drawing/2014/chart" uri="{C3380CC4-5D6E-409C-BE32-E72D297353CC}">
                  <c16:uniqueId val="{0000000E-C2FE-4B34-A5DF-C08BBA31F571}"/>
                </c:ext>
              </c:extLst>
            </c:dLbl>
            <c:dLbl>
              <c:idx val="36"/>
              <c:tx>
                <c:rich>
                  <a:bodyPr/>
                  <a:lstStyle/>
                  <a:p>
                    <a:fld id="{2BCCF9AA-B482-4FA3-BA71-15E2121026EC}" type="CELLRANGE">
                      <a:rPr lang="en-CA"/>
                      <a:pPr/>
                      <a:t>[CELLRANGE]</a:t>
                    </a:fld>
                    <a:endParaRPr lang="en-CA"/>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9FA7-4672-B021-693424F00ECA}"/>
                </c:ext>
              </c:extLst>
            </c:dLbl>
            <c:dLbl>
              <c:idx val="37"/>
              <c:delete val="1"/>
              <c:extLst>
                <c:ext xmlns:c15="http://schemas.microsoft.com/office/drawing/2012/chart" uri="{CE6537A1-D6FC-4f65-9D91-7224C49458BB}"/>
                <c:ext xmlns:c16="http://schemas.microsoft.com/office/drawing/2014/chart" uri="{C3380CC4-5D6E-409C-BE32-E72D297353CC}">
                  <c16:uniqueId val="{00000006-C2FE-4B34-A5DF-C08BBA31F571}"/>
                </c:ext>
              </c:extLst>
            </c:dLbl>
            <c:dLbl>
              <c:idx val="38"/>
              <c:tx>
                <c:rich>
                  <a:bodyPr/>
                  <a:lstStyle/>
                  <a:p>
                    <a:fld id="{9003F168-A4B7-4C61-ADE2-2EE9818E254C}" type="CELLRANGE">
                      <a:rPr lang="en-CA"/>
                      <a:pPr/>
                      <a:t>[CELLRANGE]</a:t>
                    </a:fld>
                    <a:endParaRPr lang="en-CA"/>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9FA7-4672-B021-693424F00ECA}"/>
                </c:ext>
              </c:extLst>
            </c:dLbl>
            <c:dLbl>
              <c:idx val="39"/>
              <c:tx>
                <c:rich>
                  <a:bodyPr/>
                  <a:lstStyle/>
                  <a:p>
                    <a:fld id="{5610222E-B8D1-42D2-B517-1ED572DCE5EF}" type="CELLRANGE">
                      <a:rPr lang="en-CA"/>
                      <a:pPr/>
                      <a:t>[CELLRANGE]</a:t>
                    </a:fld>
                    <a:endParaRPr lang="en-CA"/>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9FA7-4672-B021-693424F00EC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'+3moz Juniors'!$Q$31:$Q$70</c:f>
              <c:numCache>
                <c:formatCode>#,##0;\(#,##0\)</c:formatCode>
                <c:ptCount val="40"/>
                <c:pt idx="0">
                  <c:v>340.54899999999998</c:v>
                </c:pt>
                <c:pt idx="1">
                  <c:v>544.13900000000001</c:v>
                </c:pt>
                <c:pt idx="2">
                  <c:v>146</c:v>
                </c:pt>
                <c:pt idx="3">
                  <c:v>350</c:v>
                </c:pt>
                <c:pt idx="4">
                  <c:v>317</c:v>
                </c:pt>
                <c:pt idx="5">
                  <c:v>307</c:v>
                </c:pt>
                <c:pt idx="6">
                  <c:v>301</c:v>
                </c:pt>
                <c:pt idx="7">
                  <c:v>324</c:v>
                </c:pt>
                <c:pt idx="8">
                  <c:v>290</c:v>
                </c:pt>
                <c:pt idx="9">
                  <c:v>277.19369999999998</c:v>
                </c:pt>
                <c:pt idx="10">
                  <c:v>273.5</c:v>
                </c:pt>
                <c:pt idx="11">
                  <c:v>142</c:v>
                </c:pt>
                <c:pt idx="12">
                  <c:v>256.64100000000002</c:v>
                </c:pt>
                <c:pt idx="13">
                  <c:v>256</c:v>
                </c:pt>
                <c:pt idx="14">
                  <c:v>255</c:v>
                </c:pt>
                <c:pt idx="15">
                  <c:v>233</c:v>
                </c:pt>
                <c:pt idx="16">
                  <c:v>223</c:v>
                </c:pt>
                <c:pt idx="17">
                  <c:v>215</c:v>
                </c:pt>
                <c:pt idx="18">
                  <c:v>107</c:v>
                </c:pt>
                <c:pt idx="19">
                  <c:v>210.6</c:v>
                </c:pt>
                <c:pt idx="20">
                  <c:v>206.82263646315789</c:v>
                </c:pt>
                <c:pt idx="21">
                  <c:v>201</c:v>
                </c:pt>
                <c:pt idx="22">
                  <c:v>227</c:v>
                </c:pt>
                <c:pt idx="23">
                  <c:v>273</c:v>
                </c:pt>
                <c:pt idx="24">
                  <c:v>171.6</c:v>
                </c:pt>
                <c:pt idx="25">
                  <c:v>190</c:v>
                </c:pt>
                <c:pt idx="26">
                  <c:v>150.69300000000001</c:v>
                </c:pt>
                <c:pt idx="27">
                  <c:v>143.12</c:v>
                </c:pt>
                <c:pt idx="28">
                  <c:v>139</c:v>
                </c:pt>
                <c:pt idx="29">
                  <c:v>136</c:v>
                </c:pt>
                <c:pt idx="30">
                  <c:v>135</c:v>
                </c:pt>
                <c:pt idx="31">
                  <c:v>118.925</c:v>
                </c:pt>
                <c:pt idx="32">
                  <c:v>118.45454545454545</c:v>
                </c:pt>
                <c:pt idx="33">
                  <c:v>117.77777777777777</c:v>
                </c:pt>
                <c:pt idx="34">
                  <c:v>113.57982142153847</c:v>
                </c:pt>
                <c:pt idx="35">
                  <c:v>113.199</c:v>
                </c:pt>
                <c:pt idx="36">
                  <c:v>100</c:v>
                </c:pt>
                <c:pt idx="37">
                  <c:v>81.900000000000006</c:v>
                </c:pt>
                <c:pt idx="38">
                  <c:v>71.033935</c:v>
                </c:pt>
                <c:pt idx="39">
                  <c:v>65.3</c:v>
                </c:pt>
              </c:numCache>
            </c:numRef>
          </c:xVal>
          <c:yVal>
            <c:numRef>
              <c:f>'+3moz Juniors'!$R$31:$R$70</c:f>
              <c:numCache>
                <c:formatCode>"$"#,##0_);\("$"#,##0\)</c:formatCode>
                <c:ptCount val="40"/>
                <c:pt idx="0">
                  <c:v>844</c:v>
                </c:pt>
                <c:pt idx="1">
                  <c:v>569</c:v>
                </c:pt>
                <c:pt idx="2">
                  <c:v>1499</c:v>
                </c:pt>
                <c:pt idx="3">
                  <c:v>1123</c:v>
                </c:pt>
                <c:pt idx="4">
                  <c:v>1171</c:v>
                </c:pt>
                <c:pt idx="5">
                  <c:v>698</c:v>
                </c:pt>
                <c:pt idx="6">
                  <c:v>700</c:v>
                </c:pt>
                <c:pt idx="7">
                  <c:v>684</c:v>
                </c:pt>
                <c:pt idx="8">
                  <c:v>828</c:v>
                </c:pt>
                <c:pt idx="9">
                  <c:v>1109</c:v>
                </c:pt>
                <c:pt idx="10">
                  <c:v>1169.2723235745189</c:v>
                </c:pt>
                <c:pt idx="11">
                  <c:v>1009</c:v>
                </c:pt>
                <c:pt idx="12">
                  <c:v>950</c:v>
                </c:pt>
                <c:pt idx="13">
                  <c:v>1130</c:v>
                </c:pt>
                <c:pt idx="14">
                  <c:v>1038</c:v>
                </c:pt>
                <c:pt idx="15">
                  <c:v>976</c:v>
                </c:pt>
                <c:pt idx="16">
                  <c:v>998</c:v>
                </c:pt>
                <c:pt idx="17">
                  <c:v>1013</c:v>
                </c:pt>
                <c:pt idx="18">
                  <c:v>1046</c:v>
                </c:pt>
                <c:pt idx="19">
                  <c:v>1196</c:v>
                </c:pt>
                <c:pt idx="20">
                  <c:v>899</c:v>
                </c:pt>
                <c:pt idx="21">
                  <c:v>1000</c:v>
                </c:pt>
                <c:pt idx="22">
                  <c:v>717</c:v>
                </c:pt>
                <c:pt idx="23">
                  <c:v>2059</c:v>
                </c:pt>
                <c:pt idx="24">
                  <c:v>1005</c:v>
                </c:pt>
                <c:pt idx="25">
                  <c:v>1157</c:v>
                </c:pt>
                <c:pt idx="26">
                  <c:v>801</c:v>
                </c:pt>
                <c:pt idx="27">
                  <c:v>1112.5554716981133</c:v>
                </c:pt>
                <c:pt idx="28">
                  <c:v>1023</c:v>
                </c:pt>
                <c:pt idx="29">
                  <c:v>999.61280351427058</c:v>
                </c:pt>
                <c:pt idx="30">
                  <c:v>1381</c:v>
                </c:pt>
                <c:pt idx="31">
                  <c:v>785.36396505930747</c:v>
                </c:pt>
                <c:pt idx="32">
                  <c:v>1082</c:v>
                </c:pt>
                <c:pt idx="33">
                  <c:v>1513.9390813715163</c:v>
                </c:pt>
                <c:pt idx="34">
                  <c:v>505.54981941451223</c:v>
                </c:pt>
                <c:pt idx="35">
                  <c:v>748.46</c:v>
                </c:pt>
                <c:pt idx="36">
                  <c:v>849</c:v>
                </c:pt>
                <c:pt idx="37">
                  <c:v>1237</c:v>
                </c:pt>
                <c:pt idx="38">
                  <c:v>955</c:v>
                </c:pt>
                <c:pt idx="39">
                  <c:v>1235</c:v>
                </c:pt>
              </c:numCache>
            </c:numRef>
          </c:yVal>
          <c:smooth val="0"/>
          <c:extLst>
            <c:ext xmlns:c15="http://schemas.microsoft.com/office/drawing/2012/chart" uri="{02D57815-91ED-43cb-92C2-25804820EDAC}">
              <c15:datalabelsRange>
                <c15:f>'+3moz Juniors'!$C$31:$C$70</c15:f>
                <c15:dlblRangeCache>
                  <c:ptCount val="40"/>
                  <c:pt idx="0">
                    <c:v>Snowline Gold</c:v>
                  </c:pt>
                  <c:pt idx="1">
                    <c:v>Snowline Gold</c:v>
                  </c:pt>
                  <c:pt idx="2">
                    <c:v>Vista Gold</c:v>
                  </c:pt>
                  <c:pt idx="3">
                    <c:v>G Mining Ventures</c:v>
                  </c:pt>
                  <c:pt idx="4">
                    <c:v>International Tower Hill Mines</c:v>
                  </c:pt>
                  <c:pt idx="5">
                    <c:v>First Mining Gold</c:v>
                  </c:pt>
                  <c:pt idx="6">
                    <c:v>Perpetua Resources</c:v>
                  </c:pt>
                  <c:pt idx="7">
                    <c:v>Skeena Resources</c:v>
                  </c:pt>
                  <c:pt idx="8">
                    <c:v>STLLR Gold</c:v>
                  </c:pt>
                  <c:pt idx="9">
                    <c:v>Troilus Gold</c:v>
                  </c:pt>
                  <c:pt idx="10">
                    <c:v>Falco Resources</c:v>
                  </c:pt>
                  <c:pt idx="11">
                    <c:v>Omai Gold Mines</c:v>
                  </c:pt>
                  <c:pt idx="12">
                    <c:v>Loncor Gold</c:v>
                  </c:pt>
                  <c:pt idx="13">
                    <c:v>Predictive Discovery</c:v>
                  </c:pt>
                  <c:pt idx="14">
                    <c:v>Probe Gold</c:v>
                  </c:pt>
                  <c:pt idx="15">
                    <c:v>First Mining Gold</c:v>
                  </c:pt>
                  <c:pt idx="16">
                    <c:v>Montage Gold</c:v>
                  </c:pt>
                  <c:pt idx="17">
                    <c:v>Thesis Gold</c:v>
                  </c:pt>
                  <c:pt idx="18">
                    <c:v>Wallbridge Mining</c:v>
                  </c:pt>
                  <c:pt idx="19">
                    <c:v>West African Resources</c:v>
                  </c:pt>
                  <c:pt idx="20">
                    <c:v>Greatland Gold</c:v>
                  </c:pt>
                  <c:pt idx="21">
                    <c:v>Seabridge Gold</c:v>
                  </c:pt>
                  <c:pt idx="22">
                    <c:v>Rupert Resources</c:v>
                  </c:pt>
                  <c:pt idx="23">
                    <c:v>STLLR Gold</c:v>
                  </c:pt>
                  <c:pt idx="24">
                    <c:v>Pasofino Gold</c:v>
                  </c:pt>
                  <c:pt idx="25">
                    <c:v>Osisko Development</c:v>
                  </c:pt>
                  <c:pt idx="26">
                    <c:v>Spanish Mountain Gold</c:v>
                  </c:pt>
                  <c:pt idx="27">
                    <c:v>Euro Sun Mining</c:v>
                  </c:pt>
                  <c:pt idx="28">
                    <c:v>Robex Resources</c:v>
                  </c:pt>
                  <c:pt idx="29">
                    <c:v>Ausgold</c:v>
                  </c:pt>
                  <c:pt idx="30">
                    <c:v>Liberty Gold</c:v>
                  </c:pt>
                  <c:pt idx="31">
                    <c:v>Kingston Resources</c:v>
                  </c:pt>
                  <c:pt idx="32">
                    <c:v>Lode Gold Resources</c:v>
                  </c:pt>
                  <c:pt idx="33">
                    <c:v>Ramelius Resources</c:v>
                  </c:pt>
                  <c:pt idx="34">
                    <c:v>Alkane Resources</c:v>
                  </c:pt>
                  <c:pt idx="35">
                    <c:v>Chesapeake Gold</c:v>
                  </c:pt>
                  <c:pt idx="36">
                    <c:v>NeXGold Mining</c:v>
                  </c:pt>
                  <c:pt idx="37">
                    <c:v>Rio2</c:v>
                  </c:pt>
                  <c:pt idx="38">
                    <c:v>Integra Resources</c:v>
                  </c:pt>
                  <c:pt idx="39">
                    <c:v>Revival Gold</c:v>
                  </c:pt>
                </c15:dlblRangeCache>
              </c15:datalabelsRange>
            </c:ext>
            <c:ext xmlns:c16="http://schemas.microsoft.com/office/drawing/2014/chart" uri="{C3380CC4-5D6E-409C-BE32-E72D297353CC}">
              <c16:uniqueId val="{00000000-C2FE-4B34-A5DF-C08BBA31F571}"/>
            </c:ext>
          </c:extLst>
        </c:ser>
        <c:dLbls>
          <c:showLegendKey val="0"/>
          <c:showVal val="0"/>
          <c:showCatName val="0"/>
          <c:showSerName val="0"/>
          <c:showPercent val="0"/>
          <c:showBubbleSize val="0"/>
        </c:dLbls>
        <c:axId val="1442013872"/>
        <c:axId val="1442016272"/>
      </c:scatterChart>
      <c:valAx>
        <c:axId val="14420138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dirty="0">
                    <a:solidFill>
                      <a:prstClr val="black"/>
                    </a:solidFill>
                    <a:latin typeface="Montserrat SemiBold" panose="00000700000000000000" pitchFamily="2" charset="0"/>
                  </a:rPr>
                  <a:t>Annual Gold Production (</a:t>
                </a:r>
                <a:r>
                  <a:rPr lang="en-US" sz="1000" b="1" dirty="0" err="1">
                    <a:solidFill>
                      <a:prstClr val="black"/>
                    </a:solidFill>
                    <a:latin typeface="Montserrat SemiBold" panose="00000700000000000000" pitchFamily="2" charset="0"/>
                  </a:rPr>
                  <a:t>koz</a:t>
                </a:r>
                <a:r>
                  <a:rPr lang="en-US" sz="1000" b="1" dirty="0">
                    <a:solidFill>
                      <a:prstClr val="black"/>
                    </a:solidFill>
                    <a:latin typeface="Montserrat SemiBold" panose="00000700000000000000" pitchFamily="2" charset="0"/>
                  </a:rPr>
                  <a:t>)</a:t>
                </a:r>
                <a:endParaRPr lang="en-CA" sz="1000" b="1" dirty="0">
                  <a:solidFill>
                    <a:prstClr val="black"/>
                  </a:solidFill>
                  <a:latin typeface="Montserrat SemiBold" panose="00000700000000000000" pitchFamily="2" charset="0"/>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CA"/>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2016272"/>
        <c:crosses val="max"/>
        <c:crossBetween val="midCat"/>
      </c:valAx>
      <c:valAx>
        <c:axId val="1442016272"/>
        <c:scaling>
          <c:orientation val="maxMin"/>
          <c:max val="200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sz="1000" b="1" i="0" u="none" strike="noStrike" kern="1200" baseline="0" dirty="0">
                    <a:solidFill>
                      <a:prstClr val="black"/>
                    </a:solidFill>
                    <a:latin typeface="Montserrat SemiBold" panose="00000700000000000000" pitchFamily="2" charset="0"/>
                  </a:rPr>
                  <a:t>All-In Sustaining Costs ($US/oz)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_);\(&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2013872"/>
        <c:crosses val="autoZero"/>
        <c:crossBetween val="midCat"/>
        <c:majorUnit val="4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45"/>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Nevada GDP</c:v>
                </c:pt>
              </c:strCache>
            </c:strRef>
          </c:tx>
          <c:spPr>
            <a:solidFill>
              <a:schemeClr val="tx1">
                <a:lumMod val="65000"/>
                <a:lumOff val="35000"/>
              </a:schemeClr>
            </a:solidFill>
          </c:spPr>
          <c:dPt>
            <c:idx val="0"/>
            <c:bubble3D val="0"/>
            <c:spPr>
              <a:solidFill>
                <a:schemeClr val="tx1">
                  <a:lumMod val="65000"/>
                  <a:lumOff val="3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3658-4F36-943C-416EA2C1CC03}"/>
              </c:ext>
            </c:extLst>
          </c:dPt>
          <c:dPt>
            <c:idx val="1"/>
            <c:bubble3D val="0"/>
            <c:spPr>
              <a:solidFill>
                <a:schemeClr val="bg1">
                  <a:lumMod val="8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3658-4F36-943C-416EA2C1CC03}"/>
              </c:ext>
            </c:extLst>
          </c:dPt>
          <c:dLbls>
            <c:dLbl>
              <c:idx val="0"/>
              <c:layout>
                <c:manualLayout>
                  <c:x val="-0.34370106940435718"/>
                  <c:y val="-0.10137603967930714"/>
                </c:manualLayout>
              </c:layout>
              <c:tx>
                <c:rich>
                  <a:bodyPr rot="0" spcFirstLastPara="1" vertOverflow="ellipsis" vert="horz" wrap="square" lIns="38100" tIns="19050" rIns="38100" bIns="19050" anchor="ctr" anchorCtr="1">
                    <a:noAutofit/>
                  </a:bodyPr>
                  <a:lstStyle/>
                  <a:p>
                    <a:pPr>
                      <a:defRPr sz="1100" b="1" i="0" u="none" strike="noStrike" kern="1200" spc="0" baseline="0">
                        <a:solidFill>
                          <a:schemeClr val="tx1"/>
                        </a:solidFill>
                        <a:latin typeface="Montserrat" panose="00000500000000000000" pitchFamily="2" charset="0"/>
                        <a:ea typeface="+mn-ea"/>
                        <a:cs typeface="+mn-cs"/>
                      </a:defRPr>
                    </a:pPr>
                    <a:r>
                      <a:rPr lang="en-US" dirty="0">
                        <a:solidFill>
                          <a:schemeClr val="tx1"/>
                        </a:solidFill>
                      </a:rPr>
                      <a:t>Nevada GDP</a:t>
                    </a:r>
                    <a:r>
                      <a:rPr lang="en-US" baseline="30000" dirty="0">
                        <a:solidFill>
                          <a:schemeClr val="tx1"/>
                        </a:solidFill>
                      </a:rPr>
                      <a:t>2</a:t>
                    </a:r>
                    <a:endParaRPr lang="en-US"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100" b="1" i="0" u="none" strike="noStrike" kern="1200" spc="0" baseline="0">
                      <a:solidFill>
                        <a:schemeClr val="tx1"/>
                      </a:solidFill>
                      <a:latin typeface="Montserrat" panose="00000500000000000000" pitchFamily="2" charset="0"/>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1590496526378831"/>
                      <c:h val="0.16508356507304728"/>
                    </c:manualLayout>
                  </c15:layout>
                  <c15:showDataLabelsRange val="0"/>
                </c:ext>
                <c:ext xmlns:c16="http://schemas.microsoft.com/office/drawing/2014/chart" uri="{C3380CC4-5D6E-409C-BE32-E72D297353CC}">
                  <c16:uniqueId val="{00000001-3658-4F36-943C-416EA2C1CC03}"/>
                </c:ext>
              </c:extLst>
            </c:dLbl>
            <c:dLbl>
              <c:idx val="1"/>
              <c:layout>
                <c:manualLayout>
                  <c:x val="0"/>
                  <c:y val="2.4736216011440985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tx1">
                          <a:lumMod val="50000"/>
                          <a:lumOff val="50000"/>
                        </a:schemeClr>
                      </a:solidFill>
                      <a:latin typeface="Montserrat" panose="00000500000000000000" pitchFamily="2" charset="0"/>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5617542217337674"/>
                      <c:h val="0.35026481872200438"/>
                    </c:manualLayout>
                  </c15:layout>
                </c:ext>
                <c:ext xmlns:c16="http://schemas.microsoft.com/office/drawing/2014/chart" uri="{C3380CC4-5D6E-409C-BE32-E72D297353CC}">
                  <c16:uniqueId val="{00000003-3658-4F36-943C-416EA2C1CC0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rgbClr val="30527B"/>
                    </a:solidFill>
                    <a:latin typeface="Montserrat" panose="00000500000000000000" pitchFamily="2" charset="0"/>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Sheet1!$A$2:$A$3</c:f>
              <c:strCache>
                <c:ptCount val="2"/>
                <c:pt idx="0">
                  <c:v>Nevada's GDP</c:v>
                </c:pt>
                <c:pt idx="1">
                  <c:v>Mining &amp; Natural Resources</c:v>
                </c:pt>
              </c:strCache>
            </c:strRef>
          </c:cat>
          <c:val>
            <c:numRef>
              <c:f>Sheet1!$B$2:$B$3</c:f>
              <c:numCache>
                <c:formatCode>General</c:formatCode>
                <c:ptCount val="2"/>
                <c:pt idx="0">
                  <c:v>94</c:v>
                </c:pt>
                <c:pt idx="1">
                  <c:v>6</c:v>
                </c:pt>
              </c:numCache>
            </c:numRef>
          </c:val>
          <c:extLst>
            <c:ext xmlns:c16="http://schemas.microsoft.com/office/drawing/2014/chart" uri="{C3380CC4-5D6E-409C-BE32-E72D297353CC}">
              <c16:uniqueId val="{00000004-3658-4F36-943C-416EA2C1CC03}"/>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45"/>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Nevada GDP</c:v>
                </c:pt>
              </c:strCache>
            </c:strRef>
          </c:tx>
          <c:spPr>
            <a:solidFill>
              <a:schemeClr val="tx1">
                <a:lumMod val="65000"/>
                <a:lumOff val="35000"/>
              </a:schemeClr>
            </a:solidFill>
          </c:spPr>
          <c:dPt>
            <c:idx val="0"/>
            <c:bubble3D val="0"/>
            <c:spPr>
              <a:solidFill>
                <a:schemeClr val="tx1">
                  <a:lumMod val="65000"/>
                  <a:lumOff val="3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983-4C83-AA81-698811874766}"/>
              </c:ext>
            </c:extLst>
          </c:dPt>
          <c:dPt>
            <c:idx val="1"/>
            <c:bubble3D val="0"/>
            <c:spPr>
              <a:solidFill>
                <a:schemeClr val="bg1">
                  <a:lumMod val="8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983-4C83-AA81-698811874766}"/>
              </c:ext>
            </c:extLst>
          </c:dPt>
          <c:dLbls>
            <c:dLbl>
              <c:idx val="0"/>
              <c:layout>
                <c:manualLayout>
                  <c:x val="-0.2410964865925137"/>
                  <c:y val="2.4346669302599398E-7"/>
                </c:manualLayout>
              </c:layout>
              <c:tx>
                <c:rich>
                  <a:bodyPr rot="0" spcFirstLastPara="1" vertOverflow="ellipsis" vert="horz" wrap="square" lIns="38100" tIns="19050" rIns="38100" bIns="19050" anchor="ctr" anchorCtr="1">
                    <a:noAutofit/>
                  </a:bodyPr>
                  <a:lstStyle/>
                  <a:p>
                    <a:pPr>
                      <a:defRPr sz="1100" b="1" i="0" u="none" strike="noStrike" kern="1200" spc="0" baseline="0">
                        <a:solidFill>
                          <a:schemeClr val="tx1"/>
                        </a:solidFill>
                        <a:latin typeface="Montserrat" panose="00000500000000000000" pitchFamily="2" charset="0"/>
                        <a:ea typeface="+mn-ea"/>
                        <a:cs typeface="+mn-cs"/>
                      </a:defRPr>
                    </a:pPr>
                    <a:r>
                      <a:rPr lang="en-US" dirty="0">
                        <a:solidFill>
                          <a:schemeClr val="tx1"/>
                        </a:solidFill>
                      </a:rPr>
                      <a:t>Alberta GDP</a:t>
                    </a:r>
                    <a:r>
                      <a:rPr lang="en-US" baseline="30000" dirty="0">
                        <a:solidFill>
                          <a:schemeClr val="tx1"/>
                        </a:solidFill>
                      </a:rPr>
                      <a:t>1</a:t>
                    </a:r>
                    <a:endParaRPr lang="en-US"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100" b="1" i="0" u="none" strike="noStrike" kern="1200" spc="0" baseline="0">
                      <a:solidFill>
                        <a:schemeClr val="tx1"/>
                      </a:solidFill>
                      <a:latin typeface="Montserrat" panose="00000500000000000000" pitchFamily="2" charset="0"/>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7217173198576367"/>
                      <c:h val="0.16508347073845486"/>
                    </c:manualLayout>
                  </c15:layout>
                  <c15:showDataLabelsRange val="0"/>
                </c:ext>
                <c:ext xmlns:c16="http://schemas.microsoft.com/office/drawing/2014/chart" uri="{C3380CC4-5D6E-409C-BE32-E72D297353CC}">
                  <c16:uniqueId val="{00000001-2983-4C83-AA81-698811874766}"/>
                </c:ext>
              </c:extLst>
            </c:dLbl>
            <c:dLbl>
              <c:idx val="1"/>
              <c:layout>
                <c:manualLayout>
                  <c:x val="-1.2615335957323212E-2"/>
                  <c:y val="0"/>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tx1">
                          <a:lumMod val="50000"/>
                          <a:lumOff val="50000"/>
                        </a:schemeClr>
                      </a:solidFill>
                      <a:latin typeface="Montserrat" panose="00000500000000000000" pitchFamily="2" charset="0"/>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6195908684304562"/>
                      <c:h val="0.35026481872200438"/>
                    </c:manualLayout>
                  </c15:layout>
                </c:ext>
                <c:ext xmlns:c16="http://schemas.microsoft.com/office/drawing/2014/chart" uri="{C3380CC4-5D6E-409C-BE32-E72D297353CC}">
                  <c16:uniqueId val="{00000003-2983-4C83-AA81-698811874766}"/>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rgbClr val="30527B"/>
                    </a:solidFill>
                    <a:latin typeface="Montserrat" panose="00000500000000000000" pitchFamily="2" charset="0"/>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Sheet1!$A$2:$A$3</c:f>
              <c:strCache>
                <c:ptCount val="2"/>
                <c:pt idx="0">
                  <c:v>Alberta's GDP</c:v>
                </c:pt>
                <c:pt idx="1">
                  <c:v>Mining, Quarrying, Oil &amp; Gas</c:v>
                </c:pt>
              </c:strCache>
            </c:strRef>
          </c:cat>
          <c:val>
            <c:numRef>
              <c:f>Sheet1!$B$2:$B$3</c:f>
              <c:numCache>
                <c:formatCode>General</c:formatCode>
                <c:ptCount val="2"/>
                <c:pt idx="0">
                  <c:v>75.41</c:v>
                </c:pt>
                <c:pt idx="1">
                  <c:v>24.59</c:v>
                </c:pt>
              </c:numCache>
            </c:numRef>
          </c:val>
          <c:extLst>
            <c:ext xmlns:c16="http://schemas.microsoft.com/office/drawing/2014/chart" uri="{C3380CC4-5D6E-409C-BE32-E72D297353CC}">
              <c16:uniqueId val="{00000004-2983-4C83-AA81-698811874766}"/>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8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Nunavut GDP</c:v>
                </c:pt>
              </c:strCache>
            </c:strRef>
          </c:tx>
          <c:spPr>
            <a:solidFill>
              <a:schemeClr val="tx1">
                <a:lumMod val="65000"/>
                <a:lumOff val="35000"/>
              </a:schemeClr>
            </a:solidFill>
          </c:spPr>
          <c:dPt>
            <c:idx val="0"/>
            <c:bubble3D val="0"/>
            <c:spPr>
              <a:solidFill>
                <a:schemeClr val="tx1">
                  <a:lumMod val="65000"/>
                  <a:lumOff val="3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4A8-4700-B8E2-E33644160E22}"/>
              </c:ext>
            </c:extLst>
          </c:dPt>
          <c:dPt>
            <c:idx val="1"/>
            <c:bubble3D val="0"/>
            <c:spPr>
              <a:solidFill>
                <a:schemeClr val="bg1">
                  <a:lumMod val="8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4A8-4700-B8E2-E33644160E22}"/>
              </c:ext>
            </c:extLst>
          </c:dPt>
          <c:dLbls>
            <c:dLbl>
              <c:idx val="0"/>
              <c:layout>
                <c:manualLayout>
                  <c:x val="-0.25791680209113926"/>
                  <c:y val="2.4346669302599398E-7"/>
                </c:manualLayout>
              </c:layout>
              <c:tx>
                <c:rich>
                  <a:bodyPr rot="0" spcFirstLastPara="1" vertOverflow="ellipsis" vert="horz" wrap="square" lIns="38100" tIns="19050" rIns="38100" bIns="19050" anchor="ctr" anchorCtr="1">
                    <a:noAutofit/>
                  </a:bodyPr>
                  <a:lstStyle/>
                  <a:p>
                    <a:pPr>
                      <a:defRPr sz="1100" b="1" i="0" u="none" strike="noStrike" kern="1200" spc="0" baseline="0">
                        <a:solidFill>
                          <a:schemeClr val="tx1"/>
                        </a:solidFill>
                        <a:latin typeface="Montserrat" panose="00000500000000000000" pitchFamily="2" charset="0"/>
                        <a:ea typeface="+mn-ea"/>
                        <a:cs typeface="+mn-cs"/>
                      </a:defRPr>
                    </a:pPr>
                    <a:r>
                      <a:rPr lang="en-US" dirty="0">
                        <a:solidFill>
                          <a:schemeClr val="tx1"/>
                        </a:solidFill>
                      </a:rPr>
                      <a:t>Nunavut GDP</a:t>
                    </a:r>
                    <a:r>
                      <a:rPr lang="en-US" baseline="30000" dirty="0">
                        <a:solidFill>
                          <a:schemeClr val="tx1"/>
                        </a:solidFill>
                      </a:rPr>
                      <a:t>1</a:t>
                    </a:r>
                    <a:endParaRPr lang="en-US"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100" b="1" i="0" u="none" strike="noStrike" kern="1200" spc="0" baseline="0">
                      <a:solidFill>
                        <a:schemeClr val="tx1"/>
                      </a:solidFill>
                      <a:latin typeface="Montserrat" panose="00000500000000000000" pitchFamily="2" charset="0"/>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3945359238412498"/>
                      <c:h val="0.16508356507304728"/>
                    </c:manualLayout>
                  </c15:layout>
                  <c15:showDataLabelsRange val="0"/>
                </c:ext>
                <c:ext xmlns:c16="http://schemas.microsoft.com/office/drawing/2014/chart" uri="{C3380CC4-5D6E-409C-BE32-E72D297353CC}">
                  <c16:uniqueId val="{00000001-74A8-4700-B8E2-E33644160E22}"/>
                </c:ext>
              </c:extLst>
            </c:dLbl>
            <c:dLbl>
              <c:idx val="1"/>
              <c:layout>
                <c:manualLayout>
                  <c:x val="-0.10765086683582477"/>
                  <c:y val="0"/>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tx1">
                          <a:lumMod val="50000"/>
                          <a:lumOff val="50000"/>
                        </a:schemeClr>
                      </a:solidFill>
                      <a:latin typeface="Montserrat" panose="00000500000000000000" pitchFamily="2" charset="0"/>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4421595124136231"/>
                      <c:h val="0.35026481872200438"/>
                    </c:manualLayout>
                  </c15:layout>
                </c:ext>
                <c:ext xmlns:c16="http://schemas.microsoft.com/office/drawing/2014/chart" uri="{C3380CC4-5D6E-409C-BE32-E72D297353CC}">
                  <c16:uniqueId val="{00000003-74A8-4700-B8E2-E33644160E2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rgbClr val="30527B"/>
                    </a:solidFill>
                    <a:latin typeface="Montserrat" panose="00000500000000000000" pitchFamily="2" charset="0"/>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Sheet1!$A$2:$A$3</c:f>
              <c:strCache>
                <c:ptCount val="2"/>
                <c:pt idx="0">
                  <c:v>Nunavut's GDP</c:v>
                </c:pt>
                <c:pt idx="1">
                  <c:v>Mining, Quarrying, Oil &amp; Gas</c:v>
                </c:pt>
              </c:strCache>
            </c:strRef>
          </c:cat>
          <c:val>
            <c:numRef>
              <c:f>Sheet1!$B$2:$B$3</c:f>
              <c:numCache>
                <c:formatCode>General</c:formatCode>
                <c:ptCount val="2"/>
                <c:pt idx="0">
                  <c:v>54.11</c:v>
                </c:pt>
                <c:pt idx="1">
                  <c:v>45.89</c:v>
                </c:pt>
              </c:numCache>
            </c:numRef>
          </c:val>
          <c:extLst>
            <c:ext xmlns:c16="http://schemas.microsoft.com/office/drawing/2014/chart" uri="{C3380CC4-5D6E-409C-BE32-E72D297353CC}">
              <c16:uniqueId val="{00000004-74A8-4700-B8E2-E33644160E22}"/>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0.09876</cdr:x>
      <cdr:y>0.17053</cdr:y>
    </cdr:from>
    <cdr:to>
      <cdr:x>0.26116</cdr:x>
      <cdr:y>0.21518</cdr:y>
    </cdr:to>
    <cdr:sp macro="" textlink="">
      <cdr:nvSpPr>
        <cdr:cNvPr id="2" name="TextBox 1"/>
        <cdr:cNvSpPr txBox="1"/>
      </cdr:nvSpPr>
      <cdr:spPr>
        <a:xfrm xmlns:a="http://schemas.openxmlformats.org/drawingml/2006/main">
          <a:off x="1124363" y="793460"/>
          <a:ext cx="1848891" cy="2077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i="0" u="none" strike="noStrike" dirty="0">
              <a:solidFill>
                <a:srgbClr val="30527B"/>
              </a:solidFill>
              <a:latin typeface="Montserrat" panose="00000500000000000000" pitchFamily="2" charset="0"/>
              <a:cs typeface="Arial"/>
            </a:rPr>
            <a:t>Spot Au Prices: US$3,500/oz</a:t>
          </a:r>
          <a:endParaRPr lang="en-US" sz="1100" b="1" dirty="0">
            <a:solidFill>
              <a:srgbClr val="30527B"/>
            </a:solidFill>
            <a:latin typeface="Montserrat" panose="00000500000000000000" pitchFamily="2" charset="0"/>
          </a:endParaRPr>
        </a:p>
      </cdr:txBody>
    </cdr:sp>
  </cdr:relSizeAnchor>
  <cdr:relSizeAnchor xmlns:cdr="http://schemas.openxmlformats.org/drawingml/2006/chartDrawing">
    <cdr:from>
      <cdr:x>0.28502</cdr:x>
      <cdr:y>0.90314</cdr:y>
    </cdr:from>
    <cdr:to>
      <cdr:x>0.35429</cdr:x>
      <cdr:y>0.9489</cdr:y>
    </cdr:to>
    <cdr:sp macro="" textlink="">
      <cdr:nvSpPr>
        <cdr:cNvPr id="3" name="TextBox 2"/>
        <cdr:cNvSpPr txBox="1"/>
      </cdr:nvSpPr>
      <cdr:spPr>
        <a:xfrm xmlns:a="http://schemas.openxmlformats.org/drawingml/2006/main">
          <a:off x="3343148" y="4479735"/>
          <a:ext cx="812502" cy="226978"/>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vertOverflow="clip" wrap="square" rtlCol="0" anchor="ctr"/>
        <a:lstStyle xmlns:a="http://schemas.openxmlformats.org/drawingml/2006/main"/>
        <a:p xmlns:a="http://schemas.openxmlformats.org/drawingml/2006/main">
          <a:pPr algn="ctr"/>
          <a:fld id="{0B245824-2C9B-4DF1-A43C-2070A37AF23A}" type="TxLink">
            <a:rPr lang="en-US" sz="800" b="0" i="0" u="none" strike="noStrike">
              <a:solidFill>
                <a:sysClr val="windowText" lastClr="000000"/>
              </a:solidFill>
              <a:latin typeface="Arial"/>
              <a:cs typeface="Arial"/>
            </a:rPr>
            <a:pPr algn="ctr"/>
            <a:t>25%</a:t>
          </a:fld>
          <a:endParaRPr lang="en-US" sz="1100">
            <a:solidFill>
              <a:sysClr val="windowText" lastClr="000000"/>
            </a:solidFill>
          </a:endParaRPr>
        </a:p>
      </cdr:txBody>
    </cdr:sp>
  </cdr:relSizeAnchor>
  <cdr:relSizeAnchor xmlns:cdr="http://schemas.openxmlformats.org/drawingml/2006/chartDrawing">
    <cdr:from>
      <cdr:x>0.50354</cdr:x>
      <cdr:y>0.905</cdr:y>
    </cdr:from>
    <cdr:to>
      <cdr:x>0.58735</cdr:x>
      <cdr:y>0.94261</cdr:y>
    </cdr:to>
    <cdr:sp macro="" textlink="">
      <cdr:nvSpPr>
        <cdr:cNvPr id="4" name="TextBox 3"/>
        <cdr:cNvSpPr txBox="1"/>
      </cdr:nvSpPr>
      <cdr:spPr>
        <a:xfrm xmlns:a="http://schemas.openxmlformats.org/drawingml/2006/main">
          <a:off x="5906277" y="4488961"/>
          <a:ext cx="983049" cy="186552"/>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vertOverflow="clip" wrap="square" rtlCol="0" anchor="ctr"/>
        <a:lstStyle xmlns:a="http://schemas.openxmlformats.org/drawingml/2006/main"/>
        <a:p xmlns:a="http://schemas.openxmlformats.org/drawingml/2006/main">
          <a:pPr algn="ctr"/>
          <a:fld id="{B0E2C563-F09E-405B-B06D-AE7822AE9B11}" type="TxLink">
            <a:rPr lang="en-US" sz="800" b="0" i="0" u="none" strike="noStrike">
              <a:solidFill>
                <a:srgbClr val="000000"/>
              </a:solidFill>
              <a:latin typeface="Arial"/>
              <a:cs typeface="Arial"/>
            </a:rPr>
            <a:pPr algn="ctr"/>
            <a:t>50%</a:t>
          </a:fld>
          <a:endParaRPr lang="en-US" sz="1100">
            <a:solidFill>
              <a:sysClr val="windowText" lastClr="000000"/>
            </a:solidFill>
          </a:endParaRPr>
        </a:p>
      </cdr:txBody>
    </cdr:sp>
  </cdr:relSizeAnchor>
  <cdr:relSizeAnchor xmlns:cdr="http://schemas.openxmlformats.org/drawingml/2006/chartDrawing">
    <cdr:from>
      <cdr:x>0.72456</cdr:x>
      <cdr:y>0.91156</cdr:y>
    </cdr:from>
    <cdr:to>
      <cdr:x>0.81353</cdr:x>
      <cdr:y>0.94917</cdr:y>
    </cdr:to>
    <cdr:sp macro="" textlink="">
      <cdr:nvSpPr>
        <cdr:cNvPr id="5" name="TextBox 4"/>
        <cdr:cNvSpPr txBox="1"/>
      </cdr:nvSpPr>
      <cdr:spPr>
        <a:xfrm xmlns:a="http://schemas.openxmlformats.org/drawingml/2006/main">
          <a:off x="8498725" y="4521500"/>
          <a:ext cx="1043574" cy="186552"/>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vertOverflow="clip" wrap="square" rtlCol="0" anchor="ctr"/>
        <a:lstStyle xmlns:a="http://schemas.openxmlformats.org/drawingml/2006/main"/>
        <a:p xmlns:a="http://schemas.openxmlformats.org/drawingml/2006/main">
          <a:pPr algn="ctr"/>
          <a:fld id="{6CCEDDB5-21AC-44C9-89CD-32DB8CF8EF50}" type="TxLink">
            <a:rPr lang="en-US" sz="800" b="0" i="0" u="none" strike="noStrike">
              <a:solidFill>
                <a:srgbClr val="000000"/>
              </a:solidFill>
              <a:latin typeface="Arial"/>
              <a:cs typeface="Arial"/>
            </a:rPr>
            <a:pPr algn="ctr"/>
            <a:t>75%</a:t>
          </a:fld>
          <a:endParaRPr lang="en-US" sz="1100">
            <a:solidFill>
              <a:sysClr val="windowText" lastClr="000000"/>
            </a:solidFill>
          </a:endParaRPr>
        </a:p>
      </cdr:txBody>
    </cdr:sp>
  </cdr:relSizeAnchor>
  <cdr:relSizeAnchor xmlns:cdr="http://schemas.openxmlformats.org/drawingml/2006/chartDrawing">
    <cdr:from>
      <cdr:x>0.95848</cdr:x>
      <cdr:y>0.91731</cdr:y>
    </cdr:from>
    <cdr:to>
      <cdr:x>1</cdr:x>
      <cdr:y>0.95492</cdr:y>
    </cdr:to>
    <cdr:sp macro="" textlink="">
      <cdr:nvSpPr>
        <cdr:cNvPr id="6" name="TextBox 5"/>
        <cdr:cNvSpPr txBox="1"/>
      </cdr:nvSpPr>
      <cdr:spPr>
        <a:xfrm xmlns:a="http://schemas.openxmlformats.org/drawingml/2006/main">
          <a:off x="10510361" y="4828534"/>
          <a:ext cx="455274" cy="197971"/>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vertOverflow="clip" wrap="square" rtlCol="0" anchor="ctr"/>
        <a:lstStyle xmlns:a="http://schemas.openxmlformats.org/drawingml/2006/main"/>
        <a:p xmlns:a="http://schemas.openxmlformats.org/drawingml/2006/main">
          <a:pPr algn="ctr"/>
          <a:fld id="{A09C5D5D-CFCE-4A73-8C0D-FE80DB59FD6D}" type="TxLink">
            <a:rPr lang="en-US" sz="800" b="0" i="0" u="none" strike="noStrike">
              <a:solidFill>
                <a:srgbClr val="000000"/>
              </a:solidFill>
              <a:latin typeface="Arial"/>
              <a:cs typeface="Arial"/>
            </a:rPr>
            <a:pPr algn="ctr"/>
            <a:t>100%</a:t>
          </a:fld>
          <a:endParaRPr lang="en-US" sz="1100">
            <a:solidFill>
              <a:sysClr val="windowText" lastClr="0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0.07727</cdr:x>
      <cdr:y>0.5368</cdr:y>
    </cdr:from>
    <cdr:to>
      <cdr:x>0.51423</cdr:x>
      <cdr:y>0.67663</cdr:y>
    </cdr:to>
    <cdr:sp macro="" textlink="">
      <cdr:nvSpPr>
        <cdr:cNvPr id="2" name="TextBox 1">
          <a:extLst xmlns:a="http://schemas.openxmlformats.org/drawingml/2006/main">
            <a:ext uri="{FF2B5EF4-FFF2-40B4-BE49-F238E27FC236}">
              <a16:creationId xmlns:a16="http://schemas.microsoft.com/office/drawing/2014/main" id="{C5F3318B-47BE-1416-8FCC-A7EB911031E4}"/>
            </a:ext>
          </a:extLst>
        </cdr:cNvPr>
        <cdr:cNvSpPr txBox="1"/>
      </cdr:nvSpPr>
      <cdr:spPr>
        <a:xfrm xmlns:a="http://schemas.openxmlformats.org/drawingml/2006/main">
          <a:off x="285931" y="1124671"/>
          <a:ext cx="1616991" cy="2929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kern="1200" dirty="0"/>
            <a:t>Carlin Discovery (1961)</a:t>
          </a:r>
          <a:endParaRPr lang="en-CA" sz="1100" kern="1200" dirty="0"/>
        </a:p>
      </cdr:txBody>
    </cdr:sp>
  </cdr:relSizeAnchor>
</c:userShapes>
</file>

<file path=ppt/drawings/drawing3.xml><?xml version="1.0" encoding="utf-8"?>
<c:userShapes xmlns:c="http://schemas.openxmlformats.org/drawingml/2006/chart">
  <cdr:relSizeAnchor xmlns:cdr="http://schemas.openxmlformats.org/drawingml/2006/chartDrawing">
    <cdr:from>
      <cdr:x>0.13468</cdr:x>
      <cdr:y>0.62238</cdr:y>
    </cdr:from>
    <cdr:to>
      <cdr:x>0.21494</cdr:x>
      <cdr:y>0.69455</cdr:y>
    </cdr:to>
    <cdr:sp macro="" textlink="">
      <cdr:nvSpPr>
        <cdr:cNvPr id="2" name="TextBox 1">
          <a:extLst xmlns:a="http://schemas.openxmlformats.org/drawingml/2006/main">
            <a:ext uri="{FF2B5EF4-FFF2-40B4-BE49-F238E27FC236}">
              <a16:creationId xmlns:a16="http://schemas.microsoft.com/office/drawing/2014/main" id="{19871375-8813-B4A4-A382-AF7F4FA3FAB5}"/>
            </a:ext>
          </a:extLst>
        </cdr:cNvPr>
        <cdr:cNvSpPr txBox="1"/>
      </cdr:nvSpPr>
      <cdr:spPr>
        <a:xfrm xmlns:a="http://schemas.openxmlformats.org/drawingml/2006/main">
          <a:off x="557400" y="1911829"/>
          <a:ext cx="332165" cy="2216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200" kern="1200" dirty="0"/>
            <a:t>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DF81BD-6D5B-E955-49A8-AEB499C3F0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FC65FC8-9D27-FEAD-9CC6-AE567BF625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0F2B74-AAAE-5643-8BD5-2E4AD8F1A339}" type="datetimeFigureOut">
              <a:rPr lang="en-US" smtClean="0"/>
              <a:t>9/14/2025</a:t>
            </a:fld>
            <a:endParaRPr lang="en-US"/>
          </a:p>
        </p:txBody>
      </p:sp>
      <p:sp>
        <p:nvSpPr>
          <p:cNvPr id="4" name="Footer Placeholder 3">
            <a:extLst>
              <a:ext uri="{FF2B5EF4-FFF2-40B4-BE49-F238E27FC236}">
                <a16:creationId xmlns:a16="http://schemas.microsoft.com/office/drawing/2014/main" id="{BED169C0-5459-7A3A-ED5E-211AEA771E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E0FD16C-BE1B-A92D-9DA7-053A7AE423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48457D-5CC6-E142-BCAF-A6D68187B5EC}" type="slidenum">
              <a:rPr lang="en-US" smtClean="0"/>
              <a:t>‹#›</a:t>
            </a:fld>
            <a:endParaRPr lang="en-US"/>
          </a:p>
        </p:txBody>
      </p:sp>
    </p:spTree>
    <p:extLst>
      <p:ext uri="{BB962C8B-B14F-4D97-AF65-F5344CB8AC3E}">
        <p14:creationId xmlns:p14="http://schemas.microsoft.com/office/powerpoint/2010/main" val="1173319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C24B0F-3AD6-FD4D-851A-04B1C9CA3750}" type="datetimeFigureOut">
              <a:rPr lang="en-US" smtClean="0"/>
              <a:t>9/14/2025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CDC035-9097-ED47-8129-4F06ADD9B17A}" type="slidenum">
              <a:rPr lang="en-US" smtClean="0"/>
              <a:t>‹#›</a:t>
            </a:fld>
            <a:endParaRPr lang="en-US" dirty="0"/>
          </a:p>
        </p:txBody>
      </p:sp>
    </p:spTree>
    <p:extLst>
      <p:ext uri="{BB962C8B-B14F-4D97-AF65-F5344CB8AC3E}">
        <p14:creationId xmlns:p14="http://schemas.microsoft.com/office/powerpoint/2010/main" val="2562887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CDC035-9097-ED47-8129-4F06ADD9B17A}" type="slidenum">
              <a:rPr lang="en-US" smtClean="0"/>
              <a:t>1</a:t>
            </a:fld>
            <a:endParaRPr lang="en-US"/>
          </a:p>
        </p:txBody>
      </p:sp>
    </p:spTree>
    <p:extLst>
      <p:ext uri="{BB962C8B-B14F-4D97-AF65-F5344CB8AC3E}">
        <p14:creationId xmlns:p14="http://schemas.microsoft.com/office/powerpoint/2010/main" val="2746084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DAB934-4F08-412C-929C-486AD5F36D20}" type="slidenum">
              <a:rPr lang="en-US" smtClean="0"/>
              <a:t>14</a:t>
            </a:fld>
            <a:endParaRPr lang="en-US" dirty="0"/>
          </a:p>
        </p:txBody>
      </p:sp>
    </p:spTree>
    <p:extLst>
      <p:ext uri="{BB962C8B-B14F-4D97-AF65-F5344CB8AC3E}">
        <p14:creationId xmlns:p14="http://schemas.microsoft.com/office/powerpoint/2010/main" val="2696412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DC035-9097-ED47-8129-4F06ADD9B17A}" type="slidenum">
              <a:rPr lang="en-US" smtClean="0"/>
              <a:t>16</a:t>
            </a:fld>
            <a:endParaRPr lang="en-US" dirty="0"/>
          </a:p>
        </p:txBody>
      </p:sp>
    </p:spTree>
    <p:extLst>
      <p:ext uri="{BB962C8B-B14F-4D97-AF65-F5344CB8AC3E}">
        <p14:creationId xmlns:p14="http://schemas.microsoft.com/office/powerpoint/2010/main" val="1619850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DC035-9097-ED47-8129-4F06ADD9B17A}" type="slidenum">
              <a:rPr lang="en-US" smtClean="0"/>
              <a:t>23</a:t>
            </a:fld>
            <a:endParaRPr lang="en-US" dirty="0"/>
          </a:p>
        </p:txBody>
      </p:sp>
    </p:spTree>
    <p:extLst>
      <p:ext uri="{BB962C8B-B14F-4D97-AF65-F5344CB8AC3E}">
        <p14:creationId xmlns:p14="http://schemas.microsoft.com/office/powerpoint/2010/main" val="4126795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3704-4A88-A59B-40EF-254ACAA2D3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693981-2ADC-A07F-B1DC-DFEC3C41EA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FEF419-8171-B048-46E0-A28B8AFC1DB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4E06DA9-E2DE-07E9-E168-55FAD5847A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7DF274-696B-4CE9-1254-A0D27BD02125}"/>
              </a:ext>
            </a:extLst>
          </p:cNvPr>
          <p:cNvSpPr>
            <a:spLocks noGrp="1"/>
          </p:cNvSpPr>
          <p:nvPr>
            <p:ph type="sldNum" sz="quarter" idx="12"/>
          </p:nvPr>
        </p:nvSpPr>
        <p:spPr/>
        <p:txBody>
          <a:bodyPr/>
          <a:lstStyle/>
          <a:p>
            <a:fld id="{B1725E36-D3F2-4E4F-A68A-820849A514C4}" type="slidenum">
              <a:rPr lang="en-US" smtClean="0"/>
              <a:t>‹#›</a:t>
            </a:fld>
            <a:endParaRPr lang="en-US" dirty="0"/>
          </a:p>
        </p:txBody>
      </p:sp>
    </p:spTree>
    <p:extLst>
      <p:ext uri="{BB962C8B-B14F-4D97-AF65-F5344CB8AC3E}">
        <p14:creationId xmlns:p14="http://schemas.microsoft.com/office/powerpoint/2010/main" val="4192355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DAE1-99BF-98F8-41C6-98F90714C4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CB0C6F-2A95-6619-6476-24F369A7FD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2A37F-5841-407F-9076-14685A4FD180}"/>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13962FCF-5F0A-9BF2-F7ED-F5335EC814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93243E-10BF-34DB-4FE3-F020A5C152C9}"/>
              </a:ext>
            </a:extLst>
          </p:cNvPr>
          <p:cNvSpPr>
            <a:spLocks noGrp="1"/>
          </p:cNvSpPr>
          <p:nvPr>
            <p:ph type="sldNum" sz="quarter" idx="12"/>
          </p:nvPr>
        </p:nvSpPr>
        <p:spPr/>
        <p:txBody>
          <a:bodyPr/>
          <a:lstStyle/>
          <a:p>
            <a:fld id="{B1725E36-D3F2-4E4F-A68A-820849A514C4}" type="slidenum">
              <a:rPr lang="en-US" smtClean="0"/>
              <a:t>‹#›</a:t>
            </a:fld>
            <a:endParaRPr lang="en-US" dirty="0"/>
          </a:p>
        </p:txBody>
      </p:sp>
    </p:spTree>
    <p:extLst>
      <p:ext uri="{BB962C8B-B14F-4D97-AF65-F5344CB8AC3E}">
        <p14:creationId xmlns:p14="http://schemas.microsoft.com/office/powerpoint/2010/main" val="262977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494659-5B3F-E0BF-74A6-A3A99A7A06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71C5C1-3321-9C4B-67CA-2677B59FAD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60F07-1DE1-4FF8-AB75-2AE845B55DA2}"/>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4903018-E337-43CD-C382-4F0E75B260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3E3546-21E2-CCB4-A768-15D67CD2381A}"/>
              </a:ext>
            </a:extLst>
          </p:cNvPr>
          <p:cNvSpPr>
            <a:spLocks noGrp="1"/>
          </p:cNvSpPr>
          <p:nvPr>
            <p:ph type="sldNum" sz="quarter" idx="12"/>
          </p:nvPr>
        </p:nvSpPr>
        <p:spPr/>
        <p:txBody>
          <a:bodyPr/>
          <a:lstStyle/>
          <a:p>
            <a:fld id="{B1725E36-D3F2-4E4F-A68A-820849A514C4}" type="slidenum">
              <a:rPr lang="en-US" smtClean="0"/>
              <a:t>‹#›</a:t>
            </a:fld>
            <a:endParaRPr lang="en-US" dirty="0"/>
          </a:p>
        </p:txBody>
      </p:sp>
    </p:spTree>
    <p:extLst>
      <p:ext uri="{BB962C8B-B14F-4D97-AF65-F5344CB8AC3E}">
        <p14:creationId xmlns:p14="http://schemas.microsoft.com/office/powerpoint/2010/main" val="35787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C2C0D0E7-10B9-46EF-9BC3-16EC349828AE}"/>
              </a:ext>
            </a:extLst>
          </p:cNvPr>
          <p:cNvSpPr>
            <a:spLocks noGrp="1"/>
          </p:cNvSpPr>
          <p:nvPr>
            <p:ph type="sldNum" sz="quarter" idx="4"/>
          </p:nvPr>
        </p:nvSpPr>
        <p:spPr>
          <a:xfrm>
            <a:off x="9021063" y="6384724"/>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anose="00000500000000000000" pitchFamily="2" charset="0"/>
              </a:defRPr>
            </a:lvl1pPr>
          </a:lstStyle>
          <a:p>
            <a:fld id="{90B1EC3C-BF0C-488E-814D-D05A1CE60EC8}" type="slidenum">
              <a:rPr lang="en-CA" smtClean="0"/>
              <a:pPr/>
              <a:t>‹#›</a:t>
            </a:fld>
            <a:endParaRPr lang="en-CA" dirty="0"/>
          </a:p>
        </p:txBody>
      </p:sp>
    </p:spTree>
    <p:extLst>
      <p:ext uri="{BB962C8B-B14F-4D97-AF65-F5344CB8AC3E}">
        <p14:creationId xmlns:p14="http://schemas.microsoft.com/office/powerpoint/2010/main" val="819239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 Placeholder 9"/>
          <p:cNvSpPr>
            <a:spLocks noGrp="1"/>
          </p:cNvSpPr>
          <p:nvPr>
            <p:ph type="body" sz="quarter" idx="12" hasCustomPrompt="1"/>
          </p:nvPr>
        </p:nvSpPr>
        <p:spPr>
          <a:xfrm>
            <a:off x="401476" y="764999"/>
            <a:ext cx="11393978" cy="1613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454" b="0" i="1" kern="0" baseline="0" dirty="0">
                <a:solidFill>
                  <a:schemeClr val="accent2"/>
                </a:solidFill>
                <a:ea typeface="+mj-ea"/>
                <a:cs typeface="+mj-cs"/>
              </a:defRPr>
            </a:lvl1pPr>
          </a:lstStyle>
          <a:p>
            <a:pPr lvl="0" defTabSz="1235396">
              <a:lnSpc>
                <a:spcPct val="100000"/>
              </a:lnSpc>
              <a:spcBef>
                <a:spcPct val="0"/>
              </a:spcBef>
            </a:pPr>
            <a:r>
              <a:rPr lang="en-US" sz="1454" i="1" kern="0" dirty="0"/>
              <a:t>Sub-title and Scenarios</a:t>
            </a:r>
            <a:endParaRPr lang="en-CA" sz="1454" i="1" kern="0" dirty="0"/>
          </a:p>
        </p:txBody>
      </p:sp>
      <p:sp>
        <p:nvSpPr>
          <p:cNvPr id="7" name="Footer Placeholder 6"/>
          <p:cNvSpPr>
            <a:spLocks noGrp="1"/>
          </p:cNvSpPr>
          <p:nvPr>
            <p:ph type="ftr" sz="quarter" idx="13"/>
          </p:nvPr>
        </p:nvSpPr>
        <p:spPr/>
        <p:txBody>
          <a:bodyPr/>
          <a:lstStyle/>
          <a:p>
            <a:endParaRPr lang="en-CA" dirty="0"/>
          </a:p>
        </p:txBody>
      </p:sp>
      <p:sp>
        <p:nvSpPr>
          <p:cNvPr id="9" name="Text Placeholder 5"/>
          <p:cNvSpPr>
            <a:spLocks noGrp="1"/>
          </p:cNvSpPr>
          <p:nvPr>
            <p:ph type="body" sz="quarter" idx="10" hasCustomPrompt="1"/>
          </p:nvPr>
        </p:nvSpPr>
        <p:spPr>
          <a:xfrm>
            <a:off x="6207530" y="266613"/>
            <a:ext cx="5586153" cy="112955"/>
          </a:xfrm>
          <a:noFill/>
        </p:spPr>
        <p:txBody>
          <a:bodyPr wrap="square" lIns="0" tIns="0" rIns="0" bIns="0" anchor="ctr">
            <a:noAutofit/>
          </a:bodyPr>
          <a:lstStyle>
            <a:lvl1pPr marL="0" indent="0" algn="r">
              <a:buNone/>
              <a:defRPr lang="en-US" sz="970" kern="0" cap="all" baseline="0" dirty="0">
                <a:solidFill>
                  <a:schemeClr val="tx1"/>
                </a:solidFill>
                <a:latin typeface="Arial" pitchFamily="34" charset="0"/>
                <a:ea typeface="LF_Kai" pitchFamily="2" charset="-122"/>
                <a:cs typeface="Arial" pitchFamily="34" charset="0"/>
              </a:defRPr>
            </a:lvl1pPr>
          </a:lstStyle>
          <a:p>
            <a:pPr lvl="0" fontAlgn="auto">
              <a:spcBef>
                <a:spcPts val="0"/>
              </a:spcBef>
              <a:spcAft>
                <a:spcPts val="0"/>
              </a:spcAft>
            </a:pPr>
            <a:r>
              <a:rPr lang="en-US" dirty="0"/>
              <a:t>Section Title</a:t>
            </a:r>
          </a:p>
        </p:txBody>
      </p:sp>
      <p:sp>
        <p:nvSpPr>
          <p:cNvPr id="6" name="Content Placeholder 5"/>
          <p:cNvSpPr>
            <a:spLocks noGrp="1"/>
          </p:cNvSpPr>
          <p:nvPr>
            <p:ph sz="quarter" idx="14"/>
          </p:nvPr>
        </p:nvSpPr>
        <p:spPr>
          <a:xfrm>
            <a:off x="401476" y="929687"/>
            <a:ext cx="11393978" cy="47199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097361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A9D01-597E-03FD-0995-D02B1FEE2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FA321-5F73-82C6-2D58-285BD3027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24761-5E1A-AF9A-DDDD-946A9B6A99A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36F4850-40C6-EE43-81B3-6892E77F50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972BAB-9BFD-92DE-60FE-CCC4247A3A51}"/>
              </a:ext>
            </a:extLst>
          </p:cNvPr>
          <p:cNvSpPr>
            <a:spLocks noGrp="1"/>
          </p:cNvSpPr>
          <p:nvPr>
            <p:ph type="sldNum" sz="quarter" idx="12"/>
          </p:nvPr>
        </p:nvSpPr>
        <p:spPr/>
        <p:txBody>
          <a:bodyPr/>
          <a:lstStyle/>
          <a:p>
            <a:fld id="{B1725E36-D3F2-4E4F-A68A-820849A514C4}" type="slidenum">
              <a:rPr lang="en-US" smtClean="0"/>
              <a:t>‹#›</a:t>
            </a:fld>
            <a:endParaRPr lang="en-US" dirty="0"/>
          </a:p>
        </p:txBody>
      </p:sp>
    </p:spTree>
    <p:extLst>
      <p:ext uri="{BB962C8B-B14F-4D97-AF65-F5344CB8AC3E}">
        <p14:creationId xmlns:p14="http://schemas.microsoft.com/office/powerpoint/2010/main" val="301117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850D-AC3C-28E8-B819-7914D204E2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BF9722-2D0A-1489-0FC0-EB3B0F39C0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D9370B-36A1-BB4A-2AD6-7957F270CB3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A54474D7-B95C-0C26-99FE-37A3564138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C42FD0-996C-A832-5851-74FADE747C0C}"/>
              </a:ext>
            </a:extLst>
          </p:cNvPr>
          <p:cNvSpPr>
            <a:spLocks noGrp="1"/>
          </p:cNvSpPr>
          <p:nvPr>
            <p:ph type="sldNum" sz="quarter" idx="12"/>
          </p:nvPr>
        </p:nvSpPr>
        <p:spPr/>
        <p:txBody>
          <a:bodyPr/>
          <a:lstStyle/>
          <a:p>
            <a:fld id="{B1725E36-D3F2-4E4F-A68A-820849A514C4}" type="slidenum">
              <a:rPr lang="en-US" smtClean="0"/>
              <a:t>‹#›</a:t>
            </a:fld>
            <a:endParaRPr lang="en-US" dirty="0"/>
          </a:p>
        </p:txBody>
      </p:sp>
    </p:spTree>
    <p:extLst>
      <p:ext uri="{BB962C8B-B14F-4D97-AF65-F5344CB8AC3E}">
        <p14:creationId xmlns:p14="http://schemas.microsoft.com/office/powerpoint/2010/main" val="2506676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755BD-2656-1631-9406-60C73EF9DD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038EFD-9B34-C3F3-D9D1-EBBCA8AAB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EF9C25-7EB6-11D9-143F-2150306626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910428-90A1-932A-AF33-81F6BF380CE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65B7A36A-823C-B080-1780-752AEA6858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B6B7D0-B9F0-BCD5-3E91-8A99D96746BA}"/>
              </a:ext>
            </a:extLst>
          </p:cNvPr>
          <p:cNvSpPr>
            <a:spLocks noGrp="1"/>
          </p:cNvSpPr>
          <p:nvPr>
            <p:ph type="sldNum" sz="quarter" idx="12"/>
          </p:nvPr>
        </p:nvSpPr>
        <p:spPr/>
        <p:txBody>
          <a:bodyPr/>
          <a:lstStyle/>
          <a:p>
            <a:fld id="{B1725E36-D3F2-4E4F-A68A-820849A514C4}" type="slidenum">
              <a:rPr lang="en-US" smtClean="0"/>
              <a:t>‹#›</a:t>
            </a:fld>
            <a:endParaRPr lang="en-US" dirty="0"/>
          </a:p>
        </p:txBody>
      </p:sp>
    </p:spTree>
    <p:extLst>
      <p:ext uri="{BB962C8B-B14F-4D97-AF65-F5344CB8AC3E}">
        <p14:creationId xmlns:p14="http://schemas.microsoft.com/office/powerpoint/2010/main" val="5256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39490-AD0F-0D48-85C0-8ABC28B7A8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86B7C4-D9BE-558E-9C67-982227EFA7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73693-6351-60DE-818E-DBD7F9BFA0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9895E0-D62D-4F23-8D76-F3B9ACAA31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91B915-11A2-53E1-4611-ABAB4C2BBB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0E4B31-0EC5-CF60-452C-7C5332248AA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24A1EEB0-0F92-D7CD-2506-AA88F20335F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0F4CF53-0A70-BBE5-7BF0-DC2B49026257}"/>
              </a:ext>
            </a:extLst>
          </p:cNvPr>
          <p:cNvSpPr>
            <a:spLocks noGrp="1"/>
          </p:cNvSpPr>
          <p:nvPr>
            <p:ph type="sldNum" sz="quarter" idx="12"/>
          </p:nvPr>
        </p:nvSpPr>
        <p:spPr/>
        <p:txBody>
          <a:bodyPr/>
          <a:lstStyle/>
          <a:p>
            <a:fld id="{B1725E36-D3F2-4E4F-A68A-820849A514C4}" type="slidenum">
              <a:rPr lang="en-US" smtClean="0"/>
              <a:t>‹#›</a:t>
            </a:fld>
            <a:endParaRPr lang="en-US" dirty="0"/>
          </a:p>
        </p:txBody>
      </p:sp>
    </p:spTree>
    <p:extLst>
      <p:ext uri="{BB962C8B-B14F-4D97-AF65-F5344CB8AC3E}">
        <p14:creationId xmlns:p14="http://schemas.microsoft.com/office/powerpoint/2010/main" val="744651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BB6D-39B5-CCCE-2F30-8FA52D354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910599-34CF-0F29-770D-5EC21A84D7F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4F9D2195-534D-B1DD-2E83-752714991E8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9031A35-8F05-642B-9388-2406CF2C9452}"/>
              </a:ext>
            </a:extLst>
          </p:cNvPr>
          <p:cNvSpPr>
            <a:spLocks noGrp="1"/>
          </p:cNvSpPr>
          <p:nvPr>
            <p:ph type="sldNum" sz="quarter" idx="12"/>
          </p:nvPr>
        </p:nvSpPr>
        <p:spPr/>
        <p:txBody>
          <a:bodyPr/>
          <a:lstStyle/>
          <a:p>
            <a:fld id="{B1725E36-D3F2-4E4F-A68A-820849A514C4}" type="slidenum">
              <a:rPr lang="en-US" smtClean="0"/>
              <a:t>‹#›</a:t>
            </a:fld>
            <a:endParaRPr lang="en-US" dirty="0"/>
          </a:p>
        </p:txBody>
      </p:sp>
    </p:spTree>
    <p:extLst>
      <p:ext uri="{BB962C8B-B14F-4D97-AF65-F5344CB8AC3E}">
        <p14:creationId xmlns:p14="http://schemas.microsoft.com/office/powerpoint/2010/main" val="620594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C47E7C-6281-491E-2E54-74DC0943FD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CBDCF822-B609-46EE-ACBE-B7A313B25FF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CD1F1B3-A0AC-0122-76BA-6F6EB1D04F69}"/>
              </a:ext>
            </a:extLst>
          </p:cNvPr>
          <p:cNvSpPr>
            <a:spLocks noGrp="1"/>
          </p:cNvSpPr>
          <p:nvPr>
            <p:ph type="sldNum" sz="quarter" idx="12"/>
          </p:nvPr>
        </p:nvSpPr>
        <p:spPr/>
        <p:txBody>
          <a:bodyPr/>
          <a:lstStyle/>
          <a:p>
            <a:fld id="{B1725E36-D3F2-4E4F-A68A-820849A514C4}" type="slidenum">
              <a:rPr lang="en-US" smtClean="0"/>
              <a:t>‹#›</a:t>
            </a:fld>
            <a:endParaRPr lang="en-US" dirty="0"/>
          </a:p>
        </p:txBody>
      </p:sp>
    </p:spTree>
    <p:extLst>
      <p:ext uri="{BB962C8B-B14F-4D97-AF65-F5344CB8AC3E}">
        <p14:creationId xmlns:p14="http://schemas.microsoft.com/office/powerpoint/2010/main" val="2267166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86047-FF42-30E8-DBAA-546A3A0713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5DC781-9648-A5A6-D99D-10524CAAF2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1C8FEB-13AD-47C9-62B4-B3FD2C8F1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6EA04-E9F2-68B6-8D94-082B85F8CE0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6EA32142-757D-1810-4A72-2CBA91626E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CA322CD-04EA-641C-1F4C-7E66844414BF}"/>
              </a:ext>
            </a:extLst>
          </p:cNvPr>
          <p:cNvSpPr>
            <a:spLocks noGrp="1"/>
          </p:cNvSpPr>
          <p:nvPr>
            <p:ph type="sldNum" sz="quarter" idx="12"/>
          </p:nvPr>
        </p:nvSpPr>
        <p:spPr/>
        <p:txBody>
          <a:bodyPr/>
          <a:lstStyle/>
          <a:p>
            <a:fld id="{B1725E36-D3F2-4E4F-A68A-820849A514C4}" type="slidenum">
              <a:rPr lang="en-US" smtClean="0"/>
              <a:t>‹#›</a:t>
            </a:fld>
            <a:endParaRPr lang="en-US" dirty="0"/>
          </a:p>
        </p:txBody>
      </p:sp>
    </p:spTree>
    <p:extLst>
      <p:ext uri="{BB962C8B-B14F-4D97-AF65-F5344CB8AC3E}">
        <p14:creationId xmlns:p14="http://schemas.microsoft.com/office/powerpoint/2010/main" val="123620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15E39-AF19-7C4E-17A0-A7E53E5239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9C4C3B-1946-4BBC-CE79-E44D9F73D1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ECE5AC6-94FD-4E22-472C-3F30B68AE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E8EB5B-7538-30FF-8284-B280ADA960E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7485414-21E3-C7DE-87EC-83A1F17F77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086AC5-D491-7242-A5A3-D7894436E126}"/>
              </a:ext>
            </a:extLst>
          </p:cNvPr>
          <p:cNvSpPr>
            <a:spLocks noGrp="1"/>
          </p:cNvSpPr>
          <p:nvPr>
            <p:ph type="sldNum" sz="quarter" idx="12"/>
          </p:nvPr>
        </p:nvSpPr>
        <p:spPr/>
        <p:txBody>
          <a:bodyPr/>
          <a:lstStyle/>
          <a:p>
            <a:fld id="{B1725E36-D3F2-4E4F-A68A-820849A514C4}" type="slidenum">
              <a:rPr lang="en-US" smtClean="0"/>
              <a:t>‹#›</a:t>
            </a:fld>
            <a:endParaRPr lang="en-US" dirty="0"/>
          </a:p>
        </p:txBody>
      </p:sp>
    </p:spTree>
    <p:extLst>
      <p:ext uri="{BB962C8B-B14F-4D97-AF65-F5344CB8AC3E}">
        <p14:creationId xmlns:p14="http://schemas.microsoft.com/office/powerpoint/2010/main" val="2770342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A813E6-DDBC-FD3B-96C8-69B5E15350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55C7E0-2499-5F16-E1A1-FA67044431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E753A5B-35B1-399E-AF74-5C42B8C45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1BCBDB-0453-041F-F62E-521B0AD6F9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25E36-D3F2-4E4F-A68A-820849A514C4}" type="slidenum">
              <a:rPr lang="en-US" smtClean="0"/>
              <a:t>‹#›</a:t>
            </a:fld>
            <a:endParaRPr lang="en-US" dirty="0"/>
          </a:p>
        </p:txBody>
      </p:sp>
      <p:sp>
        <p:nvSpPr>
          <p:cNvPr id="7" name="Freeform 2">
            <a:extLst>
              <a:ext uri="{FF2B5EF4-FFF2-40B4-BE49-F238E27FC236}">
                <a16:creationId xmlns:a16="http://schemas.microsoft.com/office/drawing/2014/main" id="{145F0216-B98E-45F4-EAF9-31ED2EE96200}"/>
              </a:ext>
            </a:extLst>
          </p:cNvPr>
          <p:cNvSpPr/>
          <p:nvPr userDrawn="1"/>
        </p:nvSpPr>
        <p:spPr>
          <a:xfrm>
            <a:off x="11167872" y="112141"/>
            <a:ext cx="854684" cy="692531"/>
          </a:xfrm>
          <a:custGeom>
            <a:avLst/>
            <a:gdLst/>
            <a:ahLst/>
            <a:cxnLst/>
            <a:rect l="l" t="t" r="r" b="b"/>
            <a:pathLst>
              <a:path w="1703205" h="1343935">
                <a:moveTo>
                  <a:pt x="0" y="0"/>
                </a:moveTo>
                <a:lnTo>
                  <a:pt x="1703205" y="0"/>
                </a:lnTo>
                <a:lnTo>
                  <a:pt x="1703205" y="1343935"/>
                </a:lnTo>
                <a:lnTo>
                  <a:pt x="0" y="1343935"/>
                </a:lnTo>
                <a:lnTo>
                  <a:pt x="0" y="0"/>
                </a:lnTo>
                <a:close/>
              </a:path>
            </a:pathLst>
          </a:custGeom>
          <a:blipFill>
            <a:blip r:embed="rId15"/>
            <a:stretch>
              <a:fillRect/>
            </a:stretch>
          </a:blipFill>
        </p:spPr>
        <p:txBody>
          <a:bodyPr/>
          <a:lstStyle/>
          <a:p>
            <a:endParaRPr lang="en-US"/>
          </a:p>
        </p:txBody>
      </p:sp>
      <p:pic>
        <p:nvPicPr>
          <p:cNvPr id="9" name="Picture 8">
            <a:extLst>
              <a:ext uri="{FF2B5EF4-FFF2-40B4-BE49-F238E27FC236}">
                <a16:creationId xmlns:a16="http://schemas.microsoft.com/office/drawing/2014/main" id="{20AF9E32-6742-606B-031A-ADAE71406EA5}"/>
              </a:ext>
            </a:extLst>
          </p:cNvPr>
          <p:cNvPicPr>
            <a:picLocks noChangeAspect="1"/>
          </p:cNvPicPr>
          <p:nvPr userDrawn="1"/>
        </p:nvPicPr>
        <p:blipFill>
          <a:blip r:embed="rId16"/>
          <a:stretch>
            <a:fillRect/>
          </a:stretch>
        </p:blipFill>
        <p:spPr>
          <a:xfrm>
            <a:off x="224282" y="6385053"/>
            <a:ext cx="2250694" cy="330306"/>
          </a:xfrm>
          <a:prstGeom prst="rect">
            <a:avLst/>
          </a:prstGeom>
        </p:spPr>
      </p:pic>
      <p:sp>
        <p:nvSpPr>
          <p:cNvPr id="11" name="AutoShape 4">
            <a:extLst>
              <a:ext uri="{FF2B5EF4-FFF2-40B4-BE49-F238E27FC236}">
                <a16:creationId xmlns:a16="http://schemas.microsoft.com/office/drawing/2014/main" id="{CC15FD13-A9B7-B637-4EFF-C5D5822F6C5F}"/>
              </a:ext>
            </a:extLst>
          </p:cNvPr>
          <p:cNvSpPr/>
          <p:nvPr userDrawn="1"/>
        </p:nvSpPr>
        <p:spPr>
          <a:xfrm>
            <a:off x="335280" y="6654399"/>
            <a:ext cx="2029968" cy="0"/>
          </a:xfrm>
          <a:prstGeom prst="line">
            <a:avLst/>
          </a:prstGeom>
          <a:ln w="38100" cap="flat">
            <a:solidFill>
              <a:srgbClr val="ECC842"/>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812206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emf"/><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hart" Target="../charts/chart4.xml"/><Relationship Id="rId7" Type="http://schemas.openxmlformats.org/officeDocument/2006/relationships/image" Target="../media/image18.jpe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20.jpg"/><Relationship Id="rId7" Type="http://schemas.openxmlformats.org/officeDocument/2006/relationships/image" Target="../media/image23.jp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slideLayout" Target="../slideLayouts/slideLayout1.xml"/><Relationship Id="rId16" Type="http://schemas.openxmlformats.org/officeDocument/2006/relationships/image" Target="../media/image32.png"/><Relationship Id="rId1" Type="http://schemas.openxmlformats.org/officeDocument/2006/relationships/tags" Target="../tags/tag4.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chart" Target="../charts/chart5.xml"/><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jpg"/><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2.jpg"/><Relationship Id="rId3" Type="http://schemas.openxmlformats.org/officeDocument/2006/relationships/image" Target="../media/image42.jpg"/><Relationship Id="rId7" Type="http://schemas.openxmlformats.org/officeDocument/2006/relationships/image" Target="../media/image46.png"/><Relationship Id="rId12" Type="http://schemas.openxmlformats.org/officeDocument/2006/relationships/image" Target="../media/image51.jpeg"/><Relationship Id="rId2" Type="http://schemas.openxmlformats.org/officeDocument/2006/relationships/image" Target="../media/image41.jpg"/><Relationship Id="rId1" Type="http://schemas.openxmlformats.org/officeDocument/2006/relationships/slideLayout" Target="../slideLayouts/slideLayout12.xml"/><Relationship Id="rId6" Type="http://schemas.openxmlformats.org/officeDocument/2006/relationships/image" Target="../media/image45.jpg"/><Relationship Id="rId11" Type="http://schemas.openxmlformats.org/officeDocument/2006/relationships/image" Target="../media/image50.jpg"/><Relationship Id="rId5" Type="http://schemas.openxmlformats.org/officeDocument/2006/relationships/image" Target="../media/image44.jpg"/><Relationship Id="rId10" Type="http://schemas.openxmlformats.org/officeDocument/2006/relationships/image" Target="../media/image49.jpg"/><Relationship Id="rId4" Type="http://schemas.openxmlformats.org/officeDocument/2006/relationships/image" Target="../media/image43.jpeg"/><Relationship Id="rId9" Type="http://schemas.openxmlformats.org/officeDocument/2006/relationships/image" Target="../media/image48.jp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12.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microsoft.com/office/2007/relationships/hdphoto" Target="../media/hdphoto2.wdp"/><Relationship Id="rId26" Type="http://schemas.openxmlformats.org/officeDocument/2006/relationships/image" Target="../media/image78.svg"/><Relationship Id="rId3" Type="http://schemas.openxmlformats.org/officeDocument/2006/relationships/notesSlide" Target="../notesSlides/notesSlide4.xml"/><Relationship Id="rId21" Type="http://schemas.openxmlformats.org/officeDocument/2006/relationships/image" Target="../media/image73.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7.png"/><Relationship Id="rId2" Type="http://schemas.openxmlformats.org/officeDocument/2006/relationships/slideLayout" Target="../slideLayouts/slideLayout12.xml"/><Relationship Id="rId16" Type="http://schemas.openxmlformats.org/officeDocument/2006/relationships/image" Target="../media/image69.svg"/><Relationship Id="rId20" Type="http://schemas.openxmlformats.org/officeDocument/2006/relationships/image" Target="../media/image72.png"/><Relationship Id="rId29" Type="http://schemas.microsoft.com/office/2007/relationships/hdphoto" Target="../media/hdphoto3.wdp"/><Relationship Id="rId1" Type="http://schemas.openxmlformats.org/officeDocument/2006/relationships/tags" Target="../tags/tag8.xml"/><Relationship Id="rId6" Type="http://schemas.openxmlformats.org/officeDocument/2006/relationships/image" Target="../media/image59.png"/><Relationship Id="rId11" Type="http://schemas.openxmlformats.org/officeDocument/2006/relationships/image" Target="../media/image64.svg"/><Relationship Id="rId24" Type="http://schemas.openxmlformats.org/officeDocument/2006/relationships/image" Target="../media/image76.png"/><Relationship Id="rId32" Type="http://schemas.openxmlformats.org/officeDocument/2006/relationships/image" Target="../media/image83.svg"/><Relationship Id="rId5" Type="http://schemas.openxmlformats.org/officeDocument/2006/relationships/chart" Target="../charts/chart13.xml"/><Relationship Id="rId15" Type="http://schemas.openxmlformats.org/officeDocument/2006/relationships/image" Target="../media/image68.png"/><Relationship Id="rId23" Type="http://schemas.openxmlformats.org/officeDocument/2006/relationships/image" Target="../media/image75.png"/><Relationship Id="rId28" Type="http://schemas.openxmlformats.org/officeDocument/2006/relationships/image" Target="../media/image80.png"/><Relationship Id="rId10" Type="http://schemas.openxmlformats.org/officeDocument/2006/relationships/image" Target="../media/image63.png"/><Relationship Id="rId19" Type="http://schemas.openxmlformats.org/officeDocument/2006/relationships/image" Target="../media/image71.png"/><Relationship Id="rId31" Type="http://schemas.openxmlformats.org/officeDocument/2006/relationships/image" Target="../media/image82.png"/><Relationship Id="rId4" Type="http://schemas.openxmlformats.org/officeDocument/2006/relationships/image" Target="../media/image58.png"/><Relationship Id="rId9" Type="http://schemas.openxmlformats.org/officeDocument/2006/relationships/image" Target="../media/image62.svg"/><Relationship Id="rId14" Type="http://schemas.openxmlformats.org/officeDocument/2006/relationships/image" Target="../media/image67.png"/><Relationship Id="rId22" Type="http://schemas.openxmlformats.org/officeDocument/2006/relationships/image" Target="../media/image74.png"/><Relationship Id="rId27" Type="http://schemas.openxmlformats.org/officeDocument/2006/relationships/image" Target="../media/image79.png"/><Relationship Id="rId30" Type="http://schemas.openxmlformats.org/officeDocument/2006/relationships/image" Target="../media/image81.png"/></Relationships>
</file>

<file path=ppt/slides/_rels/slide2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sv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tents in a field&#10;&#10;AI-generated content may be incorrect.">
            <a:extLst>
              <a:ext uri="{FF2B5EF4-FFF2-40B4-BE49-F238E27FC236}">
                <a16:creationId xmlns:a16="http://schemas.microsoft.com/office/drawing/2014/main" id="{5154FEFD-D257-E456-EC23-2DEFDA7CFCE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3642853" y="-10449"/>
            <a:ext cx="8549148" cy="6880659"/>
          </a:xfrm>
          <a:prstGeom prst="rect">
            <a:avLst/>
          </a:prstGeom>
        </p:spPr>
      </p:pic>
      <p:sp>
        <p:nvSpPr>
          <p:cNvPr id="2" name="Rectangle 1">
            <a:extLst>
              <a:ext uri="{FF2B5EF4-FFF2-40B4-BE49-F238E27FC236}">
                <a16:creationId xmlns:a16="http://schemas.microsoft.com/office/drawing/2014/main" id="{C65643BC-15BA-8818-268E-E2010C553E9D}"/>
              </a:ext>
            </a:extLst>
          </p:cNvPr>
          <p:cNvSpPr/>
          <p:nvPr/>
        </p:nvSpPr>
        <p:spPr>
          <a:xfrm>
            <a:off x="0" y="-12210"/>
            <a:ext cx="4560849" cy="6880658"/>
          </a:xfrm>
          <a:prstGeom prst="rect">
            <a:avLst/>
          </a:prstGeom>
          <a:solidFill>
            <a:srgbClr val="30527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D906AB9-1D00-9F4F-91E0-6937813A78EB}"/>
              </a:ext>
            </a:extLst>
          </p:cNvPr>
          <p:cNvSpPr/>
          <p:nvPr/>
        </p:nvSpPr>
        <p:spPr>
          <a:xfrm>
            <a:off x="0" y="0"/>
            <a:ext cx="4560849" cy="6880658"/>
          </a:xfrm>
          <a:prstGeom prst="rect">
            <a:avLst/>
          </a:prstGeom>
          <a:gradFill>
            <a:gsLst>
              <a:gs pos="0">
                <a:srgbClr val="30527B">
                  <a:alpha val="7000"/>
                </a:srgbClr>
              </a:gs>
              <a:gs pos="14000">
                <a:srgbClr val="30527B">
                  <a:alpha val="8000"/>
                </a:srgbClr>
              </a:gs>
              <a:gs pos="57000">
                <a:srgbClr val="30527B"/>
              </a:gs>
              <a:gs pos="100000">
                <a:srgbClr val="30527B"/>
              </a:gs>
            </a:gsLst>
            <a:lin ang="7800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D04F0C9-C8CC-417B-967B-ACDDAD28B576}"/>
              </a:ext>
            </a:extLst>
          </p:cNvPr>
          <p:cNvSpPr/>
          <p:nvPr/>
        </p:nvSpPr>
        <p:spPr>
          <a:xfrm>
            <a:off x="8628760" y="6040051"/>
            <a:ext cx="3260237" cy="830159"/>
          </a:xfrm>
          <a:prstGeom prst="rect">
            <a:avLst/>
          </a:prstGeom>
          <a:solidFill>
            <a:srgbClr val="ECC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highlight>
                <a:srgbClr val="F0DE7A"/>
              </a:highlight>
            </a:endParaRPr>
          </a:p>
        </p:txBody>
      </p:sp>
      <p:sp>
        <p:nvSpPr>
          <p:cNvPr id="34" name="TextBox 33">
            <a:extLst>
              <a:ext uri="{FF2B5EF4-FFF2-40B4-BE49-F238E27FC236}">
                <a16:creationId xmlns:a16="http://schemas.microsoft.com/office/drawing/2014/main" id="{00D77744-43EE-480E-9231-F35C9FDE5DA5}"/>
              </a:ext>
            </a:extLst>
          </p:cNvPr>
          <p:cNvSpPr txBox="1"/>
          <p:nvPr/>
        </p:nvSpPr>
        <p:spPr>
          <a:xfrm>
            <a:off x="8328444" y="6211584"/>
            <a:ext cx="3860867" cy="553998"/>
          </a:xfrm>
          <a:prstGeom prst="rect">
            <a:avLst/>
          </a:prstGeom>
          <a:noFill/>
        </p:spPr>
        <p:txBody>
          <a:bodyPr wrap="square">
            <a:spAutoFit/>
          </a:bodyPr>
          <a:lstStyle/>
          <a:p>
            <a:pPr algn="ctr"/>
            <a:r>
              <a:rPr lang="en-CA" sz="1500" dirty="0">
                <a:latin typeface="Montserrat SemiBold" panose="00000700000000000000" pitchFamily="2" charset="0"/>
                <a:ea typeface="Roboto Light" panose="02000000000000000000" pitchFamily="2" charset="0"/>
                <a:cs typeface="Segoe UI Semibold" panose="020B0702040204020203" pitchFamily="34" charset="0"/>
              </a:rPr>
              <a:t>TSX-V: SGD  |  OTCQB: SNWGF</a:t>
            </a:r>
          </a:p>
          <a:p>
            <a:pPr algn="ctr"/>
            <a:r>
              <a:rPr lang="en-CA" sz="1500" dirty="0">
                <a:latin typeface="Montserrat" pitchFamily="2" charset="77"/>
                <a:ea typeface="Roboto Light" panose="02000000000000000000" pitchFamily="2" charset="0"/>
                <a:cs typeface="Segoe UI Semibold" panose="020B0702040204020203" pitchFamily="34" charset="0"/>
              </a:rPr>
              <a:t>SNOWLINEGOLD.COM</a:t>
            </a:r>
          </a:p>
        </p:txBody>
      </p:sp>
      <p:grpSp>
        <p:nvGrpSpPr>
          <p:cNvPr id="14" name="Group 13">
            <a:extLst>
              <a:ext uri="{FF2B5EF4-FFF2-40B4-BE49-F238E27FC236}">
                <a16:creationId xmlns:a16="http://schemas.microsoft.com/office/drawing/2014/main" id="{4F579296-C52C-6ABB-30C1-965E43DE273A}"/>
              </a:ext>
            </a:extLst>
          </p:cNvPr>
          <p:cNvGrpSpPr/>
          <p:nvPr/>
        </p:nvGrpSpPr>
        <p:grpSpPr>
          <a:xfrm>
            <a:off x="263091" y="681407"/>
            <a:ext cx="3813717" cy="743177"/>
            <a:chOff x="297239" y="468840"/>
            <a:chExt cx="3813717" cy="743177"/>
          </a:xfrm>
        </p:grpSpPr>
        <p:pic>
          <p:nvPicPr>
            <p:cNvPr id="10" name="Picture 9" descr="A black and white logo&#10;&#10;AI-generated content may be incorrect.">
              <a:extLst>
                <a:ext uri="{FF2B5EF4-FFF2-40B4-BE49-F238E27FC236}">
                  <a16:creationId xmlns:a16="http://schemas.microsoft.com/office/drawing/2014/main" id="{CE768254-A835-8E9D-5EAA-6F17BF92455D}"/>
                </a:ext>
              </a:extLst>
            </p:cNvPr>
            <p:cNvPicPr>
              <a:picLocks noChangeAspect="1"/>
            </p:cNvPicPr>
            <p:nvPr/>
          </p:nvPicPr>
          <p:blipFill>
            <a:blip r:embed="rId5"/>
            <a:stretch>
              <a:fillRect/>
            </a:stretch>
          </p:blipFill>
          <p:spPr>
            <a:xfrm>
              <a:off x="297239" y="468840"/>
              <a:ext cx="3813717" cy="742671"/>
            </a:xfrm>
            <a:prstGeom prst="rect">
              <a:avLst/>
            </a:prstGeom>
          </p:spPr>
        </p:pic>
        <p:pic>
          <p:nvPicPr>
            <p:cNvPr id="13" name="Picture 12" descr="A black and white logo&#10;&#10;AI-generated content may be incorrect.">
              <a:extLst>
                <a:ext uri="{FF2B5EF4-FFF2-40B4-BE49-F238E27FC236}">
                  <a16:creationId xmlns:a16="http://schemas.microsoft.com/office/drawing/2014/main" id="{FD6CCB5C-7C71-4385-F6DE-2FE3A2A89279}"/>
                </a:ext>
              </a:extLst>
            </p:cNvPr>
            <p:cNvPicPr>
              <a:picLocks noChangeAspect="1"/>
            </p:cNvPicPr>
            <p:nvPr/>
          </p:nvPicPr>
          <p:blipFill>
            <a:blip r:embed="rId6"/>
            <a:srcRect l="42830"/>
            <a:stretch>
              <a:fillRect/>
            </a:stretch>
          </p:blipFill>
          <p:spPr>
            <a:xfrm>
              <a:off x="1929161" y="468840"/>
              <a:ext cx="2181795" cy="743177"/>
            </a:xfrm>
            <a:prstGeom prst="rect">
              <a:avLst/>
            </a:prstGeom>
          </p:spPr>
        </p:pic>
      </p:grpSp>
      <p:sp>
        <p:nvSpPr>
          <p:cNvPr id="15" name="TextBox 14">
            <a:extLst>
              <a:ext uri="{FF2B5EF4-FFF2-40B4-BE49-F238E27FC236}">
                <a16:creationId xmlns:a16="http://schemas.microsoft.com/office/drawing/2014/main" id="{420609FA-45D9-18FF-9ECB-521BDCFF27CF}"/>
              </a:ext>
            </a:extLst>
          </p:cNvPr>
          <p:cNvSpPr txBox="1"/>
          <p:nvPr/>
        </p:nvSpPr>
        <p:spPr>
          <a:xfrm>
            <a:off x="229638" y="1715246"/>
            <a:ext cx="4187282" cy="1200329"/>
          </a:xfrm>
          <a:prstGeom prst="rect">
            <a:avLst/>
          </a:prstGeom>
          <a:noFill/>
        </p:spPr>
        <p:txBody>
          <a:bodyPr wrap="square" lIns="91440" tIns="45720" rIns="91440" bIns="45720" anchor="ctr">
            <a:spAutoFit/>
            <a:scene3d>
              <a:camera prst="orthographicFront"/>
              <a:lightRig rig="threePt" dir="t"/>
            </a:scene3d>
            <a:sp3d>
              <a:bevelT w="6350" h="69850"/>
            </a:sp3d>
          </a:bodyPr>
          <a:lstStyle/>
          <a:p>
            <a:pPr algn="ctr"/>
            <a:r>
              <a:rPr lang="en-US" sz="3600" b="1" dirty="0">
                <a:solidFill>
                  <a:srgbClr val="EDC843"/>
                </a:solidFill>
                <a:latin typeface="Montserrat"/>
                <a:ea typeface="Roboto"/>
                <a:cs typeface="Segoe UI Semibold"/>
              </a:rPr>
              <a:t>A NEW GOLD STANDARD</a:t>
            </a:r>
            <a:endParaRPr lang="en-US" sz="3600" dirty="0">
              <a:solidFill>
                <a:schemeClr val="bg1"/>
              </a:solidFill>
              <a:latin typeface="Calibri"/>
              <a:ea typeface="Calibri"/>
              <a:cs typeface="Calibri"/>
            </a:endParaRPr>
          </a:p>
        </p:txBody>
      </p:sp>
      <p:sp>
        <p:nvSpPr>
          <p:cNvPr id="3" name="TextBox 2">
            <a:extLst>
              <a:ext uri="{FF2B5EF4-FFF2-40B4-BE49-F238E27FC236}">
                <a16:creationId xmlns:a16="http://schemas.microsoft.com/office/drawing/2014/main" id="{FBEE77B5-9D2B-5EA4-87F4-AB7939E0CC50}"/>
              </a:ext>
            </a:extLst>
          </p:cNvPr>
          <p:cNvSpPr txBox="1"/>
          <p:nvPr/>
        </p:nvSpPr>
        <p:spPr>
          <a:xfrm>
            <a:off x="263090" y="5532220"/>
            <a:ext cx="4153829" cy="1015663"/>
          </a:xfrm>
          <a:prstGeom prst="rect">
            <a:avLst/>
          </a:prstGeom>
          <a:noFill/>
        </p:spPr>
        <p:txBody>
          <a:bodyPr wrap="square" lIns="91440" tIns="45720" rIns="91440" bIns="45720" anchor="ctr">
            <a:spAutoFit/>
          </a:bodyPr>
          <a:lstStyle/>
          <a:p>
            <a:pPr>
              <a:lnSpc>
                <a:spcPts val="2400"/>
              </a:lnSpc>
            </a:pPr>
            <a:r>
              <a:rPr lang="en-US" sz="2000" b="1" dirty="0">
                <a:solidFill>
                  <a:srgbClr val="EDC843"/>
                </a:solidFill>
                <a:latin typeface="Montserrat"/>
                <a:ea typeface="Roboto"/>
                <a:cs typeface="Segoe UI Semibold"/>
              </a:rPr>
              <a:t>MINING FORUM AMERICAS</a:t>
            </a:r>
          </a:p>
          <a:p>
            <a:pPr>
              <a:lnSpc>
                <a:spcPts val="2400"/>
              </a:lnSpc>
            </a:pPr>
            <a:r>
              <a:rPr lang="en-US" sz="2000" dirty="0">
                <a:solidFill>
                  <a:schemeClr val="bg1"/>
                </a:solidFill>
                <a:latin typeface="Montserrat" pitchFamily="2" charset="77"/>
                <a:ea typeface="Roboto"/>
                <a:cs typeface="Segoe UI Semibold"/>
              </a:rPr>
              <a:t>Denver Gold Group</a:t>
            </a:r>
            <a:br>
              <a:rPr lang="en-US" sz="2000" b="1" dirty="0">
                <a:solidFill>
                  <a:schemeClr val="bg1"/>
                </a:solidFill>
                <a:latin typeface="Montserrat SemiBold"/>
                <a:ea typeface="Roboto"/>
                <a:cs typeface="Segoe UI Semibold"/>
              </a:rPr>
            </a:br>
            <a:r>
              <a:rPr lang="en-US" sz="2000" b="1" dirty="0">
                <a:solidFill>
                  <a:schemeClr val="bg1"/>
                </a:solidFill>
                <a:latin typeface="Montserrat SemiBold"/>
                <a:ea typeface="Roboto"/>
                <a:cs typeface="Segoe UI Semibold"/>
              </a:rPr>
              <a:t>September 15, </a:t>
            </a:r>
            <a:r>
              <a:rPr lang="en-US" sz="2000" dirty="0">
                <a:solidFill>
                  <a:schemeClr val="bg1"/>
                </a:solidFill>
                <a:latin typeface="Montserrat SemiBold"/>
                <a:ea typeface="Roboto"/>
                <a:cs typeface="Segoe UI Semibold"/>
              </a:rPr>
              <a:t>2025</a:t>
            </a:r>
            <a:endParaRPr lang="en-US" sz="2000" dirty="0">
              <a:solidFill>
                <a:schemeClr val="bg1"/>
              </a:solidFill>
            </a:endParaRPr>
          </a:p>
        </p:txBody>
      </p:sp>
    </p:spTree>
    <p:extLst>
      <p:ext uri="{BB962C8B-B14F-4D97-AF65-F5344CB8AC3E}">
        <p14:creationId xmlns:p14="http://schemas.microsoft.com/office/powerpoint/2010/main" val="4284737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5B1E8-7E06-ED68-7B48-4E9FECFD109E}"/>
              </a:ext>
            </a:extLst>
          </p:cNvPr>
          <p:cNvPicPr>
            <a:picLocks noChangeAspect="1"/>
          </p:cNvPicPr>
          <p:nvPr>
            <p:custDataLst>
              <p:tags r:id="rId1"/>
            </p:custDataLst>
          </p:nvPr>
        </p:nvPicPr>
        <p:blipFill>
          <a:blip r:embed="rId4">
            <a:duotone>
              <a:prstClr val="black"/>
              <a:schemeClr val="accent3">
                <a:tint val="45000"/>
                <a:satMod val="400000"/>
              </a:schemeClr>
            </a:duotone>
          </a:blip>
          <a:stretch>
            <a:fillRect/>
          </a:stretch>
        </p:blipFill>
        <p:spPr>
          <a:xfrm>
            <a:off x="649624" y="749488"/>
            <a:ext cx="10892752" cy="4745023"/>
          </a:xfrm>
          <a:prstGeom prst="rect">
            <a:avLst/>
          </a:prstGeom>
        </p:spPr>
      </p:pic>
      <p:sp>
        <p:nvSpPr>
          <p:cNvPr id="38" name="Rectangle 37">
            <a:extLst>
              <a:ext uri="{FF2B5EF4-FFF2-40B4-BE49-F238E27FC236}">
                <a16:creationId xmlns:a16="http://schemas.microsoft.com/office/drawing/2014/main" id="{DFCCB9BE-2A26-28D2-9202-DEC9155DAA88}"/>
              </a:ext>
            </a:extLst>
          </p:cNvPr>
          <p:cNvSpPr/>
          <p:nvPr/>
        </p:nvSpPr>
        <p:spPr>
          <a:xfrm>
            <a:off x="2838374" y="2783542"/>
            <a:ext cx="651068" cy="1999688"/>
          </a:xfrm>
          <a:prstGeom prst="rect">
            <a:avLst/>
          </a:prstGeom>
          <a:solidFill>
            <a:srgbClr val="EDC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D0FB10A6-D781-3007-371F-91B0265F241F}"/>
              </a:ext>
            </a:extLst>
          </p:cNvPr>
          <p:cNvSpPr>
            <a:spLocks noGrp="1"/>
          </p:cNvSpPr>
          <p:nvPr>
            <p:ph type="sldNum" sz="quarter" idx="12"/>
          </p:nvPr>
        </p:nvSpPr>
        <p:spPr/>
        <p:txBody>
          <a:bodyPr/>
          <a:lstStyle/>
          <a:p>
            <a:fld id="{B1725E36-D3F2-4E4F-A68A-820849A514C4}" type="slidenum">
              <a:rPr lang="en-US" smtClean="0"/>
              <a:t>10</a:t>
            </a:fld>
            <a:endParaRPr lang="en-US" dirty="0"/>
          </a:p>
        </p:txBody>
      </p:sp>
      <p:sp>
        <p:nvSpPr>
          <p:cNvPr id="14" name="Footer Placeholder 2">
            <a:extLst>
              <a:ext uri="{FF2B5EF4-FFF2-40B4-BE49-F238E27FC236}">
                <a16:creationId xmlns:a16="http://schemas.microsoft.com/office/drawing/2014/main" id="{3CDB63B7-A393-3FEA-2401-62D3B2923511}"/>
              </a:ext>
            </a:extLst>
          </p:cNvPr>
          <p:cNvSpPr txBox="1">
            <a:spLocks/>
          </p:cNvSpPr>
          <p:nvPr>
            <p:custDataLst>
              <p:tags r:id="rId2"/>
            </p:custDataLst>
          </p:nvPr>
        </p:nvSpPr>
        <p:spPr>
          <a:xfrm>
            <a:off x="2501047" y="6275536"/>
            <a:ext cx="6951953" cy="365126"/>
          </a:xfrm>
          <a:prstGeom prst="rect">
            <a:avLst/>
          </a:prstGeom>
          <a:noFill/>
        </p:spPr>
        <p:txBody>
          <a:bodyPr wrap="square" rtlCol="0">
            <a:noAutofit/>
          </a:bodyPr>
          <a:lstStyle>
            <a:defPPr>
              <a:defRPr lang="en-US"/>
            </a:defPPr>
            <a:lvl1pPr lvl="0">
              <a:defRPr sz="800">
                <a:solidFill>
                  <a:prstClr val="black"/>
                </a:solidFill>
                <a:latin typeface="Montserrat" panose="00000500000000000000" pitchFamily="2" charset="0"/>
              </a:defRPr>
            </a:lvl1pPr>
            <a:lvl2pPr marL="457200" algn="ctr" rtl="0" fontAlgn="base">
              <a:spcBef>
                <a:spcPct val="0"/>
              </a:spcBef>
              <a:spcAft>
                <a:spcPct val="0"/>
              </a:spcAft>
              <a:defRPr sz="1200" kern="1200">
                <a:solidFill>
                  <a:schemeClr val="tx1"/>
                </a:solidFill>
                <a:latin typeface="Arial" charset="0"/>
                <a:ea typeface="LF_Kai" pitchFamily="2" charset="-122"/>
                <a:cs typeface="+mn-cs"/>
              </a:defRPr>
            </a:lvl2pPr>
            <a:lvl3pPr marL="914400" algn="ctr" rtl="0" fontAlgn="base">
              <a:spcBef>
                <a:spcPct val="0"/>
              </a:spcBef>
              <a:spcAft>
                <a:spcPct val="0"/>
              </a:spcAft>
              <a:defRPr sz="1200" kern="1200">
                <a:solidFill>
                  <a:schemeClr val="tx1"/>
                </a:solidFill>
                <a:latin typeface="Arial" charset="0"/>
                <a:ea typeface="LF_Kai" pitchFamily="2" charset="-122"/>
                <a:cs typeface="+mn-cs"/>
              </a:defRPr>
            </a:lvl3pPr>
            <a:lvl4pPr marL="1371600" algn="ctr" rtl="0" fontAlgn="base">
              <a:spcBef>
                <a:spcPct val="0"/>
              </a:spcBef>
              <a:spcAft>
                <a:spcPct val="0"/>
              </a:spcAft>
              <a:defRPr sz="1200" kern="1200">
                <a:solidFill>
                  <a:schemeClr val="tx1"/>
                </a:solidFill>
                <a:latin typeface="Arial" charset="0"/>
                <a:ea typeface="LF_Kai" pitchFamily="2" charset="-122"/>
                <a:cs typeface="+mn-cs"/>
              </a:defRPr>
            </a:lvl4pPr>
            <a:lvl5pPr marL="1828800" algn="ctr" rtl="0" fontAlgn="base">
              <a:spcBef>
                <a:spcPct val="0"/>
              </a:spcBef>
              <a:spcAft>
                <a:spcPct val="0"/>
              </a:spcAft>
              <a:defRPr sz="1200" kern="1200">
                <a:solidFill>
                  <a:schemeClr val="tx1"/>
                </a:solidFill>
                <a:latin typeface="Arial" charset="0"/>
                <a:ea typeface="LF_Kai" pitchFamily="2" charset="-122"/>
                <a:cs typeface="+mn-cs"/>
              </a:defRPr>
            </a:lvl5pPr>
            <a:lvl6pPr marL="2286000" algn="l" defTabSz="914400" rtl="0" eaLnBrk="1" latinLnBrk="0" hangingPunct="1">
              <a:defRPr sz="1200" kern="1200">
                <a:solidFill>
                  <a:schemeClr val="tx1"/>
                </a:solidFill>
                <a:latin typeface="Arial" charset="0"/>
                <a:ea typeface="LF_Kai" pitchFamily="2" charset="-122"/>
                <a:cs typeface="+mn-cs"/>
              </a:defRPr>
            </a:lvl6pPr>
            <a:lvl7pPr marL="2743200" algn="l" defTabSz="914400" rtl="0" eaLnBrk="1" latinLnBrk="0" hangingPunct="1">
              <a:defRPr sz="1200" kern="1200">
                <a:solidFill>
                  <a:schemeClr val="tx1"/>
                </a:solidFill>
                <a:latin typeface="Arial" charset="0"/>
                <a:ea typeface="LF_Kai" pitchFamily="2" charset="-122"/>
                <a:cs typeface="+mn-cs"/>
              </a:defRPr>
            </a:lvl7pPr>
            <a:lvl8pPr marL="3200400" algn="l" defTabSz="914400" rtl="0" eaLnBrk="1" latinLnBrk="0" hangingPunct="1">
              <a:defRPr sz="1200" kern="1200">
                <a:solidFill>
                  <a:schemeClr val="tx1"/>
                </a:solidFill>
                <a:latin typeface="Arial" charset="0"/>
                <a:ea typeface="LF_Kai" pitchFamily="2" charset="-122"/>
                <a:cs typeface="+mn-cs"/>
              </a:defRPr>
            </a:lvl8pPr>
            <a:lvl9pPr marL="3657600" algn="l" defTabSz="914400" rtl="0" eaLnBrk="1" latinLnBrk="0" hangingPunct="1">
              <a:defRPr sz="1200" kern="1200">
                <a:solidFill>
                  <a:schemeClr val="tx1"/>
                </a:solidFill>
                <a:latin typeface="Arial" charset="0"/>
                <a:ea typeface="LF_Kai" pitchFamily="2" charset="-122"/>
                <a:cs typeface="+mn-cs"/>
              </a:defRPr>
            </a:lvl9pPr>
          </a:lstStyle>
          <a:p>
            <a:r>
              <a:rPr lang="en-US" dirty="0">
                <a:solidFill>
                  <a:schemeClr val="tx1">
                    <a:lumMod val="50000"/>
                    <a:lumOff val="50000"/>
                  </a:schemeClr>
                </a:solidFill>
              </a:rPr>
              <a:t>Source: S&amp;P Capital IQ Pro</a:t>
            </a:r>
          </a:p>
          <a:p>
            <a:r>
              <a:rPr lang="en-US" dirty="0">
                <a:solidFill>
                  <a:schemeClr val="tx1">
                    <a:lumMod val="50000"/>
                    <a:lumOff val="50000"/>
                  </a:schemeClr>
                </a:solidFill>
              </a:rPr>
              <a:t>Note: Based on top 10 Canadian assets by 2025E Au production.</a:t>
            </a:r>
          </a:p>
          <a:p>
            <a:r>
              <a:rPr lang="en-US" dirty="0">
                <a:solidFill>
                  <a:schemeClr val="tx1">
                    <a:lumMod val="50000"/>
                    <a:lumOff val="50000"/>
                  </a:schemeClr>
                </a:solidFill>
              </a:rPr>
              <a:t>1 Total gold production at Canadian </a:t>
            </a:r>
            <a:r>
              <a:rPr lang="en-US" dirty="0" err="1">
                <a:solidFill>
                  <a:schemeClr val="tx1">
                    <a:lumMod val="50000"/>
                    <a:lumOff val="50000"/>
                  </a:schemeClr>
                </a:solidFill>
              </a:rPr>
              <a:t>Malartic</a:t>
            </a:r>
            <a:r>
              <a:rPr lang="en-US" dirty="0">
                <a:solidFill>
                  <a:schemeClr val="tx1">
                    <a:lumMod val="50000"/>
                    <a:lumOff val="50000"/>
                  </a:schemeClr>
                </a:solidFill>
              </a:rPr>
              <a:t> includes underground production not accounted for in open pit </a:t>
            </a:r>
            <a:r>
              <a:rPr lang="en-US" dirty="0" err="1">
                <a:solidFill>
                  <a:schemeClr val="tx1">
                    <a:lumMod val="50000"/>
                    <a:lumOff val="50000"/>
                  </a:schemeClr>
                </a:solidFill>
              </a:rPr>
              <a:t>tonnes</a:t>
            </a:r>
            <a:r>
              <a:rPr lang="en-US" dirty="0">
                <a:solidFill>
                  <a:schemeClr val="tx1">
                    <a:lumMod val="50000"/>
                    <a:lumOff val="50000"/>
                  </a:schemeClr>
                </a:solidFill>
              </a:rPr>
              <a:t> moved.</a:t>
            </a:r>
          </a:p>
          <a:p>
            <a:r>
              <a:rPr lang="en-US" dirty="0">
                <a:solidFill>
                  <a:schemeClr val="tx1">
                    <a:lumMod val="50000"/>
                    <a:lumOff val="50000"/>
                  </a:schemeClr>
                </a:solidFill>
              </a:rPr>
              <a:t>2 Based on top assets globally by 2025E Au production; excludes Russian assets or assets held by SOEs.</a:t>
            </a: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p:txBody>
      </p:sp>
      <p:sp>
        <p:nvSpPr>
          <p:cNvPr id="13" name="TextBox 12">
            <a:extLst>
              <a:ext uri="{FF2B5EF4-FFF2-40B4-BE49-F238E27FC236}">
                <a16:creationId xmlns:a16="http://schemas.microsoft.com/office/drawing/2014/main" id="{51956C32-0039-0E1D-592B-C18805A09C7D}"/>
              </a:ext>
            </a:extLst>
          </p:cNvPr>
          <p:cNvSpPr txBox="1"/>
          <p:nvPr/>
        </p:nvSpPr>
        <p:spPr>
          <a:xfrm>
            <a:off x="262270" y="5639150"/>
            <a:ext cx="11667460" cy="646331"/>
          </a:xfrm>
          <a:prstGeom prst="rect">
            <a:avLst/>
          </a:prstGeom>
          <a:noFill/>
        </p:spPr>
        <p:txBody>
          <a:bodyPr wrap="square" rtlCol="0">
            <a:spAutoFit/>
          </a:bodyPr>
          <a:lstStyle/>
          <a:p>
            <a:pPr algn="ctr"/>
            <a:r>
              <a:rPr lang="en-US" b="1" dirty="0">
                <a:solidFill>
                  <a:srgbClr val="30527B"/>
                </a:solidFill>
                <a:latin typeface="Montserrat" panose="00000500000000000000" pitchFamily="2" charset="0"/>
              </a:rPr>
              <a:t>Valley would be the third largest asset in Canada by gold output</a:t>
            </a:r>
          </a:p>
          <a:p>
            <a:pPr algn="ctr"/>
            <a:r>
              <a:rPr lang="en-US" b="1" dirty="0">
                <a:solidFill>
                  <a:srgbClr val="30527B"/>
                </a:solidFill>
                <a:latin typeface="Montserrat" panose="00000500000000000000" pitchFamily="2" charset="0"/>
              </a:rPr>
              <a:t>and a top 13 asset globally</a:t>
            </a:r>
            <a:r>
              <a:rPr lang="en-US" b="1" baseline="30000" dirty="0">
                <a:solidFill>
                  <a:srgbClr val="30527B"/>
                </a:solidFill>
                <a:latin typeface="Montserrat" panose="00000500000000000000" pitchFamily="2" charset="0"/>
              </a:rPr>
              <a:t>2</a:t>
            </a:r>
            <a:r>
              <a:rPr lang="en-US" b="1" dirty="0">
                <a:solidFill>
                  <a:srgbClr val="30527B"/>
                </a:solidFill>
                <a:latin typeface="Montserrat" panose="00000500000000000000" pitchFamily="2" charset="0"/>
              </a:rPr>
              <a:t>, with efficient open pit production</a:t>
            </a:r>
          </a:p>
        </p:txBody>
      </p:sp>
      <p:cxnSp>
        <p:nvCxnSpPr>
          <p:cNvPr id="16" name="Straight Connector 15">
            <a:extLst>
              <a:ext uri="{FF2B5EF4-FFF2-40B4-BE49-F238E27FC236}">
                <a16:creationId xmlns:a16="http://schemas.microsoft.com/office/drawing/2014/main" id="{E1DA26E8-FEAC-D389-E036-08FE8A3E2192}"/>
              </a:ext>
            </a:extLst>
          </p:cNvPr>
          <p:cNvCxnSpPr>
            <a:cxnSpLocks/>
          </p:cNvCxnSpPr>
          <p:nvPr/>
        </p:nvCxnSpPr>
        <p:spPr>
          <a:xfrm>
            <a:off x="740597" y="5313906"/>
            <a:ext cx="101851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38E2145-51DA-6308-5D06-028CF71E4F00}"/>
              </a:ext>
            </a:extLst>
          </p:cNvPr>
          <p:cNvSpPr txBox="1"/>
          <p:nvPr/>
        </p:nvSpPr>
        <p:spPr>
          <a:xfrm>
            <a:off x="9872806" y="1419400"/>
            <a:ext cx="1846083" cy="246221"/>
          </a:xfrm>
          <a:prstGeom prst="rect">
            <a:avLst/>
          </a:prstGeom>
          <a:noFill/>
        </p:spPr>
        <p:txBody>
          <a:bodyPr wrap="square" rtlCol="0">
            <a:spAutoFit/>
          </a:bodyPr>
          <a:lstStyle/>
          <a:p>
            <a:r>
              <a:rPr lang="en-US" sz="1000" dirty="0">
                <a:latin typeface="Montserrat" panose="00000500000000000000" pitchFamily="2" charset="0"/>
              </a:rPr>
              <a:t>Gold Production (</a:t>
            </a:r>
            <a:r>
              <a:rPr lang="en-US" sz="1000" dirty="0" err="1">
                <a:latin typeface="Montserrat" panose="00000500000000000000" pitchFamily="2" charset="0"/>
              </a:rPr>
              <a:t>koz</a:t>
            </a:r>
            <a:r>
              <a:rPr lang="en-US" sz="1000" dirty="0">
                <a:latin typeface="Montserrat" panose="00000500000000000000" pitchFamily="2" charset="0"/>
              </a:rPr>
              <a:t>)</a:t>
            </a:r>
          </a:p>
        </p:txBody>
      </p:sp>
      <p:pic>
        <p:nvPicPr>
          <p:cNvPr id="19" name="Picture 18" descr="Agnico Eagle - Wikipedia">
            <a:extLst>
              <a:ext uri="{FF2B5EF4-FFF2-40B4-BE49-F238E27FC236}">
                <a16:creationId xmlns:a16="http://schemas.microsoft.com/office/drawing/2014/main" id="{C95F68DA-C903-7DD4-C96A-4104FF8C3F6B}"/>
              </a:ext>
            </a:extLst>
          </p:cNvPr>
          <p:cNvPicPr>
            <a:picLocks noChangeAspect="1" noChangeArrowheads="1"/>
          </p:cNvPicPr>
          <p:nvPr/>
        </p:nvPicPr>
        <p:blipFill>
          <a:blip r:embed="rId5"/>
          <a:srcRect/>
          <a:stretch>
            <a:fillRect/>
          </a:stretch>
        </p:blipFill>
        <p:spPr bwMode="auto">
          <a:xfrm>
            <a:off x="848963" y="5126671"/>
            <a:ext cx="732143" cy="374471"/>
          </a:xfrm>
          <a:prstGeom prst="rect">
            <a:avLst/>
          </a:prstGeom>
          <a:noFill/>
        </p:spPr>
      </p:pic>
      <p:pic>
        <p:nvPicPr>
          <p:cNvPr id="20" name="Picture 19" descr="Agnico Eagle - Wikipedia">
            <a:extLst>
              <a:ext uri="{FF2B5EF4-FFF2-40B4-BE49-F238E27FC236}">
                <a16:creationId xmlns:a16="http://schemas.microsoft.com/office/drawing/2014/main" id="{611ABA91-77FC-FCE0-2BE2-15D96977D141}"/>
              </a:ext>
            </a:extLst>
          </p:cNvPr>
          <p:cNvPicPr>
            <a:picLocks noChangeAspect="1" noChangeArrowheads="1"/>
          </p:cNvPicPr>
          <p:nvPr/>
        </p:nvPicPr>
        <p:blipFill>
          <a:blip r:embed="rId5"/>
          <a:srcRect/>
          <a:stretch>
            <a:fillRect/>
          </a:stretch>
        </p:blipFill>
        <p:spPr bwMode="auto">
          <a:xfrm>
            <a:off x="1827712" y="5126671"/>
            <a:ext cx="732143" cy="374471"/>
          </a:xfrm>
          <a:prstGeom prst="rect">
            <a:avLst/>
          </a:prstGeom>
          <a:noFill/>
        </p:spPr>
      </p:pic>
      <p:pic>
        <p:nvPicPr>
          <p:cNvPr id="21" name="Picture 4" descr="For Mining Companies - Junior Mining Hub">
            <a:extLst>
              <a:ext uri="{FF2B5EF4-FFF2-40B4-BE49-F238E27FC236}">
                <a16:creationId xmlns:a16="http://schemas.microsoft.com/office/drawing/2014/main" id="{2477C9C3-7B3C-DB3B-346F-049C67DC9E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9674" y="5079205"/>
            <a:ext cx="845720" cy="469402"/>
          </a:xfrm>
          <a:prstGeom prst="rect">
            <a:avLst/>
          </a:prstGeom>
          <a:noFill/>
          <a:extLst>
            <a:ext uri="{909E8E84-426E-40DD-AFC4-6F175D3DCCD1}">
              <a14:hiddenFill xmlns:a14="http://schemas.microsoft.com/office/drawing/2010/main">
                <a:solidFill>
                  <a:srgbClr val="FFFFFF"/>
                </a:solidFill>
              </a14:hiddenFill>
            </a:ext>
          </a:extLst>
        </p:spPr>
      </p:pic>
      <p:pic>
        <p:nvPicPr>
          <p:cNvPr id="22" name="chart">
            <a:extLst>
              <a:ext uri="{FF2B5EF4-FFF2-40B4-BE49-F238E27FC236}">
                <a16:creationId xmlns:a16="http://schemas.microsoft.com/office/drawing/2014/main" id="{B1EEA316-3640-F2A9-C9C1-E067DED690BB}"/>
              </a:ext>
            </a:extLst>
          </p:cNvPr>
          <p:cNvPicPr>
            <a:picLocks noChangeAspect="1"/>
          </p:cNvPicPr>
          <p:nvPr/>
        </p:nvPicPr>
        <p:blipFill>
          <a:blip r:embed="rId7"/>
          <a:stretch>
            <a:fillRect/>
          </a:stretch>
        </p:blipFill>
        <p:spPr>
          <a:xfrm>
            <a:off x="3834261" y="5239702"/>
            <a:ext cx="634046" cy="148409"/>
          </a:xfrm>
          <a:prstGeom prst="rect">
            <a:avLst/>
          </a:prstGeom>
        </p:spPr>
      </p:pic>
      <p:pic>
        <p:nvPicPr>
          <p:cNvPr id="23" name="Picture 22" descr="Agnico Eagle - Wikipedia">
            <a:extLst>
              <a:ext uri="{FF2B5EF4-FFF2-40B4-BE49-F238E27FC236}">
                <a16:creationId xmlns:a16="http://schemas.microsoft.com/office/drawing/2014/main" id="{287B06FF-E6C6-AA98-776A-78A6F5B0DAD1}"/>
              </a:ext>
            </a:extLst>
          </p:cNvPr>
          <p:cNvPicPr>
            <a:picLocks noChangeAspect="1" noChangeArrowheads="1"/>
          </p:cNvPicPr>
          <p:nvPr/>
        </p:nvPicPr>
        <p:blipFill>
          <a:blip r:embed="rId5"/>
          <a:srcRect/>
          <a:stretch>
            <a:fillRect/>
          </a:stretch>
        </p:blipFill>
        <p:spPr bwMode="auto">
          <a:xfrm>
            <a:off x="4763963" y="5126671"/>
            <a:ext cx="732143" cy="374471"/>
          </a:xfrm>
          <a:prstGeom prst="rect">
            <a:avLst/>
          </a:prstGeom>
          <a:noFill/>
        </p:spPr>
      </p:pic>
      <p:pic>
        <p:nvPicPr>
          <p:cNvPr id="24" name="Picture 23" descr="Agnico Eagle - Wikipedia">
            <a:extLst>
              <a:ext uri="{FF2B5EF4-FFF2-40B4-BE49-F238E27FC236}">
                <a16:creationId xmlns:a16="http://schemas.microsoft.com/office/drawing/2014/main" id="{47953FD2-817A-2D54-0CE9-0B05DB474669}"/>
              </a:ext>
            </a:extLst>
          </p:cNvPr>
          <p:cNvPicPr>
            <a:picLocks noChangeAspect="1" noChangeArrowheads="1"/>
          </p:cNvPicPr>
          <p:nvPr/>
        </p:nvPicPr>
        <p:blipFill>
          <a:blip r:embed="rId5"/>
          <a:srcRect/>
          <a:stretch>
            <a:fillRect/>
          </a:stretch>
        </p:blipFill>
        <p:spPr bwMode="auto">
          <a:xfrm>
            <a:off x="5742713" y="5126671"/>
            <a:ext cx="732143" cy="374471"/>
          </a:xfrm>
          <a:prstGeom prst="rect">
            <a:avLst/>
          </a:prstGeom>
          <a:noFill/>
        </p:spPr>
      </p:pic>
      <p:pic>
        <p:nvPicPr>
          <p:cNvPr id="25" name="chart">
            <a:extLst>
              <a:ext uri="{FF2B5EF4-FFF2-40B4-BE49-F238E27FC236}">
                <a16:creationId xmlns:a16="http://schemas.microsoft.com/office/drawing/2014/main" id="{99790505-CE18-5AEA-768F-F34D0A1AE729}"/>
              </a:ext>
            </a:extLst>
          </p:cNvPr>
          <p:cNvPicPr>
            <a:picLocks noChangeAspect="1"/>
          </p:cNvPicPr>
          <p:nvPr/>
        </p:nvPicPr>
        <p:blipFill>
          <a:blip r:embed="rId8"/>
          <a:stretch>
            <a:fillRect/>
          </a:stretch>
        </p:blipFill>
        <p:spPr>
          <a:xfrm>
            <a:off x="6721463" y="4947721"/>
            <a:ext cx="732143" cy="732370"/>
          </a:xfrm>
          <a:prstGeom prst="rect">
            <a:avLst/>
          </a:prstGeom>
        </p:spPr>
      </p:pic>
      <p:pic>
        <p:nvPicPr>
          <p:cNvPr id="26" name="Picture 25" descr="Agnico Eagle - Wikipedia">
            <a:extLst>
              <a:ext uri="{FF2B5EF4-FFF2-40B4-BE49-F238E27FC236}">
                <a16:creationId xmlns:a16="http://schemas.microsoft.com/office/drawing/2014/main" id="{5948A669-4BC7-5D0A-3619-86EE6C3317D5}"/>
              </a:ext>
            </a:extLst>
          </p:cNvPr>
          <p:cNvPicPr>
            <a:picLocks noChangeAspect="1" noChangeArrowheads="1"/>
          </p:cNvPicPr>
          <p:nvPr/>
        </p:nvPicPr>
        <p:blipFill>
          <a:blip r:embed="rId5"/>
          <a:srcRect/>
          <a:stretch>
            <a:fillRect/>
          </a:stretch>
        </p:blipFill>
        <p:spPr bwMode="auto">
          <a:xfrm>
            <a:off x="7700212" y="5126671"/>
            <a:ext cx="732143" cy="374471"/>
          </a:xfrm>
          <a:prstGeom prst="rect">
            <a:avLst/>
          </a:prstGeom>
          <a:noFill/>
        </p:spPr>
      </p:pic>
      <p:pic>
        <p:nvPicPr>
          <p:cNvPr id="27" name="Picture 4">
            <a:extLst>
              <a:ext uri="{FF2B5EF4-FFF2-40B4-BE49-F238E27FC236}">
                <a16:creationId xmlns:a16="http://schemas.microsoft.com/office/drawing/2014/main" id="{65BBB898-FCE2-44FB-488C-EB7410A497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27440" y="5221109"/>
            <a:ext cx="635187" cy="1855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gnico Eagle - Wikipedia">
            <a:extLst>
              <a:ext uri="{FF2B5EF4-FFF2-40B4-BE49-F238E27FC236}">
                <a16:creationId xmlns:a16="http://schemas.microsoft.com/office/drawing/2014/main" id="{115CFAB0-D70C-1561-441C-CD59C7B979D4}"/>
              </a:ext>
            </a:extLst>
          </p:cNvPr>
          <p:cNvPicPr>
            <a:picLocks noChangeAspect="1" noChangeArrowheads="1"/>
          </p:cNvPicPr>
          <p:nvPr/>
        </p:nvPicPr>
        <p:blipFill>
          <a:blip r:embed="rId5"/>
          <a:srcRect/>
          <a:stretch>
            <a:fillRect/>
          </a:stretch>
        </p:blipFill>
        <p:spPr bwMode="auto">
          <a:xfrm>
            <a:off x="9657712" y="5126671"/>
            <a:ext cx="732143" cy="374471"/>
          </a:xfrm>
          <a:prstGeom prst="rect">
            <a:avLst/>
          </a:prstGeom>
          <a:noFill/>
        </p:spPr>
      </p:pic>
      <p:pic>
        <p:nvPicPr>
          <p:cNvPr id="29" name="chart">
            <a:extLst>
              <a:ext uri="{FF2B5EF4-FFF2-40B4-BE49-F238E27FC236}">
                <a16:creationId xmlns:a16="http://schemas.microsoft.com/office/drawing/2014/main" id="{BCCE6B2F-1CB9-E6A7-A5F6-2AE9C525A7D2}"/>
              </a:ext>
            </a:extLst>
          </p:cNvPr>
          <p:cNvPicPr>
            <a:picLocks noChangeAspect="1"/>
          </p:cNvPicPr>
          <p:nvPr/>
        </p:nvPicPr>
        <p:blipFill>
          <a:blip r:embed="rId10"/>
          <a:stretch>
            <a:fillRect/>
          </a:stretch>
        </p:blipFill>
        <p:spPr>
          <a:xfrm>
            <a:off x="10710043" y="5082234"/>
            <a:ext cx="584981" cy="463344"/>
          </a:xfrm>
          <a:prstGeom prst="rect">
            <a:avLst/>
          </a:prstGeom>
        </p:spPr>
      </p:pic>
      <p:sp>
        <p:nvSpPr>
          <p:cNvPr id="4" name="Title 8">
            <a:extLst>
              <a:ext uri="{FF2B5EF4-FFF2-40B4-BE49-F238E27FC236}">
                <a16:creationId xmlns:a16="http://schemas.microsoft.com/office/drawing/2014/main" id="{0173DEE0-FA59-160C-5DC4-34F7579A171D}"/>
              </a:ext>
            </a:extLst>
          </p:cNvPr>
          <p:cNvSpPr txBox="1">
            <a:spLocks/>
          </p:cNvSpPr>
          <p:nvPr/>
        </p:nvSpPr>
        <p:spPr>
          <a:xfrm>
            <a:off x="1335742" y="392518"/>
            <a:ext cx="9520518" cy="315252"/>
          </a:xfrm>
          <a:prstGeom prst="rect">
            <a:avLst/>
          </a:prstGeom>
          <a:effectLst/>
        </p:spPr>
        <p:txBody>
          <a:bodyPr vert="horz" lIns="80682" tIns="40341" rIns="80682" bIns="4034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71" b="1" dirty="0">
                <a:effectLst>
                  <a:outerShdw blurRad="50800" dist="38100" dir="2700000" algn="tl" rotWithShape="0">
                    <a:srgbClr val="000000">
                      <a:alpha val="0"/>
                    </a:srgbClr>
                  </a:outerShdw>
                </a:effectLst>
                <a:latin typeface="Montserrat" pitchFamily="2" charset="77"/>
              </a:rPr>
              <a:t>AMONG CANADA’S MOST PRODUCTIVE GOLD PROJECTS</a:t>
            </a:r>
            <a:endParaRPr lang="ru-RU" sz="2471" b="1" dirty="0">
              <a:effectLst>
                <a:outerShdw blurRad="50800" dist="38100" dir="2700000" algn="tl" rotWithShape="0">
                  <a:srgbClr val="000000">
                    <a:alpha val="0"/>
                  </a:srgbClr>
                </a:outerShdw>
              </a:effectLst>
              <a:latin typeface="Montserrat" pitchFamily="2" charset="77"/>
            </a:endParaRPr>
          </a:p>
        </p:txBody>
      </p:sp>
      <p:sp>
        <p:nvSpPr>
          <p:cNvPr id="6" name="TextBox 5">
            <a:extLst>
              <a:ext uri="{FF2B5EF4-FFF2-40B4-BE49-F238E27FC236}">
                <a16:creationId xmlns:a16="http://schemas.microsoft.com/office/drawing/2014/main" id="{D0311660-DBCA-E526-7EC6-7ACF885209CB}"/>
              </a:ext>
            </a:extLst>
          </p:cNvPr>
          <p:cNvSpPr txBox="1"/>
          <p:nvPr/>
        </p:nvSpPr>
        <p:spPr>
          <a:xfrm>
            <a:off x="2847000" y="2521932"/>
            <a:ext cx="651068" cy="261610"/>
          </a:xfrm>
          <a:prstGeom prst="rect">
            <a:avLst/>
          </a:prstGeom>
          <a:solidFill>
            <a:schemeClr val="bg1"/>
          </a:solidFill>
        </p:spPr>
        <p:txBody>
          <a:bodyPr wrap="square" rtlCol="0">
            <a:spAutoFit/>
          </a:bodyPr>
          <a:lstStyle/>
          <a:p>
            <a:pPr algn="ctr"/>
            <a:r>
              <a:rPr lang="en-US" sz="1100" b="1" dirty="0">
                <a:solidFill>
                  <a:srgbClr val="30527B"/>
                </a:solidFill>
                <a:latin typeface="Montserrat" panose="00000500000000000000" pitchFamily="2" charset="0"/>
              </a:rPr>
              <a:t>544</a:t>
            </a:r>
            <a:endParaRPr lang="en-US" sz="1100" b="1" baseline="30000" dirty="0">
              <a:solidFill>
                <a:srgbClr val="30527B"/>
              </a:solidFill>
              <a:latin typeface="Montserrat" panose="00000500000000000000" pitchFamily="2" charset="0"/>
            </a:endParaRPr>
          </a:p>
        </p:txBody>
      </p:sp>
      <p:sp>
        <p:nvSpPr>
          <p:cNvPr id="7" name="Rectangle 6">
            <a:extLst>
              <a:ext uri="{FF2B5EF4-FFF2-40B4-BE49-F238E27FC236}">
                <a16:creationId xmlns:a16="http://schemas.microsoft.com/office/drawing/2014/main" id="{A032BD20-C6F9-3323-8FAE-A288E3DDACA8}"/>
              </a:ext>
            </a:extLst>
          </p:cNvPr>
          <p:cNvSpPr/>
          <p:nvPr/>
        </p:nvSpPr>
        <p:spPr>
          <a:xfrm>
            <a:off x="9453000" y="1462559"/>
            <a:ext cx="390200" cy="15498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DD299CAE-9DCF-A294-3DFB-079DFE36DBC8}"/>
              </a:ext>
            </a:extLst>
          </p:cNvPr>
          <p:cNvSpPr txBox="1"/>
          <p:nvPr/>
        </p:nvSpPr>
        <p:spPr>
          <a:xfrm>
            <a:off x="974235" y="4198455"/>
            <a:ext cx="361507" cy="584775"/>
          </a:xfrm>
          <a:prstGeom prst="rect">
            <a:avLst/>
          </a:prstGeom>
          <a:noFill/>
        </p:spPr>
        <p:txBody>
          <a:bodyPr wrap="square" rtlCol="0">
            <a:spAutoFit/>
          </a:bodyPr>
          <a:lstStyle/>
          <a:p>
            <a:pPr algn="ctr"/>
            <a:r>
              <a:rPr lang="en-CA" sz="3200" b="1" dirty="0">
                <a:solidFill>
                  <a:schemeClr val="bg1"/>
                </a:solidFill>
                <a:latin typeface="Montserrat ExtraBold" panose="00000900000000000000" pitchFamily="2" charset="0"/>
              </a:rPr>
              <a:t>1</a:t>
            </a:r>
          </a:p>
        </p:txBody>
      </p:sp>
      <p:sp>
        <p:nvSpPr>
          <p:cNvPr id="9" name="TextBox 8">
            <a:extLst>
              <a:ext uri="{FF2B5EF4-FFF2-40B4-BE49-F238E27FC236}">
                <a16:creationId xmlns:a16="http://schemas.microsoft.com/office/drawing/2014/main" id="{D3AC137F-D1CE-E657-1841-4574C0442718}"/>
              </a:ext>
            </a:extLst>
          </p:cNvPr>
          <p:cNvSpPr txBox="1"/>
          <p:nvPr/>
        </p:nvSpPr>
        <p:spPr>
          <a:xfrm>
            <a:off x="2013029" y="4187821"/>
            <a:ext cx="361507" cy="584775"/>
          </a:xfrm>
          <a:prstGeom prst="rect">
            <a:avLst/>
          </a:prstGeom>
          <a:noFill/>
        </p:spPr>
        <p:txBody>
          <a:bodyPr wrap="square" rtlCol="0">
            <a:spAutoFit/>
          </a:bodyPr>
          <a:lstStyle/>
          <a:p>
            <a:pPr algn="ctr"/>
            <a:r>
              <a:rPr lang="en-CA" sz="3200" b="1" dirty="0">
                <a:solidFill>
                  <a:schemeClr val="bg1"/>
                </a:solidFill>
                <a:latin typeface="Montserrat ExtraBold" panose="00000900000000000000" pitchFamily="2" charset="0"/>
              </a:rPr>
              <a:t>2</a:t>
            </a:r>
          </a:p>
        </p:txBody>
      </p:sp>
      <p:sp>
        <p:nvSpPr>
          <p:cNvPr id="10" name="TextBox 9">
            <a:extLst>
              <a:ext uri="{FF2B5EF4-FFF2-40B4-BE49-F238E27FC236}">
                <a16:creationId xmlns:a16="http://schemas.microsoft.com/office/drawing/2014/main" id="{5B626C73-0FEF-0FDB-65DF-888E9E2DFB53}"/>
              </a:ext>
            </a:extLst>
          </p:cNvPr>
          <p:cNvSpPr txBox="1"/>
          <p:nvPr/>
        </p:nvSpPr>
        <p:spPr>
          <a:xfrm>
            <a:off x="3970530" y="4186993"/>
            <a:ext cx="361507" cy="584775"/>
          </a:xfrm>
          <a:prstGeom prst="rect">
            <a:avLst/>
          </a:prstGeom>
          <a:noFill/>
        </p:spPr>
        <p:txBody>
          <a:bodyPr wrap="square" rtlCol="0">
            <a:spAutoFit/>
          </a:bodyPr>
          <a:lstStyle/>
          <a:p>
            <a:pPr algn="ctr"/>
            <a:r>
              <a:rPr lang="en-CA" sz="3200" b="1" dirty="0">
                <a:solidFill>
                  <a:schemeClr val="bg1"/>
                </a:solidFill>
                <a:latin typeface="Montserrat ExtraBold" panose="00000900000000000000" pitchFamily="2" charset="0"/>
              </a:rPr>
              <a:t>3</a:t>
            </a:r>
          </a:p>
        </p:txBody>
      </p:sp>
      <p:sp>
        <p:nvSpPr>
          <p:cNvPr id="11" name="TextBox 10">
            <a:extLst>
              <a:ext uri="{FF2B5EF4-FFF2-40B4-BE49-F238E27FC236}">
                <a16:creationId xmlns:a16="http://schemas.microsoft.com/office/drawing/2014/main" id="{B969B518-882D-54BC-4F54-1D9862978EC9}"/>
              </a:ext>
            </a:extLst>
          </p:cNvPr>
          <p:cNvSpPr txBox="1"/>
          <p:nvPr/>
        </p:nvSpPr>
        <p:spPr>
          <a:xfrm>
            <a:off x="4949280" y="4198455"/>
            <a:ext cx="361507" cy="584775"/>
          </a:xfrm>
          <a:prstGeom prst="rect">
            <a:avLst/>
          </a:prstGeom>
          <a:noFill/>
        </p:spPr>
        <p:txBody>
          <a:bodyPr wrap="square" rtlCol="0">
            <a:spAutoFit/>
          </a:bodyPr>
          <a:lstStyle/>
          <a:p>
            <a:pPr algn="ctr"/>
            <a:r>
              <a:rPr lang="en-CA" sz="3200" b="1" dirty="0">
                <a:solidFill>
                  <a:schemeClr val="bg1"/>
                </a:solidFill>
                <a:latin typeface="Montserrat ExtraBold" panose="00000900000000000000" pitchFamily="2" charset="0"/>
              </a:rPr>
              <a:t>4</a:t>
            </a:r>
          </a:p>
        </p:txBody>
      </p:sp>
      <p:sp>
        <p:nvSpPr>
          <p:cNvPr id="12" name="TextBox 11">
            <a:extLst>
              <a:ext uri="{FF2B5EF4-FFF2-40B4-BE49-F238E27FC236}">
                <a16:creationId xmlns:a16="http://schemas.microsoft.com/office/drawing/2014/main" id="{0422E0C3-23C8-01A6-30A5-6940AFA2545F}"/>
              </a:ext>
            </a:extLst>
          </p:cNvPr>
          <p:cNvSpPr txBox="1"/>
          <p:nvPr/>
        </p:nvSpPr>
        <p:spPr>
          <a:xfrm>
            <a:off x="5928030" y="4186993"/>
            <a:ext cx="361507" cy="584775"/>
          </a:xfrm>
          <a:prstGeom prst="rect">
            <a:avLst/>
          </a:prstGeom>
          <a:noFill/>
        </p:spPr>
        <p:txBody>
          <a:bodyPr wrap="square" rtlCol="0">
            <a:spAutoFit/>
          </a:bodyPr>
          <a:lstStyle/>
          <a:p>
            <a:pPr algn="ctr"/>
            <a:r>
              <a:rPr lang="en-CA" sz="3200" b="1" dirty="0">
                <a:solidFill>
                  <a:schemeClr val="bg1"/>
                </a:solidFill>
                <a:latin typeface="Montserrat ExtraBold" panose="00000900000000000000" pitchFamily="2" charset="0"/>
              </a:rPr>
              <a:t>5</a:t>
            </a:r>
          </a:p>
        </p:txBody>
      </p:sp>
      <p:sp>
        <p:nvSpPr>
          <p:cNvPr id="18" name="TextBox 17">
            <a:extLst>
              <a:ext uri="{FF2B5EF4-FFF2-40B4-BE49-F238E27FC236}">
                <a16:creationId xmlns:a16="http://schemas.microsoft.com/office/drawing/2014/main" id="{3B7E8C10-6A31-906C-4DF9-60A670BCD0A1}"/>
              </a:ext>
            </a:extLst>
          </p:cNvPr>
          <p:cNvSpPr txBox="1"/>
          <p:nvPr/>
        </p:nvSpPr>
        <p:spPr>
          <a:xfrm>
            <a:off x="6905571" y="4186992"/>
            <a:ext cx="361507" cy="584775"/>
          </a:xfrm>
          <a:prstGeom prst="rect">
            <a:avLst/>
          </a:prstGeom>
          <a:noFill/>
        </p:spPr>
        <p:txBody>
          <a:bodyPr wrap="square" rtlCol="0">
            <a:spAutoFit/>
          </a:bodyPr>
          <a:lstStyle/>
          <a:p>
            <a:pPr algn="ctr"/>
            <a:r>
              <a:rPr lang="en-CA" sz="3200" b="1" dirty="0">
                <a:solidFill>
                  <a:schemeClr val="bg1"/>
                </a:solidFill>
                <a:latin typeface="Montserrat ExtraBold" panose="00000900000000000000" pitchFamily="2" charset="0"/>
              </a:rPr>
              <a:t>6</a:t>
            </a:r>
          </a:p>
        </p:txBody>
      </p:sp>
      <p:sp>
        <p:nvSpPr>
          <p:cNvPr id="30" name="TextBox 29">
            <a:extLst>
              <a:ext uri="{FF2B5EF4-FFF2-40B4-BE49-F238E27FC236}">
                <a16:creationId xmlns:a16="http://schemas.microsoft.com/office/drawing/2014/main" id="{67FE334C-DBDF-3FF9-70A7-6A5550F0B53C}"/>
              </a:ext>
            </a:extLst>
          </p:cNvPr>
          <p:cNvSpPr txBox="1"/>
          <p:nvPr/>
        </p:nvSpPr>
        <p:spPr>
          <a:xfrm>
            <a:off x="7883112" y="4198455"/>
            <a:ext cx="361507" cy="584775"/>
          </a:xfrm>
          <a:prstGeom prst="rect">
            <a:avLst/>
          </a:prstGeom>
          <a:noFill/>
        </p:spPr>
        <p:txBody>
          <a:bodyPr wrap="square" rtlCol="0">
            <a:spAutoFit/>
          </a:bodyPr>
          <a:lstStyle/>
          <a:p>
            <a:pPr algn="ctr"/>
            <a:r>
              <a:rPr lang="en-CA" sz="3200" b="1" dirty="0">
                <a:solidFill>
                  <a:schemeClr val="bg1"/>
                </a:solidFill>
                <a:latin typeface="Montserrat ExtraBold" panose="00000900000000000000" pitchFamily="2" charset="0"/>
              </a:rPr>
              <a:t>7</a:t>
            </a:r>
          </a:p>
        </p:txBody>
      </p:sp>
      <p:sp>
        <p:nvSpPr>
          <p:cNvPr id="31" name="TextBox 30">
            <a:extLst>
              <a:ext uri="{FF2B5EF4-FFF2-40B4-BE49-F238E27FC236}">
                <a16:creationId xmlns:a16="http://schemas.microsoft.com/office/drawing/2014/main" id="{F7FFFF65-B6B0-C984-F50B-F052AA50E68B}"/>
              </a:ext>
            </a:extLst>
          </p:cNvPr>
          <p:cNvSpPr txBox="1"/>
          <p:nvPr/>
        </p:nvSpPr>
        <p:spPr>
          <a:xfrm>
            <a:off x="8864279" y="4198455"/>
            <a:ext cx="361507" cy="584775"/>
          </a:xfrm>
          <a:prstGeom prst="rect">
            <a:avLst/>
          </a:prstGeom>
          <a:noFill/>
        </p:spPr>
        <p:txBody>
          <a:bodyPr wrap="square" rtlCol="0">
            <a:spAutoFit/>
          </a:bodyPr>
          <a:lstStyle/>
          <a:p>
            <a:pPr algn="ctr"/>
            <a:r>
              <a:rPr lang="en-CA" sz="3200" b="1" dirty="0">
                <a:solidFill>
                  <a:schemeClr val="bg1"/>
                </a:solidFill>
                <a:latin typeface="Montserrat ExtraBold" panose="00000900000000000000" pitchFamily="2" charset="0"/>
              </a:rPr>
              <a:t>8</a:t>
            </a:r>
          </a:p>
        </p:txBody>
      </p:sp>
      <p:sp>
        <p:nvSpPr>
          <p:cNvPr id="32" name="TextBox 31">
            <a:extLst>
              <a:ext uri="{FF2B5EF4-FFF2-40B4-BE49-F238E27FC236}">
                <a16:creationId xmlns:a16="http://schemas.microsoft.com/office/drawing/2014/main" id="{DB55EAEA-C411-9474-23B1-CF10467ED449}"/>
              </a:ext>
            </a:extLst>
          </p:cNvPr>
          <p:cNvSpPr txBox="1"/>
          <p:nvPr/>
        </p:nvSpPr>
        <p:spPr>
          <a:xfrm>
            <a:off x="9845446" y="4198455"/>
            <a:ext cx="361507" cy="584775"/>
          </a:xfrm>
          <a:prstGeom prst="rect">
            <a:avLst/>
          </a:prstGeom>
          <a:noFill/>
        </p:spPr>
        <p:txBody>
          <a:bodyPr wrap="square" rtlCol="0">
            <a:spAutoFit/>
          </a:bodyPr>
          <a:lstStyle/>
          <a:p>
            <a:pPr algn="ctr"/>
            <a:r>
              <a:rPr lang="en-CA" sz="3200" b="1" dirty="0">
                <a:solidFill>
                  <a:schemeClr val="bg1"/>
                </a:solidFill>
                <a:latin typeface="Montserrat ExtraBold" panose="00000900000000000000" pitchFamily="2" charset="0"/>
              </a:rPr>
              <a:t>9</a:t>
            </a:r>
          </a:p>
        </p:txBody>
      </p:sp>
      <p:sp>
        <p:nvSpPr>
          <p:cNvPr id="33" name="TextBox 32">
            <a:extLst>
              <a:ext uri="{FF2B5EF4-FFF2-40B4-BE49-F238E27FC236}">
                <a16:creationId xmlns:a16="http://schemas.microsoft.com/office/drawing/2014/main" id="{93B74358-CE03-AC5D-11B3-5D04E4BDD767}"/>
              </a:ext>
            </a:extLst>
          </p:cNvPr>
          <p:cNvSpPr txBox="1"/>
          <p:nvPr/>
        </p:nvSpPr>
        <p:spPr>
          <a:xfrm>
            <a:off x="10666499" y="4199579"/>
            <a:ext cx="653940" cy="584775"/>
          </a:xfrm>
          <a:prstGeom prst="rect">
            <a:avLst/>
          </a:prstGeom>
          <a:noFill/>
        </p:spPr>
        <p:txBody>
          <a:bodyPr wrap="square" rtlCol="0">
            <a:spAutoFit/>
          </a:bodyPr>
          <a:lstStyle/>
          <a:p>
            <a:pPr algn="ctr"/>
            <a:r>
              <a:rPr lang="en-CA" sz="3200" b="1" dirty="0">
                <a:solidFill>
                  <a:schemeClr val="bg1"/>
                </a:solidFill>
                <a:latin typeface="Montserrat ExtraBold" panose="00000900000000000000" pitchFamily="2" charset="0"/>
              </a:rPr>
              <a:t>10</a:t>
            </a:r>
          </a:p>
        </p:txBody>
      </p:sp>
      <p:sp>
        <p:nvSpPr>
          <p:cNvPr id="5" name="Oval 4">
            <a:extLst>
              <a:ext uri="{FF2B5EF4-FFF2-40B4-BE49-F238E27FC236}">
                <a16:creationId xmlns:a16="http://schemas.microsoft.com/office/drawing/2014/main" id="{4A1B98CC-30B4-E35F-B10A-B61BFD430A3B}"/>
              </a:ext>
            </a:extLst>
          </p:cNvPr>
          <p:cNvSpPr/>
          <p:nvPr/>
        </p:nvSpPr>
        <p:spPr>
          <a:xfrm>
            <a:off x="1104598" y="1118126"/>
            <a:ext cx="181155" cy="181155"/>
          </a:xfrm>
          <a:prstGeom prst="ellipse">
            <a:avLst/>
          </a:prstGeom>
          <a:noFill/>
          <a:ln w="190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A338B0C5-0A1A-010F-DB19-BA8B6A58D80B}"/>
              </a:ext>
            </a:extLst>
          </p:cNvPr>
          <p:cNvSpPr txBox="1"/>
          <p:nvPr/>
        </p:nvSpPr>
        <p:spPr>
          <a:xfrm>
            <a:off x="1261027" y="1092471"/>
            <a:ext cx="546827" cy="230832"/>
          </a:xfrm>
          <a:prstGeom prst="rect">
            <a:avLst/>
          </a:prstGeom>
          <a:noFill/>
        </p:spPr>
        <p:txBody>
          <a:bodyPr wrap="square" rtlCol="0">
            <a:spAutoFit/>
          </a:bodyPr>
          <a:lstStyle/>
          <a:p>
            <a:r>
              <a:rPr lang="en-US" sz="900" dirty="0">
                <a:latin typeface="Montserrat" panose="00000500000000000000" pitchFamily="2" charset="0"/>
              </a:rPr>
              <a:t>132 Mt</a:t>
            </a:r>
          </a:p>
        </p:txBody>
      </p:sp>
      <p:sp>
        <p:nvSpPr>
          <p:cNvPr id="34" name="Oval 33">
            <a:extLst>
              <a:ext uri="{FF2B5EF4-FFF2-40B4-BE49-F238E27FC236}">
                <a16:creationId xmlns:a16="http://schemas.microsoft.com/office/drawing/2014/main" id="{D053DFF7-5A46-2522-9AEA-328454183AC1}"/>
              </a:ext>
            </a:extLst>
          </p:cNvPr>
          <p:cNvSpPr/>
          <p:nvPr/>
        </p:nvSpPr>
        <p:spPr>
          <a:xfrm>
            <a:off x="2106618" y="3000993"/>
            <a:ext cx="181155" cy="181155"/>
          </a:xfrm>
          <a:prstGeom prst="ellipse">
            <a:avLst/>
          </a:prstGeom>
          <a:noFill/>
          <a:ln w="190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F8C2146B-5725-B304-B8AB-1005F6218EBC}"/>
              </a:ext>
            </a:extLst>
          </p:cNvPr>
          <p:cNvSpPr txBox="1"/>
          <p:nvPr/>
        </p:nvSpPr>
        <p:spPr>
          <a:xfrm>
            <a:off x="2263047" y="2975338"/>
            <a:ext cx="546827" cy="230832"/>
          </a:xfrm>
          <a:prstGeom prst="rect">
            <a:avLst/>
          </a:prstGeom>
          <a:noFill/>
        </p:spPr>
        <p:txBody>
          <a:bodyPr wrap="square" rtlCol="0">
            <a:spAutoFit/>
          </a:bodyPr>
          <a:lstStyle/>
          <a:p>
            <a:r>
              <a:rPr lang="en-US" sz="900" dirty="0">
                <a:latin typeface="Montserrat" panose="00000500000000000000" pitchFamily="2" charset="0"/>
              </a:rPr>
              <a:t>37 Mt</a:t>
            </a:r>
            <a:r>
              <a:rPr lang="en-US" sz="900" baseline="30000" dirty="0">
                <a:latin typeface="Montserrat" panose="00000500000000000000" pitchFamily="2" charset="0"/>
              </a:rPr>
              <a:t>1</a:t>
            </a:r>
            <a:endParaRPr lang="en-US" sz="900" dirty="0">
              <a:latin typeface="Montserrat" panose="00000500000000000000" pitchFamily="2" charset="0"/>
            </a:endParaRPr>
          </a:p>
        </p:txBody>
      </p:sp>
      <p:sp>
        <p:nvSpPr>
          <p:cNvPr id="36" name="Oval 35">
            <a:extLst>
              <a:ext uri="{FF2B5EF4-FFF2-40B4-BE49-F238E27FC236}">
                <a16:creationId xmlns:a16="http://schemas.microsoft.com/office/drawing/2014/main" id="{E5FC455E-E73C-4CF3-79A8-A0F8030FD111}"/>
              </a:ext>
            </a:extLst>
          </p:cNvPr>
          <p:cNvSpPr/>
          <p:nvPr/>
        </p:nvSpPr>
        <p:spPr>
          <a:xfrm>
            <a:off x="3089447" y="3923569"/>
            <a:ext cx="181155" cy="181155"/>
          </a:xfrm>
          <a:prstGeom prst="ellipse">
            <a:avLst/>
          </a:prstGeom>
          <a:noFill/>
          <a:ln w="38100">
            <a:solidFill>
              <a:srgbClr val="3052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TextBox 36">
            <a:extLst>
              <a:ext uri="{FF2B5EF4-FFF2-40B4-BE49-F238E27FC236}">
                <a16:creationId xmlns:a16="http://schemas.microsoft.com/office/drawing/2014/main" id="{32822B89-361B-6D7B-9F15-0A43FD029AD1}"/>
              </a:ext>
            </a:extLst>
          </p:cNvPr>
          <p:cNvSpPr txBox="1"/>
          <p:nvPr/>
        </p:nvSpPr>
        <p:spPr>
          <a:xfrm>
            <a:off x="3245876" y="3897914"/>
            <a:ext cx="546827" cy="230832"/>
          </a:xfrm>
          <a:prstGeom prst="rect">
            <a:avLst/>
          </a:prstGeom>
          <a:noFill/>
        </p:spPr>
        <p:txBody>
          <a:bodyPr wrap="square" rtlCol="0">
            <a:spAutoFit/>
          </a:bodyPr>
          <a:lstStyle/>
          <a:p>
            <a:r>
              <a:rPr lang="en-US" sz="900" b="1" dirty="0">
                <a:solidFill>
                  <a:srgbClr val="30527B"/>
                </a:solidFill>
                <a:latin typeface="Montserrat" panose="00000500000000000000" pitchFamily="2" charset="0"/>
              </a:rPr>
              <a:t>17 Mt</a:t>
            </a:r>
          </a:p>
        </p:txBody>
      </p:sp>
      <p:sp>
        <p:nvSpPr>
          <p:cNvPr id="51" name="Oval 50">
            <a:extLst>
              <a:ext uri="{FF2B5EF4-FFF2-40B4-BE49-F238E27FC236}">
                <a16:creationId xmlns:a16="http://schemas.microsoft.com/office/drawing/2014/main" id="{58C8F8F8-4443-81B4-FCC2-69D92341551F}"/>
              </a:ext>
            </a:extLst>
          </p:cNvPr>
          <p:cNvSpPr/>
          <p:nvPr/>
        </p:nvSpPr>
        <p:spPr>
          <a:xfrm>
            <a:off x="4045450" y="1598320"/>
            <a:ext cx="181155" cy="181155"/>
          </a:xfrm>
          <a:prstGeom prst="ellipse">
            <a:avLst/>
          </a:prstGeom>
          <a:noFill/>
          <a:ln w="190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TextBox 51">
            <a:extLst>
              <a:ext uri="{FF2B5EF4-FFF2-40B4-BE49-F238E27FC236}">
                <a16:creationId xmlns:a16="http://schemas.microsoft.com/office/drawing/2014/main" id="{F09B4811-4829-A965-7081-E4306EB01DA9}"/>
              </a:ext>
            </a:extLst>
          </p:cNvPr>
          <p:cNvSpPr txBox="1"/>
          <p:nvPr/>
        </p:nvSpPr>
        <p:spPr>
          <a:xfrm>
            <a:off x="4201879" y="1572665"/>
            <a:ext cx="546827" cy="230832"/>
          </a:xfrm>
          <a:prstGeom prst="rect">
            <a:avLst/>
          </a:prstGeom>
          <a:noFill/>
        </p:spPr>
        <p:txBody>
          <a:bodyPr wrap="square" rtlCol="0">
            <a:spAutoFit/>
          </a:bodyPr>
          <a:lstStyle/>
          <a:p>
            <a:r>
              <a:rPr lang="en-US" sz="900" dirty="0">
                <a:latin typeface="Montserrat" panose="00000500000000000000" pitchFamily="2" charset="0"/>
              </a:rPr>
              <a:t>66 Mt</a:t>
            </a:r>
          </a:p>
        </p:txBody>
      </p:sp>
      <p:sp>
        <p:nvSpPr>
          <p:cNvPr id="53" name="Oval 52">
            <a:extLst>
              <a:ext uri="{FF2B5EF4-FFF2-40B4-BE49-F238E27FC236}">
                <a16:creationId xmlns:a16="http://schemas.microsoft.com/office/drawing/2014/main" id="{E5B523ED-AB00-E34F-E319-1C5B9B356437}"/>
              </a:ext>
            </a:extLst>
          </p:cNvPr>
          <p:cNvSpPr/>
          <p:nvPr/>
        </p:nvSpPr>
        <p:spPr>
          <a:xfrm>
            <a:off x="6998892" y="2300966"/>
            <a:ext cx="181155" cy="181155"/>
          </a:xfrm>
          <a:prstGeom prst="ellipse">
            <a:avLst/>
          </a:prstGeom>
          <a:noFill/>
          <a:ln w="190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TextBox 53">
            <a:extLst>
              <a:ext uri="{FF2B5EF4-FFF2-40B4-BE49-F238E27FC236}">
                <a16:creationId xmlns:a16="http://schemas.microsoft.com/office/drawing/2014/main" id="{97EDA557-FBFE-0298-4611-C41C4EA475F3}"/>
              </a:ext>
            </a:extLst>
          </p:cNvPr>
          <p:cNvSpPr txBox="1"/>
          <p:nvPr/>
        </p:nvSpPr>
        <p:spPr>
          <a:xfrm>
            <a:off x="7155321" y="2275311"/>
            <a:ext cx="546827" cy="230832"/>
          </a:xfrm>
          <a:prstGeom prst="rect">
            <a:avLst/>
          </a:prstGeom>
          <a:noFill/>
        </p:spPr>
        <p:txBody>
          <a:bodyPr wrap="square" rtlCol="0">
            <a:spAutoFit/>
          </a:bodyPr>
          <a:lstStyle/>
          <a:p>
            <a:r>
              <a:rPr lang="en-US" sz="900" dirty="0">
                <a:latin typeface="Montserrat" panose="00000500000000000000" pitchFamily="2" charset="0"/>
              </a:rPr>
              <a:t>50 Mt</a:t>
            </a:r>
          </a:p>
        </p:txBody>
      </p:sp>
      <p:sp>
        <p:nvSpPr>
          <p:cNvPr id="55" name="Oval 54">
            <a:extLst>
              <a:ext uri="{FF2B5EF4-FFF2-40B4-BE49-F238E27FC236}">
                <a16:creationId xmlns:a16="http://schemas.microsoft.com/office/drawing/2014/main" id="{45C8AD57-2C9E-F49C-B805-05BB43E55454}"/>
              </a:ext>
            </a:extLst>
          </p:cNvPr>
          <p:cNvSpPr/>
          <p:nvPr/>
        </p:nvSpPr>
        <p:spPr>
          <a:xfrm>
            <a:off x="10896638" y="2695753"/>
            <a:ext cx="181155" cy="181155"/>
          </a:xfrm>
          <a:prstGeom prst="ellipse">
            <a:avLst/>
          </a:prstGeom>
          <a:noFill/>
          <a:ln w="190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TextBox 55">
            <a:extLst>
              <a:ext uri="{FF2B5EF4-FFF2-40B4-BE49-F238E27FC236}">
                <a16:creationId xmlns:a16="http://schemas.microsoft.com/office/drawing/2014/main" id="{EEF083F5-7055-61EC-6CA0-60D2A61F88D7}"/>
              </a:ext>
            </a:extLst>
          </p:cNvPr>
          <p:cNvSpPr txBox="1"/>
          <p:nvPr/>
        </p:nvSpPr>
        <p:spPr>
          <a:xfrm>
            <a:off x="11053067" y="2670098"/>
            <a:ext cx="546827" cy="230832"/>
          </a:xfrm>
          <a:prstGeom prst="rect">
            <a:avLst/>
          </a:prstGeom>
          <a:noFill/>
        </p:spPr>
        <p:txBody>
          <a:bodyPr wrap="square" rtlCol="0">
            <a:spAutoFit/>
          </a:bodyPr>
          <a:lstStyle/>
          <a:p>
            <a:r>
              <a:rPr lang="en-US" sz="900" dirty="0">
                <a:latin typeface="Montserrat" panose="00000500000000000000" pitchFamily="2" charset="0"/>
              </a:rPr>
              <a:t>42 Mt</a:t>
            </a:r>
          </a:p>
        </p:txBody>
      </p:sp>
      <p:sp>
        <p:nvSpPr>
          <p:cNvPr id="57" name="Oval 56">
            <a:extLst>
              <a:ext uri="{FF2B5EF4-FFF2-40B4-BE49-F238E27FC236}">
                <a16:creationId xmlns:a16="http://schemas.microsoft.com/office/drawing/2014/main" id="{E08281F7-75F2-75B8-ED01-5BCD81D95BF7}"/>
              </a:ext>
            </a:extLst>
          </p:cNvPr>
          <p:cNvSpPr/>
          <p:nvPr/>
        </p:nvSpPr>
        <p:spPr>
          <a:xfrm>
            <a:off x="9603817" y="1749602"/>
            <a:ext cx="107790" cy="107790"/>
          </a:xfrm>
          <a:prstGeom prst="ellipse">
            <a:avLst/>
          </a:prstGeom>
          <a:noFill/>
          <a:ln w="190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TextBox 58">
            <a:extLst>
              <a:ext uri="{FF2B5EF4-FFF2-40B4-BE49-F238E27FC236}">
                <a16:creationId xmlns:a16="http://schemas.microsoft.com/office/drawing/2014/main" id="{0C774A39-939C-9F0F-99BA-2748C59602A2}"/>
              </a:ext>
            </a:extLst>
          </p:cNvPr>
          <p:cNvSpPr txBox="1"/>
          <p:nvPr/>
        </p:nvSpPr>
        <p:spPr>
          <a:xfrm>
            <a:off x="9872806" y="1637287"/>
            <a:ext cx="1862426" cy="400110"/>
          </a:xfrm>
          <a:prstGeom prst="rect">
            <a:avLst/>
          </a:prstGeom>
          <a:noFill/>
        </p:spPr>
        <p:txBody>
          <a:bodyPr wrap="square" rtlCol="0">
            <a:spAutoFit/>
          </a:bodyPr>
          <a:lstStyle/>
          <a:p>
            <a:r>
              <a:rPr lang="en-US" sz="1000" dirty="0">
                <a:latin typeface="Montserrat" panose="00000500000000000000" pitchFamily="2" charset="0"/>
              </a:rPr>
              <a:t>Open Pit Material Moved (incl. waste)</a:t>
            </a:r>
          </a:p>
        </p:txBody>
      </p:sp>
      <p:sp>
        <p:nvSpPr>
          <p:cNvPr id="40" name="Oval 39">
            <a:extLst>
              <a:ext uri="{FF2B5EF4-FFF2-40B4-BE49-F238E27FC236}">
                <a16:creationId xmlns:a16="http://schemas.microsoft.com/office/drawing/2014/main" id="{98717A6C-FDAD-6A0F-93E4-3222983F3978}"/>
              </a:ext>
            </a:extLst>
          </p:cNvPr>
          <p:cNvSpPr/>
          <p:nvPr/>
        </p:nvSpPr>
        <p:spPr>
          <a:xfrm>
            <a:off x="8947072" y="2693781"/>
            <a:ext cx="181155" cy="181155"/>
          </a:xfrm>
          <a:prstGeom prst="ellipse">
            <a:avLst/>
          </a:prstGeom>
          <a:noFill/>
          <a:ln w="190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TextBox 40">
            <a:extLst>
              <a:ext uri="{FF2B5EF4-FFF2-40B4-BE49-F238E27FC236}">
                <a16:creationId xmlns:a16="http://schemas.microsoft.com/office/drawing/2014/main" id="{414CCAFB-02F0-1EF1-88DF-4B319244D16D}"/>
              </a:ext>
            </a:extLst>
          </p:cNvPr>
          <p:cNvSpPr txBox="1"/>
          <p:nvPr/>
        </p:nvSpPr>
        <p:spPr>
          <a:xfrm>
            <a:off x="9103501" y="2668126"/>
            <a:ext cx="546827" cy="230832"/>
          </a:xfrm>
          <a:prstGeom prst="rect">
            <a:avLst/>
          </a:prstGeom>
          <a:noFill/>
        </p:spPr>
        <p:txBody>
          <a:bodyPr wrap="square" rtlCol="0">
            <a:spAutoFit/>
          </a:bodyPr>
          <a:lstStyle/>
          <a:p>
            <a:r>
              <a:rPr lang="en-US" sz="900" dirty="0">
                <a:latin typeface="Montserrat" panose="00000500000000000000" pitchFamily="2" charset="0"/>
              </a:rPr>
              <a:t>42 Mt</a:t>
            </a:r>
          </a:p>
        </p:txBody>
      </p:sp>
      <p:cxnSp>
        <p:nvCxnSpPr>
          <p:cNvPr id="79" name="Straight Arrow Connector 78">
            <a:extLst>
              <a:ext uri="{FF2B5EF4-FFF2-40B4-BE49-F238E27FC236}">
                <a16:creationId xmlns:a16="http://schemas.microsoft.com/office/drawing/2014/main" id="{F5BBA563-B7A8-BEC3-5F39-BF58278F48A7}"/>
              </a:ext>
            </a:extLst>
          </p:cNvPr>
          <p:cNvCxnSpPr>
            <a:cxnSpLocks/>
          </p:cNvCxnSpPr>
          <p:nvPr/>
        </p:nvCxnSpPr>
        <p:spPr>
          <a:xfrm flipV="1">
            <a:off x="1186549" y="785005"/>
            <a:ext cx="0" cy="271727"/>
          </a:xfrm>
          <a:prstGeom prst="straightConnector1">
            <a:avLst/>
          </a:prstGeom>
          <a:ln w="571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82" name="TextBox 81">
            <a:extLst>
              <a:ext uri="{FF2B5EF4-FFF2-40B4-BE49-F238E27FC236}">
                <a16:creationId xmlns:a16="http://schemas.microsoft.com/office/drawing/2014/main" id="{000B4540-9BBB-D676-A43C-14E3B6F7D359}"/>
              </a:ext>
            </a:extLst>
          </p:cNvPr>
          <p:cNvSpPr txBox="1"/>
          <p:nvPr/>
        </p:nvSpPr>
        <p:spPr>
          <a:xfrm>
            <a:off x="9729227" y="1181836"/>
            <a:ext cx="1440713" cy="246221"/>
          </a:xfrm>
          <a:prstGeom prst="rect">
            <a:avLst/>
          </a:prstGeom>
          <a:noFill/>
        </p:spPr>
        <p:txBody>
          <a:bodyPr wrap="square" rtlCol="0">
            <a:spAutoFit/>
          </a:bodyPr>
          <a:lstStyle/>
          <a:p>
            <a:pPr algn="ctr"/>
            <a:r>
              <a:rPr lang="en-US" sz="1000" dirty="0">
                <a:latin typeface="Montserrat SemiBold" panose="00000700000000000000" pitchFamily="2" charset="0"/>
              </a:rPr>
              <a:t>2025 Estimates:</a:t>
            </a:r>
          </a:p>
        </p:txBody>
      </p:sp>
      <p:sp>
        <p:nvSpPr>
          <p:cNvPr id="39" name="Rectangle 38">
            <a:extLst>
              <a:ext uri="{FF2B5EF4-FFF2-40B4-BE49-F238E27FC236}">
                <a16:creationId xmlns:a16="http://schemas.microsoft.com/office/drawing/2014/main" id="{F52622A6-04FC-262A-17F9-813A0F1E8923}"/>
              </a:ext>
            </a:extLst>
          </p:cNvPr>
          <p:cNvSpPr/>
          <p:nvPr/>
        </p:nvSpPr>
        <p:spPr>
          <a:xfrm>
            <a:off x="9299275" y="1145649"/>
            <a:ext cx="2386680" cy="95919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ectangle 41">
            <a:extLst>
              <a:ext uri="{FF2B5EF4-FFF2-40B4-BE49-F238E27FC236}">
                <a16:creationId xmlns:a16="http://schemas.microsoft.com/office/drawing/2014/main" id="{BB84E2C8-D3D6-32F0-5FF8-01B7AC9D50A8}"/>
              </a:ext>
            </a:extLst>
          </p:cNvPr>
          <p:cNvSpPr/>
          <p:nvPr/>
        </p:nvSpPr>
        <p:spPr>
          <a:xfrm>
            <a:off x="6474856" y="1419399"/>
            <a:ext cx="732143" cy="3302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11198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5DD845E-8BE1-53A5-9D3E-19932C414AC0}"/>
              </a:ext>
            </a:extLst>
          </p:cNvPr>
          <p:cNvCxnSpPr/>
          <p:nvPr/>
        </p:nvCxnSpPr>
        <p:spPr>
          <a:xfrm>
            <a:off x="1542029" y="1846059"/>
            <a:ext cx="10196857" cy="0"/>
          </a:xfrm>
          <a:prstGeom prst="line">
            <a:avLst/>
          </a:prstGeom>
          <a:ln w="28575">
            <a:solidFill>
              <a:srgbClr val="EDC843"/>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0FB10A6-D781-3007-371F-91B0265F241F}"/>
              </a:ext>
            </a:extLst>
          </p:cNvPr>
          <p:cNvSpPr>
            <a:spLocks noGrp="1"/>
          </p:cNvSpPr>
          <p:nvPr>
            <p:ph type="sldNum" sz="quarter" idx="12"/>
          </p:nvPr>
        </p:nvSpPr>
        <p:spPr/>
        <p:txBody>
          <a:bodyPr/>
          <a:lstStyle/>
          <a:p>
            <a:fld id="{B1725E36-D3F2-4E4F-A68A-820849A514C4}" type="slidenum">
              <a:rPr lang="en-US" smtClean="0"/>
              <a:t>11</a:t>
            </a:fld>
            <a:endParaRPr lang="en-US"/>
          </a:p>
        </p:txBody>
      </p:sp>
      <p:sp>
        <p:nvSpPr>
          <p:cNvPr id="8" name="Title 8">
            <a:extLst>
              <a:ext uri="{FF2B5EF4-FFF2-40B4-BE49-F238E27FC236}">
                <a16:creationId xmlns:a16="http://schemas.microsoft.com/office/drawing/2014/main" id="{E5259885-5E52-BBCA-2DFA-22C7E2770F56}"/>
              </a:ext>
            </a:extLst>
          </p:cNvPr>
          <p:cNvSpPr txBox="1">
            <a:spLocks/>
          </p:cNvSpPr>
          <p:nvPr/>
        </p:nvSpPr>
        <p:spPr>
          <a:xfrm>
            <a:off x="106683" y="375110"/>
            <a:ext cx="11944130" cy="357286"/>
          </a:xfrm>
          <a:prstGeom prst="rect">
            <a:avLst/>
          </a:prstGeom>
          <a:effectLst/>
        </p:spPr>
        <p:txBody>
          <a:bodyPr vert="horz" lIns="0" tIns="45720" rIns="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70" b="1" dirty="0">
                <a:effectLst>
                  <a:outerShdw blurRad="50800" dist="38100" dir="2700000" algn="tl" rotWithShape="0">
                    <a:srgbClr val="000000">
                      <a:alpha val="0"/>
                    </a:srgbClr>
                  </a:outerShdw>
                </a:effectLst>
                <a:latin typeface="Montserrat" pitchFamily="2" charset="77"/>
              </a:rPr>
              <a:t>ONE OF THE LOWEST COST GOLD ASSETS GLOBALLY</a:t>
            </a:r>
            <a:endParaRPr lang="ru-RU" sz="2470" b="1" dirty="0">
              <a:effectLst>
                <a:outerShdw blurRad="50800" dist="38100" dir="2700000" algn="tl" rotWithShape="0">
                  <a:srgbClr val="000000">
                    <a:alpha val="0"/>
                  </a:srgbClr>
                </a:outerShdw>
              </a:effectLst>
              <a:latin typeface="Montserrat" pitchFamily="2" charset="77"/>
            </a:endParaRPr>
          </a:p>
        </p:txBody>
      </p:sp>
      <p:sp>
        <p:nvSpPr>
          <p:cNvPr id="14" name="Footer Placeholder 2">
            <a:extLst>
              <a:ext uri="{FF2B5EF4-FFF2-40B4-BE49-F238E27FC236}">
                <a16:creationId xmlns:a16="http://schemas.microsoft.com/office/drawing/2014/main" id="{3CDB63B7-A393-3FEA-2401-62D3B2923511}"/>
              </a:ext>
            </a:extLst>
          </p:cNvPr>
          <p:cNvSpPr txBox="1">
            <a:spLocks/>
          </p:cNvSpPr>
          <p:nvPr>
            <p:custDataLst>
              <p:tags r:id="rId1"/>
            </p:custDataLst>
          </p:nvPr>
        </p:nvSpPr>
        <p:spPr>
          <a:xfrm>
            <a:off x="2509929" y="6388961"/>
            <a:ext cx="8176624" cy="365126"/>
          </a:xfrm>
          <a:prstGeom prst="rect">
            <a:avLst/>
          </a:prstGeom>
          <a:noFill/>
        </p:spPr>
        <p:txBody>
          <a:bodyPr wrap="square" rtlCol="0">
            <a:noAutofit/>
          </a:bodyPr>
          <a:lstStyle>
            <a:defPPr>
              <a:defRPr lang="en-US"/>
            </a:defPPr>
            <a:lvl1pPr lvl="0">
              <a:defRPr sz="800">
                <a:solidFill>
                  <a:prstClr val="black"/>
                </a:solidFill>
                <a:latin typeface="Montserrat" panose="00000500000000000000" pitchFamily="2" charset="0"/>
              </a:defRPr>
            </a:lvl1pPr>
            <a:lvl2pPr algn="ctr" fontAlgn="base">
              <a:spcBef>
                <a:spcPct val="0"/>
              </a:spcBef>
              <a:spcAft>
                <a:spcPct val="0"/>
              </a:spcAft>
              <a:defRPr sz="1200">
                <a:latin typeface="Arial" charset="0"/>
                <a:ea typeface="LF_Kai" pitchFamily="2" charset="-122"/>
              </a:defRPr>
            </a:lvl2pPr>
            <a:lvl3pPr algn="ctr" fontAlgn="base">
              <a:spcBef>
                <a:spcPct val="0"/>
              </a:spcBef>
              <a:spcAft>
                <a:spcPct val="0"/>
              </a:spcAft>
              <a:defRPr sz="1200">
                <a:latin typeface="Arial" charset="0"/>
                <a:ea typeface="LF_Kai" pitchFamily="2" charset="-122"/>
              </a:defRPr>
            </a:lvl3pPr>
            <a:lvl4pPr algn="ctr" fontAlgn="base">
              <a:spcBef>
                <a:spcPct val="0"/>
              </a:spcBef>
              <a:spcAft>
                <a:spcPct val="0"/>
              </a:spcAft>
              <a:defRPr sz="1200">
                <a:latin typeface="Arial" charset="0"/>
                <a:ea typeface="LF_Kai" pitchFamily="2" charset="-122"/>
              </a:defRPr>
            </a:lvl4pPr>
            <a:lvl5pPr algn="ctr" fontAlgn="base">
              <a:spcBef>
                <a:spcPct val="0"/>
              </a:spcBef>
              <a:spcAft>
                <a:spcPct val="0"/>
              </a:spcAft>
              <a:defRPr sz="1200">
                <a:latin typeface="Arial" charset="0"/>
                <a:ea typeface="LF_Kai" pitchFamily="2" charset="-122"/>
              </a:defRPr>
            </a:lvl5pPr>
            <a:lvl6pPr>
              <a:defRPr sz="1200">
                <a:latin typeface="Arial" charset="0"/>
                <a:ea typeface="LF_Kai" pitchFamily="2" charset="-122"/>
              </a:defRPr>
            </a:lvl6pPr>
            <a:lvl7pPr>
              <a:defRPr sz="1200">
                <a:latin typeface="Arial" charset="0"/>
                <a:ea typeface="LF_Kai" pitchFamily="2" charset="-122"/>
              </a:defRPr>
            </a:lvl7pPr>
            <a:lvl8pPr>
              <a:defRPr sz="1200">
                <a:latin typeface="Arial" charset="0"/>
                <a:ea typeface="LF_Kai" pitchFamily="2" charset="-122"/>
              </a:defRPr>
            </a:lvl8pPr>
            <a:lvl9pPr>
              <a:defRPr sz="1200">
                <a:latin typeface="Arial" charset="0"/>
                <a:ea typeface="LF_Kai" pitchFamily="2" charset="-122"/>
              </a:defRPr>
            </a:lvl9pPr>
          </a:lstStyle>
          <a:p>
            <a:r>
              <a:rPr lang="en-US" dirty="0">
                <a:solidFill>
                  <a:schemeClr val="tx1">
                    <a:lumMod val="50000"/>
                    <a:lumOff val="50000"/>
                  </a:schemeClr>
                </a:solidFill>
              </a:rPr>
              <a:t>Source: S&amp;P Capital IQ Pro</a:t>
            </a:r>
          </a:p>
          <a:p>
            <a:r>
              <a:rPr lang="en-US" dirty="0">
                <a:solidFill>
                  <a:schemeClr val="tx1">
                    <a:lumMod val="50000"/>
                    <a:lumOff val="50000"/>
                  </a:schemeClr>
                </a:solidFill>
              </a:rPr>
              <a:t>Note: Top 5 assets globally by 2025E Au production shown; excludes Russian assets or assets held by SOEs.</a:t>
            </a:r>
          </a:p>
          <a:p>
            <a:r>
              <a:rPr lang="en-US" dirty="0">
                <a:solidFill>
                  <a:schemeClr val="tx1">
                    <a:lumMod val="50000"/>
                    <a:lumOff val="50000"/>
                  </a:schemeClr>
                </a:solidFill>
              </a:rPr>
              <a:t>All-in sustaining costs are a non-GAAP measure.</a:t>
            </a:r>
          </a:p>
          <a:p>
            <a:endParaRPr lang="en-US" dirty="0">
              <a:solidFill>
                <a:schemeClr val="tx1">
                  <a:lumMod val="50000"/>
                  <a:lumOff val="50000"/>
                </a:schemeClr>
              </a:solidFill>
            </a:endParaRPr>
          </a:p>
        </p:txBody>
      </p:sp>
      <p:grpSp>
        <p:nvGrpSpPr>
          <p:cNvPr id="6" name="Group 5">
            <a:extLst>
              <a:ext uri="{FF2B5EF4-FFF2-40B4-BE49-F238E27FC236}">
                <a16:creationId xmlns:a16="http://schemas.microsoft.com/office/drawing/2014/main" id="{D127D17A-89B4-891E-0878-C0DB10D2E69B}"/>
              </a:ext>
            </a:extLst>
          </p:cNvPr>
          <p:cNvGrpSpPr/>
          <p:nvPr/>
        </p:nvGrpSpPr>
        <p:grpSpPr>
          <a:xfrm>
            <a:off x="457323" y="886674"/>
            <a:ext cx="11384799" cy="4652904"/>
            <a:chOff x="457323" y="886674"/>
            <a:chExt cx="11384799" cy="4965340"/>
          </a:xfrm>
        </p:grpSpPr>
        <p:sp>
          <p:nvSpPr>
            <p:cNvPr id="9" name="Rectangle 8">
              <a:extLst>
                <a:ext uri="{FF2B5EF4-FFF2-40B4-BE49-F238E27FC236}">
                  <a16:creationId xmlns:a16="http://schemas.microsoft.com/office/drawing/2014/main" id="{CFCCD34D-BCFB-E46B-435F-F4E499C02722}"/>
                </a:ext>
              </a:extLst>
            </p:cNvPr>
            <p:cNvSpPr/>
            <p:nvPr/>
          </p:nvSpPr>
          <p:spPr>
            <a:xfrm>
              <a:off x="2140226" y="3690701"/>
              <a:ext cx="80739" cy="369332"/>
            </a:xfrm>
            <a:prstGeom prst="rect">
              <a:avLst/>
            </a:prstGeom>
            <a:solidFill>
              <a:srgbClr val="EDC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BA2E78BC-706C-48F2-88A8-922FB1C9C295}"/>
                </a:ext>
              </a:extLst>
            </p:cNvPr>
            <p:cNvGraphicFramePr>
              <a:graphicFrameLocks/>
            </p:cNvGraphicFramePr>
            <p:nvPr>
              <p:extLst>
                <p:ext uri="{D42A27DB-BD31-4B8C-83A1-F6EECF244321}">
                  <p14:modId xmlns:p14="http://schemas.microsoft.com/office/powerpoint/2010/main" val="2567486151"/>
                </p:ext>
              </p:extLst>
            </p:nvPr>
          </p:nvGraphicFramePr>
          <p:xfrm>
            <a:off x="457323" y="886674"/>
            <a:ext cx="11384799" cy="4965340"/>
          </p:xfrm>
          <a:graphic>
            <a:graphicData uri="http://schemas.openxmlformats.org/drawingml/2006/chart">
              <c:chart xmlns:c="http://schemas.openxmlformats.org/drawingml/2006/chart" xmlns:r="http://schemas.openxmlformats.org/officeDocument/2006/relationships" r:id="rId3"/>
            </a:graphicData>
          </a:graphic>
        </p:graphicFrame>
        <p:cxnSp>
          <p:nvCxnSpPr>
            <p:cNvPr id="32" name="Straight Connector 31">
              <a:extLst>
                <a:ext uri="{FF2B5EF4-FFF2-40B4-BE49-F238E27FC236}">
                  <a16:creationId xmlns:a16="http://schemas.microsoft.com/office/drawing/2014/main" id="{3196D7F3-44BB-6366-D800-4181A485CD88}"/>
                </a:ext>
              </a:extLst>
            </p:cNvPr>
            <p:cNvCxnSpPr>
              <a:cxnSpLocks/>
            </p:cNvCxnSpPr>
            <p:nvPr/>
          </p:nvCxnSpPr>
          <p:spPr>
            <a:xfrm>
              <a:off x="6661649" y="996222"/>
              <a:ext cx="0" cy="4322753"/>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C078CD9C-2CA5-5279-D63C-D9F641C650F1}"/>
                </a:ext>
              </a:extLst>
            </p:cNvPr>
            <p:cNvSpPr txBox="1"/>
            <p:nvPr/>
          </p:nvSpPr>
          <p:spPr>
            <a:xfrm>
              <a:off x="2108614" y="920192"/>
              <a:ext cx="1217054" cy="262754"/>
            </a:xfrm>
            <a:prstGeom prst="rect">
              <a:avLst/>
            </a:prstGeom>
            <a:noFill/>
          </p:spPr>
          <p:txBody>
            <a:bodyPr wrap="square" rtlCol="0">
              <a:spAutoFit/>
            </a:bodyPr>
            <a:lstStyle/>
            <a:p>
              <a:pPr algn="ctr"/>
              <a:r>
                <a:rPr lang="en-US" sz="1000" b="1" dirty="0">
                  <a:latin typeface="Montserrat SemiBold" panose="00000700000000000000" pitchFamily="2" charset="0"/>
                </a:rPr>
                <a:t>First Quartile</a:t>
              </a:r>
            </a:p>
          </p:txBody>
        </p:sp>
        <p:sp>
          <p:nvSpPr>
            <p:cNvPr id="35" name="TextBox 34">
              <a:extLst>
                <a:ext uri="{FF2B5EF4-FFF2-40B4-BE49-F238E27FC236}">
                  <a16:creationId xmlns:a16="http://schemas.microsoft.com/office/drawing/2014/main" id="{D38BE3FC-0B17-C7F1-2D45-C464B35C90F4}"/>
                </a:ext>
              </a:extLst>
            </p:cNvPr>
            <p:cNvSpPr txBox="1"/>
            <p:nvPr/>
          </p:nvSpPr>
          <p:spPr>
            <a:xfrm>
              <a:off x="4634678" y="920192"/>
              <a:ext cx="1313645" cy="262754"/>
            </a:xfrm>
            <a:prstGeom prst="rect">
              <a:avLst/>
            </a:prstGeom>
            <a:noFill/>
          </p:spPr>
          <p:txBody>
            <a:bodyPr wrap="square" rtlCol="0">
              <a:spAutoFit/>
            </a:bodyPr>
            <a:lstStyle/>
            <a:p>
              <a:pPr algn="ctr"/>
              <a:r>
                <a:rPr lang="en-US" sz="1000" b="1" dirty="0">
                  <a:latin typeface="Montserrat SemiBold" panose="00000700000000000000" pitchFamily="2" charset="0"/>
                </a:rPr>
                <a:t>Second Quartile</a:t>
              </a:r>
            </a:p>
          </p:txBody>
        </p:sp>
        <p:sp>
          <p:nvSpPr>
            <p:cNvPr id="36" name="TextBox 35">
              <a:extLst>
                <a:ext uri="{FF2B5EF4-FFF2-40B4-BE49-F238E27FC236}">
                  <a16:creationId xmlns:a16="http://schemas.microsoft.com/office/drawing/2014/main" id="{236640D3-9075-FC4D-B2DF-C39137C6550A}"/>
                </a:ext>
              </a:extLst>
            </p:cNvPr>
            <p:cNvSpPr txBox="1"/>
            <p:nvPr/>
          </p:nvSpPr>
          <p:spPr>
            <a:xfrm>
              <a:off x="7130335" y="920192"/>
              <a:ext cx="1217054" cy="262754"/>
            </a:xfrm>
            <a:prstGeom prst="rect">
              <a:avLst/>
            </a:prstGeom>
            <a:noFill/>
          </p:spPr>
          <p:txBody>
            <a:bodyPr wrap="square" rtlCol="0">
              <a:spAutoFit/>
            </a:bodyPr>
            <a:lstStyle/>
            <a:p>
              <a:pPr algn="ctr"/>
              <a:r>
                <a:rPr lang="en-US" sz="1000" b="1" dirty="0">
                  <a:latin typeface="Montserrat SemiBold" panose="00000700000000000000" pitchFamily="2" charset="0"/>
                </a:rPr>
                <a:t>Third Quartile</a:t>
              </a:r>
            </a:p>
          </p:txBody>
        </p:sp>
        <p:sp>
          <p:nvSpPr>
            <p:cNvPr id="37" name="TextBox 36">
              <a:extLst>
                <a:ext uri="{FF2B5EF4-FFF2-40B4-BE49-F238E27FC236}">
                  <a16:creationId xmlns:a16="http://schemas.microsoft.com/office/drawing/2014/main" id="{DF5EACD9-DEC5-5939-C62F-7D17ADEFBDA8}"/>
                </a:ext>
              </a:extLst>
            </p:cNvPr>
            <p:cNvSpPr txBox="1"/>
            <p:nvPr/>
          </p:nvSpPr>
          <p:spPr>
            <a:xfrm>
              <a:off x="9734943" y="920192"/>
              <a:ext cx="1217054" cy="262754"/>
            </a:xfrm>
            <a:prstGeom prst="rect">
              <a:avLst/>
            </a:prstGeom>
            <a:noFill/>
          </p:spPr>
          <p:txBody>
            <a:bodyPr wrap="square" rtlCol="0">
              <a:spAutoFit/>
            </a:bodyPr>
            <a:lstStyle/>
            <a:p>
              <a:pPr algn="ctr"/>
              <a:r>
                <a:rPr lang="en-US" sz="1000" b="1" dirty="0">
                  <a:latin typeface="Montserrat SemiBold" panose="00000700000000000000" pitchFamily="2" charset="0"/>
                </a:rPr>
                <a:t>Fourth Quartile</a:t>
              </a:r>
            </a:p>
          </p:txBody>
        </p:sp>
        <p:sp>
          <p:nvSpPr>
            <p:cNvPr id="40" name="TextBox 39">
              <a:extLst>
                <a:ext uri="{FF2B5EF4-FFF2-40B4-BE49-F238E27FC236}">
                  <a16:creationId xmlns:a16="http://schemas.microsoft.com/office/drawing/2014/main" id="{086DE027-120A-1A74-A4F6-20E4A079A01B}"/>
                </a:ext>
              </a:extLst>
            </p:cNvPr>
            <p:cNvSpPr txBox="1"/>
            <p:nvPr/>
          </p:nvSpPr>
          <p:spPr>
            <a:xfrm>
              <a:off x="4711403" y="4060034"/>
              <a:ext cx="1217054" cy="394132"/>
            </a:xfrm>
            <a:prstGeom prst="rect">
              <a:avLst/>
            </a:prstGeom>
            <a:noFill/>
          </p:spPr>
          <p:txBody>
            <a:bodyPr wrap="square" rtlCol="0">
              <a:spAutoFit/>
            </a:bodyPr>
            <a:lstStyle/>
            <a:p>
              <a:pPr algn="ctr"/>
              <a:r>
                <a:rPr lang="en-US" sz="900" b="1" dirty="0">
                  <a:latin typeface="Montserrat SemiBold" panose="00000700000000000000" pitchFamily="2" charset="0"/>
                </a:rPr>
                <a:t>Detour</a:t>
              </a:r>
            </a:p>
            <a:p>
              <a:pPr algn="ctr"/>
              <a:r>
                <a:rPr lang="en-US" sz="900" b="1" dirty="0">
                  <a:latin typeface="Montserrat SemiBold" panose="00000700000000000000" pitchFamily="2" charset="0"/>
                </a:rPr>
                <a:t>Lake</a:t>
              </a:r>
            </a:p>
          </p:txBody>
        </p:sp>
        <p:sp>
          <p:nvSpPr>
            <p:cNvPr id="41" name="TextBox 40">
              <a:extLst>
                <a:ext uri="{FF2B5EF4-FFF2-40B4-BE49-F238E27FC236}">
                  <a16:creationId xmlns:a16="http://schemas.microsoft.com/office/drawing/2014/main" id="{5724AAF4-4BEB-A13E-412E-B5FCDA4AFACB}"/>
                </a:ext>
              </a:extLst>
            </p:cNvPr>
            <p:cNvSpPr txBox="1"/>
            <p:nvPr/>
          </p:nvSpPr>
          <p:spPr>
            <a:xfrm>
              <a:off x="4227357" y="4060034"/>
              <a:ext cx="1217054" cy="394132"/>
            </a:xfrm>
            <a:prstGeom prst="rect">
              <a:avLst/>
            </a:prstGeom>
            <a:noFill/>
          </p:spPr>
          <p:txBody>
            <a:bodyPr wrap="square" rtlCol="0">
              <a:spAutoFit/>
            </a:bodyPr>
            <a:lstStyle/>
            <a:p>
              <a:pPr algn="ctr"/>
              <a:r>
                <a:rPr lang="en-US" sz="900" b="1" dirty="0">
                  <a:latin typeface="Montserrat SemiBold" panose="00000700000000000000" pitchFamily="2" charset="0"/>
                </a:rPr>
                <a:t>Pueblo</a:t>
              </a:r>
            </a:p>
            <a:p>
              <a:pPr algn="ctr"/>
              <a:r>
                <a:rPr lang="en-US" sz="900" b="1" dirty="0">
                  <a:latin typeface="Montserrat SemiBold" panose="00000700000000000000" pitchFamily="2" charset="0"/>
                </a:rPr>
                <a:t>Viejo</a:t>
              </a:r>
            </a:p>
          </p:txBody>
        </p:sp>
        <p:sp>
          <p:nvSpPr>
            <p:cNvPr id="42" name="TextBox 41">
              <a:extLst>
                <a:ext uri="{FF2B5EF4-FFF2-40B4-BE49-F238E27FC236}">
                  <a16:creationId xmlns:a16="http://schemas.microsoft.com/office/drawing/2014/main" id="{317DF4A6-C9A4-083E-CE21-26FB73CEDEEB}"/>
                </a:ext>
              </a:extLst>
            </p:cNvPr>
            <p:cNvSpPr txBox="1"/>
            <p:nvPr/>
          </p:nvSpPr>
          <p:spPr>
            <a:xfrm>
              <a:off x="8376489" y="4060034"/>
              <a:ext cx="1217054" cy="394132"/>
            </a:xfrm>
            <a:prstGeom prst="rect">
              <a:avLst/>
            </a:prstGeom>
            <a:noFill/>
          </p:spPr>
          <p:txBody>
            <a:bodyPr wrap="square" rtlCol="0">
              <a:spAutoFit/>
            </a:bodyPr>
            <a:lstStyle/>
            <a:p>
              <a:pPr algn="ctr"/>
              <a:r>
                <a:rPr lang="en-US" sz="900" b="1" dirty="0">
                  <a:latin typeface="Montserrat SemiBold" panose="00000700000000000000" pitchFamily="2" charset="0"/>
                </a:rPr>
                <a:t>Nevada</a:t>
              </a:r>
            </a:p>
            <a:p>
              <a:pPr algn="ctr"/>
              <a:r>
                <a:rPr lang="en-US" sz="900" b="1" dirty="0">
                  <a:latin typeface="Montserrat SemiBold" panose="00000700000000000000" pitchFamily="2" charset="0"/>
                </a:rPr>
                <a:t>Operations</a:t>
              </a:r>
            </a:p>
          </p:txBody>
        </p:sp>
        <p:sp>
          <p:nvSpPr>
            <p:cNvPr id="43" name="TextBox 42">
              <a:extLst>
                <a:ext uri="{FF2B5EF4-FFF2-40B4-BE49-F238E27FC236}">
                  <a16:creationId xmlns:a16="http://schemas.microsoft.com/office/drawing/2014/main" id="{D7C2CFE5-7F16-669D-9ABE-E16980816AAA}"/>
                </a:ext>
              </a:extLst>
            </p:cNvPr>
            <p:cNvSpPr txBox="1"/>
            <p:nvPr/>
          </p:nvSpPr>
          <p:spPr>
            <a:xfrm>
              <a:off x="7767962" y="4115959"/>
              <a:ext cx="1217054" cy="246332"/>
            </a:xfrm>
            <a:prstGeom prst="rect">
              <a:avLst/>
            </a:prstGeom>
            <a:noFill/>
          </p:spPr>
          <p:txBody>
            <a:bodyPr wrap="square" rtlCol="0">
              <a:spAutoFit/>
            </a:bodyPr>
            <a:lstStyle/>
            <a:p>
              <a:pPr algn="ctr"/>
              <a:r>
                <a:rPr lang="en-US" sz="900" b="1" dirty="0" err="1">
                  <a:latin typeface="Montserrat SemiBold" panose="00000700000000000000" pitchFamily="2" charset="0"/>
                </a:rPr>
                <a:t>Lihir</a:t>
              </a:r>
              <a:endParaRPr lang="en-US" sz="900" b="1" dirty="0">
                <a:latin typeface="Montserrat SemiBold" panose="00000700000000000000" pitchFamily="2" charset="0"/>
              </a:endParaRPr>
            </a:p>
          </p:txBody>
        </p:sp>
        <p:pic>
          <p:nvPicPr>
            <p:cNvPr id="44" name="Picture 4" descr="Agnico Eagle - Wikipedia">
              <a:extLst>
                <a:ext uri="{FF2B5EF4-FFF2-40B4-BE49-F238E27FC236}">
                  <a16:creationId xmlns:a16="http://schemas.microsoft.com/office/drawing/2014/main" id="{8A804B85-5B9C-3363-EF1D-DBE6CF1BA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1315" y="2978027"/>
              <a:ext cx="502392" cy="25873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a:extLst>
                <a:ext uri="{FF2B5EF4-FFF2-40B4-BE49-F238E27FC236}">
                  <a16:creationId xmlns:a16="http://schemas.microsoft.com/office/drawing/2014/main" id="{F67F7A50-8FCA-2EE1-AD09-8F11B6AE39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1185" y="3003364"/>
              <a:ext cx="513047" cy="8337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416347C4-3001-1D7B-A41F-C9DE1495F6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4779" y="2944630"/>
              <a:ext cx="513047" cy="8337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a:extLst>
                <a:ext uri="{FF2B5EF4-FFF2-40B4-BE49-F238E27FC236}">
                  <a16:creationId xmlns:a16="http://schemas.microsoft.com/office/drawing/2014/main" id="{7BDAC4EF-0035-4C2B-BA57-4644BEC5C5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1185" y="2853340"/>
              <a:ext cx="513047" cy="7956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7D11059F-9093-02E2-285D-3F9388C92106}"/>
                </a:ext>
              </a:extLst>
            </p:cNvPr>
            <p:cNvSpPr txBox="1"/>
            <p:nvPr/>
          </p:nvSpPr>
          <p:spPr>
            <a:xfrm>
              <a:off x="3395507" y="4129283"/>
              <a:ext cx="1217054" cy="246332"/>
            </a:xfrm>
            <a:prstGeom prst="rect">
              <a:avLst/>
            </a:prstGeom>
            <a:noFill/>
          </p:spPr>
          <p:txBody>
            <a:bodyPr wrap="square" rtlCol="0">
              <a:spAutoFit/>
            </a:bodyPr>
            <a:lstStyle/>
            <a:p>
              <a:pPr algn="ctr"/>
              <a:r>
                <a:rPr lang="en-US" sz="900" b="1" dirty="0" err="1">
                  <a:latin typeface="Montserrat SemiBold" panose="00000700000000000000" pitchFamily="2" charset="0"/>
                </a:rPr>
                <a:t>Kibali</a:t>
              </a:r>
              <a:endParaRPr lang="en-US" sz="900" b="1" dirty="0">
                <a:latin typeface="Montserrat SemiBold" panose="00000700000000000000" pitchFamily="2" charset="0"/>
              </a:endParaRPr>
            </a:p>
          </p:txBody>
        </p:sp>
        <p:pic>
          <p:nvPicPr>
            <p:cNvPr id="49" name="Picture 6">
              <a:extLst>
                <a:ext uri="{FF2B5EF4-FFF2-40B4-BE49-F238E27FC236}">
                  <a16:creationId xmlns:a16="http://schemas.microsoft.com/office/drawing/2014/main" id="{F3D6DAE5-65CD-3F5B-1781-FE50634C49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168" y="3105406"/>
              <a:ext cx="513047" cy="7956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a:extLst>
                <a:ext uri="{FF2B5EF4-FFF2-40B4-BE49-F238E27FC236}">
                  <a16:creationId xmlns:a16="http://schemas.microsoft.com/office/drawing/2014/main" id="{1AA1C64A-50B1-8FF7-464F-197A4D1A8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0158" y="3236758"/>
              <a:ext cx="513047" cy="8337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a:extLst>
                <a:ext uri="{FF2B5EF4-FFF2-40B4-BE49-F238E27FC236}">
                  <a16:creationId xmlns:a16="http://schemas.microsoft.com/office/drawing/2014/main" id="{3578FDFC-CADD-A1E9-D4E7-B7AE0014E8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3717" y="3086734"/>
              <a:ext cx="513047" cy="7956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AngloGold Ashanti Agrees Sale of Côte d'Ivoire Projects">
              <a:extLst>
                <a:ext uri="{FF2B5EF4-FFF2-40B4-BE49-F238E27FC236}">
                  <a16:creationId xmlns:a16="http://schemas.microsoft.com/office/drawing/2014/main" id="{380C286C-1A26-9B3E-0AAB-D7AFFE072B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4475" y="3204461"/>
              <a:ext cx="408432" cy="204216"/>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Straight Connector 61">
              <a:extLst>
                <a:ext uri="{FF2B5EF4-FFF2-40B4-BE49-F238E27FC236}">
                  <a16:creationId xmlns:a16="http://schemas.microsoft.com/office/drawing/2014/main" id="{D67190E0-E0DC-9C7F-0F03-8C0AA73448BC}"/>
                </a:ext>
              </a:extLst>
            </p:cNvPr>
            <p:cNvCxnSpPr>
              <a:cxnSpLocks/>
            </p:cNvCxnSpPr>
            <p:nvPr/>
          </p:nvCxnSpPr>
          <p:spPr>
            <a:xfrm>
              <a:off x="9218498" y="996222"/>
              <a:ext cx="0" cy="4374268"/>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3823173E-B6D9-85BF-3EF8-BA1623FFAD0C}"/>
                </a:ext>
              </a:extLst>
            </p:cNvPr>
            <p:cNvSpPr txBox="1"/>
            <p:nvPr/>
          </p:nvSpPr>
          <p:spPr>
            <a:xfrm>
              <a:off x="1854878" y="4060034"/>
              <a:ext cx="756550" cy="541931"/>
            </a:xfrm>
            <a:prstGeom prst="rect">
              <a:avLst/>
            </a:prstGeom>
            <a:noFill/>
          </p:spPr>
          <p:txBody>
            <a:bodyPr wrap="square" rtlCol="0">
              <a:spAutoFit/>
            </a:bodyPr>
            <a:lstStyle/>
            <a:p>
              <a:pPr algn="ctr"/>
              <a:r>
                <a:rPr lang="en-US" sz="900" b="1" dirty="0">
                  <a:latin typeface="Montserrat SemiBold" panose="00000700000000000000" pitchFamily="2" charset="0"/>
                </a:rPr>
                <a:t>Valley</a:t>
              </a:r>
            </a:p>
            <a:p>
              <a:pPr algn="ctr"/>
              <a:r>
                <a:rPr lang="en-US" sz="900" b="1" dirty="0">
                  <a:latin typeface="Montserrat SemiBold" panose="00000700000000000000" pitchFamily="2" charset="0"/>
                </a:rPr>
                <a:t>(First five full years)</a:t>
              </a:r>
            </a:p>
          </p:txBody>
        </p:sp>
        <p:sp>
          <p:nvSpPr>
            <p:cNvPr id="7" name="TextBox 6">
              <a:extLst>
                <a:ext uri="{FF2B5EF4-FFF2-40B4-BE49-F238E27FC236}">
                  <a16:creationId xmlns:a16="http://schemas.microsoft.com/office/drawing/2014/main" id="{24F03E5E-F6CB-EEE7-E103-8D91CE58558F}"/>
                </a:ext>
              </a:extLst>
            </p:cNvPr>
            <p:cNvSpPr txBox="1"/>
            <p:nvPr/>
          </p:nvSpPr>
          <p:spPr>
            <a:xfrm>
              <a:off x="2320283" y="4060034"/>
              <a:ext cx="1217054" cy="394132"/>
            </a:xfrm>
            <a:prstGeom prst="rect">
              <a:avLst/>
            </a:prstGeom>
            <a:noFill/>
          </p:spPr>
          <p:txBody>
            <a:bodyPr wrap="square" rtlCol="0">
              <a:spAutoFit/>
            </a:bodyPr>
            <a:lstStyle/>
            <a:p>
              <a:pPr algn="ctr"/>
              <a:r>
                <a:rPr lang="en-US" sz="900" b="1" dirty="0">
                  <a:latin typeface="Montserrat SemiBold" panose="00000700000000000000" pitchFamily="2" charset="0"/>
                </a:rPr>
                <a:t>Valley</a:t>
              </a:r>
            </a:p>
            <a:p>
              <a:pPr algn="ctr"/>
              <a:r>
                <a:rPr lang="en-US" sz="900" b="1" dirty="0">
                  <a:latin typeface="Montserrat SemiBold" panose="00000700000000000000" pitchFamily="2" charset="0"/>
                </a:rPr>
                <a:t>(LOM)</a:t>
              </a:r>
            </a:p>
          </p:txBody>
        </p:sp>
        <p:sp>
          <p:nvSpPr>
            <p:cNvPr id="10" name="Rectangle 9">
              <a:extLst>
                <a:ext uri="{FF2B5EF4-FFF2-40B4-BE49-F238E27FC236}">
                  <a16:creationId xmlns:a16="http://schemas.microsoft.com/office/drawing/2014/main" id="{2D20A9AC-9F86-376E-F80B-517CCA8C4A81}"/>
                </a:ext>
              </a:extLst>
            </p:cNvPr>
            <p:cNvSpPr/>
            <p:nvPr/>
          </p:nvSpPr>
          <p:spPr>
            <a:xfrm>
              <a:off x="2111718" y="3664030"/>
              <a:ext cx="45719"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BBB7B617-9B22-294D-0873-807CD81E4B64}"/>
              </a:ext>
            </a:extLst>
          </p:cNvPr>
          <p:cNvSpPr txBox="1"/>
          <p:nvPr/>
        </p:nvSpPr>
        <p:spPr>
          <a:xfrm>
            <a:off x="2320283" y="5562593"/>
            <a:ext cx="7596996" cy="646331"/>
          </a:xfrm>
          <a:prstGeom prst="rect">
            <a:avLst/>
          </a:prstGeom>
          <a:noFill/>
        </p:spPr>
        <p:txBody>
          <a:bodyPr wrap="square" rtlCol="0">
            <a:spAutoFit/>
          </a:bodyPr>
          <a:lstStyle/>
          <a:p>
            <a:pPr algn="ctr"/>
            <a:r>
              <a:rPr lang="en-US" b="1" dirty="0">
                <a:solidFill>
                  <a:srgbClr val="30527B"/>
                </a:solidFill>
                <a:latin typeface="Montserrat" panose="00000500000000000000" pitchFamily="2" charset="0"/>
              </a:rPr>
              <a:t>Valley’s cost profile years 2-6 would rank in the lowest 6% of projects globally by cost and life-of-mine in the lowest 12%</a:t>
            </a:r>
          </a:p>
        </p:txBody>
      </p:sp>
      <p:pic>
        <p:nvPicPr>
          <p:cNvPr id="13" name="Picture 12" descr="A white mountain with yellow lines&#10;&#10;AI-generated content may be incorrect.">
            <a:extLst>
              <a:ext uri="{FF2B5EF4-FFF2-40B4-BE49-F238E27FC236}">
                <a16:creationId xmlns:a16="http://schemas.microsoft.com/office/drawing/2014/main" id="{5769D7D4-5927-BAAF-9558-97B84EB32073}"/>
              </a:ext>
            </a:extLst>
          </p:cNvPr>
          <p:cNvPicPr>
            <a:picLocks noChangeAspect="1"/>
          </p:cNvPicPr>
          <p:nvPr/>
        </p:nvPicPr>
        <p:blipFill>
          <a:blip r:embed="rId8"/>
          <a:stretch>
            <a:fillRect/>
          </a:stretch>
        </p:blipFill>
        <p:spPr>
          <a:xfrm>
            <a:off x="1880910" y="2935197"/>
            <a:ext cx="579201" cy="457478"/>
          </a:xfrm>
          <a:prstGeom prst="rect">
            <a:avLst/>
          </a:prstGeom>
        </p:spPr>
      </p:pic>
      <p:pic>
        <p:nvPicPr>
          <p:cNvPr id="15" name="Picture 14" descr="A white mountain with yellow lines&#10;&#10;AI-generated content may be incorrect.">
            <a:extLst>
              <a:ext uri="{FF2B5EF4-FFF2-40B4-BE49-F238E27FC236}">
                <a16:creationId xmlns:a16="http://schemas.microsoft.com/office/drawing/2014/main" id="{17D1B5FC-8BED-A8C5-6980-2CF8E4F31A8C}"/>
              </a:ext>
            </a:extLst>
          </p:cNvPr>
          <p:cNvPicPr>
            <a:picLocks noChangeAspect="1"/>
          </p:cNvPicPr>
          <p:nvPr/>
        </p:nvPicPr>
        <p:blipFill>
          <a:blip r:embed="rId8"/>
          <a:stretch>
            <a:fillRect/>
          </a:stretch>
        </p:blipFill>
        <p:spPr>
          <a:xfrm>
            <a:off x="2611428" y="2851518"/>
            <a:ext cx="579201" cy="457478"/>
          </a:xfrm>
          <a:prstGeom prst="rect">
            <a:avLst/>
          </a:prstGeom>
        </p:spPr>
      </p:pic>
      <p:cxnSp>
        <p:nvCxnSpPr>
          <p:cNvPr id="16" name="Straight Connector 15">
            <a:extLst>
              <a:ext uri="{FF2B5EF4-FFF2-40B4-BE49-F238E27FC236}">
                <a16:creationId xmlns:a16="http://schemas.microsoft.com/office/drawing/2014/main" id="{7635B2AE-C9B2-387E-7F97-261081F07D7D}"/>
              </a:ext>
            </a:extLst>
          </p:cNvPr>
          <p:cNvCxnSpPr>
            <a:cxnSpLocks/>
          </p:cNvCxnSpPr>
          <p:nvPr/>
        </p:nvCxnSpPr>
        <p:spPr>
          <a:xfrm>
            <a:off x="11732359" y="918083"/>
            <a:ext cx="0" cy="417027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82EA1BF9-9EDE-3072-ED4D-1E708226B416}"/>
              </a:ext>
            </a:extLst>
          </p:cNvPr>
          <p:cNvCxnSpPr>
            <a:cxnSpLocks/>
          </p:cNvCxnSpPr>
          <p:nvPr/>
        </p:nvCxnSpPr>
        <p:spPr>
          <a:xfrm>
            <a:off x="4096773" y="989329"/>
            <a:ext cx="0" cy="3984374"/>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8FF5472-EE1C-D92D-ABF4-64875EE36D5F}"/>
              </a:ext>
            </a:extLst>
          </p:cNvPr>
          <p:cNvCxnSpPr/>
          <p:nvPr/>
        </p:nvCxnSpPr>
        <p:spPr>
          <a:xfrm>
            <a:off x="1535502" y="2610706"/>
            <a:ext cx="10196857" cy="0"/>
          </a:xfrm>
          <a:prstGeom prst="line">
            <a:avLst/>
          </a:prstGeom>
          <a:ln w="12700">
            <a:solidFill>
              <a:srgbClr val="30527B"/>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B18F597-E32F-89C9-DCF9-29ACC86E8F19}"/>
              </a:ext>
            </a:extLst>
          </p:cNvPr>
          <p:cNvSpPr txBox="1"/>
          <p:nvPr/>
        </p:nvSpPr>
        <p:spPr>
          <a:xfrm>
            <a:off x="1582883" y="2441582"/>
            <a:ext cx="1742785" cy="215444"/>
          </a:xfrm>
          <a:prstGeom prst="rect">
            <a:avLst/>
          </a:prstGeom>
        </p:spPr>
        <p:txBody>
          <a:bodyPr wrap="none" rtlCol="0">
            <a:spAutoFit/>
          </a:bodyPr>
          <a:lstStyle/>
          <a:p>
            <a:r>
              <a:rPr lang="en-US" sz="800" b="1" dirty="0">
                <a:solidFill>
                  <a:srgbClr val="30527B"/>
                </a:solidFill>
                <a:latin typeface="Montserrat" panose="00000500000000000000" pitchFamily="2" charset="0"/>
              </a:rPr>
              <a:t>PEA Study Price: US$2,150/oz</a:t>
            </a:r>
            <a:endParaRPr lang="en-CA" sz="800" b="1" dirty="0">
              <a:solidFill>
                <a:srgbClr val="30527B"/>
              </a:solidFill>
              <a:latin typeface="Montserrat" panose="00000500000000000000" pitchFamily="2" charset="0"/>
            </a:endParaRPr>
          </a:p>
        </p:txBody>
      </p:sp>
    </p:spTree>
    <p:extLst>
      <p:ext uri="{BB962C8B-B14F-4D97-AF65-F5344CB8AC3E}">
        <p14:creationId xmlns:p14="http://schemas.microsoft.com/office/powerpoint/2010/main" val="3212682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BD12D-D4F0-45B0-A28C-65AB34B59C98}"/>
            </a:ext>
          </a:extLst>
        </p:cNvPr>
        <p:cNvGrpSpPr/>
        <p:nvPr/>
      </p:nvGrpSpPr>
      <p:grpSpPr>
        <a:xfrm>
          <a:off x="0" y="0"/>
          <a:ext cx="0" cy="0"/>
          <a:chOff x="0" y="0"/>
          <a:chExt cx="0" cy="0"/>
        </a:xfrm>
      </p:grpSpPr>
      <p:pic>
        <p:nvPicPr>
          <p:cNvPr id="27" name="Picture 26" descr="A logo for a mining company&#10;&#10;AI-generated content may be incorrect.">
            <a:extLst>
              <a:ext uri="{FF2B5EF4-FFF2-40B4-BE49-F238E27FC236}">
                <a16:creationId xmlns:a16="http://schemas.microsoft.com/office/drawing/2014/main" id="{5D050207-B565-3707-3EC8-52BBC1E1A70C}"/>
              </a:ext>
            </a:extLst>
          </p:cNvPr>
          <p:cNvPicPr>
            <a:picLocks noChangeAspect="1"/>
          </p:cNvPicPr>
          <p:nvPr/>
        </p:nvPicPr>
        <p:blipFill>
          <a:blip r:embed="rId3"/>
          <a:srcRect l="19427" t="29811" r="19357" b="27557"/>
          <a:stretch>
            <a:fillRect/>
          </a:stretch>
        </p:blipFill>
        <p:spPr>
          <a:xfrm>
            <a:off x="4363102" y="2491612"/>
            <a:ext cx="594206" cy="230967"/>
          </a:xfrm>
          <a:prstGeom prst="rect">
            <a:avLst/>
          </a:prstGeom>
        </p:spPr>
      </p:pic>
      <p:pic>
        <p:nvPicPr>
          <p:cNvPr id="9" name="Picture 8" descr="A logo of a bull&#10;&#10;AI-generated content may be incorrect.">
            <a:extLst>
              <a:ext uri="{FF2B5EF4-FFF2-40B4-BE49-F238E27FC236}">
                <a16:creationId xmlns:a16="http://schemas.microsoft.com/office/drawing/2014/main" id="{C9C54B43-DD2C-6511-2C84-1221E56A0EC4}"/>
              </a:ext>
            </a:extLst>
          </p:cNvPr>
          <p:cNvPicPr>
            <a:picLocks noChangeAspect="1"/>
          </p:cNvPicPr>
          <p:nvPr/>
        </p:nvPicPr>
        <p:blipFill>
          <a:blip r:embed="rId4"/>
          <a:stretch>
            <a:fillRect/>
          </a:stretch>
        </p:blipFill>
        <p:spPr>
          <a:xfrm>
            <a:off x="8796975" y="2965597"/>
            <a:ext cx="594206" cy="399029"/>
          </a:xfrm>
          <a:prstGeom prst="rect">
            <a:avLst/>
          </a:prstGeom>
        </p:spPr>
      </p:pic>
      <p:graphicFrame>
        <p:nvGraphicFramePr>
          <p:cNvPr id="4" name="Chart 3">
            <a:extLst>
              <a:ext uri="{FF2B5EF4-FFF2-40B4-BE49-F238E27FC236}">
                <a16:creationId xmlns:a16="http://schemas.microsoft.com/office/drawing/2014/main" id="{0F2B4617-5258-00AB-A623-347C8145989F}"/>
              </a:ext>
            </a:extLst>
          </p:cNvPr>
          <p:cNvGraphicFramePr>
            <a:graphicFrameLocks/>
          </p:cNvGraphicFramePr>
          <p:nvPr/>
        </p:nvGraphicFramePr>
        <p:xfrm>
          <a:off x="888492" y="859537"/>
          <a:ext cx="10331315" cy="3988508"/>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8">
            <a:extLst>
              <a:ext uri="{FF2B5EF4-FFF2-40B4-BE49-F238E27FC236}">
                <a16:creationId xmlns:a16="http://schemas.microsoft.com/office/drawing/2014/main" id="{D96E80C5-F499-A22E-9ACD-A8CA2EE95FAA}"/>
              </a:ext>
            </a:extLst>
          </p:cNvPr>
          <p:cNvSpPr txBox="1">
            <a:spLocks/>
          </p:cNvSpPr>
          <p:nvPr/>
        </p:nvSpPr>
        <p:spPr>
          <a:xfrm>
            <a:off x="1335741" y="392518"/>
            <a:ext cx="9520518" cy="315252"/>
          </a:xfrm>
          <a:prstGeom prst="rect">
            <a:avLst/>
          </a:prstGeom>
          <a:effectLst/>
        </p:spPr>
        <p:txBody>
          <a:bodyPr vert="horz" lIns="80682" tIns="40341" rIns="80682" bIns="4034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71" b="1" dirty="0">
                <a:effectLst>
                  <a:outerShdw blurRad="50800" dist="38100" dir="2700000" algn="tl" rotWithShape="0">
                    <a:srgbClr val="000000">
                      <a:alpha val="0"/>
                    </a:srgbClr>
                  </a:outerShdw>
                </a:effectLst>
                <a:latin typeface="Montserrat" pitchFamily="2" charset="77"/>
              </a:rPr>
              <a:t>SINGULAR AMONGST SINGLE ASSET PRODUCTION</a:t>
            </a:r>
            <a:endParaRPr lang="ru-RU" sz="2471" b="1" dirty="0">
              <a:effectLst>
                <a:outerShdw blurRad="50800" dist="38100" dir="2700000" algn="tl" rotWithShape="0">
                  <a:srgbClr val="000000">
                    <a:alpha val="0"/>
                  </a:srgbClr>
                </a:outerShdw>
              </a:effectLst>
              <a:latin typeface="Montserrat" pitchFamily="2" charset="77"/>
            </a:endParaRPr>
          </a:p>
        </p:txBody>
      </p:sp>
      <p:sp>
        <p:nvSpPr>
          <p:cNvPr id="5" name="TextBox 4">
            <a:extLst>
              <a:ext uri="{FF2B5EF4-FFF2-40B4-BE49-F238E27FC236}">
                <a16:creationId xmlns:a16="http://schemas.microsoft.com/office/drawing/2014/main" id="{A7831316-63AE-D561-51DF-08626AB70B57}"/>
              </a:ext>
            </a:extLst>
          </p:cNvPr>
          <p:cNvSpPr txBox="1"/>
          <p:nvPr/>
        </p:nvSpPr>
        <p:spPr>
          <a:xfrm>
            <a:off x="5328910" y="4753591"/>
            <a:ext cx="2544908" cy="246221"/>
          </a:xfrm>
          <a:prstGeom prst="rect">
            <a:avLst/>
          </a:prstGeom>
          <a:noFill/>
        </p:spPr>
        <p:txBody>
          <a:bodyPr wrap="square" rtlCol="0">
            <a:spAutoFit/>
          </a:bodyPr>
          <a:lstStyle/>
          <a:p>
            <a:pPr algn="ctr"/>
            <a:r>
              <a:rPr lang="en-US" sz="1000" b="1" dirty="0">
                <a:solidFill>
                  <a:prstClr val="black"/>
                </a:solidFill>
                <a:latin typeface="Montserrat SemiBold" panose="00000700000000000000" pitchFamily="2" charset="0"/>
              </a:rPr>
              <a:t>Annual Gold Production (</a:t>
            </a:r>
            <a:r>
              <a:rPr lang="en-US" sz="1000" b="1" dirty="0" err="1">
                <a:solidFill>
                  <a:prstClr val="black"/>
                </a:solidFill>
                <a:latin typeface="Montserrat SemiBold" panose="00000700000000000000" pitchFamily="2" charset="0"/>
              </a:rPr>
              <a:t>koz</a:t>
            </a:r>
            <a:r>
              <a:rPr lang="en-US" sz="1000" b="1" dirty="0">
                <a:solidFill>
                  <a:prstClr val="black"/>
                </a:solidFill>
                <a:latin typeface="Montserrat SemiBold" panose="00000700000000000000" pitchFamily="2" charset="0"/>
              </a:rPr>
              <a:t>)</a:t>
            </a:r>
            <a:endParaRPr lang="en-CA" sz="1000" b="1" dirty="0">
              <a:solidFill>
                <a:prstClr val="black"/>
              </a:solidFill>
              <a:latin typeface="Montserrat SemiBold" panose="00000700000000000000" pitchFamily="2" charset="0"/>
            </a:endParaRPr>
          </a:p>
        </p:txBody>
      </p:sp>
      <p:pic>
        <p:nvPicPr>
          <p:cNvPr id="7" name="Picture 6">
            <a:extLst>
              <a:ext uri="{FF2B5EF4-FFF2-40B4-BE49-F238E27FC236}">
                <a16:creationId xmlns:a16="http://schemas.microsoft.com/office/drawing/2014/main" id="{7B36B266-B7DE-6F37-FAE4-863D8331119F}"/>
              </a:ext>
            </a:extLst>
          </p:cNvPr>
          <p:cNvPicPr>
            <a:picLocks noChangeAspect="1"/>
          </p:cNvPicPr>
          <p:nvPr/>
        </p:nvPicPr>
        <p:blipFill>
          <a:blip r:embed="rId6"/>
          <a:stretch>
            <a:fillRect/>
          </a:stretch>
        </p:blipFill>
        <p:spPr>
          <a:xfrm>
            <a:off x="9572194" y="2827913"/>
            <a:ext cx="1006930" cy="113696"/>
          </a:xfrm>
          <a:prstGeom prst="rect">
            <a:avLst/>
          </a:prstGeom>
        </p:spPr>
      </p:pic>
      <p:pic>
        <p:nvPicPr>
          <p:cNvPr id="6" name="Picture 5" descr="A logo for a company&#10;&#10;AI-generated content may be incorrect.">
            <a:extLst>
              <a:ext uri="{FF2B5EF4-FFF2-40B4-BE49-F238E27FC236}">
                <a16:creationId xmlns:a16="http://schemas.microsoft.com/office/drawing/2014/main" id="{22688567-A915-0E6E-3DF4-989B46A02885}"/>
              </a:ext>
            </a:extLst>
          </p:cNvPr>
          <p:cNvPicPr>
            <a:picLocks noChangeAspect="1"/>
          </p:cNvPicPr>
          <p:nvPr/>
        </p:nvPicPr>
        <p:blipFill>
          <a:blip r:embed="rId7"/>
          <a:srcRect l="31300" t="30566" r="31467" b="38491"/>
          <a:stretch>
            <a:fillRect/>
          </a:stretch>
        </p:blipFill>
        <p:spPr>
          <a:xfrm>
            <a:off x="9057734" y="1857102"/>
            <a:ext cx="557590" cy="463403"/>
          </a:xfrm>
          <a:prstGeom prst="rect">
            <a:avLst/>
          </a:prstGeom>
        </p:spPr>
      </p:pic>
      <p:pic>
        <p:nvPicPr>
          <p:cNvPr id="11" name="Picture 10">
            <a:extLst>
              <a:ext uri="{FF2B5EF4-FFF2-40B4-BE49-F238E27FC236}">
                <a16:creationId xmlns:a16="http://schemas.microsoft.com/office/drawing/2014/main" id="{B4FDB0F3-E32B-44CF-BA2D-831D66B36470}"/>
              </a:ext>
            </a:extLst>
          </p:cNvPr>
          <p:cNvPicPr>
            <a:picLocks noChangeAspect="1"/>
          </p:cNvPicPr>
          <p:nvPr/>
        </p:nvPicPr>
        <p:blipFill>
          <a:blip r:embed="rId8"/>
          <a:stretch>
            <a:fillRect/>
          </a:stretch>
        </p:blipFill>
        <p:spPr>
          <a:xfrm>
            <a:off x="7430936" y="3603685"/>
            <a:ext cx="736842" cy="88421"/>
          </a:xfrm>
          <a:prstGeom prst="rect">
            <a:avLst/>
          </a:prstGeom>
        </p:spPr>
      </p:pic>
      <p:pic>
        <p:nvPicPr>
          <p:cNvPr id="13" name="Picture 12" descr="A number with red and black text&#10;&#10;AI-generated content may be incorrect.">
            <a:extLst>
              <a:ext uri="{FF2B5EF4-FFF2-40B4-BE49-F238E27FC236}">
                <a16:creationId xmlns:a16="http://schemas.microsoft.com/office/drawing/2014/main" id="{A41FBE27-3F1A-3EC1-23D5-E32C9E767885}"/>
              </a:ext>
            </a:extLst>
          </p:cNvPr>
          <p:cNvPicPr>
            <a:picLocks noChangeAspect="1"/>
          </p:cNvPicPr>
          <p:nvPr/>
        </p:nvPicPr>
        <p:blipFill>
          <a:blip r:embed="rId9"/>
          <a:stretch>
            <a:fillRect/>
          </a:stretch>
        </p:blipFill>
        <p:spPr>
          <a:xfrm>
            <a:off x="6665932" y="2866002"/>
            <a:ext cx="326521" cy="261869"/>
          </a:xfrm>
          <a:prstGeom prst="rect">
            <a:avLst/>
          </a:prstGeom>
        </p:spPr>
      </p:pic>
      <p:pic>
        <p:nvPicPr>
          <p:cNvPr id="15" name="Graphic 14">
            <a:extLst>
              <a:ext uri="{FF2B5EF4-FFF2-40B4-BE49-F238E27FC236}">
                <a16:creationId xmlns:a16="http://schemas.microsoft.com/office/drawing/2014/main" id="{50C1726E-7407-8FFF-1E63-5EEB23FBE84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33547" y="3187308"/>
            <a:ext cx="594206" cy="177318"/>
          </a:xfrm>
          <a:prstGeom prst="rect">
            <a:avLst/>
          </a:prstGeom>
        </p:spPr>
      </p:pic>
      <p:pic>
        <p:nvPicPr>
          <p:cNvPr id="17" name="Picture 16" descr="A blue and white logo&#10;&#10;AI-generated content may be incorrect.">
            <a:extLst>
              <a:ext uri="{FF2B5EF4-FFF2-40B4-BE49-F238E27FC236}">
                <a16:creationId xmlns:a16="http://schemas.microsoft.com/office/drawing/2014/main" id="{0EA6FB7F-867B-69FC-8036-4DA62B4D8AFC}"/>
              </a:ext>
            </a:extLst>
          </p:cNvPr>
          <p:cNvPicPr>
            <a:picLocks noChangeAspect="1"/>
          </p:cNvPicPr>
          <p:nvPr/>
        </p:nvPicPr>
        <p:blipFill>
          <a:blip r:embed="rId12"/>
          <a:srcRect t="31030" b="36289"/>
          <a:stretch>
            <a:fillRect/>
          </a:stretch>
        </p:blipFill>
        <p:spPr>
          <a:xfrm>
            <a:off x="5933547" y="3937736"/>
            <a:ext cx="864082" cy="147549"/>
          </a:xfrm>
          <a:prstGeom prst="rect">
            <a:avLst/>
          </a:prstGeom>
        </p:spPr>
      </p:pic>
      <p:pic>
        <p:nvPicPr>
          <p:cNvPr id="19" name="Picture 18" descr="A white mountain with yellow lines&#10;&#10;AI-generated content may be incorrect.">
            <a:extLst>
              <a:ext uri="{FF2B5EF4-FFF2-40B4-BE49-F238E27FC236}">
                <a16:creationId xmlns:a16="http://schemas.microsoft.com/office/drawing/2014/main" id="{B0141F10-9E97-4E2F-FB62-888C3C34531C}"/>
              </a:ext>
            </a:extLst>
          </p:cNvPr>
          <p:cNvPicPr>
            <a:picLocks noChangeAspect="1"/>
          </p:cNvPicPr>
          <p:nvPr/>
        </p:nvPicPr>
        <p:blipFill>
          <a:blip r:embed="rId13"/>
          <a:stretch>
            <a:fillRect/>
          </a:stretch>
        </p:blipFill>
        <p:spPr>
          <a:xfrm>
            <a:off x="10378115" y="1879105"/>
            <a:ext cx="586586" cy="463403"/>
          </a:xfrm>
          <a:prstGeom prst="rect">
            <a:avLst/>
          </a:prstGeom>
        </p:spPr>
      </p:pic>
      <p:pic>
        <p:nvPicPr>
          <p:cNvPr id="21" name="Picture 20" descr="A blue text on a black background&#10;&#10;AI-generated content may be incorrect.">
            <a:extLst>
              <a:ext uri="{FF2B5EF4-FFF2-40B4-BE49-F238E27FC236}">
                <a16:creationId xmlns:a16="http://schemas.microsoft.com/office/drawing/2014/main" id="{805A4CC2-6824-5FE4-1AA1-9E16B8C07A9D}"/>
              </a:ext>
            </a:extLst>
          </p:cNvPr>
          <p:cNvPicPr>
            <a:picLocks noChangeAspect="1"/>
          </p:cNvPicPr>
          <p:nvPr/>
        </p:nvPicPr>
        <p:blipFill>
          <a:blip r:embed="rId14"/>
          <a:stretch>
            <a:fillRect/>
          </a:stretch>
        </p:blipFill>
        <p:spPr>
          <a:xfrm>
            <a:off x="5102951" y="2662583"/>
            <a:ext cx="672432" cy="168868"/>
          </a:xfrm>
          <a:prstGeom prst="rect">
            <a:avLst/>
          </a:prstGeom>
        </p:spPr>
      </p:pic>
      <p:pic>
        <p:nvPicPr>
          <p:cNvPr id="23" name="Picture 22" descr="Blue and gold text on a black background&#10;&#10;AI-generated content may be incorrect.">
            <a:extLst>
              <a:ext uri="{FF2B5EF4-FFF2-40B4-BE49-F238E27FC236}">
                <a16:creationId xmlns:a16="http://schemas.microsoft.com/office/drawing/2014/main" id="{2CCCA667-EEF7-554E-D3A0-06546B862AAC}"/>
              </a:ext>
            </a:extLst>
          </p:cNvPr>
          <p:cNvPicPr>
            <a:picLocks noChangeAspect="1"/>
          </p:cNvPicPr>
          <p:nvPr/>
        </p:nvPicPr>
        <p:blipFill>
          <a:blip r:embed="rId15"/>
          <a:stretch>
            <a:fillRect/>
          </a:stretch>
        </p:blipFill>
        <p:spPr>
          <a:xfrm>
            <a:off x="4895915" y="3161430"/>
            <a:ext cx="432995" cy="168868"/>
          </a:xfrm>
          <a:prstGeom prst="rect">
            <a:avLst/>
          </a:prstGeom>
        </p:spPr>
      </p:pic>
      <p:pic>
        <p:nvPicPr>
          <p:cNvPr id="25" name="Picture 24" descr="A blue and gold text on a black background&#10;&#10;AI-generated content may be incorrect.">
            <a:extLst>
              <a:ext uri="{FF2B5EF4-FFF2-40B4-BE49-F238E27FC236}">
                <a16:creationId xmlns:a16="http://schemas.microsoft.com/office/drawing/2014/main" id="{6D7D404A-2941-5ED7-D437-3E5F4965E7C9}"/>
              </a:ext>
            </a:extLst>
          </p:cNvPr>
          <p:cNvPicPr>
            <a:picLocks noChangeAspect="1"/>
          </p:cNvPicPr>
          <p:nvPr/>
        </p:nvPicPr>
        <p:blipFill>
          <a:blip r:embed="rId16"/>
          <a:stretch>
            <a:fillRect/>
          </a:stretch>
        </p:blipFill>
        <p:spPr>
          <a:xfrm>
            <a:off x="4895915" y="3769149"/>
            <a:ext cx="672432" cy="189470"/>
          </a:xfrm>
          <a:prstGeom prst="rect">
            <a:avLst/>
          </a:prstGeom>
        </p:spPr>
      </p:pic>
      <p:pic>
        <p:nvPicPr>
          <p:cNvPr id="31" name="Picture 30" descr="A logo for a company&#10;&#10;AI-generated content may be incorrect.">
            <a:extLst>
              <a:ext uri="{FF2B5EF4-FFF2-40B4-BE49-F238E27FC236}">
                <a16:creationId xmlns:a16="http://schemas.microsoft.com/office/drawing/2014/main" id="{6E8E069E-3ED5-00FF-56ED-96AFB1E308A5}"/>
              </a:ext>
            </a:extLst>
          </p:cNvPr>
          <p:cNvPicPr>
            <a:picLocks noChangeAspect="1"/>
          </p:cNvPicPr>
          <p:nvPr/>
        </p:nvPicPr>
        <p:blipFill>
          <a:blip r:embed="rId17"/>
          <a:stretch>
            <a:fillRect/>
          </a:stretch>
        </p:blipFill>
        <p:spPr>
          <a:xfrm>
            <a:off x="3687888" y="3627752"/>
            <a:ext cx="539056" cy="360837"/>
          </a:xfrm>
          <a:prstGeom prst="rect">
            <a:avLst/>
          </a:prstGeom>
        </p:spPr>
      </p:pic>
      <p:pic>
        <p:nvPicPr>
          <p:cNvPr id="33" name="Picture 32" descr="A black background with yellow text&#10;&#10;AI-generated content may be incorrect.">
            <a:extLst>
              <a:ext uri="{FF2B5EF4-FFF2-40B4-BE49-F238E27FC236}">
                <a16:creationId xmlns:a16="http://schemas.microsoft.com/office/drawing/2014/main" id="{54B768B6-A625-59D2-7CC0-54415EEC867B}"/>
              </a:ext>
            </a:extLst>
          </p:cNvPr>
          <p:cNvPicPr>
            <a:picLocks noChangeAspect="1"/>
          </p:cNvPicPr>
          <p:nvPr/>
        </p:nvPicPr>
        <p:blipFill>
          <a:blip r:embed="rId18"/>
          <a:stretch>
            <a:fillRect/>
          </a:stretch>
        </p:blipFill>
        <p:spPr>
          <a:xfrm>
            <a:off x="3400925" y="2246078"/>
            <a:ext cx="729673" cy="188256"/>
          </a:xfrm>
          <a:prstGeom prst="rect">
            <a:avLst/>
          </a:prstGeom>
        </p:spPr>
      </p:pic>
      <p:sp>
        <p:nvSpPr>
          <p:cNvPr id="35" name="TextBox 34">
            <a:extLst>
              <a:ext uri="{FF2B5EF4-FFF2-40B4-BE49-F238E27FC236}">
                <a16:creationId xmlns:a16="http://schemas.microsoft.com/office/drawing/2014/main" id="{05484C22-9833-B664-9A92-4204D52F890C}"/>
              </a:ext>
            </a:extLst>
          </p:cNvPr>
          <p:cNvSpPr txBox="1"/>
          <p:nvPr/>
        </p:nvSpPr>
        <p:spPr>
          <a:xfrm>
            <a:off x="1227299" y="5371221"/>
            <a:ext cx="9737402" cy="646331"/>
          </a:xfrm>
          <a:prstGeom prst="rect">
            <a:avLst/>
          </a:prstGeom>
          <a:noFill/>
        </p:spPr>
        <p:txBody>
          <a:bodyPr wrap="square" rtlCol="0">
            <a:spAutoFit/>
          </a:bodyPr>
          <a:lstStyle/>
          <a:p>
            <a:pPr algn="ctr"/>
            <a:r>
              <a:rPr lang="en-US" b="1" dirty="0">
                <a:solidFill>
                  <a:srgbClr val="30527B"/>
                </a:solidFill>
                <a:latin typeface="Montserrat" panose="00000500000000000000" pitchFamily="2" charset="0"/>
              </a:rPr>
              <a:t>Valley’s low cost, high output production profile compares favorably to single-asset gold producers globally, particularly during the first five full years</a:t>
            </a:r>
          </a:p>
        </p:txBody>
      </p:sp>
      <p:sp>
        <p:nvSpPr>
          <p:cNvPr id="40" name="TextBox 39">
            <a:extLst>
              <a:ext uri="{FF2B5EF4-FFF2-40B4-BE49-F238E27FC236}">
                <a16:creationId xmlns:a16="http://schemas.microsoft.com/office/drawing/2014/main" id="{D2835D9A-645E-54D4-B53D-EB430ED89177}"/>
              </a:ext>
            </a:extLst>
          </p:cNvPr>
          <p:cNvSpPr txBox="1"/>
          <p:nvPr/>
        </p:nvSpPr>
        <p:spPr>
          <a:xfrm>
            <a:off x="9435198" y="1417440"/>
            <a:ext cx="1885834" cy="461665"/>
          </a:xfrm>
          <a:prstGeom prst="rect">
            <a:avLst/>
          </a:prstGeom>
          <a:noFill/>
        </p:spPr>
        <p:txBody>
          <a:bodyPr wrap="square" rtlCol="0">
            <a:spAutoFit/>
          </a:bodyPr>
          <a:lstStyle/>
          <a:p>
            <a:pPr algn="ctr"/>
            <a:r>
              <a:rPr lang="en-US" sz="2400" b="1" dirty="0">
                <a:solidFill>
                  <a:schemeClr val="tx1">
                    <a:lumMod val="85000"/>
                    <a:lumOff val="15000"/>
                  </a:schemeClr>
                </a:solidFill>
                <a:effectLst>
                  <a:outerShdw blurRad="50800" dist="38100" dir="2700000" algn="tl" rotWithShape="0">
                    <a:prstClr val="black">
                      <a:alpha val="40000"/>
                    </a:prstClr>
                  </a:outerShdw>
                </a:effectLst>
                <a:latin typeface="Montserrat" panose="00000500000000000000" pitchFamily="2" charset="0"/>
              </a:rPr>
              <a:t>Valley</a:t>
            </a:r>
            <a:r>
              <a:rPr lang="en-US" sz="1200" b="1" dirty="0">
                <a:solidFill>
                  <a:schemeClr val="tx1">
                    <a:lumMod val="85000"/>
                    <a:lumOff val="15000"/>
                  </a:schemeClr>
                </a:solidFill>
                <a:effectLst>
                  <a:outerShdw blurRad="38100" dist="38100" dir="2700000" algn="tl">
                    <a:srgbClr val="000000">
                      <a:alpha val="43137"/>
                    </a:srgbClr>
                  </a:outerShdw>
                </a:effectLst>
                <a:latin typeface="Montserrat" panose="00000500000000000000" pitchFamily="2" charset="0"/>
              </a:rPr>
              <a:t> </a:t>
            </a:r>
            <a:r>
              <a:rPr lang="en-US" sz="1200" dirty="0">
                <a:solidFill>
                  <a:schemeClr val="tx1">
                    <a:lumMod val="85000"/>
                    <a:lumOff val="15000"/>
                  </a:schemeClr>
                </a:solidFill>
                <a:effectLst>
                  <a:outerShdw blurRad="50800" dist="38100" dir="2700000" algn="tl" rotWithShape="0">
                    <a:prstClr val="black">
                      <a:alpha val="40000"/>
                    </a:prstClr>
                  </a:outerShdw>
                </a:effectLst>
                <a:latin typeface="Montserrat" panose="00000500000000000000" pitchFamily="2" charset="0"/>
              </a:rPr>
              <a:t>(yr 2-6)</a:t>
            </a:r>
          </a:p>
        </p:txBody>
      </p:sp>
      <p:sp>
        <p:nvSpPr>
          <p:cNvPr id="42" name="Footer Placeholder 2">
            <a:extLst>
              <a:ext uri="{FF2B5EF4-FFF2-40B4-BE49-F238E27FC236}">
                <a16:creationId xmlns:a16="http://schemas.microsoft.com/office/drawing/2014/main" id="{5E96E709-AB76-8025-AA7C-30CA646C2A87}"/>
              </a:ext>
            </a:extLst>
          </p:cNvPr>
          <p:cNvSpPr txBox="1">
            <a:spLocks/>
          </p:cNvSpPr>
          <p:nvPr>
            <p:custDataLst>
              <p:tags r:id="rId1"/>
            </p:custDataLst>
          </p:nvPr>
        </p:nvSpPr>
        <p:spPr>
          <a:xfrm>
            <a:off x="2509929" y="6388961"/>
            <a:ext cx="8176624" cy="365126"/>
          </a:xfrm>
          <a:prstGeom prst="rect">
            <a:avLst/>
          </a:prstGeom>
          <a:noFill/>
        </p:spPr>
        <p:txBody>
          <a:bodyPr wrap="square" rtlCol="0">
            <a:noAutofit/>
          </a:bodyPr>
          <a:lstStyle>
            <a:defPPr>
              <a:defRPr lang="en-US"/>
            </a:defPPr>
            <a:lvl1pPr lvl="0">
              <a:defRPr sz="800">
                <a:solidFill>
                  <a:prstClr val="black"/>
                </a:solidFill>
                <a:latin typeface="Montserrat" panose="00000500000000000000" pitchFamily="2" charset="0"/>
              </a:defRPr>
            </a:lvl1pPr>
            <a:lvl2pPr algn="ctr" fontAlgn="base">
              <a:spcBef>
                <a:spcPct val="0"/>
              </a:spcBef>
              <a:spcAft>
                <a:spcPct val="0"/>
              </a:spcAft>
              <a:defRPr sz="1200">
                <a:latin typeface="Arial" charset="0"/>
                <a:ea typeface="LF_Kai" pitchFamily="2" charset="-122"/>
              </a:defRPr>
            </a:lvl2pPr>
            <a:lvl3pPr algn="ctr" fontAlgn="base">
              <a:spcBef>
                <a:spcPct val="0"/>
              </a:spcBef>
              <a:spcAft>
                <a:spcPct val="0"/>
              </a:spcAft>
              <a:defRPr sz="1200">
                <a:latin typeface="Arial" charset="0"/>
                <a:ea typeface="LF_Kai" pitchFamily="2" charset="-122"/>
              </a:defRPr>
            </a:lvl3pPr>
            <a:lvl4pPr algn="ctr" fontAlgn="base">
              <a:spcBef>
                <a:spcPct val="0"/>
              </a:spcBef>
              <a:spcAft>
                <a:spcPct val="0"/>
              </a:spcAft>
              <a:defRPr sz="1200">
                <a:latin typeface="Arial" charset="0"/>
                <a:ea typeface="LF_Kai" pitchFamily="2" charset="-122"/>
              </a:defRPr>
            </a:lvl4pPr>
            <a:lvl5pPr algn="ctr" fontAlgn="base">
              <a:spcBef>
                <a:spcPct val="0"/>
              </a:spcBef>
              <a:spcAft>
                <a:spcPct val="0"/>
              </a:spcAft>
              <a:defRPr sz="1200">
                <a:latin typeface="Arial" charset="0"/>
                <a:ea typeface="LF_Kai" pitchFamily="2" charset="-122"/>
              </a:defRPr>
            </a:lvl5pPr>
            <a:lvl6pPr>
              <a:defRPr sz="1200">
                <a:latin typeface="Arial" charset="0"/>
                <a:ea typeface="LF_Kai" pitchFamily="2" charset="-122"/>
              </a:defRPr>
            </a:lvl6pPr>
            <a:lvl7pPr>
              <a:defRPr sz="1200">
                <a:latin typeface="Arial" charset="0"/>
                <a:ea typeface="LF_Kai" pitchFamily="2" charset="-122"/>
              </a:defRPr>
            </a:lvl7pPr>
            <a:lvl8pPr>
              <a:defRPr sz="1200">
                <a:latin typeface="Arial" charset="0"/>
                <a:ea typeface="LF_Kai" pitchFamily="2" charset="-122"/>
              </a:defRPr>
            </a:lvl8pPr>
            <a:lvl9pPr>
              <a:defRPr sz="1200">
                <a:latin typeface="Arial" charset="0"/>
                <a:ea typeface="LF_Kai" pitchFamily="2" charset="-122"/>
              </a:defRPr>
            </a:lvl9pPr>
          </a:lstStyle>
          <a:p>
            <a:r>
              <a:rPr lang="en-US" dirty="0">
                <a:solidFill>
                  <a:schemeClr val="tx1">
                    <a:lumMod val="50000"/>
                    <a:lumOff val="50000"/>
                  </a:schemeClr>
                </a:solidFill>
              </a:rPr>
              <a:t>Source: Company disclosure; </a:t>
            </a:r>
            <a:r>
              <a:rPr lang="en-US" dirty="0" err="1">
                <a:solidFill>
                  <a:schemeClr val="tx1">
                    <a:lumMod val="50000"/>
                    <a:lumOff val="50000"/>
                  </a:schemeClr>
                </a:solidFill>
              </a:rPr>
              <a:t>Agentis</a:t>
            </a:r>
            <a:r>
              <a:rPr lang="en-US" dirty="0">
                <a:solidFill>
                  <a:schemeClr val="tx1">
                    <a:lumMod val="50000"/>
                    <a:lumOff val="50000"/>
                  </a:schemeClr>
                </a:solidFill>
              </a:rPr>
              <a:t> Capital research.</a:t>
            </a:r>
          </a:p>
          <a:p>
            <a:r>
              <a:rPr lang="en-US" dirty="0">
                <a:solidFill>
                  <a:schemeClr val="tx1">
                    <a:lumMod val="50000"/>
                    <a:lumOff val="50000"/>
                  </a:schemeClr>
                </a:solidFill>
              </a:rPr>
              <a:t>Note: Production and AISC on co-product (</a:t>
            </a:r>
            <a:r>
              <a:rPr lang="en-US" dirty="0" err="1">
                <a:solidFill>
                  <a:schemeClr val="tx1">
                    <a:lumMod val="50000"/>
                    <a:lumOff val="50000"/>
                  </a:schemeClr>
                </a:solidFill>
              </a:rPr>
              <a:t>AuEq</a:t>
            </a:r>
            <a:r>
              <a:rPr lang="en-US" dirty="0">
                <a:solidFill>
                  <a:schemeClr val="tx1">
                    <a:lumMod val="50000"/>
                    <a:lumOff val="50000"/>
                  </a:schemeClr>
                </a:solidFill>
              </a:rPr>
              <a:t>) basis, 2025 estimates; excludes Russian assets or assets held by SOEs.</a:t>
            </a:r>
          </a:p>
          <a:p>
            <a:r>
              <a:rPr lang="en-US" dirty="0">
                <a:solidFill>
                  <a:schemeClr val="tx1">
                    <a:lumMod val="50000"/>
                    <a:lumOff val="50000"/>
                  </a:schemeClr>
                </a:solidFill>
              </a:rPr>
              <a:t>All-in sustaining costs are a non-GAAP measure.</a:t>
            </a:r>
          </a:p>
          <a:p>
            <a:endParaRPr lang="en-US" dirty="0">
              <a:solidFill>
                <a:schemeClr val="tx1">
                  <a:lumMod val="50000"/>
                  <a:lumOff val="50000"/>
                </a:schemeClr>
              </a:solidFill>
            </a:endParaRPr>
          </a:p>
        </p:txBody>
      </p:sp>
      <p:sp>
        <p:nvSpPr>
          <p:cNvPr id="44" name="Rectangle 43">
            <a:extLst>
              <a:ext uri="{FF2B5EF4-FFF2-40B4-BE49-F238E27FC236}">
                <a16:creationId xmlns:a16="http://schemas.microsoft.com/office/drawing/2014/main" id="{F534A218-67C8-DE3E-7D5D-A38344E58312}"/>
              </a:ext>
            </a:extLst>
          </p:cNvPr>
          <p:cNvSpPr/>
          <p:nvPr/>
        </p:nvSpPr>
        <p:spPr>
          <a:xfrm>
            <a:off x="6957949" y="2410441"/>
            <a:ext cx="162414" cy="162414"/>
          </a:xfrm>
          <a:prstGeom prst="rect">
            <a:avLst/>
          </a:prstGeom>
          <a:solidFill>
            <a:srgbClr val="EDC84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TextBox 45">
            <a:extLst>
              <a:ext uri="{FF2B5EF4-FFF2-40B4-BE49-F238E27FC236}">
                <a16:creationId xmlns:a16="http://schemas.microsoft.com/office/drawing/2014/main" id="{D0775505-0A55-B29F-140E-8588EE6D9D45}"/>
              </a:ext>
            </a:extLst>
          </p:cNvPr>
          <p:cNvSpPr txBox="1"/>
          <p:nvPr/>
        </p:nvSpPr>
        <p:spPr>
          <a:xfrm>
            <a:off x="6548213" y="2053972"/>
            <a:ext cx="1397400" cy="338554"/>
          </a:xfrm>
          <a:prstGeom prst="rect">
            <a:avLst/>
          </a:prstGeom>
          <a:noFill/>
        </p:spPr>
        <p:txBody>
          <a:bodyPr wrap="square" rtlCol="0">
            <a:spAutoFit/>
          </a:bodyPr>
          <a:lstStyle/>
          <a:p>
            <a:pPr algn="ctr"/>
            <a:r>
              <a:rPr lang="en-US" sz="1600" b="1" dirty="0">
                <a:solidFill>
                  <a:schemeClr val="tx1">
                    <a:lumMod val="85000"/>
                    <a:lumOff val="15000"/>
                  </a:schemeClr>
                </a:solidFill>
                <a:effectLst>
                  <a:outerShdw blurRad="50800" dist="38100" dir="2700000" algn="tl" rotWithShape="0">
                    <a:prstClr val="black">
                      <a:alpha val="40000"/>
                    </a:prstClr>
                  </a:outerShdw>
                </a:effectLst>
                <a:latin typeface="Montserrat" panose="00000500000000000000" pitchFamily="2" charset="0"/>
              </a:rPr>
              <a:t>Valley</a:t>
            </a:r>
            <a:r>
              <a:rPr lang="en-US" sz="1000" b="1" dirty="0">
                <a:solidFill>
                  <a:schemeClr val="tx1">
                    <a:lumMod val="85000"/>
                    <a:lumOff val="15000"/>
                  </a:schemeClr>
                </a:solidFill>
                <a:effectLst>
                  <a:outerShdw blurRad="38100" dist="38100" dir="2700000" algn="tl">
                    <a:srgbClr val="000000">
                      <a:alpha val="43137"/>
                    </a:srgbClr>
                  </a:outerShdw>
                </a:effectLst>
                <a:latin typeface="Montserrat" panose="00000500000000000000" pitchFamily="2" charset="0"/>
              </a:rPr>
              <a:t> </a:t>
            </a:r>
            <a:r>
              <a:rPr lang="en-US" sz="1000" dirty="0">
                <a:solidFill>
                  <a:schemeClr val="tx1">
                    <a:lumMod val="85000"/>
                    <a:lumOff val="15000"/>
                  </a:schemeClr>
                </a:solidFill>
                <a:effectLst>
                  <a:outerShdw blurRad="50800" dist="38100" dir="2700000" algn="tl" rotWithShape="0">
                    <a:prstClr val="black">
                      <a:alpha val="40000"/>
                    </a:prstClr>
                  </a:outerShdw>
                </a:effectLst>
                <a:latin typeface="Montserrat" panose="00000500000000000000" pitchFamily="2" charset="0"/>
              </a:rPr>
              <a:t>(LOM)</a:t>
            </a:r>
          </a:p>
        </p:txBody>
      </p:sp>
      <p:pic>
        <p:nvPicPr>
          <p:cNvPr id="47" name="Picture 46" descr="A white mountain with yellow lines&#10;&#10;AI-generated content may be incorrect.">
            <a:extLst>
              <a:ext uri="{FF2B5EF4-FFF2-40B4-BE49-F238E27FC236}">
                <a16:creationId xmlns:a16="http://schemas.microsoft.com/office/drawing/2014/main" id="{F739D47B-0799-181C-4AEF-88097AEE3FE2}"/>
              </a:ext>
            </a:extLst>
          </p:cNvPr>
          <p:cNvPicPr>
            <a:picLocks noChangeAspect="1"/>
          </p:cNvPicPr>
          <p:nvPr/>
        </p:nvPicPr>
        <p:blipFill>
          <a:blip r:embed="rId13"/>
          <a:stretch>
            <a:fillRect/>
          </a:stretch>
        </p:blipFill>
        <p:spPr>
          <a:xfrm>
            <a:off x="7238287" y="2375274"/>
            <a:ext cx="407135" cy="321637"/>
          </a:xfrm>
          <a:prstGeom prst="rect">
            <a:avLst/>
          </a:prstGeom>
        </p:spPr>
      </p:pic>
      <p:sp>
        <p:nvSpPr>
          <p:cNvPr id="3" name="Isosceles Triangle 2">
            <a:extLst>
              <a:ext uri="{FF2B5EF4-FFF2-40B4-BE49-F238E27FC236}">
                <a16:creationId xmlns:a16="http://schemas.microsoft.com/office/drawing/2014/main" id="{6AE413BD-3F3D-BDAE-1486-74FBAEDEDBC5}"/>
              </a:ext>
            </a:extLst>
          </p:cNvPr>
          <p:cNvSpPr/>
          <p:nvPr/>
        </p:nvSpPr>
        <p:spPr>
          <a:xfrm>
            <a:off x="5425557" y="2618456"/>
            <a:ext cx="285580" cy="246190"/>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8" name="Isosceles Triangle 7">
            <a:extLst>
              <a:ext uri="{FF2B5EF4-FFF2-40B4-BE49-F238E27FC236}">
                <a16:creationId xmlns:a16="http://schemas.microsoft.com/office/drawing/2014/main" id="{D67D24B9-971B-2394-C09E-50830B517EE5}"/>
              </a:ext>
            </a:extLst>
          </p:cNvPr>
          <p:cNvSpPr/>
          <p:nvPr/>
        </p:nvSpPr>
        <p:spPr>
          <a:xfrm>
            <a:off x="5711137" y="3416710"/>
            <a:ext cx="285580" cy="246190"/>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43CBD940-8B2E-3EBF-61D7-C70D166EA604}"/>
              </a:ext>
            </a:extLst>
          </p:cNvPr>
          <p:cNvSpPr txBox="1"/>
          <p:nvPr/>
        </p:nvSpPr>
        <p:spPr>
          <a:xfrm>
            <a:off x="4914880" y="2257821"/>
            <a:ext cx="1323108" cy="415498"/>
          </a:xfrm>
          <a:prstGeom prst="rect">
            <a:avLst/>
          </a:prstGeom>
          <a:noFill/>
        </p:spPr>
        <p:txBody>
          <a:bodyPr wrap="square" rtlCol="0">
            <a:spAutoFit/>
          </a:bodyPr>
          <a:lstStyle/>
          <a:p>
            <a:pPr algn="ctr"/>
            <a:r>
              <a:rPr lang="en-US" sz="1050" b="1" dirty="0">
                <a:solidFill>
                  <a:srgbClr val="FF0000"/>
                </a:solidFill>
                <a:latin typeface="Montserrat" panose="00000500000000000000" pitchFamily="2" charset="0"/>
              </a:rPr>
              <a:t>Senior Producer Average (2020)</a:t>
            </a:r>
            <a:endParaRPr lang="en-CA" sz="1050" b="1" dirty="0">
              <a:solidFill>
                <a:srgbClr val="FF0000"/>
              </a:solidFill>
              <a:latin typeface="Montserrat" panose="00000500000000000000" pitchFamily="2" charset="0"/>
            </a:endParaRPr>
          </a:p>
        </p:txBody>
      </p:sp>
      <p:sp>
        <p:nvSpPr>
          <p:cNvPr id="16" name="TextBox 15">
            <a:extLst>
              <a:ext uri="{FF2B5EF4-FFF2-40B4-BE49-F238E27FC236}">
                <a16:creationId xmlns:a16="http://schemas.microsoft.com/office/drawing/2014/main" id="{ECF98730-996C-62FB-DC2E-348515E545C6}"/>
              </a:ext>
            </a:extLst>
          </p:cNvPr>
          <p:cNvSpPr txBox="1"/>
          <p:nvPr/>
        </p:nvSpPr>
        <p:spPr>
          <a:xfrm>
            <a:off x="5910052" y="3337067"/>
            <a:ext cx="1323108" cy="415498"/>
          </a:xfrm>
          <a:prstGeom prst="rect">
            <a:avLst/>
          </a:prstGeom>
          <a:noFill/>
        </p:spPr>
        <p:txBody>
          <a:bodyPr wrap="square" rtlCol="0">
            <a:spAutoFit/>
          </a:bodyPr>
          <a:lstStyle/>
          <a:p>
            <a:pPr algn="ctr"/>
            <a:r>
              <a:rPr lang="en-US" sz="1050" b="1" dirty="0">
                <a:solidFill>
                  <a:srgbClr val="FF0000"/>
                </a:solidFill>
                <a:latin typeface="Montserrat" panose="00000500000000000000" pitchFamily="2" charset="0"/>
              </a:rPr>
              <a:t>Senior Producer Average (2024)</a:t>
            </a:r>
            <a:endParaRPr lang="en-CA" sz="1050" b="1" dirty="0">
              <a:solidFill>
                <a:srgbClr val="FF0000"/>
              </a:solidFill>
              <a:latin typeface="Montserrat" panose="00000500000000000000" pitchFamily="2" charset="0"/>
            </a:endParaRPr>
          </a:p>
        </p:txBody>
      </p:sp>
      <p:sp>
        <p:nvSpPr>
          <p:cNvPr id="18" name="Arrow: Up 17">
            <a:extLst>
              <a:ext uri="{FF2B5EF4-FFF2-40B4-BE49-F238E27FC236}">
                <a16:creationId xmlns:a16="http://schemas.microsoft.com/office/drawing/2014/main" id="{060A276F-098D-8920-ED68-A7A0A3DA5CE7}"/>
              </a:ext>
            </a:extLst>
          </p:cNvPr>
          <p:cNvSpPr/>
          <p:nvPr/>
        </p:nvSpPr>
        <p:spPr>
          <a:xfrm>
            <a:off x="1747692" y="1677879"/>
            <a:ext cx="280103" cy="1683881"/>
          </a:xfrm>
          <a:prstGeom prst="upArrow">
            <a:avLst/>
          </a:prstGeom>
          <a:solidFill>
            <a:srgbClr val="30527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354E3EBE-2519-CA63-E399-01ABA74EC410}"/>
              </a:ext>
            </a:extLst>
          </p:cNvPr>
          <p:cNvSpPr txBox="1"/>
          <p:nvPr/>
        </p:nvSpPr>
        <p:spPr>
          <a:xfrm rot="16200000">
            <a:off x="1368031" y="2759000"/>
            <a:ext cx="1451697" cy="276999"/>
          </a:xfrm>
          <a:prstGeom prst="rect">
            <a:avLst/>
          </a:prstGeom>
          <a:noFill/>
        </p:spPr>
        <p:txBody>
          <a:bodyPr wrap="square" rtlCol="0">
            <a:spAutoFit/>
          </a:bodyPr>
          <a:lstStyle/>
          <a:p>
            <a:pPr algn="ctr"/>
            <a:r>
              <a:rPr lang="en-US" sz="1200" b="1" dirty="0">
                <a:solidFill>
                  <a:srgbClr val="30527B"/>
                </a:solidFill>
                <a:latin typeface="Montserrat" panose="00000500000000000000" pitchFamily="2" charset="0"/>
              </a:rPr>
              <a:t>LOWER COSTS</a:t>
            </a:r>
          </a:p>
        </p:txBody>
      </p:sp>
      <p:sp>
        <p:nvSpPr>
          <p:cNvPr id="22" name="Arrow: Up 21">
            <a:extLst>
              <a:ext uri="{FF2B5EF4-FFF2-40B4-BE49-F238E27FC236}">
                <a16:creationId xmlns:a16="http://schemas.microsoft.com/office/drawing/2014/main" id="{2F632710-93D5-B18E-5B03-EC66D099A4CD}"/>
              </a:ext>
            </a:extLst>
          </p:cNvPr>
          <p:cNvSpPr/>
          <p:nvPr/>
        </p:nvSpPr>
        <p:spPr>
          <a:xfrm rot="5400000">
            <a:off x="9597746" y="3368335"/>
            <a:ext cx="280103" cy="1943205"/>
          </a:xfrm>
          <a:prstGeom prst="upArrow">
            <a:avLst/>
          </a:prstGeom>
          <a:solidFill>
            <a:srgbClr val="30527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a:extLst>
              <a:ext uri="{FF2B5EF4-FFF2-40B4-BE49-F238E27FC236}">
                <a16:creationId xmlns:a16="http://schemas.microsoft.com/office/drawing/2014/main" id="{DE11FD1B-B634-DADA-F084-0099991653A3}"/>
              </a:ext>
            </a:extLst>
          </p:cNvPr>
          <p:cNvSpPr txBox="1"/>
          <p:nvPr/>
        </p:nvSpPr>
        <p:spPr>
          <a:xfrm>
            <a:off x="7945613" y="4014268"/>
            <a:ext cx="2394290" cy="276999"/>
          </a:xfrm>
          <a:prstGeom prst="rect">
            <a:avLst/>
          </a:prstGeom>
          <a:noFill/>
        </p:spPr>
        <p:txBody>
          <a:bodyPr wrap="square" rtlCol="0">
            <a:spAutoFit/>
          </a:bodyPr>
          <a:lstStyle/>
          <a:p>
            <a:pPr algn="ctr"/>
            <a:r>
              <a:rPr lang="en-US" sz="1200" b="1" dirty="0">
                <a:solidFill>
                  <a:srgbClr val="30527B"/>
                </a:solidFill>
                <a:latin typeface="Montserrat" panose="00000500000000000000" pitchFamily="2" charset="0"/>
              </a:rPr>
              <a:t>INCREASED PRODUCTION</a:t>
            </a:r>
          </a:p>
        </p:txBody>
      </p:sp>
    </p:spTree>
    <p:extLst>
      <p:ext uri="{BB962C8B-B14F-4D97-AF65-F5344CB8AC3E}">
        <p14:creationId xmlns:p14="http://schemas.microsoft.com/office/powerpoint/2010/main" val="4305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42B9E-E539-4381-0C75-847DB4176C45}"/>
            </a:ext>
          </a:extLst>
        </p:cNvPr>
        <p:cNvGrpSpPr/>
        <p:nvPr/>
      </p:nvGrpSpPr>
      <p:grpSpPr>
        <a:xfrm>
          <a:off x="0" y="0"/>
          <a:ext cx="0" cy="0"/>
          <a:chOff x="0" y="0"/>
          <a:chExt cx="0" cy="0"/>
        </a:xfrm>
      </p:grpSpPr>
      <p:sp>
        <p:nvSpPr>
          <p:cNvPr id="2" name="Title 8">
            <a:extLst>
              <a:ext uri="{FF2B5EF4-FFF2-40B4-BE49-F238E27FC236}">
                <a16:creationId xmlns:a16="http://schemas.microsoft.com/office/drawing/2014/main" id="{3601B5C4-F551-5B98-47D1-FE07146ED3FC}"/>
              </a:ext>
            </a:extLst>
          </p:cNvPr>
          <p:cNvSpPr txBox="1">
            <a:spLocks/>
          </p:cNvSpPr>
          <p:nvPr/>
        </p:nvSpPr>
        <p:spPr>
          <a:xfrm>
            <a:off x="1335741" y="392518"/>
            <a:ext cx="9520518" cy="315252"/>
          </a:xfrm>
          <a:prstGeom prst="rect">
            <a:avLst/>
          </a:prstGeom>
          <a:effectLst/>
        </p:spPr>
        <p:txBody>
          <a:bodyPr vert="horz" lIns="80682" tIns="40341" rIns="80682" bIns="4034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71" b="1" dirty="0">
                <a:effectLst>
                  <a:outerShdw blurRad="50800" dist="38100" dir="2700000" algn="tl" rotWithShape="0">
                    <a:srgbClr val="000000">
                      <a:alpha val="0"/>
                    </a:srgbClr>
                  </a:outerShdw>
                </a:effectLst>
                <a:latin typeface="Montserrat" pitchFamily="2" charset="77"/>
              </a:rPr>
              <a:t>UNIQUE IN THE GLOBAL DEVELOPMENT PIPELINE</a:t>
            </a:r>
            <a:endParaRPr lang="ru-RU" sz="2471" b="1" dirty="0">
              <a:effectLst>
                <a:outerShdw blurRad="50800" dist="38100" dir="2700000" algn="tl" rotWithShape="0">
                  <a:srgbClr val="000000">
                    <a:alpha val="0"/>
                  </a:srgbClr>
                </a:outerShdw>
              </a:effectLst>
              <a:latin typeface="Montserrat" pitchFamily="2" charset="77"/>
            </a:endParaRPr>
          </a:p>
        </p:txBody>
      </p:sp>
      <p:sp>
        <p:nvSpPr>
          <p:cNvPr id="35" name="TextBox 34">
            <a:extLst>
              <a:ext uri="{FF2B5EF4-FFF2-40B4-BE49-F238E27FC236}">
                <a16:creationId xmlns:a16="http://schemas.microsoft.com/office/drawing/2014/main" id="{8505BCFF-DD32-6EBA-9DBC-71C621C629B5}"/>
              </a:ext>
            </a:extLst>
          </p:cNvPr>
          <p:cNvSpPr txBox="1"/>
          <p:nvPr/>
        </p:nvSpPr>
        <p:spPr>
          <a:xfrm>
            <a:off x="1980565" y="5283574"/>
            <a:ext cx="8368966" cy="646331"/>
          </a:xfrm>
          <a:prstGeom prst="rect">
            <a:avLst/>
          </a:prstGeom>
          <a:noFill/>
        </p:spPr>
        <p:txBody>
          <a:bodyPr wrap="square" rtlCol="0">
            <a:spAutoFit/>
          </a:bodyPr>
          <a:lstStyle/>
          <a:p>
            <a:pPr algn="ctr"/>
            <a:r>
              <a:rPr lang="en-US" b="1" dirty="0">
                <a:solidFill>
                  <a:srgbClr val="30527B"/>
                </a:solidFill>
                <a:latin typeface="Montserrat" panose="00000500000000000000" pitchFamily="2" charset="0"/>
              </a:rPr>
              <a:t>Valley sits at the head of the pack amongst development-stage gold assets globally, with an unparalleled 5-year starter pit</a:t>
            </a:r>
          </a:p>
        </p:txBody>
      </p:sp>
      <p:sp>
        <p:nvSpPr>
          <p:cNvPr id="42" name="Footer Placeholder 2">
            <a:extLst>
              <a:ext uri="{FF2B5EF4-FFF2-40B4-BE49-F238E27FC236}">
                <a16:creationId xmlns:a16="http://schemas.microsoft.com/office/drawing/2014/main" id="{A439A1C7-1CEA-4C37-360E-CFF8B3DE9BA5}"/>
              </a:ext>
            </a:extLst>
          </p:cNvPr>
          <p:cNvSpPr txBox="1">
            <a:spLocks/>
          </p:cNvSpPr>
          <p:nvPr>
            <p:custDataLst>
              <p:tags r:id="rId1"/>
            </p:custDataLst>
          </p:nvPr>
        </p:nvSpPr>
        <p:spPr>
          <a:xfrm>
            <a:off x="2509929" y="6388961"/>
            <a:ext cx="8176624" cy="365126"/>
          </a:xfrm>
          <a:prstGeom prst="rect">
            <a:avLst/>
          </a:prstGeom>
          <a:noFill/>
        </p:spPr>
        <p:txBody>
          <a:bodyPr wrap="square" rtlCol="0">
            <a:noAutofit/>
          </a:bodyPr>
          <a:lstStyle>
            <a:defPPr>
              <a:defRPr lang="en-US"/>
            </a:defPPr>
            <a:lvl1pPr lvl="0">
              <a:defRPr sz="800">
                <a:solidFill>
                  <a:prstClr val="black"/>
                </a:solidFill>
                <a:latin typeface="Montserrat" panose="00000500000000000000" pitchFamily="2" charset="0"/>
              </a:defRPr>
            </a:lvl1pPr>
            <a:lvl2pPr algn="ctr" fontAlgn="base">
              <a:spcBef>
                <a:spcPct val="0"/>
              </a:spcBef>
              <a:spcAft>
                <a:spcPct val="0"/>
              </a:spcAft>
              <a:defRPr sz="1200">
                <a:latin typeface="Arial" charset="0"/>
                <a:ea typeface="LF_Kai" pitchFamily="2" charset="-122"/>
              </a:defRPr>
            </a:lvl2pPr>
            <a:lvl3pPr algn="ctr" fontAlgn="base">
              <a:spcBef>
                <a:spcPct val="0"/>
              </a:spcBef>
              <a:spcAft>
                <a:spcPct val="0"/>
              </a:spcAft>
              <a:defRPr sz="1200">
                <a:latin typeface="Arial" charset="0"/>
                <a:ea typeface="LF_Kai" pitchFamily="2" charset="-122"/>
              </a:defRPr>
            </a:lvl3pPr>
            <a:lvl4pPr algn="ctr" fontAlgn="base">
              <a:spcBef>
                <a:spcPct val="0"/>
              </a:spcBef>
              <a:spcAft>
                <a:spcPct val="0"/>
              </a:spcAft>
              <a:defRPr sz="1200">
                <a:latin typeface="Arial" charset="0"/>
                <a:ea typeface="LF_Kai" pitchFamily="2" charset="-122"/>
              </a:defRPr>
            </a:lvl4pPr>
            <a:lvl5pPr algn="ctr" fontAlgn="base">
              <a:spcBef>
                <a:spcPct val="0"/>
              </a:spcBef>
              <a:spcAft>
                <a:spcPct val="0"/>
              </a:spcAft>
              <a:defRPr sz="1200">
                <a:latin typeface="Arial" charset="0"/>
                <a:ea typeface="LF_Kai" pitchFamily="2" charset="-122"/>
              </a:defRPr>
            </a:lvl5pPr>
            <a:lvl6pPr>
              <a:defRPr sz="1200">
                <a:latin typeface="Arial" charset="0"/>
                <a:ea typeface="LF_Kai" pitchFamily="2" charset="-122"/>
              </a:defRPr>
            </a:lvl6pPr>
            <a:lvl7pPr>
              <a:defRPr sz="1200">
                <a:latin typeface="Arial" charset="0"/>
                <a:ea typeface="LF_Kai" pitchFamily="2" charset="-122"/>
              </a:defRPr>
            </a:lvl7pPr>
            <a:lvl8pPr>
              <a:defRPr sz="1200">
                <a:latin typeface="Arial" charset="0"/>
                <a:ea typeface="LF_Kai" pitchFamily="2" charset="-122"/>
              </a:defRPr>
            </a:lvl8pPr>
            <a:lvl9pPr>
              <a:defRPr sz="1200">
                <a:latin typeface="Arial" charset="0"/>
                <a:ea typeface="LF_Kai" pitchFamily="2" charset="-122"/>
              </a:defRPr>
            </a:lvl9pPr>
          </a:lstStyle>
          <a:p>
            <a:r>
              <a:rPr lang="en-US" dirty="0">
                <a:solidFill>
                  <a:schemeClr val="tx1">
                    <a:lumMod val="50000"/>
                    <a:lumOff val="50000"/>
                  </a:schemeClr>
                </a:solidFill>
              </a:rPr>
              <a:t>Source: Company disclosure; </a:t>
            </a:r>
            <a:r>
              <a:rPr lang="en-US" dirty="0" err="1">
                <a:solidFill>
                  <a:schemeClr val="tx1">
                    <a:lumMod val="50000"/>
                    <a:lumOff val="50000"/>
                  </a:schemeClr>
                </a:solidFill>
              </a:rPr>
              <a:t>Agentis</a:t>
            </a:r>
            <a:r>
              <a:rPr lang="en-US" dirty="0">
                <a:solidFill>
                  <a:schemeClr val="tx1">
                    <a:lumMod val="50000"/>
                    <a:lumOff val="50000"/>
                  </a:schemeClr>
                </a:solidFill>
              </a:rPr>
              <a:t> Capital research.</a:t>
            </a:r>
          </a:p>
          <a:p>
            <a:r>
              <a:rPr lang="en-US" dirty="0">
                <a:solidFill>
                  <a:schemeClr val="tx1">
                    <a:lumMod val="50000"/>
                    <a:lumOff val="50000"/>
                  </a:schemeClr>
                </a:solidFill>
              </a:rPr>
              <a:t>Note: Production and AISC on co-product (</a:t>
            </a:r>
            <a:r>
              <a:rPr lang="en-US" dirty="0" err="1">
                <a:solidFill>
                  <a:schemeClr val="tx1">
                    <a:lumMod val="50000"/>
                    <a:lumOff val="50000"/>
                  </a:schemeClr>
                </a:solidFill>
              </a:rPr>
              <a:t>AuEq</a:t>
            </a:r>
            <a:r>
              <a:rPr lang="en-US" dirty="0">
                <a:solidFill>
                  <a:schemeClr val="tx1">
                    <a:lumMod val="50000"/>
                    <a:lumOff val="50000"/>
                  </a:schemeClr>
                </a:solidFill>
              </a:rPr>
              <a:t>) basis, AISC inflated from study year to 2025 at 4%/yr.</a:t>
            </a:r>
          </a:p>
          <a:p>
            <a:r>
              <a:rPr lang="en-US" dirty="0">
                <a:solidFill>
                  <a:schemeClr val="tx1">
                    <a:lumMod val="50000"/>
                    <a:lumOff val="50000"/>
                  </a:schemeClr>
                </a:solidFill>
              </a:rPr>
              <a:t>All-in sustaining costs are a non-GAAP measure.</a:t>
            </a:r>
          </a:p>
          <a:p>
            <a:endParaRPr lang="en-US" dirty="0">
              <a:solidFill>
                <a:schemeClr val="tx1">
                  <a:lumMod val="50000"/>
                  <a:lumOff val="50000"/>
                </a:schemeClr>
              </a:solidFill>
            </a:endParaRPr>
          </a:p>
        </p:txBody>
      </p:sp>
      <p:graphicFrame>
        <p:nvGraphicFramePr>
          <p:cNvPr id="49" name="Chart 48">
            <a:extLst>
              <a:ext uri="{FF2B5EF4-FFF2-40B4-BE49-F238E27FC236}">
                <a16:creationId xmlns:a16="http://schemas.microsoft.com/office/drawing/2014/main" id="{64D6FB81-DA9F-E95D-4E35-D5931C0E2166}"/>
              </a:ext>
            </a:extLst>
          </p:cNvPr>
          <p:cNvGraphicFramePr>
            <a:graphicFrameLocks/>
          </p:cNvGraphicFramePr>
          <p:nvPr>
            <p:extLst>
              <p:ext uri="{D42A27DB-BD31-4B8C-83A1-F6EECF244321}">
                <p14:modId xmlns:p14="http://schemas.microsoft.com/office/powerpoint/2010/main" val="4161869801"/>
              </p:ext>
            </p:extLst>
          </p:nvPr>
        </p:nvGraphicFramePr>
        <p:xfrm>
          <a:off x="848301" y="905523"/>
          <a:ext cx="11012265" cy="4253612"/>
        </p:xfrm>
        <a:graphic>
          <a:graphicData uri="http://schemas.openxmlformats.org/drawingml/2006/chart">
            <c:chart xmlns:c="http://schemas.openxmlformats.org/drawingml/2006/chart" xmlns:r="http://schemas.openxmlformats.org/officeDocument/2006/relationships" r:id="rId3"/>
          </a:graphicData>
        </a:graphic>
      </p:graphicFrame>
      <p:sp>
        <p:nvSpPr>
          <p:cNvPr id="51" name="TextBox 50">
            <a:extLst>
              <a:ext uri="{FF2B5EF4-FFF2-40B4-BE49-F238E27FC236}">
                <a16:creationId xmlns:a16="http://schemas.microsoft.com/office/drawing/2014/main" id="{4E0A7808-F2FD-6F25-6958-2C3B75D500BC}"/>
              </a:ext>
            </a:extLst>
          </p:cNvPr>
          <p:cNvSpPr txBox="1"/>
          <p:nvPr/>
        </p:nvSpPr>
        <p:spPr>
          <a:xfrm>
            <a:off x="7133771" y="2103562"/>
            <a:ext cx="1397400" cy="338554"/>
          </a:xfrm>
          <a:prstGeom prst="rect">
            <a:avLst/>
          </a:prstGeom>
          <a:noFill/>
        </p:spPr>
        <p:txBody>
          <a:bodyPr wrap="square" rtlCol="0">
            <a:spAutoFit/>
          </a:bodyPr>
          <a:lstStyle/>
          <a:p>
            <a:pPr algn="ctr"/>
            <a:r>
              <a:rPr lang="en-US" sz="1600" b="1" dirty="0">
                <a:solidFill>
                  <a:schemeClr val="tx1">
                    <a:lumMod val="85000"/>
                    <a:lumOff val="15000"/>
                  </a:schemeClr>
                </a:solidFill>
                <a:effectLst>
                  <a:outerShdw blurRad="50800" dist="38100" dir="2700000" algn="tl" rotWithShape="0">
                    <a:prstClr val="black">
                      <a:alpha val="40000"/>
                    </a:prstClr>
                  </a:outerShdw>
                </a:effectLst>
                <a:latin typeface="Montserrat" panose="00000500000000000000" pitchFamily="2" charset="0"/>
              </a:rPr>
              <a:t>Valley</a:t>
            </a:r>
            <a:r>
              <a:rPr lang="en-US" sz="1000" b="1" dirty="0">
                <a:solidFill>
                  <a:schemeClr val="tx1">
                    <a:lumMod val="85000"/>
                    <a:lumOff val="15000"/>
                  </a:schemeClr>
                </a:solidFill>
                <a:effectLst>
                  <a:outerShdw blurRad="38100" dist="38100" dir="2700000" algn="tl">
                    <a:srgbClr val="000000">
                      <a:alpha val="43137"/>
                    </a:srgbClr>
                  </a:outerShdw>
                </a:effectLst>
                <a:latin typeface="Montserrat" panose="00000500000000000000" pitchFamily="2" charset="0"/>
              </a:rPr>
              <a:t> </a:t>
            </a:r>
            <a:r>
              <a:rPr lang="en-US" sz="1000" dirty="0">
                <a:solidFill>
                  <a:schemeClr val="tx1">
                    <a:lumMod val="85000"/>
                    <a:lumOff val="15000"/>
                  </a:schemeClr>
                </a:solidFill>
                <a:effectLst>
                  <a:outerShdw blurRad="50800" dist="38100" dir="2700000" algn="tl" rotWithShape="0">
                    <a:prstClr val="black">
                      <a:alpha val="40000"/>
                    </a:prstClr>
                  </a:outerShdw>
                </a:effectLst>
                <a:latin typeface="Montserrat" panose="00000500000000000000" pitchFamily="2" charset="0"/>
              </a:rPr>
              <a:t>(LOM)</a:t>
            </a:r>
          </a:p>
        </p:txBody>
      </p:sp>
      <p:pic>
        <p:nvPicPr>
          <p:cNvPr id="52" name="Picture 51" descr="A white mountain with yellow lines&#10;&#10;AI-generated content may be incorrect.">
            <a:extLst>
              <a:ext uri="{FF2B5EF4-FFF2-40B4-BE49-F238E27FC236}">
                <a16:creationId xmlns:a16="http://schemas.microsoft.com/office/drawing/2014/main" id="{DDA3AF30-A276-46C4-40AF-47DA8D912540}"/>
              </a:ext>
            </a:extLst>
          </p:cNvPr>
          <p:cNvPicPr>
            <a:picLocks noChangeAspect="1"/>
          </p:cNvPicPr>
          <p:nvPr/>
        </p:nvPicPr>
        <p:blipFill>
          <a:blip r:embed="rId4"/>
          <a:stretch>
            <a:fillRect/>
          </a:stretch>
        </p:blipFill>
        <p:spPr>
          <a:xfrm>
            <a:off x="7548221" y="2457676"/>
            <a:ext cx="407135" cy="321637"/>
          </a:xfrm>
          <a:prstGeom prst="rect">
            <a:avLst/>
          </a:prstGeom>
        </p:spPr>
      </p:pic>
      <p:sp>
        <p:nvSpPr>
          <p:cNvPr id="53" name="Arrow: Up 52">
            <a:extLst>
              <a:ext uri="{FF2B5EF4-FFF2-40B4-BE49-F238E27FC236}">
                <a16:creationId xmlns:a16="http://schemas.microsoft.com/office/drawing/2014/main" id="{A20DB9A1-F1B4-E350-31B6-272194B9678E}"/>
              </a:ext>
            </a:extLst>
          </p:cNvPr>
          <p:cNvSpPr/>
          <p:nvPr/>
        </p:nvSpPr>
        <p:spPr>
          <a:xfrm>
            <a:off x="1658916" y="1615736"/>
            <a:ext cx="280103" cy="1683881"/>
          </a:xfrm>
          <a:prstGeom prst="upArrow">
            <a:avLst/>
          </a:prstGeom>
          <a:solidFill>
            <a:srgbClr val="30527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TextBox 53">
            <a:extLst>
              <a:ext uri="{FF2B5EF4-FFF2-40B4-BE49-F238E27FC236}">
                <a16:creationId xmlns:a16="http://schemas.microsoft.com/office/drawing/2014/main" id="{85920799-EA56-C574-A0F1-945280B7BFA2}"/>
              </a:ext>
            </a:extLst>
          </p:cNvPr>
          <p:cNvSpPr txBox="1"/>
          <p:nvPr/>
        </p:nvSpPr>
        <p:spPr>
          <a:xfrm rot="16200000">
            <a:off x="1279255" y="2696857"/>
            <a:ext cx="1451697" cy="276999"/>
          </a:xfrm>
          <a:prstGeom prst="rect">
            <a:avLst/>
          </a:prstGeom>
          <a:noFill/>
        </p:spPr>
        <p:txBody>
          <a:bodyPr wrap="square" rtlCol="0">
            <a:spAutoFit/>
          </a:bodyPr>
          <a:lstStyle/>
          <a:p>
            <a:pPr algn="ctr"/>
            <a:r>
              <a:rPr lang="en-US" sz="1200" b="1" dirty="0">
                <a:solidFill>
                  <a:srgbClr val="30527B"/>
                </a:solidFill>
                <a:latin typeface="Montserrat" panose="00000500000000000000" pitchFamily="2" charset="0"/>
              </a:rPr>
              <a:t>LOWER COSTS</a:t>
            </a:r>
          </a:p>
        </p:txBody>
      </p:sp>
      <p:sp>
        <p:nvSpPr>
          <p:cNvPr id="55" name="Arrow: Up 54">
            <a:extLst>
              <a:ext uri="{FF2B5EF4-FFF2-40B4-BE49-F238E27FC236}">
                <a16:creationId xmlns:a16="http://schemas.microsoft.com/office/drawing/2014/main" id="{A65D754C-ACB0-AE37-9066-8C5A614DC745}"/>
              </a:ext>
            </a:extLst>
          </p:cNvPr>
          <p:cNvSpPr/>
          <p:nvPr/>
        </p:nvSpPr>
        <p:spPr>
          <a:xfrm rot="5400000">
            <a:off x="9744605" y="3439356"/>
            <a:ext cx="280103" cy="1943205"/>
          </a:xfrm>
          <a:prstGeom prst="upArrow">
            <a:avLst/>
          </a:prstGeom>
          <a:solidFill>
            <a:srgbClr val="30527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TextBox 55">
            <a:extLst>
              <a:ext uri="{FF2B5EF4-FFF2-40B4-BE49-F238E27FC236}">
                <a16:creationId xmlns:a16="http://schemas.microsoft.com/office/drawing/2014/main" id="{9F648374-255D-9FF0-96D2-B6E9B750693A}"/>
              </a:ext>
            </a:extLst>
          </p:cNvPr>
          <p:cNvSpPr txBox="1"/>
          <p:nvPr/>
        </p:nvSpPr>
        <p:spPr>
          <a:xfrm>
            <a:off x="8092472" y="4085289"/>
            <a:ext cx="2394290" cy="276999"/>
          </a:xfrm>
          <a:prstGeom prst="rect">
            <a:avLst/>
          </a:prstGeom>
          <a:noFill/>
        </p:spPr>
        <p:txBody>
          <a:bodyPr wrap="square" rtlCol="0">
            <a:spAutoFit/>
          </a:bodyPr>
          <a:lstStyle/>
          <a:p>
            <a:pPr algn="ctr"/>
            <a:r>
              <a:rPr lang="en-US" sz="1200" b="1" dirty="0">
                <a:solidFill>
                  <a:srgbClr val="30527B"/>
                </a:solidFill>
                <a:latin typeface="Montserrat" panose="00000500000000000000" pitchFamily="2" charset="0"/>
              </a:rPr>
              <a:t>INCREASED PRODUCTION</a:t>
            </a:r>
          </a:p>
        </p:txBody>
      </p:sp>
      <p:pic>
        <p:nvPicPr>
          <p:cNvPr id="57" name="Picture 56" descr="A white mountain with yellow lines&#10;&#10;AI-generated content may be incorrect.">
            <a:extLst>
              <a:ext uri="{FF2B5EF4-FFF2-40B4-BE49-F238E27FC236}">
                <a16:creationId xmlns:a16="http://schemas.microsoft.com/office/drawing/2014/main" id="{63CD65D3-5440-77B7-47A1-AF13DB7EBFEB}"/>
              </a:ext>
            </a:extLst>
          </p:cNvPr>
          <p:cNvPicPr>
            <a:picLocks noChangeAspect="1"/>
          </p:cNvPicPr>
          <p:nvPr/>
        </p:nvPicPr>
        <p:blipFill>
          <a:blip r:embed="rId4"/>
          <a:stretch>
            <a:fillRect/>
          </a:stretch>
        </p:blipFill>
        <p:spPr>
          <a:xfrm>
            <a:off x="10917649" y="1887540"/>
            <a:ext cx="586586" cy="463403"/>
          </a:xfrm>
          <a:prstGeom prst="rect">
            <a:avLst/>
          </a:prstGeom>
        </p:spPr>
      </p:pic>
      <p:sp>
        <p:nvSpPr>
          <p:cNvPr id="58" name="TextBox 57">
            <a:extLst>
              <a:ext uri="{FF2B5EF4-FFF2-40B4-BE49-F238E27FC236}">
                <a16:creationId xmlns:a16="http://schemas.microsoft.com/office/drawing/2014/main" id="{9292A740-A6DC-FB28-CBF0-3E29B8998B82}"/>
              </a:ext>
            </a:extLst>
          </p:cNvPr>
          <p:cNvSpPr txBox="1"/>
          <p:nvPr/>
        </p:nvSpPr>
        <p:spPr>
          <a:xfrm>
            <a:off x="9974732" y="1425875"/>
            <a:ext cx="1885834" cy="461665"/>
          </a:xfrm>
          <a:prstGeom prst="rect">
            <a:avLst/>
          </a:prstGeom>
          <a:noFill/>
        </p:spPr>
        <p:txBody>
          <a:bodyPr wrap="square" rtlCol="0">
            <a:spAutoFit/>
          </a:bodyPr>
          <a:lstStyle/>
          <a:p>
            <a:pPr algn="ctr"/>
            <a:r>
              <a:rPr lang="en-US" sz="2400" b="1" dirty="0">
                <a:solidFill>
                  <a:schemeClr val="tx1">
                    <a:lumMod val="85000"/>
                    <a:lumOff val="15000"/>
                  </a:schemeClr>
                </a:solidFill>
                <a:effectLst>
                  <a:outerShdw blurRad="50800" dist="38100" dir="2700000" algn="tl" rotWithShape="0">
                    <a:prstClr val="black">
                      <a:alpha val="40000"/>
                    </a:prstClr>
                  </a:outerShdw>
                </a:effectLst>
                <a:latin typeface="Montserrat" panose="00000500000000000000" pitchFamily="2" charset="0"/>
              </a:rPr>
              <a:t>Valley</a:t>
            </a:r>
            <a:r>
              <a:rPr lang="en-US" sz="1200" b="1" dirty="0">
                <a:solidFill>
                  <a:schemeClr val="tx1">
                    <a:lumMod val="85000"/>
                    <a:lumOff val="15000"/>
                  </a:schemeClr>
                </a:solidFill>
                <a:effectLst>
                  <a:outerShdw blurRad="38100" dist="38100" dir="2700000" algn="tl">
                    <a:srgbClr val="000000">
                      <a:alpha val="43137"/>
                    </a:srgbClr>
                  </a:outerShdw>
                </a:effectLst>
                <a:latin typeface="Montserrat" panose="00000500000000000000" pitchFamily="2" charset="0"/>
              </a:rPr>
              <a:t> </a:t>
            </a:r>
            <a:r>
              <a:rPr lang="en-US" sz="1200" dirty="0">
                <a:solidFill>
                  <a:schemeClr val="tx1">
                    <a:lumMod val="85000"/>
                    <a:lumOff val="15000"/>
                  </a:schemeClr>
                </a:solidFill>
                <a:effectLst>
                  <a:outerShdw blurRad="50800" dist="38100" dir="2700000" algn="tl" rotWithShape="0">
                    <a:prstClr val="black">
                      <a:alpha val="40000"/>
                    </a:prstClr>
                  </a:outerShdw>
                </a:effectLst>
                <a:latin typeface="Montserrat" panose="00000500000000000000" pitchFamily="2" charset="0"/>
              </a:rPr>
              <a:t>(yr 2-6)</a:t>
            </a:r>
          </a:p>
        </p:txBody>
      </p:sp>
      <p:sp>
        <p:nvSpPr>
          <p:cNvPr id="3" name="Isosceles Triangle 2">
            <a:extLst>
              <a:ext uri="{FF2B5EF4-FFF2-40B4-BE49-F238E27FC236}">
                <a16:creationId xmlns:a16="http://schemas.microsoft.com/office/drawing/2014/main" id="{E08382B5-5331-08E1-4C39-4928B356AB8E}"/>
              </a:ext>
            </a:extLst>
          </p:cNvPr>
          <p:cNvSpPr/>
          <p:nvPr/>
        </p:nvSpPr>
        <p:spPr>
          <a:xfrm>
            <a:off x="10349531" y="2722044"/>
            <a:ext cx="244038" cy="210378"/>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12" name="Isosceles Triangle 11">
            <a:extLst>
              <a:ext uri="{FF2B5EF4-FFF2-40B4-BE49-F238E27FC236}">
                <a16:creationId xmlns:a16="http://schemas.microsoft.com/office/drawing/2014/main" id="{8D94757B-22C3-83E1-DE42-E54BB4012D56}"/>
              </a:ext>
            </a:extLst>
          </p:cNvPr>
          <p:cNvSpPr/>
          <p:nvPr/>
        </p:nvSpPr>
        <p:spPr>
          <a:xfrm>
            <a:off x="8791035" y="2411875"/>
            <a:ext cx="244038" cy="210378"/>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14" name="Isosceles Triangle 13">
            <a:extLst>
              <a:ext uri="{FF2B5EF4-FFF2-40B4-BE49-F238E27FC236}">
                <a16:creationId xmlns:a16="http://schemas.microsoft.com/office/drawing/2014/main" id="{342D19E8-F1C2-061A-EB37-7E0F8C17EA6E}"/>
              </a:ext>
            </a:extLst>
          </p:cNvPr>
          <p:cNvSpPr/>
          <p:nvPr/>
        </p:nvSpPr>
        <p:spPr>
          <a:xfrm>
            <a:off x="7352506" y="2899512"/>
            <a:ext cx="244038" cy="210378"/>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15" name="Isosceles Triangle 14">
            <a:extLst>
              <a:ext uri="{FF2B5EF4-FFF2-40B4-BE49-F238E27FC236}">
                <a16:creationId xmlns:a16="http://schemas.microsoft.com/office/drawing/2014/main" id="{1C13EBAC-FD77-14FB-FDA1-1F9B831FE443}"/>
              </a:ext>
            </a:extLst>
          </p:cNvPr>
          <p:cNvSpPr/>
          <p:nvPr/>
        </p:nvSpPr>
        <p:spPr>
          <a:xfrm>
            <a:off x="5312731" y="2712421"/>
            <a:ext cx="244038" cy="210378"/>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D60D838E-4D07-23EB-AC9B-920E2C4E295C}"/>
              </a:ext>
            </a:extLst>
          </p:cNvPr>
          <p:cNvSpPr txBox="1"/>
          <p:nvPr/>
        </p:nvSpPr>
        <p:spPr>
          <a:xfrm>
            <a:off x="10047324" y="2938662"/>
            <a:ext cx="848452" cy="507831"/>
          </a:xfrm>
          <a:prstGeom prst="rect">
            <a:avLst/>
          </a:prstGeom>
          <a:noFill/>
        </p:spPr>
        <p:txBody>
          <a:bodyPr wrap="square" rtlCol="0">
            <a:spAutoFit/>
          </a:bodyPr>
          <a:lstStyle/>
          <a:p>
            <a:pPr algn="ctr">
              <a:buClr>
                <a:srgbClr val="D5B446"/>
              </a:buClr>
            </a:pPr>
            <a:r>
              <a:rPr lang="en-CA" sz="1600" b="1" dirty="0">
                <a:solidFill>
                  <a:srgbClr val="FF0000"/>
                </a:solidFill>
                <a:latin typeface="Montserrat" panose="00000500000000000000" pitchFamily="2" charset="0"/>
              </a:rPr>
              <a:t>Hemi</a:t>
            </a:r>
          </a:p>
          <a:p>
            <a:pPr algn="ctr">
              <a:buClr>
                <a:srgbClr val="D5B446"/>
              </a:buClr>
            </a:pPr>
            <a:r>
              <a:rPr lang="en-CA" sz="1100" b="1" dirty="0">
                <a:solidFill>
                  <a:srgbClr val="FF0000"/>
                </a:solidFill>
                <a:latin typeface="Montserrat" panose="00000500000000000000" pitchFamily="2" charset="0"/>
              </a:rPr>
              <a:t>(2024)</a:t>
            </a:r>
            <a:endParaRPr lang="en-CA" sz="900" b="1" dirty="0">
              <a:solidFill>
                <a:srgbClr val="FF0000"/>
              </a:solidFill>
              <a:latin typeface="Montserrat" panose="00000500000000000000" pitchFamily="2" charset="0"/>
            </a:endParaRPr>
          </a:p>
        </p:txBody>
      </p:sp>
      <p:sp>
        <p:nvSpPr>
          <p:cNvPr id="18" name="TextBox 17">
            <a:extLst>
              <a:ext uri="{FF2B5EF4-FFF2-40B4-BE49-F238E27FC236}">
                <a16:creationId xmlns:a16="http://schemas.microsoft.com/office/drawing/2014/main" id="{6B084CB7-4090-310F-922B-CC49619E3351}"/>
              </a:ext>
            </a:extLst>
          </p:cNvPr>
          <p:cNvSpPr txBox="1"/>
          <p:nvPr/>
        </p:nvSpPr>
        <p:spPr>
          <a:xfrm>
            <a:off x="8247434" y="2607548"/>
            <a:ext cx="1331240" cy="507831"/>
          </a:xfrm>
          <a:prstGeom prst="rect">
            <a:avLst/>
          </a:prstGeom>
          <a:noFill/>
        </p:spPr>
        <p:txBody>
          <a:bodyPr wrap="square" rtlCol="0">
            <a:spAutoFit/>
          </a:bodyPr>
          <a:lstStyle/>
          <a:p>
            <a:pPr algn="ctr">
              <a:buClr>
                <a:srgbClr val="D5B446"/>
              </a:buClr>
            </a:pPr>
            <a:r>
              <a:rPr lang="en-CA" sz="1600" b="1" dirty="0">
                <a:solidFill>
                  <a:srgbClr val="FF0000"/>
                </a:solidFill>
                <a:latin typeface="Montserrat" panose="00000500000000000000" pitchFamily="2" charset="0"/>
              </a:rPr>
              <a:t>Great Bear</a:t>
            </a:r>
          </a:p>
          <a:p>
            <a:pPr algn="ctr">
              <a:buClr>
                <a:srgbClr val="D5B446"/>
              </a:buClr>
            </a:pPr>
            <a:r>
              <a:rPr lang="en-CA" sz="1100" b="1" dirty="0">
                <a:solidFill>
                  <a:srgbClr val="FF0000"/>
                </a:solidFill>
                <a:latin typeface="Montserrat" panose="00000500000000000000" pitchFamily="2" charset="0"/>
              </a:rPr>
              <a:t>(2021)</a:t>
            </a:r>
            <a:endParaRPr lang="en-CA" sz="900" b="1" dirty="0">
              <a:solidFill>
                <a:srgbClr val="FF0000"/>
              </a:solidFill>
              <a:latin typeface="Montserrat" panose="00000500000000000000" pitchFamily="2" charset="0"/>
            </a:endParaRPr>
          </a:p>
        </p:txBody>
      </p:sp>
      <p:sp>
        <p:nvSpPr>
          <p:cNvPr id="19" name="TextBox 18">
            <a:extLst>
              <a:ext uri="{FF2B5EF4-FFF2-40B4-BE49-F238E27FC236}">
                <a16:creationId xmlns:a16="http://schemas.microsoft.com/office/drawing/2014/main" id="{E156670E-E56F-C4BC-AB4F-BF80E77CD9AF}"/>
              </a:ext>
            </a:extLst>
          </p:cNvPr>
          <p:cNvSpPr txBox="1"/>
          <p:nvPr/>
        </p:nvSpPr>
        <p:spPr>
          <a:xfrm>
            <a:off x="6808905" y="3094015"/>
            <a:ext cx="1331240" cy="507831"/>
          </a:xfrm>
          <a:prstGeom prst="rect">
            <a:avLst/>
          </a:prstGeom>
          <a:solidFill>
            <a:schemeClr val="bg1">
              <a:alpha val="57000"/>
            </a:schemeClr>
          </a:solidFill>
          <a:effectLst>
            <a:softEdge rad="50800"/>
          </a:effectLst>
        </p:spPr>
        <p:txBody>
          <a:bodyPr wrap="square" rtlCol="0">
            <a:spAutoFit/>
          </a:bodyPr>
          <a:lstStyle/>
          <a:p>
            <a:pPr algn="ctr">
              <a:buClr>
                <a:srgbClr val="D5B446"/>
              </a:buClr>
            </a:pPr>
            <a:r>
              <a:rPr lang="en-CA" sz="1600" b="1" dirty="0">
                <a:solidFill>
                  <a:srgbClr val="FF0000"/>
                </a:solidFill>
                <a:latin typeface="Montserrat" panose="00000500000000000000" pitchFamily="2" charset="0"/>
              </a:rPr>
              <a:t>Oko West </a:t>
            </a:r>
          </a:p>
          <a:p>
            <a:pPr algn="ctr">
              <a:buClr>
                <a:srgbClr val="D5B446"/>
              </a:buClr>
            </a:pPr>
            <a:r>
              <a:rPr lang="en-CA" sz="1100" b="1" dirty="0">
                <a:solidFill>
                  <a:srgbClr val="FF0000"/>
                </a:solidFill>
                <a:latin typeface="Montserrat" panose="00000500000000000000" pitchFamily="2" charset="0"/>
              </a:rPr>
              <a:t>(2024)</a:t>
            </a:r>
            <a:endParaRPr lang="en-CA" sz="900" b="1" dirty="0">
              <a:solidFill>
                <a:srgbClr val="FF0000"/>
              </a:solidFill>
              <a:latin typeface="Montserrat" panose="00000500000000000000" pitchFamily="2" charset="0"/>
            </a:endParaRPr>
          </a:p>
        </p:txBody>
      </p:sp>
      <p:sp>
        <p:nvSpPr>
          <p:cNvPr id="20" name="TextBox 19">
            <a:extLst>
              <a:ext uri="{FF2B5EF4-FFF2-40B4-BE49-F238E27FC236}">
                <a16:creationId xmlns:a16="http://schemas.microsoft.com/office/drawing/2014/main" id="{A32BA9A8-EBFD-6E77-7318-D0681B232A62}"/>
              </a:ext>
            </a:extLst>
          </p:cNvPr>
          <p:cNvSpPr txBox="1"/>
          <p:nvPr/>
        </p:nvSpPr>
        <p:spPr>
          <a:xfrm>
            <a:off x="5918412" y="2712929"/>
            <a:ext cx="1207129" cy="507831"/>
          </a:xfrm>
          <a:prstGeom prst="rect">
            <a:avLst/>
          </a:prstGeom>
          <a:solidFill>
            <a:schemeClr val="bg1">
              <a:alpha val="57000"/>
            </a:schemeClr>
          </a:solidFill>
          <a:effectLst>
            <a:softEdge rad="50800"/>
          </a:effectLst>
        </p:spPr>
        <p:txBody>
          <a:bodyPr wrap="square" rtlCol="0">
            <a:spAutoFit/>
          </a:bodyPr>
          <a:lstStyle/>
          <a:p>
            <a:pPr algn="ctr">
              <a:buClr>
                <a:srgbClr val="D5B446"/>
              </a:buClr>
            </a:pPr>
            <a:r>
              <a:rPr lang="en-CA" sz="1600" b="1" dirty="0">
                <a:solidFill>
                  <a:srgbClr val="FF0000"/>
                </a:solidFill>
                <a:latin typeface="Montserrat" panose="00000500000000000000" pitchFamily="2" charset="0"/>
              </a:rPr>
              <a:t>Windfall</a:t>
            </a:r>
          </a:p>
          <a:p>
            <a:pPr algn="ctr">
              <a:buClr>
                <a:srgbClr val="D5B446"/>
              </a:buClr>
            </a:pPr>
            <a:r>
              <a:rPr lang="en-CA" sz="1100" b="1" dirty="0">
                <a:solidFill>
                  <a:srgbClr val="FF0000"/>
                </a:solidFill>
                <a:latin typeface="Montserrat" panose="00000500000000000000" pitchFamily="2" charset="0"/>
              </a:rPr>
              <a:t>(2024)</a:t>
            </a:r>
            <a:endParaRPr lang="en-CA" sz="900" b="1" dirty="0">
              <a:solidFill>
                <a:srgbClr val="FF0000"/>
              </a:solidFill>
              <a:latin typeface="Montserrat" panose="00000500000000000000" pitchFamily="2" charset="0"/>
            </a:endParaRPr>
          </a:p>
        </p:txBody>
      </p:sp>
      <p:sp>
        <p:nvSpPr>
          <p:cNvPr id="13" name="Isosceles Triangle 12">
            <a:extLst>
              <a:ext uri="{FF2B5EF4-FFF2-40B4-BE49-F238E27FC236}">
                <a16:creationId xmlns:a16="http://schemas.microsoft.com/office/drawing/2014/main" id="{6F29B18C-8126-34AF-D521-D0F70EE27542}"/>
              </a:ext>
            </a:extLst>
          </p:cNvPr>
          <p:cNvSpPr/>
          <p:nvPr/>
        </p:nvSpPr>
        <p:spPr>
          <a:xfrm>
            <a:off x="6403039" y="2548129"/>
            <a:ext cx="244038" cy="210378"/>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21" name="TextBox 20">
            <a:extLst>
              <a:ext uri="{FF2B5EF4-FFF2-40B4-BE49-F238E27FC236}">
                <a16:creationId xmlns:a16="http://schemas.microsoft.com/office/drawing/2014/main" id="{5C0EC70C-451F-60C1-8C1E-ADC0B90657C5}"/>
              </a:ext>
            </a:extLst>
          </p:cNvPr>
          <p:cNvSpPr txBox="1"/>
          <p:nvPr/>
        </p:nvSpPr>
        <p:spPr>
          <a:xfrm>
            <a:off x="4781454" y="2883030"/>
            <a:ext cx="1361400" cy="507831"/>
          </a:xfrm>
          <a:prstGeom prst="rect">
            <a:avLst/>
          </a:prstGeom>
          <a:solidFill>
            <a:schemeClr val="bg1">
              <a:alpha val="57000"/>
            </a:schemeClr>
          </a:solidFill>
          <a:effectLst>
            <a:softEdge rad="50800"/>
          </a:effectLst>
        </p:spPr>
        <p:txBody>
          <a:bodyPr wrap="square" rtlCol="0">
            <a:spAutoFit/>
          </a:bodyPr>
          <a:lstStyle/>
          <a:p>
            <a:pPr algn="ctr">
              <a:buClr>
                <a:srgbClr val="D5B446"/>
              </a:buClr>
            </a:pPr>
            <a:r>
              <a:rPr lang="en-CA" sz="1600" b="1" dirty="0">
                <a:solidFill>
                  <a:srgbClr val="FF0000"/>
                </a:solidFill>
                <a:latin typeface="Montserrat" panose="00000500000000000000" pitchFamily="2" charset="0"/>
              </a:rPr>
              <a:t>Back River</a:t>
            </a:r>
          </a:p>
          <a:p>
            <a:pPr algn="ctr">
              <a:buClr>
                <a:srgbClr val="D5B446"/>
              </a:buClr>
            </a:pPr>
            <a:r>
              <a:rPr lang="en-CA" sz="1100" b="1" dirty="0">
                <a:solidFill>
                  <a:srgbClr val="FF0000"/>
                </a:solidFill>
                <a:latin typeface="Montserrat" panose="00000500000000000000" pitchFamily="2" charset="0"/>
              </a:rPr>
              <a:t>(2023)</a:t>
            </a:r>
            <a:endParaRPr lang="en-CA" sz="900" b="1" dirty="0">
              <a:solidFill>
                <a:srgbClr val="FF0000"/>
              </a:solidFill>
              <a:latin typeface="Montserrat" panose="00000500000000000000" pitchFamily="2" charset="0"/>
            </a:endParaRPr>
          </a:p>
        </p:txBody>
      </p:sp>
    </p:spTree>
    <p:extLst>
      <p:ext uri="{BB962C8B-B14F-4D97-AF65-F5344CB8AC3E}">
        <p14:creationId xmlns:p14="http://schemas.microsoft.com/office/powerpoint/2010/main" val="289782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4" grpId="0" animBg="1"/>
      <p:bldP spid="15" grpId="0" animBg="1"/>
      <p:bldP spid="17" grpId="0"/>
      <p:bldP spid="18" grpId="0"/>
      <p:bldP spid="19" grpId="0" animBg="1"/>
      <p:bldP spid="20" grpId="0" animBg="1"/>
      <p:bldP spid="13"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1">
            <a:extLst>
              <a:ext uri="{FF2B5EF4-FFF2-40B4-BE49-F238E27FC236}">
                <a16:creationId xmlns:a16="http://schemas.microsoft.com/office/drawing/2014/main" id="{3F6C061B-6E56-E219-2C2B-9B17578BC20E}"/>
              </a:ext>
            </a:extLst>
          </p:cNvPr>
          <p:cNvSpPr txBox="1">
            <a:spLocks/>
          </p:cNvSpPr>
          <p:nvPr/>
        </p:nvSpPr>
        <p:spPr>
          <a:xfrm>
            <a:off x="9471107" y="6443383"/>
            <a:ext cx="2420471" cy="322169"/>
          </a:xfrm>
          <a:prstGeom prst="rect">
            <a:avLst/>
          </a:prstGeom>
        </p:spPr>
        <p:txBody>
          <a:bodyPr/>
          <a:lstStyle>
            <a:defPPr>
              <a:defRPr lang="en-CA"/>
            </a:defPPr>
            <a:lvl1pPr algn="ctr" rtl="0" fontAlgn="base">
              <a:spcBef>
                <a:spcPct val="0"/>
              </a:spcBef>
              <a:spcAft>
                <a:spcPct val="0"/>
              </a:spcAft>
              <a:defRPr sz="1200" kern="1200">
                <a:solidFill>
                  <a:schemeClr val="tx1"/>
                </a:solidFill>
                <a:latin typeface="Arial" charset="0"/>
                <a:ea typeface="LF_Kai" pitchFamily="2" charset="-122"/>
                <a:cs typeface="+mn-cs"/>
              </a:defRPr>
            </a:lvl1pPr>
            <a:lvl2pPr marL="457200" algn="ctr" rtl="0" fontAlgn="base">
              <a:spcBef>
                <a:spcPct val="0"/>
              </a:spcBef>
              <a:spcAft>
                <a:spcPct val="0"/>
              </a:spcAft>
              <a:defRPr sz="1200" kern="1200">
                <a:solidFill>
                  <a:schemeClr val="tx1"/>
                </a:solidFill>
                <a:latin typeface="Arial" charset="0"/>
                <a:ea typeface="LF_Kai" pitchFamily="2" charset="-122"/>
                <a:cs typeface="+mn-cs"/>
              </a:defRPr>
            </a:lvl2pPr>
            <a:lvl3pPr marL="914400" algn="ctr" rtl="0" fontAlgn="base">
              <a:spcBef>
                <a:spcPct val="0"/>
              </a:spcBef>
              <a:spcAft>
                <a:spcPct val="0"/>
              </a:spcAft>
              <a:defRPr sz="1200" kern="1200">
                <a:solidFill>
                  <a:schemeClr val="tx1"/>
                </a:solidFill>
                <a:latin typeface="Arial" charset="0"/>
                <a:ea typeface="LF_Kai" pitchFamily="2" charset="-122"/>
                <a:cs typeface="+mn-cs"/>
              </a:defRPr>
            </a:lvl3pPr>
            <a:lvl4pPr marL="1371600" algn="ctr" rtl="0" fontAlgn="base">
              <a:spcBef>
                <a:spcPct val="0"/>
              </a:spcBef>
              <a:spcAft>
                <a:spcPct val="0"/>
              </a:spcAft>
              <a:defRPr sz="1200" kern="1200">
                <a:solidFill>
                  <a:schemeClr val="tx1"/>
                </a:solidFill>
                <a:latin typeface="Arial" charset="0"/>
                <a:ea typeface="LF_Kai" pitchFamily="2" charset="-122"/>
                <a:cs typeface="+mn-cs"/>
              </a:defRPr>
            </a:lvl4pPr>
            <a:lvl5pPr marL="1828800" algn="ctr" rtl="0" fontAlgn="base">
              <a:spcBef>
                <a:spcPct val="0"/>
              </a:spcBef>
              <a:spcAft>
                <a:spcPct val="0"/>
              </a:spcAft>
              <a:defRPr sz="1200" kern="1200">
                <a:solidFill>
                  <a:schemeClr val="tx1"/>
                </a:solidFill>
                <a:latin typeface="Arial" charset="0"/>
                <a:ea typeface="LF_Kai" pitchFamily="2" charset="-122"/>
                <a:cs typeface="+mn-cs"/>
              </a:defRPr>
            </a:lvl5pPr>
            <a:lvl6pPr marL="2286000" algn="l" defTabSz="914400" rtl="0" eaLnBrk="1" latinLnBrk="0" hangingPunct="1">
              <a:defRPr sz="1200" kern="1200">
                <a:solidFill>
                  <a:schemeClr val="tx1"/>
                </a:solidFill>
                <a:latin typeface="Arial" charset="0"/>
                <a:ea typeface="LF_Kai" pitchFamily="2" charset="-122"/>
                <a:cs typeface="+mn-cs"/>
              </a:defRPr>
            </a:lvl6pPr>
            <a:lvl7pPr marL="2743200" algn="l" defTabSz="914400" rtl="0" eaLnBrk="1" latinLnBrk="0" hangingPunct="1">
              <a:defRPr sz="1200" kern="1200">
                <a:solidFill>
                  <a:schemeClr val="tx1"/>
                </a:solidFill>
                <a:latin typeface="Arial" charset="0"/>
                <a:ea typeface="LF_Kai" pitchFamily="2" charset="-122"/>
                <a:cs typeface="+mn-cs"/>
              </a:defRPr>
            </a:lvl7pPr>
            <a:lvl8pPr marL="3200400" algn="l" defTabSz="914400" rtl="0" eaLnBrk="1" latinLnBrk="0" hangingPunct="1">
              <a:defRPr sz="1200" kern="1200">
                <a:solidFill>
                  <a:schemeClr val="tx1"/>
                </a:solidFill>
                <a:latin typeface="Arial" charset="0"/>
                <a:ea typeface="LF_Kai" pitchFamily="2" charset="-122"/>
                <a:cs typeface="+mn-cs"/>
              </a:defRPr>
            </a:lvl8pPr>
            <a:lvl9pPr marL="3657600" algn="l" defTabSz="914400" rtl="0" eaLnBrk="1" latinLnBrk="0" hangingPunct="1">
              <a:defRPr sz="1200" kern="1200">
                <a:solidFill>
                  <a:schemeClr val="tx1"/>
                </a:solidFill>
                <a:latin typeface="Arial" charset="0"/>
                <a:ea typeface="LF_Kai" pitchFamily="2" charset="-122"/>
                <a:cs typeface="+mn-cs"/>
              </a:defRPr>
            </a:lvl9pPr>
          </a:lstStyle>
          <a:p>
            <a:pPr algn="r"/>
            <a:fld id="{90B1EC3C-BF0C-488E-814D-D05A1CE60EC8}" type="slidenum">
              <a:rPr lang="en-CA" sz="1059">
                <a:solidFill>
                  <a:schemeClr val="accent3"/>
                </a:solidFill>
              </a:rPr>
              <a:pPr algn="r"/>
              <a:t>14</a:t>
            </a:fld>
            <a:endParaRPr lang="en-CA" sz="1059" dirty="0">
              <a:solidFill>
                <a:schemeClr val="accent3"/>
              </a:solidFill>
            </a:endParaRPr>
          </a:p>
        </p:txBody>
      </p:sp>
      <p:cxnSp>
        <p:nvCxnSpPr>
          <p:cNvPr id="36" name="Straight Connector 35">
            <a:extLst>
              <a:ext uri="{FF2B5EF4-FFF2-40B4-BE49-F238E27FC236}">
                <a16:creationId xmlns:a16="http://schemas.microsoft.com/office/drawing/2014/main" id="{D38ACEA4-4B61-4F60-9C19-C918F4AFCD3C}"/>
              </a:ext>
            </a:extLst>
          </p:cNvPr>
          <p:cNvCxnSpPr>
            <a:cxnSpLocks/>
          </p:cNvCxnSpPr>
          <p:nvPr/>
        </p:nvCxnSpPr>
        <p:spPr>
          <a:xfrm>
            <a:off x="752635" y="3696634"/>
            <a:ext cx="996679" cy="0"/>
          </a:xfrm>
          <a:prstGeom prst="line">
            <a:avLst/>
          </a:prstGeom>
          <a:ln w="1460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D0442-4B55-A280-54E9-3C76AAAF0D79}"/>
              </a:ext>
            </a:extLst>
          </p:cNvPr>
          <p:cNvCxnSpPr>
            <a:cxnSpLocks/>
          </p:cNvCxnSpPr>
          <p:nvPr/>
        </p:nvCxnSpPr>
        <p:spPr>
          <a:xfrm>
            <a:off x="740597" y="4945537"/>
            <a:ext cx="101851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E5C6235F-941C-E3CC-66D7-1413FC9C570D}"/>
              </a:ext>
            </a:extLst>
          </p:cNvPr>
          <p:cNvGraphicFramePr>
            <a:graphicFrameLocks noGrp="1"/>
          </p:cNvGraphicFramePr>
          <p:nvPr>
            <p:extLst>
              <p:ext uri="{D42A27DB-BD31-4B8C-83A1-F6EECF244321}">
                <p14:modId xmlns:p14="http://schemas.microsoft.com/office/powerpoint/2010/main" val="1159924504"/>
              </p:ext>
            </p:extLst>
          </p:nvPr>
        </p:nvGraphicFramePr>
        <p:xfrm>
          <a:off x="2082662" y="958933"/>
          <a:ext cx="8341530" cy="4926711"/>
        </p:xfrm>
        <a:graphic>
          <a:graphicData uri="http://schemas.openxmlformats.org/drawingml/2006/table">
            <a:tbl>
              <a:tblPr>
                <a:tableStyleId>{C4B1156A-380E-4F78-BDF5-A606A8083BF9}</a:tableStyleId>
              </a:tblPr>
              <a:tblGrid>
                <a:gridCol w="2602134">
                  <a:extLst>
                    <a:ext uri="{9D8B030D-6E8A-4147-A177-3AD203B41FA5}">
                      <a16:colId xmlns:a16="http://schemas.microsoft.com/office/drawing/2014/main" val="1037288930"/>
                    </a:ext>
                  </a:extLst>
                </a:gridCol>
                <a:gridCol w="2971085">
                  <a:extLst>
                    <a:ext uri="{9D8B030D-6E8A-4147-A177-3AD203B41FA5}">
                      <a16:colId xmlns:a16="http://schemas.microsoft.com/office/drawing/2014/main" val="3313178487"/>
                    </a:ext>
                  </a:extLst>
                </a:gridCol>
                <a:gridCol w="2768311">
                  <a:extLst>
                    <a:ext uri="{9D8B030D-6E8A-4147-A177-3AD203B41FA5}">
                      <a16:colId xmlns:a16="http://schemas.microsoft.com/office/drawing/2014/main" val="1365018357"/>
                    </a:ext>
                  </a:extLst>
                </a:gridCol>
              </a:tblGrid>
              <a:tr h="1077341">
                <a:tc>
                  <a:txBody>
                    <a:bodyPr/>
                    <a:lstStyle/>
                    <a:p>
                      <a:pPr marL="0" algn="ctr" defTabSz="914400" rtl="0" eaLnBrk="1" fontAlgn="t" latinLnBrk="0" hangingPunct="1">
                        <a:lnSpc>
                          <a:spcPct val="107000"/>
                        </a:lnSpc>
                        <a:spcAft>
                          <a:spcPts val="800"/>
                        </a:spcAft>
                      </a:pPr>
                      <a:endParaRPr lang="en-CA" sz="1400" b="1" kern="100" dirty="0">
                        <a:solidFill>
                          <a:schemeClr val="tx1"/>
                        </a:solidFill>
                        <a:effectLst/>
                        <a:latin typeface="+mn-lt"/>
                        <a:ea typeface="+mn-ea"/>
                        <a:cs typeface="+mn-cs"/>
                      </a:endParaRPr>
                    </a:p>
                  </a:txBody>
                  <a:tcPr>
                    <a:lnL w="19050" cap="flat" cmpd="sng" algn="ctr">
                      <a:solidFill>
                        <a:srgbClr val="EDC843"/>
                      </a:solidFill>
                      <a:prstDash val="solid"/>
                      <a:round/>
                      <a:headEnd type="none" w="med" len="med"/>
                      <a:tailEnd type="none" w="med" len="med"/>
                    </a:lnL>
                    <a:lnR w="12700" cmpd="sng">
                      <a:noFill/>
                    </a:lnR>
                    <a:lnT w="19050" cap="flat" cmpd="sng" algn="ctr">
                      <a:solidFill>
                        <a:srgbClr val="EDC843"/>
                      </a:solidFill>
                      <a:prstDash val="solid"/>
                      <a:round/>
                      <a:headEnd type="none" w="med" len="med"/>
                      <a:tailEnd type="none" w="med" len="med"/>
                    </a:lnT>
                    <a:lnB w="12700" cap="flat" cmpd="sng" algn="ctr">
                      <a:solidFill>
                        <a:srgbClr val="EDC843"/>
                      </a:solidFill>
                      <a:prstDash val="solid"/>
                      <a:round/>
                      <a:headEnd type="none" w="med" len="med"/>
                      <a:tailEnd type="none" w="med" len="med"/>
                    </a:lnB>
                    <a:lnTlToBr w="12700" cmpd="sng">
                      <a:noFill/>
                      <a:prstDash val="solid"/>
                    </a:lnTlToBr>
                    <a:lnBlToTr w="12700" cmpd="sng">
                      <a:noFill/>
                      <a:prstDash val="solid"/>
                    </a:lnBlToTr>
                    <a:solidFill>
                      <a:srgbClr val="EDC843"/>
                    </a:solidFill>
                  </a:tcPr>
                </a:tc>
                <a:tc>
                  <a:txBody>
                    <a:bodyPr/>
                    <a:lstStyle/>
                    <a:p>
                      <a:pPr marL="0" algn="ctr" defTabSz="914400" rtl="0" eaLnBrk="1" fontAlgn="t" latinLnBrk="0" hangingPunct="1">
                        <a:lnSpc>
                          <a:spcPct val="107000"/>
                        </a:lnSpc>
                        <a:spcAft>
                          <a:spcPts val="800"/>
                        </a:spcAft>
                      </a:pPr>
                      <a:endParaRPr lang="en-CA" sz="1400" b="1" kern="100" dirty="0">
                        <a:solidFill>
                          <a:schemeClr val="tx1"/>
                        </a:solidFill>
                        <a:effectLst/>
                        <a:latin typeface="+mn-lt"/>
                        <a:ea typeface="+mn-ea"/>
                        <a:cs typeface="+mn-cs"/>
                      </a:endParaRPr>
                    </a:p>
                    <a:p>
                      <a:pPr marL="0" algn="ctr" defTabSz="914400" rtl="0" eaLnBrk="1" fontAlgn="t" latinLnBrk="0" hangingPunct="1">
                        <a:lnSpc>
                          <a:spcPct val="107000"/>
                        </a:lnSpc>
                        <a:spcAft>
                          <a:spcPts val="800"/>
                        </a:spcAft>
                      </a:pPr>
                      <a:endParaRPr lang="en-CA" sz="1400" b="1" kern="100" dirty="0">
                        <a:solidFill>
                          <a:schemeClr val="tx1"/>
                        </a:solidFill>
                        <a:effectLst/>
                        <a:latin typeface="+mn-lt"/>
                        <a:ea typeface="+mn-ea"/>
                        <a:cs typeface="+mn-cs"/>
                      </a:endParaRPr>
                    </a:p>
                    <a:p>
                      <a:pPr marL="0" algn="ctr" defTabSz="914400" rtl="0" eaLnBrk="1" fontAlgn="t" latinLnBrk="0" hangingPunct="1">
                        <a:lnSpc>
                          <a:spcPct val="107000"/>
                        </a:lnSpc>
                        <a:spcAft>
                          <a:spcPts val="800"/>
                        </a:spcAft>
                      </a:pPr>
                      <a:r>
                        <a:rPr lang="en-CA" sz="2000" b="1" kern="100" dirty="0">
                          <a:solidFill>
                            <a:schemeClr val="tx1"/>
                          </a:solidFill>
                          <a:effectLst/>
                          <a:latin typeface="+mn-lt"/>
                          <a:ea typeface="+mn-ea"/>
                          <a:cs typeface="+mn-cs"/>
                        </a:rPr>
                        <a:t>Hemi </a:t>
                      </a:r>
                    </a:p>
                  </a:txBody>
                  <a:tcPr>
                    <a:lnL w="12700" cmpd="sng">
                      <a:noFill/>
                    </a:lnL>
                    <a:lnR w="12700" cmpd="sng">
                      <a:noFill/>
                    </a:lnR>
                    <a:lnT w="19050" cap="flat" cmpd="sng" algn="ctr">
                      <a:solidFill>
                        <a:srgbClr val="EDC843"/>
                      </a:solidFill>
                      <a:prstDash val="solid"/>
                      <a:round/>
                      <a:headEnd type="none" w="med" len="med"/>
                      <a:tailEnd type="none" w="med" len="med"/>
                    </a:lnT>
                    <a:lnB w="12700" cap="flat" cmpd="sng" algn="ctr">
                      <a:solidFill>
                        <a:srgbClr val="EDC843"/>
                      </a:solidFill>
                      <a:prstDash val="solid"/>
                      <a:round/>
                      <a:headEnd type="none" w="med" len="med"/>
                      <a:tailEnd type="none" w="med" len="med"/>
                    </a:lnB>
                    <a:lnTlToBr w="12700" cmpd="sng">
                      <a:noFill/>
                      <a:prstDash val="solid"/>
                    </a:lnTlToBr>
                    <a:lnBlToTr w="12700" cmpd="sng">
                      <a:noFill/>
                      <a:prstDash val="solid"/>
                    </a:lnBlToTr>
                    <a:solidFill>
                      <a:srgbClr val="EDC843"/>
                    </a:solidFill>
                  </a:tcPr>
                </a:tc>
                <a:tc>
                  <a:txBody>
                    <a:bodyPr/>
                    <a:lstStyle/>
                    <a:p>
                      <a:pPr marL="0" algn="ctr" defTabSz="914400" rtl="0" eaLnBrk="1" fontAlgn="t" latinLnBrk="0" hangingPunct="1">
                        <a:lnSpc>
                          <a:spcPct val="107000"/>
                        </a:lnSpc>
                        <a:spcAft>
                          <a:spcPts val="800"/>
                        </a:spcAft>
                      </a:pPr>
                      <a:endParaRPr lang="en-CA" sz="1400" b="1" kern="100" dirty="0">
                        <a:solidFill>
                          <a:schemeClr val="tx1"/>
                        </a:solidFill>
                        <a:effectLst/>
                        <a:latin typeface="+mn-lt"/>
                        <a:ea typeface="+mn-ea"/>
                        <a:cs typeface="+mn-cs"/>
                      </a:endParaRPr>
                    </a:p>
                    <a:p>
                      <a:pPr marL="0" algn="ctr" defTabSz="914400" rtl="0" eaLnBrk="1" fontAlgn="t" latinLnBrk="0" hangingPunct="1">
                        <a:lnSpc>
                          <a:spcPct val="107000"/>
                        </a:lnSpc>
                        <a:spcAft>
                          <a:spcPts val="800"/>
                        </a:spcAft>
                      </a:pPr>
                      <a:endParaRPr lang="en-CA" sz="1400" b="1" kern="100" dirty="0">
                        <a:solidFill>
                          <a:schemeClr val="tx1"/>
                        </a:solidFill>
                        <a:effectLst/>
                        <a:latin typeface="+mn-lt"/>
                        <a:ea typeface="+mn-ea"/>
                        <a:cs typeface="+mn-cs"/>
                      </a:endParaRPr>
                    </a:p>
                    <a:p>
                      <a:pPr marL="0" algn="ctr" defTabSz="914400" rtl="0" eaLnBrk="1" fontAlgn="t" latinLnBrk="0" hangingPunct="1">
                        <a:lnSpc>
                          <a:spcPct val="107000"/>
                        </a:lnSpc>
                        <a:spcAft>
                          <a:spcPts val="800"/>
                        </a:spcAft>
                      </a:pPr>
                      <a:r>
                        <a:rPr lang="en-CA" sz="2000" b="1" kern="100" dirty="0">
                          <a:solidFill>
                            <a:schemeClr val="tx1"/>
                          </a:solidFill>
                          <a:effectLst/>
                          <a:latin typeface="+mn-lt"/>
                          <a:ea typeface="+mn-ea"/>
                          <a:cs typeface="+mn-cs"/>
                        </a:rPr>
                        <a:t>Valley</a:t>
                      </a:r>
                      <a:endParaRPr lang="en-CA" sz="1400" b="1" kern="100" dirty="0">
                        <a:solidFill>
                          <a:schemeClr val="tx1"/>
                        </a:solidFill>
                        <a:effectLst/>
                        <a:latin typeface="+mn-lt"/>
                        <a:ea typeface="+mn-ea"/>
                        <a:cs typeface="+mn-cs"/>
                      </a:endParaRPr>
                    </a:p>
                  </a:txBody>
                  <a:tcPr>
                    <a:lnL w="12700" cmpd="sng">
                      <a:noFill/>
                    </a:lnL>
                    <a:lnR w="19050" cap="flat" cmpd="sng" algn="ctr">
                      <a:solidFill>
                        <a:srgbClr val="EDC843"/>
                      </a:solidFill>
                      <a:prstDash val="solid"/>
                      <a:round/>
                      <a:headEnd type="none" w="med" len="med"/>
                      <a:tailEnd type="none" w="med" len="med"/>
                    </a:lnR>
                    <a:lnT w="19050" cap="flat" cmpd="sng" algn="ctr">
                      <a:solidFill>
                        <a:srgbClr val="EDC843"/>
                      </a:solidFill>
                      <a:prstDash val="solid"/>
                      <a:round/>
                      <a:headEnd type="none" w="med" len="med"/>
                      <a:tailEnd type="none" w="med" len="med"/>
                    </a:lnT>
                    <a:lnB w="12700" cap="flat" cmpd="sng" algn="ctr">
                      <a:solidFill>
                        <a:srgbClr val="EDC843"/>
                      </a:solidFill>
                      <a:prstDash val="solid"/>
                      <a:round/>
                      <a:headEnd type="none" w="med" len="med"/>
                      <a:tailEnd type="none" w="med" len="med"/>
                    </a:lnB>
                    <a:lnTlToBr w="12700" cmpd="sng">
                      <a:noFill/>
                      <a:prstDash val="solid"/>
                    </a:lnTlToBr>
                    <a:lnBlToTr w="12700" cmpd="sng">
                      <a:noFill/>
                      <a:prstDash val="solid"/>
                    </a:lnBlToTr>
                    <a:solidFill>
                      <a:srgbClr val="EDC843"/>
                    </a:solidFill>
                  </a:tcPr>
                </a:tc>
                <a:extLst>
                  <a:ext uri="{0D108BD9-81ED-4DB2-BD59-A6C34878D82A}">
                    <a16:rowId xmlns:a16="http://schemas.microsoft.com/office/drawing/2014/main" val="246057419"/>
                  </a:ext>
                </a:extLst>
              </a:tr>
              <a:tr h="384937">
                <a:tc>
                  <a:txBody>
                    <a:bodyPr/>
                    <a:lstStyle/>
                    <a:p>
                      <a:pPr marL="0" algn="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Mineable Deposit</a:t>
                      </a:r>
                      <a:r>
                        <a:rPr lang="en-CA" sz="1800" b="0" kern="100" baseline="30000" dirty="0">
                          <a:solidFill>
                            <a:schemeClr val="tx1"/>
                          </a:solidFill>
                          <a:effectLst/>
                          <a:latin typeface="+mn-lt"/>
                          <a:ea typeface="+mn-ea"/>
                          <a:cs typeface="+mn-cs"/>
                        </a:rPr>
                        <a:t>1</a:t>
                      </a:r>
                      <a:endParaRPr lang="en-CA" sz="1800" b="0" kern="100" dirty="0">
                        <a:solidFill>
                          <a:schemeClr val="tx1"/>
                        </a:solidFill>
                        <a:effectLst/>
                        <a:latin typeface="+mn-lt"/>
                        <a:ea typeface="+mn-ea"/>
                        <a:cs typeface="+mn-cs"/>
                      </a:endParaRPr>
                    </a:p>
                  </a:txBody>
                  <a:tcPr>
                    <a:lnL w="19050" cap="flat" cmpd="sng" algn="ctr">
                      <a:solidFill>
                        <a:srgbClr val="EDC843"/>
                      </a:solidFill>
                      <a:prstDash val="solid"/>
                      <a:round/>
                      <a:headEnd type="none" w="med" len="med"/>
                      <a:tailEnd type="none" w="med" len="med"/>
                    </a:lnL>
                    <a:lnR w="12700" cmpd="sng">
                      <a:noFill/>
                    </a:lnR>
                    <a:lnT w="12700" cap="flat" cmpd="sng" algn="ctr">
                      <a:solidFill>
                        <a:srgbClr val="EDC84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6.0 Moz Au</a:t>
                      </a:r>
                    </a:p>
                  </a:txBody>
                  <a:tcPr>
                    <a:lnL w="12700" cmpd="sng">
                      <a:noFill/>
                    </a:lnL>
                    <a:lnR w="12700" cmpd="sng">
                      <a:noFill/>
                    </a:lnR>
                    <a:lnT w="12700" cap="flat" cmpd="sng" algn="ctr">
                      <a:solidFill>
                        <a:srgbClr val="EDC84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7.4 Moz Au</a:t>
                      </a:r>
                      <a:r>
                        <a:rPr lang="en-CA" sz="1800" b="0" kern="100" baseline="30000" dirty="0">
                          <a:solidFill>
                            <a:schemeClr val="tx1"/>
                          </a:solidFill>
                          <a:effectLst/>
                          <a:latin typeface="+mn-lt"/>
                          <a:ea typeface="+mn-ea"/>
                          <a:cs typeface="+mn-cs"/>
                        </a:rPr>
                        <a:t>2</a:t>
                      </a:r>
                      <a:endParaRPr lang="en-CA" sz="1800" b="0" kern="100" dirty="0">
                        <a:solidFill>
                          <a:schemeClr val="tx1"/>
                        </a:solidFill>
                        <a:effectLst/>
                        <a:latin typeface="+mn-lt"/>
                        <a:ea typeface="+mn-ea"/>
                        <a:cs typeface="+mn-cs"/>
                      </a:endParaRPr>
                    </a:p>
                  </a:txBody>
                  <a:tcPr>
                    <a:lnL w="12700" cmpd="sng">
                      <a:noFill/>
                    </a:lnL>
                    <a:lnR w="19050" cap="flat" cmpd="sng" algn="ctr">
                      <a:solidFill>
                        <a:srgbClr val="EDC843"/>
                      </a:solidFill>
                      <a:prstDash val="solid"/>
                      <a:round/>
                      <a:headEnd type="none" w="med" len="med"/>
                      <a:tailEnd type="none" w="med" len="med"/>
                    </a:lnR>
                    <a:lnT w="12700" cap="flat" cmpd="sng" algn="ctr">
                      <a:solidFill>
                        <a:srgbClr val="EDC84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76037322"/>
                  </a:ext>
                </a:extLst>
              </a:tr>
              <a:tr h="384937">
                <a:tc>
                  <a:txBody>
                    <a:bodyPr/>
                    <a:lstStyle/>
                    <a:p>
                      <a:pPr marL="0" algn="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Number of Pits</a:t>
                      </a:r>
                    </a:p>
                  </a:txBody>
                  <a:tcPr>
                    <a:lnL w="19050" cap="flat" cmpd="sng" algn="ctr">
                      <a:solidFill>
                        <a:srgbClr val="EDC84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marL="0" algn="ct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5 pits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marL="0" algn="ct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1 pit</a:t>
                      </a:r>
                    </a:p>
                  </a:txBody>
                  <a:tcPr>
                    <a:lnL w="12700" cmpd="sng">
                      <a:noFill/>
                    </a:lnL>
                    <a:lnR w="19050" cap="flat" cmpd="sng" algn="ctr">
                      <a:solidFill>
                        <a:srgbClr val="EDC84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27677108"/>
                  </a:ext>
                </a:extLst>
              </a:tr>
              <a:tr h="384937">
                <a:tc>
                  <a:txBody>
                    <a:bodyPr/>
                    <a:lstStyle/>
                    <a:p>
                      <a:pPr marL="0" algn="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Grade</a:t>
                      </a:r>
                    </a:p>
                  </a:txBody>
                  <a:tcPr>
                    <a:lnL w="19050" cap="flat" cmpd="sng" algn="ctr">
                      <a:solidFill>
                        <a:srgbClr val="EDC84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1.5 g/t Au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1.34 g/t Au</a:t>
                      </a:r>
                    </a:p>
                  </a:txBody>
                  <a:tcPr>
                    <a:lnL w="12700" cmpd="sng">
                      <a:noFill/>
                    </a:lnL>
                    <a:lnR w="19050" cap="flat" cmpd="sng" algn="ctr">
                      <a:solidFill>
                        <a:srgbClr val="EDC84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2956792"/>
                  </a:ext>
                </a:extLst>
              </a:tr>
              <a:tr h="384937">
                <a:tc>
                  <a:txBody>
                    <a:bodyPr/>
                    <a:lstStyle/>
                    <a:p>
                      <a:pPr marL="0" algn="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Stripping Ratio</a:t>
                      </a:r>
                    </a:p>
                  </a:txBody>
                  <a:tcPr>
                    <a:lnL w="19050" cap="flat" cmpd="sng" algn="ctr">
                      <a:solidFill>
                        <a:srgbClr val="EDC84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marL="0" algn="ct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6.6 to 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marL="0" algn="ct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1.1 to 1</a:t>
                      </a:r>
                    </a:p>
                  </a:txBody>
                  <a:tcPr>
                    <a:lnL w="12700" cmpd="sng">
                      <a:noFill/>
                    </a:lnL>
                    <a:lnR w="19050" cap="flat" cmpd="sng" algn="ctr">
                      <a:solidFill>
                        <a:srgbClr val="EDC84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2343187700"/>
                  </a:ext>
                </a:extLst>
              </a:tr>
              <a:tr h="384937">
                <a:tc>
                  <a:txBody>
                    <a:bodyPr/>
                    <a:lstStyle/>
                    <a:p>
                      <a:pPr marL="0" algn="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Starter Pit</a:t>
                      </a:r>
                    </a:p>
                  </a:txBody>
                  <a:tcPr>
                    <a:lnL w="19050" cap="flat" cmpd="sng" algn="ctr">
                      <a:solidFill>
                        <a:srgbClr val="EDC84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1.8 Moz @ 1.6 g/t Au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2.8 Moz @ 2.34 g/t Au</a:t>
                      </a:r>
                    </a:p>
                  </a:txBody>
                  <a:tcPr>
                    <a:lnL w="12700" cmpd="sng">
                      <a:noFill/>
                    </a:lnL>
                    <a:lnR w="19050" cap="flat" cmpd="sng" algn="ctr">
                      <a:solidFill>
                        <a:srgbClr val="EDC84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49607064"/>
                  </a:ext>
                </a:extLst>
              </a:tr>
              <a:tr h="384937">
                <a:tc>
                  <a:txBody>
                    <a:bodyPr/>
                    <a:lstStyle/>
                    <a:p>
                      <a:pPr marL="0" algn="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Mineralization</a:t>
                      </a:r>
                    </a:p>
                  </a:txBody>
                  <a:tcPr>
                    <a:lnL w="19050" cap="flat" cmpd="sng" algn="ctr">
                      <a:solidFill>
                        <a:srgbClr val="EDC84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marL="0" algn="ct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Refractory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marL="0" algn="ct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Non-refractory</a:t>
                      </a:r>
                    </a:p>
                  </a:txBody>
                  <a:tcPr>
                    <a:lnL w="12700" cmpd="sng">
                      <a:noFill/>
                    </a:lnL>
                    <a:lnR w="19050" cap="flat" cmpd="sng" algn="ctr">
                      <a:solidFill>
                        <a:srgbClr val="EDC84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2961286334"/>
                  </a:ext>
                </a:extLst>
              </a:tr>
              <a:tr h="384937">
                <a:tc>
                  <a:txBody>
                    <a:bodyPr/>
                    <a:lstStyle/>
                    <a:p>
                      <a:pPr marL="0" algn="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Discovery</a:t>
                      </a:r>
                    </a:p>
                  </a:txBody>
                  <a:tcPr>
                    <a:lnL w="19050" cap="flat" cmpd="sng" algn="ctr">
                      <a:solidFill>
                        <a:srgbClr val="EDC84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2019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2022</a:t>
                      </a:r>
                    </a:p>
                  </a:txBody>
                  <a:tcPr>
                    <a:lnL w="12700" cmpd="sng">
                      <a:noFill/>
                    </a:lnL>
                    <a:lnR w="19050" cap="flat" cmpd="sng" algn="ctr">
                      <a:solidFill>
                        <a:srgbClr val="EDC84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8064863"/>
                  </a:ext>
                </a:extLst>
              </a:tr>
              <a:tr h="384937">
                <a:tc>
                  <a:txBody>
                    <a:bodyPr/>
                    <a:lstStyle/>
                    <a:p>
                      <a:pPr marL="0" algn="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Initial Economics</a:t>
                      </a:r>
                    </a:p>
                  </a:txBody>
                  <a:tcPr>
                    <a:lnL w="19050" cap="flat" cmpd="sng" algn="ctr">
                      <a:solidFill>
                        <a:srgbClr val="EDC84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marL="0" algn="ct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2022 (PFS)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marL="0" algn="ct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2025 (PEA)</a:t>
                      </a:r>
                    </a:p>
                  </a:txBody>
                  <a:tcPr>
                    <a:lnL w="12700" cmpd="sng">
                      <a:noFill/>
                    </a:lnL>
                    <a:lnR w="19050" cap="flat" cmpd="sng" algn="ctr">
                      <a:solidFill>
                        <a:srgbClr val="EDC84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444373364"/>
                  </a:ext>
                </a:extLst>
              </a:tr>
              <a:tr h="384937">
                <a:tc>
                  <a:txBody>
                    <a:bodyPr/>
                    <a:lstStyle/>
                    <a:p>
                      <a:pPr marL="0" algn="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Spot Gold</a:t>
                      </a:r>
                    </a:p>
                  </a:txBody>
                  <a:tcPr>
                    <a:lnL w="19050" cap="flat" cmpd="sng" algn="ctr">
                      <a:solidFill>
                        <a:srgbClr val="EDC843"/>
                      </a:solidFill>
                      <a:prstDash val="solid"/>
                      <a:round/>
                      <a:headEnd type="none" w="med" len="med"/>
                      <a:tailEnd type="none" w="med" len="med"/>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$2,646 </a:t>
                      </a:r>
                      <a:r>
                        <a:rPr kumimoji="0" lang="en-CA" sz="1600" b="0" i="0" u="none" strike="noStrike" kern="100" cap="none" spc="0" normalizeH="0" baseline="0" noProof="0" dirty="0">
                          <a:ln>
                            <a:noFill/>
                          </a:ln>
                          <a:solidFill>
                            <a:prstClr val="black"/>
                          </a:solidFill>
                          <a:effectLst/>
                          <a:uLnTx/>
                          <a:uFillTx/>
                          <a:latin typeface="Calibri Light" panose="020F0302020204030204"/>
                          <a:ea typeface="+mn-ea"/>
                          <a:cs typeface="+mn-cs"/>
                        </a:rPr>
                        <a:t>(2024 buy out)</a:t>
                      </a:r>
                      <a:endParaRPr lang="en-CA" sz="1800" b="0" kern="100" dirty="0">
                        <a:solidFill>
                          <a:schemeClr val="tx1"/>
                        </a:solidFill>
                        <a:effectLst/>
                        <a:latin typeface="+mn-lt"/>
                        <a:ea typeface="+mn-ea"/>
                        <a:cs typeface="+mn-cs"/>
                      </a:endParaRPr>
                    </a:p>
                  </a:txBody>
                  <a:tcP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t" latinLnBrk="0" hangingPunct="1">
                        <a:lnSpc>
                          <a:spcPct val="107000"/>
                        </a:lnSpc>
                        <a:spcBef>
                          <a:spcPts val="0"/>
                        </a:spcBef>
                        <a:spcAft>
                          <a:spcPts val="800"/>
                        </a:spcAft>
                        <a:buClrTx/>
                        <a:buSzTx/>
                        <a:buFontTx/>
                        <a:buNone/>
                        <a:tabLst/>
                        <a:defRPr/>
                      </a:pPr>
                      <a:r>
                        <a:rPr lang="en-CA" sz="1800" b="0" kern="100" dirty="0">
                          <a:solidFill>
                            <a:schemeClr val="tx1"/>
                          </a:solidFill>
                          <a:effectLst/>
                          <a:latin typeface="+mn-lt"/>
                          <a:ea typeface="+mn-ea"/>
                          <a:cs typeface="+mn-cs"/>
                        </a:rPr>
                        <a:t>$3,646</a:t>
                      </a:r>
                    </a:p>
                  </a:txBody>
                  <a:tcPr>
                    <a:lnL w="12700" cmpd="sng">
                      <a:noFill/>
                    </a:lnL>
                    <a:lnR w="19050" cap="flat" cmpd="sng" algn="ctr">
                      <a:solidFill>
                        <a:srgbClr val="EDC843"/>
                      </a:solid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2251791"/>
                  </a:ext>
                </a:extLst>
              </a:tr>
              <a:tr h="384937">
                <a:tc>
                  <a:txBody>
                    <a:bodyPr/>
                    <a:lstStyle/>
                    <a:p>
                      <a:pPr marL="0" algn="r" defTabSz="914400" rtl="0" eaLnBrk="1" fontAlgn="t" latinLnBrk="0" hangingPunct="1">
                        <a:lnSpc>
                          <a:spcPct val="107000"/>
                        </a:lnSpc>
                        <a:spcAft>
                          <a:spcPts val="800"/>
                        </a:spcAft>
                      </a:pPr>
                      <a:r>
                        <a:rPr lang="en-CA" sz="1800" b="0" kern="100" dirty="0">
                          <a:solidFill>
                            <a:schemeClr val="tx1"/>
                          </a:solidFill>
                          <a:effectLst/>
                          <a:latin typeface="+mn-lt"/>
                          <a:ea typeface="+mn-ea"/>
                          <a:cs typeface="+mn-cs"/>
                        </a:rPr>
                        <a:t>Price</a:t>
                      </a:r>
                    </a:p>
                  </a:txBody>
                  <a:tcPr>
                    <a:lnL w="19050" cap="flat" cmpd="sng" algn="ctr">
                      <a:solidFill>
                        <a:srgbClr val="EDC843"/>
                      </a:solidFill>
                      <a:prstDash val="solid"/>
                      <a:round/>
                      <a:headEnd type="none" w="med" len="med"/>
                      <a:tailEnd type="none" w="med" len="med"/>
                    </a:lnL>
                    <a:lnR w="12700" cmpd="sng">
                      <a:noFill/>
                    </a:lnR>
                    <a:lnT w="12700" cmpd="sng">
                      <a:noFill/>
                    </a:lnT>
                    <a:lnB w="19050" cap="flat" cmpd="sng" algn="ctr">
                      <a:solidFill>
                        <a:srgbClr val="EDC843"/>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914400" rtl="0" eaLnBrk="1" fontAlgn="t" latinLnBrk="0" hangingPunct="1">
                        <a:lnSpc>
                          <a:spcPct val="107000"/>
                        </a:lnSpc>
                        <a:spcAft>
                          <a:spcPts val="800"/>
                        </a:spcAft>
                      </a:pPr>
                      <a:r>
                        <a:rPr lang="en-CA" sz="1800" b="1" kern="100" dirty="0">
                          <a:solidFill>
                            <a:schemeClr val="tx1"/>
                          </a:solidFill>
                          <a:effectLst/>
                          <a:latin typeface="+mn-lt"/>
                          <a:ea typeface="+mn-ea"/>
                          <a:cs typeface="+mn-cs"/>
                        </a:rPr>
                        <a:t>$5.0 B AUD </a:t>
                      </a:r>
                      <a:r>
                        <a:rPr kumimoji="0" lang="en-CA" sz="1600" b="1" i="0" u="none" strike="noStrike" kern="100" cap="none" spc="0" normalizeH="0" baseline="0" noProof="0" dirty="0">
                          <a:ln>
                            <a:noFill/>
                          </a:ln>
                          <a:solidFill>
                            <a:prstClr val="black"/>
                          </a:solidFill>
                          <a:effectLst/>
                          <a:uLnTx/>
                          <a:uFillTx/>
                          <a:latin typeface="Calibri Light" panose="020F0302020204030204"/>
                          <a:ea typeface="+mn-ea"/>
                          <a:cs typeface="+mn-cs"/>
                        </a:rPr>
                        <a:t>(2024 buy out)</a:t>
                      </a:r>
                      <a:endParaRPr lang="en-CA" sz="1800" b="1" kern="100" dirty="0">
                        <a:solidFill>
                          <a:schemeClr val="tx1"/>
                        </a:solidFill>
                        <a:effectLst/>
                        <a:latin typeface="+mj-lt"/>
                        <a:ea typeface="+mn-ea"/>
                        <a:cs typeface="+mn-cs"/>
                      </a:endParaRPr>
                    </a:p>
                  </a:txBody>
                  <a:tcPr>
                    <a:lnL w="12700" cmpd="sng">
                      <a:noFill/>
                    </a:lnL>
                    <a:lnR w="12700" cmpd="sng">
                      <a:noFill/>
                    </a:lnR>
                    <a:lnT w="12700" cmpd="sng">
                      <a:noFill/>
                    </a:lnT>
                    <a:lnB w="19050" cap="flat" cmpd="sng" algn="ctr">
                      <a:solidFill>
                        <a:srgbClr val="EDC843"/>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914400" rtl="0" eaLnBrk="1" fontAlgn="t" latinLnBrk="0" hangingPunct="1">
                        <a:lnSpc>
                          <a:spcPct val="107000"/>
                        </a:lnSpc>
                        <a:spcAft>
                          <a:spcPts val="800"/>
                        </a:spcAft>
                      </a:pPr>
                      <a:r>
                        <a:rPr lang="en-CA" sz="1800" b="1" kern="100" dirty="0">
                          <a:solidFill>
                            <a:schemeClr val="tx1"/>
                          </a:solidFill>
                          <a:effectLst/>
                          <a:latin typeface="+mn-lt"/>
                          <a:ea typeface="+mn-ea"/>
                          <a:cs typeface="+mn-cs"/>
                        </a:rPr>
                        <a:t>$2.0 B AUD </a:t>
                      </a:r>
                      <a:r>
                        <a:rPr kumimoji="0" lang="en-CA" sz="1600" b="1" i="0" u="none" strike="noStrike" kern="100" cap="none" spc="0" normalizeH="0" baseline="0" dirty="0">
                          <a:ln>
                            <a:noFill/>
                          </a:ln>
                          <a:solidFill>
                            <a:prstClr val="black"/>
                          </a:solidFill>
                          <a:effectLst/>
                          <a:uLnTx/>
                          <a:uFillTx/>
                          <a:latin typeface="Calibri Light" panose="020F0302020204030204"/>
                          <a:ea typeface="+mn-ea"/>
                          <a:cs typeface="+mn-cs"/>
                        </a:rPr>
                        <a:t>(2025 mkt cap)</a:t>
                      </a:r>
                    </a:p>
                  </a:txBody>
                  <a:tcPr>
                    <a:lnL w="12700" cmpd="sng">
                      <a:noFill/>
                    </a:lnL>
                    <a:lnR w="19050" cap="flat" cmpd="sng" algn="ctr">
                      <a:solidFill>
                        <a:srgbClr val="EDC843"/>
                      </a:solidFill>
                      <a:prstDash val="solid"/>
                      <a:round/>
                      <a:headEnd type="none" w="med" len="med"/>
                      <a:tailEnd type="none" w="med" len="med"/>
                    </a:lnR>
                    <a:lnT w="12700" cmpd="sng">
                      <a:noFill/>
                    </a:lnT>
                    <a:lnB w="19050" cap="flat" cmpd="sng" algn="ctr">
                      <a:solidFill>
                        <a:srgbClr val="EDC843"/>
                      </a:solidFill>
                      <a:prstDash val="solid"/>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2329394844"/>
                  </a:ext>
                </a:extLst>
              </a:tr>
            </a:tbl>
          </a:graphicData>
        </a:graphic>
      </p:graphicFrame>
      <p:sp>
        <p:nvSpPr>
          <p:cNvPr id="29" name="TextBox 28">
            <a:extLst>
              <a:ext uri="{FF2B5EF4-FFF2-40B4-BE49-F238E27FC236}">
                <a16:creationId xmlns:a16="http://schemas.microsoft.com/office/drawing/2014/main" id="{C96F6DFE-C55E-3FB5-EEEC-ABBEEBC9B35B}"/>
              </a:ext>
            </a:extLst>
          </p:cNvPr>
          <p:cNvSpPr txBox="1"/>
          <p:nvPr/>
        </p:nvSpPr>
        <p:spPr>
          <a:xfrm>
            <a:off x="2608523" y="6253609"/>
            <a:ext cx="6974953" cy="518668"/>
          </a:xfrm>
          <a:prstGeom prst="rect">
            <a:avLst/>
          </a:prstGeom>
          <a:noFill/>
        </p:spPr>
        <p:txBody>
          <a:bodyPr wrap="square" rtlCol="0">
            <a:spAutoFit/>
          </a:bodyPr>
          <a:lstStyle/>
          <a:p>
            <a:pPr>
              <a:lnSpc>
                <a:spcPct val="120000"/>
              </a:lnSpc>
            </a:pPr>
            <a:r>
              <a:rPr lang="en-US" sz="1200" baseline="30000" dirty="0">
                <a:solidFill>
                  <a:schemeClr val="tx1">
                    <a:lumMod val="65000"/>
                    <a:lumOff val="35000"/>
                  </a:schemeClr>
                </a:solidFill>
                <a:latin typeface="Abadi Extra Light" panose="020B0204020104020204" pitchFamily="34" charset="0"/>
              </a:rPr>
              <a:t>1</a:t>
            </a:r>
            <a:r>
              <a:rPr lang="en-US" sz="1200" dirty="0">
                <a:solidFill>
                  <a:schemeClr val="tx1">
                    <a:lumMod val="65000"/>
                    <a:lumOff val="35000"/>
                  </a:schemeClr>
                </a:solidFill>
                <a:latin typeface="Abadi Extra Light" panose="020B0204020104020204" pitchFamily="34" charset="0"/>
              </a:rPr>
              <a:t>Hemi shows reserves as per 2023 DFS published by De Grey Mining; Valley shows resources mined in 2025 PEA. </a:t>
            </a:r>
            <a:r>
              <a:rPr lang="en-US" sz="1200" baseline="30000" dirty="0">
                <a:solidFill>
                  <a:schemeClr val="tx1">
                    <a:lumMod val="65000"/>
                    <a:lumOff val="35000"/>
                  </a:schemeClr>
                </a:solidFill>
                <a:latin typeface="Abadi Extra Light" panose="020B0204020104020204" pitchFamily="34" charset="0"/>
              </a:rPr>
              <a:t>2</a:t>
            </a:r>
            <a:r>
              <a:rPr lang="en-US" sz="1200" dirty="0">
                <a:solidFill>
                  <a:schemeClr val="tx1">
                    <a:lumMod val="65000"/>
                    <a:lumOff val="35000"/>
                  </a:schemeClr>
                </a:solidFill>
                <a:latin typeface="Abadi Extra Light" panose="020B0204020104020204" pitchFamily="34" charset="0"/>
              </a:rPr>
              <a:t>Figure includes 95% measured &amp; indicated resources, 5% inferred.</a:t>
            </a:r>
          </a:p>
        </p:txBody>
      </p:sp>
      <p:pic>
        <p:nvPicPr>
          <p:cNvPr id="9" name="Picture 8" descr="A black and white logo&#10;&#10;AI-generated content may be incorrect.">
            <a:extLst>
              <a:ext uri="{FF2B5EF4-FFF2-40B4-BE49-F238E27FC236}">
                <a16:creationId xmlns:a16="http://schemas.microsoft.com/office/drawing/2014/main" id="{C5A080F2-624D-D924-206B-4CEF612799D8}"/>
              </a:ext>
            </a:extLst>
          </p:cNvPr>
          <p:cNvPicPr>
            <a:picLocks noChangeAspect="1"/>
          </p:cNvPicPr>
          <p:nvPr/>
        </p:nvPicPr>
        <p:blipFill>
          <a:blip r:embed="rId4"/>
          <a:stretch>
            <a:fillRect/>
          </a:stretch>
        </p:blipFill>
        <p:spPr>
          <a:xfrm>
            <a:off x="5165802" y="1144954"/>
            <a:ext cx="1609581" cy="507018"/>
          </a:xfrm>
          <a:prstGeom prst="rect">
            <a:avLst/>
          </a:prstGeom>
        </p:spPr>
      </p:pic>
      <p:sp>
        <p:nvSpPr>
          <p:cNvPr id="12" name="Title 8">
            <a:extLst>
              <a:ext uri="{FF2B5EF4-FFF2-40B4-BE49-F238E27FC236}">
                <a16:creationId xmlns:a16="http://schemas.microsoft.com/office/drawing/2014/main" id="{EE596AEB-CD48-93C1-F59F-E1A3EAE6D382}"/>
              </a:ext>
            </a:extLst>
          </p:cNvPr>
          <p:cNvSpPr txBox="1">
            <a:spLocks/>
          </p:cNvSpPr>
          <p:nvPr/>
        </p:nvSpPr>
        <p:spPr>
          <a:xfrm>
            <a:off x="118964" y="415800"/>
            <a:ext cx="11100843" cy="315252"/>
          </a:xfrm>
          <a:prstGeom prst="rect">
            <a:avLst/>
          </a:prstGeom>
          <a:effectLst/>
        </p:spPr>
        <p:txBody>
          <a:bodyPr vert="horz" lIns="80682" tIns="40341" rIns="80682" bIns="4034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effectLst>
                  <a:outerShdw blurRad="50800" dist="38100" dir="2700000" algn="tl" rotWithShape="0">
                    <a:srgbClr val="000000">
                      <a:alpha val="0"/>
                    </a:srgbClr>
                  </a:outerShdw>
                </a:effectLst>
                <a:latin typeface="Montserrat" pitchFamily="2" charset="77"/>
              </a:rPr>
              <a:t>CANADIAN DEPOSIT - AUSTRALIAN CONTEXT</a:t>
            </a:r>
            <a:endParaRPr lang="ru-RU" sz="3500" b="1" dirty="0">
              <a:effectLst>
                <a:outerShdw blurRad="50800" dist="38100" dir="2700000" algn="tl" rotWithShape="0">
                  <a:srgbClr val="000000">
                    <a:alpha val="0"/>
                  </a:srgbClr>
                </a:outerShdw>
              </a:effectLst>
              <a:latin typeface="Montserrat" pitchFamily="2" charset="77"/>
            </a:endParaRPr>
          </a:p>
        </p:txBody>
      </p:sp>
      <p:pic>
        <p:nvPicPr>
          <p:cNvPr id="15" name="Picture 14">
            <a:extLst>
              <a:ext uri="{FF2B5EF4-FFF2-40B4-BE49-F238E27FC236}">
                <a16:creationId xmlns:a16="http://schemas.microsoft.com/office/drawing/2014/main" id="{CE462562-1BF7-EBDC-69F0-D635BF89FE75}"/>
              </a:ext>
            </a:extLst>
          </p:cNvPr>
          <p:cNvPicPr>
            <a:picLocks noChangeAspect="1"/>
          </p:cNvPicPr>
          <p:nvPr/>
        </p:nvPicPr>
        <p:blipFill>
          <a:blip r:embed="rId5"/>
          <a:stretch>
            <a:fillRect/>
          </a:stretch>
        </p:blipFill>
        <p:spPr>
          <a:xfrm>
            <a:off x="7908286" y="829210"/>
            <a:ext cx="1950237" cy="1097009"/>
          </a:xfrm>
          <a:prstGeom prst="rect">
            <a:avLst/>
          </a:prstGeom>
        </p:spPr>
      </p:pic>
    </p:spTree>
    <p:custDataLst>
      <p:tags r:id="rId1"/>
    </p:custDataLst>
    <p:extLst>
      <p:ext uri="{BB962C8B-B14F-4D97-AF65-F5344CB8AC3E}">
        <p14:creationId xmlns:p14="http://schemas.microsoft.com/office/powerpoint/2010/main" val="721293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12CCA-E2BB-5E1C-7D08-390EB7F7EBFE}"/>
            </a:ext>
          </a:extLst>
        </p:cNvPr>
        <p:cNvGrpSpPr/>
        <p:nvPr/>
      </p:nvGrpSpPr>
      <p:grpSpPr>
        <a:xfrm>
          <a:off x="0" y="0"/>
          <a:ext cx="0" cy="0"/>
          <a:chOff x="0" y="0"/>
          <a:chExt cx="0" cy="0"/>
        </a:xfrm>
      </p:grpSpPr>
      <p:sp>
        <p:nvSpPr>
          <p:cNvPr id="2" name="Title 8">
            <a:extLst>
              <a:ext uri="{FF2B5EF4-FFF2-40B4-BE49-F238E27FC236}">
                <a16:creationId xmlns:a16="http://schemas.microsoft.com/office/drawing/2014/main" id="{A32B728F-6162-50D6-3DE1-0D9C5F3FF382}"/>
              </a:ext>
            </a:extLst>
          </p:cNvPr>
          <p:cNvSpPr txBox="1">
            <a:spLocks/>
          </p:cNvSpPr>
          <p:nvPr/>
        </p:nvSpPr>
        <p:spPr>
          <a:xfrm>
            <a:off x="372559" y="358765"/>
            <a:ext cx="11455273"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effectLst>
                  <a:outerShdw blurRad="50800" dist="38100" dir="2700000" algn="tl" rotWithShape="0">
                    <a:srgbClr val="000000">
                      <a:alpha val="0"/>
                    </a:srgbClr>
                  </a:outerShdw>
                </a:effectLst>
                <a:latin typeface="Montserrat" pitchFamily="2" charset="77"/>
              </a:rPr>
              <a:t>DEVELOPMENT-STAGE PRECEDENT TRANSACTIONS</a:t>
            </a:r>
            <a:r>
              <a:rPr lang="en-US" sz="2800" b="1" baseline="30000" dirty="0">
                <a:effectLst>
                  <a:outerShdw blurRad="50800" dist="38100" dir="2700000" algn="tl" rotWithShape="0">
                    <a:srgbClr val="000000">
                      <a:alpha val="0"/>
                    </a:srgbClr>
                  </a:outerShdw>
                </a:effectLst>
                <a:latin typeface="Montserrat" pitchFamily="2" charset="77"/>
              </a:rPr>
              <a:t>1</a:t>
            </a:r>
            <a:endParaRPr lang="ru-RU" sz="2800" b="1" baseline="30000" dirty="0">
              <a:effectLst>
                <a:outerShdw blurRad="50800" dist="38100" dir="2700000" algn="tl" rotWithShape="0">
                  <a:srgbClr val="000000">
                    <a:alpha val="0"/>
                  </a:srgbClr>
                </a:outerShdw>
              </a:effectLst>
              <a:latin typeface="Montserrat" pitchFamily="2" charset="77"/>
            </a:endParaRPr>
          </a:p>
        </p:txBody>
      </p:sp>
      <p:sp>
        <p:nvSpPr>
          <p:cNvPr id="6" name="Slide Number Placeholder 1">
            <a:extLst>
              <a:ext uri="{FF2B5EF4-FFF2-40B4-BE49-F238E27FC236}">
                <a16:creationId xmlns:a16="http://schemas.microsoft.com/office/drawing/2014/main" id="{0AE6EEA4-41C2-86A3-3D2C-679420DBA9D0}"/>
              </a:ext>
            </a:extLst>
          </p:cNvPr>
          <p:cNvSpPr txBox="1">
            <a:spLocks/>
          </p:cNvSpPr>
          <p:nvPr/>
        </p:nvSpPr>
        <p:spPr>
          <a:xfrm>
            <a:off x="9471107" y="6443383"/>
            <a:ext cx="2420471" cy="322169"/>
          </a:xfrm>
          <a:prstGeom prst="rect">
            <a:avLst/>
          </a:prstGeom>
        </p:spPr>
        <p:txBody>
          <a:bodyPr/>
          <a:lstStyle>
            <a:defPPr>
              <a:defRPr lang="en-CA"/>
            </a:defPPr>
            <a:lvl1pPr algn="ctr" rtl="0" fontAlgn="base">
              <a:spcBef>
                <a:spcPct val="0"/>
              </a:spcBef>
              <a:spcAft>
                <a:spcPct val="0"/>
              </a:spcAft>
              <a:defRPr sz="1200" kern="1200">
                <a:solidFill>
                  <a:schemeClr val="tx1"/>
                </a:solidFill>
                <a:latin typeface="Arial" charset="0"/>
                <a:ea typeface="LF_Kai" pitchFamily="2" charset="-122"/>
                <a:cs typeface="+mn-cs"/>
              </a:defRPr>
            </a:lvl1pPr>
            <a:lvl2pPr marL="457200" algn="ctr" rtl="0" fontAlgn="base">
              <a:spcBef>
                <a:spcPct val="0"/>
              </a:spcBef>
              <a:spcAft>
                <a:spcPct val="0"/>
              </a:spcAft>
              <a:defRPr sz="1200" kern="1200">
                <a:solidFill>
                  <a:schemeClr val="tx1"/>
                </a:solidFill>
                <a:latin typeface="Arial" charset="0"/>
                <a:ea typeface="LF_Kai" pitchFamily="2" charset="-122"/>
                <a:cs typeface="+mn-cs"/>
              </a:defRPr>
            </a:lvl2pPr>
            <a:lvl3pPr marL="914400" algn="ctr" rtl="0" fontAlgn="base">
              <a:spcBef>
                <a:spcPct val="0"/>
              </a:spcBef>
              <a:spcAft>
                <a:spcPct val="0"/>
              </a:spcAft>
              <a:defRPr sz="1200" kern="1200">
                <a:solidFill>
                  <a:schemeClr val="tx1"/>
                </a:solidFill>
                <a:latin typeface="Arial" charset="0"/>
                <a:ea typeface="LF_Kai" pitchFamily="2" charset="-122"/>
                <a:cs typeface="+mn-cs"/>
              </a:defRPr>
            </a:lvl3pPr>
            <a:lvl4pPr marL="1371600" algn="ctr" rtl="0" fontAlgn="base">
              <a:spcBef>
                <a:spcPct val="0"/>
              </a:spcBef>
              <a:spcAft>
                <a:spcPct val="0"/>
              </a:spcAft>
              <a:defRPr sz="1200" kern="1200">
                <a:solidFill>
                  <a:schemeClr val="tx1"/>
                </a:solidFill>
                <a:latin typeface="Arial" charset="0"/>
                <a:ea typeface="LF_Kai" pitchFamily="2" charset="-122"/>
                <a:cs typeface="+mn-cs"/>
              </a:defRPr>
            </a:lvl4pPr>
            <a:lvl5pPr marL="1828800" algn="ctr" rtl="0" fontAlgn="base">
              <a:spcBef>
                <a:spcPct val="0"/>
              </a:spcBef>
              <a:spcAft>
                <a:spcPct val="0"/>
              </a:spcAft>
              <a:defRPr sz="1200" kern="1200">
                <a:solidFill>
                  <a:schemeClr val="tx1"/>
                </a:solidFill>
                <a:latin typeface="Arial" charset="0"/>
                <a:ea typeface="LF_Kai" pitchFamily="2" charset="-122"/>
                <a:cs typeface="+mn-cs"/>
              </a:defRPr>
            </a:lvl5pPr>
            <a:lvl6pPr marL="2286000" algn="l" defTabSz="914400" rtl="0" eaLnBrk="1" latinLnBrk="0" hangingPunct="1">
              <a:defRPr sz="1200" kern="1200">
                <a:solidFill>
                  <a:schemeClr val="tx1"/>
                </a:solidFill>
                <a:latin typeface="Arial" charset="0"/>
                <a:ea typeface="LF_Kai" pitchFamily="2" charset="-122"/>
                <a:cs typeface="+mn-cs"/>
              </a:defRPr>
            </a:lvl6pPr>
            <a:lvl7pPr marL="2743200" algn="l" defTabSz="914400" rtl="0" eaLnBrk="1" latinLnBrk="0" hangingPunct="1">
              <a:defRPr sz="1200" kern="1200">
                <a:solidFill>
                  <a:schemeClr val="tx1"/>
                </a:solidFill>
                <a:latin typeface="Arial" charset="0"/>
                <a:ea typeface="LF_Kai" pitchFamily="2" charset="-122"/>
                <a:cs typeface="+mn-cs"/>
              </a:defRPr>
            </a:lvl7pPr>
            <a:lvl8pPr marL="3200400" algn="l" defTabSz="914400" rtl="0" eaLnBrk="1" latinLnBrk="0" hangingPunct="1">
              <a:defRPr sz="1200" kern="1200">
                <a:solidFill>
                  <a:schemeClr val="tx1"/>
                </a:solidFill>
                <a:latin typeface="Arial" charset="0"/>
                <a:ea typeface="LF_Kai" pitchFamily="2" charset="-122"/>
                <a:cs typeface="+mn-cs"/>
              </a:defRPr>
            </a:lvl8pPr>
            <a:lvl9pPr marL="3657600" algn="l" defTabSz="914400" rtl="0" eaLnBrk="1" latinLnBrk="0" hangingPunct="1">
              <a:defRPr sz="1200" kern="1200">
                <a:solidFill>
                  <a:schemeClr val="tx1"/>
                </a:solidFill>
                <a:latin typeface="Arial" charset="0"/>
                <a:ea typeface="LF_Kai" pitchFamily="2" charset="-122"/>
                <a:cs typeface="+mn-cs"/>
              </a:defRPr>
            </a:lvl9pPr>
          </a:lstStyle>
          <a:p>
            <a:pPr algn="r"/>
            <a:fld id="{90B1EC3C-BF0C-488E-814D-D05A1CE60EC8}" type="slidenum">
              <a:rPr lang="en-CA" sz="1059">
                <a:solidFill>
                  <a:schemeClr val="accent3"/>
                </a:solidFill>
              </a:rPr>
              <a:pPr algn="r"/>
              <a:t>15</a:t>
            </a:fld>
            <a:endParaRPr lang="en-CA" sz="1059" dirty="0">
              <a:solidFill>
                <a:schemeClr val="accent3"/>
              </a:solidFill>
            </a:endParaRPr>
          </a:p>
        </p:txBody>
      </p:sp>
      <p:cxnSp>
        <p:nvCxnSpPr>
          <p:cNvPr id="7" name="Straight Connector 6">
            <a:extLst>
              <a:ext uri="{FF2B5EF4-FFF2-40B4-BE49-F238E27FC236}">
                <a16:creationId xmlns:a16="http://schemas.microsoft.com/office/drawing/2014/main" id="{BB3168AA-4D01-428C-9CF7-CC8B9AD1D684}"/>
              </a:ext>
            </a:extLst>
          </p:cNvPr>
          <p:cNvCxnSpPr>
            <a:cxnSpLocks/>
          </p:cNvCxnSpPr>
          <p:nvPr/>
        </p:nvCxnSpPr>
        <p:spPr>
          <a:xfrm>
            <a:off x="680208" y="4510864"/>
            <a:ext cx="996679" cy="0"/>
          </a:xfrm>
          <a:prstGeom prst="line">
            <a:avLst/>
          </a:prstGeom>
          <a:ln w="1460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1C5DE30-5BAE-8C89-EEBB-12579222B46F}"/>
              </a:ext>
            </a:extLst>
          </p:cNvPr>
          <p:cNvCxnSpPr>
            <a:cxnSpLocks/>
          </p:cNvCxnSpPr>
          <p:nvPr/>
        </p:nvCxnSpPr>
        <p:spPr>
          <a:xfrm>
            <a:off x="740597" y="4995183"/>
            <a:ext cx="101851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31FC5CD-F426-E064-2AA0-7B57F7C42444}"/>
              </a:ext>
            </a:extLst>
          </p:cNvPr>
          <p:cNvSpPr txBox="1"/>
          <p:nvPr/>
        </p:nvSpPr>
        <p:spPr>
          <a:xfrm>
            <a:off x="6651070" y="685695"/>
            <a:ext cx="3814186" cy="400110"/>
          </a:xfrm>
          <a:prstGeom prst="rect">
            <a:avLst/>
          </a:prstGeom>
          <a:noFill/>
        </p:spPr>
        <p:txBody>
          <a:bodyPr wrap="none" rtlCol="0">
            <a:spAutoFit/>
          </a:bodyPr>
          <a:lstStyle/>
          <a:p>
            <a:r>
              <a:rPr lang="en-US" sz="2000" dirty="0"/>
              <a:t>Greater than US $1B, last 15 years</a:t>
            </a:r>
            <a:endParaRPr lang="en-CA" sz="2000" dirty="0"/>
          </a:p>
        </p:txBody>
      </p:sp>
      <p:graphicFrame>
        <p:nvGraphicFramePr>
          <p:cNvPr id="11" name="Table 10">
            <a:extLst>
              <a:ext uri="{FF2B5EF4-FFF2-40B4-BE49-F238E27FC236}">
                <a16:creationId xmlns:a16="http://schemas.microsoft.com/office/drawing/2014/main" id="{0AC4941C-BBF4-7D4F-6448-0D05F141B48A}"/>
              </a:ext>
            </a:extLst>
          </p:cNvPr>
          <p:cNvGraphicFramePr>
            <a:graphicFrameLocks noGrp="1"/>
          </p:cNvGraphicFramePr>
          <p:nvPr>
            <p:custDataLst>
              <p:tags r:id="rId1"/>
            </p:custDataLst>
          </p:nvPr>
        </p:nvGraphicFramePr>
        <p:xfrm>
          <a:off x="213212" y="2324449"/>
          <a:ext cx="8531171" cy="3392600"/>
        </p:xfrm>
        <a:graphic>
          <a:graphicData uri="http://schemas.openxmlformats.org/drawingml/2006/table">
            <a:tbl>
              <a:tblPr>
                <a:tableStyleId>{C4B1156A-380E-4F78-BDF5-A606A8083BF9}</a:tableStyleId>
              </a:tblPr>
              <a:tblGrid>
                <a:gridCol w="987470">
                  <a:extLst>
                    <a:ext uri="{9D8B030D-6E8A-4147-A177-3AD203B41FA5}">
                      <a16:colId xmlns:a16="http://schemas.microsoft.com/office/drawing/2014/main" val="1037288930"/>
                    </a:ext>
                  </a:extLst>
                </a:gridCol>
                <a:gridCol w="1522348">
                  <a:extLst>
                    <a:ext uri="{9D8B030D-6E8A-4147-A177-3AD203B41FA5}">
                      <a16:colId xmlns:a16="http://schemas.microsoft.com/office/drawing/2014/main" val="3313178487"/>
                    </a:ext>
                  </a:extLst>
                </a:gridCol>
                <a:gridCol w="1707499">
                  <a:extLst>
                    <a:ext uri="{9D8B030D-6E8A-4147-A177-3AD203B41FA5}">
                      <a16:colId xmlns:a16="http://schemas.microsoft.com/office/drawing/2014/main" val="1365018357"/>
                    </a:ext>
                  </a:extLst>
                </a:gridCol>
                <a:gridCol w="1585722">
                  <a:extLst>
                    <a:ext uri="{9D8B030D-6E8A-4147-A177-3AD203B41FA5}">
                      <a16:colId xmlns:a16="http://schemas.microsoft.com/office/drawing/2014/main" val="2132224090"/>
                    </a:ext>
                  </a:extLst>
                </a:gridCol>
                <a:gridCol w="1740662">
                  <a:extLst>
                    <a:ext uri="{9D8B030D-6E8A-4147-A177-3AD203B41FA5}">
                      <a16:colId xmlns:a16="http://schemas.microsoft.com/office/drawing/2014/main" val="828198724"/>
                    </a:ext>
                  </a:extLst>
                </a:gridCol>
                <a:gridCol w="987470">
                  <a:extLst>
                    <a:ext uri="{9D8B030D-6E8A-4147-A177-3AD203B41FA5}">
                      <a16:colId xmlns:a16="http://schemas.microsoft.com/office/drawing/2014/main" val="1865555996"/>
                    </a:ext>
                  </a:extLst>
                </a:gridCol>
              </a:tblGrid>
              <a:tr h="520894">
                <a:tc>
                  <a:txBody>
                    <a:bodyPr/>
                    <a:lstStyle/>
                    <a:p>
                      <a:pPr marL="0" marR="0" lvl="0" indent="0" algn="ctr" defTabSz="914400" rtl="0" eaLnBrk="1" fontAlgn="t" latinLnBrk="0" hangingPunct="1">
                        <a:lnSpc>
                          <a:spcPct val="107000"/>
                        </a:lnSpc>
                        <a:spcBef>
                          <a:spcPts val="0"/>
                        </a:spcBef>
                        <a:spcAft>
                          <a:spcPts val="800"/>
                        </a:spcAft>
                        <a:buClrTx/>
                        <a:buSzTx/>
                        <a:buFontTx/>
                        <a:buNone/>
                        <a:tabLst/>
                        <a:defRPr/>
                      </a:pPr>
                      <a:r>
                        <a:rPr lang="en-CA" sz="1800" b="1" kern="100" dirty="0">
                          <a:solidFill>
                            <a:schemeClr val="tx1"/>
                          </a:solidFill>
                          <a:effectLst/>
                          <a:latin typeface="+mn-lt"/>
                        </a:rPr>
                        <a:t>Date</a:t>
                      </a:r>
                      <a:endParaRPr lang="en-CA" sz="1800" b="0" i="0" kern="100" dirty="0">
                        <a:solidFill>
                          <a:schemeClr val="tx1"/>
                        </a:solidFill>
                        <a:effectLst/>
                        <a:latin typeface="+mn-lt"/>
                        <a:ea typeface="+mn-ea"/>
                        <a:cs typeface="+mn-cs"/>
                      </a:endParaRPr>
                    </a:p>
                  </a:txBody>
                  <a:tcPr marL="9525" marR="9525" marT="9525" marB="0">
                    <a:lnL w="19050" cap="flat" cmpd="sng" algn="ctr">
                      <a:solidFill>
                        <a:srgbClr val="EDC843"/>
                      </a:solidFill>
                      <a:prstDash val="solid"/>
                      <a:round/>
                      <a:headEnd type="none" w="med" len="med"/>
                      <a:tailEnd type="none" w="med" len="med"/>
                    </a:lnL>
                    <a:lnR w="12700" cmpd="sng">
                      <a:noFill/>
                    </a:lnR>
                    <a:lnT w="19050" cap="flat" cmpd="sng" algn="ctr">
                      <a:solidFill>
                        <a:srgbClr val="EDC84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C843"/>
                    </a:solidFill>
                  </a:tcPr>
                </a:tc>
                <a:tc>
                  <a:txBody>
                    <a:bodyPr/>
                    <a:lstStyle/>
                    <a:p>
                      <a:pPr marL="0" algn="ctr" defTabSz="914400" rtl="0" eaLnBrk="1" fontAlgn="t" latinLnBrk="0" hangingPunct="1">
                        <a:lnSpc>
                          <a:spcPct val="107000"/>
                        </a:lnSpc>
                        <a:spcAft>
                          <a:spcPts val="800"/>
                        </a:spcAft>
                      </a:pPr>
                      <a:r>
                        <a:rPr lang="en-CA" sz="1800" b="1" kern="100" dirty="0">
                          <a:solidFill>
                            <a:schemeClr val="tx1"/>
                          </a:solidFill>
                          <a:effectLst/>
                          <a:latin typeface="+mn-lt"/>
                        </a:rPr>
                        <a:t>Target</a:t>
                      </a:r>
                      <a:endParaRPr lang="en-CA" sz="1800" b="1" i="0" kern="100" dirty="0">
                        <a:solidFill>
                          <a:schemeClr val="tx1"/>
                        </a:solidFill>
                        <a:effectLst/>
                        <a:latin typeface="+mn-lt"/>
                        <a:ea typeface="+mn-ea"/>
                        <a:cs typeface="+mn-cs"/>
                      </a:endParaRPr>
                    </a:p>
                  </a:txBody>
                  <a:tcPr marL="9525" marR="9525" marT="9525" marB="0">
                    <a:lnL w="12700" cmpd="sng">
                      <a:noFill/>
                    </a:lnL>
                    <a:lnR w="12700" cmpd="sng">
                      <a:noFill/>
                    </a:lnR>
                    <a:lnT w="19050" cap="flat" cmpd="sng" algn="ctr">
                      <a:solidFill>
                        <a:srgbClr val="EDC84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C843"/>
                    </a:solidFill>
                  </a:tcPr>
                </a:tc>
                <a:tc>
                  <a:txBody>
                    <a:bodyPr/>
                    <a:lstStyle/>
                    <a:p>
                      <a:pPr marL="0" algn="ctr" defTabSz="914400" rtl="0" eaLnBrk="1" fontAlgn="t" latinLnBrk="0" hangingPunct="1">
                        <a:lnSpc>
                          <a:spcPct val="107000"/>
                        </a:lnSpc>
                        <a:spcAft>
                          <a:spcPts val="800"/>
                        </a:spcAft>
                      </a:pPr>
                      <a:r>
                        <a:rPr lang="en-CA" sz="1800" b="1" kern="100" dirty="0">
                          <a:solidFill>
                            <a:schemeClr val="tx1"/>
                          </a:solidFill>
                          <a:effectLst/>
                          <a:latin typeface="+mn-lt"/>
                        </a:rPr>
                        <a:t>Acquiror</a:t>
                      </a:r>
                      <a:endParaRPr lang="en-CA" sz="1800" b="1" i="0" kern="100" dirty="0">
                        <a:solidFill>
                          <a:schemeClr val="tx1"/>
                        </a:solidFill>
                        <a:effectLst/>
                        <a:latin typeface="+mn-lt"/>
                        <a:ea typeface="+mn-ea"/>
                        <a:cs typeface="+mn-cs"/>
                      </a:endParaRPr>
                    </a:p>
                  </a:txBody>
                  <a:tcPr marL="9525" marR="9525" marT="9525" marB="0">
                    <a:lnL w="12700" cmpd="sng">
                      <a:noFill/>
                    </a:lnL>
                    <a:lnR w="12700" cmpd="sng">
                      <a:noFill/>
                    </a:lnR>
                    <a:lnT w="19050" cap="flat" cmpd="sng" algn="ctr">
                      <a:solidFill>
                        <a:srgbClr val="EDC84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C843"/>
                    </a:solidFill>
                  </a:tcPr>
                </a:tc>
                <a:tc>
                  <a:txBody>
                    <a:bodyPr/>
                    <a:lstStyle/>
                    <a:p>
                      <a:pPr marL="0" algn="ctr" defTabSz="914400" rtl="0" eaLnBrk="1" fontAlgn="t" latinLnBrk="0" hangingPunct="1">
                        <a:lnSpc>
                          <a:spcPct val="107000"/>
                        </a:lnSpc>
                        <a:spcAft>
                          <a:spcPts val="800"/>
                        </a:spcAft>
                      </a:pPr>
                      <a:r>
                        <a:rPr lang="en-CA" sz="1800" b="1" kern="100" dirty="0">
                          <a:solidFill>
                            <a:schemeClr val="tx1"/>
                          </a:solidFill>
                          <a:effectLst/>
                          <a:latin typeface="+mn-lt"/>
                        </a:rPr>
                        <a:t>Stage</a:t>
                      </a:r>
                      <a:endParaRPr lang="en-CA" sz="1800" b="1" i="0" kern="100" dirty="0">
                        <a:solidFill>
                          <a:schemeClr val="tx1"/>
                        </a:solidFill>
                        <a:effectLst/>
                        <a:latin typeface="+mn-lt"/>
                        <a:ea typeface="+mn-ea"/>
                        <a:cs typeface="+mn-cs"/>
                      </a:endParaRPr>
                    </a:p>
                  </a:txBody>
                  <a:tcPr marL="9525" marR="9525" marT="9525" marB="0">
                    <a:lnL w="12700" cmpd="sng">
                      <a:noFill/>
                    </a:lnL>
                    <a:lnR w="12700" cmpd="sng">
                      <a:noFill/>
                    </a:lnR>
                    <a:lnT w="19050" cap="flat" cmpd="sng" algn="ctr">
                      <a:solidFill>
                        <a:srgbClr val="EDC84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C843"/>
                    </a:solidFill>
                  </a:tcPr>
                </a:tc>
                <a:tc>
                  <a:txBody>
                    <a:bodyPr/>
                    <a:lstStyle/>
                    <a:p>
                      <a:pPr marL="0" algn="ctr" defTabSz="914400" rtl="0" eaLnBrk="1" fontAlgn="t" latinLnBrk="0" hangingPunct="1">
                        <a:lnSpc>
                          <a:spcPct val="107000"/>
                        </a:lnSpc>
                        <a:spcAft>
                          <a:spcPts val="800"/>
                        </a:spcAft>
                      </a:pPr>
                      <a:r>
                        <a:rPr lang="en-CA" sz="1800" b="1" kern="100" dirty="0">
                          <a:solidFill>
                            <a:schemeClr val="tx1"/>
                          </a:solidFill>
                          <a:effectLst/>
                          <a:latin typeface="+mn-lt"/>
                        </a:rPr>
                        <a:t>Transaction Value</a:t>
                      </a:r>
                      <a:br>
                        <a:rPr lang="en-CA" sz="1800" b="1" kern="100" dirty="0">
                          <a:solidFill>
                            <a:schemeClr val="tx1"/>
                          </a:solidFill>
                          <a:effectLst/>
                          <a:latin typeface="+mn-lt"/>
                        </a:rPr>
                      </a:br>
                      <a:r>
                        <a:rPr lang="en-CA" sz="1100" b="0" kern="100" dirty="0">
                          <a:solidFill>
                            <a:schemeClr val="tx1"/>
                          </a:solidFill>
                          <a:effectLst/>
                          <a:latin typeface="+mn-lt"/>
                        </a:rPr>
                        <a:t>(US$M)</a:t>
                      </a:r>
                      <a:endParaRPr lang="en-CA" sz="1800" b="0" i="0" kern="100" dirty="0">
                        <a:solidFill>
                          <a:schemeClr val="tx1"/>
                        </a:solidFill>
                        <a:effectLst/>
                        <a:latin typeface="+mn-lt"/>
                        <a:ea typeface="+mn-ea"/>
                        <a:cs typeface="+mn-cs"/>
                      </a:endParaRPr>
                    </a:p>
                  </a:txBody>
                  <a:tcPr marL="9525" marR="9525" marT="9525" marB="0">
                    <a:lnL w="12700" cmpd="sng">
                      <a:noFill/>
                    </a:lnL>
                    <a:lnR w="12700" cmpd="sng">
                      <a:noFill/>
                    </a:lnR>
                    <a:lnT w="19050" cap="flat" cmpd="sng" algn="ctr">
                      <a:solidFill>
                        <a:srgbClr val="EDC84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C843"/>
                    </a:solidFill>
                  </a:tcPr>
                </a:tc>
                <a:tc>
                  <a:txBody>
                    <a:bodyPr/>
                    <a:lstStyle/>
                    <a:p>
                      <a:pPr marL="0" algn="ctr" defTabSz="914400" rtl="0" eaLnBrk="1" fontAlgn="t" latinLnBrk="0" hangingPunct="1">
                        <a:lnSpc>
                          <a:spcPct val="107000"/>
                        </a:lnSpc>
                        <a:spcAft>
                          <a:spcPts val="800"/>
                        </a:spcAft>
                      </a:pPr>
                      <a:r>
                        <a:rPr lang="en-CA" sz="1800" b="1" kern="100" dirty="0">
                          <a:solidFill>
                            <a:schemeClr val="tx1"/>
                          </a:solidFill>
                          <a:effectLst/>
                          <a:latin typeface="+mn-lt"/>
                        </a:rPr>
                        <a:t>P/NAV</a:t>
                      </a:r>
                      <a:br>
                        <a:rPr lang="en-CA" sz="1800" b="1" kern="100" dirty="0">
                          <a:solidFill>
                            <a:schemeClr val="tx1"/>
                          </a:solidFill>
                          <a:effectLst/>
                          <a:latin typeface="+mn-lt"/>
                        </a:rPr>
                      </a:br>
                      <a:r>
                        <a:rPr lang="en-CA" sz="1100" b="0" kern="100" dirty="0">
                          <a:solidFill>
                            <a:schemeClr val="tx1"/>
                          </a:solidFill>
                          <a:effectLst/>
                          <a:latin typeface="+mn-lt"/>
                        </a:rPr>
                        <a:t>(x)</a:t>
                      </a:r>
                      <a:endParaRPr lang="en-CA" sz="1800" b="0" i="0" kern="100" dirty="0">
                        <a:solidFill>
                          <a:schemeClr val="tx1"/>
                        </a:solidFill>
                        <a:effectLst/>
                        <a:latin typeface="+mn-lt"/>
                        <a:ea typeface="+mn-ea"/>
                        <a:cs typeface="+mn-cs"/>
                      </a:endParaRPr>
                    </a:p>
                  </a:txBody>
                  <a:tcPr marL="9525" marR="9525" marT="9525" marB="0">
                    <a:lnL w="12700" cmpd="sng">
                      <a:noFill/>
                    </a:lnL>
                    <a:lnR w="19050" cap="flat" cmpd="sng" algn="ctr">
                      <a:solidFill>
                        <a:srgbClr val="EDC843"/>
                      </a:solidFill>
                      <a:prstDash val="solid"/>
                      <a:round/>
                      <a:headEnd type="none" w="med" len="med"/>
                      <a:tailEnd type="none" w="med" len="med"/>
                    </a:lnR>
                    <a:lnT w="19050" cap="flat" cmpd="sng" algn="ctr">
                      <a:solidFill>
                        <a:srgbClr val="EDC84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C843"/>
                    </a:solidFill>
                  </a:tcPr>
                </a:tc>
                <a:extLst>
                  <a:ext uri="{0D108BD9-81ED-4DB2-BD59-A6C34878D82A}">
                    <a16:rowId xmlns:a16="http://schemas.microsoft.com/office/drawing/2014/main" val="246057419"/>
                  </a:ext>
                </a:extLst>
              </a:tr>
              <a:tr h="234293">
                <a:tc>
                  <a:txBody>
                    <a:bodyPr/>
                    <a:lstStyle/>
                    <a:p>
                      <a:pPr marL="0" algn="ctr" defTabSz="914400" rtl="0" eaLnBrk="1" fontAlgn="b" latinLnBrk="0" hangingPunct="1"/>
                      <a:r>
                        <a:rPr lang="en-CA" sz="1600" u="none" strike="noStrike" kern="1200" dirty="0">
                          <a:solidFill>
                            <a:schemeClr val="dk1"/>
                          </a:solidFill>
                          <a:effectLst/>
                          <a:latin typeface="+mn-lt"/>
                          <a:ea typeface="+mn-ea"/>
                          <a:cs typeface="+mn-cs"/>
                        </a:rPr>
                        <a:t>Mar-25</a:t>
                      </a:r>
                    </a:p>
                  </a:txBody>
                  <a:tcPr marL="9525" marR="9525" marT="9525" marB="0" anchor="b">
                    <a:lnL w="19050" cap="flat" cmpd="sng" algn="ctr">
                      <a:solidFill>
                        <a:srgbClr val="EDC843"/>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914400" rtl="0" eaLnBrk="1" fontAlgn="b" latinLnBrk="0" hangingPunct="1"/>
                      <a:r>
                        <a:rPr lang="en-CA" sz="1600" u="none" strike="noStrike" kern="1200" dirty="0">
                          <a:solidFill>
                            <a:schemeClr val="dk1"/>
                          </a:solidFill>
                          <a:effectLst/>
                          <a:latin typeface="+mn-lt"/>
                          <a:ea typeface="+mn-ea"/>
                          <a:cs typeface="+mn-cs"/>
                        </a:rPr>
                        <a:t>Spartan</a:t>
                      </a:r>
                    </a:p>
                  </a:txBody>
                  <a:tcPr marL="9525" marR="9525" marT="9525"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914400" rtl="0" eaLnBrk="1" fontAlgn="b" latinLnBrk="0" hangingPunct="1"/>
                      <a:r>
                        <a:rPr lang="en-CA" sz="1600" u="none" strike="noStrike" kern="1200" dirty="0" err="1">
                          <a:solidFill>
                            <a:schemeClr val="dk1"/>
                          </a:solidFill>
                          <a:effectLst/>
                          <a:latin typeface="+mn-lt"/>
                          <a:ea typeface="+mn-ea"/>
                          <a:cs typeface="+mn-cs"/>
                        </a:rPr>
                        <a:t>Ramelius</a:t>
                      </a:r>
                      <a:endParaRPr lang="en-CA" sz="1600" u="none" strike="noStrike" kern="1200" dirty="0">
                        <a:solidFill>
                          <a:schemeClr val="dk1"/>
                        </a:solidFill>
                        <a:effectLst/>
                        <a:latin typeface="+mn-lt"/>
                        <a:ea typeface="+mn-ea"/>
                        <a:cs typeface="+mn-cs"/>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marL="0" algn="ctr" defTabSz="914400" rtl="0" eaLnBrk="1" fontAlgn="b" latinLnBrk="0" hangingPunct="1"/>
                      <a:r>
                        <a:rPr lang="en-CA" sz="1600" u="none" strike="noStrike" kern="1200" dirty="0">
                          <a:solidFill>
                            <a:schemeClr val="dk1"/>
                          </a:solidFill>
                          <a:effectLst/>
                          <a:latin typeface="+mn-lt"/>
                          <a:ea typeface="+mn-ea"/>
                          <a:cs typeface="+mn-cs"/>
                        </a:rPr>
                        <a:t>Resource Estimate</a:t>
                      </a:r>
                    </a:p>
                  </a:txBody>
                  <a:tcPr marL="9525" marR="9525" marT="9525"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algn="ctr" fontAlgn="ctr"/>
                      <a:r>
                        <a:rPr lang="en-US" sz="1600" b="0" i="0" u="none" strike="noStrike" dirty="0">
                          <a:solidFill>
                            <a:srgbClr val="000000"/>
                          </a:solidFill>
                          <a:effectLst/>
                          <a:latin typeface="+mn-lt"/>
                        </a:rPr>
                        <a:t>$1,331</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p>
                      <a:pPr algn="ctr" fontAlgn="ctr"/>
                      <a:r>
                        <a:rPr lang="en-US" sz="1600" b="1" i="0" u="none" strike="noStrike" dirty="0">
                          <a:solidFill>
                            <a:srgbClr val="000000"/>
                          </a:solidFill>
                          <a:effectLst/>
                          <a:latin typeface="+mn-lt"/>
                        </a:rPr>
                        <a:t>1.2x</a:t>
                      </a:r>
                    </a:p>
                  </a:txBody>
                  <a:tcPr marL="0" marR="0" marT="0" marB="0" anchor="ctr">
                    <a:lnL w="12700" cmpd="sng">
                      <a:noFill/>
                    </a:lnL>
                    <a:lnR w="19050" cap="flat" cmpd="sng" algn="ctr">
                      <a:solidFill>
                        <a:srgbClr val="EDC84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3023971547"/>
                  </a:ext>
                </a:extLst>
              </a:tr>
              <a:tr h="234293">
                <a:tc>
                  <a:txBody>
                    <a:bodyPr/>
                    <a:lstStyle/>
                    <a:p>
                      <a:pPr algn="ctr" fontAlgn="b"/>
                      <a:r>
                        <a:rPr lang="en-CA" sz="1600" u="none" strike="noStrike" dirty="0">
                          <a:effectLst/>
                          <a:latin typeface="+mn-lt"/>
                        </a:rPr>
                        <a:t>Dec-24</a:t>
                      </a:r>
                      <a:endParaRPr lang="en-CA" sz="1600" b="0" i="0" u="none" strike="noStrike" dirty="0">
                        <a:solidFill>
                          <a:srgbClr val="000000"/>
                        </a:solidFill>
                        <a:effectLst/>
                        <a:latin typeface="+mn-lt"/>
                      </a:endParaRPr>
                    </a:p>
                  </a:txBody>
                  <a:tcPr marL="9525" marR="9525" marT="9525" marB="0" anchor="b">
                    <a:lnL w="19050" cap="flat" cmpd="sng" algn="ctr">
                      <a:solidFill>
                        <a:srgbClr val="EDC843"/>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CA" sz="1600" u="none" strike="noStrike" dirty="0">
                          <a:effectLst/>
                          <a:latin typeface="+mn-lt"/>
                        </a:rPr>
                        <a:t>De Grey</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CA" sz="1600" u="none" strike="noStrike" dirty="0">
                          <a:effectLst/>
                          <a:latin typeface="+mn-lt"/>
                        </a:rPr>
                        <a:t>Northern Star</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CA" sz="1600" u="none" strike="noStrike" dirty="0">
                          <a:effectLst/>
                          <a:latin typeface="+mn-lt"/>
                        </a:rPr>
                        <a:t>FS</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600" b="0" i="0" u="none" strike="noStrike" dirty="0">
                          <a:solidFill>
                            <a:srgbClr val="000000"/>
                          </a:solidFill>
                          <a:effectLst/>
                          <a:latin typeface="+mn-lt"/>
                        </a:rPr>
                        <a:t>$2,729</a:t>
                      </a: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600" b="1" i="0" u="none" strike="noStrike" dirty="0">
                          <a:solidFill>
                            <a:srgbClr val="000000"/>
                          </a:solidFill>
                          <a:effectLst/>
                          <a:latin typeface="+mn-lt"/>
                        </a:rPr>
                        <a:t>1.0x</a:t>
                      </a:r>
                    </a:p>
                  </a:txBody>
                  <a:tcPr marL="0" marR="0" marT="0" marB="0" anchor="ctr">
                    <a:lnL w="12700" cmpd="sng">
                      <a:noFill/>
                    </a:lnL>
                    <a:lnR w="19050" cap="flat" cmpd="sng" algn="ctr">
                      <a:solidFill>
                        <a:srgbClr val="EDC843"/>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76037322"/>
                  </a:ext>
                </a:extLst>
              </a:tr>
              <a:tr h="274153">
                <a:tc>
                  <a:txBody>
                    <a:bodyPr/>
                    <a:lstStyle/>
                    <a:p>
                      <a:pPr algn="ctr" fontAlgn="b"/>
                      <a:r>
                        <a:rPr lang="en-CA" sz="1600" u="none" strike="noStrike" dirty="0">
                          <a:effectLst/>
                          <a:latin typeface="+mn-lt"/>
                        </a:rPr>
                        <a:t>Aug-24</a:t>
                      </a:r>
                      <a:endParaRPr lang="en-CA" sz="1600" b="0" i="0" u="none" strike="noStrike" dirty="0">
                        <a:solidFill>
                          <a:srgbClr val="000000"/>
                        </a:solidFill>
                        <a:effectLst/>
                        <a:latin typeface="+mn-lt"/>
                      </a:endParaRPr>
                    </a:p>
                  </a:txBody>
                  <a:tcPr marL="9525" marR="9525" marT="9525" marB="0" anchor="b">
                    <a:lnL w="19050" cap="flat" cmpd="sng" algn="ctr">
                      <a:solidFill>
                        <a:srgbClr val="EDC84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b"/>
                      <a:r>
                        <a:rPr lang="en-CA" sz="1600" u="none" strike="noStrike" dirty="0" err="1">
                          <a:effectLst/>
                          <a:latin typeface="+mn-lt"/>
                        </a:rPr>
                        <a:t>Osisko</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b"/>
                      <a:r>
                        <a:rPr lang="en-CA" sz="1600" u="none" strike="noStrike" dirty="0">
                          <a:effectLst/>
                          <a:latin typeface="+mn-lt"/>
                        </a:rPr>
                        <a:t>Gold Fields</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b"/>
                      <a:r>
                        <a:rPr lang="en-CA" sz="1600" u="none" strike="noStrike" dirty="0">
                          <a:effectLst/>
                          <a:latin typeface="+mn-lt"/>
                        </a:rPr>
                        <a:t>FS</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ctr"/>
                      <a:r>
                        <a:rPr lang="en-US" sz="1600" b="0" i="0" u="none" strike="noStrike" dirty="0">
                          <a:solidFill>
                            <a:srgbClr val="000000"/>
                          </a:solidFill>
                          <a:effectLst/>
                          <a:latin typeface="+mn-lt"/>
                        </a:rPr>
                        <a:t>$1,198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ctr"/>
                      <a:r>
                        <a:rPr lang="en-US" sz="1600" b="1" i="0" u="none" strike="noStrike" dirty="0">
                          <a:solidFill>
                            <a:srgbClr val="000000"/>
                          </a:solidFill>
                          <a:effectLst/>
                          <a:latin typeface="+mn-lt"/>
                        </a:rPr>
                        <a:t>1.0x</a:t>
                      </a:r>
                    </a:p>
                  </a:txBody>
                  <a:tcPr marL="0" marR="0" marT="0" marB="0" anchor="ctr">
                    <a:lnL w="12700" cmpd="sng">
                      <a:noFill/>
                    </a:lnL>
                    <a:lnR w="19050" cap="flat" cmpd="sng" algn="ctr">
                      <a:solidFill>
                        <a:srgbClr val="EDC84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27677108"/>
                  </a:ext>
                </a:extLst>
              </a:tr>
              <a:tr h="274153">
                <a:tc>
                  <a:txBody>
                    <a:bodyPr/>
                    <a:lstStyle/>
                    <a:p>
                      <a:pPr algn="ctr" fontAlgn="b"/>
                      <a:r>
                        <a:rPr lang="en-CA" sz="1600" u="none" strike="noStrike" dirty="0">
                          <a:effectLst/>
                          <a:latin typeface="+mn-lt"/>
                        </a:rPr>
                        <a:t>Dec-21</a:t>
                      </a:r>
                      <a:endParaRPr lang="en-CA" sz="1600" b="0" i="0" u="none" strike="noStrike" dirty="0">
                        <a:solidFill>
                          <a:srgbClr val="000000"/>
                        </a:solidFill>
                        <a:effectLst/>
                        <a:latin typeface="+mn-lt"/>
                      </a:endParaRPr>
                    </a:p>
                  </a:txBody>
                  <a:tcPr marL="9525" marR="9525" marT="9525" marB="0" anchor="b">
                    <a:lnL w="19050" cap="flat" cmpd="sng" algn="ctr">
                      <a:solidFill>
                        <a:srgbClr val="EDC84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CA" sz="1600" u="none" strike="noStrike" dirty="0">
                          <a:effectLst/>
                          <a:latin typeface="+mn-lt"/>
                        </a:rPr>
                        <a:t>Great Bear</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CA" sz="1600" u="none" strike="noStrike" dirty="0">
                          <a:effectLst/>
                          <a:latin typeface="+mn-lt"/>
                        </a:rPr>
                        <a:t>Kinross</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CA" sz="1600" u="none" strike="noStrike" dirty="0">
                          <a:effectLst/>
                          <a:latin typeface="+mn-lt"/>
                        </a:rPr>
                        <a:t>Exploration</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600" b="0" i="0" u="none" strike="noStrike" dirty="0">
                          <a:solidFill>
                            <a:srgbClr val="000000"/>
                          </a:solidFill>
                          <a:effectLst/>
                          <a:latin typeface="+mn-lt"/>
                        </a:rPr>
                        <a:t>$1,338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600" b="1" i="0" u="none" strike="noStrike" dirty="0">
                          <a:solidFill>
                            <a:srgbClr val="000000"/>
                          </a:solidFill>
                          <a:effectLst/>
                          <a:latin typeface="+mn-lt"/>
                        </a:rPr>
                        <a:t>0.9x</a:t>
                      </a:r>
                    </a:p>
                  </a:txBody>
                  <a:tcPr marL="0" marR="0" marT="0" marB="0" anchor="ctr">
                    <a:lnL w="12700" cmpd="sng">
                      <a:noFill/>
                    </a:lnL>
                    <a:lnR w="19050" cap="flat" cmpd="sng" algn="ctr">
                      <a:solidFill>
                        <a:srgbClr val="EDC84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1286334"/>
                  </a:ext>
                </a:extLst>
              </a:tr>
              <a:tr h="274153">
                <a:tc>
                  <a:txBody>
                    <a:bodyPr/>
                    <a:lstStyle/>
                    <a:p>
                      <a:pPr algn="ctr" fontAlgn="b"/>
                      <a:r>
                        <a:rPr lang="en-CA" sz="1600" u="none" strike="noStrike" dirty="0">
                          <a:effectLst/>
                          <a:latin typeface="+mn-lt"/>
                        </a:rPr>
                        <a:t>Dec-19</a:t>
                      </a:r>
                      <a:endParaRPr lang="en-CA" sz="1600" b="0" i="0" u="none" strike="noStrike" dirty="0">
                        <a:solidFill>
                          <a:srgbClr val="000000"/>
                        </a:solidFill>
                        <a:effectLst/>
                        <a:latin typeface="+mn-lt"/>
                      </a:endParaRPr>
                    </a:p>
                  </a:txBody>
                  <a:tcPr marL="9525" marR="9525" marT="9525" marB="0" anchor="b">
                    <a:lnL w="19050" cap="flat" cmpd="sng" algn="ctr">
                      <a:solidFill>
                        <a:srgbClr val="EDC84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b"/>
                      <a:r>
                        <a:rPr lang="en-CA" sz="1600" u="none" strike="noStrike" dirty="0">
                          <a:effectLst/>
                          <a:latin typeface="+mn-lt"/>
                        </a:rPr>
                        <a:t>Continental</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b"/>
                      <a:r>
                        <a:rPr lang="en-CA" sz="1600" u="none" strike="noStrike" dirty="0">
                          <a:effectLst/>
                          <a:latin typeface="+mn-lt"/>
                        </a:rPr>
                        <a:t>Zijin</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b"/>
                      <a:r>
                        <a:rPr lang="en-CA" sz="1600" u="none" strike="noStrike" dirty="0">
                          <a:effectLst/>
                          <a:latin typeface="+mn-lt"/>
                        </a:rPr>
                        <a:t>Construction</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ctr"/>
                      <a:r>
                        <a:rPr lang="en-US" sz="1600" b="0" i="0" u="none" strike="noStrike" dirty="0">
                          <a:solidFill>
                            <a:srgbClr val="000000"/>
                          </a:solidFill>
                          <a:effectLst/>
                          <a:latin typeface="+mn-lt"/>
                        </a:rPr>
                        <a:t>$1,187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ctr"/>
                      <a:r>
                        <a:rPr lang="en-US" sz="1600" b="1" i="0" u="none" strike="noStrike" dirty="0">
                          <a:solidFill>
                            <a:srgbClr val="000000"/>
                          </a:solidFill>
                          <a:effectLst/>
                          <a:latin typeface="+mn-lt"/>
                        </a:rPr>
                        <a:t>0.8x</a:t>
                      </a:r>
                    </a:p>
                  </a:txBody>
                  <a:tcPr marL="0" marR="0" marT="0" marB="0" anchor="ctr">
                    <a:lnL w="12700" cmpd="sng">
                      <a:noFill/>
                    </a:lnL>
                    <a:lnR w="19050" cap="flat" cmpd="sng" algn="ctr">
                      <a:solidFill>
                        <a:srgbClr val="EDC84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4088064863"/>
                  </a:ext>
                </a:extLst>
              </a:tr>
              <a:tr h="274153">
                <a:tc>
                  <a:txBody>
                    <a:bodyPr/>
                    <a:lstStyle/>
                    <a:p>
                      <a:pPr algn="ctr" fontAlgn="b"/>
                      <a:r>
                        <a:rPr lang="en-CA" sz="1600" b="0" i="0" u="none" strike="noStrike" dirty="0">
                          <a:solidFill>
                            <a:srgbClr val="000000"/>
                          </a:solidFill>
                          <a:effectLst/>
                          <a:latin typeface="+mn-lt"/>
                        </a:rPr>
                        <a:t>Dec-11</a:t>
                      </a:r>
                    </a:p>
                  </a:txBody>
                  <a:tcPr marL="9525" marR="9525" marT="9525" marB="0" anchor="b">
                    <a:lnL w="19050" cap="flat" cmpd="sng" algn="ctr">
                      <a:solidFill>
                        <a:srgbClr val="EDC84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CA" sz="1600" b="0" i="0" u="none" strike="noStrike" dirty="0">
                          <a:solidFill>
                            <a:srgbClr val="000000"/>
                          </a:solidFill>
                          <a:effectLst/>
                          <a:latin typeface="+mn-lt"/>
                        </a:rPr>
                        <a:t>Euro. Goldfields</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CA" sz="1600" b="0" i="0" u="none" strike="noStrike" dirty="0">
                          <a:solidFill>
                            <a:srgbClr val="000000"/>
                          </a:solidFill>
                          <a:effectLst/>
                          <a:latin typeface="+mn-lt"/>
                        </a:rPr>
                        <a:t>Eldorado</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CA" sz="1600" b="0" i="0" u="none" strike="noStrike" dirty="0">
                          <a:solidFill>
                            <a:srgbClr val="000000"/>
                          </a:solidFill>
                          <a:effectLst/>
                          <a:latin typeface="+mn-lt"/>
                        </a:rPr>
                        <a:t>FS</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600" b="0" i="0" u="none" strike="noStrike" dirty="0">
                          <a:solidFill>
                            <a:srgbClr val="000000"/>
                          </a:solidFill>
                          <a:effectLst/>
                          <a:latin typeface="+mn-lt"/>
                        </a:rPr>
                        <a:t>$2,339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600" b="1" i="0" u="none" strike="noStrike" dirty="0">
                          <a:solidFill>
                            <a:srgbClr val="000000"/>
                          </a:solidFill>
                          <a:effectLst/>
                          <a:latin typeface="+mn-lt"/>
                        </a:rPr>
                        <a:t>0.8x</a:t>
                      </a:r>
                    </a:p>
                  </a:txBody>
                  <a:tcPr marL="0" marR="0" marT="0" marB="0" anchor="ctr">
                    <a:lnL w="12700" cmpd="sng">
                      <a:noFill/>
                    </a:lnL>
                    <a:lnR w="19050" cap="flat" cmpd="sng" algn="ctr">
                      <a:solidFill>
                        <a:srgbClr val="EDC84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0547415"/>
                  </a:ext>
                </a:extLst>
              </a:tr>
              <a:tr h="274153">
                <a:tc>
                  <a:txBody>
                    <a:bodyPr/>
                    <a:lstStyle/>
                    <a:p>
                      <a:pPr algn="ctr" fontAlgn="b"/>
                      <a:r>
                        <a:rPr lang="en-CA" sz="1600" u="none" strike="noStrike" dirty="0">
                          <a:effectLst/>
                          <a:latin typeface="+mn-lt"/>
                        </a:rPr>
                        <a:t>Feb-11</a:t>
                      </a:r>
                      <a:endParaRPr lang="en-CA" sz="1600" b="0" i="0" u="none" strike="noStrike" dirty="0">
                        <a:solidFill>
                          <a:srgbClr val="000000"/>
                        </a:solidFill>
                        <a:effectLst/>
                        <a:latin typeface="+mn-lt"/>
                      </a:endParaRPr>
                    </a:p>
                  </a:txBody>
                  <a:tcPr marL="9525" marR="9525" marT="9525" marB="0" anchor="b">
                    <a:lnL w="19050" cap="flat" cmpd="sng" algn="ctr">
                      <a:solidFill>
                        <a:srgbClr val="EDC84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b"/>
                      <a:r>
                        <a:rPr lang="en-CA" sz="1600" u="none" strike="noStrike" dirty="0">
                          <a:effectLst/>
                          <a:latin typeface="+mn-lt"/>
                        </a:rPr>
                        <a:t>Fronteer</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b"/>
                      <a:r>
                        <a:rPr lang="en-CA" sz="1600" u="none" strike="noStrike" dirty="0">
                          <a:effectLst/>
                          <a:latin typeface="+mn-lt"/>
                        </a:rPr>
                        <a:t>Newmont</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b"/>
                      <a:r>
                        <a:rPr lang="en-CA" sz="1600" u="none" strike="noStrike" dirty="0">
                          <a:effectLst/>
                          <a:latin typeface="+mn-lt"/>
                        </a:rPr>
                        <a:t>PFS</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ctr"/>
                      <a:r>
                        <a:rPr lang="en-US" sz="1600" b="0" i="0" u="none" strike="noStrike" dirty="0">
                          <a:solidFill>
                            <a:srgbClr val="000000"/>
                          </a:solidFill>
                          <a:effectLst/>
                          <a:latin typeface="+mn-lt"/>
                        </a:rPr>
                        <a:t>$1,840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ctr"/>
                      <a:r>
                        <a:rPr lang="en-US" sz="1600" b="1" i="0" u="none" strike="noStrike" dirty="0">
                          <a:solidFill>
                            <a:srgbClr val="000000"/>
                          </a:solidFill>
                          <a:effectLst/>
                          <a:latin typeface="+mn-lt"/>
                        </a:rPr>
                        <a:t>1.4x </a:t>
                      </a:r>
                    </a:p>
                  </a:txBody>
                  <a:tcPr marL="0" marR="0" marT="0" marB="0" anchor="ctr">
                    <a:lnL w="12700" cmpd="sng">
                      <a:noFill/>
                    </a:lnL>
                    <a:lnR w="19050" cap="flat" cmpd="sng" algn="ctr">
                      <a:solidFill>
                        <a:srgbClr val="EDC84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301738065"/>
                  </a:ext>
                </a:extLst>
              </a:tr>
              <a:tr h="274153">
                <a:tc>
                  <a:txBody>
                    <a:bodyPr/>
                    <a:lstStyle/>
                    <a:p>
                      <a:pPr algn="ctr" fontAlgn="b"/>
                      <a:r>
                        <a:rPr lang="en-CA" sz="1600" u="none" strike="noStrike" dirty="0">
                          <a:effectLst/>
                          <a:latin typeface="+mn-lt"/>
                        </a:rPr>
                        <a:t>Nov-10</a:t>
                      </a:r>
                      <a:endParaRPr lang="en-CA" sz="1600" b="0" i="0" u="none" strike="noStrike" dirty="0">
                        <a:solidFill>
                          <a:srgbClr val="000000"/>
                        </a:solidFill>
                        <a:effectLst/>
                        <a:latin typeface="+mn-lt"/>
                      </a:endParaRPr>
                    </a:p>
                  </a:txBody>
                  <a:tcPr marL="9525" marR="9525" marT="9525" marB="0" anchor="b">
                    <a:lnL w="19050" cap="flat" cmpd="sng" algn="ctr">
                      <a:solidFill>
                        <a:srgbClr val="EDC84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CA" sz="1600" u="none" strike="noStrike" dirty="0">
                          <a:effectLst/>
                          <a:latin typeface="+mn-lt"/>
                        </a:rPr>
                        <a:t>Ventana</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CA" sz="1600" u="none" strike="noStrike" dirty="0">
                          <a:effectLst/>
                          <a:latin typeface="+mn-lt"/>
                        </a:rPr>
                        <a:t>EBX</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CA" sz="1600" u="none" strike="noStrike" dirty="0">
                          <a:effectLst/>
                          <a:latin typeface="+mn-lt"/>
                        </a:rPr>
                        <a:t>PEA</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600" b="0" i="0" u="none" strike="noStrike" dirty="0">
                          <a:solidFill>
                            <a:srgbClr val="000000"/>
                          </a:solidFill>
                          <a:effectLst/>
                          <a:latin typeface="+mn-lt"/>
                        </a:rPr>
                        <a:t>$1,159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600" b="1" i="0" u="none" strike="noStrike" dirty="0">
                          <a:solidFill>
                            <a:srgbClr val="000000"/>
                          </a:solidFill>
                          <a:effectLst/>
                          <a:latin typeface="+mn-lt"/>
                        </a:rPr>
                        <a:t>1.1x </a:t>
                      </a:r>
                    </a:p>
                  </a:txBody>
                  <a:tcPr marL="0" marR="0" marT="0" marB="0" anchor="ctr">
                    <a:lnL w="12700" cmpd="sng">
                      <a:noFill/>
                    </a:lnL>
                    <a:lnR w="19050" cap="flat" cmpd="sng" algn="ctr">
                      <a:solidFill>
                        <a:srgbClr val="EDC84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3091127"/>
                  </a:ext>
                </a:extLst>
              </a:tr>
              <a:tr h="274153">
                <a:tc>
                  <a:txBody>
                    <a:bodyPr/>
                    <a:lstStyle/>
                    <a:p>
                      <a:pPr algn="ctr" fontAlgn="b"/>
                      <a:r>
                        <a:rPr lang="en-CA" sz="1600" u="none" strike="noStrike" dirty="0">
                          <a:effectLst/>
                          <a:latin typeface="+mn-lt"/>
                        </a:rPr>
                        <a:t>Sep-10</a:t>
                      </a:r>
                      <a:endParaRPr lang="en-CA" sz="1600" b="0" i="0" u="none" strike="noStrike" dirty="0">
                        <a:solidFill>
                          <a:srgbClr val="000000"/>
                        </a:solidFill>
                        <a:effectLst/>
                        <a:latin typeface="+mn-lt"/>
                      </a:endParaRPr>
                    </a:p>
                  </a:txBody>
                  <a:tcPr marL="9525" marR="9525" marT="9525" marB="0" anchor="b">
                    <a:lnL w="19050" cap="flat" cmpd="sng" algn="ctr">
                      <a:solidFill>
                        <a:srgbClr val="EDC84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b"/>
                      <a:r>
                        <a:rPr lang="en-CA" sz="1600" u="none" strike="noStrike" dirty="0">
                          <a:effectLst/>
                          <a:latin typeface="+mn-lt"/>
                        </a:rPr>
                        <a:t>Andean</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b"/>
                      <a:r>
                        <a:rPr lang="en-CA" sz="1600" u="none" strike="noStrike" dirty="0">
                          <a:effectLst/>
                          <a:latin typeface="+mn-lt"/>
                        </a:rPr>
                        <a:t>Goldcorp</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b"/>
                      <a:r>
                        <a:rPr lang="en-CA" sz="1600" u="none" strike="noStrike" dirty="0">
                          <a:effectLst/>
                          <a:latin typeface="+mn-lt"/>
                        </a:rPr>
                        <a:t>FS</a:t>
                      </a:r>
                      <a:endParaRPr lang="en-CA" sz="1600" b="0" i="0" u="none" strike="noStrike" dirty="0">
                        <a:solidFill>
                          <a:srgbClr val="000000"/>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ctr"/>
                      <a:r>
                        <a:rPr lang="en-US" sz="1600" b="0" i="0" u="none" strike="noStrike" dirty="0">
                          <a:solidFill>
                            <a:srgbClr val="000000"/>
                          </a:solidFill>
                          <a:effectLst/>
                          <a:latin typeface="+mn-lt"/>
                        </a:rPr>
                        <a:t>$3,113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4E7"/>
                    </a:solidFill>
                  </a:tcPr>
                </a:tc>
                <a:tc>
                  <a:txBody>
                    <a:bodyPr/>
                    <a:lstStyle/>
                    <a:p>
                      <a:pPr algn="ctr" fontAlgn="ctr"/>
                      <a:r>
                        <a:rPr lang="en-US" sz="1600" b="1" i="0" u="none" strike="noStrike" dirty="0">
                          <a:solidFill>
                            <a:srgbClr val="000000"/>
                          </a:solidFill>
                          <a:effectLst/>
                          <a:latin typeface="+mn-lt"/>
                        </a:rPr>
                        <a:t>1.8x </a:t>
                      </a:r>
                    </a:p>
                  </a:txBody>
                  <a:tcPr marL="0" marR="0" marT="0" marB="0" anchor="ctr">
                    <a:lnL w="12700" cmpd="sng">
                      <a:noFill/>
                    </a:lnL>
                    <a:lnR w="19050" cap="flat" cmpd="sng" algn="ctr">
                      <a:solidFill>
                        <a:srgbClr val="EDC84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4E7"/>
                    </a:solidFill>
                  </a:tcPr>
                </a:tc>
                <a:extLst>
                  <a:ext uri="{0D108BD9-81ED-4DB2-BD59-A6C34878D82A}">
                    <a16:rowId xmlns:a16="http://schemas.microsoft.com/office/drawing/2014/main" val="2290986443"/>
                  </a:ext>
                </a:extLst>
              </a:tr>
              <a:tr h="445905">
                <a:tc gridSpan="2">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CA" sz="1800" b="1" u="none" strike="noStrike" kern="1200" dirty="0">
                        <a:solidFill>
                          <a:schemeClr val="bg1"/>
                        </a:solidFill>
                        <a:effectLst/>
                        <a:latin typeface="+mn-lt"/>
                        <a:ea typeface="+mn-ea"/>
                        <a:cs typeface="+mn-cs"/>
                      </a:endParaRPr>
                    </a:p>
                  </a:txBody>
                  <a:tcPr marL="9525" marR="9525" marT="9525" marB="0" anchor="ctr">
                    <a:lnL w="19050" cap="flat" cmpd="sng" algn="ctr">
                      <a:solidFill>
                        <a:srgbClr val="EDC843"/>
                      </a:solidFill>
                      <a:prstDash val="solid"/>
                      <a:round/>
                      <a:headEnd type="none" w="med" len="med"/>
                      <a:tailEnd type="none" w="med" len="med"/>
                    </a:lnL>
                    <a:lnR w="12700" cmpd="sng">
                      <a:noFill/>
                    </a:lnR>
                    <a:lnT w="12700" cap="flat" cmpd="sng" algn="ctr">
                      <a:noFill/>
                      <a:prstDash val="solid"/>
                      <a:round/>
                      <a:headEnd type="none" w="med" len="med"/>
                      <a:tailEnd type="none" w="med" len="med"/>
                    </a:lnT>
                    <a:lnB w="19050" cap="flat" cmpd="sng" algn="ctr">
                      <a:solidFill>
                        <a:srgbClr val="EDC843"/>
                      </a:solidFill>
                      <a:prstDash val="solid"/>
                      <a:round/>
                      <a:headEnd type="none" w="med" len="med"/>
                      <a:tailEnd type="none" w="med" len="med"/>
                    </a:lnB>
                    <a:lnTlToBr w="12700" cmpd="sng">
                      <a:noFill/>
                      <a:prstDash val="solid"/>
                    </a:lnTlToBr>
                    <a:lnBlToTr w="12700" cmpd="sng">
                      <a:noFill/>
                      <a:prstDash val="solid"/>
                    </a:lnBlToTr>
                    <a:solidFill>
                      <a:srgbClr val="30527B"/>
                    </a:solidFill>
                  </a:tcPr>
                </a:tc>
                <a:tc hMerge="1">
                  <a:txBody>
                    <a:bodyPr/>
                    <a:lstStyle/>
                    <a:p>
                      <a:pPr algn="r" fontAlgn="b"/>
                      <a:endParaRPr lang="en-CA" sz="1600" b="0" i="0" u="none" strike="noStrike" dirty="0">
                        <a:solidFill>
                          <a:srgbClr val="000000"/>
                        </a:solidFill>
                        <a:effectLst/>
                        <a:latin typeface="Aptos Narrow" panose="020B0004020202020204" pitchFamily="34" charset="0"/>
                      </a:endParaRPr>
                    </a:p>
                  </a:txBody>
                  <a:tcPr marL="9525" marR="9525" marT="9525" marB="0" anchor="b">
                    <a:lnL w="12700" cmpd="sng">
                      <a:noFill/>
                    </a:lnL>
                    <a:lnR w="12700" cmpd="sng">
                      <a:noFill/>
                    </a:lnR>
                    <a:lnT w="12700" cap="flat" cmpd="sng" algn="ctr">
                      <a:solidFill>
                        <a:srgbClr val="EDC84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CA" sz="1800" b="1" u="none" strike="noStrike" kern="1200" dirty="0">
                        <a:solidFill>
                          <a:schemeClr val="bg1"/>
                        </a:solidFill>
                        <a:effectLst/>
                        <a:latin typeface="+mn-lt"/>
                        <a:ea typeface="+mn-ea"/>
                        <a:cs typeface="+mn-cs"/>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9050" cap="flat" cmpd="sng" algn="ctr">
                      <a:solidFill>
                        <a:srgbClr val="EDC843"/>
                      </a:solidFill>
                      <a:prstDash val="solid"/>
                      <a:round/>
                      <a:headEnd type="none" w="med" len="med"/>
                      <a:tailEnd type="none" w="med" len="med"/>
                    </a:lnB>
                    <a:lnTlToBr w="12700" cmpd="sng">
                      <a:noFill/>
                      <a:prstDash val="solid"/>
                    </a:lnTlToBr>
                    <a:lnBlToTr w="12700" cmpd="sng">
                      <a:noFill/>
                      <a:prstDash val="solid"/>
                    </a:lnBlToTr>
                    <a:solidFill>
                      <a:srgbClr val="30527B"/>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CA" sz="1800" b="1" u="none" strike="noStrike" kern="1200" dirty="0">
                          <a:solidFill>
                            <a:schemeClr val="bg1"/>
                          </a:solidFill>
                          <a:effectLst/>
                          <a:latin typeface="+mn-lt"/>
                          <a:ea typeface="+mn-ea"/>
                          <a:cs typeface="+mn-cs"/>
                        </a:rPr>
                        <a:t>Average</a:t>
                      </a:r>
                    </a:p>
                  </a:txBody>
                  <a:tcPr marL="9525" marR="9525" marT="9525" marB="0" anchor="ctr">
                    <a:lnL w="12700" cmpd="sng">
                      <a:noFill/>
                    </a:lnL>
                    <a:lnR w="12700" cmpd="sng">
                      <a:noFill/>
                    </a:lnR>
                    <a:lnT w="12700" cap="flat" cmpd="sng" algn="ctr">
                      <a:noFill/>
                      <a:prstDash val="solid"/>
                      <a:round/>
                      <a:headEnd type="none" w="med" len="med"/>
                      <a:tailEnd type="none" w="med" len="med"/>
                    </a:lnT>
                    <a:lnB w="19050" cap="flat" cmpd="sng" algn="ctr">
                      <a:solidFill>
                        <a:srgbClr val="EDC843"/>
                      </a:solidFill>
                      <a:prstDash val="solid"/>
                      <a:round/>
                      <a:headEnd type="none" w="med" len="med"/>
                      <a:tailEnd type="none" w="med" len="med"/>
                    </a:lnB>
                    <a:lnTlToBr w="12700" cmpd="sng">
                      <a:noFill/>
                      <a:prstDash val="solid"/>
                    </a:lnTlToBr>
                    <a:lnBlToTr w="12700" cmpd="sng">
                      <a:noFill/>
                      <a:prstDash val="solid"/>
                    </a:lnBlToTr>
                    <a:solidFill>
                      <a:srgbClr val="30527B"/>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CA" sz="1800" b="1" u="none" strike="noStrike" kern="1200" dirty="0">
                        <a:solidFill>
                          <a:schemeClr val="bg1"/>
                        </a:solidFill>
                        <a:effectLst/>
                        <a:latin typeface="+mn-lt"/>
                        <a:ea typeface="+mn-ea"/>
                        <a:cs typeface="+mn-cs"/>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9050" cap="flat" cmpd="sng" algn="ctr">
                      <a:solidFill>
                        <a:srgbClr val="EDC843"/>
                      </a:solidFill>
                      <a:prstDash val="solid"/>
                      <a:round/>
                      <a:headEnd type="none" w="med" len="med"/>
                      <a:tailEnd type="none" w="med" len="med"/>
                    </a:lnB>
                    <a:lnTlToBr w="12700" cmpd="sng">
                      <a:noFill/>
                      <a:prstDash val="solid"/>
                    </a:lnTlToBr>
                    <a:lnBlToTr w="12700" cmpd="sng">
                      <a:noFill/>
                      <a:prstDash val="solid"/>
                    </a:lnBlToTr>
                    <a:solidFill>
                      <a:srgbClr val="30527B"/>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1800" b="1" u="none" strike="noStrike" kern="1200" dirty="0">
                          <a:solidFill>
                            <a:schemeClr val="bg1"/>
                          </a:solidFill>
                          <a:effectLst/>
                          <a:latin typeface="+mn-lt"/>
                          <a:ea typeface="+mn-ea"/>
                          <a:cs typeface="+mn-cs"/>
                        </a:rPr>
                        <a:t>1.11x</a:t>
                      </a:r>
                      <a:r>
                        <a:rPr lang="en-CA" sz="1800" b="1" u="none" strike="noStrike" kern="1200" dirty="0">
                          <a:solidFill>
                            <a:schemeClr val="bg1"/>
                          </a:solidFill>
                          <a:effectLst/>
                          <a:highlight>
                            <a:srgbClr val="FFFF00"/>
                          </a:highlight>
                          <a:latin typeface="+mn-lt"/>
                          <a:ea typeface="+mn-ea"/>
                          <a:cs typeface="+mn-cs"/>
                        </a:rPr>
                        <a:t> </a:t>
                      </a:r>
                    </a:p>
                  </a:txBody>
                  <a:tcPr marL="9525" marR="9525" marT="9525" marB="0" anchor="ctr">
                    <a:lnL w="12700" cmpd="sng">
                      <a:noFill/>
                    </a:lnL>
                    <a:lnR w="19050" cap="flat" cmpd="sng" algn="ctr">
                      <a:solidFill>
                        <a:srgbClr val="EDC843"/>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EDC843"/>
                      </a:solidFill>
                      <a:prstDash val="solid"/>
                      <a:round/>
                      <a:headEnd type="none" w="med" len="med"/>
                      <a:tailEnd type="none" w="med" len="med"/>
                    </a:lnB>
                    <a:lnTlToBr w="12700" cmpd="sng">
                      <a:noFill/>
                      <a:prstDash val="solid"/>
                    </a:lnTlToBr>
                    <a:lnBlToTr w="12700" cmpd="sng">
                      <a:noFill/>
                      <a:prstDash val="solid"/>
                    </a:lnBlToTr>
                    <a:solidFill>
                      <a:srgbClr val="30527B"/>
                    </a:solidFill>
                  </a:tcPr>
                </a:tc>
                <a:extLst>
                  <a:ext uri="{0D108BD9-81ED-4DB2-BD59-A6C34878D82A}">
                    <a16:rowId xmlns:a16="http://schemas.microsoft.com/office/drawing/2014/main" val="2115979742"/>
                  </a:ext>
                </a:extLst>
              </a:tr>
            </a:tbl>
          </a:graphicData>
        </a:graphic>
      </p:graphicFrame>
      <p:cxnSp>
        <p:nvCxnSpPr>
          <p:cNvPr id="12" name="Straight Arrow Connector 11">
            <a:extLst>
              <a:ext uri="{FF2B5EF4-FFF2-40B4-BE49-F238E27FC236}">
                <a16:creationId xmlns:a16="http://schemas.microsoft.com/office/drawing/2014/main" id="{C73BD579-50F4-053E-A618-7D8A79F56AB7}"/>
              </a:ext>
            </a:extLst>
          </p:cNvPr>
          <p:cNvCxnSpPr>
            <a:cxnSpLocks/>
          </p:cNvCxnSpPr>
          <p:nvPr/>
        </p:nvCxnSpPr>
        <p:spPr>
          <a:xfrm flipV="1">
            <a:off x="8819770" y="4298535"/>
            <a:ext cx="0" cy="98088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5D91536-9A4B-3856-FA73-A58614C2610E}"/>
              </a:ext>
            </a:extLst>
          </p:cNvPr>
          <p:cNvCxnSpPr>
            <a:cxnSpLocks/>
          </p:cNvCxnSpPr>
          <p:nvPr/>
        </p:nvCxnSpPr>
        <p:spPr>
          <a:xfrm flipV="1">
            <a:off x="8831026" y="2916198"/>
            <a:ext cx="0" cy="68927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E2ADC91-C0ED-0EAA-3246-A257D824FB57}"/>
              </a:ext>
            </a:extLst>
          </p:cNvPr>
          <p:cNvSpPr txBox="1"/>
          <p:nvPr/>
        </p:nvSpPr>
        <p:spPr>
          <a:xfrm rot="16200000">
            <a:off x="8585246" y="4650478"/>
            <a:ext cx="768560" cy="276999"/>
          </a:xfrm>
          <a:prstGeom prst="rect">
            <a:avLst/>
          </a:prstGeom>
          <a:noFill/>
        </p:spPr>
        <p:txBody>
          <a:bodyPr wrap="square" rtlCol="0">
            <a:spAutoFit/>
          </a:bodyPr>
          <a:lstStyle/>
          <a:p>
            <a:pPr algn="ctr"/>
            <a:r>
              <a:rPr lang="en-CA" sz="1200" dirty="0">
                <a:solidFill>
                  <a:schemeClr val="accent6">
                    <a:lumMod val="75000"/>
                  </a:schemeClr>
                </a:solidFill>
              </a:rPr>
              <a:t>Gold Bull</a:t>
            </a:r>
          </a:p>
        </p:txBody>
      </p:sp>
      <p:sp>
        <p:nvSpPr>
          <p:cNvPr id="16" name="TextBox 15">
            <a:extLst>
              <a:ext uri="{FF2B5EF4-FFF2-40B4-BE49-F238E27FC236}">
                <a16:creationId xmlns:a16="http://schemas.microsoft.com/office/drawing/2014/main" id="{304D8872-BD48-E791-465D-36AFBBB1BF9D}"/>
              </a:ext>
            </a:extLst>
          </p:cNvPr>
          <p:cNvSpPr txBox="1"/>
          <p:nvPr/>
        </p:nvSpPr>
        <p:spPr>
          <a:xfrm>
            <a:off x="8992626" y="2324449"/>
            <a:ext cx="3064676" cy="1446550"/>
          </a:xfrm>
          <a:prstGeom prst="rect">
            <a:avLst/>
          </a:prstGeom>
          <a:noFill/>
        </p:spPr>
        <p:txBody>
          <a:bodyPr wrap="square" rtlCol="0">
            <a:spAutoFit/>
          </a:bodyPr>
          <a:lstStyle/>
          <a:p>
            <a:pPr algn="r">
              <a:spcAft>
                <a:spcPts val="1200"/>
              </a:spcAft>
              <a:buClr>
                <a:srgbClr val="D5B446"/>
              </a:buClr>
            </a:pPr>
            <a:r>
              <a:rPr lang="en-CA" b="1" dirty="0">
                <a:solidFill>
                  <a:srgbClr val="ECC842"/>
                </a:solidFill>
                <a:latin typeface="Montserrat" panose="00000500000000000000" pitchFamily="2" charset="0"/>
              </a:rPr>
              <a:t>MAMMOTH M&amp;A</a:t>
            </a:r>
            <a:br>
              <a:rPr lang="en-CA" b="1" dirty="0">
                <a:latin typeface="Montserrat" panose="00000500000000000000" pitchFamily="2" charset="0"/>
              </a:rPr>
            </a:br>
            <a:r>
              <a:rPr lang="en-CA" sz="1400" b="1" dirty="0">
                <a:latin typeface="Montserrat" panose="00000500000000000000" pitchFamily="2" charset="0"/>
              </a:rPr>
              <a:t>Large, high-quality gold assets </a:t>
            </a:r>
            <a:r>
              <a:rPr lang="en-CA" sz="1400" dirty="0">
                <a:latin typeface="Montserrat" panose="00000500000000000000" pitchFamily="2" charset="0"/>
              </a:rPr>
              <a:t>like Valley are increasingly rare globally and command relative premiums, particularly during bull markets</a:t>
            </a:r>
          </a:p>
        </p:txBody>
      </p:sp>
      <p:sp>
        <p:nvSpPr>
          <p:cNvPr id="17" name="TextBox 16">
            <a:extLst>
              <a:ext uri="{FF2B5EF4-FFF2-40B4-BE49-F238E27FC236}">
                <a16:creationId xmlns:a16="http://schemas.microsoft.com/office/drawing/2014/main" id="{8F8D4DF1-0636-6FCB-8F1C-2B7725857562}"/>
              </a:ext>
            </a:extLst>
          </p:cNvPr>
          <p:cNvSpPr txBox="1"/>
          <p:nvPr/>
        </p:nvSpPr>
        <p:spPr>
          <a:xfrm>
            <a:off x="2951593" y="6473021"/>
            <a:ext cx="3708611" cy="262892"/>
          </a:xfrm>
          <a:prstGeom prst="rect">
            <a:avLst/>
          </a:prstGeom>
          <a:noFill/>
        </p:spPr>
        <p:txBody>
          <a:bodyPr wrap="square" rtlCol="0">
            <a:spAutoFit/>
          </a:bodyPr>
          <a:lstStyle/>
          <a:p>
            <a:pPr>
              <a:lnSpc>
                <a:spcPct val="120000"/>
              </a:lnSpc>
            </a:pPr>
            <a:r>
              <a:rPr lang="en-US" sz="1000" baseline="30000" dirty="0">
                <a:solidFill>
                  <a:schemeClr val="tx1">
                    <a:lumMod val="65000"/>
                    <a:lumOff val="35000"/>
                  </a:schemeClr>
                </a:solidFill>
                <a:latin typeface="Abadi Extra Light" panose="020B0204020104020204" pitchFamily="34" charset="0"/>
              </a:rPr>
              <a:t>1</a:t>
            </a:r>
            <a:r>
              <a:rPr lang="en-US" sz="1000" dirty="0">
                <a:solidFill>
                  <a:schemeClr val="tx1">
                    <a:lumMod val="65000"/>
                    <a:lumOff val="35000"/>
                  </a:schemeClr>
                </a:solidFill>
                <a:latin typeface="Abadi Extra Light" panose="020B0204020104020204" pitchFamily="34" charset="0"/>
              </a:rPr>
              <a:t>Sources: BMO Capital Markets, company disclosure, street research</a:t>
            </a:r>
          </a:p>
        </p:txBody>
      </p:sp>
      <p:sp>
        <p:nvSpPr>
          <p:cNvPr id="18" name="TextBox 17">
            <a:extLst>
              <a:ext uri="{FF2B5EF4-FFF2-40B4-BE49-F238E27FC236}">
                <a16:creationId xmlns:a16="http://schemas.microsoft.com/office/drawing/2014/main" id="{25DF9BFA-CFC6-9E17-54EA-C51A9CDB4529}"/>
              </a:ext>
            </a:extLst>
          </p:cNvPr>
          <p:cNvSpPr txBox="1"/>
          <p:nvPr/>
        </p:nvSpPr>
        <p:spPr>
          <a:xfrm>
            <a:off x="213213" y="1419666"/>
            <a:ext cx="10947594" cy="502702"/>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
                <a:srgbClr val="D5B446"/>
              </a:buClr>
              <a:buSzTx/>
              <a:buFontTx/>
              <a:buNone/>
              <a:tabLst/>
              <a:defRPr/>
            </a:pPr>
            <a:r>
              <a:rPr lang="en-US" sz="1400" i="1" dirty="0">
                <a:solidFill>
                  <a:srgbClr val="44546A">
                    <a:lumMod val="75000"/>
                  </a:srgbClr>
                </a:solidFill>
                <a:latin typeface="Montserrat" pitchFamily="2" charset="77"/>
              </a:rPr>
              <a:t>With a strong go-forward team and treasury, Snowline has a clear path to unlocking shareholder value through development—while comparable M&amp;A transactions highlight significant upside potential</a:t>
            </a:r>
            <a:endParaRPr kumimoji="0" lang="en-US" sz="1400" b="0" i="1" u="none" strike="noStrike" kern="1200" cap="none" spc="0" normalizeH="0" baseline="0" noProof="0" dirty="0">
              <a:ln>
                <a:noFill/>
              </a:ln>
              <a:solidFill>
                <a:srgbClr val="44546A">
                  <a:lumMod val="75000"/>
                </a:srgbClr>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332344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95DD2-17A3-DC19-CFFB-E5BC3B6FF13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FE5C14F-5EF5-1BFE-67F8-349881FC72BF}"/>
              </a:ext>
            </a:extLst>
          </p:cNvPr>
          <p:cNvSpPr txBox="1"/>
          <p:nvPr/>
        </p:nvSpPr>
        <p:spPr>
          <a:xfrm>
            <a:off x="260566" y="999702"/>
            <a:ext cx="6140576" cy="5232202"/>
          </a:xfrm>
          <a:prstGeom prst="rect">
            <a:avLst/>
          </a:prstGeom>
          <a:noFill/>
        </p:spPr>
        <p:txBody>
          <a:bodyPr wrap="square" rtlCol="0" anchor="ctr">
            <a:spAutoFit/>
          </a:bodyPr>
          <a:lstStyle/>
          <a:p>
            <a:pPr marL="285750" indent="-285750" algn="just">
              <a:buClr>
                <a:srgbClr val="D5B446"/>
              </a:buClr>
              <a:buSzPct val="150000"/>
              <a:buFont typeface="Wingdings" panose="05000000000000000000" pitchFamily="2" charset="2"/>
              <a:buChar char="ü"/>
            </a:pPr>
            <a:r>
              <a:rPr lang="en-US" sz="1400" b="1" dirty="0">
                <a:solidFill>
                  <a:srgbClr val="30527B"/>
                </a:solidFill>
                <a:latin typeface="Montserrat" panose="00000500000000000000" pitchFamily="2" charset="0"/>
              </a:rPr>
              <a:t>CANADA’S YUKON: A SAFE AND STABLE JURISDICTION</a:t>
            </a:r>
          </a:p>
          <a:p>
            <a:pPr marL="742950" lvl="1" indent="-285750" algn="just">
              <a:spcBef>
                <a:spcPts val="600"/>
              </a:spcBef>
              <a:buClr>
                <a:srgbClr val="D5B446"/>
              </a:buClr>
              <a:buSzPct val="150000"/>
              <a:buFont typeface="Arial" panose="020B0604020202020204" pitchFamily="34" charset="0"/>
              <a:buChar char="•"/>
            </a:pPr>
            <a:r>
              <a:rPr lang="en-US" sz="1400" dirty="0">
                <a:latin typeface="Montserrat" panose="00000500000000000000" pitchFamily="2" charset="0"/>
              </a:rPr>
              <a:t>Long mining history and established permitting processes</a:t>
            </a:r>
          </a:p>
          <a:p>
            <a:pPr lvl="1" algn="just">
              <a:spcBef>
                <a:spcPts val="600"/>
              </a:spcBef>
              <a:buClr>
                <a:srgbClr val="D5B446"/>
              </a:buClr>
              <a:buSzPct val="150000"/>
            </a:pPr>
            <a:endParaRPr lang="en-US" sz="400" dirty="0">
              <a:latin typeface="Montserrat" panose="00000500000000000000" pitchFamily="2" charset="0"/>
            </a:endParaRPr>
          </a:p>
          <a:p>
            <a:pPr marL="285750" indent="-285750" algn="just">
              <a:spcBef>
                <a:spcPts val="600"/>
              </a:spcBef>
              <a:buClr>
                <a:srgbClr val="D5B446"/>
              </a:buClr>
              <a:buSzPct val="150000"/>
              <a:buFont typeface="Wingdings" panose="05000000000000000000" pitchFamily="2" charset="2"/>
              <a:buChar char="ü"/>
            </a:pPr>
            <a:r>
              <a:rPr lang="en-US" sz="1400" b="1" dirty="0">
                <a:solidFill>
                  <a:srgbClr val="30527B"/>
                </a:solidFill>
                <a:latin typeface="Montserrat" panose="00000500000000000000" pitchFamily="2" charset="0"/>
              </a:rPr>
              <a:t>REMOTE BUT ACCESSIBLE</a:t>
            </a:r>
          </a:p>
          <a:p>
            <a:pPr marL="742950" lvl="1" indent="-285750" algn="just">
              <a:spcBef>
                <a:spcPts val="600"/>
              </a:spcBef>
              <a:buClr>
                <a:srgbClr val="D5B446"/>
              </a:buClr>
              <a:buSzPct val="150000"/>
              <a:buFont typeface="Arial" panose="020B0604020202020204" pitchFamily="34" charset="0"/>
              <a:buChar char="•"/>
            </a:pPr>
            <a:r>
              <a:rPr lang="en-US" sz="1400" dirty="0">
                <a:latin typeface="Montserrat" panose="00000500000000000000" pitchFamily="2" charset="0"/>
              </a:rPr>
              <a:t>75 km from government-maintained North </a:t>
            </a:r>
            <a:r>
              <a:rPr lang="en-US" sz="1400" dirty="0" err="1">
                <a:latin typeface="Montserrat" panose="00000500000000000000" pitchFamily="2" charset="0"/>
              </a:rPr>
              <a:t>Canol</a:t>
            </a:r>
            <a:r>
              <a:rPr lang="en-US" sz="1400" dirty="0">
                <a:latin typeface="Montserrat" panose="00000500000000000000" pitchFamily="2" charset="0"/>
              </a:rPr>
              <a:t> Road</a:t>
            </a:r>
          </a:p>
          <a:p>
            <a:pPr marL="742950" lvl="1" indent="-285750" algn="just">
              <a:spcBef>
                <a:spcPts val="600"/>
              </a:spcBef>
              <a:buClr>
                <a:srgbClr val="D5B446"/>
              </a:buClr>
              <a:buSzPct val="150000"/>
              <a:buFont typeface="Arial" panose="020B0604020202020204" pitchFamily="34" charset="0"/>
              <a:buChar char="•"/>
            </a:pPr>
            <a:r>
              <a:rPr lang="en-US" sz="1400" dirty="0">
                <a:latin typeface="Montserrat" panose="00000500000000000000" pitchFamily="2" charset="0"/>
              </a:rPr>
              <a:t>30 km from existing winter heavy equipment trail used for historical mining in the area</a:t>
            </a:r>
          </a:p>
          <a:p>
            <a:pPr marL="742950" lvl="1" indent="-285750" algn="just">
              <a:spcBef>
                <a:spcPts val="600"/>
              </a:spcBef>
              <a:buClr>
                <a:srgbClr val="D5B446"/>
              </a:buClr>
              <a:buSzPct val="150000"/>
              <a:buFont typeface="Arial" panose="020B0604020202020204" pitchFamily="34" charset="0"/>
              <a:buChar char="•"/>
            </a:pPr>
            <a:r>
              <a:rPr lang="en-US" sz="1400" dirty="0">
                <a:latin typeface="Montserrat" panose="00000500000000000000" pitchFamily="2" charset="0"/>
              </a:rPr>
              <a:t>Low-elevation corridor with no major barriers</a:t>
            </a:r>
          </a:p>
          <a:p>
            <a:pPr marL="742950" lvl="1" indent="-285750" algn="just">
              <a:spcBef>
                <a:spcPts val="600"/>
              </a:spcBef>
              <a:buClr>
                <a:srgbClr val="D5B446"/>
              </a:buClr>
              <a:buSzPct val="150000"/>
              <a:buFont typeface="Arial" panose="020B0604020202020204" pitchFamily="34" charset="0"/>
              <a:buChar char="•"/>
            </a:pPr>
            <a:endParaRPr lang="en-US" sz="400" dirty="0">
              <a:latin typeface="Montserrat" panose="00000500000000000000" pitchFamily="2" charset="0"/>
            </a:endParaRPr>
          </a:p>
          <a:p>
            <a:pPr marL="285750" indent="-285750" algn="just">
              <a:spcBef>
                <a:spcPts val="600"/>
              </a:spcBef>
              <a:buClr>
                <a:srgbClr val="D5B446"/>
              </a:buClr>
              <a:buSzPct val="150000"/>
              <a:buFont typeface="Wingdings" panose="05000000000000000000" pitchFamily="2" charset="2"/>
              <a:buChar char="ü"/>
            </a:pPr>
            <a:r>
              <a:rPr lang="en-US" sz="1400" b="1" dirty="0">
                <a:solidFill>
                  <a:srgbClr val="30527B"/>
                </a:solidFill>
                <a:latin typeface="Montserrat" panose="00000500000000000000" pitchFamily="2" charset="0"/>
              </a:rPr>
              <a:t>PEA CONSIDERS ALL-SEASON ROAD ACCESS</a:t>
            </a:r>
          </a:p>
          <a:p>
            <a:pPr marL="742950" lvl="1" indent="-285750" algn="just">
              <a:spcBef>
                <a:spcPts val="600"/>
              </a:spcBef>
              <a:buClr>
                <a:srgbClr val="D5B446"/>
              </a:buClr>
              <a:buSzPct val="150000"/>
              <a:buFont typeface="Arial" panose="020B0604020202020204" pitchFamily="34" charset="0"/>
              <a:buChar char="•"/>
            </a:pPr>
            <a:r>
              <a:rPr lang="en-US" sz="1400" dirty="0">
                <a:latin typeface="Montserrat" panose="00000500000000000000" pitchFamily="2" charset="0"/>
              </a:rPr>
              <a:t>Includes bridge and upgrades along North </a:t>
            </a:r>
            <a:r>
              <a:rPr lang="en-US" sz="1400" dirty="0" err="1">
                <a:latin typeface="Montserrat" panose="00000500000000000000" pitchFamily="2" charset="0"/>
              </a:rPr>
              <a:t>Canol</a:t>
            </a:r>
            <a:r>
              <a:rPr lang="en-US" sz="1400" dirty="0">
                <a:latin typeface="Montserrat" panose="00000500000000000000" pitchFamily="2" charset="0"/>
              </a:rPr>
              <a:t> Road</a:t>
            </a:r>
          </a:p>
          <a:p>
            <a:pPr marL="742950" lvl="1" indent="-285750" algn="just">
              <a:spcBef>
                <a:spcPts val="600"/>
              </a:spcBef>
              <a:buClr>
                <a:srgbClr val="D5B446"/>
              </a:buClr>
              <a:buSzPct val="150000"/>
              <a:buFont typeface="Arial" panose="020B0604020202020204" pitchFamily="34" charset="0"/>
              <a:buChar char="•"/>
            </a:pPr>
            <a:r>
              <a:rPr lang="en-US" sz="1400" dirty="0">
                <a:latin typeface="Montserrat" panose="00000500000000000000" pitchFamily="2" charset="0"/>
              </a:rPr>
              <a:t>New ~130 km road primarily along existing Plata Trail</a:t>
            </a:r>
          </a:p>
          <a:p>
            <a:pPr lvl="1" algn="just">
              <a:spcBef>
                <a:spcPts val="600"/>
              </a:spcBef>
              <a:buClr>
                <a:srgbClr val="D5B446"/>
              </a:buClr>
              <a:buSzPct val="150000"/>
            </a:pPr>
            <a:endParaRPr lang="en-US" sz="400" dirty="0">
              <a:latin typeface="Montserrat" panose="00000500000000000000" pitchFamily="2" charset="0"/>
            </a:endParaRPr>
          </a:p>
          <a:p>
            <a:pPr marL="285750" indent="-285750" algn="just">
              <a:spcBef>
                <a:spcPts val="600"/>
              </a:spcBef>
              <a:buClr>
                <a:srgbClr val="D5B446"/>
              </a:buClr>
              <a:buSzPct val="150000"/>
              <a:buFont typeface="Wingdings" panose="05000000000000000000" pitchFamily="2" charset="2"/>
              <a:buChar char="ü"/>
            </a:pPr>
            <a:r>
              <a:rPr lang="en-US" sz="1400" b="1" dirty="0">
                <a:solidFill>
                  <a:srgbClr val="30527B"/>
                </a:solidFill>
                <a:latin typeface="Montserrat" panose="00000500000000000000" pitchFamily="2" charset="0"/>
              </a:rPr>
              <a:t>ON-SITE POWER GENERATION</a:t>
            </a:r>
          </a:p>
          <a:p>
            <a:pPr marL="742950" lvl="1" indent="-285750" algn="just">
              <a:spcBef>
                <a:spcPts val="600"/>
              </a:spcBef>
              <a:buClr>
                <a:srgbClr val="D5B446"/>
              </a:buClr>
              <a:buSzPct val="150000"/>
              <a:buFont typeface="Arial" panose="020B0604020202020204" pitchFamily="34" charset="0"/>
              <a:buChar char="•"/>
            </a:pPr>
            <a:r>
              <a:rPr lang="en-US" sz="1400" dirty="0">
                <a:latin typeface="Montserrat" panose="00000500000000000000" pitchFamily="2" charset="0"/>
              </a:rPr>
              <a:t>Baseline assumption is on-site diesel power</a:t>
            </a:r>
          </a:p>
          <a:p>
            <a:pPr lvl="1" algn="just">
              <a:spcBef>
                <a:spcPts val="600"/>
              </a:spcBef>
              <a:buClr>
                <a:srgbClr val="D5B446"/>
              </a:buClr>
              <a:buSzPct val="150000"/>
            </a:pPr>
            <a:endParaRPr lang="en-US" sz="400" dirty="0">
              <a:latin typeface="Montserrat" panose="00000500000000000000" pitchFamily="2" charset="0"/>
            </a:endParaRPr>
          </a:p>
          <a:p>
            <a:pPr marL="285750" indent="-285750">
              <a:spcBef>
                <a:spcPts val="600"/>
              </a:spcBef>
              <a:buClr>
                <a:srgbClr val="D5B446"/>
              </a:buClr>
              <a:buSzPct val="150000"/>
              <a:buFont typeface="Wingdings" panose="05000000000000000000" pitchFamily="2" charset="2"/>
              <a:buChar char="ü"/>
            </a:pPr>
            <a:r>
              <a:rPr lang="en-US" sz="1400" b="1" dirty="0">
                <a:solidFill>
                  <a:srgbClr val="30527B"/>
                </a:solidFill>
                <a:latin typeface="Montserrat" panose="00000500000000000000" pitchFamily="2" charset="0"/>
              </a:rPr>
              <a:t>REGIONAL INFRASTRUCTURE SYNERGIES AND SUPPORT</a:t>
            </a:r>
          </a:p>
          <a:p>
            <a:pPr marL="742950" lvl="1" indent="-285750" algn="just">
              <a:spcBef>
                <a:spcPts val="600"/>
              </a:spcBef>
              <a:buClr>
                <a:srgbClr val="D5B446"/>
              </a:buClr>
              <a:buSzPct val="150000"/>
              <a:buFont typeface="Arial" panose="020B0604020202020204" pitchFamily="34" charset="0"/>
              <a:buChar char="•"/>
            </a:pPr>
            <a:r>
              <a:rPr lang="en-US" sz="1400" dirty="0">
                <a:latin typeface="Montserrat" panose="00000500000000000000" pitchFamily="2" charset="0"/>
              </a:rPr>
              <a:t>Funding from Canadian and US governments to advance road &amp; power infrastructure along North </a:t>
            </a:r>
            <a:r>
              <a:rPr lang="en-US" sz="1400" dirty="0" err="1">
                <a:latin typeface="Montserrat" panose="00000500000000000000" pitchFamily="2" charset="0"/>
              </a:rPr>
              <a:t>Canol</a:t>
            </a:r>
            <a:r>
              <a:rPr lang="en-US" sz="1400" dirty="0">
                <a:latin typeface="Montserrat" panose="00000500000000000000" pitchFamily="2" charset="0"/>
              </a:rPr>
              <a:t> corridor for adjacent Macmillan Pass critical metals projects (</a:t>
            </a:r>
            <a:r>
              <a:rPr lang="en-US" sz="1400" dirty="0">
                <a:latin typeface="Montserrat SemiBold" panose="00000700000000000000" pitchFamily="2" charset="0"/>
              </a:rPr>
              <a:t>not considered in PEA</a:t>
            </a:r>
            <a:r>
              <a:rPr lang="en-US" sz="1400" dirty="0">
                <a:latin typeface="Montserrat" panose="00000500000000000000" pitchFamily="2" charset="0"/>
              </a:rPr>
              <a:t>)</a:t>
            </a:r>
          </a:p>
        </p:txBody>
      </p:sp>
      <p:pic>
        <p:nvPicPr>
          <p:cNvPr id="17" name="Picture 16" descr="A map of a city&#10;&#10;AI-generated content may be incorrect.">
            <a:extLst>
              <a:ext uri="{FF2B5EF4-FFF2-40B4-BE49-F238E27FC236}">
                <a16:creationId xmlns:a16="http://schemas.microsoft.com/office/drawing/2014/main" id="{79FAEAE8-DB65-7775-26CC-D6C6A109391E}"/>
              </a:ext>
            </a:extLst>
          </p:cNvPr>
          <p:cNvPicPr>
            <a:picLocks noChangeAspect="1"/>
          </p:cNvPicPr>
          <p:nvPr/>
        </p:nvPicPr>
        <p:blipFill>
          <a:blip r:embed="rId3"/>
          <a:stretch>
            <a:fillRect/>
          </a:stretch>
        </p:blipFill>
        <p:spPr>
          <a:xfrm>
            <a:off x="6934126" y="939978"/>
            <a:ext cx="5019301" cy="5809871"/>
          </a:xfrm>
          <a:prstGeom prst="rect">
            <a:avLst/>
          </a:prstGeom>
        </p:spPr>
      </p:pic>
      <p:sp>
        <p:nvSpPr>
          <p:cNvPr id="2" name="Slide Number Placeholder 1">
            <a:extLst>
              <a:ext uri="{FF2B5EF4-FFF2-40B4-BE49-F238E27FC236}">
                <a16:creationId xmlns:a16="http://schemas.microsoft.com/office/drawing/2014/main" id="{B6D25797-CC20-EA61-2096-30D3B79ACCE9}"/>
              </a:ext>
            </a:extLst>
          </p:cNvPr>
          <p:cNvSpPr>
            <a:spLocks noGrp="1"/>
          </p:cNvSpPr>
          <p:nvPr>
            <p:ph type="sldNum" sz="quarter" idx="4"/>
          </p:nvPr>
        </p:nvSpPr>
        <p:spPr/>
        <p:txBody>
          <a:bodyPr/>
          <a:lstStyle/>
          <a:p>
            <a:fld id="{90B1EC3C-BF0C-488E-814D-D05A1CE60EC8}" type="slidenum">
              <a:rPr lang="en-CA" smtClean="0">
                <a:solidFill>
                  <a:schemeClr val="tx1">
                    <a:lumMod val="95000"/>
                    <a:lumOff val="5000"/>
                  </a:schemeClr>
                </a:solidFill>
                <a:effectLst>
                  <a:glow rad="584200">
                    <a:schemeClr val="bg1">
                      <a:alpha val="90000"/>
                    </a:schemeClr>
                  </a:glow>
                </a:effectLst>
              </a:rPr>
              <a:pPr/>
              <a:t>16</a:t>
            </a:fld>
            <a:endParaRPr lang="en-CA" dirty="0">
              <a:solidFill>
                <a:schemeClr val="tx1">
                  <a:lumMod val="95000"/>
                  <a:lumOff val="5000"/>
                </a:schemeClr>
              </a:solidFill>
              <a:effectLst>
                <a:glow rad="584200">
                  <a:schemeClr val="bg1">
                    <a:alpha val="90000"/>
                  </a:schemeClr>
                </a:glow>
              </a:effectLst>
            </a:endParaRPr>
          </a:p>
        </p:txBody>
      </p:sp>
      <p:sp>
        <p:nvSpPr>
          <p:cNvPr id="22" name="TextBox 21">
            <a:extLst>
              <a:ext uri="{FF2B5EF4-FFF2-40B4-BE49-F238E27FC236}">
                <a16:creationId xmlns:a16="http://schemas.microsoft.com/office/drawing/2014/main" id="{1F574D47-4053-9FF8-4920-FE640C5182F7}"/>
              </a:ext>
            </a:extLst>
          </p:cNvPr>
          <p:cNvSpPr txBox="1"/>
          <p:nvPr/>
        </p:nvSpPr>
        <p:spPr>
          <a:xfrm>
            <a:off x="11372809" y="1430347"/>
            <a:ext cx="391454" cy="215444"/>
          </a:xfrm>
          <a:prstGeom prst="rect">
            <a:avLst/>
          </a:prstGeom>
          <a:noFill/>
        </p:spPr>
        <p:txBody>
          <a:bodyPr wrap="square" rtlCol="0">
            <a:spAutoFit/>
          </a:bodyPr>
          <a:lstStyle>
            <a:defPPr>
              <a:defRPr lang="en-US"/>
            </a:defPPr>
            <a:lvl1pPr>
              <a:defRPr sz="800"/>
            </a:lvl1pPr>
          </a:lstStyle>
          <a:p>
            <a:r>
              <a:rPr lang="en-US" dirty="0"/>
              <a:t>NWT</a:t>
            </a:r>
            <a:endParaRPr lang="en-CA" dirty="0"/>
          </a:p>
        </p:txBody>
      </p:sp>
      <p:sp>
        <p:nvSpPr>
          <p:cNvPr id="23" name="TextBox 22">
            <a:extLst>
              <a:ext uri="{FF2B5EF4-FFF2-40B4-BE49-F238E27FC236}">
                <a16:creationId xmlns:a16="http://schemas.microsoft.com/office/drawing/2014/main" id="{3358E52D-A519-4254-CC35-7067A7A18C2E}"/>
              </a:ext>
            </a:extLst>
          </p:cNvPr>
          <p:cNvSpPr txBox="1"/>
          <p:nvPr/>
        </p:nvSpPr>
        <p:spPr>
          <a:xfrm rot="16637300">
            <a:off x="10421275" y="1429824"/>
            <a:ext cx="453970" cy="215444"/>
          </a:xfrm>
          <a:prstGeom prst="rect">
            <a:avLst/>
          </a:prstGeom>
          <a:noFill/>
        </p:spPr>
        <p:txBody>
          <a:bodyPr wrap="square" rtlCol="0">
            <a:spAutoFit/>
          </a:bodyPr>
          <a:lstStyle>
            <a:defPPr>
              <a:defRPr lang="en-US"/>
            </a:defPPr>
            <a:lvl1pPr>
              <a:defRPr sz="800"/>
            </a:lvl1pPr>
          </a:lstStyle>
          <a:p>
            <a:r>
              <a:rPr lang="en-US" dirty="0"/>
              <a:t>Alaska</a:t>
            </a:r>
            <a:endParaRPr lang="en-CA" dirty="0"/>
          </a:p>
        </p:txBody>
      </p:sp>
      <p:sp>
        <p:nvSpPr>
          <p:cNvPr id="24" name="TextBox 23">
            <a:extLst>
              <a:ext uri="{FF2B5EF4-FFF2-40B4-BE49-F238E27FC236}">
                <a16:creationId xmlns:a16="http://schemas.microsoft.com/office/drawing/2014/main" id="{283846CE-D0F6-DABA-1F38-FE75E2CCD7DE}"/>
              </a:ext>
            </a:extLst>
          </p:cNvPr>
          <p:cNvSpPr txBox="1"/>
          <p:nvPr/>
        </p:nvSpPr>
        <p:spPr>
          <a:xfrm rot="21395040">
            <a:off x="11059867" y="2300960"/>
            <a:ext cx="915074" cy="215444"/>
          </a:xfrm>
          <a:prstGeom prst="rect">
            <a:avLst/>
          </a:prstGeom>
          <a:noFill/>
        </p:spPr>
        <p:txBody>
          <a:bodyPr wrap="square" rtlCol="0">
            <a:spAutoFit/>
          </a:bodyPr>
          <a:lstStyle/>
          <a:p>
            <a:r>
              <a:rPr lang="en-US" sz="800" dirty="0"/>
              <a:t>British Columbia</a:t>
            </a:r>
            <a:endParaRPr lang="en-CA" sz="800" dirty="0"/>
          </a:p>
        </p:txBody>
      </p:sp>
      <p:sp>
        <p:nvSpPr>
          <p:cNvPr id="3" name="Title 8">
            <a:extLst>
              <a:ext uri="{FF2B5EF4-FFF2-40B4-BE49-F238E27FC236}">
                <a16:creationId xmlns:a16="http://schemas.microsoft.com/office/drawing/2014/main" id="{7A55399B-5E68-5210-D7A2-702D3EAF3B8F}"/>
              </a:ext>
            </a:extLst>
          </p:cNvPr>
          <p:cNvSpPr txBox="1">
            <a:spLocks/>
          </p:cNvSpPr>
          <p:nvPr/>
        </p:nvSpPr>
        <p:spPr>
          <a:xfrm>
            <a:off x="372559" y="358765"/>
            <a:ext cx="11455273"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effectLst>
                  <a:outerShdw blurRad="50800" dist="38100" dir="2700000" algn="tl" rotWithShape="0">
                    <a:srgbClr val="000000">
                      <a:alpha val="0"/>
                    </a:srgbClr>
                  </a:outerShdw>
                </a:effectLst>
                <a:latin typeface="Montserrat" pitchFamily="2" charset="77"/>
              </a:rPr>
              <a:t>LOCATION &amp; INFRASTRUCTURE</a:t>
            </a:r>
            <a:endParaRPr lang="ru-RU" sz="3500" b="1" dirty="0">
              <a:effectLst>
                <a:outerShdw blurRad="50800" dist="38100" dir="2700000" algn="tl" rotWithShape="0">
                  <a:srgbClr val="000000">
                    <a:alpha val="0"/>
                  </a:srgbClr>
                </a:outerShdw>
              </a:effectLst>
              <a:latin typeface="Montserrat" pitchFamily="2" charset="77"/>
            </a:endParaRPr>
          </a:p>
        </p:txBody>
      </p:sp>
    </p:spTree>
    <p:extLst>
      <p:ext uri="{BB962C8B-B14F-4D97-AF65-F5344CB8AC3E}">
        <p14:creationId xmlns:p14="http://schemas.microsoft.com/office/powerpoint/2010/main" val="1737228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E0997-2B97-EC2E-9CB8-A8607114B99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B2F9E3-09A3-C22C-E3D5-509F3BD9523B}"/>
              </a:ext>
            </a:extLst>
          </p:cNvPr>
          <p:cNvSpPr>
            <a:spLocks noGrp="1"/>
          </p:cNvSpPr>
          <p:nvPr>
            <p:ph type="sldNum" sz="quarter" idx="12"/>
          </p:nvPr>
        </p:nvSpPr>
        <p:spPr/>
        <p:txBody>
          <a:bodyPr/>
          <a:lstStyle/>
          <a:p>
            <a:fld id="{B1725E36-D3F2-4E4F-A68A-820849A514C4}" type="slidenum">
              <a:rPr lang="en-US" smtClean="0"/>
              <a:t>17</a:t>
            </a:fld>
            <a:endParaRPr lang="en-US" dirty="0"/>
          </a:p>
        </p:txBody>
      </p:sp>
      <p:sp>
        <p:nvSpPr>
          <p:cNvPr id="6" name="Title 8">
            <a:extLst>
              <a:ext uri="{FF2B5EF4-FFF2-40B4-BE49-F238E27FC236}">
                <a16:creationId xmlns:a16="http://schemas.microsoft.com/office/drawing/2014/main" id="{22BA5316-F208-2283-EB68-5B8A5E0B6326}"/>
              </a:ext>
            </a:extLst>
          </p:cNvPr>
          <p:cNvSpPr txBox="1">
            <a:spLocks/>
          </p:cNvSpPr>
          <p:nvPr/>
        </p:nvSpPr>
        <p:spPr>
          <a:xfrm>
            <a:off x="2175029" y="324469"/>
            <a:ext cx="7833552"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effectLst>
                  <a:outerShdw blurRad="50800" dist="38100" dir="2700000" algn="tl" rotWithShape="0">
                    <a:srgbClr val="000000">
                      <a:alpha val="0"/>
                    </a:srgbClr>
                  </a:outerShdw>
                </a:effectLst>
                <a:latin typeface="Montserrat" pitchFamily="2" charset="77"/>
              </a:rPr>
              <a:t>SIGNIFICANT LOCAL IMPACT</a:t>
            </a:r>
            <a:endParaRPr lang="ru-RU" sz="3500" b="1" dirty="0">
              <a:effectLst>
                <a:outerShdw blurRad="50800" dist="38100" dir="2700000" algn="tl" rotWithShape="0">
                  <a:srgbClr val="000000">
                    <a:alpha val="0"/>
                  </a:srgbClr>
                </a:outerShdw>
              </a:effectLst>
              <a:latin typeface="Montserrat" pitchFamily="2" charset="77"/>
            </a:endParaRPr>
          </a:p>
        </p:txBody>
      </p:sp>
      <p:sp>
        <p:nvSpPr>
          <p:cNvPr id="8" name="TextBox 7">
            <a:extLst>
              <a:ext uri="{FF2B5EF4-FFF2-40B4-BE49-F238E27FC236}">
                <a16:creationId xmlns:a16="http://schemas.microsoft.com/office/drawing/2014/main" id="{E3714D6D-4387-DDC1-1B96-0ACFF2222D94}"/>
              </a:ext>
            </a:extLst>
          </p:cNvPr>
          <p:cNvSpPr txBox="1"/>
          <p:nvPr/>
        </p:nvSpPr>
        <p:spPr>
          <a:xfrm>
            <a:off x="2396971" y="5579136"/>
            <a:ext cx="7454396" cy="677108"/>
          </a:xfrm>
          <a:prstGeom prst="rect">
            <a:avLst/>
          </a:prstGeom>
          <a:noFill/>
        </p:spPr>
        <p:txBody>
          <a:bodyPr wrap="square" rtlCol="0">
            <a:spAutoFit/>
          </a:bodyPr>
          <a:lstStyle/>
          <a:p>
            <a:pPr algn="ctr">
              <a:spcAft>
                <a:spcPts val="600"/>
              </a:spcAft>
              <a:buClr>
                <a:srgbClr val="D5B446"/>
              </a:buClr>
            </a:pPr>
            <a:r>
              <a:rPr lang="en-US" b="1" dirty="0">
                <a:solidFill>
                  <a:srgbClr val="30527B"/>
                </a:solidFill>
                <a:latin typeface="Montserrat" panose="00000500000000000000" pitchFamily="2" charset="0"/>
              </a:rPr>
              <a:t>Valley’s average</a:t>
            </a:r>
            <a:r>
              <a:rPr lang="en-US" b="1" i="1" dirty="0">
                <a:solidFill>
                  <a:srgbClr val="30527B"/>
                </a:solidFill>
                <a:latin typeface="Montserrat" panose="00000500000000000000" pitchFamily="2" charset="0"/>
              </a:rPr>
              <a:t> </a:t>
            </a:r>
            <a:r>
              <a:rPr lang="en-US" b="1" dirty="0">
                <a:solidFill>
                  <a:srgbClr val="30527B"/>
                </a:solidFill>
                <a:latin typeface="Montserrat" panose="00000500000000000000" pitchFamily="2" charset="0"/>
              </a:rPr>
              <a:t>annual gold sales across first five full years at spot equates to roughly </a:t>
            </a:r>
            <a:r>
              <a:rPr lang="en-US" sz="2000" b="1" dirty="0">
                <a:solidFill>
                  <a:srgbClr val="30527B"/>
                </a:solidFill>
                <a:latin typeface="Montserrat" panose="00000500000000000000" pitchFamily="2" charset="0"/>
              </a:rPr>
              <a:t>59%</a:t>
            </a:r>
            <a:r>
              <a:rPr lang="en-US" b="1" baseline="30000" dirty="0">
                <a:solidFill>
                  <a:srgbClr val="30527B"/>
                </a:solidFill>
                <a:latin typeface="Montserrat" panose="00000500000000000000" pitchFamily="2" charset="0"/>
              </a:rPr>
              <a:t>3</a:t>
            </a:r>
            <a:r>
              <a:rPr lang="en-US" b="1" dirty="0">
                <a:solidFill>
                  <a:srgbClr val="30527B"/>
                </a:solidFill>
                <a:latin typeface="Montserrat" panose="00000500000000000000" pitchFamily="2" charset="0"/>
              </a:rPr>
              <a:t> of the Yukon’s current GDP</a:t>
            </a:r>
            <a:endParaRPr lang="en-CA" b="1" dirty="0">
              <a:solidFill>
                <a:srgbClr val="30527B"/>
              </a:solidFill>
              <a:latin typeface="Montserrat" panose="00000500000000000000" pitchFamily="2" charset="0"/>
            </a:endParaRPr>
          </a:p>
        </p:txBody>
      </p:sp>
      <p:sp>
        <p:nvSpPr>
          <p:cNvPr id="11" name="TextBox 10">
            <a:extLst>
              <a:ext uri="{FF2B5EF4-FFF2-40B4-BE49-F238E27FC236}">
                <a16:creationId xmlns:a16="http://schemas.microsoft.com/office/drawing/2014/main" id="{0B31317E-1C31-75D5-84C3-BE656EE673DB}"/>
              </a:ext>
            </a:extLst>
          </p:cNvPr>
          <p:cNvSpPr txBox="1"/>
          <p:nvPr/>
        </p:nvSpPr>
        <p:spPr>
          <a:xfrm>
            <a:off x="2471259" y="6369335"/>
            <a:ext cx="4604588" cy="415498"/>
          </a:xfrm>
          <a:prstGeom prst="rect">
            <a:avLst/>
          </a:prstGeom>
          <a:noFill/>
        </p:spPr>
        <p:txBody>
          <a:bodyPr wrap="square" rtlCol="0">
            <a:noAutofit/>
          </a:bodyPr>
          <a:lstStyle/>
          <a:p>
            <a:pPr lvl="0">
              <a:defRPr/>
            </a:pPr>
            <a:r>
              <a:rPr kumimoji="0" lang="en-CA" sz="800" b="0" i="0" u="none" strike="noStrike" kern="1200" cap="none" spc="0" normalizeH="0" baseline="30000" noProof="0" dirty="0">
                <a:ln>
                  <a:noFill/>
                </a:ln>
                <a:solidFill>
                  <a:schemeClr val="tx1">
                    <a:lumMod val="50000"/>
                    <a:lumOff val="50000"/>
                  </a:schemeClr>
                </a:solidFill>
                <a:effectLst/>
                <a:uLnTx/>
                <a:uFillTx/>
                <a:latin typeface="Montserrat" panose="00000500000000000000" pitchFamily="2" charset="0"/>
                <a:ea typeface="+mn-ea"/>
                <a:cs typeface="+mn-cs"/>
              </a:rPr>
              <a:t>1</a:t>
            </a:r>
            <a:r>
              <a:rPr kumimoji="0" lang="en-CA" sz="800" b="0" i="0" u="none" strike="noStrike" kern="1200" cap="none" spc="0" normalizeH="0" baseline="0" noProof="0" dirty="0">
                <a:ln>
                  <a:noFill/>
                </a:ln>
                <a:solidFill>
                  <a:schemeClr val="tx1">
                    <a:lumMod val="50000"/>
                    <a:lumOff val="50000"/>
                  </a:schemeClr>
                </a:solidFill>
                <a:effectLst/>
                <a:uLnTx/>
                <a:uFillTx/>
                <a:latin typeface="Montserrat" panose="00000500000000000000" pitchFamily="2" charset="0"/>
                <a:ea typeface="+mn-ea"/>
                <a:cs typeface="+mn-cs"/>
              </a:rPr>
              <a:t> </a:t>
            </a:r>
            <a:r>
              <a:rPr lang="en-CA" sz="800" dirty="0">
                <a:solidFill>
                  <a:schemeClr val="tx1">
                    <a:lumMod val="50000"/>
                    <a:lumOff val="50000"/>
                  </a:schemeClr>
                </a:solidFill>
                <a:latin typeface="Montserrat" panose="00000500000000000000" pitchFamily="2" charset="0"/>
              </a:rPr>
              <a:t>Statistics Canada: </a:t>
            </a:r>
            <a:r>
              <a:rPr lang="en-US" sz="800" dirty="0">
                <a:solidFill>
                  <a:schemeClr val="tx1">
                    <a:lumMod val="50000"/>
                    <a:lumOff val="50000"/>
                  </a:schemeClr>
                </a:solidFill>
                <a:latin typeface="Montserrat" panose="00000500000000000000" pitchFamily="2" charset="0"/>
              </a:rPr>
              <a:t>Gross domestic product by industry: Provinces and territories, 2024</a:t>
            </a:r>
          </a:p>
          <a:p>
            <a:pPr lvl="0">
              <a:defRPr/>
            </a:pPr>
            <a:r>
              <a:rPr lang="en-US" sz="800" baseline="30000" dirty="0">
                <a:solidFill>
                  <a:schemeClr val="tx1">
                    <a:lumMod val="50000"/>
                    <a:lumOff val="50000"/>
                  </a:schemeClr>
                </a:solidFill>
                <a:latin typeface="Montserrat" panose="00000500000000000000" pitchFamily="2" charset="0"/>
              </a:rPr>
              <a:t>2</a:t>
            </a:r>
            <a:r>
              <a:rPr lang="en-US" sz="800" dirty="0">
                <a:solidFill>
                  <a:schemeClr val="tx1">
                    <a:lumMod val="50000"/>
                    <a:lumOff val="50000"/>
                  </a:schemeClr>
                </a:solidFill>
                <a:latin typeface="Montserrat" panose="00000500000000000000" pitchFamily="2" charset="0"/>
              </a:rPr>
              <a:t>US Bureau of Economic Analysis: Gross Domestic Product by State</a:t>
            </a:r>
            <a:endParaRPr lang="en-CA" sz="800" baseline="30000" dirty="0">
              <a:solidFill>
                <a:schemeClr val="tx1">
                  <a:lumMod val="50000"/>
                  <a:lumOff val="50000"/>
                </a:schemeClr>
              </a:solidFill>
              <a:latin typeface="Montserrat" panose="00000500000000000000" pitchFamily="2" charset="0"/>
            </a:endParaRPr>
          </a:p>
          <a:p>
            <a:pPr lvl="0">
              <a:defRPr/>
            </a:pPr>
            <a:r>
              <a:rPr kumimoji="0" lang="en-CA" sz="800" b="0" i="0" u="none" strike="noStrike" kern="1200" cap="none" spc="0" normalizeH="0" baseline="30000" noProof="0" dirty="0">
                <a:ln>
                  <a:noFill/>
                </a:ln>
                <a:solidFill>
                  <a:schemeClr val="tx1">
                    <a:lumMod val="50000"/>
                    <a:lumOff val="50000"/>
                  </a:schemeClr>
                </a:solidFill>
                <a:effectLst/>
                <a:uLnTx/>
                <a:uFillTx/>
                <a:latin typeface="Montserrat" panose="00000500000000000000" pitchFamily="2" charset="0"/>
                <a:ea typeface="+mn-ea"/>
                <a:cs typeface="+mn-cs"/>
              </a:rPr>
              <a:t>3</a:t>
            </a:r>
            <a:r>
              <a:rPr kumimoji="0" lang="en-CA" sz="800" b="0" i="0" u="none" strike="noStrike" kern="1200" cap="none" spc="0" normalizeH="0" noProof="0" dirty="0">
                <a:ln>
                  <a:noFill/>
                </a:ln>
                <a:solidFill>
                  <a:schemeClr val="tx1">
                    <a:lumMod val="50000"/>
                    <a:lumOff val="50000"/>
                  </a:schemeClr>
                </a:solidFill>
                <a:effectLst/>
                <a:uLnTx/>
                <a:uFillTx/>
                <a:latin typeface="Montserrat" panose="00000500000000000000" pitchFamily="2" charset="0"/>
                <a:ea typeface="+mn-ea"/>
                <a:cs typeface="+mn-cs"/>
              </a:rPr>
              <a:t>Using average gross gold sales for 544koz Au Years 2-6 at</a:t>
            </a:r>
            <a:r>
              <a:rPr lang="en-CA" sz="800" dirty="0">
                <a:solidFill>
                  <a:schemeClr val="tx1">
                    <a:lumMod val="50000"/>
                    <a:lumOff val="50000"/>
                  </a:schemeClr>
                </a:solidFill>
                <a:latin typeface="Montserrat" panose="00000500000000000000" pitchFamily="2" charset="0"/>
              </a:rPr>
              <a:t> US $3,600/oz Au</a:t>
            </a:r>
            <a:endParaRPr kumimoji="0" lang="en-CA" sz="800" b="0" i="0" u="none" strike="noStrike" kern="1200" cap="none" spc="0" normalizeH="0" baseline="30000" noProof="0" dirty="0">
              <a:ln>
                <a:noFill/>
              </a:ln>
              <a:solidFill>
                <a:schemeClr val="tx1">
                  <a:lumMod val="50000"/>
                  <a:lumOff val="50000"/>
                </a:schemeClr>
              </a:solidFill>
              <a:effectLst/>
              <a:uLnTx/>
              <a:uFillTx/>
              <a:latin typeface="Montserrat" panose="00000500000000000000" pitchFamily="2" charset="0"/>
              <a:ea typeface="+mn-ea"/>
              <a:cs typeface="+mn-cs"/>
            </a:endParaRPr>
          </a:p>
        </p:txBody>
      </p:sp>
      <p:graphicFrame>
        <p:nvGraphicFramePr>
          <p:cNvPr id="3" name="Chart 2">
            <a:extLst>
              <a:ext uri="{FF2B5EF4-FFF2-40B4-BE49-F238E27FC236}">
                <a16:creationId xmlns:a16="http://schemas.microsoft.com/office/drawing/2014/main" id="{176035CD-EF05-74CD-72DE-6840999640E0}"/>
              </a:ext>
            </a:extLst>
          </p:cNvPr>
          <p:cNvGraphicFramePr/>
          <p:nvPr/>
        </p:nvGraphicFramePr>
        <p:xfrm>
          <a:off x="8316" y="1179853"/>
          <a:ext cx="3775167" cy="20536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a:extLst>
              <a:ext uri="{FF2B5EF4-FFF2-40B4-BE49-F238E27FC236}">
                <a16:creationId xmlns:a16="http://schemas.microsoft.com/office/drawing/2014/main" id="{42E1F785-092F-A33A-D59A-8B4C75B7D8EC}"/>
              </a:ext>
            </a:extLst>
          </p:cNvPr>
          <p:cNvGraphicFramePr/>
          <p:nvPr/>
        </p:nvGraphicFramePr>
        <p:xfrm>
          <a:off x="8316" y="3501018"/>
          <a:ext cx="3775167" cy="20536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a:extLst>
              <a:ext uri="{FF2B5EF4-FFF2-40B4-BE49-F238E27FC236}">
                <a16:creationId xmlns:a16="http://schemas.microsoft.com/office/drawing/2014/main" id="{D3AF425C-151D-2253-7491-ED2A52E79663}"/>
              </a:ext>
            </a:extLst>
          </p:cNvPr>
          <p:cNvGraphicFramePr/>
          <p:nvPr/>
        </p:nvGraphicFramePr>
        <p:xfrm>
          <a:off x="8708143" y="1179853"/>
          <a:ext cx="3775167" cy="20536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8C06870F-0748-1074-A2AB-55940305DAE9}"/>
              </a:ext>
            </a:extLst>
          </p:cNvPr>
          <p:cNvGraphicFramePr/>
          <p:nvPr>
            <p:extLst>
              <p:ext uri="{D42A27DB-BD31-4B8C-83A1-F6EECF244321}">
                <p14:modId xmlns:p14="http://schemas.microsoft.com/office/powerpoint/2010/main" val="2505434380"/>
              </p:ext>
            </p:extLst>
          </p:nvPr>
        </p:nvGraphicFramePr>
        <p:xfrm>
          <a:off x="8707829" y="3450762"/>
          <a:ext cx="3775167" cy="2053669"/>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48649573-2BDB-581F-6AD3-412DA45D32E0}"/>
              </a:ext>
            </a:extLst>
          </p:cNvPr>
          <p:cNvSpPr txBox="1"/>
          <p:nvPr/>
        </p:nvSpPr>
        <p:spPr>
          <a:xfrm>
            <a:off x="1023603" y="2873329"/>
            <a:ext cx="1744591" cy="415498"/>
          </a:xfrm>
          <a:prstGeom prst="rect">
            <a:avLst/>
          </a:prstGeom>
          <a:noFill/>
        </p:spPr>
        <p:txBody>
          <a:bodyPr wrap="square" rtlCol="0">
            <a:spAutoFit/>
          </a:bodyPr>
          <a:lstStyle/>
          <a:p>
            <a:pPr algn="ctr">
              <a:buClr>
                <a:srgbClr val="D5B446"/>
              </a:buClr>
            </a:pPr>
            <a:r>
              <a:rPr lang="en-US" sz="1050" dirty="0">
                <a:solidFill>
                  <a:schemeClr val="tx1">
                    <a:lumMod val="50000"/>
                    <a:lumOff val="50000"/>
                  </a:schemeClr>
                </a:solidFill>
                <a:latin typeface="Montserrat" panose="00000500000000000000" pitchFamily="2" charset="0"/>
              </a:rPr>
              <a:t>GDP: </a:t>
            </a:r>
            <a:r>
              <a:rPr lang="en-US" sz="1050" b="1" dirty="0">
                <a:solidFill>
                  <a:schemeClr val="tx1">
                    <a:lumMod val="50000"/>
                    <a:lumOff val="50000"/>
                  </a:schemeClr>
                </a:solidFill>
                <a:latin typeface="Montserrat" panose="00000500000000000000" pitchFamily="2" charset="0"/>
              </a:rPr>
              <a:t>US $260.7 B</a:t>
            </a:r>
          </a:p>
          <a:p>
            <a:pPr algn="ctr">
              <a:buClr>
                <a:srgbClr val="D5B446"/>
              </a:buClr>
            </a:pPr>
            <a:r>
              <a:rPr lang="en-US" sz="1050" dirty="0">
                <a:solidFill>
                  <a:schemeClr val="tx1">
                    <a:lumMod val="50000"/>
                    <a:lumOff val="50000"/>
                  </a:schemeClr>
                </a:solidFill>
                <a:latin typeface="Montserrat" panose="00000500000000000000" pitchFamily="2" charset="0"/>
              </a:rPr>
              <a:t>Population: </a:t>
            </a:r>
            <a:r>
              <a:rPr lang="en-US" sz="1050" b="1" dirty="0">
                <a:solidFill>
                  <a:schemeClr val="tx1">
                    <a:lumMod val="50000"/>
                    <a:lumOff val="50000"/>
                  </a:schemeClr>
                </a:solidFill>
                <a:latin typeface="Montserrat" panose="00000500000000000000" pitchFamily="2" charset="0"/>
              </a:rPr>
              <a:t>3.3 M</a:t>
            </a:r>
            <a:endParaRPr lang="en-CA" sz="1050" b="1" dirty="0">
              <a:solidFill>
                <a:schemeClr val="tx1">
                  <a:lumMod val="50000"/>
                  <a:lumOff val="50000"/>
                </a:schemeClr>
              </a:solidFill>
              <a:latin typeface="Montserrat" panose="00000500000000000000" pitchFamily="2" charset="0"/>
            </a:endParaRPr>
          </a:p>
        </p:txBody>
      </p:sp>
      <p:sp>
        <p:nvSpPr>
          <p:cNvPr id="13" name="TextBox 12">
            <a:extLst>
              <a:ext uri="{FF2B5EF4-FFF2-40B4-BE49-F238E27FC236}">
                <a16:creationId xmlns:a16="http://schemas.microsoft.com/office/drawing/2014/main" id="{34335B71-4F98-29E3-FF5F-5C3B26E01410}"/>
              </a:ext>
            </a:extLst>
          </p:cNvPr>
          <p:cNvSpPr txBox="1"/>
          <p:nvPr/>
        </p:nvSpPr>
        <p:spPr>
          <a:xfrm>
            <a:off x="1015211" y="5232801"/>
            <a:ext cx="1752983" cy="415498"/>
          </a:xfrm>
          <a:prstGeom prst="rect">
            <a:avLst/>
          </a:prstGeom>
          <a:noFill/>
        </p:spPr>
        <p:txBody>
          <a:bodyPr wrap="square" rtlCol="0">
            <a:spAutoFit/>
          </a:bodyPr>
          <a:lstStyle/>
          <a:p>
            <a:pPr algn="ctr">
              <a:buClr>
                <a:srgbClr val="D5B446"/>
              </a:buClr>
            </a:pPr>
            <a:r>
              <a:rPr lang="en-US" sz="1050" dirty="0">
                <a:solidFill>
                  <a:schemeClr val="tx1">
                    <a:lumMod val="50000"/>
                    <a:lumOff val="50000"/>
                  </a:schemeClr>
                </a:solidFill>
                <a:latin typeface="Montserrat" panose="00000500000000000000" pitchFamily="2" charset="0"/>
              </a:rPr>
              <a:t>GDP: </a:t>
            </a:r>
            <a:r>
              <a:rPr lang="en-US" sz="1050" b="1" dirty="0">
                <a:solidFill>
                  <a:schemeClr val="tx1">
                    <a:lumMod val="50000"/>
                    <a:lumOff val="50000"/>
                  </a:schemeClr>
                </a:solidFill>
                <a:latin typeface="Montserrat" panose="00000500000000000000" pitchFamily="2" charset="0"/>
              </a:rPr>
              <a:t>C $353.3 B</a:t>
            </a:r>
          </a:p>
          <a:p>
            <a:pPr algn="ctr">
              <a:buClr>
                <a:srgbClr val="D5B446"/>
              </a:buClr>
            </a:pPr>
            <a:r>
              <a:rPr lang="en-US" sz="1050" dirty="0">
                <a:solidFill>
                  <a:schemeClr val="tx1">
                    <a:lumMod val="50000"/>
                    <a:lumOff val="50000"/>
                  </a:schemeClr>
                </a:solidFill>
                <a:latin typeface="Montserrat" panose="00000500000000000000" pitchFamily="2" charset="0"/>
              </a:rPr>
              <a:t>Population: </a:t>
            </a:r>
            <a:r>
              <a:rPr lang="en-US" sz="1050" b="1" dirty="0">
                <a:solidFill>
                  <a:schemeClr val="tx1">
                    <a:lumMod val="50000"/>
                    <a:lumOff val="50000"/>
                  </a:schemeClr>
                </a:solidFill>
                <a:latin typeface="Montserrat" panose="00000500000000000000" pitchFamily="2" charset="0"/>
              </a:rPr>
              <a:t>4.8 M</a:t>
            </a:r>
            <a:endParaRPr lang="en-CA" sz="1050" b="1" dirty="0">
              <a:solidFill>
                <a:schemeClr val="tx1">
                  <a:lumMod val="50000"/>
                  <a:lumOff val="50000"/>
                </a:schemeClr>
              </a:solidFill>
              <a:latin typeface="Montserrat" panose="00000500000000000000" pitchFamily="2" charset="0"/>
            </a:endParaRPr>
          </a:p>
        </p:txBody>
      </p:sp>
      <p:sp>
        <p:nvSpPr>
          <p:cNvPr id="14" name="TextBox 13">
            <a:extLst>
              <a:ext uri="{FF2B5EF4-FFF2-40B4-BE49-F238E27FC236}">
                <a16:creationId xmlns:a16="http://schemas.microsoft.com/office/drawing/2014/main" id="{6D55046B-3687-97E2-20AF-0741FACCE2FC}"/>
              </a:ext>
            </a:extLst>
          </p:cNvPr>
          <p:cNvSpPr txBox="1"/>
          <p:nvPr/>
        </p:nvSpPr>
        <p:spPr>
          <a:xfrm>
            <a:off x="9719234" y="2875691"/>
            <a:ext cx="1752983" cy="415498"/>
          </a:xfrm>
          <a:prstGeom prst="rect">
            <a:avLst/>
          </a:prstGeom>
          <a:noFill/>
        </p:spPr>
        <p:txBody>
          <a:bodyPr wrap="square" rtlCol="0">
            <a:spAutoFit/>
          </a:bodyPr>
          <a:lstStyle/>
          <a:p>
            <a:pPr algn="ctr">
              <a:buClr>
                <a:srgbClr val="D5B446"/>
              </a:buClr>
            </a:pPr>
            <a:r>
              <a:rPr lang="en-US" sz="1050" dirty="0">
                <a:solidFill>
                  <a:schemeClr val="tx1">
                    <a:lumMod val="50000"/>
                    <a:lumOff val="50000"/>
                  </a:schemeClr>
                </a:solidFill>
                <a:latin typeface="Montserrat" panose="00000500000000000000" pitchFamily="2" charset="0"/>
              </a:rPr>
              <a:t>GDP: </a:t>
            </a:r>
            <a:r>
              <a:rPr lang="en-US" sz="1050" b="1" dirty="0">
                <a:solidFill>
                  <a:schemeClr val="tx1">
                    <a:lumMod val="50000"/>
                    <a:lumOff val="50000"/>
                  </a:schemeClr>
                </a:solidFill>
                <a:latin typeface="Montserrat" panose="00000500000000000000" pitchFamily="2" charset="0"/>
              </a:rPr>
              <a:t>C $4.1 B</a:t>
            </a:r>
          </a:p>
          <a:p>
            <a:pPr algn="ctr">
              <a:buClr>
                <a:srgbClr val="D5B446"/>
              </a:buClr>
            </a:pPr>
            <a:r>
              <a:rPr lang="en-US" sz="1050" dirty="0">
                <a:solidFill>
                  <a:schemeClr val="tx1">
                    <a:lumMod val="50000"/>
                    <a:lumOff val="50000"/>
                  </a:schemeClr>
                </a:solidFill>
                <a:latin typeface="Montserrat" panose="00000500000000000000" pitchFamily="2" charset="0"/>
              </a:rPr>
              <a:t>Population: </a:t>
            </a:r>
            <a:r>
              <a:rPr lang="en-US" sz="1050" b="1" dirty="0">
                <a:solidFill>
                  <a:schemeClr val="tx1">
                    <a:lumMod val="50000"/>
                    <a:lumOff val="50000"/>
                  </a:schemeClr>
                </a:solidFill>
                <a:latin typeface="Montserrat" panose="00000500000000000000" pitchFamily="2" charset="0"/>
              </a:rPr>
              <a:t>41 k</a:t>
            </a:r>
            <a:endParaRPr lang="en-CA" sz="1050" b="1" dirty="0">
              <a:solidFill>
                <a:schemeClr val="tx1">
                  <a:lumMod val="50000"/>
                  <a:lumOff val="50000"/>
                </a:schemeClr>
              </a:solidFill>
              <a:latin typeface="Montserrat" panose="00000500000000000000" pitchFamily="2" charset="0"/>
            </a:endParaRPr>
          </a:p>
        </p:txBody>
      </p:sp>
      <p:sp>
        <p:nvSpPr>
          <p:cNvPr id="15" name="TextBox 14">
            <a:extLst>
              <a:ext uri="{FF2B5EF4-FFF2-40B4-BE49-F238E27FC236}">
                <a16:creationId xmlns:a16="http://schemas.microsoft.com/office/drawing/2014/main" id="{DC69C375-7950-A52D-8B8F-E660C0D8CF11}"/>
              </a:ext>
            </a:extLst>
          </p:cNvPr>
          <p:cNvSpPr txBox="1"/>
          <p:nvPr/>
        </p:nvSpPr>
        <p:spPr>
          <a:xfrm>
            <a:off x="9719233" y="5190269"/>
            <a:ext cx="1752983" cy="415498"/>
          </a:xfrm>
          <a:prstGeom prst="rect">
            <a:avLst/>
          </a:prstGeom>
          <a:noFill/>
        </p:spPr>
        <p:txBody>
          <a:bodyPr wrap="square" rtlCol="0">
            <a:spAutoFit/>
          </a:bodyPr>
          <a:lstStyle/>
          <a:p>
            <a:pPr algn="ctr">
              <a:buClr>
                <a:srgbClr val="D5B446"/>
              </a:buClr>
            </a:pPr>
            <a:r>
              <a:rPr lang="en-US" sz="1050" dirty="0">
                <a:solidFill>
                  <a:schemeClr val="tx1">
                    <a:lumMod val="50000"/>
                    <a:lumOff val="50000"/>
                  </a:schemeClr>
                </a:solidFill>
                <a:latin typeface="Montserrat" panose="00000500000000000000" pitchFamily="2" charset="0"/>
              </a:rPr>
              <a:t>GDP: </a:t>
            </a:r>
            <a:r>
              <a:rPr lang="en-US" sz="1050" b="1" dirty="0">
                <a:solidFill>
                  <a:schemeClr val="tx1">
                    <a:lumMod val="50000"/>
                    <a:lumOff val="50000"/>
                  </a:schemeClr>
                </a:solidFill>
                <a:latin typeface="Montserrat" panose="00000500000000000000" pitchFamily="2" charset="0"/>
              </a:rPr>
              <a:t>C $4.2 B</a:t>
            </a:r>
          </a:p>
          <a:p>
            <a:pPr algn="ctr">
              <a:buClr>
                <a:srgbClr val="D5B446"/>
              </a:buClr>
            </a:pPr>
            <a:r>
              <a:rPr lang="en-US" sz="1050" dirty="0">
                <a:solidFill>
                  <a:schemeClr val="tx1">
                    <a:lumMod val="50000"/>
                    <a:lumOff val="50000"/>
                  </a:schemeClr>
                </a:solidFill>
                <a:latin typeface="Montserrat" panose="00000500000000000000" pitchFamily="2" charset="0"/>
              </a:rPr>
              <a:t>Population: </a:t>
            </a:r>
            <a:r>
              <a:rPr lang="en-US" sz="1050" b="1" dirty="0">
                <a:solidFill>
                  <a:schemeClr val="tx1">
                    <a:lumMod val="50000"/>
                    <a:lumOff val="50000"/>
                  </a:schemeClr>
                </a:solidFill>
                <a:latin typeface="Montserrat" panose="00000500000000000000" pitchFamily="2" charset="0"/>
              </a:rPr>
              <a:t>45 k</a:t>
            </a:r>
            <a:endParaRPr lang="en-CA" sz="1050" b="1" dirty="0">
              <a:solidFill>
                <a:schemeClr val="tx1">
                  <a:lumMod val="50000"/>
                  <a:lumOff val="50000"/>
                </a:schemeClr>
              </a:solidFill>
              <a:latin typeface="Montserrat" panose="00000500000000000000" pitchFamily="2" charset="0"/>
            </a:endParaRPr>
          </a:p>
        </p:txBody>
      </p:sp>
      <p:graphicFrame>
        <p:nvGraphicFramePr>
          <p:cNvPr id="5" name="Chart 4">
            <a:extLst>
              <a:ext uri="{FF2B5EF4-FFF2-40B4-BE49-F238E27FC236}">
                <a16:creationId xmlns:a16="http://schemas.microsoft.com/office/drawing/2014/main" id="{6BD3F0D6-AAC7-A8E8-C268-79BAD0B4BE87}"/>
              </a:ext>
            </a:extLst>
          </p:cNvPr>
          <p:cNvGraphicFramePr/>
          <p:nvPr>
            <p:extLst>
              <p:ext uri="{D42A27DB-BD31-4B8C-83A1-F6EECF244321}">
                <p14:modId xmlns:p14="http://schemas.microsoft.com/office/powerpoint/2010/main" val="2727402490"/>
              </p:ext>
            </p:extLst>
          </p:nvPr>
        </p:nvGraphicFramePr>
        <p:xfrm>
          <a:off x="2680605" y="859869"/>
          <a:ext cx="6814869" cy="4442417"/>
        </p:xfrm>
        <a:graphic>
          <a:graphicData uri="http://schemas.openxmlformats.org/drawingml/2006/chart">
            <c:chart xmlns:c="http://schemas.openxmlformats.org/drawingml/2006/chart" xmlns:r="http://schemas.openxmlformats.org/officeDocument/2006/relationships" r:id="rId6"/>
          </a:graphicData>
        </a:graphic>
      </p:graphicFrame>
      <p:sp>
        <p:nvSpPr>
          <p:cNvPr id="16" name="TextBox 15">
            <a:extLst>
              <a:ext uri="{FF2B5EF4-FFF2-40B4-BE49-F238E27FC236}">
                <a16:creationId xmlns:a16="http://schemas.microsoft.com/office/drawing/2014/main" id="{58EEB7A0-4127-9274-AE6D-1702DC6F8708}"/>
              </a:ext>
            </a:extLst>
          </p:cNvPr>
          <p:cNvSpPr txBox="1"/>
          <p:nvPr/>
        </p:nvSpPr>
        <p:spPr>
          <a:xfrm>
            <a:off x="5265695" y="4626328"/>
            <a:ext cx="1660610" cy="523220"/>
          </a:xfrm>
          <a:prstGeom prst="rect">
            <a:avLst/>
          </a:prstGeom>
          <a:noFill/>
        </p:spPr>
        <p:txBody>
          <a:bodyPr wrap="square" rtlCol="0">
            <a:spAutoFit/>
          </a:bodyPr>
          <a:lstStyle/>
          <a:p>
            <a:pPr algn="ctr">
              <a:buClr>
                <a:srgbClr val="D5B446"/>
              </a:buClr>
            </a:pPr>
            <a:r>
              <a:rPr lang="en-US" sz="1400" dirty="0">
                <a:solidFill>
                  <a:srgbClr val="30527B"/>
                </a:solidFill>
                <a:latin typeface="Montserrat" panose="00000500000000000000" pitchFamily="2" charset="0"/>
              </a:rPr>
              <a:t>GDP: </a:t>
            </a:r>
            <a:r>
              <a:rPr lang="en-US" sz="1400" b="1" dirty="0">
                <a:solidFill>
                  <a:srgbClr val="30527B"/>
                </a:solidFill>
                <a:latin typeface="Montserrat" panose="00000500000000000000" pitchFamily="2" charset="0"/>
              </a:rPr>
              <a:t>C $3.3 B</a:t>
            </a:r>
          </a:p>
          <a:p>
            <a:pPr algn="ctr">
              <a:buClr>
                <a:srgbClr val="D5B446"/>
              </a:buClr>
            </a:pPr>
            <a:r>
              <a:rPr lang="en-US" sz="1400" dirty="0">
                <a:solidFill>
                  <a:srgbClr val="30527B"/>
                </a:solidFill>
                <a:latin typeface="Montserrat" panose="00000500000000000000" pitchFamily="2" charset="0"/>
              </a:rPr>
              <a:t>Population: </a:t>
            </a:r>
            <a:r>
              <a:rPr lang="en-US" sz="1400" b="1" dirty="0">
                <a:solidFill>
                  <a:srgbClr val="30527B"/>
                </a:solidFill>
                <a:latin typeface="Montserrat" panose="00000500000000000000" pitchFamily="2" charset="0"/>
              </a:rPr>
              <a:t>47 k</a:t>
            </a:r>
            <a:endParaRPr lang="en-CA" sz="1400" b="1" dirty="0">
              <a:solidFill>
                <a:srgbClr val="30527B"/>
              </a:solidFill>
              <a:latin typeface="Montserrat" panose="00000500000000000000" pitchFamily="2" charset="0"/>
            </a:endParaRPr>
          </a:p>
        </p:txBody>
      </p:sp>
      <p:sp>
        <p:nvSpPr>
          <p:cNvPr id="9" name="TextBox 8">
            <a:extLst>
              <a:ext uri="{FF2B5EF4-FFF2-40B4-BE49-F238E27FC236}">
                <a16:creationId xmlns:a16="http://schemas.microsoft.com/office/drawing/2014/main" id="{D4E53F76-0804-A0B7-93BC-11B37600CC64}"/>
              </a:ext>
            </a:extLst>
          </p:cNvPr>
          <p:cNvSpPr txBox="1"/>
          <p:nvPr/>
        </p:nvSpPr>
        <p:spPr>
          <a:xfrm>
            <a:off x="4850719" y="1032494"/>
            <a:ext cx="2474639" cy="523220"/>
          </a:xfrm>
          <a:prstGeom prst="rect">
            <a:avLst/>
          </a:prstGeom>
          <a:noFill/>
        </p:spPr>
        <p:txBody>
          <a:bodyPr wrap="square" rtlCol="0">
            <a:spAutoFit/>
          </a:bodyPr>
          <a:lstStyle/>
          <a:p>
            <a:pPr algn="ctr">
              <a:spcAft>
                <a:spcPts val="600"/>
              </a:spcAft>
              <a:buClr>
                <a:srgbClr val="D5B446"/>
              </a:buClr>
            </a:pPr>
            <a:r>
              <a:rPr lang="en-US" sz="2800" b="1" dirty="0">
                <a:solidFill>
                  <a:srgbClr val="30527B"/>
                </a:solidFill>
                <a:latin typeface="Montserrat" panose="00000500000000000000" pitchFamily="2" charset="0"/>
              </a:rPr>
              <a:t>Yukon GDP</a:t>
            </a:r>
            <a:r>
              <a:rPr lang="en-US" sz="2800" b="1" baseline="30000" dirty="0">
                <a:solidFill>
                  <a:srgbClr val="30527B"/>
                </a:solidFill>
                <a:latin typeface="Montserrat" panose="00000500000000000000" pitchFamily="2" charset="0"/>
              </a:rPr>
              <a:t>1</a:t>
            </a:r>
            <a:endParaRPr lang="en-US" sz="2800" b="1" dirty="0">
              <a:solidFill>
                <a:srgbClr val="30527B"/>
              </a:solidFill>
              <a:latin typeface="Montserrat" panose="00000500000000000000" pitchFamily="2" charset="0"/>
            </a:endParaRPr>
          </a:p>
        </p:txBody>
      </p:sp>
      <p:sp>
        <p:nvSpPr>
          <p:cNvPr id="17" name="TextBox 16">
            <a:extLst>
              <a:ext uri="{FF2B5EF4-FFF2-40B4-BE49-F238E27FC236}">
                <a16:creationId xmlns:a16="http://schemas.microsoft.com/office/drawing/2014/main" id="{FB7A8B92-B1C0-E30A-2F4D-3DDE069A4C5A}"/>
              </a:ext>
            </a:extLst>
          </p:cNvPr>
          <p:cNvSpPr txBox="1"/>
          <p:nvPr/>
        </p:nvSpPr>
        <p:spPr>
          <a:xfrm>
            <a:off x="7075846" y="4306917"/>
            <a:ext cx="1773882" cy="523220"/>
          </a:xfrm>
          <a:prstGeom prst="rect">
            <a:avLst/>
          </a:prstGeom>
          <a:noFill/>
        </p:spPr>
        <p:txBody>
          <a:bodyPr wrap="square" rtlCol="0">
            <a:spAutoFit/>
          </a:bodyPr>
          <a:lstStyle/>
          <a:p>
            <a:pPr>
              <a:spcAft>
                <a:spcPts val="600"/>
              </a:spcAft>
              <a:buClr>
                <a:srgbClr val="D5B446"/>
              </a:buClr>
            </a:pPr>
            <a:r>
              <a:rPr lang="en-US" sz="2800" b="1" dirty="0">
                <a:solidFill>
                  <a:srgbClr val="EDC843"/>
                </a:solidFill>
                <a:latin typeface="Montserrat" panose="00000500000000000000" pitchFamily="2" charset="0"/>
              </a:rPr>
              <a:t>+ Valley</a:t>
            </a:r>
            <a:endParaRPr lang="en-CA" sz="2800" b="1" dirty="0">
              <a:solidFill>
                <a:srgbClr val="EDC843"/>
              </a:solidFill>
              <a:latin typeface="Montserrat" panose="00000500000000000000" pitchFamily="2" charset="0"/>
            </a:endParaRPr>
          </a:p>
        </p:txBody>
      </p:sp>
      <p:sp>
        <p:nvSpPr>
          <p:cNvPr id="7" name="TextBox 6">
            <a:extLst>
              <a:ext uri="{FF2B5EF4-FFF2-40B4-BE49-F238E27FC236}">
                <a16:creationId xmlns:a16="http://schemas.microsoft.com/office/drawing/2014/main" id="{56768A98-C06B-7CDE-0332-0A94CBF2F7ED}"/>
              </a:ext>
            </a:extLst>
          </p:cNvPr>
          <p:cNvSpPr txBox="1"/>
          <p:nvPr/>
        </p:nvSpPr>
        <p:spPr>
          <a:xfrm>
            <a:off x="1417982" y="4527852"/>
            <a:ext cx="470000" cy="261610"/>
          </a:xfrm>
          <a:prstGeom prst="rect">
            <a:avLst/>
          </a:prstGeom>
          <a:noFill/>
        </p:spPr>
        <p:txBody>
          <a:bodyPr wrap="none" rtlCol="0">
            <a:spAutoFit/>
          </a:bodyPr>
          <a:lstStyle/>
          <a:p>
            <a:r>
              <a:rPr lang="en-US" sz="1100" dirty="0">
                <a:solidFill>
                  <a:schemeClr val="tx1">
                    <a:lumMod val="65000"/>
                    <a:lumOff val="35000"/>
                  </a:schemeClr>
                </a:solidFill>
                <a:latin typeface="Montserrat" panose="00000500000000000000" pitchFamily="2" charset="0"/>
              </a:rPr>
              <a:t>25%</a:t>
            </a:r>
            <a:endParaRPr lang="en-CA" sz="1100" dirty="0">
              <a:solidFill>
                <a:schemeClr val="tx1">
                  <a:lumMod val="65000"/>
                  <a:lumOff val="35000"/>
                </a:schemeClr>
              </a:solidFill>
              <a:latin typeface="Montserrat" panose="00000500000000000000" pitchFamily="2" charset="0"/>
            </a:endParaRPr>
          </a:p>
        </p:txBody>
      </p:sp>
      <p:sp>
        <p:nvSpPr>
          <p:cNvPr id="12" name="TextBox 11">
            <a:extLst>
              <a:ext uri="{FF2B5EF4-FFF2-40B4-BE49-F238E27FC236}">
                <a16:creationId xmlns:a16="http://schemas.microsoft.com/office/drawing/2014/main" id="{1C28DFCE-7C1A-D322-FEDD-90E4492AE1CA}"/>
              </a:ext>
            </a:extLst>
          </p:cNvPr>
          <p:cNvSpPr txBox="1"/>
          <p:nvPr/>
        </p:nvSpPr>
        <p:spPr>
          <a:xfrm>
            <a:off x="9942766" y="4527852"/>
            <a:ext cx="442750" cy="261610"/>
          </a:xfrm>
          <a:prstGeom prst="rect">
            <a:avLst/>
          </a:prstGeom>
          <a:noFill/>
        </p:spPr>
        <p:txBody>
          <a:bodyPr wrap="none" rtlCol="0">
            <a:spAutoFit/>
          </a:bodyPr>
          <a:lstStyle/>
          <a:p>
            <a:r>
              <a:rPr lang="en-US" sz="1100" dirty="0">
                <a:solidFill>
                  <a:schemeClr val="tx1">
                    <a:lumMod val="65000"/>
                    <a:lumOff val="35000"/>
                  </a:schemeClr>
                </a:solidFill>
                <a:latin typeface="Montserrat" panose="00000500000000000000" pitchFamily="2" charset="0"/>
              </a:rPr>
              <a:t>18%</a:t>
            </a:r>
            <a:endParaRPr lang="en-CA" sz="1100" dirty="0">
              <a:solidFill>
                <a:schemeClr val="tx1">
                  <a:lumMod val="65000"/>
                  <a:lumOff val="35000"/>
                </a:schemeClr>
              </a:solidFill>
              <a:latin typeface="Montserrat" panose="00000500000000000000" pitchFamily="2" charset="0"/>
            </a:endParaRPr>
          </a:p>
        </p:txBody>
      </p:sp>
      <p:sp>
        <p:nvSpPr>
          <p:cNvPr id="18" name="TextBox 17">
            <a:extLst>
              <a:ext uri="{FF2B5EF4-FFF2-40B4-BE49-F238E27FC236}">
                <a16:creationId xmlns:a16="http://schemas.microsoft.com/office/drawing/2014/main" id="{2B63AF7E-AB68-07BD-80D0-17DF25780FBD}"/>
              </a:ext>
            </a:extLst>
          </p:cNvPr>
          <p:cNvSpPr txBox="1"/>
          <p:nvPr/>
        </p:nvSpPr>
        <p:spPr>
          <a:xfrm>
            <a:off x="10150516" y="2085950"/>
            <a:ext cx="481222" cy="261610"/>
          </a:xfrm>
          <a:prstGeom prst="rect">
            <a:avLst/>
          </a:prstGeom>
          <a:noFill/>
        </p:spPr>
        <p:txBody>
          <a:bodyPr wrap="none" rtlCol="0">
            <a:spAutoFit/>
          </a:bodyPr>
          <a:lstStyle/>
          <a:p>
            <a:r>
              <a:rPr lang="en-US" sz="1100" dirty="0">
                <a:solidFill>
                  <a:schemeClr val="tx1">
                    <a:lumMod val="65000"/>
                    <a:lumOff val="35000"/>
                  </a:schemeClr>
                </a:solidFill>
                <a:latin typeface="Montserrat" panose="00000500000000000000" pitchFamily="2" charset="0"/>
              </a:rPr>
              <a:t>46%</a:t>
            </a:r>
            <a:endParaRPr lang="en-CA" sz="1100" dirty="0">
              <a:solidFill>
                <a:schemeClr val="tx1">
                  <a:lumMod val="65000"/>
                  <a:lumOff val="35000"/>
                </a:schemeClr>
              </a:solidFill>
              <a:latin typeface="Montserrat" panose="00000500000000000000" pitchFamily="2" charset="0"/>
            </a:endParaRPr>
          </a:p>
        </p:txBody>
      </p:sp>
      <p:sp>
        <p:nvSpPr>
          <p:cNvPr id="19" name="TextBox 18">
            <a:extLst>
              <a:ext uri="{FF2B5EF4-FFF2-40B4-BE49-F238E27FC236}">
                <a16:creationId xmlns:a16="http://schemas.microsoft.com/office/drawing/2014/main" id="{80E2CDC8-E3F3-9991-D81A-EAFE1D889E0D}"/>
              </a:ext>
            </a:extLst>
          </p:cNvPr>
          <p:cNvSpPr txBox="1"/>
          <p:nvPr/>
        </p:nvSpPr>
        <p:spPr>
          <a:xfrm>
            <a:off x="805071" y="2116972"/>
            <a:ext cx="388248" cy="261610"/>
          </a:xfrm>
          <a:prstGeom prst="rect">
            <a:avLst/>
          </a:prstGeom>
          <a:noFill/>
        </p:spPr>
        <p:txBody>
          <a:bodyPr wrap="none" rtlCol="0">
            <a:spAutoFit/>
          </a:bodyPr>
          <a:lstStyle/>
          <a:p>
            <a:r>
              <a:rPr lang="en-US" sz="1100" dirty="0">
                <a:solidFill>
                  <a:schemeClr val="tx1">
                    <a:lumMod val="65000"/>
                    <a:lumOff val="35000"/>
                  </a:schemeClr>
                </a:solidFill>
                <a:latin typeface="Montserrat" panose="00000500000000000000" pitchFamily="2" charset="0"/>
              </a:rPr>
              <a:t>6%</a:t>
            </a:r>
            <a:endParaRPr lang="en-CA" sz="1100" dirty="0">
              <a:solidFill>
                <a:schemeClr val="tx1">
                  <a:lumMod val="65000"/>
                  <a:lumOff val="35000"/>
                </a:schemeClr>
              </a:solidFill>
              <a:latin typeface="Montserrat" panose="00000500000000000000" pitchFamily="2" charset="0"/>
            </a:endParaRPr>
          </a:p>
        </p:txBody>
      </p:sp>
    </p:spTree>
    <p:extLst>
      <p:ext uri="{BB962C8B-B14F-4D97-AF65-F5344CB8AC3E}">
        <p14:creationId xmlns:p14="http://schemas.microsoft.com/office/powerpoint/2010/main" val="3462999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99A50-91C4-A109-C4C4-5303C729365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324E23-8E15-4F9A-C17D-A08680227295}"/>
              </a:ext>
            </a:extLst>
          </p:cNvPr>
          <p:cNvSpPr>
            <a:spLocks noGrp="1"/>
          </p:cNvSpPr>
          <p:nvPr>
            <p:ph type="sldNum" sz="quarter" idx="12"/>
          </p:nvPr>
        </p:nvSpPr>
        <p:spPr/>
        <p:txBody>
          <a:bodyPr/>
          <a:lstStyle/>
          <a:p>
            <a:fld id="{B1725E36-D3F2-4E4F-A68A-820849A514C4}" type="slidenum">
              <a:rPr lang="en-US" smtClean="0"/>
              <a:t>18</a:t>
            </a:fld>
            <a:endParaRPr lang="en-US" dirty="0"/>
          </a:p>
        </p:txBody>
      </p:sp>
      <p:sp>
        <p:nvSpPr>
          <p:cNvPr id="6" name="Rectangle: Rounded Corners 5">
            <a:extLst>
              <a:ext uri="{FF2B5EF4-FFF2-40B4-BE49-F238E27FC236}">
                <a16:creationId xmlns:a16="http://schemas.microsoft.com/office/drawing/2014/main" id="{9F442E5C-7EAA-5F4F-BF3B-1C8E32F51858}"/>
              </a:ext>
            </a:extLst>
          </p:cNvPr>
          <p:cNvSpPr/>
          <p:nvPr/>
        </p:nvSpPr>
        <p:spPr>
          <a:xfrm>
            <a:off x="2281914" y="1887579"/>
            <a:ext cx="1443946" cy="4222930"/>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Rounded Corners 6">
            <a:extLst>
              <a:ext uri="{FF2B5EF4-FFF2-40B4-BE49-F238E27FC236}">
                <a16:creationId xmlns:a16="http://schemas.microsoft.com/office/drawing/2014/main" id="{EEA693F3-ACAB-FAB6-8432-D3BB54388342}"/>
              </a:ext>
            </a:extLst>
          </p:cNvPr>
          <p:cNvSpPr/>
          <p:nvPr/>
        </p:nvSpPr>
        <p:spPr>
          <a:xfrm>
            <a:off x="3725860" y="1887583"/>
            <a:ext cx="1443946" cy="4222930"/>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Rounded Corners 7">
            <a:extLst>
              <a:ext uri="{FF2B5EF4-FFF2-40B4-BE49-F238E27FC236}">
                <a16:creationId xmlns:a16="http://schemas.microsoft.com/office/drawing/2014/main" id="{DBB6D5BB-07F8-C5D9-EC30-03F82C5DB712}"/>
              </a:ext>
            </a:extLst>
          </p:cNvPr>
          <p:cNvSpPr/>
          <p:nvPr/>
        </p:nvSpPr>
        <p:spPr>
          <a:xfrm>
            <a:off x="5169806" y="1887584"/>
            <a:ext cx="1443946" cy="4222930"/>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Rounded Corners 8">
            <a:extLst>
              <a:ext uri="{FF2B5EF4-FFF2-40B4-BE49-F238E27FC236}">
                <a16:creationId xmlns:a16="http://schemas.microsoft.com/office/drawing/2014/main" id="{E03A328F-58DF-52D3-5069-121F98374E3B}"/>
              </a:ext>
            </a:extLst>
          </p:cNvPr>
          <p:cNvSpPr/>
          <p:nvPr/>
        </p:nvSpPr>
        <p:spPr>
          <a:xfrm>
            <a:off x="6613752" y="1887579"/>
            <a:ext cx="1443946" cy="4222930"/>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Rounded Corners 9">
            <a:extLst>
              <a:ext uri="{FF2B5EF4-FFF2-40B4-BE49-F238E27FC236}">
                <a16:creationId xmlns:a16="http://schemas.microsoft.com/office/drawing/2014/main" id="{7634E029-D297-95C2-C88A-CE07FFC8EBE8}"/>
              </a:ext>
            </a:extLst>
          </p:cNvPr>
          <p:cNvSpPr/>
          <p:nvPr/>
        </p:nvSpPr>
        <p:spPr>
          <a:xfrm>
            <a:off x="8057698" y="1886499"/>
            <a:ext cx="1443946" cy="4222930"/>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Rounded Corners 10">
            <a:extLst>
              <a:ext uri="{FF2B5EF4-FFF2-40B4-BE49-F238E27FC236}">
                <a16:creationId xmlns:a16="http://schemas.microsoft.com/office/drawing/2014/main" id="{F2E1EE1C-B727-3C4E-2A84-DAD02B57E9CF}"/>
              </a:ext>
            </a:extLst>
          </p:cNvPr>
          <p:cNvSpPr/>
          <p:nvPr/>
        </p:nvSpPr>
        <p:spPr>
          <a:xfrm>
            <a:off x="9501644" y="1886498"/>
            <a:ext cx="1443946" cy="4222930"/>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7853950E-5C8E-BB1C-57E9-2976A582108E}"/>
              </a:ext>
            </a:extLst>
          </p:cNvPr>
          <p:cNvSpPr txBox="1"/>
          <p:nvPr/>
        </p:nvSpPr>
        <p:spPr>
          <a:xfrm>
            <a:off x="2581841" y="1578721"/>
            <a:ext cx="842382" cy="307777"/>
          </a:xfrm>
          <a:prstGeom prst="rect">
            <a:avLst/>
          </a:prstGeom>
          <a:noFill/>
        </p:spPr>
        <p:txBody>
          <a:bodyPr wrap="square" rtlCol="0">
            <a:spAutoFit/>
          </a:bodyPr>
          <a:lstStyle/>
          <a:p>
            <a:pPr algn="ctr">
              <a:spcAft>
                <a:spcPts val="1200"/>
              </a:spcAft>
              <a:buClr>
                <a:srgbClr val="D5B446"/>
              </a:buClr>
            </a:pPr>
            <a:r>
              <a:rPr lang="en-CA" sz="1400" b="1" dirty="0">
                <a:latin typeface="Montserrat" panose="00000500000000000000" pitchFamily="2" charset="0"/>
              </a:rPr>
              <a:t>2025</a:t>
            </a:r>
            <a:endParaRPr lang="en-CA" sz="1400" dirty="0">
              <a:latin typeface="Montserrat" panose="00000500000000000000" pitchFamily="2" charset="0"/>
            </a:endParaRPr>
          </a:p>
        </p:txBody>
      </p:sp>
      <p:sp>
        <p:nvSpPr>
          <p:cNvPr id="13" name="TextBox 12">
            <a:extLst>
              <a:ext uri="{FF2B5EF4-FFF2-40B4-BE49-F238E27FC236}">
                <a16:creationId xmlns:a16="http://schemas.microsoft.com/office/drawing/2014/main" id="{F9A9059F-96FC-9A31-B89C-E6CB21354CB7}"/>
              </a:ext>
            </a:extLst>
          </p:cNvPr>
          <p:cNvSpPr txBox="1"/>
          <p:nvPr/>
        </p:nvSpPr>
        <p:spPr>
          <a:xfrm>
            <a:off x="4085562" y="1579245"/>
            <a:ext cx="722829" cy="307777"/>
          </a:xfrm>
          <a:prstGeom prst="rect">
            <a:avLst/>
          </a:prstGeom>
          <a:noFill/>
        </p:spPr>
        <p:txBody>
          <a:bodyPr wrap="square" rtlCol="0">
            <a:spAutoFit/>
          </a:bodyPr>
          <a:lstStyle/>
          <a:p>
            <a:pPr algn="ctr">
              <a:spcAft>
                <a:spcPts val="1200"/>
              </a:spcAft>
              <a:buClr>
                <a:srgbClr val="D5B446"/>
              </a:buClr>
            </a:pPr>
            <a:r>
              <a:rPr lang="en-CA" sz="1400" b="1" dirty="0">
                <a:latin typeface="Montserrat" panose="00000500000000000000" pitchFamily="2" charset="0"/>
              </a:rPr>
              <a:t>2026</a:t>
            </a:r>
            <a:endParaRPr lang="en-CA" sz="1400" dirty="0">
              <a:latin typeface="Montserrat" panose="00000500000000000000" pitchFamily="2" charset="0"/>
            </a:endParaRPr>
          </a:p>
        </p:txBody>
      </p:sp>
      <p:sp>
        <p:nvSpPr>
          <p:cNvPr id="14" name="TextBox 13">
            <a:extLst>
              <a:ext uri="{FF2B5EF4-FFF2-40B4-BE49-F238E27FC236}">
                <a16:creationId xmlns:a16="http://schemas.microsoft.com/office/drawing/2014/main" id="{198779CB-4B4A-4779-6698-778BE001EF42}"/>
              </a:ext>
            </a:extLst>
          </p:cNvPr>
          <p:cNvSpPr txBox="1"/>
          <p:nvPr/>
        </p:nvSpPr>
        <p:spPr>
          <a:xfrm>
            <a:off x="5469733" y="1578197"/>
            <a:ext cx="842382" cy="307777"/>
          </a:xfrm>
          <a:prstGeom prst="rect">
            <a:avLst/>
          </a:prstGeom>
          <a:noFill/>
        </p:spPr>
        <p:txBody>
          <a:bodyPr wrap="square" rtlCol="0">
            <a:spAutoFit/>
          </a:bodyPr>
          <a:lstStyle/>
          <a:p>
            <a:pPr algn="ctr">
              <a:spcAft>
                <a:spcPts val="1200"/>
              </a:spcAft>
              <a:buClr>
                <a:srgbClr val="D5B446"/>
              </a:buClr>
            </a:pPr>
            <a:r>
              <a:rPr lang="en-CA" sz="1400" b="1" dirty="0">
                <a:latin typeface="Montserrat" panose="00000500000000000000" pitchFamily="2" charset="0"/>
              </a:rPr>
              <a:t>2027</a:t>
            </a:r>
            <a:endParaRPr lang="en-CA" sz="1400" dirty="0">
              <a:latin typeface="Montserrat" panose="00000500000000000000" pitchFamily="2" charset="0"/>
            </a:endParaRPr>
          </a:p>
        </p:txBody>
      </p:sp>
      <p:sp>
        <p:nvSpPr>
          <p:cNvPr id="15" name="TextBox 14">
            <a:extLst>
              <a:ext uri="{FF2B5EF4-FFF2-40B4-BE49-F238E27FC236}">
                <a16:creationId xmlns:a16="http://schemas.microsoft.com/office/drawing/2014/main" id="{CA5A32C1-DBBB-FDB7-D7A9-548ED69D875A}"/>
              </a:ext>
            </a:extLst>
          </p:cNvPr>
          <p:cNvSpPr txBox="1"/>
          <p:nvPr/>
        </p:nvSpPr>
        <p:spPr>
          <a:xfrm>
            <a:off x="6913676" y="1578721"/>
            <a:ext cx="842386" cy="307777"/>
          </a:xfrm>
          <a:prstGeom prst="rect">
            <a:avLst/>
          </a:prstGeom>
          <a:noFill/>
        </p:spPr>
        <p:txBody>
          <a:bodyPr wrap="square" rtlCol="0">
            <a:spAutoFit/>
          </a:bodyPr>
          <a:lstStyle/>
          <a:p>
            <a:pPr algn="ctr">
              <a:spcAft>
                <a:spcPts val="1200"/>
              </a:spcAft>
              <a:buClr>
                <a:srgbClr val="D5B446"/>
              </a:buClr>
            </a:pPr>
            <a:r>
              <a:rPr lang="en-CA" sz="1400" b="1" dirty="0">
                <a:latin typeface="Montserrat" panose="00000500000000000000" pitchFamily="2" charset="0"/>
              </a:rPr>
              <a:t>2028</a:t>
            </a:r>
            <a:endParaRPr lang="en-CA" sz="1400" dirty="0">
              <a:latin typeface="Montserrat" panose="00000500000000000000" pitchFamily="2" charset="0"/>
            </a:endParaRPr>
          </a:p>
        </p:txBody>
      </p:sp>
      <p:sp>
        <p:nvSpPr>
          <p:cNvPr id="17" name="TextBox 16">
            <a:extLst>
              <a:ext uri="{FF2B5EF4-FFF2-40B4-BE49-F238E27FC236}">
                <a16:creationId xmlns:a16="http://schemas.microsoft.com/office/drawing/2014/main" id="{44BBA4C4-A300-0D64-8757-DB7B5732BE84}"/>
              </a:ext>
            </a:extLst>
          </p:cNvPr>
          <p:cNvSpPr txBox="1"/>
          <p:nvPr/>
        </p:nvSpPr>
        <p:spPr>
          <a:xfrm>
            <a:off x="8361048" y="1586432"/>
            <a:ext cx="838960" cy="307777"/>
          </a:xfrm>
          <a:prstGeom prst="rect">
            <a:avLst/>
          </a:prstGeom>
          <a:noFill/>
        </p:spPr>
        <p:txBody>
          <a:bodyPr wrap="square" rtlCol="0">
            <a:spAutoFit/>
          </a:bodyPr>
          <a:lstStyle/>
          <a:p>
            <a:pPr algn="ctr">
              <a:spcAft>
                <a:spcPts val="1200"/>
              </a:spcAft>
              <a:buClr>
                <a:srgbClr val="D5B446"/>
              </a:buClr>
            </a:pPr>
            <a:r>
              <a:rPr lang="en-CA" sz="1400" b="1" dirty="0">
                <a:latin typeface="Montserrat" panose="00000500000000000000" pitchFamily="2" charset="0"/>
              </a:rPr>
              <a:t>2029</a:t>
            </a:r>
            <a:endParaRPr lang="en-CA" sz="1400" dirty="0">
              <a:latin typeface="Montserrat" panose="00000500000000000000" pitchFamily="2" charset="0"/>
            </a:endParaRPr>
          </a:p>
        </p:txBody>
      </p:sp>
      <p:sp>
        <p:nvSpPr>
          <p:cNvPr id="18" name="TextBox 17">
            <a:extLst>
              <a:ext uri="{FF2B5EF4-FFF2-40B4-BE49-F238E27FC236}">
                <a16:creationId xmlns:a16="http://schemas.microsoft.com/office/drawing/2014/main" id="{4DA2A3B5-8EC1-A43F-7234-0C0557ACD366}"/>
              </a:ext>
            </a:extLst>
          </p:cNvPr>
          <p:cNvSpPr txBox="1"/>
          <p:nvPr/>
        </p:nvSpPr>
        <p:spPr>
          <a:xfrm>
            <a:off x="9804993" y="1578196"/>
            <a:ext cx="838960" cy="307777"/>
          </a:xfrm>
          <a:prstGeom prst="rect">
            <a:avLst/>
          </a:prstGeom>
          <a:noFill/>
        </p:spPr>
        <p:txBody>
          <a:bodyPr wrap="square" rtlCol="0">
            <a:spAutoFit/>
          </a:bodyPr>
          <a:lstStyle/>
          <a:p>
            <a:pPr algn="ctr">
              <a:spcAft>
                <a:spcPts val="1200"/>
              </a:spcAft>
              <a:buClr>
                <a:srgbClr val="D5B446"/>
              </a:buClr>
            </a:pPr>
            <a:r>
              <a:rPr lang="en-CA" sz="1400" b="1" dirty="0">
                <a:latin typeface="Montserrat" panose="00000500000000000000" pitchFamily="2" charset="0"/>
              </a:rPr>
              <a:t>2030</a:t>
            </a:r>
            <a:endParaRPr lang="en-CA" sz="1400" dirty="0">
              <a:latin typeface="Montserrat" panose="00000500000000000000" pitchFamily="2" charset="0"/>
            </a:endParaRPr>
          </a:p>
        </p:txBody>
      </p:sp>
      <p:sp>
        <p:nvSpPr>
          <p:cNvPr id="20" name="Rectangle 19">
            <a:extLst>
              <a:ext uri="{FF2B5EF4-FFF2-40B4-BE49-F238E27FC236}">
                <a16:creationId xmlns:a16="http://schemas.microsoft.com/office/drawing/2014/main" id="{56B7DE96-0411-2CC0-1CA6-18B4FD054EAA}"/>
              </a:ext>
            </a:extLst>
          </p:cNvPr>
          <p:cNvSpPr/>
          <p:nvPr/>
        </p:nvSpPr>
        <p:spPr>
          <a:xfrm>
            <a:off x="580292" y="2175796"/>
            <a:ext cx="10427677" cy="836216"/>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0D38FF58-4B27-9516-FF58-F41F5C2D9A77}"/>
              </a:ext>
            </a:extLst>
          </p:cNvPr>
          <p:cNvSpPr/>
          <p:nvPr/>
        </p:nvSpPr>
        <p:spPr>
          <a:xfrm>
            <a:off x="574682" y="3074691"/>
            <a:ext cx="10427677" cy="836216"/>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AB294FED-9F0F-1E3E-F931-794D3CD1684C}"/>
              </a:ext>
            </a:extLst>
          </p:cNvPr>
          <p:cNvSpPr/>
          <p:nvPr/>
        </p:nvSpPr>
        <p:spPr>
          <a:xfrm>
            <a:off x="574682" y="3973586"/>
            <a:ext cx="10427677" cy="93226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30D55E84-0D63-4E0F-190E-12CA5DAB7298}"/>
              </a:ext>
            </a:extLst>
          </p:cNvPr>
          <p:cNvSpPr/>
          <p:nvPr/>
        </p:nvSpPr>
        <p:spPr>
          <a:xfrm>
            <a:off x="574682" y="5006451"/>
            <a:ext cx="10427677" cy="879966"/>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a:extLst>
              <a:ext uri="{FF2B5EF4-FFF2-40B4-BE49-F238E27FC236}">
                <a16:creationId xmlns:a16="http://schemas.microsoft.com/office/drawing/2014/main" id="{CF8B81C3-A864-E1C3-F9FE-CDB40F619F91}"/>
              </a:ext>
            </a:extLst>
          </p:cNvPr>
          <p:cNvSpPr txBox="1"/>
          <p:nvPr/>
        </p:nvSpPr>
        <p:spPr>
          <a:xfrm>
            <a:off x="2320719" y="2271568"/>
            <a:ext cx="736923" cy="280284"/>
          </a:xfrm>
          <a:prstGeom prst="roundRect">
            <a:avLst/>
          </a:prstGeom>
          <a:solidFill>
            <a:srgbClr val="30527B"/>
          </a:solidFill>
        </p:spPr>
        <p:txBody>
          <a:bodyPr wrap="square" rtlCol="0">
            <a:spAutoFit/>
          </a:bodyPr>
          <a:lstStyle/>
          <a:p>
            <a:pPr algn="ctr"/>
            <a:r>
              <a:rPr lang="en-CA" sz="1050" dirty="0">
                <a:solidFill>
                  <a:schemeClr val="bg1"/>
                </a:solidFill>
              </a:rPr>
              <a:t>PEA</a:t>
            </a:r>
            <a:endParaRPr lang="en-CA" sz="1200" dirty="0">
              <a:solidFill>
                <a:schemeClr val="bg1"/>
              </a:solidFill>
            </a:endParaRPr>
          </a:p>
        </p:txBody>
      </p:sp>
      <p:sp>
        <p:nvSpPr>
          <p:cNvPr id="19" name="Title 8">
            <a:extLst>
              <a:ext uri="{FF2B5EF4-FFF2-40B4-BE49-F238E27FC236}">
                <a16:creationId xmlns:a16="http://schemas.microsoft.com/office/drawing/2014/main" id="{9CE986FD-EF8D-63ED-10D7-7D7E0D8E64ED}"/>
              </a:ext>
            </a:extLst>
          </p:cNvPr>
          <p:cNvSpPr txBox="1">
            <a:spLocks/>
          </p:cNvSpPr>
          <p:nvPr/>
        </p:nvSpPr>
        <p:spPr>
          <a:xfrm>
            <a:off x="631339" y="2471572"/>
            <a:ext cx="1516700" cy="315252"/>
          </a:xfrm>
          <a:prstGeom prst="rect">
            <a:avLst/>
          </a:prstGeom>
          <a:effectLst/>
        </p:spPr>
        <p:txBody>
          <a:bodyPr vert="horz" lIns="80682" tIns="40341" rIns="80682" bIns="4034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dirty="0">
                <a:effectLst>
                  <a:outerShdw blurRad="50800" dist="38100" dir="2700000" algn="tl" rotWithShape="0">
                    <a:srgbClr val="000000">
                      <a:alpha val="0"/>
                    </a:srgbClr>
                  </a:outerShdw>
                </a:effectLst>
                <a:latin typeface="Montserrat" pitchFamily="2" charset="77"/>
              </a:rPr>
              <a:t>Engineering</a:t>
            </a:r>
            <a:endParaRPr lang="ru-RU" sz="1400" b="1" dirty="0">
              <a:effectLst>
                <a:outerShdw blurRad="50800" dist="38100" dir="2700000" algn="tl" rotWithShape="0">
                  <a:srgbClr val="000000">
                    <a:alpha val="0"/>
                  </a:srgbClr>
                </a:outerShdw>
              </a:effectLst>
              <a:latin typeface="Montserrat" pitchFamily="2" charset="77"/>
            </a:endParaRPr>
          </a:p>
        </p:txBody>
      </p:sp>
      <p:sp>
        <p:nvSpPr>
          <p:cNvPr id="24" name="Title 8">
            <a:extLst>
              <a:ext uri="{FF2B5EF4-FFF2-40B4-BE49-F238E27FC236}">
                <a16:creationId xmlns:a16="http://schemas.microsoft.com/office/drawing/2014/main" id="{8E4921E1-2D20-1462-0A39-768F5D2D6260}"/>
              </a:ext>
            </a:extLst>
          </p:cNvPr>
          <p:cNvSpPr txBox="1">
            <a:spLocks/>
          </p:cNvSpPr>
          <p:nvPr/>
        </p:nvSpPr>
        <p:spPr>
          <a:xfrm>
            <a:off x="631339" y="5267548"/>
            <a:ext cx="1516700" cy="315252"/>
          </a:xfrm>
          <a:prstGeom prst="rect">
            <a:avLst/>
          </a:prstGeom>
          <a:effectLst/>
        </p:spPr>
        <p:txBody>
          <a:bodyPr vert="horz" lIns="80682" tIns="40341" rIns="80682" bIns="4034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dirty="0">
                <a:effectLst>
                  <a:outerShdw blurRad="50800" dist="38100" dir="2700000" algn="tl" rotWithShape="0">
                    <a:srgbClr val="000000">
                      <a:alpha val="0"/>
                    </a:srgbClr>
                  </a:outerShdw>
                </a:effectLst>
                <a:latin typeface="Montserrat" pitchFamily="2" charset="77"/>
              </a:rPr>
              <a:t>Indigenous Participation</a:t>
            </a:r>
            <a:endParaRPr lang="ru-RU" sz="1400" b="1" dirty="0">
              <a:effectLst>
                <a:outerShdw blurRad="50800" dist="38100" dir="2700000" algn="tl" rotWithShape="0">
                  <a:srgbClr val="000000">
                    <a:alpha val="0"/>
                  </a:srgbClr>
                </a:outerShdw>
              </a:effectLst>
              <a:latin typeface="Montserrat" pitchFamily="2" charset="77"/>
            </a:endParaRPr>
          </a:p>
        </p:txBody>
      </p:sp>
      <p:sp>
        <p:nvSpPr>
          <p:cNvPr id="26" name="Title 8">
            <a:extLst>
              <a:ext uri="{FF2B5EF4-FFF2-40B4-BE49-F238E27FC236}">
                <a16:creationId xmlns:a16="http://schemas.microsoft.com/office/drawing/2014/main" id="{FE44C585-3CC7-631A-262E-36385141F8D6}"/>
              </a:ext>
            </a:extLst>
          </p:cNvPr>
          <p:cNvSpPr txBox="1">
            <a:spLocks/>
          </p:cNvSpPr>
          <p:nvPr/>
        </p:nvSpPr>
        <p:spPr>
          <a:xfrm>
            <a:off x="631339" y="4266487"/>
            <a:ext cx="1516700" cy="315252"/>
          </a:xfrm>
          <a:prstGeom prst="rect">
            <a:avLst/>
          </a:prstGeom>
          <a:effectLst/>
        </p:spPr>
        <p:txBody>
          <a:bodyPr vert="horz" lIns="80682" tIns="40341" rIns="80682" bIns="4034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dirty="0">
                <a:effectLst>
                  <a:outerShdw blurRad="50800" dist="38100" dir="2700000" algn="tl" rotWithShape="0">
                    <a:srgbClr val="000000">
                      <a:alpha val="0"/>
                    </a:srgbClr>
                  </a:outerShdw>
                </a:effectLst>
                <a:latin typeface="Montserrat" pitchFamily="2" charset="77"/>
              </a:rPr>
              <a:t>Assessment &amp; Permitting</a:t>
            </a:r>
            <a:endParaRPr lang="ru-RU" sz="1400" b="1" dirty="0">
              <a:effectLst>
                <a:outerShdw blurRad="50800" dist="38100" dir="2700000" algn="tl" rotWithShape="0">
                  <a:srgbClr val="000000">
                    <a:alpha val="0"/>
                  </a:srgbClr>
                </a:outerShdw>
              </a:effectLst>
              <a:latin typeface="Montserrat" pitchFamily="2" charset="77"/>
            </a:endParaRPr>
          </a:p>
        </p:txBody>
      </p:sp>
      <p:sp>
        <p:nvSpPr>
          <p:cNvPr id="27" name="TextBox 26">
            <a:extLst>
              <a:ext uri="{FF2B5EF4-FFF2-40B4-BE49-F238E27FC236}">
                <a16:creationId xmlns:a16="http://schemas.microsoft.com/office/drawing/2014/main" id="{28F773FD-43D8-E40C-A4FD-786B1090F3BF}"/>
              </a:ext>
            </a:extLst>
          </p:cNvPr>
          <p:cNvSpPr txBox="1"/>
          <p:nvPr/>
        </p:nvSpPr>
        <p:spPr>
          <a:xfrm>
            <a:off x="3096057" y="2271567"/>
            <a:ext cx="4899262" cy="289441"/>
          </a:xfrm>
          <a:prstGeom prst="roundRect">
            <a:avLst/>
          </a:prstGeom>
          <a:solidFill>
            <a:srgbClr val="30527B"/>
          </a:solidFill>
        </p:spPr>
        <p:txBody>
          <a:bodyPr wrap="square" rtlCol="0">
            <a:spAutoFit/>
          </a:bodyPr>
          <a:lstStyle/>
          <a:p>
            <a:pPr algn="ctr"/>
            <a:r>
              <a:rPr lang="en-CA" sz="1050" dirty="0">
                <a:solidFill>
                  <a:schemeClr val="bg1"/>
                </a:solidFill>
              </a:rPr>
              <a:t>Project Studies &amp; Design Advancement </a:t>
            </a:r>
            <a:endParaRPr lang="en-CA" sz="1200" dirty="0">
              <a:solidFill>
                <a:schemeClr val="bg1"/>
              </a:solidFill>
            </a:endParaRPr>
          </a:p>
        </p:txBody>
      </p:sp>
      <p:sp>
        <p:nvSpPr>
          <p:cNvPr id="30" name="TextBox 29">
            <a:extLst>
              <a:ext uri="{FF2B5EF4-FFF2-40B4-BE49-F238E27FC236}">
                <a16:creationId xmlns:a16="http://schemas.microsoft.com/office/drawing/2014/main" id="{8D5DDA31-96FB-F51C-CCA0-86CCA658F1A1}"/>
              </a:ext>
            </a:extLst>
          </p:cNvPr>
          <p:cNvSpPr txBox="1"/>
          <p:nvPr/>
        </p:nvSpPr>
        <p:spPr>
          <a:xfrm>
            <a:off x="7995319" y="2600584"/>
            <a:ext cx="2227614" cy="280928"/>
          </a:xfrm>
          <a:prstGeom prst="roundRect">
            <a:avLst/>
          </a:prstGeom>
          <a:solidFill>
            <a:srgbClr val="30527B"/>
          </a:solidFill>
        </p:spPr>
        <p:txBody>
          <a:bodyPr wrap="square" rtlCol="0">
            <a:spAutoFit/>
          </a:bodyPr>
          <a:lstStyle/>
          <a:p>
            <a:pPr algn="ctr"/>
            <a:r>
              <a:rPr lang="en-CA" sz="1050" dirty="0">
                <a:solidFill>
                  <a:schemeClr val="bg1"/>
                </a:solidFill>
              </a:rPr>
              <a:t>Detailed Design</a:t>
            </a:r>
            <a:endParaRPr lang="en-CA" sz="1200" dirty="0">
              <a:solidFill>
                <a:schemeClr val="bg1"/>
              </a:solidFill>
            </a:endParaRPr>
          </a:p>
        </p:txBody>
      </p:sp>
      <p:sp>
        <p:nvSpPr>
          <p:cNvPr id="31" name="Title 8">
            <a:extLst>
              <a:ext uri="{FF2B5EF4-FFF2-40B4-BE49-F238E27FC236}">
                <a16:creationId xmlns:a16="http://schemas.microsoft.com/office/drawing/2014/main" id="{A64108C9-A9DE-46BF-772C-198717C49287}"/>
              </a:ext>
            </a:extLst>
          </p:cNvPr>
          <p:cNvSpPr txBox="1">
            <a:spLocks/>
          </p:cNvSpPr>
          <p:nvPr/>
        </p:nvSpPr>
        <p:spPr>
          <a:xfrm>
            <a:off x="631339" y="3335173"/>
            <a:ext cx="1593919" cy="315252"/>
          </a:xfrm>
          <a:prstGeom prst="rect">
            <a:avLst/>
          </a:prstGeom>
          <a:effectLst/>
        </p:spPr>
        <p:txBody>
          <a:bodyPr vert="horz" lIns="80682" tIns="40341" rIns="80682" bIns="4034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dirty="0">
                <a:effectLst>
                  <a:outerShdw blurRad="50800" dist="38100" dir="2700000" algn="tl" rotWithShape="0">
                    <a:srgbClr val="000000">
                      <a:alpha val="0"/>
                    </a:srgbClr>
                  </a:outerShdw>
                </a:effectLst>
                <a:latin typeface="Montserrat" pitchFamily="2" charset="77"/>
              </a:rPr>
              <a:t>Environmental</a:t>
            </a:r>
            <a:endParaRPr lang="ru-RU" sz="1400" b="1" dirty="0">
              <a:effectLst>
                <a:outerShdw blurRad="50800" dist="38100" dir="2700000" algn="tl" rotWithShape="0">
                  <a:srgbClr val="000000">
                    <a:alpha val="0"/>
                  </a:srgbClr>
                </a:outerShdw>
              </a:effectLst>
              <a:latin typeface="Montserrat" pitchFamily="2" charset="77"/>
            </a:endParaRPr>
          </a:p>
        </p:txBody>
      </p:sp>
      <p:sp>
        <p:nvSpPr>
          <p:cNvPr id="32" name="TextBox 31">
            <a:extLst>
              <a:ext uri="{FF2B5EF4-FFF2-40B4-BE49-F238E27FC236}">
                <a16:creationId xmlns:a16="http://schemas.microsoft.com/office/drawing/2014/main" id="{BC2B3486-3DCB-C9A4-2F45-3910BBFADB2C}"/>
              </a:ext>
            </a:extLst>
          </p:cNvPr>
          <p:cNvSpPr txBox="1"/>
          <p:nvPr/>
        </p:nvSpPr>
        <p:spPr>
          <a:xfrm>
            <a:off x="4080931" y="4017363"/>
            <a:ext cx="1811531" cy="280928"/>
          </a:xfrm>
          <a:prstGeom prst="roundRect">
            <a:avLst/>
          </a:prstGeom>
          <a:solidFill>
            <a:srgbClr val="30527B"/>
          </a:solidFill>
        </p:spPr>
        <p:txBody>
          <a:bodyPr wrap="square" rtlCol="0">
            <a:spAutoFit/>
          </a:bodyPr>
          <a:lstStyle/>
          <a:p>
            <a:pPr algn="ctr"/>
            <a:r>
              <a:rPr lang="en-CA" sz="1050" dirty="0">
                <a:solidFill>
                  <a:schemeClr val="bg1"/>
                </a:solidFill>
              </a:rPr>
              <a:t>Pre-Submission Engagement</a:t>
            </a:r>
            <a:endParaRPr lang="en-CA" sz="1200" dirty="0">
              <a:solidFill>
                <a:schemeClr val="bg1"/>
              </a:solidFill>
            </a:endParaRPr>
          </a:p>
        </p:txBody>
      </p:sp>
      <p:sp>
        <p:nvSpPr>
          <p:cNvPr id="33" name="TextBox 32">
            <a:extLst>
              <a:ext uri="{FF2B5EF4-FFF2-40B4-BE49-F238E27FC236}">
                <a16:creationId xmlns:a16="http://schemas.microsoft.com/office/drawing/2014/main" id="{24E04305-D134-346C-BC84-5AF9C6DCCF22}"/>
              </a:ext>
            </a:extLst>
          </p:cNvPr>
          <p:cNvSpPr txBox="1"/>
          <p:nvPr/>
        </p:nvSpPr>
        <p:spPr>
          <a:xfrm>
            <a:off x="5946690" y="4014611"/>
            <a:ext cx="3508205" cy="280928"/>
          </a:xfrm>
          <a:prstGeom prst="roundRect">
            <a:avLst/>
          </a:prstGeom>
          <a:solidFill>
            <a:srgbClr val="30527B"/>
          </a:solidFill>
        </p:spPr>
        <p:txBody>
          <a:bodyPr wrap="square" rtlCol="0">
            <a:spAutoFit/>
          </a:bodyPr>
          <a:lstStyle/>
          <a:p>
            <a:pPr algn="ctr"/>
            <a:r>
              <a:rPr lang="en-CA" sz="1050" dirty="0">
                <a:solidFill>
                  <a:schemeClr val="bg1"/>
                </a:solidFill>
              </a:rPr>
              <a:t>YESAB Screening &amp; Assessment </a:t>
            </a:r>
            <a:endParaRPr lang="en-CA" sz="1200" dirty="0">
              <a:solidFill>
                <a:schemeClr val="bg1"/>
              </a:solidFill>
            </a:endParaRPr>
          </a:p>
        </p:txBody>
      </p:sp>
      <p:sp>
        <p:nvSpPr>
          <p:cNvPr id="38" name="TextBox 37">
            <a:extLst>
              <a:ext uri="{FF2B5EF4-FFF2-40B4-BE49-F238E27FC236}">
                <a16:creationId xmlns:a16="http://schemas.microsoft.com/office/drawing/2014/main" id="{50243A5E-1289-4FFB-D537-BDBA70954436}"/>
              </a:ext>
            </a:extLst>
          </p:cNvPr>
          <p:cNvSpPr txBox="1"/>
          <p:nvPr/>
        </p:nvSpPr>
        <p:spPr>
          <a:xfrm>
            <a:off x="9042110" y="4326350"/>
            <a:ext cx="1180824" cy="255389"/>
          </a:xfrm>
          <a:prstGeom prst="roundRect">
            <a:avLst/>
          </a:prstGeom>
          <a:solidFill>
            <a:srgbClr val="30527B"/>
          </a:solidFill>
        </p:spPr>
        <p:txBody>
          <a:bodyPr wrap="square" rtlCol="0">
            <a:spAutoFit/>
          </a:bodyPr>
          <a:lstStyle/>
          <a:p>
            <a:pPr algn="ctr"/>
            <a:r>
              <a:rPr lang="en-CA" sz="900" dirty="0">
                <a:solidFill>
                  <a:schemeClr val="bg1"/>
                </a:solidFill>
              </a:rPr>
              <a:t>Water License</a:t>
            </a:r>
          </a:p>
        </p:txBody>
      </p:sp>
      <p:sp>
        <p:nvSpPr>
          <p:cNvPr id="39" name="TextBox 38">
            <a:extLst>
              <a:ext uri="{FF2B5EF4-FFF2-40B4-BE49-F238E27FC236}">
                <a16:creationId xmlns:a16="http://schemas.microsoft.com/office/drawing/2014/main" id="{33F98464-EECF-AE88-2251-9457E26218C3}"/>
              </a:ext>
            </a:extLst>
          </p:cNvPr>
          <p:cNvSpPr txBox="1"/>
          <p:nvPr/>
        </p:nvSpPr>
        <p:spPr>
          <a:xfrm>
            <a:off x="9034804" y="4615263"/>
            <a:ext cx="1188129" cy="255389"/>
          </a:xfrm>
          <a:prstGeom prst="roundRect">
            <a:avLst/>
          </a:prstGeom>
          <a:solidFill>
            <a:srgbClr val="30527B"/>
          </a:solidFill>
        </p:spPr>
        <p:txBody>
          <a:bodyPr wrap="square" rtlCol="0">
            <a:spAutoFit/>
          </a:bodyPr>
          <a:lstStyle/>
          <a:p>
            <a:pPr algn="ctr"/>
            <a:r>
              <a:rPr lang="en-CA" sz="900" dirty="0">
                <a:solidFill>
                  <a:schemeClr val="bg1"/>
                </a:solidFill>
              </a:rPr>
              <a:t>YG Mining License</a:t>
            </a:r>
          </a:p>
        </p:txBody>
      </p:sp>
      <p:sp>
        <p:nvSpPr>
          <p:cNvPr id="42" name="TextBox 41">
            <a:extLst>
              <a:ext uri="{FF2B5EF4-FFF2-40B4-BE49-F238E27FC236}">
                <a16:creationId xmlns:a16="http://schemas.microsoft.com/office/drawing/2014/main" id="{A3B02AD8-50B0-54E1-89B0-9B5616512B95}"/>
              </a:ext>
            </a:extLst>
          </p:cNvPr>
          <p:cNvSpPr txBox="1"/>
          <p:nvPr/>
        </p:nvSpPr>
        <p:spPr>
          <a:xfrm>
            <a:off x="2320719" y="3159760"/>
            <a:ext cx="3568827" cy="280928"/>
          </a:xfrm>
          <a:prstGeom prst="roundRect">
            <a:avLst/>
          </a:prstGeom>
          <a:solidFill>
            <a:srgbClr val="ACCDEC"/>
          </a:solidFill>
        </p:spPr>
        <p:txBody>
          <a:bodyPr wrap="square" rtlCol="0">
            <a:spAutoFit/>
          </a:bodyPr>
          <a:lstStyle/>
          <a:p>
            <a:pPr algn="ctr"/>
            <a:r>
              <a:rPr lang="en-CA" sz="1050" dirty="0"/>
              <a:t>Environmental Baseline Studies</a:t>
            </a:r>
            <a:endParaRPr lang="en-CA" sz="1200" dirty="0"/>
          </a:p>
        </p:txBody>
      </p:sp>
      <p:sp>
        <p:nvSpPr>
          <p:cNvPr id="43" name="TextBox 42">
            <a:extLst>
              <a:ext uri="{FF2B5EF4-FFF2-40B4-BE49-F238E27FC236}">
                <a16:creationId xmlns:a16="http://schemas.microsoft.com/office/drawing/2014/main" id="{8F46D254-9D10-8A51-7DBA-EC45C17642B5}"/>
              </a:ext>
            </a:extLst>
          </p:cNvPr>
          <p:cNvSpPr txBox="1"/>
          <p:nvPr/>
        </p:nvSpPr>
        <p:spPr>
          <a:xfrm>
            <a:off x="5951925" y="3165397"/>
            <a:ext cx="2880944" cy="280928"/>
          </a:xfrm>
          <a:prstGeom prst="roundRect">
            <a:avLst/>
          </a:prstGeom>
          <a:solidFill>
            <a:srgbClr val="ACCDEC"/>
          </a:solidFill>
        </p:spPr>
        <p:txBody>
          <a:bodyPr wrap="square" rtlCol="0">
            <a:spAutoFit/>
          </a:bodyPr>
          <a:lstStyle/>
          <a:p>
            <a:pPr algn="ctr"/>
            <a:r>
              <a:rPr lang="en-CA" sz="1050" dirty="0"/>
              <a:t>Baseline Studies to Inform Permitting</a:t>
            </a:r>
            <a:endParaRPr lang="en-CA" sz="1200" dirty="0"/>
          </a:p>
        </p:txBody>
      </p:sp>
      <p:sp>
        <p:nvSpPr>
          <p:cNvPr id="44" name="TextBox 43">
            <a:extLst>
              <a:ext uri="{FF2B5EF4-FFF2-40B4-BE49-F238E27FC236}">
                <a16:creationId xmlns:a16="http://schemas.microsoft.com/office/drawing/2014/main" id="{66C3134B-A76C-C443-2ABF-18BB3F1F8DED}"/>
              </a:ext>
            </a:extLst>
          </p:cNvPr>
          <p:cNvSpPr txBox="1"/>
          <p:nvPr/>
        </p:nvSpPr>
        <p:spPr>
          <a:xfrm>
            <a:off x="2330632" y="5467620"/>
            <a:ext cx="7124263" cy="280928"/>
          </a:xfrm>
          <a:prstGeom prst="roundRect">
            <a:avLst/>
          </a:prstGeom>
          <a:solidFill>
            <a:srgbClr val="EDC843"/>
          </a:solidFill>
          <a:ln>
            <a:noFill/>
          </a:ln>
        </p:spPr>
        <p:txBody>
          <a:bodyPr wrap="square" rtlCol="0">
            <a:spAutoFit/>
          </a:bodyPr>
          <a:lstStyle/>
          <a:p>
            <a:pPr algn="ctr"/>
            <a:r>
              <a:rPr lang="en-CA" sz="1050" dirty="0"/>
              <a:t>First Nations Engagement, Participation &amp; Agreement Negotiations  </a:t>
            </a:r>
          </a:p>
        </p:txBody>
      </p:sp>
      <p:sp>
        <p:nvSpPr>
          <p:cNvPr id="46" name="TextBox 45">
            <a:extLst>
              <a:ext uri="{FF2B5EF4-FFF2-40B4-BE49-F238E27FC236}">
                <a16:creationId xmlns:a16="http://schemas.microsoft.com/office/drawing/2014/main" id="{1B3A53A2-A4C6-A026-1895-6AF3077DA41B}"/>
              </a:ext>
            </a:extLst>
          </p:cNvPr>
          <p:cNvSpPr txBox="1"/>
          <p:nvPr/>
        </p:nvSpPr>
        <p:spPr>
          <a:xfrm>
            <a:off x="2325706" y="5096572"/>
            <a:ext cx="3566756" cy="280928"/>
          </a:xfrm>
          <a:prstGeom prst="roundRect">
            <a:avLst/>
          </a:prstGeom>
          <a:solidFill>
            <a:srgbClr val="30527B"/>
          </a:solidFill>
        </p:spPr>
        <p:txBody>
          <a:bodyPr wrap="square" rtlCol="0">
            <a:spAutoFit/>
          </a:bodyPr>
          <a:lstStyle/>
          <a:p>
            <a:pPr algn="ctr"/>
            <a:r>
              <a:rPr lang="en-CA" sz="1050" dirty="0">
                <a:solidFill>
                  <a:schemeClr val="bg1"/>
                </a:solidFill>
              </a:rPr>
              <a:t>Pre-Submission Engagement</a:t>
            </a:r>
            <a:endParaRPr lang="en-CA" sz="1200" dirty="0">
              <a:solidFill>
                <a:schemeClr val="bg1"/>
              </a:solidFill>
            </a:endParaRPr>
          </a:p>
        </p:txBody>
      </p:sp>
      <p:sp>
        <p:nvSpPr>
          <p:cNvPr id="47" name="TextBox 46">
            <a:extLst>
              <a:ext uri="{FF2B5EF4-FFF2-40B4-BE49-F238E27FC236}">
                <a16:creationId xmlns:a16="http://schemas.microsoft.com/office/drawing/2014/main" id="{0FE296BD-443F-71A2-E40E-A030301443CA}"/>
              </a:ext>
            </a:extLst>
          </p:cNvPr>
          <p:cNvSpPr txBox="1"/>
          <p:nvPr/>
        </p:nvSpPr>
        <p:spPr>
          <a:xfrm>
            <a:off x="5946690" y="5094855"/>
            <a:ext cx="3508206" cy="280928"/>
          </a:xfrm>
          <a:prstGeom prst="roundRect">
            <a:avLst/>
          </a:prstGeom>
          <a:solidFill>
            <a:srgbClr val="30527B"/>
          </a:solidFill>
        </p:spPr>
        <p:txBody>
          <a:bodyPr wrap="square" rtlCol="0">
            <a:spAutoFit/>
          </a:bodyPr>
          <a:lstStyle/>
          <a:p>
            <a:pPr algn="ctr"/>
            <a:r>
              <a:rPr lang="en-CA" sz="1050" dirty="0">
                <a:solidFill>
                  <a:schemeClr val="bg1"/>
                </a:solidFill>
              </a:rPr>
              <a:t>Assessment &amp; Permitting Engagement</a:t>
            </a:r>
            <a:endParaRPr lang="en-CA" sz="1200" dirty="0">
              <a:solidFill>
                <a:schemeClr val="bg1"/>
              </a:solidFill>
            </a:endParaRPr>
          </a:p>
        </p:txBody>
      </p:sp>
      <p:sp>
        <p:nvSpPr>
          <p:cNvPr id="48" name="TextBox 47">
            <a:extLst>
              <a:ext uri="{FF2B5EF4-FFF2-40B4-BE49-F238E27FC236}">
                <a16:creationId xmlns:a16="http://schemas.microsoft.com/office/drawing/2014/main" id="{0388E3E2-838F-76EC-3691-2A8AC462A9EE}"/>
              </a:ext>
            </a:extLst>
          </p:cNvPr>
          <p:cNvSpPr txBox="1"/>
          <p:nvPr/>
        </p:nvSpPr>
        <p:spPr>
          <a:xfrm>
            <a:off x="9564023" y="5170718"/>
            <a:ext cx="2183407" cy="459700"/>
          </a:xfrm>
          <a:prstGeom prst="roundRect">
            <a:avLst/>
          </a:prstGeom>
          <a:solidFill>
            <a:srgbClr val="EDC843"/>
          </a:solidFill>
          <a:ln>
            <a:noFill/>
          </a:ln>
        </p:spPr>
        <p:txBody>
          <a:bodyPr wrap="square" rtlCol="0">
            <a:spAutoFit/>
          </a:bodyPr>
          <a:lstStyle/>
          <a:p>
            <a:r>
              <a:rPr lang="en-CA" sz="1050" dirty="0"/>
              <a:t>Agreement</a:t>
            </a:r>
          </a:p>
          <a:p>
            <a:r>
              <a:rPr lang="en-CA" sz="1050" dirty="0"/>
              <a:t>Implementation</a:t>
            </a:r>
            <a:endParaRPr lang="en-CA" sz="1200" dirty="0"/>
          </a:p>
        </p:txBody>
      </p:sp>
      <p:sp>
        <p:nvSpPr>
          <p:cNvPr id="51" name="Star: 5 Points 50">
            <a:extLst>
              <a:ext uri="{FF2B5EF4-FFF2-40B4-BE49-F238E27FC236}">
                <a16:creationId xmlns:a16="http://schemas.microsoft.com/office/drawing/2014/main" id="{4FB6BC02-F709-FE9F-5821-86E450E0283C}"/>
              </a:ext>
            </a:extLst>
          </p:cNvPr>
          <p:cNvSpPr/>
          <p:nvPr/>
        </p:nvSpPr>
        <p:spPr>
          <a:xfrm>
            <a:off x="10086115" y="2024213"/>
            <a:ext cx="275003" cy="280122"/>
          </a:xfrm>
          <a:prstGeom prst="star5">
            <a:avLst/>
          </a:prstGeom>
          <a:solidFill>
            <a:srgbClr val="EDC8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TextBox 54">
            <a:extLst>
              <a:ext uri="{FF2B5EF4-FFF2-40B4-BE49-F238E27FC236}">
                <a16:creationId xmlns:a16="http://schemas.microsoft.com/office/drawing/2014/main" id="{E2920043-7E8D-3C17-EDA5-FD44576C5472}"/>
              </a:ext>
            </a:extLst>
          </p:cNvPr>
          <p:cNvSpPr txBox="1"/>
          <p:nvPr/>
        </p:nvSpPr>
        <p:spPr>
          <a:xfrm>
            <a:off x="9592000" y="1124767"/>
            <a:ext cx="1261865" cy="461665"/>
          </a:xfrm>
          <a:prstGeom prst="rect">
            <a:avLst/>
          </a:prstGeom>
          <a:solidFill>
            <a:srgbClr val="EDC843"/>
          </a:solidFill>
          <a:ln>
            <a:solidFill>
              <a:srgbClr val="30527B"/>
            </a:solidFill>
          </a:ln>
        </p:spPr>
        <p:txBody>
          <a:bodyPr wrap="square" rtlCol="0">
            <a:spAutoFit/>
          </a:bodyPr>
          <a:lstStyle/>
          <a:p>
            <a:pPr algn="ctr">
              <a:spcAft>
                <a:spcPts val="1200"/>
              </a:spcAft>
              <a:buClr>
                <a:srgbClr val="D5B446"/>
              </a:buClr>
            </a:pPr>
            <a:r>
              <a:rPr lang="en-CA" sz="1200" dirty="0">
                <a:latin typeface="Montserrat" panose="00000500000000000000" pitchFamily="2" charset="0"/>
              </a:rPr>
              <a:t>Construction Ready Project</a:t>
            </a:r>
          </a:p>
        </p:txBody>
      </p:sp>
      <p:sp>
        <p:nvSpPr>
          <p:cNvPr id="16" name="Title 8">
            <a:extLst>
              <a:ext uri="{FF2B5EF4-FFF2-40B4-BE49-F238E27FC236}">
                <a16:creationId xmlns:a16="http://schemas.microsoft.com/office/drawing/2014/main" id="{7D39C5B1-4986-0A6A-4F10-2E616FA13EC2}"/>
              </a:ext>
            </a:extLst>
          </p:cNvPr>
          <p:cNvSpPr txBox="1">
            <a:spLocks/>
          </p:cNvSpPr>
          <p:nvPr/>
        </p:nvSpPr>
        <p:spPr>
          <a:xfrm>
            <a:off x="258540" y="354618"/>
            <a:ext cx="11455273"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effectLst>
                  <a:outerShdw blurRad="50800" dist="38100" dir="2700000" algn="tl" rotWithShape="0">
                    <a:srgbClr val="000000">
                      <a:alpha val="0"/>
                    </a:srgbClr>
                  </a:outerShdw>
                </a:effectLst>
                <a:latin typeface="Montserrat" pitchFamily="2" charset="77"/>
              </a:rPr>
              <a:t>CONCEPTUAL ADVANCEMENT TIMELINE</a:t>
            </a:r>
            <a:endParaRPr lang="ru-RU" sz="3500" b="1" dirty="0">
              <a:effectLst>
                <a:outerShdw blurRad="50800" dist="38100" dir="2700000" algn="tl" rotWithShape="0">
                  <a:srgbClr val="000000">
                    <a:alpha val="0"/>
                  </a:srgbClr>
                </a:outerShdw>
              </a:effectLst>
              <a:latin typeface="Montserrat" pitchFamily="2" charset="77"/>
            </a:endParaRPr>
          </a:p>
        </p:txBody>
      </p:sp>
      <p:sp>
        <p:nvSpPr>
          <p:cNvPr id="28" name="TextBox 27">
            <a:extLst>
              <a:ext uri="{FF2B5EF4-FFF2-40B4-BE49-F238E27FC236}">
                <a16:creationId xmlns:a16="http://schemas.microsoft.com/office/drawing/2014/main" id="{2554FF33-09F7-25B6-EB63-C7E7A632B00E}"/>
              </a:ext>
            </a:extLst>
          </p:cNvPr>
          <p:cNvSpPr txBox="1"/>
          <p:nvPr/>
        </p:nvSpPr>
        <p:spPr>
          <a:xfrm>
            <a:off x="8832869" y="3536553"/>
            <a:ext cx="2880944" cy="280928"/>
          </a:xfrm>
          <a:prstGeom prst="roundRect">
            <a:avLst/>
          </a:prstGeom>
          <a:solidFill>
            <a:srgbClr val="ACCDEC"/>
          </a:solidFill>
        </p:spPr>
        <p:txBody>
          <a:bodyPr wrap="square" rtlCol="0">
            <a:spAutoFit/>
          </a:bodyPr>
          <a:lstStyle/>
          <a:p>
            <a:r>
              <a:rPr lang="en-CA" sz="1050" dirty="0"/>
              <a:t>Ongoing Monitoring</a:t>
            </a:r>
            <a:endParaRPr lang="en-CA" sz="1200" dirty="0"/>
          </a:p>
        </p:txBody>
      </p:sp>
      <p:sp>
        <p:nvSpPr>
          <p:cNvPr id="34" name="Arrow: Right 33">
            <a:extLst>
              <a:ext uri="{FF2B5EF4-FFF2-40B4-BE49-F238E27FC236}">
                <a16:creationId xmlns:a16="http://schemas.microsoft.com/office/drawing/2014/main" id="{0F02830D-B8E5-8DF8-F376-D45AFFA050AC}"/>
              </a:ext>
            </a:extLst>
          </p:cNvPr>
          <p:cNvSpPr/>
          <p:nvPr/>
        </p:nvSpPr>
        <p:spPr>
          <a:xfrm>
            <a:off x="10663155" y="5280731"/>
            <a:ext cx="966842" cy="222884"/>
          </a:xfrm>
          <a:prstGeom prst="rightArrow">
            <a:avLst/>
          </a:prstGeom>
          <a:solidFill>
            <a:srgbClr val="305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Arrow: Right 34">
            <a:extLst>
              <a:ext uri="{FF2B5EF4-FFF2-40B4-BE49-F238E27FC236}">
                <a16:creationId xmlns:a16="http://schemas.microsoft.com/office/drawing/2014/main" id="{3275EACB-57A4-923D-845E-E6BC1558D948}"/>
              </a:ext>
            </a:extLst>
          </p:cNvPr>
          <p:cNvSpPr/>
          <p:nvPr/>
        </p:nvSpPr>
        <p:spPr>
          <a:xfrm>
            <a:off x="10647524" y="3558894"/>
            <a:ext cx="966842" cy="222884"/>
          </a:xfrm>
          <a:prstGeom prst="rightArrow">
            <a:avLst/>
          </a:prstGeom>
          <a:solidFill>
            <a:srgbClr val="305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0C074D50-8B2B-1C6F-7952-110E6E09DC03}"/>
              </a:ext>
            </a:extLst>
          </p:cNvPr>
          <p:cNvSpPr txBox="1"/>
          <p:nvPr/>
        </p:nvSpPr>
        <p:spPr>
          <a:xfrm>
            <a:off x="493628" y="954376"/>
            <a:ext cx="7867420" cy="523220"/>
          </a:xfrm>
          <a:prstGeom prst="rect">
            <a:avLst/>
          </a:prstGeom>
          <a:noFill/>
        </p:spPr>
        <p:txBody>
          <a:bodyPr wrap="square" rtlCol="0" anchor="ctr">
            <a:spAutoFit/>
          </a:bodyPr>
          <a:lstStyle/>
          <a:p>
            <a:pPr marL="285750" indent="-285750" algn="just">
              <a:spcBef>
                <a:spcPts val="600"/>
              </a:spcBef>
              <a:buClr>
                <a:srgbClr val="D5B446"/>
              </a:buClr>
              <a:buSzPct val="150000"/>
              <a:buFont typeface="Wingdings" pitchFamily="2" charset="2"/>
              <a:buChar char="Ø"/>
            </a:pPr>
            <a:r>
              <a:rPr lang="en-US" sz="1400" b="1" dirty="0">
                <a:latin typeface="Montserrat" panose="00000500000000000000" pitchFamily="2" charset="0"/>
              </a:rPr>
              <a:t>Priorities for H2 2025 </a:t>
            </a:r>
            <a:r>
              <a:rPr lang="en-US" sz="1400" dirty="0">
                <a:latin typeface="Montserrat" panose="00000500000000000000" pitchFamily="2" charset="0"/>
              </a:rPr>
              <a:t>include detailed project scheduling, environmental baseline  and </a:t>
            </a:r>
            <a:r>
              <a:rPr lang="en-US" sz="1400" b="1" dirty="0">
                <a:latin typeface="Montserrat" panose="00000500000000000000" pitchFamily="2" charset="0"/>
              </a:rPr>
              <a:t>continuing early engagement with First Nations </a:t>
            </a:r>
            <a:r>
              <a:rPr lang="en-US" sz="1400" dirty="0">
                <a:latin typeface="Montserrat" panose="00000500000000000000" pitchFamily="2" charset="0"/>
              </a:rPr>
              <a:t>on forward-looking plans</a:t>
            </a:r>
          </a:p>
        </p:txBody>
      </p:sp>
    </p:spTree>
    <p:extLst>
      <p:ext uri="{BB962C8B-B14F-4D97-AF65-F5344CB8AC3E}">
        <p14:creationId xmlns:p14="http://schemas.microsoft.com/office/powerpoint/2010/main" val="2129453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1128C-20EB-6BEF-1EE5-6A7049CD8D4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96A497-B0FF-D5A2-A866-37053A7A0978}"/>
              </a:ext>
            </a:extLst>
          </p:cNvPr>
          <p:cNvSpPr>
            <a:spLocks noGrp="1"/>
          </p:cNvSpPr>
          <p:nvPr>
            <p:ph type="sldNum" sz="quarter" idx="12"/>
          </p:nvPr>
        </p:nvSpPr>
        <p:spPr/>
        <p:txBody>
          <a:bodyPr/>
          <a:lstStyle/>
          <a:p>
            <a:fld id="{B1725E36-D3F2-4E4F-A68A-820849A514C4}" type="slidenum">
              <a:rPr lang="en-US" smtClean="0"/>
              <a:t>19</a:t>
            </a:fld>
            <a:endParaRPr lang="en-US" dirty="0"/>
          </a:p>
        </p:txBody>
      </p:sp>
      <p:sp>
        <p:nvSpPr>
          <p:cNvPr id="5" name="Title 8">
            <a:extLst>
              <a:ext uri="{FF2B5EF4-FFF2-40B4-BE49-F238E27FC236}">
                <a16:creationId xmlns:a16="http://schemas.microsoft.com/office/drawing/2014/main" id="{33BDEE93-DA94-157E-A2D8-BBDADB838A65}"/>
              </a:ext>
            </a:extLst>
          </p:cNvPr>
          <p:cNvSpPr txBox="1">
            <a:spLocks/>
          </p:cNvSpPr>
          <p:nvPr/>
        </p:nvSpPr>
        <p:spPr>
          <a:xfrm>
            <a:off x="372559" y="433193"/>
            <a:ext cx="11455273"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effectLst>
                  <a:outerShdw blurRad="50800" dist="38100" dir="2700000" algn="tl" rotWithShape="0">
                    <a:srgbClr val="000000">
                      <a:alpha val="0"/>
                    </a:srgbClr>
                  </a:outerShdw>
                </a:effectLst>
                <a:latin typeface="Montserrat" pitchFamily="2" charset="77"/>
              </a:rPr>
              <a:t>VALLEY OPPORTUNITIES</a:t>
            </a:r>
            <a:endParaRPr lang="ru-RU" sz="3500" b="1" dirty="0">
              <a:effectLst>
                <a:outerShdw blurRad="50800" dist="38100" dir="2700000" algn="tl" rotWithShape="0">
                  <a:srgbClr val="000000">
                    <a:alpha val="0"/>
                  </a:srgbClr>
                </a:outerShdw>
              </a:effectLst>
              <a:latin typeface="Montserrat" pitchFamily="2" charset="77"/>
            </a:endParaRPr>
          </a:p>
        </p:txBody>
      </p:sp>
      <p:sp>
        <p:nvSpPr>
          <p:cNvPr id="4" name="TextBox 3">
            <a:extLst>
              <a:ext uri="{FF2B5EF4-FFF2-40B4-BE49-F238E27FC236}">
                <a16:creationId xmlns:a16="http://schemas.microsoft.com/office/drawing/2014/main" id="{DD08A45F-E090-77C0-615A-80AEE5533E57}"/>
              </a:ext>
            </a:extLst>
          </p:cNvPr>
          <p:cNvSpPr txBox="1"/>
          <p:nvPr/>
        </p:nvSpPr>
        <p:spPr>
          <a:xfrm>
            <a:off x="511229" y="1540194"/>
            <a:ext cx="5500506" cy="4539704"/>
          </a:xfrm>
          <a:prstGeom prst="rect">
            <a:avLst/>
          </a:prstGeom>
          <a:noFill/>
        </p:spPr>
        <p:txBody>
          <a:bodyPr wrap="square" rtlCol="0" anchor="ctr">
            <a:spAutoFit/>
          </a:bodyPr>
          <a:lstStyle/>
          <a:p>
            <a:pPr marL="285750" indent="-285750" algn="just">
              <a:spcBef>
                <a:spcPts val="600"/>
              </a:spcBef>
              <a:buClr>
                <a:srgbClr val="D5B446"/>
              </a:buClr>
              <a:buSzPct val="150000"/>
              <a:buFont typeface="Wingdings" panose="05000000000000000000" pitchFamily="2" charset="2"/>
              <a:buChar char="ü"/>
            </a:pPr>
            <a:r>
              <a:rPr lang="en-US" sz="1400" b="1" dirty="0">
                <a:solidFill>
                  <a:srgbClr val="30527B"/>
                </a:solidFill>
                <a:latin typeface="Montserrat" panose="00000500000000000000" pitchFamily="2" charset="0"/>
              </a:rPr>
              <a:t>PRODUCTION RATE OPTIMIZATION</a:t>
            </a:r>
          </a:p>
          <a:p>
            <a:pPr marL="742950" lvl="1" indent="-285750" algn="just">
              <a:spcBef>
                <a:spcPts val="600"/>
              </a:spcBef>
              <a:buClr>
                <a:srgbClr val="D5B446"/>
              </a:buClr>
              <a:buSzPct val="150000"/>
              <a:buFont typeface="Arial" panose="020B0604020202020204" pitchFamily="34" charset="0"/>
              <a:buChar char="•"/>
            </a:pPr>
            <a:r>
              <a:rPr lang="en-US" sz="1300" dirty="0">
                <a:latin typeface="Montserrat" panose="00000500000000000000" pitchFamily="2" charset="0"/>
              </a:rPr>
              <a:t>PEA a “base case” starting point – production rates and schedules to be studied in upcoming studies</a:t>
            </a:r>
          </a:p>
          <a:p>
            <a:pPr marL="742950" lvl="1" indent="-285750" algn="just">
              <a:spcBef>
                <a:spcPts val="600"/>
              </a:spcBef>
              <a:buClr>
                <a:srgbClr val="D5B446"/>
              </a:buClr>
              <a:buSzPct val="150000"/>
              <a:buFont typeface="Arial" panose="020B0604020202020204" pitchFamily="34" charset="0"/>
              <a:buChar char="•"/>
            </a:pPr>
            <a:r>
              <a:rPr lang="en-US" sz="1300" dirty="0">
                <a:latin typeface="Montserrat" panose="00000500000000000000" pitchFamily="2" charset="0"/>
              </a:rPr>
              <a:t>Increasing mill throughput for Year 6 could potentially sustain higher production levels LOM</a:t>
            </a:r>
          </a:p>
          <a:p>
            <a:pPr lvl="1" algn="just">
              <a:spcBef>
                <a:spcPts val="600"/>
              </a:spcBef>
              <a:buClr>
                <a:srgbClr val="D5B446"/>
              </a:buClr>
              <a:buSzPct val="150000"/>
            </a:pPr>
            <a:endParaRPr lang="en-US" sz="1400" dirty="0">
              <a:latin typeface="Montserrat" panose="00000500000000000000" pitchFamily="2" charset="0"/>
            </a:endParaRPr>
          </a:p>
          <a:p>
            <a:pPr marL="285750" marR="0" lvl="0" indent="-285750" algn="just" defTabSz="914400" rtl="0" eaLnBrk="1" fontAlgn="auto" latinLnBrk="0" hangingPunct="1">
              <a:lnSpc>
                <a:spcPct val="100000"/>
              </a:lnSpc>
              <a:spcBef>
                <a:spcPts val="600"/>
              </a:spcBef>
              <a:spcAft>
                <a:spcPts val="0"/>
              </a:spcAft>
              <a:buClr>
                <a:srgbClr val="D5B446"/>
              </a:buClr>
              <a:buSzPct val="150000"/>
              <a:buFont typeface="Wingdings" panose="05000000000000000000" pitchFamily="2" charset="2"/>
              <a:buChar char="ü"/>
              <a:tabLst/>
              <a:defRPr/>
            </a:pPr>
            <a:r>
              <a:rPr kumimoji="0" lang="en-US" sz="1400" b="1" i="0" u="none" strike="noStrike" kern="1200" cap="none" spc="0" normalizeH="0" baseline="0" noProof="0" dirty="0">
                <a:ln>
                  <a:noFill/>
                </a:ln>
                <a:solidFill>
                  <a:srgbClr val="30527B"/>
                </a:solidFill>
                <a:effectLst/>
                <a:uLnTx/>
                <a:uFillTx/>
                <a:latin typeface="Montserrat" panose="00000500000000000000" pitchFamily="2" charset="0"/>
                <a:ea typeface="+mn-ea"/>
                <a:cs typeface="+mn-cs"/>
              </a:rPr>
              <a:t>INFRASTRUCTURE &amp; POWER</a:t>
            </a:r>
          </a:p>
          <a:p>
            <a:pPr marL="742950" marR="0" lvl="1" indent="-285750" algn="just" defTabSz="914400" rtl="0" eaLnBrk="1" fontAlgn="auto" latinLnBrk="0" hangingPunct="1">
              <a:lnSpc>
                <a:spcPct val="100000"/>
              </a:lnSpc>
              <a:spcBef>
                <a:spcPts val="600"/>
              </a:spcBef>
              <a:spcAft>
                <a:spcPts val="0"/>
              </a:spcAft>
              <a:buClr>
                <a:srgbClr val="D5B446"/>
              </a:buClr>
              <a:buSzPct val="150000"/>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PEA conservatively includes public infrastructure, ignores potential synergies with Fireweed’s adjacent projects and allocated government funding</a:t>
            </a:r>
          </a:p>
          <a:p>
            <a:pPr marL="742950" marR="0" lvl="1" indent="-285750" algn="just" defTabSz="914400" rtl="0" eaLnBrk="1" fontAlgn="auto" latinLnBrk="0" hangingPunct="1">
              <a:lnSpc>
                <a:spcPct val="100000"/>
              </a:lnSpc>
              <a:spcBef>
                <a:spcPts val="600"/>
              </a:spcBef>
              <a:spcAft>
                <a:spcPts val="0"/>
              </a:spcAft>
              <a:buClr>
                <a:srgbClr val="D5B446"/>
              </a:buClr>
              <a:buSzPct val="150000"/>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Power sources to be examined in detail during PFS alongside grind size optimization</a:t>
            </a:r>
          </a:p>
          <a:p>
            <a:pPr marL="742950" lvl="1" indent="-285750" algn="just">
              <a:spcBef>
                <a:spcPts val="600"/>
              </a:spcBef>
              <a:buClr>
                <a:srgbClr val="D5B446"/>
              </a:buClr>
              <a:buSzPct val="150000"/>
              <a:buFont typeface="Arial" panose="020B0604020202020204" pitchFamily="34" charset="0"/>
              <a:buChar char="•"/>
            </a:pPr>
            <a:endParaRPr lang="en-US" sz="1400" dirty="0">
              <a:latin typeface="Montserrat" panose="00000500000000000000" pitchFamily="2" charset="0"/>
            </a:endParaRPr>
          </a:p>
          <a:p>
            <a:pPr marL="285750" indent="-285750" algn="just">
              <a:spcBef>
                <a:spcPts val="600"/>
              </a:spcBef>
              <a:buClr>
                <a:srgbClr val="D5B446"/>
              </a:buClr>
              <a:buSzPct val="150000"/>
              <a:buFont typeface="Wingdings" panose="05000000000000000000" pitchFamily="2" charset="2"/>
              <a:buChar char="ü"/>
            </a:pPr>
            <a:r>
              <a:rPr lang="en-US" sz="1400" b="1" dirty="0">
                <a:solidFill>
                  <a:srgbClr val="30527B"/>
                </a:solidFill>
                <a:latin typeface="Montserrat" panose="00000500000000000000" pitchFamily="2" charset="0"/>
              </a:rPr>
              <a:t>VALLEY RESOURCE EXPANSION</a:t>
            </a:r>
          </a:p>
          <a:p>
            <a:pPr marL="742950" lvl="1" indent="-285750" algn="just">
              <a:spcBef>
                <a:spcPts val="600"/>
              </a:spcBef>
              <a:buClr>
                <a:srgbClr val="D5B446"/>
              </a:buClr>
              <a:buSzPct val="150000"/>
              <a:buFont typeface="Arial" panose="020B0604020202020204" pitchFamily="34" charset="0"/>
              <a:buChar char="•"/>
            </a:pPr>
            <a:r>
              <a:rPr lang="en-US" sz="1300" dirty="0">
                <a:latin typeface="Montserrat" panose="00000500000000000000" pitchFamily="2" charset="0"/>
              </a:rPr>
              <a:t>Deposit remains open in several directions, with encouraging results outside of MRE (e.g. V-24-115)</a:t>
            </a:r>
          </a:p>
          <a:p>
            <a:pPr marL="742950" lvl="1" indent="-285750" algn="just">
              <a:spcBef>
                <a:spcPts val="600"/>
              </a:spcBef>
              <a:buClr>
                <a:srgbClr val="D5B446"/>
              </a:buClr>
              <a:buSzPct val="150000"/>
              <a:buFont typeface="Arial" panose="020B0604020202020204" pitchFamily="34" charset="0"/>
              <a:buChar char="•"/>
            </a:pPr>
            <a:r>
              <a:rPr lang="en-US" sz="1300" b="1" dirty="0">
                <a:latin typeface="Montserrat" panose="00000500000000000000" pitchFamily="2" charset="0"/>
              </a:rPr>
              <a:t>District potential:</a:t>
            </a:r>
            <a:r>
              <a:rPr lang="en-US" sz="1300" dirty="0">
                <a:latin typeface="Montserrat" panose="00000500000000000000" pitchFamily="2" charset="0"/>
              </a:rPr>
              <a:t> Additional targets on Rogue Project with similar characteristics to Valley</a:t>
            </a:r>
          </a:p>
        </p:txBody>
      </p:sp>
      <p:sp>
        <p:nvSpPr>
          <p:cNvPr id="6" name="TextBox 5">
            <a:extLst>
              <a:ext uri="{FF2B5EF4-FFF2-40B4-BE49-F238E27FC236}">
                <a16:creationId xmlns:a16="http://schemas.microsoft.com/office/drawing/2014/main" id="{63F621D1-EB1C-F594-BC35-B5A868747351}"/>
              </a:ext>
            </a:extLst>
          </p:cNvPr>
          <p:cNvSpPr txBox="1"/>
          <p:nvPr/>
        </p:nvSpPr>
        <p:spPr>
          <a:xfrm>
            <a:off x="368365" y="965281"/>
            <a:ext cx="11455269" cy="400110"/>
          </a:xfrm>
          <a:prstGeom prst="rect">
            <a:avLst/>
          </a:prstGeom>
          <a:solidFill>
            <a:srgbClr val="3052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bg1"/>
                </a:solidFill>
                <a:latin typeface="Montserrat SemiBold"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Additional opportunities to evaluate during subsequent study phases</a:t>
            </a:r>
            <a:endParaRPr lang="en-CA" dirty="0"/>
          </a:p>
        </p:txBody>
      </p:sp>
      <p:sp>
        <p:nvSpPr>
          <p:cNvPr id="11" name="TextBox 10">
            <a:extLst>
              <a:ext uri="{FF2B5EF4-FFF2-40B4-BE49-F238E27FC236}">
                <a16:creationId xmlns:a16="http://schemas.microsoft.com/office/drawing/2014/main" id="{05C9C11A-092F-C9C3-2951-28FB7252E974}"/>
              </a:ext>
            </a:extLst>
          </p:cNvPr>
          <p:cNvSpPr txBox="1"/>
          <p:nvPr/>
        </p:nvSpPr>
        <p:spPr>
          <a:xfrm>
            <a:off x="8068168" y="2681622"/>
            <a:ext cx="510076" cy="261610"/>
          </a:xfrm>
          <a:prstGeom prst="rect">
            <a:avLst/>
          </a:prstGeom>
          <a:noFill/>
        </p:spPr>
        <p:txBody>
          <a:bodyPr wrap="none" rtlCol="0">
            <a:spAutoFit/>
          </a:bodyPr>
          <a:lstStyle/>
          <a:p>
            <a:r>
              <a:rPr lang="en-CA" sz="1050" b="1" dirty="0">
                <a:solidFill>
                  <a:srgbClr val="C74469"/>
                </a:solidFill>
              </a:rPr>
              <a:t>OPEN</a:t>
            </a:r>
          </a:p>
        </p:txBody>
      </p:sp>
      <p:sp>
        <p:nvSpPr>
          <p:cNvPr id="12" name="TextBox 11">
            <a:extLst>
              <a:ext uri="{FF2B5EF4-FFF2-40B4-BE49-F238E27FC236}">
                <a16:creationId xmlns:a16="http://schemas.microsoft.com/office/drawing/2014/main" id="{5A2BBF33-C990-E61A-D51F-BFDF57AED9E5}"/>
              </a:ext>
            </a:extLst>
          </p:cNvPr>
          <p:cNvSpPr txBox="1"/>
          <p:nvPr/>
        </p:nvSpPr>
        <p:spPr>
          <a:xfrm>
            <a:off x="10224414" y="3495150"/>
            <a:ext cx="546945" cy="276999"/>
          </a:xfrm>
          <a:prstGeom prst="rect">
            <a:avLst/>
          </a:prstGeom>
          <a:noFill/>
        </p:spPr>
        <p:txBody>
          <a:bodyPr wrap="none" rtlCol="0">
            <a:spAutoFit/>
          </a:bodyPr>
          <a:lstStyle/>
          <a:p>
            <a:r>
              <a:rPr lang="en-CA" sz="1200" b="1" dirty="0">
                <a:solidFill>
                  <a:srgbClr val="C74469"/>
                </a:solidFill>
              </a:rPr>
              <a:t>OPEN</a:t>
            </a:r>
          </a:p>
        </p:txBody>
      </p:sp>
      <p:sp>
        <p:nvSpPr>
          <p:cNvPr id="13" name="TextBox 12">
            <a:extLst>
              <a:ext uri="{FF2B5EF4-FFF2-40B4-BE49-F238E27FC236}">
                <a16:creationId xmlns:a16="http://schemas.microsoft.com/office/drawing/2014/main" id="{42B0A859-3224-A3E0-31D0-613D847D3C07}"/>
              </a:ext>
            </a:extLst>
          </p:cNvPr>
          <p:cNvSpPr txBox="1"/>
          <p:nvPr/>
        </p:nvSpPr>
        <p:spPr>
          <a:xfrm>
            <a:off x="9677469" y="2768866"/>
            <a:ext cx="546945" cy="276999"/>
          </a:xfrm>
          <a:prstGeom prst="rect">
            <a:avLst/>
          </a:prstGeom>
          <a:noFill/>
        </p:spPr>
        <p:txBody>
          <a:bodyPr wrap="none" rtlCol="0">
            <a:spAutoFit/>
          </a:bodyPr>
          <a:lstStyle/>
          <a:p>
            <a:r>
              <a:rPr lang="en-CA" sz="1200" b="1" dirty="0">
                <a:solidFill>
                  <a:srgbClr val="C74469"/>
                </a:solidFill>
              </a:rPr>
              <a:t>OPEN</a:t>
            </a:r>
          </a:p>
        </p:txBody>
      </p:sp>
      <p:sp>
        <p:nvSpPr>
          <p:cNvPr id="14" name="TextBox 13">
            <a:extLst>
              <a:ext uri="{FF2B5EF4-FFF2-40B4-BE49-F238E27FC236}">
                <a16:creationId xmlns:a16="http://schemas.microsoft.com/office/drawing/2014/main" id="{58E58FC1-44F5-85D2-AA10-52BDACAD9EDF}"/>
              </a:ext>
            </a:extLst>
          </p:cNvPr>
          <p:cNvSpPr txBox="1"/>
          <p:nvPr/>
        </p:nvSpPr>
        <p:spPr>
          <a:xfrm>
            <a:off x="10638493" y="2922873"/>
            <a:ext cx="604653" cy="461665"/>
          </a:xfrm>
          <a:prstGeom prst="rect">
            <a:avLst/>
          </a:prstGeom>
          <a:noFill/>
        </p:spPr>
        <p:txBody>
          <a:bodyPr wrap="none" rtlCol="0">
            <a:spAutoFit/>
          </a:bodyPr>
          <a:lstStyle/>
          <a:p>
            <a:pPr algn="r"/>
            <a:r>
              <a:rPr lang="en-CA" sz="800" dirty="0">
                <a:solidFill>
                  <a:srgbClr val="C74469"/>
                </a:solidFill>
              </a:rPr>
              <a:t>V-24-115</a:t>
            </a:r>
          </a:p>
          <a:p>
            <a:pPr algn="r"/>
            <a:r>
              <a:rPr lang="en-CA" sz="800" b="1" dirty="0">
                <a:solidFill>
                  <a:srgbClr val="C74469"/>
                </a:solidFill>
              </a:rPr>
              <a:t>15.5m @</a:t>
            </a:r>
          </a:p>
          <a:p>
            <a:pPr algn="r"/>
            <a:r>
              <a:rPr lang="en-CA" sz="800" b="1" dirty="0">
                <a:solidFill>
                  <a:srgbClr val="C74469"/>
                </a:solidFill>
              </a:rPr>
              <a:t>2.1 g/t Au</a:t>
            </a:r>
          </a:p>
        </p:txBody>
      </p:sp>
      <p:sp>
        <p:nvSpPr>
          <p:cNvPr id="19" name="Left Brace 18">
            <a:extLst>
              <a:ext uri="{FF2B5EF4-FFF2-40B4-BE49-F238E27FC236}">
                <a16:creationId xmlns:a16="http://schemas.microsoft.com/office/drawing/2014/main" id="{57756077-22BE-9CE0-8563-D410B03324F7}"/>
              </a:ext>
            </a:extLst>
          </p:cNvPr>
          <p:cNvSpPr/>
          <p:nvPr/>
        </p:nvSpPr>
        <p:spPr>
          <a:xfrm rot="20630134">
            <a:off x="11173330" y="2950543"/>
            <a:ext cx="73754" cy="107717"/>
          </a:xfrm>
          <a:prstGeom prst="leftBrace">
            <a:avLst/>
          </a:prstGeom>
          <a:ln>
            <a:solidFill>
              <a:srgbClr val="C744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0" name="TextBox 19">
            <a:extLst>
              <a:ext uri="{FF2B5EF4-FFF2-40B4-BE49-F238E27FC236}">
                <a16:creationId xmlns:a16="http://schemas.microsoft.com/office/drawing/2014/main" id="{4849820A-DFEF-27AC-7DAD-2F35ECD90271}"/>
              </a:ext>
            </a:extLst>
          </p:cNvPr>
          <p:cNvSpPr txBox="1"/>
          <p:nvPr/>
        </p:nvSpPr>
        <p:spPr>
          <a:xfrm>
            <a:off x="10210172" y="4235490"/>
            <a:ext cx="546945" cy="276999"/>
          </a:xfrm>
          <a:prstGeom prst="rect">
            <a:avLst/>
          </a:prstGeom>
          <a:noFill/>
        </p:spPr>
        <p:txBody>
          <a:bodyPr wrap="none" rtlCol="0">
            <a:spAutoFit/>
          </a:bodyPr>
          <a:lstStyle/>
          <a:p>
            <a:r>
              <a:rPr lang="en-CA" sz="1200" b="1" dirty="0">
                <a:solidFill>
                  <a:srgbClr val="C74469"/>
                </a:solidFill>
              </a:rPr>
              <a:t>OPEN</a:t>
            </a:r>
          </a:p>
        </p:txBody>
      </p:sp>
      <p:sp>
        <p:nvSpPr>
          <p:cNvPr id="3" name="TextBox 2">
            <a:extLst>
              <a:ext uri="{FF2B5EF4-FFF2-40B4-BE49-F238E27FC236}">
                <a16:creationId xmlns:a16="http://schemas.microsoft.com/office/drawing/2014/main" id="{F2F14805-8612-EB63-F716-CABEED0C5A04}"/>
              </a:ext>
            </a:extLst>
          </p:cNvPr>
          <p:cNvSpPr txBox="1"/>
          <p:nvPr/>
        </p:nvSpPr>
        <p:spPr>
          <a:xfrm rot="5400000">
            <a:off x="11113179" y="4373990"/>
            <a:ext cx="858184" cy="276999"/>
          </a:xfrm>
          <a:prstGeom prst="rect">
            <a:avLst/>
          </a:prstGeom>
          <a:noFill/>
        </p:spPr>
        <p:txBody>
          <a:bodyPr wrap="none" rtlCol="0">
            <a:spAutoFit/>
          </a:bodyPr>
          <a:lstStyle/>
          <a:p>
            <a:r>
              <a:rPr lang="en-CA" sz="1200" b="1" dirty="0">
                <a:solidFill>
                  <a:srgbClr val="C74469"/>
                </a:solidFill>
              </a:rPr>
              <a:t>UNTESTED</a:t>
            </a:r>
          </a:p>
        </p:txBody>
      </p:sp>
      <p:sp>
        <p:nvSpPr>
          <p:cNvPr id="7" name="TextBox 6">
            <a:extLst>
              <a:ext uri="{FF2B5EF4-FFF2-40B4-BE49-F238E27FC236}">
                <a16:creationId xmlns:a16="http://schemas.microsoft.com/office/drawing/2014/main" id="{5D38553B-BC93-5575-4716-A81C8DD15238}"/>
              </a:ext>
            </a:extLst>
          </p:cNvPr>
          <p:cNvSpPr txBox="1"/>
          <p:nvPr/>
        </p:nvSpPr>
        <p:spPr>
          <a:xfrm>
            <a:off x="2560223" y="6447549"/>
            <a:ext cx="8372819" cy="338554"/>
          </a:xfrm>
          <a:prstGeom prst="rect">
            <a:avLst/>
          </a:prstGeom>
          <a:noFill/>
        </p:spPr>
        <p:txBody>
          <a:bodyPr wrap="square">
            <a:spAutoFit/>
          </a:bodyPr>
          <a:lstStyle/>
          <a:p>
            <a:pPr lvl="0">
              <a:defRPr/>
            </a:pPr>
            <a:r>
              <a:rPr lang="en-US" sz="800" dirty="0">
                <a:solidFill>
                  <a:schemeClr val="tx1">
                    <a:lumMod val="50000"/>
                    <a:lumOff val="50000"/>
                  </a:schemeClr>
                </a:solidFill>
                <a:latin typeface="Montserrat" panose="00000500000000000000" pitchFamily="2" charset="0"/>
              </a:rPr>
              <a:t>The PEA is detailed in the recent technical report for Rogue, prepared in accordance with NI 43-101 standards, entitled “Independent Preliminary Economic Assessment for the Rogue Project Yukon, Canada,” dated July 30, 2025, with an effective date of March 1, 2025, available on SEDAR+ and the Company’s website.</a:t>
            </a:r>
          </a:p>
        </p:txBody>
      </p:sp>
      <p:pic>
        <p:nvPicPr>
          <p:cNvPr id="17" name="Picture 16">
            <a:extLst>
              <a:ext uri="{FF2B5EF4-FFF2-40B4-BE49-F238E27FC236}">
                <a16:creationId xmlns:a16="http://schemas.microsoft.com/office/drawing/2014/main" id="{006BBD61-1ADA-B3F3-9A06-3F45BD6300B0}"/>
              </a:ext>
            </a:extLst>
          </p:cNvPr>
          <p:cNvPicPr>
            <a:picLocks noChangeAspect="1"/>
          </p:cNvPicPr>
          <p:nvPr/>
        </p:nvPicPr>
        <p:blipFill>
          <a:blip r:embed="rId2"/>
          <a:stretch>
            <a:fillRect/>
          </a:stretch>
        </p:blipFill>
        <p:spPr>
          <a:xfrm>
            <a:off x="6445051" y="1407859"/>
            <a:ext cx="5235719" cy="3335983"/>
          </a:xfrm>
          <a:prstGeom prst="rect">
            <a:avLst/>
          </a:prstGeom>
        </p:spPr>
      </p:pic>
      <p:pic>
        <p:nvPicPr>
          <p:cNvPr id="25" name="Picture 24">
            <a:extLst>
              <a:ext uri="{FF2B5EF4-FFF2-40B4-BE49-F238E27FC236}">
                <a16:creationId xmlns:a16="http://schemas.microsoft.com/office/drawing/2014/main" id="{5324604C-C61F-683D-4512-4E1EA5EE2FA9}"/>
              </a:ext>
            </a:extLst>
          </p:cNvPr>
          <p:cNvPicPr>
            <a:picLocks noChangeAspect="1"/>
          </p:cNvPicPr>
          <p:nvPr/>
        </p:nvPicPr>
        <p:blipFill>
          <a:blip r:embed="rId3"/>
          <a:stretch>
            <a:fillRect/>
          </a:stretch>
        </p:blipFill>
        <p:spPr>
          <a:xfrm>
            <a:off x="6445051" y="4756961"/>
            <a:ext cx="5235719" cy="1684295"/>
          </a:xfrm>
          <a:prstGeom prst="rect">
            <a:avLst/>
          </a:prstGeom>
        </p:spPr>
      </p:pic>
    </p:spTree>
    <p:extLst>
      <p:ext uri="{BB962C8B-B14F-4D97-AF65-F5344CB8AC3E}">
        <p14:creationId xmlns:p14="http://schemas.microsoft.com/office/powerpoint/2010/main" val="2357837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D5FE0A-CA86-FCAD-D59C-076C717FB295}"/>
              </a:ext>
            </a:extLst>
          </p:cNvPr>
          <p:cNvSpPr/>
          <p:nvPr/>
        </p:nvSpPr>
        <p:spPr>
          <a:xfrm>
            <a:off x="2" y="453420"/>
            <a:ext cx="7137070" cy="546698"/>
          </a:xfrm>
          <a:prstGeom prst="rect">
            <a:avLst/>
          </a:prstGeom>
          <a:solidFill>
            <a:srgbClr val="30527B"/>
          </a:solidFill>
          <a:ln>
            <a:solidFill>
              <a:srgbClr val="30527B"/>
            </a:solidFill>
          </a:ln>
          <a:effectLst>
            <a:glow>
              <a:schemeClr val="accent1">
                <a:alpha val="0"/>
              </a:schemeClr>
            </a:glow>
            <a:outerShdw blurRad="330864" dist="250423" dir="10200000" sx="105599" sy="105599" algn="ctr" rotWithShape="0">
              <a:schemeClr val="bg2">
                <a:lumMod val="75000"/>
              </a:scheme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6" name="Slide Number Placeholder 5">
            <a:extLst>
              <a:ext uri="{FF2B5EF4-FFF2-40B4-BE49-F238E27FC236}">
                <a16:creationId xmlns:a16="http://schemas.microsoft.com/office/drawing/2014/main" id="{E20E611F-7A72-B05F-985E-6505BE76ACD2}"/>
              </a:ext>
            </a:extLst>
          </p:cNvPr>
          <p:cNvSpPr>
            <a:spLocks noGrp="1"/>
          </p:cNvSpPr>
          <p:nvPr>
            <p:ph type="sldNum" sz="quarter" idx="4"/>
          </p:nvPr>
        </p:nvSpPr>
        <p:spPr/>
        <p:txBody>
          <a:bodyPr/>
          <a:lstStyle/>
          <a:p>
            <a:fld id="{90B1EC3C-BF0C-488E-814D-D05A1CE60EC8}" type="slidenum">
              <a:rPr lang="en-CA" sz="1400" smtClean="0"/>
              <a:pPr/>
              <a:t>2</a:t>
            </a:fld>
            <a:endParaRPr lang="en-CA" dirty="0"/>
          </a:p>
        </p:txBody>
      </p:sp>
      <p:sp>
        <p:nvSpPr>
          <p:cNvPr id="8" name="Title 8">
            <a:extLst>
              <a:ext uri="{FF2B5EF4-FFF2-40B4-BE49-F238E27FC236}">
                <a16:creationId xmlns:a16="http://schemas.microsoft.com/office/drawing/2014/main" id="{F3FDB8BF-A6C0-9362-F97A-80A6C47B4EBE}"/>
              </a:ext>
            </a:extLst>
          </p:cNvPr>
          <p:cNvSpPr txBox="1">
            <a:spLocks/>
          </p:cNvSpPr>
          <p:nvPr/>
        </p:nvSpPr>
        <p:spPr>
          <a:xfrm>
            <a:off x="-387544" y="571876"/>
            <a:ext cx="7912157"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effectLst>
                  <a:outerShdw blurRad="50800" dist="38100" dir="2700000" algn="tl" rotWithShape="0">
                    <a:srgbClr val="000000">
                      <a:alpha val="0"/>
                    </a:srgbClr>
                  </a:outerShdw>
                </a:effectLst>
                <a:latin typeface="Montserrat" pitchFamily="2" charset="77"/>
              </a:rPr>
              <a:t>CAUTIONARY DISCLAIMERS</a:t>
            </a:r>
            <a:endParaRPr lang="ru-RU" sz="3600" b="1" dirty="0">
              <a:solidFill>
                <a:schemeClr val="bg1"/>
              </a:solidFill>
              <a:effectLst>
                <a:outerShdw blurRad="50800" dist="38100" dir="2700000" algn="tl" rotWithShape="0">
                  <a:srgbClr val="000000">
                    <a:alpha val="0"/>
                  </a:srgbClr>
                </a:outerShdw>
              </a:effectLst>
              <a:latin typeface="Montserrat" pitchFamily="2" charset="77"/>
            </a:endParaRPr>
          </a:p>
        </p:txBody>
      </p:sp>
      <p:sp>
        <p:nvSpPr>
          <p:cNvPr id="9" name="TextBox 8">
            <a:extLst>
              <a:ext uri="{FF2B5EF4-FFF2-40B4-BE49-F238E27FC236}">
                <a16:creationId xmlns:a16="http://schemas.microsoft.com/office/drawing/2014/main" id="{047DF54C-0EC1-A2EB-B029-F2370B767A23}"/>
              </a:ext>
            </a:extLst>
          </p:cNvPr>
          <p:cNvSpPr txBox="1"/>
          <p:nvPr/>
        </p:nvSpPr>
        <p:spPr>
          <a:xfrm>
            <a:off x="383958" y="1190995"/>
            <a:ext cx="11380305" cy="51937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u="none" strike="noStrike" kern="1200" cap="none" spc="0" normalizeH="0" baseline="0" noProof="0" dirty="0">
                <a:ln>
                  <a:noFill/>
                </a:ln>
                <a:solidFill>
                  <a:prstClr val="black"/>
                </a:solidFill>
                <a:effectLst/>
                <a:uLnTx/>
                <a:uFillTx/>
                <a:latin typeface="Montserrat" pitchFamily="2" charset="77"/>
              </a:rPr>
              <a:t>The information in this presentation is in a summary form and does not purport to be complete. It is not intended to be relied upon as advice to investors or potential investors and does not take into account the investment objectives, financial situation or needs of any particular investor.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50" u="none" strike="noStrike" kern="1200" cap="none" spc="0" normalizeH="0" baseline="0" noProof="0" dirty="0">
              <a:ln>
                <a:noFill/>
              </a:ln>
              <a:solidFill>
                <a:prstClr val="black"/>
              </a:solidFill>
              <a:effectLst/>
              <a:uLnTx/>
              <a:uFillTx/>
              <a:latin typeface="Montserrat"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b="1" u="none" strike="noStrike" kern="1200" cap="none" spc="0" normalizeH="0" baseline="0" noProof="0" dirty="0">
                <a:ln>
                  <a:noFill/>
                </a:ln>
                <a:solidFill>
                  <a:prstClr val="black"/>
                </a:solidFill>
                <a:effectLst/>
                <a:uLnTx/>
                <a:uFillTx/>
                <a:latin typeface="Montserrat" pitchFamily="2" charset="77"/>
              </a:rPr>
              <a:t>Cautionary Note Regarding Forward-Looking Statements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50" u="none" strike="noStrike" kern="1200" cap="none" spc="0" normalizeH="0" baseline="0" noProof="0" dirty="0">
              <a:ln>
                <a:noFill/>
              </a:ln>
              <a:solidFill>
                <a:prstClr val="black"/>
              </a:solidFill>
              <a:effectLst/>
              <a:uLnTx/>
              <a:uFillTx/>
              <a:latin typeface="Montserrat"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u="none" strike="noStrike" kern="1200" cap="none" spc="0" normalizeH="0" baseline="0" noProof="0" dirty="0">
                <a:ln>
                  <a:noFill/>
                </a:ln>
                <a:solidFill>
                  <a:prstClr val="black"/>
                </a:solidFill>
                <a:effectLst/>
                <a:uLnTx/>
                <a:uFillTx/>
                <a:latin typeface="Montserrat" pitchFamily="2" charset="77"/>
              </a:rPr>
              <a:t>This presentation includes certain statements that may be deemed "forward-looking statements" within the meaning of applicable Canadian securities legislation. All statements in this presentation, other than statements of historical facts, that address events or developments that Snowline expects to occur, are forward-looking statements, including statements relating to Snowline’s expectations and estimates with respect to: the economic parameters of the preliminary economic assessment (the “PEA”) for the Valley deposit (“Valley”); mineral resource estimates; the cost and timing of any development of Valley; the proposed mine plan and mining methods; dilution and mining recoveries; processing method and rates; anticipated production rates; projected metallurgical recovery rates; infrastructure requirements; energy sources; capital, operating and sustaining cost estimates; the projected life of mine and other expected attributes of Valley; the net present value (“NPV”), internal rate of return (“IRR”) and payback period of capital; future metal prices; the timing of any engineering, environmental assessment or Indigenous consultation processes; changes to Valley configuration that may be requested as a result of stakeholder or government input; government regulations and permitting timelines; tailings storage facility; access to Valley; water management; estimates of reclamation obligations; requirements for additional capital; environmental risks; current and future drill programs; general business and economic conditions; and general property exploration plans. Forward-looking statements are statements that are not historical facts and are generally, but not always, identified by the words "expects", "plans", "anticipates", "believes", "prospective", "envisions", "continues", "intends", "estimates", "budgets", "targets", "forecasts", "projects", "schedules", "potential" and similar expressions, or that events or conditions "will", "would", "may", "could" or "should" occur. Such statements reflect Snowline’s current views and intentions with respect to future events, and current information available to Snowline, and are subject to certain risks, uncertainties and assumptions. Many factors could cause the actual results, performance or achievements that may be expressed or implied by such forward-looking statements to vary from those described herein, should one or more of these risks or uncertainties materialize.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50" u="none" strike="noStrike" kern="1200" cap="none" spc="0" normalizeH="0" baseline="0" noProof="0" dirty="0">
              <a:ln>
                <a:noFill/>
              </a:ln>
              <a:solidFill>
                <a:prstClr val="black"/>
              </a:solidFill>
              <a:effectLst/>
              <a:uLnTx/>
              <a:uFillTx/>
              <a:latin typeface="Montserrat"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u="none" strike="noStrike" kern="1200" cap="none" spc="0" normalizeH="0" baseline="0" noProof="0" dirty="0">
                <a:ln>
                  <a:noFill/>
                </a:ln>
                <a:solidFill>
                  <a:prstClr val="black"/>
                </a:solidFill>
                <a:effectLst/>
                <a:uLnTx/>
                <a:uFillTx/>
                <a:latin typeface="Montserrat" pitchFamily="2" charset="77"/>
              </a:rPr>
              <a:t>Certain of the "risk factors" that could cause actual results to differ materially from the Company's forward-looking statements include, without limitation risks relating to the following: risks to operations in the Yukon; political instability; nationalization of the mining industry; opposition from local residents and non-governmental organizations; changes to governmental regulations or regulatory requirements in the Yukon; environmental risks; licensing and permitting risks; substantial capital requirements; no mineral resources or reserves on Snowline’s properties; development and operating risks; inherent risks regarding cost estimates; the use of non-GAAP and non-IFRS (as defined below) measures in financial performance accounting; reliance on management and dependence on key personnel; health and safety risks; fluctuating mineral prices; currency fluctuation; financing; unanticipated resource grades and recoveries; infrastructure; results of future exploration activities; cost overruns; availability of materials and equipment; supply chain interruptions; and other factors beyond the control of the Snowline. Should any factor affect Snowline in an unexpected manner, or should assumptions underlying the forward-looking statements prove incorrect, the actual results or events may differ materially from the results or events predicted. Any such forward-looking statements are expressly qualified in its entirety by this cautionary statement. Moreover, Snowline does not assume responsibility for the accuracy or completeness of such forward-looking statements. The forward-looking statements included in this presentation are made as of the date of this presentation and Snowline undertakes no obligation to publicly update or revise any forward-looking statement, other than as required by applicable law.</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50" u="none" strike="noStrike" kern="1200" cap="none" spc="0" normalizeH="0" baseline="0" noProof="0" dirty="0">
              <a:ln>
                <a:noFill/>
              </a:ln>
              <a:solidFill>
                <a:prstClr val="black"/>
              </a:solidFill>
              <a:effectLst/>
              <a:uLnTx/>
              <a:uFillTx/>
              <a:latin typeface="Montserrat"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u="none" strike="noStrike" kern="1200" cap="none" spc="0" normalizeH="0" baseline="0" noProof="0" dirty="0">
                <a:ln>
                  <a:noFill/>
                </a:ln>
                <a:solidFill>
                  <a:prstClr val="black"/>
                </a:solidFill>
                <a:effectLst/>
                <a:uLnTx/>
                <a:uFillTx/>
                <a:latin typeface="Montserrat" pitchFamily="2" charset="77"/>
              </a:rPr>
              <a:t>This presentation has been prepared by Snowline using its best efforts to realistically and factually present the information contained herein. However, subjective opinion, dependence upon factors outside Snowline’s control and outside information sources unavoidably dictate that Snowline cannot warrant the information contained to be exhaustive, complete or sufficient. In addition, many factors can affect the presentation which could significantly alter the results intended by Snowline, rendering the presentation unattainable or substantially altered. Therefore, readers should conduct their own assessment and consult with their own professional advisors prior to making any investment decisions.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50" u="none" strike="noStrike" kern="1200" cap="none" spc="0" normalizeH="0" baseline="0" noProof="0" dirty="0">
              <a:ln>
                <a:noFill/>
              </a:ln>
              <a:solidFill>
                <a:prstClr val="black"/>
              </a:solidFill>
              <a:effectLst/>
              <a:uLnTx/>
              <a:uFillTx/>
              <a:latin typeface="Montserrat"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u="none" strike="noStrike" kern="1200" cap="none" spc="0" normalizeH="0" baseline="0" noProof="0" dirty="0">
                <a:ln>
                  <a:noFill/>
                </a:ln>
                <a:solidFill>
                  <a:prstClr val="black"/>
                </a:solidFill>
                <a:effectLst/>
                <a:uLnTx/>
                <a:uFillTx/>
                <a:latin typeface="Montserrat" pitchFamily="2" charset="77"/>
              </a:rPr>
              <a:t>This presentation does not constitute a prospectus or public offering for financing, and no guarantees are made or implied with regard to Snowline’s proposed ventures. There is no guarantee that valuable minerals can be produced profitably from our projects, or at all. The presentation is being disclosed to the reader for the reader’s discussion, review, and/or evaluation only. The reader agrees to hold the presentation, and all related information and discussions, in strict confidence, except that the reader may disclose the presentation to a limited number of advisors and employees of the reader to the extent necessary for the reader to adequately evaluate the presentation. The reader warrants that any such persons shall be advised of the confidential nature of the presentation before gaining access to the same and that no such advisor or employee shall use or disclose the presentation except as permitted by this presentation.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50" u="none" strike="noStrike" kern="1200" cap="none" spc="0" normalizeH="0" baseline="0" noProof="0" dirty="0">
              <a:ln>
                <a:noFill/>
              </a:ln>
              <a:solidFill>
                <a:prstClr val="black"/>
              </a:solidFill>
              <a:effectLst/>
              <a:uLnTx/>
              <a:uFillTx/>
              <a:latin typeface="Montserrat" pitchFamily="2" charset="77"/>
            </a:endParaRPr>
          </a:p>
        </p:txBody>
      </p:sp>
    </p:spTree>
    <p:extLst>
      <p:ext uri="{BB962C8B-B14F-4D97-AF65-F5344CB8AC3E}">
        <p14:creationId xmlns:p14="http://schemas.microsoft.com/office/powerpoint/2010/main" val="2072209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A8BA4-D971-AD16-48BA-5EA533452B9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62AFD6-560F-1DD9-F74A-E15E8CA4EE36}"/>
              </a:ext>
            </a:extLst>
          </p:cNvPr>
          <p:cNvSpPr>
            <a:spLocks noGrp="1"/>
          </p:cNvSpPr>
          <p:nvPr>
            <p:ph type="sldNum" sz="quarter" idx="4"/>
          </p:nvPr>
        </p:nvSpPr>
        <p:spPr>
          <a:xfrm>
            <a:off x="9021063" y="6469788"/>
            <a:ext cx="2743200" cy="365125"/>
          </a:xfrm>
        </p:spPr>
        <p:txBody>
          <a:bodyPr/>
          <a:lstStyle/>
          <a:p>
            <a:fld id="{90B1EC3C-BF0C-488E-814D-D05A1CE60EC8}" type="slidenum">
              <a:rPr lang="en-CA" smtClean="0"/>
              <a:pPr/>
              <a:t>20</a:t>
            </a:fld>
            <a:endParaRPr lang="en-CA" dirty="0"/>
          </a:p>
        </p:txBody>
      </p:sp>
      <p:sp>
        <p:nvSpPr>
          <p:cNvPr id="10" name="TextBox 9">
            <a:extLst>
              <a:ext uri="{FF2B5EF4-FFF2-40B4-BE49-F238E27FC236}">
                <a16:creationId xmlns:a16="http://schemas.microsoft.com/office/drawing/2014/main" id="{B138305D-631E-395A-8C56-70BEECAFE1F6}"/>
              </a:ext>
            </a:extLst>
          </p:cNvPr>
          <p:cNvSpPr txBox="1"/>
          <p:nvPr/>
        </p:nvSpPr>
        <p:spPr>
          <a:xfrm>
            <a:off x="368365" y="860447"/>
            <a:ext cx="11455269" cy="308174"/>
          </a:xfrm>
          <a:prstGeom prst="rect">
            <a:avLst/>
          </a:prstGeom>
          <a:solidFill>
            <a:srgbClr val="3052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bg1"/>
                </a:solidFill>
                <a:latin typeface="Montserrat SemiBold"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100% owned, 360,000-hectare</a:t>
            </a:r>
            <a:r>
              <a:rPr lang="en-US" dirty="0">
                <a:solidFill>
                  <a:srgbClr val="EDC843"/>
                </a:solidFill>
              </a:rPr>
              <a:t> </a:t>
            </a:r>
            <a:r>
              <a:rPr lang="en-US" dirty="0"/>
              <a:t>first-mover land package with 30+ primary targets</a:t>
            </a:r>
            <a:endParaRPr lang="en-CA" dirty="0"/>
          </a:p>
        </p:txBody>
      </p:sp>
      <p:pic>
        <p:nvPicPr>
          <p:cNvPr id="12" name="Picture 11">
            <a:extLst>
              <a:ext uri="{FF2B5EF4-FFF2-40B4-BE49-F238E27FC236}">
                <a16:creationId xmlns:a16="http://schemas.microsoft.com/office/drawing/2014/main" id="{F76C2E71-5D5D-B24D-C64E-7381FAF3B2E1}"/>
              </a:ext>
            </a:extLst>
          </p:cNvPr>
          <p:cNvPicPr>
            <a:picLocks noChangeAspect="1"/>
          </p:cNvPicPr>
          <p:nvPr/>
        </p:nvPicPr>
        <p:blipFill>
          <a:blip r:embed="rId2"/>
          <a:stretch>
            <a:fillRect/>
          </a:stretch>
        </p:blipFill>
        <p:spPr>
          <a:xfrm>
            <a:off x="368365" y="1322091"/>
            <a:ext cx="7326985" cy="4945546"/>
          </a:xfrm>
          <a:prstGeom prst="rect">
            <a:avLst/>
          </a:prstGeom>
        </p:spPr>
      </p:pic>
      <p:sp>
        <p:nvSpPr>
          <p:cNvPr id="13" name="TextBox 12">
            <a:extLst>
              <a:ext uri="{FF2B5EF4-FFF2-40B4-BE49-F238E27FC236}">
                <a16:creationId xmlns:a16="http://schemas.microsoft.com/office/drawing/2014/main" id="{8A8F64F2-9104-1824-0375-4D39C780EACD}"/>
              </a:ext>
            </a:extLst>
          </p:cNvPr>
          <p:cNvSpPr txBox="1"/>
          <p:nvPr/>
        </p:nvSpPr>
        <p:spPr>
          <a:xfrm>
            <a:off x="7852078" y="1348725"/>
            <a:ext cx="4035115" cy="3913892"/>
          </a:xfrm>
          <a:prstGeom prst="rect">
            <a:avLst/>
          </a:prstGeom>
          <a:noFill/>
        </p:spPr>
        <p:txBody>
          <a:bodyPr wrap="square">
            <a:spAutoFit/>
          </a:bodyPr>
          <a:lstStyle/>
          <a:p>
            <a:pPr marL="285750" indent="-285750">
              <a:lnSpc>
                <a:spcPts val="1600"/>
              </a:lnSpc>
              <a:spcAft>
                <a:spcPts val="600"/>
              </a:spcAft>
              <a:buClr>
                <a:srgbClr val="D5B446"/>
              </a:buClr>
              <a:buFont typeface="Wingdings" pitchFamily="2" charset="2"/>
              <a:buChar char="ü"/>
            </a:pPr>
            <a:r>
              <a:rPr lang="en-CA" sz="1600" b="1" dirty="0">
                <a:solidFill>
                  <a:srgbClr val="30527B"/>
                </a:solidFill>
                <a:latin typeface="Montserrat" pitchFamily="2" charset="77"/>
              </a:rPr>
              <a:t>CLUSTERED SYSTEMS</a:t>
            </a:r>
          </a:p>
          <a:p>
            <a:pPr marL="742950" lvl="1" indent="-285750">
              <a:lnSpc>
                <a:spcPts val="1600"/>
              </a:lnSpc>
              <a:spcAft>
                <a:spcPts val="600"/>
              </a:spcAft>
              <a:buClr>
                <a:srgbClr val="D5B446"/>
              </a:buClr>
              <a:buFont typeface="Arial" panose="020B0604020202020204" pitchFamily="34" charset="0"/>
              <a:buChar char="•"/>
            </a:pPr>
            <a:r>
              <a:rPr lang="en-CA" sz="1300" dirty="0">
                <a:latin typeface="Montserrat" pitchFamily="2" charset="77"/>
              </a:rPr>
              <a:t>Reduced-intrusion related gold systems often occur in clusters</a:t>
            </a:r>
          </a:p>
          <a:p>
            <a:pPr marL="742950" lvl="1" indent="-285750">
              <a:lnSpc>
                <a:spcPts val="1600"/>
              </a:lnSpc>
              <a:spcAft>
                <a:spcPts val="600"/>
              </a:spcAft>
              <a:buClr>
                <a:srgbClr val="D5B446"/>
              </a:buClr>
              <a:buFont typeface="Arial" panose="020B0604020202020204" pitchFamily="34" charset="0"/>
              <a:buChar char="•"/>
            </a:pPr>
            <a:r>
              <a:rPr lang="en-CA" sz="1300" b="1" dirty="0">
                <a:latin typeface="Montserrat" pitchFamily="2" charset="77"/>
              </a:rPr>
              <a:t>Actively drilling </a:t>
            </a:r>
            <a:r>
              <a:rPr lang="en-CA" sz="1300" dirty="0">
                <a:latin typeface="Montserrat" pitchFamily="2" charset="77"/>
              </a:rPr>
              <a:t>multiple targets on broader Rogue project with similar gold and pathfinder mineralization</a:t>
            </a:r>
          </a:p>
          <a:p>
            <a:pPr marL="742950" lvl="1" indent="-285750">
              <a:lnSpc>
                <a:spcPts val="1600"/>
              </a:lnSpc>
              <a:buClr>
                <a:srgbClr val="D5B446"/>
              </a:buClr>
              <a:buFont typeface="Arial" panose="020B0604020202020204" pitchFamily="34" charset="0"/>
              <a:buChar char="•"/>
            </a:pPr>
            <a:endParaRPr lang="en-CA" sz="1400" dirty="0">
              <a:latin typeface="Montserrat" pitchFamily="2" charset="77"/>
            </a:endParaRPr>
          </a:p>
          <a:p>
            <a:pPr marL="285750" indent="-285750">
              <a:lnSpc>
                <a:spcPts val="1600"/>
              </a:lnSpc>
              <a:spcAft>
                <a:spcPts val="600"/>
              </a:spcAft>
              <a:buClr>
                <a:srgbClr val="D5B446"/>
              </a:buClr>
              <a:buFont typeface="Wingdings" pitchFamily="2" charset="2"/>
              <a:buChar char="ü"/>
            </a:pPr>
            <a:r>
              <a:rPr lang="en-CA" sz="1600" b="1" dirty="0">
                <a:solidFill>
                  <a:srgbClr val="30527B"/>
                </a:solidFill>
                <a:latin typeface="Montserrat" pitchFamily="2" charset="77"/>
              </a:rPr>
              <a:t>DISTRICT SCALE POTENTIAL</a:t>
            </a:r>
            <a:endParaRPr lang="en-CA" sz="1400" b="1" dirty="0">
              <a:solidFill>
                <a:srgbClr val="30527B"/>
              </a:solidFill>
              <a:latin typeface="Montserrat" pitchFamily="2" charset="77"/>
            </a:endParaRPr>
          </a:p>
          <a:p>
            <a:pPr marL="742950" lvl="1" indent="-285750">
              <a:lnSpc>
                <a:spcPts val="1600"/>
              </a:lnSpc>
              <a:spcAft>
                <a:spcPts val="600"/>
              </a:spcAft>
              <a:buClr>
                <a:srgbClr val="D5B446"/>
              </a:buClr>
              <a:buFont typeface="Arial" panose="020B0604020202020204" pitchFamily="34" charset="0"/>
              <a:buChar char="•"/>
            </a:pPr>
            <a:r>
              <a:rPr lang="en-CA" sz="1300" dirty="0">
                <a:latin typeface="Montserrat" pitchFamily="2" charset="77"/>
              </a:rPr>
              <a:t>Valley offers strong proof-of concept for regional fertility</a:t>
            </a:r>
          </a:p>
          <a:p>
            <a:pPr marL="742950" lvl="1" indent="-285750">
              <a:lnSpc>
                <a:spcPts val="1600"/>
              </a:lnSpc>
              <a:spcAft>
                <a:spcPts val="600"/>
              </a:spcAft>
              <a:buClr>
                <a:srgbClr val="D5B446"/>
              </a:buClr>
              <a:buFont typeface="Arial" panose="020B0604020202020204" pitchFamily="34" charset="0"/>
              <a:buChar char="•"/>
            </a:pPr>
            <a:r>
              <a:rPr lang="en-CA" sz="1300" dirty="0">
                <a:latin typeface="Montserrat" pitchFamily="2" charset="77"/>
              </a:rPr>
              <a:t>Valley lowers the bar for additional economic discoveries</a:t>
            </a:r>
          </a:p>
          <a:p>
            <a:pPr marL="742950" lvl="1" indent="-285750">
              <a:lnSpc>
                <a:spcPts val="1600"/>
              </a:lnSpc>
              <a:spcAft>
                <a:spcPts val="600"/>
              </a:spcAft>
              <a:buClr>
                <a:srgbClr val="D5B446"/>
              </a:buClr>
              <a:buFont typeface="Arial" panose="020B0604020202020204" pitchFamily="34" charset="0"/>
              <a:buChar char="•"/>
            </a:pPr>
            <a:r>
              <a:rPr lang="en-CA" sz="1300" b="1" dirty="0">
                <a:latin typeface="Montserrat" pitchFamily="2" charset="77"/>
              </a:rPr>
              <a:t>Early innings for district scale exploration:</a:t>
            </a:r>
          </a:p>
          <a:p>
            <a:pPr marL="285750" indent="-285750">
              <a:lnSpc>
                <a:spcPts val="1600"/>
              </a:lnSpc>
              <a:buClr>
                <a:srgbClr val="D5B446"/>
              </a:buClr>
              <a:buFont typeface="Wingdings" pitchFamily="2" charset="2"/>
              <a:buChar char="ü"/>
            </a:pPr>
            <a:endParaRPr lang="en-CA" sz="1600" b="1" dirty="0">
              <a:solidFill>
                <a:srgbClr val="ECC842"/>
              </a:solidFill>
              <a:latin typeface="Montserrat" pitchFamily="2" charset="77"/>
            </a:endParaRPr>
          </a:p>
          <a:p>
            <a:pPr lvl="1">
              <a:lnSpc>
                <a:spcPts val="1600"/>
              </a:lnSpc>
              <a:buClr>
                <a:srgbClr val="D5B446"/>
              </a:buClr>
            </a:pPr>
            <a:endParaRPr lang="en-CA" sz="1400" dirty="0">
              <a:latin typeface="Montserrat" pitchFamily="2" charset="77"/>
            </a:endParaRPr>
          </a:p>
        </p:txBody>
      </p:sp>
      <p:grpSp>
        <p:nvGrpSpPr>
          <p:cNvPr id="17" name="Group 16">
            <a:extLst>
              <a:ext uri="{FF2B5EF4-FFF2-40B4-BE49-F238E27FC236}">
                <a16:creationId xmlns:a16="http://schemas.microsoft.com/office/drawing/2014/main" id="{1B9441AF-26BB-C0A5-D0EC-22EFEE44C3D6}"/>
              </a:ext>
            </a:extLst>
          </p:cNvPr>
          <p:cNvGrpSpPr/>
          <p:nvPr/>
        </p:nvGrpSpPr>
        <p:grpSpPr>
          <a:xfrm>
            <a:off x="7935603" y="4622126"/>
            <a:ext cx="3888031" cy="2218241"/>
            <a:chOff x="7935603" y="4557220"/>
            <a:chExt cx="3888031" cy="2218241"/>
          </a:xfrm>
        </p:grpSpPr>
        <p:graphicFrame>
          <p:nvGraphicFramePr>
            <p:cNvPr id="5" name="Chart 4">
              <a:extLst>
                <a:ext uri="{FF2B5EF4-FFF2-40B4-BE49-F238E27FC236}">
                  <a16:creationId xmlns:a16="http://schemas.microsoft.com/office/drawing/2014/main" id="{6A694BFE-3D1F-82A7-EF15-46297027CE9D}"/>
                </a:ext>
              </a:extLst>
            </p:cNvPr>
            <p:cNvGraphicFramePr/>
            <p:nvPr/>
          </p:nvGraphicFramePr>
          <p:xfrm>
            <a:off x="8123087" y="4557220"/>
            <a:ext cx="3700547" cy="209513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DCDA1B-CFB3-772C-F4AB-2DC317569184}"/>
                </a:ext>
              </a:extLst>
            </p:cNvPr>
            <p:cNvSpPr txBox="1"/>
            <p:nvPr/>
          </p:nvSpPr>
          <p:spPr>
            <a:xfrm rot="16200000">
              <a:off x="7743147" y="5466285"/>
              <a:ext cx="661912" cy="276999"/>
            </a:xfrm>
            <a:prstGeom prst="rect">
              <a:avLst/>
            </a:prstGeom>
            <a:noFill/>
          </p:spPr>
          <p:txBody>
            <a:bodyPr wrap="none" rtlCol="0">
              <a:spAutoFit/>
            </a:bodyPr>
            <a:lstStyle/>
            <a:p>
              <a:r>
                <a:rPr lang="en-US" sz="1200" dirty="0">
                  <a:solidFill>
                    <a:schemeClr val="tx1">
                      <a:lumMod val="65000"/>
                      <a:lumOff val="35000"/>
                    </a:schemeClr>
                  </a:solidFill>
                </a:rPr>
                <a:t>Moz Au</a:t>
              </a:r>
              <a:endParaRPr lang="en-CA" sz="1200" dirty="0">
                <a:solidFill>
                  <a:schemeClr val="tx1">
                    <a:lumMod val="65000"/>
                    <a:lumOff val="35000"/>
                  </a:schemeClr>
                </a:solidFill>
              </a:endParaRPr>
            </a:p>
          </p:txBody>
        </p:sp>
        <p:sp>
          <p:nvSpPr>
            <p:cNvPr id="7" name="TextBox 6">
              <a:extLst>
                <a:ext uri="{FF2B5EF4-FFF2-40B4-BE49-F238E27FC236}">
                  <a16:creationId xmlns:a16="http://schemas.microsoft.com/office/drawing/2014/main" id="{BC07E315-E22D-4BE5-6AB9-B3578184C6EC}"/>
                </a:ext>
              </a:extLst>
            </p:cNvPr>
            <p:cNvSpPr txBox="1"/>
            <p:nvPr/>
          </p:nvSpPr>
          <p:spPr>
            <a:xfrm>
              <a:off x="9723964" y="6498462"/>
              <a:ext cx="452560" cy="276999"/>
            </a:xfrm>
            <a:prstGeom prst="rect">
              <a:avLst/>
            </a:prstGeom>
            <a:noFill/>
          </p:spPr>
          <p:txBody>
            <a:bodyPr wrap="none" rtlCol="0">
              <a:spAutoFit/>
            </a:bodyPr>
            <a:lstStyle/>
            <a:p>
              <a:r>
                <a:rPr lang="en-US" sz="1200" dirty="0">
                  <a:solidFill>
                    <a:schemeClr val="tx1">
                      <a:lumMod val="65000"/>
                      <a:lumOff val="35000"/>
                    </a:schemeClr>
                  </a:solidFill>
                </a:rPr>
                <a:t>Year</a:t>
              </a:r>
              <a:endParaRPr lang="en-CA" sz="1400" dirty="0">
                <a:solidFill>
                  <a:schemeClr val="tx1">
                    <a:lumMod val="65000"/>
                    <a:lumOff val="35000"/>
                  </a:schemeClr>
                </a:solidFill>
              </a:endParaRPr>
            </a:p>
          </p:txBody>
        </p:sp>
        <p:sp>
          <p:nvSpPr>
            <p:cNvPr id="9" name="Oval 8">
              <a:extLst>
                <a:ext uri="{FF2B5EF4-FFF2-40B4-BE49-F238E27FC236}">
                  <a16:creationId xmlns:a16="http://schemas.microsoft.com/office/drawing/2014/main" id="{EB9FF091-B336-2FC5-E582-7CE58C97342E}"/>
                </a:ext>
              </a:extLst>
            </p:cNvPr>
            <p:cNvSpPr/>
            <p:nvPr/>
          </p:nvSpPr>
          <p:spPr>
            <a:xfrm>
              <a:off x="8620219" y="6298372"/>
              <a:ext cx="71021" cy="71021"/>
            </a:xfrm>
            <a:prstGeom prst="ellipse">
              <a:avLst/>
            </a:prstGeom>
            <a:solidFill>
              <a:srgbClr val="ADCD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6" name="Straight Arrow Connector 15">
              <a:extLst>
                <a:ext uri="{FF2B5EF4-FFF2-40B4-BE49-F238E27FC236}">
                  <a16:creationId xmlns:a16="http://schemas.microsoft.com/office/drawing/2014/main" id="{8D189A92-FFBA-ACFF-3960-29932C965648}"/>
                </a:ext>
              </a:extLst>
            </p:cNvPr>
            <p:cNvCxnSpPr/>
            <p:nvPr/>
          </p:nvCxnSpPr>
          <p:spPr>
            <a:xfrm>
              <a:off x="8655729" y="5912530"/>
              <a:ext cx="0" cy="35510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D4F326D7-46E4-C12C-ADD0-D4DC10EC5D8A}"/>
              </a:ext>
            </a:extLst>
          </p:cNvPr>
          <p:cNvSpPr txBox="1"/>
          <p:nvPr/>
        </p:nvSpPr>
        <p:spPr>
          <a:xfrm>
            <a:off x="2435525" y="6402469"/>
            <a:ext cx="5540624"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700" dirty="0">
                <a:solidFill>
                  <a:schemeClr val="tx1">
                    <a:lumMod val="50000"/>
                    <a:lumOff val="50000"/>
                  </a:schemeClr>
                </a:solidFill>
                <a:latin typeface="Montserrat" panose="00000500000000000000" pitchFamily="2" charset="0"/>
              </a:rPr>
              <a:t>Note that Valley represents a different style of gold mineralization than deposits of the Carlin Trend, and there is no guarantee that additional mineral resources will be located on or around the Rogue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700" dirty="0">
                <a:solidFill>
                  <a:schemeClr val="tx1">
                    <a:lumMod val="50000"/>
                    <a:lumOff val="50000"/>
                  </a:schemeClr>
                </a:solidFill>
                <a:latin typeface="Montserrat" panose="00000500000000000000" pitchFamily="2" charset="0"/>
              </a:rPr>
              <a:t>1 Coope, Alan J. “Carlin Trend Exploration History: Discovery of the Carlin Deposit.” Nevada BMG Special Publication 13</a:t>
            </a:r>
            <a:endParaRPr kumimoji="0" lang="en-CA" sz="700" b="0" i="0" u="none" strike="noStrike" kern="1200" cap="none" spc="0" normalizeH="0" baseline="0" noProof="0" dirty="0">
              <a:ln>
                <a:noFill/>
              </a:ln>
              <a:solidFill>
                <a:schemeClr val="tx1">
                  <a:lumMod val="50000"/>
                  <a:lumOff val="50000"/>
                </a:schemeClr>
              </a:solidFill>
              <a:effectLst/>
              <a:uLnTx/>
              <a:uFillTx/>
              <a:latin typeface="Montserrat" panose="00000500000000000000" pitchFamily="2" charset="0"/>
              <a:ea typeface="+mn-ea"/>
              <a:cs typeface="+mn-cs"/>
            </a:endParaRPr>
          </a:p>
        </p:txBody>
      </p:sp>
      <p:sp>
        <p:nvSpPr>
          <p:cNvPr id="3" name="Title 8">
            <a:extLst>
              <a:ext uri="{FF2B5EF4-FFF2-40B4-BE49-F238E27FC236}">
                <a16:creationId xmlns:a16="http://schemas.microsoft.com/office/drawing/2014/main" id="{B76224FC-5A2B-1449-58D9-A6A060AC1F8F}"/>
              </a:ext>
            </a:extLst>
          </p:cNvPr>
          <p:cNvSpPr txBox="1">
            <a:spLocks/>
          </p:cNvSpPr>
          <p:nvPr/>
        </p:nvSpPr>
        <p:spPr>
          <a:xfrm>
            <a:off x="372559" y="433193"/>
            <a:ext cx="11455273"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effectLst>
                  <a:outerShdw blurRad="50800" dist="38100" dir="2700000" algn="tl" rotWithShape="0">
                    <a:srgbClr val="000000">
                      <a:alpha val="0"/>
                    </a:srgbClr>
                  </a:outerShdw>
                </a:effectLst>
                <a:latin typeface="Montserrat" pitchFamily="2" charset="77"/>
              </a:rPr>
              <a:t>DISTRICT UPSIDE</a:t>
            </a:r>
            <a:endParaRPr lang="ru-RU" sz="3500" b="1" dirty="0">
              <a:effectLst>
                <a:outerShdw blurRad="50800" dist="38100" dir="2700000" algn="tl" rotWithShape="0">
                  <a:srgbClr val="000000">
                    <a:alpha val="0"/>
                  </a:srgbClr>
                </a:outerShdw>
              </a:effectLst>
              <a:latin typeface="Montserrat" pitchFamily="2" charset="77"/>
            </a:endParaRPr>
          </a:p>
        </p:txBody>
      </p:sp>
    </p:spTree>
    <p:extLst>
      <p:ext uri="{BB962C8B-B14F-4D97-AF65-F5344CB8AC3E}">
        <p14:creationId xmlns:p14="http://schemas.microsoft.com/office/powerpoint/2010/main" val="1485531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526EF238-7F28-A42B-2296-9BA7E55B763A}"/>
              </a:ext>
            </a:extLst>
          </p:cNvPr>
          <p:cNvSpPr/>
          <p:nvPr/>
        </p:nvSpPr>
        <p:spPr>
          <a:xfrm>
            <a:off x="4127857" y="3588497"/>
            <a:ext cx="7936637" cy="2721581"/>
          </a:xfrm>
          <a:prstGeom prst="rect">
            <a:avLst/>
          </a:prstGeom>
          <a:solidFill>
            <a:srgbClr val="ACCDEC"/>
          </a:solidFill>
          <a:ln>
            <a:noFill/>
          </a:ln>
          <a:effectLst>
            <a:glow>
              <a:schemeClr val="accent1">
                <a:alpha val="0"/>
              </a:schemeClr>
            </a:glow>
            <a:outerShdw blurRad="330864" dist="250423" sx="98000" sy="98000" algn="ctr" rotWithShape="0">
              <a:schemeClr val="bg2">
                <a:lumMod val="75000"/>
              </a:scheme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9EF63C6F-236F-91F4-6D6A-5FC69B36E0AF}"/>
              </a:ext>
            </a:extLst>
          </p:cNvPr>
          <p:cNvSpPr/>
          <p:nvPr/>
        </p:nvSpPr>
        <p:spPr>
          <a:xfrm>
            <a:off x="10259370" y="4196167"/>
            <a:ext cx="1701968" cy="1978784"/>
          </a:xfrm>
          <a:prstGeom prst="rect">
            <a:avLst/>
          </a:prstGeom>
          <a:solidFill>
            <a:srgbClr val="ACCDE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a:extLst>
              <a:ext uri="{FF2B5EF4-FFF2-40B4-BE49-F238E27FC236}">
                <a16:creationId xmlns:a16="http://schemas.microsoft.com/office/drawing/2014/main" id="{432BEDB8-ED30-53D0-CE38-255E8A1588BA}"/>
              </a:ext>
            </a:extLst>
          </p:cNvPr>
          <p:cNvSpPr/>
          <p:nvPr/>
        </p:nvSpPr>
        <p:spPr>
          <a:xfrm>
            <a:off x="2130022" y="3663614"/>
            <a:ext cx="1655517" cy="182914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ectangle 33">
            <a:extLst>
              <a:ext uri="{FF2B5EF4-FFF2-40B4-BE49-F238E27FC236}">
                <a16:creationId xmlns:a16="http://schemas.microsoft.com/office/drawing/2014/main" id="{E2423BF1-ABD1-72F6-7B85-E30CABBF1194}"/>
              </a:ext>
            </a:extLst>
          </p:cNvPr>
          <p:cNvSpPr/>
          <p:nvPr/>
        </p:nvSpPr>
        <p:spPr>
          <a:xfrm>
            <a:off x="4093031" y="1701575"/>
            <a:ext cx="1655517" cy="172742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a:extLst>
              <a:ext uri="{FF2B5EF4-FFF2-40B4-BE49-F238E27FC236}">
                <a16:creationId xmlns:a16="http://schemas.microsoft.com/office/drawing/2014/main" id="{F3B408E8-20F1-F9C1-6661-89BEE1848423}"/>
              </a:ext>
            </a:extLst>
          </p:cNvPr>
          <p:cNvSpPr/>
          <p:nvPr/>
        </p:nvSpPr>
        <p:spPr>
          <a:xfrm>
            <a:off x="6058132" y="1701575"/>
            <a:ext cx="1655517" cy="172742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5B7B2E94-D475-E490-447D-123DB8BB11B4}"/>
              </a:ext>
            </a:extLst>
          </p:cNvPr>
          <p:cNvSpPr/>
          <p:nvPr/>
        </p:nvSpPr>
        <p:spPr>
          <a:xfrm>
            <a:off x="2130022" y="1701575"/>
            <a:ext cx="1655517" cy="172742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Slide Number Placeholder 1">
            <a:extLst>
              <a:ext uri="{FF2B5EF4-FFF2-40B4-BE49-F238E27FC236}">
                <a16:creationId xmlns:a16="http://schemas.microsoft.com/office/drawing/2014/main" id="{00823A21-B4D6-0998-E1EE-8521889603F7}"/>
              </a:ext>
            </a:extLst>
          </p:cNvPr>
          <p:cNvSpPr>
            <a:spLocks noGrp="1"/>
          </p:cNvSpPr>
          <p:nvPr>
            <p:ph type="sldNum" sz="quarter" idx="4"/>
          </p:nvPr>
        </p:nvSpPr>
        <p:spPr/>
        <p:txBody>
          <a:bodyPr/>
          <a:lstStyle/>
          <a:p>
            <a:fld id="{90B1EC3C-BF0C-488E-814D-D05A1CE60EC8}" type="slidenum">
              <a:rPr lang="en-CA" smtClean="0"/>
              <a:pPr/>
              <a:t>21</a:t>
            </a:fld>
            <a:endParaRPr lang="en-CA" dirty="0"/>
          </a:p>
        </p:txBody>
      </p:sp>
      <p:grpSp>
        <p:nvGrpSpPr>
          <p:cNvPr id="27" name="Group 26">
            <a:extLst>
              <a:ext uri="{FF2B5EF4-FFF2-40B4-BE49-F238E27FC236}">
                <a16:creationId xmlns:a16="http://schemas.microsoft.com/office/drawing/2014/main" id="{5234C3C5-DFE2-2C48-BFC0-8E749641BB3F}"/>
              </a:ext>
            </a:extLst>
          </p:cNvPr>
          <p:cNvGrpSpPr/>
          <p:nvPr/>
        </p:nvGrpSpPr>
        <p:grpSpPr>
          <a:xfrm>
            <a:off x="3896884" y="4270593"/>
            <a:ext cx="2531520" cy="1932640"/>
            <a:chOff x="277457" y="4473253"/>
            <a:chExt cx="2531520" cy="1932640"/>
          </a:xfrm>
        </p:grpSpPr>
        <p:sp>
          <p:nvSpPr>
            <p:cNvPr id="6" name="TextBox 5">
              <a:extLst>
                <a:ext uri="{FF2B5EF4-FFF2-40B4-BE49-F238E27FC236}">
                  <a16:creationId xmlns:a16="http://schemas.microsoft.com/office/drawing/2014/main" id="{9E1CD67B-0987-0327-25DA-2C1013DB663D}"/>
                </a:ext>
              </a:extLst>
            </p:cNvPr>
            <p:cNvSpPr txBox="1"/>
            <p:nvPr/>
          </p:nvSpPr>
          <p:spPr>
            <a:xfrm>
              <a:off x="277457" y="5790340"/>
              <a:ext cx="2531520" cy="615553"/>
            </a:xfrm>
            <a:prstGeom prst="rect">
              <a:avLst/>
            </a:prstGeom>
            <a:noFill/>
          </p:spPr>
          <p:txBody>
            <a:bodyPr wrap="square" rtlCol="0">
              <a:spAutoFit/>
            </a:bodyPr>
            <a:lstStyle/>
            <a:p>
              <a:pPr algn="ctr"/>
              <a:r>
                <a:rPr lang="en-CA" sz="1200" b="1" dirty="0">
                  <a:latin typeface="Montserrat" panose="00000500000000000000" pitchFamily="2" charset="0"/>
                </a:rPr>
                <a:t>Craig Hart</a:t>
              </a:r>
              <a:endParaRPr lang="en-CA" sz="1000" b="1" dirty="0">
                <a:latin typeface="Montserrat" panose="00000500000000000000" pitchFamily="2" charset="0"/>
              </a:endParaRPr>
            </a:p>
            <a:p>
              <a:pPr algn="ctr"/>
              <a:r>
                <a:rPr lang="en-CA" sz="1200" dirty="0">
                  <a:latin typeface="Montserrat" panose="00000500000000000000" pitchFamily="2" charset="0"/>
                </a:rPr>
                <a:t>Independent Chair</a:t>
              </a:r>
            </a:p>
            <a:p>
              <a:pPr algn="ctr"/>
              <a:r>
                <a:rPr lang="en-CA" sz="1000" i="1" dirty="0">
                  <a:latin typeface="Montserrat" panose="00000500000000000000" pitchFamily="2" charset="0"/>
                </a:rPr>
                <a:t>Geology</a:t>
              </a:r>
              <a:endParaRPr lang="en-SG" sz="700" i="1" dirty="0">
                <a:latin typeface="Montserrat Light" panose="00000400000000000000" pitchFamily="2" charset="0"/>
              </a:endParaRPr>
            </a:p>
          </p:txBody>
        </p:sp>
        <p:pic>
          <p:nvPicPr>
            <p:cNvPr id="7" name="Picture 2">
              <a:extLst>
                <a:ext uri="{FF2B5EF4-FFF2-40B4-BE49-F238E27FC236}">
                  <a16:creationId xmlns:a16="http://schemas.microsoft.com/office/drawing/2014/main" id="{BDE6ECB7-0BE3-54AE-96BF-C4EC5E91F8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 t="3223" r="7226" b="19299"/>
            <a:stretch/>
          </p:blipFill>
          <p:spPr bwMode="auto">
            <a:xfrm>
              <a:off x="1007171" y="4473253"/>
              <a:ext cx="1245978" cy="1297957"/>
            </a:xfrm>
            <a:prstGeom prst="flowChartConnector">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7082F0C4-8283-5D49-7B7B-E879C84B7DA2}"/>
              </a:ext>
            </a:extLst>
          </p:cNvPr>
          <p:cNvGrpSpPr/>
          <p:nvPr/>
        </p:nvGrpSpPr>
        <p:grpSpPr>
          <a:xfrm>
            <a:off x="5872576" y="4282055"/>
            <a:ext cx="2523375" cy="1904102"/>
            <a:chOff x="4773052" y="4692849"/>
            <a:chExt cx="2523375" cy="1904102"/>
          </a:xfrm>
        </p:grpSpPr>
        <p:sp>
          <p:nvSpPr>
            <p:cNvPr id="4" name="TextBox 3">
              <a:extLst>
                <a:ext uri="{FF2B5EF4-FFF2-40B4-BE49-F238E27FC236}">
                  <a16:creationId xmlns:a16="http://schemas.microsoft.com/office/drawing/2014/main" id="{12D21F4F-73D2-6917-D7FD-861B23A8D592}"/>
                </a:ext>
              </a:extLst>
            </p:cNvPr>
            <p:cNvSpPr txBox="1"/>
            <p:nvPr/>
          </p:nvSpPr>
          <p:spPr>
            <a:xfrm>
              <a:off x="4773052" y="5981398"/>
              <a:ext cx="2523375" cy="615553"/>
            </a:xfrm>
            <a:prstGeom prst="rect">
              <a:avLst/>
            </a:prstGeom>
            <a:noFill/>
          </p:spPr>
          <p:txBody>
            <a:bodyPr wrap="square" rtlCol="0">
              <a:spAutoFit/>
            </a:bodyPr>
            <a:lstStyle/>
            <a:p>
              <a:pPr algn="ctr"/>
              <a:r>
                <a:rPr lang="en-CA" sz="1200" b="1" dirty="0">
                  <a:latin typeface="Montserrat" panose="00000500000000000000" pitchFamily="2" charset="0"/>
                </a:rPr>
                <a:t>Sarah Weber</a:t>
              </a:r>
              <a:endParaRPr lang="en-CA" sz="1000" b="1" dirty="0">
                <a:latin typeface="Montserrat" panose="00000500000000000000" pitchFamily="2" charset="0"/>
              </a:endParaRPr>
            </a:p>
            <a:p>
              <a:pPr algn="ctr"/>
              <a:r>
                <a:rPr lang="en-CA" sz="1200" dirty="0">
                  <a:latin typeface="Montserrat" panose="00000500000000000000" pitchFamily="2" charset="0"/>
                </a:rPr>
                <a:t>Independent Director</a:t>
              </a:r>
            </a:p>
            <a:p>
              <a:pPr algn="ctr"/>
              <a:r>
                <a:rPr lang="en-CA" sz="1000" i="1" dirty="0">
                  <a:latin typeface="Montserrat" panose="00000500000000000000" pitchFamily="2" charset="0"/>
                </a:rPr>
                <a:t>Indigenous Engagement</a:t>
              </a:r>
              <a:endParaRPr lang="en-CA" sz="700" i="1" dirty="0">
                <a:latin typeface="Montserrat Light" panose="00000400000000000000" pitchFamily="2" charset="0"/>
              </a:endParaRPr>
            </a:p>
          </p:txBody>
        </p:sp>
        <p:pic>
          <p:nvPicPr>
            <p:cNvPr id="8" name="Picture 4">
              <a:extLst>
                <a:ext uri="{FF2B5EF4-FFF2-40B4-BE49-F238E27FC236}">
                  <a16:creationId xmlns:a16="http://schemas.microsoft.com/office/drawing/2014/main" id="{CFF9F5D3-BBFA-CC8C-3849-C5E502B72D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6" t="4506" r="7082" b="25213"/>
            <a:stretch/>
          </p:blipFill>
          <p:spPr bwMode="auto">
            <a:xfrm>
              <a:off x="5440329" y="4692849"/>
              <a:ext cx="1245978" cy="1245978"/>
            </a:xfrm>
            <a:prstGeom prst="flowChartConnector">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7CD6EED2-0732-41B0-BA46-0F5B589C4D12}"/>
              </a:ext>
            </a:extLst>
          </p:cNvPr>
          <p:cNvPicPr>
            <a:picLocks noChangeAspect="1"/>
          </p:cNvPicPr>
          <p:nvPr/>
        </p:nvPicPr>
        <p:blipFill>
          <a:blip r:embed="rId4"/>
          <a:srcRect t="9677" b="9677"/>
          <a:stretch/>
        </p:blipFill>
        <p:spPr>
          <a:xfrm>
            <a:off x="10421344" y="4253684"/>
            <a:ext cx="1268323" cy="1268323"/>
          </a:xfrm>
          <a:prstGeom prst="ellipse">
            <a:avLst/>
          </a:prstGeom>
        </p:spPr>
      </p:pic>
      <p:sp>
        <p:nvSpPr>
          <p:cNvPr id="33" name="TextBox 32">
            <a:extLst>
              <a:ext uri="{FF2B5EF4-FFF2-40B4-BE49-F238E27FC236}">
                <a16:creationId xmlns:a16="http://schemas.microsoft.com/office/drawing/2014/main" id="{66F526FD-58E1-F9BC-9AEF-09F6A9E517CD}"/>
              </a:ext>
            </a:extLst>
          </p:cNvPr>
          <p:cNvSpPr txBox="1"/>
          <p:nvPr/>
        </p:nvSpPr>
        <p:spPr>
          <a:xfrm>
            <a:off x="10012570" y="5567280"/>
            <a:ext cx="2199967" cy="615553"/>
          </a:xfrm>
          <a:prstGeom prst="rect">
            <a:avLst/>
          </a:prstGeom>
          <a:noFill/>
        </p:spPr>
        <p:txBody>
          <a:bodyPr wrap="square" rtlCol="0">
            <a:spAutoFit/>
          </a:bodyPr>
          <a:lstStyle/>
          <a:p>
            <a:pPr algn="ctr"/>
            <a:r>
              <a:rPr lang="en-CA" sz="1200" b="1" dirty="0">
                <a:latin typeface="Montserrat" panose="00000500000000000000" pitchFamily="2" charset="0"/>
              </a:rPr>
              <a:t>Rob Doyle</a:t>
            </a:r>
          </a:p>
          <a:p>
            <a:pPr algn="ctr"/>
            <a:r>
              <a:rPr lang="en-CA" sz="1200" dirty="0">
                <a:latin typeface="Montserrat" panose="00000500000000000000" pitchFamily="2" charset="0"/>
              </a:rPr>
              <a:t>Independent Director</a:t>
            </a:r>
          </a:p>
          <a:p>
            <a:pPr algn="ctr"/>
            <a:r>
              <a:rPr lang="en-CA" sz="1000" i="1" dirty="0">
                <a:latin typeface="Montserrat" panose="00000500000000000000" pitchFamily="2" charset="0"/>
              </a:rPr>
              <a:t>Capital Markets</a:t>
            </a:r>
            <a:endParaRPr lang="en-SG" sz="700" i="1" dirty="0">
              <a:latin typeface="Montserrat Light" panose="00000400000000000000" pitchFamily="2" charset="0"/>
            </a:endParaRPr>
          </a:p>
        </p:txBody>
      </p:sp>
      <p:grpSp>
        <p:nvGrpSpPr>
          <p:cNvPr id="10" name="Group 9">
            <a:extLst>
              <a:ext uri="{FF2B5EF4-FFF2-40B4-BE49-F238E27FC236}">
                <a16:creationId xmlns:a16="http://schemas.microsoft.com/office/drawing/2014/main" id="{EAE3B9AA-38AA-C46B-952C-36A6B3A90BCD}"/>
              </a:ext>
            </a:extLst>
          </p:cNvPr>
          <p:cNvGrpSpPr/>
          <p:nvPr/>
        </p:nvGrpSpPr>
        <p:grpSpPr>
          <a:xfrm>
            <a:off x="7368456" y="1820282"/>
            <a:ext cx="2643631" cy="1559619"/>
            <a:chOff x="4815536" y="5036520"/>
            <a:chExt cx="2643631" cy="1559619"/>
          </a:xfrm>
        </p:grpSpPr>
        <p:pic>
          <p:nvPicPr>
            <p:cNvPr id="11" name="Picture 10">
              <a:extLst>
                <a:ext uri="{FF2B5EF4-FFF2-40B4-BE49-F238E27FC236}">
                  <a16:creationId xmlns:a16="http://schemas.microsoft.com/office/drawing/2014/main" id="{1B31B52B-0168-762B-EBD3-D1B9785A091F}"/>
                </a:ext>
              </a:extLst>
            </p:cNvPr>
            <p:cNvPicPr>
              <a:picLocks noChangeAspect="1"/>
            </p:cNvPicPr>
            <p:nvPr/>
          </p:nvPicPr>
          <p:blipFill rotWithShape="1">
            <a:blip r:embed="rId5">
              <a:extLst>
                <a:ext uri="{28A0092B-C50C-407E-A947-70E740481C1C}">
                  <a14:useLocalDpi xmlns:a14="http://schemas.microsoft.com/office/drawing/2010/main" val="0"/>
                </a:ext>
              </a:extLst>
            </a:blip>
            <a:srcRect l="1540" t="3763" r="5639" b="24568"/>
            <a:stretch/>
          </p:blipFill>
          <p:spPr>
            <a:xfrm>
              <a:off x="5626332" y="5036520"/>
              <a:ext cx="1127562" cy="1088260"/>
            </a:xfrm>
            <a:prstGeom prst="flowChartConnector">
              <a:avLst/>
            </a:prstGeom>
          </p:spPr>
        </p:pic>
        <p:sp>
          <p:nvSpPr>
            <p:cNvPr id="12" name="TextBox 11">
              <a:extLst>
                <a:ext uri="{FF2B5EF4-FFF2-40B4-BE49-F238E27FC236}">
                  <a16:creationId xmlns:a16="http://schemas.microsoft.com/office/drawing/2014/main" id="{8E94B4AE-06B8-3BD1-F658-6A43F87B8BAE}"/>
                </a:ext>
              </a:extLst>
            </p:cNvPr>
            <p:cNvSpPr txBox="1"/>
            <p:nvPr/>
          </p:nvSpPr>
          <p:spPr>
            <a:xfrm>
              <a:off x="4815536" y="6134474"/>
              <a:ext cx="2643631" cy="461665"/>
            </a:xfrm>
            <a:prstGeom prst="rect">
              <a:avLst/>
            </a:prstGeom>
            <a:noFill/>
          </p:spPr>
          <p:txBody>
            <a:bodyPr wrap="square" rtlCol="0">
              <a:spAutoFit/>
            </a:bodyPr>
            <a:lstStyle/>
            <a:p>
              <a:pPr algn="ctr"/>
              <a:r>
                <a:rPr lang="en-CA" sz="1200" b="1" dirty="0">
                  <a:latin typeface="Montserrat" panose="00000500000000000000" pitchFamily="2" charset="0"/>
                </a:rPr>
                <a:t>Thomas Branson</a:t>
              </a:r>
              <a:endParaRPr lang="en-CA" sz="1000" b="1" dirty="0">
                <a:latin typeface="Montserrat" panose="00000500000000000000" pitchFamily="2" charset="0"/>
              </a:endParaRPr>
            </a:p>
            <a:p>
              <a:pPr algn="ctr"/>
              <a:r>
                <a:rPr lang="en-CA" sz="1200" dirty="0">
                  <a:latin typeface="Montserrat" panose="00000500000000000000" pitchFamily="2" charset="0"/>
                </a:rPr>
                <a:t>VP Exploration</a:t>
              </a:r>
              <a:endParaRPr lang="en-SG" sz="1000" dirty="0">
                <a:latin typeface="Montserrat Light" panose="00000400000000000000" pitchFamily="2" charset="0"/>
              </a:endParaRPr>
            </a:p>
          </p:txBody>
        </p:sp>
      </p:grpSp>
      <p:grpSp>
        <p:nvGrpSpPr>
          <p:cNvPr id="24" name="Group 23">
            <a:extLst>
              <a:ext uri="{FF2B5EF4-FFF2-40B4-BE49-F238E27FC236}">
                <a16:creationId xmlns:a16="http://schemas.microsoft.com/office/drawing/2014/main" id="{AC89D3C5-8262-57EB-E59C-A077AE2AAF7E}"/>
              </a:ext>
            </a:extLst>
          </p:cNvPr>
          <p:cNvGrpSpPr/>
          <p:nvPr/>
        </p:nvGrpSpPr>
        <p:grpSpPr>
          <a:xfrm>
            <a:off x="3667568" y="1805676"/>
            <a:ext cx="2476112" cy="1574225"/>
            <a:chOff x="3023263" y="1837249"/>
            <a:chExt cx="2476112" cy="1574225"/>
          </a:xfrm>
        </p:grpSpPr>
        <p:pic>
          <p:nvPicPr>
            <p:cNvPr id="51" name="Picture 50" descr="A person with long hair wearing a white shirt&#10;&#10;AI-generated content may be incorrect.">
              <a:extLst>
                <a:ext uri="{FF2B5EF4-FFF2-40B4-BE49-F238E27FC236}">
                  <a16:creationId xmlns:a16="http://schemas.microsoft.com/office/drawing/2014/main" id="{0C6649A1-A0E6-8BE1-466A-AE4C3FCC4B42}"/>
                </a:ext>
              </a:extLst>
            </p:cNvPr>
            <p:cNvPicPr>
              <a:picLocks noChangeAspect="1"/>
            </p:cNvPicPr>
            <p:nvPr/>
          </p:nvPicPr>
          <p:blipFill>
            <a:blip r:embed="rId6"/>
            <a:stretch>
              <a:fillRect/>
            </a:stretch>
          </p:blipFill>
          <p:spPr>
            <a:xfrm>
              <a:off x="3697538" y="1837249"/>
              <a:ext cx="1127562" cy="1127562"/>
            </a:xfrm>
            <a:prstGeom prst="flowChartConnector">
              <a:avLst/>
            </a:prstGeom>
            <a:noFill/>
          </p:spPr>
        </p:pic>
        <p:sp>
          <p:nvSpPr>
            <p:cNvPr id="23" name="TextBox 22">
              <a:extLst>
                <a:ext uri="{FF2B5EF4-FFF2-40B4-BE49-F238E27FC236}">
                  <a16:creationId xmlns:a16="http://schemas.microsoft.com/office/drawing/2014/main" id="{281DFB9B-F0D6-DDA3-79B1-81752C01BC4D}"/>
                </a:ext>
              </a:extLst>
            </p:cNvPr>
            <p:cNvSpPr txBox="1"/>
            <p:nvPr/>
          </p:nvSpPr>
          <p:spPr>
            <a:xfrm>
              <a:off x="3023263" y="2949810"/>
              <a:ext cx="2476112" cy="461664"/>
            </a:xfrm>
            <a:prstGeom prst="rect">
              <a:avLst/>
            </a:prstGeom>
            <a:noFill/>
          </p:spPr>
          <p:txBody>
            <a:bodyPr wrap="square" rtlCol="0" anchor="ctr">
              <a:spAutoFit/>
            </a:bodyPr>
            <a:lstStyle/>
            <a:p>
              <a:pPr algn="ctr"/>
              <a:r>
                <a:rPr lang="en-US" sz="1200" b="1" i="0" dirty="0">
                  <a:solidFill>
                    <a:srgbClr val="000000"/>
                  </a:solidFill>
                  <a:effectLst/>
                  <a:latin typeface="Montserrat Bold" panose="00000800000000000000" pitchFamily="2" charset="0"/>
                </a:rPr>
                <a:t>Lauren McDougall</a:t>
              </a:r>
              <a:endParaRPr lang="en-US" sz="1000" b="1" i="0" dirty="0">
                <a:solidFill>
                  <a:srgbClr val="000000"/>
                </a:solidFill>
                <a:effectLst/>
                <a:latin typeface="Montserrat Bold" panose="00000800000000000000" pitchFamily="2" charset="0"/>
              </a:endParaRPr>
            </a:p>
            <a:p>
              <a:pPr algn="ctr"/>
              <a:r>
                <a:rPr lang="en-US" sz="1200" i="0" dirty="0">
                  <a:solidFill>
                    <a:srgbClr val="000000"/>
                  </a:solidFill>
                  <a:effectLst/>
                  <a:latin typeface="Montserrat" panose="020B0604020202020204" charset="0"/>
                </a:rPr>
                <a:t>CFO &amp; Corp. Sec.</a:t>
              </a:r>
              <a:endParaRPr lang="en-US" sz="1200" i="1" dirty="0">
                <a:solidFill>
                  <a:srgbClr val="000000"/>
                </a:solidFill>
                <a:effectLst/>
                <a:latin typeface="Montserrat" panose="020B0604020202020204" charset="0"/>
              </a:endParaRPr>
            </a:p>
          </p:txBody>
        </p:sp>
      </p:grpSp>
      <p:sp>
        <p:nvSpPr>
          <p:cNvPr id="36" name="Title 8">
            <a:extLst>
              <a:ext uri="{FF2B5EF4-FFF2-40B4-BE49-F238E27FC236}">
                <a16:creationId xmlns:a16="http://schemas.microsoft.com/office/drawing/2014/main" id="{0F3F8957-C2DC-72E1-4857-246AD67FE789}"/>
              </a:ext>
            </a:extLst>
          </p:cNvPr>
          <p:cNvSpPr txBox="1">
            <a:spLocks/>
          </p:cNvSpPr>
          <p:nvPr/>
        </p:nvSpPr>
        <p:spPr>
          <a:xfrm>
            <a:off x="-109817" y="448088"/>
            <a:ext cx="11588436"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effectLst>
                  <a:glow>
                    <a:schemeClr val="accent1">
                      <a:alpha val="40000"/>
                    </a:schemeClr>
                  </a:glow>
                </a:effectLst>
                <a:latin typeface="Montserrat" pitchFamily="2" charset="77"/>
              </a:rPr>
              <a:t>LEADERSHIP </a:t>
            </a:r>
            <a:r>
              <a:rPr lang="en-US" sz="3600" b="1" dirty="0">
                <a:latin typeface="Montserrat" pitchFamily="2" charset="77"/>
              </a:rPr>
              <a:t>–</a:t>
            </a:r>
            <a:r>
              <a:rPr lang="en-CA" sz="3600" b="1" dirty="0">
                <a:effectLst>
                  <a:glow>
                    <a:schemeClr val="accent1">
                      <a:alpha val="40000"/>
                    </a:schemeClr>
                  </a:glow>
                </a:effectLst>
                <a:latin typeface="Montserrat" pitchFamily="2" charset="77"/>
              </a:rPr>
              <a:t> DRIVING FORWARD</a:t>
            </a:r>
            <a:endParaRPr lang="ru-RU" sz="3600" b="1" dirty="0">
              <a:effectLst>
                <a:glow>
                  <a:schemeClr val="accent1">
                    <a:alpha val="40000"/>
                  </a:schemeClr>
                </a:glow>
              </a:effectLst>
              <a:latin typeface="Montserrat" pitchFamily="2" charset="77"/>
            </a:endParaRPr>
          </a:p>
        </p:txBody>
      </p:sp>
      <p:grpSp>
        <p:nvGrpSpPr>
          <p:cNvPr id="42" name="Group 41">
            <a:extLst>
              <a:ext uri="{FF2B5EF4-FFF2-40B4-BE49-F238E27FC236}">
                <a16:creationId xmlns:a16="http://schemas.microsoft.com/office/drawing/2014/main" id="{EC7B6FC8-ABDC-E476-7B6C-25EB97E4DF90}"/>
              </a:ext>
            </a:extLst>
          </p:cNvPr>
          <p:cNvGrpSpPr/>
          <p:nvPr/>
        </p:nvGrpSpPr>
        <p:grpSpPr>
          <a:xfrm>
            <a:off x="-271463" y="3677965"/>
            <a:ext cx="2783228" cy="1729269"/>
            <a:chOff x="6171656" y="2972925"/>
            <a:chExt cx="2783228" cy="1729269"/>
          </a:xfrm>
        </p:grpSpPr>
        <p:pic>
          <p:nvPicPr>
            <p:cNvPr id="43" name="Picture 42">
              <a:extLst>
                <a:ext uri="{FF2B5EF4-FFF2-40B4-BE49-F238E27FC236}">
                  <a16:creationId xmlns:a16="http://schemas.microsoft.com/office/drawing/2014/main" id="{868128AA-0C9F-9982-143C-7029C030FF3D}"/>
                </a:ext>
              </a:extLst>
            </p:cNvPr>
            <p:cNvPicPr>
              <a:picLocks noChangeAspect="1"/>
            </p:cNvPicPr>
            <p:nvPr/>
          </p:nvPicPr>
          <p:blipFill rotWithShape="1">
            <a:blip r:embed="rId7"/>
            <a:srcRect l="91" t="1738" r="-91" b="18757"/>
            <a:stretch/>
          </p:blipFill>
          <p:spPr>
            <a:xfrm>
              <a:off x="6998506" y="2972925"/>
              <a:ext cx="1129529" cy="1107474"/>
            </a:xfrm>
            <a:prstGeom prst="flowChartConnector">
              <a:avLst/>
            </a:prstGeom>
          </p:spPr>
        </p:pic>
        <p:sp>
          <p:nvSpPr>
            <p:cNvPr id="44" name="TextBox 43">
              <a:extLst>
                <a:ext uri="{FF2B5EF4-FFF2-40B4-BE49-F238E27FC236}">
                  <a16:creationId xmlns:a16="http://schemas.microsoft.com/office/drawing/2014/main" id="{AFCD77C0-17E5-2013-1C9C-DC4D5542445C}"/>
                </a:ext>
              </a:extLst>
            </p:cNvPr>
            <p:cNvSpPr txBox="1"/>
            <p:nvPr/>
          </p:nvSpPr>
          <p:spPr>
            <a:xfrm>
              <a:off x="6171656" y="4071252"/>
              <a:ext cx="2783228" cy="630942"/>
            </a:xfrm>
            <a:prstGeom prst="rect">
              <a:avLst/>
            </a:prstGeom>
            <a:noFill/>
          </p:spPr>
          <p:txBody>
            <a:bodyPr wrap="square" rtlCol="0">
              <a:spAutoFit/>
            </a:bodyPr>
            <a:lstStyle/>
            <a:p>
              <a:pPr algn="ctr">
                <a:lnSpc>
                  <a:spcPts val="1400"/>
                </a:lnSpc>
                <a:defRPr/>
              </a:pPr>
              <a:r>
                <a:rPr kumimoji="0" lang="en-CA" sz="12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Brian Hegarty</a:t>
              </a:r>
              <a:br>
                <a:rPr kumimoji="0" lang="en-CA" sz="10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br>
              <a:r>
                <a:rPr lang="en-CA" sz="1200" dirty="0">
                  <a:solidFill>
                    <a:srgbClr val="000000"/>
                  </a:solidFill>
                  <a:latin typeface="Montserrat" panose="00000500000000000000" pitchFamily="2" charset="0"/>
                </a:rPr>
                <a:t>VP Sustainability &amp; </a:t>
              </a:r>
              <a:br>
                <a:rPr lang="en-CA" sz="1200" dirty="0">
                  <a:solidFill>
                    <a:srgbClr val="000000"/>
                  </a:solidFill>
                  <a:latin typeface="Montserrat" panose="00000500000000000000" pitchFamily="2" charset="0"/>
                </a:rPr>
              </a:br>
              <a:r>
                <a:rPr lang="en-CA" sz="1200" dirty="0">
                  <a:solidFill>
                    <a:srgbClr val="000000"/>
                  </a:solidFill>
                  <a:latin typeface="Montserrat" panose="00000500000000000000" pitchFamily="2" charset="0"/>
                </a:rPr>
                <a:t>External Relations</a:t>
              </a:r>
              <a:endParaRPr kumimoji="0" lang="en-CA" sz="1000" b="0" i="0" u="none" strike="noStrike" kern="1200" cap="none" spc="0" normalizeH="0" baseline="0" noProof="0" dirty="0">
                <a:ln>
                  <a:noFill/>
                </a:ln>
                <a:solidFill>
                  <a:srgbClr val="000000"/>
                </a:solidFill>
                <a:effectLst/>
                <a:uLnTx/>
                <a:uFillTx/>
                <a:latin typeface="Montserrat Light" panose="00000400000000000000" pitchFamily="2" charset="0"/>
                <a:ea typeface="+mn-ea"/>
                <a:cs typeface="+mn-cs"/>
              </a:endParaRPr>
            </a:p>
          </p:txBody>
        </p:sp>
      </p:grpSp>
      <p:grpSp>
        <p:nvGrpSpPr>
          <p:cNvPr id="5" name="Group 4">
            <a:extLst>
              <a:ext uri="{FF2B5EF4-FFF2-40B4-BE49-F238E27FC236}">
                <a16:creationId xmlns:a16="http://schemas.microsoft.com/office/drawing/2014/main" id="{E41A46E8-17C5-FF06-FE2E-398B3A8A63ED}"/>
              </a:ext>
            </a:extLst>
          </p:cNvPr>
          <p:cNvGrpSpPr/>
          <p:nvPr/>
        </p:nvGrpSpPr>
        <p:grpSpPr>
          <a:xfrm>
            <a:off x="8023890" y="4270593"/>
            <a:ext cx="2199967" cy="1915564"/>
            <a:chOff x="9437363" y="4666087"/>
            <a:chExt cx="2199967" cy="1915564"/>
          </a:xfrm>
        </p:grpSpPr>
        <p:pic>
          <p:nvPicPr>
            <p:cNvPr id="9" name="Picture 8">
              <a:extLst>
                <a:ext uri="{FF2B5EF4-FFF2-40B4-BE49-F238E27FC236}">
                  <a16:creationId xmlns:a16="http://schemas.microsoft.com/office/drawing/2014/main" id="{28CD5B90-A18C-D260-8BD9-B140A9F0CC8E}"/>
                </a:ext>
              </a:extLst>
            </p:cNvPr>
            <p:cNvPicPr>
              <a:picLocks noChangeAspect="1"/>
            </p:cNvPicPr>
            <p:nvPr/>
          </p:nvPicPr>
          <p:blipFill>
            <a:blip r:embed="rId8"/>
            <a:srcRect t="10009" b="10009"/>
            <a:stretch/>
          </p:blipFill>
          <p:spPr>
            <a:xfrm>
              <a:off x="9947044" y="4666087"/>
              <a:ext cx="1268323" cy="1268323"/>
            </a:xfrm>
            <a:prstGeom prst="ellipse">
              <a:avLst/>
            </a:prstGeom>
          </p:spPr>
        </p:pic>
        <p:sp>
          <p:nvSpPr>
            <p:cNvPr id="40" name="TextBox 39">
              <a:extLst>
                <a:ext uri="{FF2B5EF4-FFF2-40B4-BE49-F238E27FC236}">
                  <a16:creationId xmlns:a16="http://schemas.microsoft.com/office/drawing/2014/main" id="{EA3FB76D-EFC1-79F5-4164-71FFD4C86128}"/>
                </a:ext>
              </a:extLst>
            </p:cNvPr>
            <p:cNvSpPr txBox="1"/>
            <p:nvPr/>
          </p:nvSpPr>
          <p:spPr>
            <a:xfrm>
              <a:off x="9437363" y="5966098"/>
              <a:ext cx="2199967" cy="615553"/>
            </a:xfrm>
            <a:prstGeom prst="rect">
              <a:avLst/>
            </a:prstGeom>
            <a:noFill/>
          </p:spPr>
          <p:txBody>
            <a:bodyPr wrap="square" rtlCol="0">
              <a:spAutoFit/>
            </a:bodyPr>
            <a:lstStyle/>
            <a:p>
              <a:pPr algn="ctr"/>
              <a:r>
                <a:rPr lang="en-CA" sz="1200" b="1" dirty="0">
                  <a:latin typeface="Montserrat" panose="00000500000000000000" pitchFamily="2" charset="0"/>
                </a:rPr>
                <a:t>Gil Lawson</a:t>
              </a:r>
            </a:p>
            <a:p>
              <a:pPr algn="ctr"/>
              <a:r>
                <a:rPr lang="en-CA" sz="1200" dirty="0">
                  <a:latin typeface="Montserrat" panose="00000500000000000000" pitchFamily="2" charset="0"/>
                </a:rPr>
                <a:t>Independent Director</a:t>
              </a:r>
            </a:p>
            <a:p>
              <a:pPr algn="ctr"/>
              <a:r>
                <a:rPr lang="en-CA" sz="1000" i="1" dirty="0">
                  <a:latin typeface="Montserrat" panose="00000500000000000000" pitchFamily="2" charset="0"/>
                </a:rPr>
                <a:t>Mine Development</a:t>
              </a:r>
              <a:endParaRPr lang="en-SG" sz="700" i="1" dirty="0">
                <a:latin typeface="Montserrat Light" panose="00000400000000000000" pitchFamily="2" charset="0"/>
              </a:endParaRPr>
            </a:p>
          </p:txBody>
        </p:sp>
      </p:grpSp>
      <p:grpSp>
        <p:nvGrpSpPr>
          <p:cNvPr id="53" name="Group 52">
            <a:extLst>
              <a:ext uri="{FF2B5EF4-FFF2-40B4-BE49-F238E27FC236}">
                <a16:creationId xmlns:a16="http://schemas.microsoft.com/office/drawing/2014/main" id="{E69C4E0B-20F2-F0B3-9962-6FD02EAF254D}"/>
              </a:ext>
            </a:extLst>
          </p:cNvPr>
          <p:cNvGrpSpPr/>
          <p:nvPr/>
        </p:nvGrpSpPr>
        <p:grpSpPr>
          <a:xfrm>
            <a:off x="5647835" y="1790062"/>
            <a:ext cx="2476112" cy="1565915"/>
            <a:chOff x="6973904" y="1100625"/>
            <a:chExt cx="2476112" cy="1565915"/>
          </a:xfrm>
        </p:grpSpPr>
        <p:pic>
          <p:nvPicPr>
            <p:cNvPr id="49" name="Picture 48">
              <a:extLst>
                <a:ext uri="{FF2B5EF4-FFF2-40B4-BE49-F238E27FC236}">
                  <a16:creationId xmlns:a16="http://schemas.microsoft.com/office/drawing/2014/main" id="{588666E0-A364-FEAF-6CA8-CAB93709B2C3}"/>
                </a:ext>
              </a:extLst>
            </p:cNvPr>
            <p:cNvPicPr>
              <a:picLocks noChangeAspect="1"/>
            </p:cNvPicPr>
            <p:nvPr/>
          </p:nvPicPr>
          <p:blipFill>
            <a:blip r:embed="rId9"/>
            <a:srcRect l="1663" t="1736" r="8618" b="30975"/>
            <a:stretch/>
          </p:blipFill>
          <p:spPr>
            <a:xfrm>
              <a:off x="7650394" y="1100625"/>
              <a:ext cx="1127562" cy="1127562"/>
            </a:xfrm>
            <a:prstGeom prst="flowChartConnector">
              <a:avLst/>
            </a:prstGeom>
            <a:noFill/>
          </p:spPr>
        </p:pic>
        <p:sp>
          <p:nvSpPr>
            <p:cNvPr id="46" name="TextBox 45">
              <a:extLst>
                <a:ext uri="{FF2B5EF4-FFF2-40B4-BE49-F238E27FC236}">
                  <a16:creationId xmlns:a16="http://schemas.microsoft.com/office/drawing/2014/main" id="{4348A267-43FB-8FB3-C13E-E72E3A47F2BD}"/>
                </a:ext>
              </a:extLst>
            </p:cNvPr>
            <p:cNvSpPr txBox="1"/>
            <p:nvPr/>
          </p:nvSpPr>
          <p:spPr>
            <a:xfrm>
              <a:off x="6973904" y="2204876"/>
              <a:ext cx="2476112" cy="461664"/>
            </a:xfrm>
            <a:prstGeom prst="rect">
              <a:avLst/>
            </a:prstGeom>
            <a:noFill/>
          </p:spPr>
          <p:txBody>
            <a:bodyPr wrap="square" rtlCol="0" anchor="ctr">
              <a:spAutoFit/>
            </a:bodyPr>
            <a:lstStyle/>
            <a:p>
              <a:pPr algn="ctr"/>
              <a:r>
                <a:rPr lang="en-US" sz="1200" b="1" i="0" dirty="0">
                  <a:solidFill>
                    <a:srgbClr val="000000"/>
                  </a:solidFill>
                  <a:effectLst/>
                  <a:latin typeface="Montserrat Bold" panose="00000800000000000000" pitchFamily="2" charset="0"/>
                </a:rPr>
                <a:t>Victor </a:t>
              </a:r>
              <a:r>
                <a:rPr lang="en-US" sz="1200" b="1" i="0" dirty="0" err="1">
                  <a:solidFill>
                    <a:srgbClr val="000000"/>
                  </a:solidFill>
                  <a:effectLst/>
                  <a:latin typeface="Montserrat Bold" panose="00000800000000000000" pitchFamily="2" charset="0"/>
                </a:rPr>
                <a:t>Vdovin</a:t>
              </a:r>
              <a:endParaRPr lang="en-US" sz="1000" b="1" i="0" dirty="0">
                <a:solidFill>
                  <a:srgbClr val="000000"/>
                </a:solidFill>
                <a:effectLst/>
                <a:latin typeface="Montserrat Bold" panose="00000800000000000000" pitchFamily="2" charset="0"/>
              </a:endParaRPr>
            </a:p>
            <a:p>
              <a:pPr algn="ctr"/>
              <a:r>
                <a:rPr lang="en-US" sz="1200" dirty="0">
                  <a:solidFill>
                    <a:srgbClr val="000000"/>
                  </a:solidFill>
                  <a:effectLst/>
                  <a:latin typeface="Montserrat" panose="020B0604020202020204" charset="0"/>
                </a:rPr>
                <a:t>VP Engineering</a:t>
              </a:r>
            </a:p>
          </p:txBody>
        </p:sp>
      </p:grpSp>
      <p:sp>
        <p:nvSpPr>
          <p:cNvPr id="30" name="Rectangle 29">
            <a:extLst>
              <a:ext uri="{FF2B5EF4-FFF2-40B4-BE49-F238E27FC236}">
                <a16:creationId xmlns:a16="http://schemas.microsoft.com/office/drawing/2014/main" id="{9E31A2CE-8594-7BC6-45FE-12FD3415C0B1}"/>
              </a:ext>
            </a:extLst>
          </p:cNvPr>
          <p:cNvSpPr/>
          <p:nvPr/>
        </p:nvSpPr>
        <p:spPr>
          <a:xfrm>
            <a:off x="0" y="1159919"/>
            <a:ext cx="4632897" cy="492868"/>
          </a:xfrm>
          <a:prstGeom prst="rect">
            <a:avLst/>
          </a:prstGeom>
          <a:solidFill>
            <a:srgbClr val="30527B"/>
          </a:solidFill>
          <a:ln>
            <a:noFill/>
          </a:ln>
          <a:effectLst>
            <a:glow>
              <a:schemeClr val="accent1">
                <a:alpha val="0"/>
              </a:schemeClr>
            </a:glow>
            <a:outerShdw blurRad="330864" dist="250423" dir="10200000" sx="105599" sy="105599" algn="ctr" rotWithShape="0">
              <a:schemeClr val="bg2">
                <a:lumMod val="75000"/>
              </a:scheme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9417947-6207-077A-0C62-5865011CFBF7}"/>
              </a:ext>
            </a:extLst>
          </p:cNvPr>
          <p:cNvSpPr txBox="1"/>
          <p:nvPr/>
        </p:nvSpPr>
        <p:spPr>
          <a:xfrm>
            <a:off x="173550" y="1160033"/>
            <a:ext cx="2877711" cy="492443"/>
          </a:xfrm>
          <a:prstGeom prst="rect">
            <a:avLst/>
          </a:prstGeom>
          <a:noFill/>
        </p:spPr>
        <p:txBody>
          <a:bodyPr wrap="none" rtlCol="0">
            <a:spAutoFit/>
          </a:bodyPr>
          <a:lstStyle/>
          <a:p>
            <a:r>
              <a:rPr lang="en-CA" sz="2600" b="1" dirty="0">
                <a:solidFill>
                  <a:schemeClr val="bg1"/>
                </a:solidFill>
                <a:latin typeface="Montserrat" pitchFamily="2" charset="77"/>
              </a:rPr>
              <a:t>MANAGEMENT </a:t>
            </a:r>
          </a:p>
        </p:txBody>
      </p:sp>
      <p:grpSp>
        <p:nvGrpSpPr>
          <p:cNvPr id="15" name="Group 14">
            <a:extLst>
              <a:ext uri="{FF2B5EF4-FFF2-40B4-BE49-F238E27FC236}">
                <a16:creationId xmlns:a16="http://schemas.microsoft.com/office/drawing/2014/main" id="{CAFD3887-CED6-0442-DFA6-735DE62EF941}"/>
              </a:ext>
            </a:extLst>
          </p:cNvPr>
          <p:cNvGrpSpPr/>
          <p:nvPr/>
        </p:nvGrpSpPr>
        <p:grpSpPr>
          <a:xfrm>
            <a:off x="-69995" y="1845193"/>
            <a:ext cx="2229210" cy="1534708"/>
            <a:chOff x="348238" y="1842142"/>
            <a:chExt cx="2476112" cy="1704688"/>
          </a:xfrm>
        </p:grpSpPr>
        <p:pic>
          <p:nvPicPr>
            <p:cNvPr id="21" name="Picture 2">
              <a:extLst>
                <a:ext uri="{FF2B5EF4-FFF2-40B4-BE49-F238E27FC236}">
                  <a16:creationId xmlns:a16="http://schemas.microsoft.com/office/drawing/2014/main" id="{55175CB0-6E54-98B9-7C3B-155AE86B27F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6" t="4363" r="7786" b="21638"/>
            <a:stretch/>
          </p:blipFill>
          <p:spPr bwMode="auto">
            <a:xfrm>
              <a:off x="1034894" y="1842142"/>
              <a:ext cx="1250871" cy="1190227"/>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0BE54731-F4C3-9E67-4712-4BBB317A1092}"/>
                </a:ext>
              </a:extLst>
            </p:cNvPr>
            <p:cNvSpPr txBox="1"/>
            <p:nvPr/>
          </p:nvSpPr>
          <p:spPr>
            <a:xfrm>
              <a:off x="348238" y="3034032"/>
              <a:ext cx="2476112" cy="512798"/>
            </a:xfrm>
            <a:prstGeom prst="rect">
              <a:avLst/>
            </a:prstGeom>
            <a:noFill/>
          </p:spPr>
          <p:txBody>
            <a:bodyPr wrap="square" rtlCol="0" anchor="ctr">
              <a:spAutoFit/>
            </a:bodyPr>
            <a:lstStyle/>
            <a:p>
              <a:pPr algn="ctr"/>
              <a:r>
                <a:rPr lang="en-US" sz="1200" b="1" dirty="0">
                  <a:solidFill>
                    <a:srgbClr val="000000"/>
                  </a:solidFill>
                  <a:latin typeface="Montserrat Bold" panose="00000800000000000000" pitchFamily="2" charset="0"/>
                </a:rPr>
                <a:t>Scott Berdahl</a:t>
              </a:r>
              <a:endParaRPr lang="en-US" sz="1000" b="1" i="0" dirty="0">
                <a:solidFill>
                  <a:srgbClr val="000000"/>
                </a:solidFill>
                <a:effectLst/>
                <a:latin typeface="Montserrat Bold" panose="00000800000000000000" pitchFamily="2" charset="0"/>
              </a:endParaRPr>
            </a:p>
            <a:p>
              <a:pPr algn="ctr"/>
              <a:r>
                <a:rPr lang="en-US" sz="1200" i="0" dirty="0">
                  <a:solidFill>
                    <a:srgbClr val="000000"/>
                  </a:solidFill>
                  <a:effectLst/>
                  <a:latin typeface="Montserrat" panose="020B0604020202020204" charset="0"/>
                </a:rPr>
                <a:t>CEO &amp; </a:t>
              </a:r>
              <a:r>
                <a:rPr lang="en-US" sz="1200" i="0" dirty="0">
                  <a:solidFill>
                    <a:srgbClr val="000000"/>
                  </a:solidFill>
                  <a:effectLst/>
                  <a:highlight>
                    <a:srgbClr val="ACCDEC"/>
                  </a:highlight>
                  <a:latin typeface="Montserrat" panose="020B0604020202020204" charset="0"/>
                </a:rPr>
                <a:t>Director</a:t>
              </a:r>
              <a:endParaRPr lang="en-US" sz="1200" i="1" dirty="0">
                <a:solidFill>
                  <a:srgbClr val="000000"/>
                </a:solidFill>
                <a:effectLst/>
                <a:highlight>
                  <a:srgbClr val="ACCDEC"/>
                </a:highlight>
                <a:latin typeface="Montserrat" panose="020B0604020202020204" charset="0"/>
              </a:endParaRPr>
            </a:p>
          </p:txBody>
        </p:sp>
      </p:grpSp>
      <p:sp>
        <p:nvSpPr>
          <p:cNvPr id="17" name="TextBox 16">
            <a:extLst>
              <a:ext uri="{FF2B5EF4-FFF2-40B4-BE49-F238E27FC236}">
                <a16:creationId xmlns:a16="http://schemas.microsoft.com/office/drawing/2014/main" id="{7FC942E0-EA28-1CE5-26CA-EA6AC0706666}"/>
              </a:ext>
            </a:extLst>
          </p:cNvPr>
          <p:cNvSpPr txBox="1"/>
          <p:nvPr/>
        </p:nvSpPr>
        <p:spPr>
          <a:xfrm>
            <a:off x="4301407" y="3703724"/>
            <a:ext cx="6479659" cy="492443"/>
          </a:xfrm>
          <a:prstGeom prst="rect">
            <a:avLst/>
          </a:prstGeom>
          <a:noFill/>
        </p:spPr>
        <p:txBody>
          <a:bodyPr wrap="none" rtlCol="0">
            <a:spAutoFit/>
          </a:bodyPr>
          <a:lstStyle/>
          <a:p>
            <a:r>
              <a:rPr lang="en-CA" sz="2600" b="1" dirty="0">
                <a:latin typeface="Montserrat" pitchFamily="2" charset="77"/>
              </a:rPr>
              <a:t>BOARD OF DIRECTORS </a:t>
            </a:r>
            <a:r>
              <a:rPr lang="en-CA" sz="1200" b="1" dirty="0">
                <a:latin typeface="Montserrat" pitchFamily="2" charset="77"/>
              </a:rPr>
              <a:t>(Includes CEO &amp; President)</a:t>
            </a:r>
            <a:endParaRPr lang="en-CA" sz="2600" b="1" dirty="0">
              <a:latin typeface="Montserrat" pitchFamily="2" charset="77"/>
            </a:endParaRPr>
          </a:p>
        </p:txBody>
      </p:sp>
      <p:grpSp>
        <p:nvGrpSpPr>
          <p:cNvPr id="3" name="Group 2">
            <a:extLst>
              <a:ext uri="{FF2B5EF4-FFF2-40B4-BE49-F238E27FC236}">
                <a16:creationId xmlns:a16="http://schemas.microsoft.com/office/drawing/2014/main" id="{B45005B6-FD74-A7AE-5B38-8C56CF9EA348}"/>
              </a:ext>
            </a:extLst>
          </p:cNvPr>
          <p:cNvGrpSpPr/>
          <p:nvPr/>
        </p:nvGrpSpPr>
        <p:grpSpPr>
          <a:xfrm>
            <a:off x="1836753" y="1819433"/>
            <a:ext cx="2216655" cy="1560468"/>
            <a:chOff x="9474713" y="4874024"/>
            <a:chExt cx="2199967" cy="1548720"/>
          </a:xfrm>
        </p:grpSpPr>
        <p:pic>
          <p:nvPicPr>
            <p:cNvPr id="13" name="Picture 12" descr="A person smiling for the camera&#10;&#10;Description automatically generated with medium confidence">
              <a:extLst>
                <a:ext uri="{FF2B5EF4-FFF2-40B4-BE49-F238E27FC236}">
                  <a16:creationId xmlns:a16="http://schemas.microsoft.com/office/drawing/2014/main" id="{599E22C3-2557-1DBF-3172-C87C90E7444B}"/>
                </a:ext>
              </a:extLst>
            </p:cNvPr>
            <p:cNvPicPr>
              <a:picLocks noChangeAspect="1"/>
            </p:cNvPicPr>
            <p:nvPr/>
          </p:nvPicPr>
          <p:blipFill rotWithShape="1">
            <a:blip r:embed="rId11">
              <a:extLst>
                <a:ext uri="{28A0092B-C50C-407E-A947-70E740481C1C}">
                  <a14:useLocalDpi xmlns:a14="http://schemas.microsoft.com/office/drawing/2010/main" val="0"/>
                </a:ext>
              </a:extLst>
            </a:blip>
            <a:srcRect t="4462" b="28872"/>
            <a:stretch/>
          </p:blipFill>
          <p:spPr>
            <a:xfrm>
              <a:off x="10025646" y="4874024"/>
              <a:ext cx="1065261" cy="1065261"/>
            </a:xfrm>
            <a:prstGeom prst="ellipse">
              <a:avLst/>
            </a:prstGeom>
          </p:spPr>
        </p:pic>
        <p:sp>
          <p:nvSpPr>
            <p:cNvPr id="14" name="TextBox 13">
              <a:extLst>
                <a:ext uri="{FF2B5EF4-FFF2-40B4-BE49-F238E27FC236}">
                  <a16:creationId xmlns:a16="http://schemas.microsoft.com/office/drawing/2014/main" id="{5B241E0E-0B57-B376-02E0-8FFA5337A0A4}"/>
                </a:ext>
              </a:extLst>
            </p:cNvPr>
            <p:cNvSpPr txBox="1"/>
            <p:nvPr/>
          </p:nvSpPr>
          <p:spPr>
            <a:xfrm>
              <a:off x="9474713" y="5961079"/>
              <a:ext cx="2199967" cy="461665"/>
            </a:xfrm>
            <a:prstGeom prst="rect">
              <a:avLst/>
            </a:prstGeom>
            <a:noFill/>
          </p:spPr>
          <p:txBody>
            <a:bodyPr wrap="square" rtlCol="0">
              <a:spAutoFit/>
            </a:bodyPr>
            <a:lstStyle/>
            <a:p>
              <a:pPr algn="ctr"/>
              <a:r>
                <a:rPr lang="en-CA" sz="1200" b="1" dirty="0">
                  <a:latin typeface="Montserrat" panose="00000500000000000000" pitchFamily="2" charset="0"/>
                </a:rPr>
                <a:t>Calum Morrison</a:t>
              </a:r>
            </a:p>
            <a:p>
              <a:pPr algn="ctr"/>
              <a:r>
                <a:rPr lang="en-CA" sz="1200" dirty="0">
                  <a:latin typeface="Montserrat" panose="00000500000000000000" pitchFamily="2" charset="0"/>
                </a:rPr>
                <a:t>President &amp; </a:t>
              </a:r>
              <a:r>
                <a:rPr lang="en-CA" sz="1200" dirty="0">
                  <a:highlight>
                    <a:srgbClr val="ACCDEC"/>
                  </a:highlight>
                  <a:latin typeface="Montserrat" panose="00000500000000000000" pitchFamily="2" charset="0"/>
                </a:rPr>
                <a:t>Director</a:t>
              </a:r>
              <a:endParaRPr lang="en-SG" sz="700" i="1" dirty="0">
                <a:highlight>
                  <a:srgbClr val="ACCDEC"/>
                </a:highlight>
                <a:latin typeface="Montserrat Light" panose="00000400000000000000" pitchFamily="2" charset="0"/>
              </a:endParaRPr>
            </a:p>
          </p:txBody>
        </p:sp>
      </p:grpSp>
      <p:grpSp>
        <p:nvGrpSpPr>
          <p:cNvPr id="20" name="Group 19">
            <a:extLst>
              <a:ext uri="{FF2B5EF4-FFF2-40B4-BE49-F238E27FC236}">
                <a16:creationId xmlns:a16="http://schemas.microsoft.com/office/drawing/2014/main" id="{B01707F1-EB5D-0133-C139-3C85EC97AFBA}"/>
              </a:ext>
            </a:extLst>
          </p:cNvPr>
          <p:cNvGrpSpPr/>
          <p:nvPr/>
        </p:nvGrpSpPr>
        <p:grpSpPr>
          <a:xfrm>
            <a:off x="1714501" y="3715209"/>
            <a:ext cx="2476112" cy="1751921"/>
            <a:chOff x="7820370" y="1867165"/>
            <a:chExt cx="2476112" cy="1751921"/>
          </a:xfrm>
        </p:grpSpPr>
        <p:pic>
          <p:nvPicPr>
            <p:cNvPr id="18" name="Picture 17">
              <a:extLst>
                <a:ext uri="{FF2B5EF4-FFF2-40B4-BE49-F238E27FC236}">
                  <a16:creationId xmlns:a16="http://schemas.microsoft.com/office/drawing/2014/main" id="{7522D0D0-FF7D-79A7-1F64-9EFFA6083EA1}"/>
                </a:ext>
              </a:extLst>
            </p:cNvPr>
            <p:cNvPicPr>
              <a:picLocks noChangeAspect="1"/>
            </p:cNvPicPr>
            <p:nvPr/>
          </p:nvPicPr>
          <p:blipFill>
            <a:blip r:embed="rId12"/>
            <a:srcRect t="1743" b="1743"/>
            <a:stretch/>
          </p:blipFill>
          <p:spPr>
            <a:xfrm>
              <a:off x="8494645" y="1867165"/>
              <a:ext cx="1127562" cy="1088260"/>
            </a:xfrm>
            <a:prstGeom prst="flowChartConnector">
              <a:avLst/>
            </a:prstGeom>
          </p:spPr>
        </p:pic>
        <p:sp>
          <p:nvSpPr>
            <p:cNvPr id="19" name="TextBox 18">
              <a:extLst>
                <a:ext uri="{FF2B5EF4-FFF2-40B4-BE49-F238E27FC236}">
                  <a16:creationId xmlns:a16="http://schemas.microsoft.com/office/drawing/2014/main" id="{B7747C6E-7383-A431-ADA0-1C8D54E5518B}"/>
                </a:ext>
              </a:extLst>
            </p:cNvPr>
            <p:cNvSpPr txBox="1"/>
            <p:nvPr/>
          </p:nvSpPr>
          <p:spPr>
            <a:xfrm>
              <a:off x="7820370" y="2972755"/>
              <a:ext cx="2476112" cy="646331"/>
            </a:xfrm>
            <a:prstGeom prst="rect">
              <a:avLst/>
            </a:prstGeom>
            <a:noFill/>
          </p:spPr>
          <p:txBody>
            <a:bodyPr wrap="square" rtlCol="0" anchor="ctr">
              <a:spAutoFit/>
            </a:bodyPr>
            <a:lstStyle/>
            <a:p>
              <a:pPr algn="ctr"/>
              <a:r>
                <a:rPr lang="en-US" sz="1200" b="1" i="0" dirty="0">
                  <a:solidFill>
                    <a:srgbClr val="000000"/>
                  </a:solidFill>
                  <a:effectLst/>
                  <a:latin typeface="Montserrat Bold" panose="00000800000000000000" pitchFamily="2" charset="0"/>
                </a:rPr>
                <a:t>Oliver Curran</a:t>
              </a:r>
              <a:endParaRPr lang="en-US" sz="1000" b="1" i="0" dirty="0">
                <a:solidFill>
                  <a:srgbClr val="000000"/>
                </a:solidFill>
                <a:effectLst/>
                <a:latin typeface="Montserrat Bold" panose="00000800000000000000" pitchFamily="2" charset="0"/>
              </a:endParaRPr>
            </a:p>
            <a:p>
              <a:pPr algn="ctr"/>
              <a:r>
                <a:rPr lang="en-US" sz="1200" dirty="0">
                  <a:solidFill>
                    <a:srgbClr val="000000"/>
                  </a:solidFill>
                  <a:effectLst/>
                  <a:latin typeface="Montserrat" panose="020B0604020202020204" charset="0"/>
                </a:rPr>
                <a:t>VP </a:t>
              </a:r>
              <a:r>
                <a:rPr lang="en-US" sz="1200" dirty="0">
                  <a:solidFill>
                    <a:srgbClr val="000000"/>
                  </a:solidFill>
                  <a:latin typeface="Montserrat" panose="020B0604020202020204" charset="0"/>
                </a:rPr>
                <a:t>Environment &amp;</a:t>
              </a:r>
              <a:br>
                <a:rPr lang="en-US" sz="1200" dirty="0">
                  <a:solidFill>
                    <a:srgbClr val="000000"/>
                  </a:solidFill>
                  <a:latin typeface="Montserrat" panose="020B0604020202020204" charset="0"/>
                </a:rPr>
              </a:br>
              <a:r>
                <a:rPr lang="en-US" sz="1200" dirty="0">
                  <a:solidFill>
                    <a:srgbClr val="000000"/>
                  </a:solidFill>
                  <a:latin typeface="Montserrat" panose="020B0604020202020204" charset="0"/>
                </a:rPr>
                <a:t>Permitting</a:t>
              </a:r>
              <a:endParaRPr lang="en-US" sz="1200" dirty="0">
                <a:solidFill>
                  <a:srgbClr val="000000"/>
                </a:solidFill>
                <a:effectLst/>
                <a:latin typeface="Montserrat" panose="020B0604020202020204" charset="0"/>
              </a:endParaRPr>
            </a:p>
          </p:txBody>
        </p:sp>
      </p:grpSp>
      <p:grpSp>
        <p:nvGrpSpPr>
          <p:cNvPr id="16" name="Group 15">
            <a:extLst>
              <a:ext uri="{FF2B5EF4-FFF2-40B4-BE49-F238E27FC236}">
                <a16:creationId xmlns:a16="http://schemas.microsoft.com/office/drawing/2014/main" id="{11A98CD3-8612-1B8A-D440-1BB8F428B930}"/>
              </a:ext>
            </a:extLst>
          </p:cNvPr>
          <p:cNvGrpSpPr/>
          <p:nvPr/>
        </p:nvGrpSpPr>
        <p:grpSpPr>
          <a:xfrm>
            <a:off x="9078426" y="1759093"/>
            <a:ext cx="2685837" cy="1639040"/>
            <a:chOff x="924896" y="1376799"/>
            <a:chExt cx="2685837" cy="1639040"/>
          </a:xfrm>
        </p:grpSpPr>
        <p:sp>
          <p:nvSpPr>
            <p:cNvPr id="25" name="TextBox 24">
              <a:extLst>
                <a:ext uri="{FF2B5EF4-FFF2-40B4-BE49-F238E27FC236}">
                  <a16:creationId xmlns:a16="http://schemas.microsoft.com/office/drawing/2014/main" id="{5B74AD36-B513-894E-7113-DEB2E2A07231}"/>
                </a:ext>
              </a:extLst>
            </p:cNvPr>
            <p:cNvSpPr txBox="1"/>
            <p:nvPr/>
          </p:nvSpPr>
          <p:spPr>
            <a:xfrm>
              <a:off x="924896" y="2554174"/>
              <a:ext cx="2685837" cy="461665"/>
            </a:xfrm>
            <a:prstGeom prst="rect">
              <a:avLst/>
            </a:prstGeom>
            <a:noFill/>
          </p:spPr>
          <p:txBody>
            <a:bodyPr wrap="square" rtlCol="0" anchor="ctr">
              <a:spAutoFit/>
            </a:bodyPr>
            <a:lstStyle/>
            <a:p>
              <a:pPr algn="ctr"/>
              <a:r>
                <a:rPr lang="en-CA" sz="1200" b="1" dirty="0">
                  <a:solidFill>
                    <a:srgbClr val="000000"/>
                  </a:solidFill>
                  <a:latin typeface="Montserrat" panose="00000500000000000000" pitchFamily="2" charset="0"/>
                </a:rPr>
                <a:t>Sergio </a:t>
              </a:r>
              <a:r>
                <a:rPr lang="en-CA" sz="1200" b="1" dirty="0" err="1">
                  <a:solidFill>
                    <a:srgbClr val="000000"/>
                  </a:solidFill>
                  <a:latin typeface="Montserrat" panose="00000500000000000000" pitchFamily="2" charset="0"/>
                </a:rPr>
                <a:t>Gamonal</a:t>
              </a:r>
              <a:endParaRPr lang="en-CA" sz="1000" b="1" dirty="0">
                <a:solidFill>
                  <a:srgbClr val="000000"/>
                </a:solidFill>
                <a:latin typeface="Montserrat" panose="00000500000000000000" pitchFamily="2" charset="0"/>
              </a:endParaRPr>
            </a:p>
            <a:p>
              <a:pPr algn="ctr"/>
              <a:r>
                <a:rPr lang="en-CA" sz="1200" dirty="0">
                  <a:solidFill>
                    <a:srgbClr val="000000"/>
                  </a:solidFill>
                  <a:latin typeface="Montserrat" panose="00000500000000000000" pitchFamily="2" charset="0"/>
                </a:rPr>
                <a:t>Chief Geologist</a:t>
              </a:r>
              <a:endParaRPr lang="en-CA" sz="1000" dirty="0">
                <a:solidFill>
                  <a:srgbClr val="000000"/>
                </a:solidFill>
                <a:latin typeface="Montserrat Light" panose="00000400000000000000" pitchFamily="2" charset="0"/>
              </a:endParaRPr>
            </a:p>
          </p:txBody>
        </p:sp>
        <p:pic>
          <p:nvPicPr>
            <p:cNvPr id="26" name="Picture 2">
              <a:extLst>
                <a:ext uri="{FF2B5EF4-FFF2-40B4-BE49-F238E27FC236}">
                  <a16:creationId xmlns:a16="http://schemas.microsoft.com/office/drawing/2014/main" id="{FB26DBA9-D8EC-152B-9949-CA9D4B98796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797" t="4320" r="7204" b="22081"/>
            <a:stretch/>
          </p:blipFill>
          <p:spPr bwMode="auto">
            <a:xfrm>
              <a:off x="1669776" y="1376799"/>
              <a:ext cx="1196081" cy="1196081"/>
            </a:xfrm>
            <a:prstGeom prst="flowChartConnector">
              <a:avLst/>
            </a:prstGeom>
            <a:noFill/>
            <a:extLst>
              <a:ext uri="{909E8E84-426E-40DD-AFC4-6F175D3DCCD1}">
                <a14:hiddenFill xmlns:a14="http://schemas.microsoft.com/office/drawing/2010/main">
                  <a:solidFill>
                    <a:srgbClr val="FFFFFF"/>
                  </a:solidFill>
                </a14:hiddenFill>
              </a:ext>
            </a:extLst>
          </p:spPr>
        </p:pic>
      </p:grpSp>
      <p:sp>
        <p:nvSpPr>
          <p:cNvPr id="45" name="Rectangle 44">
            <a:extLst>
              <a:ext uri="{FF2B5EF4-FFF2-40B4-BE49-F238E27FC236}">
                <a16:creationId xmlns:a16="http://schemas.microsoft.com/office/drawing/2014/main" id="{69C0223C-739D-A712-23EF-719B8B951FA5}"/>
              </a:ext>
            </a:extLst>
          </p:cNvPr>
          <p:cNvSpPr/>
          <p:nvPr/>
        </p:nvSpPr>
        <p:spPr>
          <a:xfrm>
            <a:off x="9776683" y="1043624"/>
            <a:ext cx="495080" cy="3572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TextBox 46">
            <a:extLst>
              <a:ext uri="{FF2B5EF4-FFF2-40B4-BE49-F238E27FC236}">
                <a16:creationId xmlns:a16="http://schemas.microsoft.com/office/drawing/2014/main" id="{40489F77-F729-64F5-C3C8-6D8AFAC2177E}"/>
              </a:ext>
            </a:extLst>
          </p:cNvPr>
          <p:cNvSpPr txBox="1"/>
          <p:nvPr/>
        </p:nvSpPr>
        <p:spPr>
          <a:xfrm>
            <a:off x="9627773" y="1074831"/>
            <a:ext cx="2783228" cy="271869"/>
          </a:xfrm>
          <a:prstGeom prst="rect">
            <a:avLst/>
          </a:prstGeom>
          <a:noFill/>
        </p:spPr>
        <p:txBody>
          <a:bodyPr wrap="square" rtlCol="0">
            <a:spAutoFit/>
          </a:bodyPr>
          <a:lstStyle/>
          <a:p>
            <a:pPr algn="ctr">
              <a:lnSpc>
                <a:spcPts val="1400"/>
              </a:lnSpc>
              <a:defRPr/>
            </a:pPr>
            <a:r>
              <a:rPr lang="en-CA" sz="1200" dirty="0">
                <a:solidFill>
                  <a:srgbClr val="000000"/>
                </a:solidFill>
                <a:latin typeface="Montserrat" panose="00000500000000000000" pitchFamily="2" charset="0"/>
              </a:rPr>
              <a:t>= New Hire 2025</a:t>
            </a:r>
            <a:endParaRPr kumimoji="0" lang="en-CA" sz="1000" b="0" i="0" u="none" strike="noStrike" kern="1200" cap="none" spc="0" normalizeH="0" baseline="0" noProof="0" dirty="0">
              <a:ln>
                <a:noFill/>
              </a:ln>
              <a:solidFill>
                <a:srgbClr val="000000"/>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1899330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4DE752-196F-CE50-7D0F-26CF6A5FF1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5218" y="1050062"/>
            <a:ext cx="3752989" cy="2493218"/>
          </a:xfrm>
          <a:prstGeom prst="rect">
            <a:avLst/>
          </a:prstGeom>
          <a:effectLst>
            <a:glow rad="228600">
              <a:schemeClr val="bg1">
                <a:lumMod val="75000"/>
                <a:alpha val="40000"/>
              </a:schemeClr>
            </a:glow>
            <a:outerShdw blurRad="50800" dist="50800" dir="4440000" sx="96000" sy="96000" algn="ctr" rotWithShape="0">
              <a:schemeClr val="bg1">
                <a:lumMod val="75000"/>
              </a:schemeClr>
            </a:outerShdw>
          </a:effectLst>
        </p:spPr>
      </p:pic>
      <p:sp>
        <p:nvSpPr>
          <p:cNvPr id="6" name="Rectangle 5">
            <a:extLst>
              <a:ext uri="{FF2B5EF4-FFF2-40B4-BE49-F238E27FC236}">
                <a16:creationId xmlns:a16="http://schemas.microsoft.com/office/drawing/2014/main" id="{D1B9F609-B748-ADBD-E741-F3F7843F2A94}"/>
              </a:ext>
            </a:extLst>
          </p:cNvPr>
          <p:cNvSpPr/>
          <p:nvPr/>
        </p:nvSpPr>
        <p:spPr>
          <a:xfrm>
            <a:off x="353697" y="2980906"/>
            <a:ext cx="3141533" cy="562374"/>
          </a:xfrm>
          <a:prstGeom prst="rect">
            <a:avLst/>
          </a:prstGeom>
          <a:solidFill>
            <a:schemeClr val="tx1">
              <a:alpha val="59465"/>
            </a:scheme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Slide Number Placeholder 1">
            <a:extLst>
              <a:ext uri="{FF2B5EF4-FFF2-40B4-BE49-F238E27FC236}">
                <a16:creationId xmlns:a16="http://schemas.microsoft.com/office/drawing/2014/main" id="{B870F564-4AD3-9C99-2656-C68FDDB6AD5C}"/>
              </a:ext>
            </a:extLst>
          </p:cNvPr>
          <p:cNvSpPr>
            <a:spLocks noGrp="1"/>
          </p:cNvSpPr>
          <p:nvPr>
            <p:ph type="sldNum" sz="quarter" idx="4"/>
          </p:nvPr>
        </p:nvSpPr>
        <p:spPr/>
        <p:txBody>
          <a:bodyPr/>
          <a:lstStyle/>
          <a:p>
            <a:fld id="{90B1EC3C-BF0C-488E-814D-D05A1CE60EC8}" type="slidenum">
              <a:rPr lang="en-CA" smtClean="0"/>
              <a:pPr/>
              <a:t>22</a:t>
            </a:fld>
            <a:endParaRPr lang="en-CA" dirty="0"/>
          </a:p>
        </p:txBody>
      </p:sp>
      <p:sp>
        <p:nvSpPr>
          <p:cNvPr id="4" name="Rectangle 3">
            <a:extLst>
              <a:ext uri="{FF2B5EF4-FFF2-40B4-BE49-F238E27FC236}">
                <a16:creationId xmlns:a16="http://schemas.microsoft.com/office/drawing/2014/main" id="{8C2FAF9A-D81D-D367-37E8-804C26F15E5A}"/>
              </a:ext>
            </a:extLst>
          </p:cNvPr>
          <p:cNvSpPr/>
          <p:nvPr/>
        </p:nvSpPr>
        <p:spPr>
          <a:xfrm>
            <a:off x="1260222" y="1034933"/>
            <a:ext cx="9565221" cy="3827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B8454213-2B93-B69C-D4AF-E0A2881EDA05}"/>
              </a:ext>
            </a:extLst>
          </p:cNvPr>
          <p:cNvSpPr txBox="1"/>
          <p:nvPr/>
        </p:nvSpPr>
        <p:spPr>
          <a:xfrm>
            <a:off x="227042" y="4451853"/>
            <a:ext cx="5709453" cy="1733808"/>
          </a:xfrm>
          <a:prstGeom prst="rect">
            <a:avLst/>
          </a:prstGeom>
          <a:noFill/>
        </p:spPr>
        <p:txBody>
          <a:bodyPr wrap="square" rtlCol="0">
            <a:spAutoFit/>
          </a:bodyPr>
          <a:lstStyle/>
          <a:p>
            <a:pPr>
              <a:lnSpc>
                <a:spcPts val="1600"/>
              </a:lnSpc>
              <a:buClr>
                <a:srgbClr val="D5B446"/>
              </a:buClr>
            </a:pPr>
            <a:r>
              <a:rPr lang="en-CA" sz="1400" b="1" dirty="0">
                <a:solidFill>
                  <a:srgbClr val="30527B"/>
                </a:solidFill>
                <a:latin typeface="Montserrat" panose="00000500000000000000" pitchFamily="2" charset="0"/>
              </a:rPr>
              <a:t>ENVIRONMENTAL RESPECT</a:t>
            </a:r>
          </a:p>
          <a:p>
            <a:pPr lvl="1">
              <a:lnSpc>
                <a:spcPts val="1600"/>
              </a:lnSpc>
              <a:buClr>
                <a:srgbClr val="D5B446"/>
              </a:buClr>
            </a:pPr>
            <a:r>
              <a:rPr lang="en-CA" sz="1400" dirty="0">
                <a:latin typeface="Montserrat" panose="00000500000000000000" pitchFamily="2" charset="0"/>
              </a:rPr>
              <a:t>Recognition that the Yukon’s wilderness is an invaluable asset with a commitment to responsible exploration</a:t>
            </a:r>
          </a:p>
          <a:p>
            <a:pPr marL="342900" indent="-342900">
              <a:lnSpc>
                <a:spcPts val="1600"/>
              </a:lnSpc>
              <a:buClr>
                <a:srgbClr val="D5B446"/>
              </a:buClr>
              <a:buFont typeface="+mj-lt"/>
              <a:buAutoNum type="arabicParenR"/>
            </a:pPr>
            <a:endParaRPr lang="en-CA" sz="1400" dirty="0">
              <a:latin typeface="Montserrat" panose="00000500000000000000" pitchFamily="2" charset="0"/>
            </a:endParaRPr>
          </a:p>
          <a:p>
            <a:pPr>
              <a:lnSpc>
                <a:spcPts val="1600"/>
              </a:lnSpc>
              <a:buClr>
                <a:srgbClr val="D5B446"/>
              </a:buClr>
            </a:pPr>
            <a:r>
              <a:rPr lang="en-CA" sz="1400" b="1" dirty="0">
                <a:solidFill>
                  <a:srgbClr val="30527B"/>
                </a:solidFill>
                <a:latin typeface="Montserrat" panose="00000500000000000000" pitchFamily="2" charset="0"/>
              </a:rPr>
              <a:t>BUILDING COMMUNITY</a:t>
            </a:r>
          </a:p>
          <a:p>
            <a:pPr lvl="1">
              <a:lnSpc>
                <a:spcPts val="1600"/>
              </a:lnSpc>
              <a:buClr>
                <a:srgbClr val="D5B446"/>
              </a:buClr>
            </a:pPr>
            <a:r>
              <a:rPr lang="en-CA" sz="1400" dirty="0">
                <a:latin typeface="Montserrat" panose="00000500000000000000" pitchFamily="2" charset="0"/>
              </a:rPr>
              <a:t>Working to benefit local communities, First Nations and the Yukon Territory with skills training, economic opportunities and local partnerships</a:t>
            </a:r>
            <a:endParaRPr lang="en-CA" sz="1400" b="1" dirty="0">
              <a:solidFill>
                <a:srgbClr val="C59B00"/>
              </a:solidFill>
              <a:latin typeface="Montserrat" panose="00000500000000000000" pitchFamily="2" charset="0"/>
            </a:endParaRPr>
          </a:p>
        </p:txBody>
      </p:sp>
      <p:sp>
        <p:nvSpPr>
          <p:cNvPr id="9" name="TextBox 8">
            <a:extLst>
              <a:ext uri="{FF2B5EF4-FFF2-40B4-BE49-F238E27FC236}">
                <a16:creationId xmlns:a16="http://schemas.microsoft.com/office/drawing/2014/main" id="{98DDE284-581A-1510-111D-8388AE668524}"/>
              </a:ext>
            </a:extLst>
          </p:cNvPr>
          <p:cNvSpPr txBox="1"/>
          <p:nvPr/>
        </p:nvSpPr>
        <p:spPr>
          <a:xfrm>
            <a:off x="6385374" y="4451853"/>
            <a:ext cx="5569014" cy="1938992"/>
          </a:xfrm>
          <a:prstGeom prst="rect">
            <a:avLst/>
          </a:prstGeom>
          <a:noFill/>
        </p:spPr>
        <p:txBody>
          <a:bodyPr wrap="square" rtlCol="0">
            <a:spAutoFit/>
          </a:bodyPr>
          <a:lstStyle/>
          <a:p>
            <a:pPr>
              <a:lnSpc>
                <a:spcPts val="1600"/>
              </a:lnSpc>
              <a:buClr>
                <a:srgbClr val="D5B446"/>
              </a:buClr>
            </a:pPr>
            <a:r>
              <a:rPr lang="en-CA" sz="1400" b="1" dirty="0">
                <a:solidFill>
                  <a:srgbClr val="30527B"/>
                </a:solidFill>
                <a:latin typeface="Montserrat" panose="00000500000000000000" pitchFamily="2" charset="0"/>
              </a:rPr>
              <a:t>GOING BIG</a:t>
            </a:r>
          </a:p>
          <a:p>
            <a:pPr lvl="1">
              <a:lnSpc>
                <a:spcPts val="1600"/>
              </a:lnSpc>
              <a:buClr>
                <a:srgbClr val="D5B446"/>
              </a:buClr>
            </a:pPr>
            <a:r>
              <a:rPr lang="en-CA" sz="1400" dirty="0">
                <a:latin typeface="Montserrat" panose="00000500000000000000" pitchFamily="2" charset="0"/>
              </a:rPr>
              <a:t>Exploring blue-sky concepts in prospective rocks to find big deposits and sustainable mines</a:t>
            </a:r>
          </a:p>
          <a:p>
            <a:pPr lvl="1">
              <a:lnSpc>
                <a:spcPts val="1600"/>
              </a:lnSpc>
              <a:buClr>
                <a:srgbClr val="D5B446"/>
              </a:buClr>
            </a:pPr>
            <a:endParaRPr lang="en-CA" sz="1400" dirty="0">
              <a:latin typeface="Montserrat" panose="00000500000000000000" pitchFamily="2" charset="0"/>
            </a:endParaRPr>
          </a:p>
          <a:p>
            <a:pPr>
              <a:lnSpc>
                <a:spcPts val="1600"/>
              </a:lnSpc>
              <a:buClr>
                <a:srgbClr val="D5B446"/>
              </a:buClr>
            </a:pPr>
            <a:r>
              <a:rPr lang="en-CA" sz="1400" b="1" dirty="0">
                <a:solidFill>
                  <a:srgbClr val="30527B"/>
                </a:solidFill>
                <a:latin typeface="Montserrat" panose="00000500000000000000" pitchFamily="2" charset="0"/>
              </a:rPr>
              <a:t>DOING THINGS RIGHT</a:t>
            </a:r>
          </a:p>
          <a:p>
            <a:pPr lvl="1">
              <a:lnSpc>
                <a:spcPts val="1600"/>
              </a:lnSpc>
              <a:buClr>
                <a:srgbClr val="D5B446"/>
              </a:buClr>
            </a:pPr>
            <a:r>
              <a:rPr lang="en-CA" sz="1400" dirty="0">
                <a:latin typeface="Montserrat" panose="00000500000000000000" pitchFamily="2" charset="0"/>
              </a:rPr>
              <a:t>Commitments to safety, integrity and exceeding best practices; to scientific rigour and stewardship of shareholder’s funds</a:t>
            </a:r>
            <a:endParaRPr lang="en-CA" sz="1400" b="1" dirty="0">
              <a:solidFill>
                <a:srgbClr val="C59B00"/>
              </a:solidFill>
              <a:latin typeface="Montserrat" panose="00000500000000000000" pitchFamily="2" charset="0"/>
            </a:endParaRPr>
          </a:p>
          <a:p>
            <a:pPr marL="342900" indent="-342900" algn="just">
              <a:lnSpc>
                <a:spcPts val="1600"/>
              </a:lnSpc>
              <a:buClr>
                <a:srgbClr val="D5B446"/>
              </a:buClr>
              <a:buFont typeface="+mj-lt"/>
              <a:buAutoNum type="arabicParenR" startAt="3"/>
            </a:pPr>
            <a:endParaRPr lang="en-CA" sz="1400" dirty="0">
              <a:latin typeface="Montserrat" panose="00000500000000000000" pitchFamily="2" charset="0"/>
            </a:endParaRPr>
          </a:p>
        </p:txBody>
      </p:sp>
      <p:sp>
        <p:nvSpPr>
          <p:cNvPr id="10" name="TextBox 9">
            <a:extLst>
              <a:ext uri="{FF2B5EF4-FFF2-40B4-BE49-F238E27FC236}">
                <a16:creationId xmlns:a16="http://schemas.microsoft.com/office/drawing/2014/main" id="{1F880EF5-F73C-FFD4-AEA0-9E8B413C90D4}"/>
              </a:ext>
            </a:extLst>
          </p:cNvPr>
          <p:cNvSpPr txBox="1"/>
          <p:nvPr/>
        </p:nvSpPr>
        <p:spPr>
          <a:xfrm>
            <a:off x="168965" y="2375452"/>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6E953716-1892-0090-B3B0-B1DCBB6C5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247316" y="1061990"/>
            <a:ext cx="3718981" cy="2493218"/>
          </a:xfrm>
          <a:prstGeom prst="rect">
            <a:avLst/>
          </a:prstGeom>
          <a:noFill/>
          <a:ln>
            <a:noFill/>
          </a:ln>
          <a:effectLst>
            <a:glow rad="228600">
              <a:schemeClr val="bg1">
                <a:lumMod val="75000"/>
                <a:alpha val="40000"/>
              </a:schemeClr>
            </a:glow>
            <a:outerShdw blurRad="50800" dist="50800" dir="5400000" sx="96000" sy="96000" algn="ctr" rotWithShape="0">
              <a:schemeClr val="bg1">
                <a:lumMod val="75000"/>
              </a:schemeClr>
            </a:outerShdw>
          </a:effectLst>
        </p:spPr>
      </p:pic>
      <p:pic>
        <p:nvPicPr>
          <p:cNvPr id="11" name="Picture 10">
            <a:extLst>
              <a:ext uri="{FF2B5EF4-FFF2-40B4-BE49-F238E27FC236}">
                <a16:creationId xmlns:a16="http://schemas.microsoft.com/office/drawing/2014/main" id="{4A4B02A4-1554-3147-E60C-75274378CA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8235406" y="1076832"/>
            <a:ext cx="3718981" cy="2478376"/>
          </a:xfrm>
          <a:prstGeom prst="rect">
            <a:avLst/>
          </a:prstGeom>
          <a:noFill/>
          <a:ln>
            <a:noFill/>
          </a:ln>
          <a:effectLst>
            <a:glow rad="228600">
              <a:schemeClr val="bg1">
                <a:lumMod val="75000"/>
                <a:alpha val="40000"/>
              </a:schemeClr>
            </a:glow>
          </a:effectLst>
        </p:spPr>
      </p:pic>
      <p:sp>
        <p:nvSpPr>
          <p:cNvPr id="17" name="Rectangle 16">
            <a:extLst>
              <a:ext uri="{FF2B5EF4-FFF2-40B4-BE49-F238E27FC236}">
                <a16:creationId xmlns:a16="http://schemas.microsoft.com/office/drawing/2014/main" id="{70A75202-138D-677A-0849-3E99190CD136}"/>
              </a:ext>
            </a:extLst>
          </p:cNvPr>
          <p:cNvSpPr/>
          <p:nvPr/>
        </p:nvSpPr>
        <p:spPr>
          <a:xfrm>
            <a:off x="0" y="3725765"/>
            <a:ext cx="8548577" cy="546698"/>
          </a:xfrm>
          <a:prstGeom prst="rect">
            <a:avLst/>
          </a:prstGeom>
          <a:solidFill>
            <a:srgbClr val="30527B"/>
          </a:solidFill>
          <a:ln>
            <a:noFill/>
          </a:ln>
          <a:effectLst>
            <a:glow>
              <a:schemeClr val="accent1">
                <a:alpha val="0"/>
              </a:schemeClr>
            </a:glow>
            <a:outerShdw blurRad="330864" dist="250423" dir="10200000" sx="105599" sy="105599" algn="ctr" rotWithShape="0">
              <a:schemeClr val="bg2">
                <a:lumMod val="75000"/>
              </a:scheme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2">
            <a:extLst>
              <a:ext uri="{FF2B5EF4-FFF2-40B4-BE49-F238E27FC236}">
                <a16:creationId xmlns:a16="http://schemas.microsoft.com/office/drawing/2014/main" id="{E2482B38-68CB-079E-48E8-AADA24DBC892}"/>
              </a:ext>
            </a:extLst>
          </p:cNvPr>
          <p:cNvSpPr txBox="1">
            <a:spLocks/>
          </p:cNvSpPr>
          <p:nvPr/>
        </p:nvSpPr>
        <p:spPr>
          <a:xfrm>
            <a:off x="-397868" y="3794687"/>
            <a:ext cx="9418931" cy="716752"/>
          </a:xfr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D5B446"/>
              </a:buClr>
              <a:buNone/>
            </a:pPr>
            <a:r>
              <a:rPr lang="en-CA" b="1" dirty="0">
                <a:solidFill>
                  <a:schemeClr val="bg1"/>
                </a:solidFill>
                <a:latin typeface="Montserrat SemiBold" pitchFamily="2" charset="77"/>
              </a:rPr>
              <a:t>SNOWLINE GOLD IS DRIVEN BY FOUR GUIDING PRINCIPLES:</a:t>
            </a:r>
          </a:p>
        </p:txBody>
      </p:sp>
      <p:sp>
        <p:nvSpPr>
          <p:cNvPr id="12" name="TextBox 11">
            <a:extLst>
              <a:ext uri="{FF2B5EF4-FFF2-40B4-BE49-F238E27FC236}">
                <a16:creationId xmlns:a16="http://schemas.microsoft.com/office/drawing/2014/main" id="{AD9BC4FE-7107-9B7B-1724-A0633174F14B}"/>
              </a:ext>
            </a:extLst>
          </p:cNvPr>
          <p:cNvSpPr txBox="1"/>
          <p:nvPr/>
        </p:nvSpPr>
        <p:spPr>
          <a:xfrm>
            <a:off x="779469" y="3043063"/>
            <a:ext cx="2715761" cy="461665"/>
          </a:xfrm>
          <a:prstGeom prst="rect">
            <a:avLst/>
          </a:prstGeom>
          <a:noFill/>
        </p:spPr>
        <p:txBody>
          <a:bodyPr wrap="square" rtlCol="0">
            <a:spAutoFit/>
          </a:bodyPr>
          <a:lstStyle/>
          <a:p>
            <a:pPr marL="171450" indent="-171450">
              <a:buClr>
                <a:srgbClr val="D5B446"/>
              </a:buClr>
              <a:buFont typeface="Wingdings" panose="05000000000000000000" pitchFamily="2" charset="2"/>
              <a:buChar char="Ø"/>
            </a:pPr>
            <a:r>
              <a:rPr lang="en-CA" sz="800" b="1" dirty="0">
                <a:solidFill>
                  <a:schemeClr val="bg1"/>
                </a:solidFill>
                <a:latin typeface="Montserrat" panose="00000500000000000000" pitchFamily="2" charset="0"/>
              </a:rPr>
              <a:t>2023 &amp; 2024 ROBERT E. LECKIE AWARDS </a:t>
            </a:r>
            <a:r>
              <a:rPr lang="en-CA" sz="800" dirty="0">
                <a:solidFill>
                  <a:schemeClr val="bg1"/>
                </a:solidFill>
                <a:latin typeface="Montserrat" panose="00000500000000000000" pitchFamily="2" charset="0"/>
              </a:rPr>
              <a:t>for Excellence in Environmental Stewardship</a:t>
            </a:r>
          </a:p>
          <a:p>
            <a:pPr marL="171450" indent="-171450">
              <a:buClr>
                <a:srgbClr val="D5B446"/>
              </a:buClr>
              <a:buFont typeface="Wingdings" panose="05000000000000000000" pitchFamily="2" charset="2"/>
              <a:buChar char="Ø"/>
            </a:pPr>
            <a:r>
              <a:rPr lang="en-CA" sz="800" b="1" dirty="0">
                <a:solidFill>
                  <a:schemeClr val="bg1"/>
                </a:solidFill>
                <a:latin typeface="Montserrat" panose="00000500000000000000" pitchFamily="2" charset="0"/>
              </a:rPr>
              <a:t>2025 YUKON SUSTAINABILITY AWARD</a:t>
            </a:r>
          </a:p>
        </p:txBody>
      </p:sp>
      <p:pic>
        <p:nvPicPr>
          <p:cNvPr id="14" name="Graphic 13" descr="Ribbon with solid fill">
            <a:extLst>
              <a:ext uri="{FF2B5EF4-FFF2-40B4-BE49-F238E27FC236}">
                <a16:creationId xmlns:a16="http://schemas.microsoft.com/office/drawing/2014/main" id="{61425E75-7FBC-FBE4-23D5-FE8D58D73F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920" y="3019457"/>
            <a:ext cx="470142" cy="470142"/>
          </a:xfrm>
          <a:prstGeom prst="rect">
            <a:avLst/>
          </a:prstGeom>
        </p:spPr>
      </p:pic>
      <p:sp>
        <p:nvSpPr>
          <p:cNvPr id="16" name="TextBox 15">
            <a:extLst>
              <a:ext uri="{FF2B5EF4-FFF2-40B4-BE49-F238E27FC236}">
                <a16:creationId xmlns:a16="http://schemas.microsoft.com/office/drawing/2014/main" id="{E7BF6511-633D-3312-D1EE-289B9B4CEAEA}"/>
              </a:ext>
            </a:extLst>
          </p:cNvPr>
          <p:cNvSpPr txBox="1"/>
          <p:nvPr/>
        </p:nvSpPr>
        <p:spPr>
          <a:xfrm>
            <a:off x="207213" y="3509383"/>
            <a:ext cx="1454244" cy="215444"/>
          </a:xfrm>
          <a:prstGeom prst="rect">
            <a:avLst/>
          </a:prstGeom>
          <a:noFill/>
        </p:spPr>
        <p:txBody>
          <a:bodyPr wrap="none" rtlCol="0">
            <a:spAutoFit/>
          </a:bodyPr>
          <a:lstStyle/>
          <a:p>
            <a:pPr algn="r"/>
            <a:r>
              <a:rPr lang="en-CA" sz="800" dirty="0">
                <a:latin typeface="Montserrat" panose="00000500000000000000" pitchFamily="2" charset="0"/>
              </a:rPr>
              <a:t>Snowline’s “Forks” Camp</a:t>
            </a:r>
          </a:p>
        </p:txBody>
      </p:sp>
      <p:sp>
        <p:nvSpPr>
          <p:cNvPr id="20" name="TextBox 19">
            <a:extLst>
              <a:ext uri="{FF2B5EF4-FFF2-40B4-BE49-F238E27FC236}">
                <a16:creationId xmlns:a16="http://schemas.microsoft.com/office/drawing/2014/main" id="{2AE3CF42-0F4C-ED66-E5EB-149F83960DAF}"/>
              </a:ext>
            </a:extLst>
          </p:cNvPr>
          <p:cNvSpPr txBox="1"/>
          <p:nvPr/>
        </p:nvSpPr>
        <p:spPr>
          <a:xfrm>
            <a:off x="8210443" y="3509383"/>
            <a:ext cx="1369286" cy="215444"/>
          </a:xfrm>
          <a:prstGeom prst="rect">
            <a:avLst/>
          </a:prstGeom>
          <a:noFill/>
        </p:spPr>
        <p:txBody>
          <a:bodyPr wrap="none" rtlCol="0">
            <a:spAutoFit/>
          </a:bodyPr>
          <a:lstStyle/>
          <a:p>
            <a:r>
              <a:rPr lang="en-CA" sz="800" dirty="0">
                <a:latin typeface="Montserrat" panose="00000500000000000000" pitchFamily="2" charset="0"/>
              </a:rPr>
              <a:t>Snowline staff at Valley</a:t>
            </a:r>
          </a:p>
        </p:txBody>
      </p:sp>
      <p:sp>
        <p:nvSpPr>
          <p:cNvPr id="21" name="TextBox 20">
            <a:extLst>
              <a:ext uri="{FF2B5EF4-FFF2-40B4-BE49-F238E27FC236}">
                <a16:creationId xmlns:a16="http://schemas.microsoft.com/office/drawing/2014/main" id="{A5C10B90-5AF2-9281-A50C-79571D4F79E0}"/>
              </a:ext>
            </a:extLst>
          </p:cNvPr>
          <p:cNvSpPr txBox="1"/>
          <p:nvPr/>
        </p:nvSpPr>
        <p:spPr>
          <a:xfrm>
            <a:off x="4196995" y="3505523"/>
            <a:ext cx="1590500" cy="215444"/>
          </a:xfrm>
          <a:prstGeom prst="rect">
            <a:avLst/>
          </a:prstGeom>
          <a:noFill/>
        </p:spPr>
        <p:txBody>
          <a:bodyPr wrap="none" rtlCol="0">
            <a:spAutoFit/>
          </a:bodyPr>
          <a:lstStyle/>
          <a:p>
            <a:r>
              <a:rPr lang="en-CA" sz="800" dirty="0">
                <a:latin typeface="Montserrat" panose="00000500000000000000" pitchFamily="2" charset="0"/>
              </a:rPr>
              <a:t>Valley deposit, surface view</a:t>
            </a:r>
          </a:p>
        </p:txBody>
      </p:sp>
      <p:sp>
        <p:nvSpPr>
          <p:cNvPr id="5" name="Title 8">
            <a:extLst>
              <a:ext uri="{FF2B5EF4-FFF2-40B4-BE49-F238E27FC236}">
                <a16:creationId xmlns:a16="http://schemas.microsoft.com/office/drawing/2014/main" id="{581FB14A-30C2-BF2B-2E09-59FE4FC4A33E}"/>
              </a:ext>
            </a:extLst>
          </p:cNvPr>
          <p:cNvSpPr txBox="1">
            <a:spLocks/>
          </p:cNvSpPr>
          <p:nvPr/>
        </p:nvSpPr>
        <p:spPr>
          <a:xfrm>
            <a:off x="-109817" y="448088"/>
            <a:ext cx="11588436"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effectLst>
                  <a:glow>
                    <a:schemeClr val="accent1">
                      <a:alpha val="40000"/>
                    </a:schemeClr>
                  </a:glow>
                </a:effectLst>
                <a:latin typeface="Montserrat" pitchFamily="2" charset="77"/>
              </a:rPr>
              <a:t>A NEXT-GENERATION RESOURCE COMPANY </a:t>
            </a:r>
            <a:endParaRPr lang="ru-RU" sz="3600" b="1" dirty="0">
              <a:effectLst>
                <a:glow>
                  <a:schemeClr val="accent1">
                    <a:alpha val="40000"/>
                  </a:schemeClr>
                </a:glow>
              </a:effectLst>
              <a:latin typeface="Montserrat" pitchFamily="2" charset="77"/>
            </a:endParaRPr>
          </a:p>
        </p:txBody>
      </p:sp>
    </p:spTree>
    <p:extLst>
      <p:ext uri="{BB962C8B-B14F-4D97-AF65-F5344CB8AC3E}">
        <p14:creationId xmlns:p14="http://schemas.microsoft.com/office/powerpoint/2010/main" val="2010682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90104AE-F8E8-A04A-C875-0568B4E3492D}"/>
              </a:ext>
            </a:extLst>
          </p:cNvPr>
          <p:cNvGrpSpPr/>
          <p:nvPr/>
        </p:nvGrpSpPr>
        <p:grpSpPr>
          <a:xfrm>
            <a:off x="1186974" y="4184160"/>
            <a:ext cx="1108885" cy="792766"/>
            <a:chOff x="655802" y="4868111"/>
            <a:chExt cx="1108885" cy="792766"/>
          </a:xfrm>
        </p:grpSpPr>
        <p:pic>
          <p:nvPicPr>
            <p:cNvPr id="4" name="Picture 3" descr="A black and grey logo&#10;&#10;AI-generated content may be incorrect.">
              <a:extLst>
                <a:ext uri="{FF2B5EF4-FFF2-40B4-BE49-F238E27FC236}">
                  <a16:creationId xmlns:a16="http://schemas.microsoft.com/office/drawing/2014/main" id="{94F7D8AB-689E-F8D3-3E86-6ABA82BBC83F}"/>
                </a:ext>
              </a:extLst>
            </p:cNvPr>
            <p:cNvPicPr>
              <a:picLocks noChangeAspect="1"/>
            </p:cNvPicPr>
            <p:nvPr/>
          </p:nvPicPr>
          <p:blipFill>
            <a:blip r:embed="rId4"/>
            <a:stretch>
              <a:fillRect/>
            </a:stretch>
          </p:blipFill>
          <p:spPr>
            <a:xfrm>
              <a:off x="655802" y="4868111"/>
              <a:ext cx="1108885" cy="616047"/>
            </a:xfrm>
            <a:prstGeom prst="rect">
              <a:avLst/>
            </a:prstGeom>
          </p:spPr>
        </p:pic>
        <p:sp>
          <p:nvSpPr>
            <p:cNvPr id="70" name="TextBox 69">
              <a:extLst>
                <a:ext uri="{FF2B5EF4-FFF2-40B4-BE49-F238E27FC236}">
                  <a16:creationId xmlns:a16="http://schemas.microsoft.com/office/drawing/2014/main" id="{DDE8127B-FA60-0916-D2B3-50928E392A01}"/>
                </a:ext>
              </a:extLst>
            </p:cNvPr>
            <p:cNvSpPr txBox="1"/>
            <p:nvPr/>
          </p:nvSpPr>
          <p:spPr>
            <a:xfrm>
              <a:off x="758284" y="5322323"/>
              <a:ext cx="906017" cy="338554"/>
            </a:xfrm>
            <a:prstGeom prst="rect">
              <a:avLst/>
            </a:prstGeom>
            <a:noFill/>
          </p:spPr>
          <p:txBody>
            <a:bodyPr wrap="none" rtlCol="0">
              <a:spAutoFit/>
            </a:bodyPr>
            <a:lstStyle/>
            <a:p>
              <a:pPr algn="ctr"/>
              <a:r>
                <a:rPr lang="en-CA" sz="800" b="1" dirty="0">
                  <a:latin typeface="Montserrat" panose="00000500000000000000" pitchFamily="2" charset="0"/>
                </a:rPr>
                <a:t>Peter Bell</a:t>
              </a:r>
            </a:p>
            <a:p>
              <a:pPr algn="ctr"/>
              <a:r>
                <a:rPr lang="en-CA" sz="800" dirty="0">
                  <a:latin typeface="Montserrat" panose="00000500000000000000" pitchFamily="2" charset="0"/>
                </a:rPr>
                <a:t>Target: $24.50</a:t>
              </a:r>
            </a:p>
          </p:txBody>
        </p:sp>
      </p:grpSp>
      <p:sp>
        <p:nvSpPr>
          <p:cNvPr id="6" name="Slide Number Placeholder 5">
            <a:extLst>
              <a:ext uri="{FF2B5EF4-FFF2-40B4-BE49-F238E27FC236}">
                <a16:creationId xmlns:a16="http://schemas.microsoft.com/office/drawing/2014/main" id="{E20E611F-7A72-B05F-985E-6505BE76ACD2}"/>
              </a:ext>
            </a:extLst>
          </p:cNvPr>
          <p:cNvSpPr>
            <a:spLocks noGrp="1"/>
          </p:cNvSpPr>
          <p:nvPr>
            <p:ph type="sldNum" sz="quarter" idx="4"/>
          </p:nvPr>
        </p:nvSpPr>
        <p:spPr/>
        <p:txBody>
          <a:bodyPr/>
          <a:lstStyle/>
          <a:p>
            <a:fld id="{90B1EC3C-BF0C-488E-814D-D05A1CE60EC8}" type="slidenum">
              <a:rPr lang="en-CA" sz="1400" smtClean="0"/>
              <a:pPr/>
              <a:t>23</a:t>
            </a:fld>
            <a:endParaRPr lang="en-CA" dirty="0"/>
          </a:p>
        </p:txBody>
      </p:sp>
      <p:sp>
        <p:nvSpPr>
          <p:cNvPr id="97" name="TextBox 96">
            <a:extLst>
              <a:ext uri="{FF2B5EF4-FFF2-40B4-BE49-F238E27FC236}">
                <a16:creationId xmlns:a16="http://schemas.microsoft.com/office/drawing/2014/main" id="{FF98B7F3-CFA8-5714-1A70-6239EB5B4171}"/>
              </a:ext>
            </a:extLst>
          </p:cNvPr>
          <p:cNvSpPr txBox="1"/>
          <p:nvPr/>
        </p:nvSpPr>
        <p:spPr>
          <a:xfrm>
            <a:off x="2830277" y="6456987"/>
            <a:ext cx="4288369" cy="358753"/>
          </a:xfrm>
          <a:prstGeom prst="rect">
            <a:avLst/>
          </a:prstGeom>
          <a:noFill/>
        </p:spPr>
        <p:txBody>
          <a:bodyPr wrap="square" rtlCol="0">
            <a:spAutoFit/>
          </a:bodyPr>
          <a:lstStyle/>
          <a:p>
            <a:pPr>
              <a:lnSpc>
                <a:spcPct val="120000"/>
              </a:lnSpc>
            </a:pPr>
            <a:r>
              <a:rPr lang="en-US" sz="750" dirty="0">
                <a:solidFill>
                  <a:schemeClr val="bg1">
                    <a:lumMod val="50000"/>
                  </a:schemeClr>
                </a:solidFill>
                <a:latin typeface="Abadi Extra Light" panose="020B0204020104020204" pitchFamily="34" charset="0"/>
              </a:rPr>
              <a:t>Institutional inclusion on this slide based on participation in previous private placements, direct communication and/or public disclosure of open market buying. Information last updated September 2025.</a:t>
            </a:r>
          </a:p>
        </p:txBody>
      </p:sp>
      <p:graphicFrame>
        <p:nvGraphicFramePr>
          <p:cNvPr id="10" name="Table 9">
            <a:extLst>
              <a:ext uri="{FF2B5EF4-FFF2-40B4-BE49-F238E27FC236}">
                <a16:creationId xmlns:a16="http://schemas.microsoft.com/office/drawing/2014/main" id="{5DB2E1B9-12F5-5D06-F3BE-C11961550F49}"/>
              </a:ext>
            </a:extLst>
          </p:cNvPr>
          <p:cNvGraphicFramePr>
            <a:graphicFrameLocks noGrp="1"/>
          </p:cNvGraphicFramePr>
          <p:nvPr>
            <p:custDataLst>
              <p:tags r:id="rId1"/>
            </p:custDataLst>
            <p:extLst>
              <p:ext uri="{D42A27DB-BD31-4B8C-83A1-F6EECF244321}">
                <p14:modId xmlns:p14="http://schemas.microsoft.com/office/powerpoint/2010/main" val="1353326187"/>
              </p:ext>
            </p:extLst>
          </p:nvPr>
        </p:nvGraphicFramePr>
        <p:xfrm>
          <a:off x="565150" y="1601283"/>
          <a:ext cx="5320149" cy="1790159"/>
        </p:xfrm>
        <a:graphic>
          <a:graphicData uri="http://schemas.openxmlformats.org/drawingml/2006/table">
            <a:tbl>
              <a:tblPr>
                <a:effectLst>
                  <a:outerShdw blurRad="50800" dist="25400" dir="2700000" algn="tl" rotWithShape="0">
                    <a:prstClr val="black">
                      <a:alpha val="40000"/>
                    </a:prstClr>
                  </a:outerShdw>
                </a:effectLst>
              </a:tblPr>
              <a:tblGrid>
                <a:gridCol w="4403205">
                  <a:extLst>
                    <a:ext uri="{9D8B030D-6E8A-4147-A177-3AD203B41FA5}">
                      <a16:colId xmlns:a16="http://schemas.microsoft.com/office/drawing/2014/main" val="633557511"/>
                    </a:ext>
                  </a:extLst>
                </a:gridCol>
                <a:gridCol w="916944">
                  <a:extLst>
                    <a:ext uri="{9D8B030D-6E8A-4147-A177-3AD203B41FA5}">
                      <a16:colId xmlns:a16="http://schemas.microsoft.com/office/drawing/2014/main" val="3211923122"/>
                    </a:ext>
                  </a:extLst>
                </a:gridCol>
              </a:tblGrid>
              <a:tr h="262023">
                <a:tc>
                  <a:txBody>
                    <a:bodyPr/>
                    <a:lstStyle/>
                    <a:p>
                      <a:pPr marL="90488" indent="0" algn="l" rtl="0" fontAlgn="ctr"/>
                      <a:r>
                        <a:rPr lang="en-CA" sz="1000" b="1" i="0" u="none" strike="noStrike" dirty="0">
                          <a:solidFill>
                            <a:srgbClr val="000000"/>
                          </a:solidFill>
                          <a:effectLst/>
                          <a:latin typeface="Montserrat" panose="00000500000000000000" pitchFamily="2" charset="0"/>
                        </a:rPr>
                        <a:t>Basic Shares Outstanding</a:t>
                      </a:r>
                    </a:p>
                  </a:txBody>
                  <a:tcPr marL="4763" marR="4763" marT="4763" marB="0"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en-CA" sz="1000" b="1" i="0" u="none" strike="noStrike" dirty="0">
                          <a:solidFill>
                            <a:srgbClr val="000000"/>
                          </a:solidFill>
                          <a:effectLst/>
                          <a:latin typeface="Montserrat" panose="00000500000000000000" pitchFamily="2" charset="0"/>
                        </a:rPr>
                        <a:t>172.3 M</a:t>
                      </a:r>
                    </a:p>
                  </a:txBody>
                  <a:tcPr marL="4763" marR="72000" marT="4763"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1600894"/>
                  </a:ext>
                </a:extLst>
              </a:tr>
              <a:tr h="208295">
                <a:tc>
                  <a:txBody>
                    <a:bodyPr/>
                    <a:lstStyle/>
                    <a:p>
                      <a:pPr marL="0" indent="90488" algn="l" rtl="0" fontAlgn="ctr"/>
                      <a:r>
                        <a:rPr lang="en-US" sz="1000" b="0" i="1" u="none" strike="noStrike" dirty="0">
                          <a:solidFill>
                            <a:srgbClr val="000000"/>
                          </a:solidFill>
                          <a:effectLst/>
                          <a:latin typeface="Montserrat" panose="00000500000000000000" pitchFamily="2" charset="0"/>
                        </a:rPr>
                        <a:t>Options ($0.30 – $8.64 strike price; $29.0 M total redemption*)</a:t>
                      </a:r>
                      <a:endParaRPr lang="en-CA" sz="1000" b="0" i="1" u="none" strike="noStrike" dirty="0">
                        <a:solidFill>
                          <a:srgbClr val="000000"/>
                        </a:solidFill>
                        <a:effectLst/>
                        <a:latin typeface="Montserrat" panose="00000500000000000000" pitchFamily="2" charset="0"/>
                      </a:endParaRPr>
                    </a:p>
                  </a:txBody>
                  <a:tcPr marL="4763" marR="4763" marT="4763"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CA" sz="1000" b="0" i="0" u="none" strike="noStrike" dirty="0">
                          <a:solidFill>
                            <a:srgbClr val="000000"/>
                          </a:solidFill>
                          <a:effectLst/>
                          <a:latin typeface="Montserrat" panose="00000500000000000000" pitchFamily="2" charset="0"/>
                        </a:rPr>
                        <a:t>10.7 M</a:t>
                      </a:r>
                      <a:endParaRPr lang="en-CA" sz="1000" dirty="0"/>
                    </a:p>
                  </a:txBody>
                  <a:tcPr marL="4763" marR="72000" marT="4763"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95778212"/>
                  </a:ext>
                </a:extLst>
              </a:tr>
              <a:tr h="292037">
                <a:tc>
                  <a:txBody>
                    <a:bodyPr/>
                    <a:lstStyle/>
                    <a:p>
                      <a:pPr marL="0" indent="90488" algn="l" rtl="0" fontAlgn="ctr"/>
                      <a:r>
                        <a:rPr lang="en-CA" sz="1000" b="0" i="1" u="none" strike="noStrike" dirty="0">
                          <a:solidFill>
                            <a:srgbClr val="000000"/>
                          </a:solidFill>
                          <a:effectLst/>
                          <a:latin typeface="Montserrat" panose="00000500000000000000" pitchFamily="2" charset="0"/>
                        </a:rPr>
                        <a:t>Restricted Share Units &amp; Deferred Share Units</a:t>
                      </a:r>
                    </a:p>
                  </a:txBody>
                  <a:tcPr marL="4763" marR="4763" marT="4763" marB="0" anchor="ctr">
                    <a:lnL w="1270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CA" sz="1000" b="0" i="0" u="none" strike="noStrike" dirty="0">
                          <a:solidFill>
                            <a:srgbClr val="000000"/>
                          </a:solidFill>
                          <a:effectLst/>
                          <a:latin typeface="Montserrat" panose="00000500000000000000" pitchFamily="2" charset="0"/>
                        </a:rPr>
                        <a:t>1.0 M</a:t>
                      </a:r>
                    </a:p>
                  </a:txBody>
                  <a:tcPr marL="4763" marR="72000" marT="4763" marB="0"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44981997"/>
                  </a:ext>
                </a:extLst>
              </a:tr>
              <a:tr h="284671">
                <a:tc>
                  <a:txBody>
                    <a:bodyPr/>
                    <a:lstStyle/>
                    <a:p>
                      <a:pPr marL="0" indent="90488" algn="l" rtl="0" fontAlgn="ctr"/>
                      <a:r>
                        <a:rPr lang="en-CA" sz="1000" b="1" i="0" u="none" strike="noStrike" dirty="0">
                          <a:solidFill>
                            <a:srgbClr val="000000"/>
                          </a:solidFill>
                          <a:effectLst/>
                          <a:latin typeface="Montserrat" panose="00000500000000000000" pitchFamily="2" charset="0"/>
                        </a:rPr>
                        <a:t>Fully Diluted Shares Outstanding</a:t>
                      </a:r>
                    </a:p>
                  </a:txBody>
                  <a:tcPr marL="4763" marR="4763" marT="4763" marB="0" anchor="ctr">
                    <a:lnL w="635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en-CA" sz="1000" b="1" i="0" u="none" strike="noStrike" dirty="0">
                          <a:solidFill>
                            <a:srgbClr val="000000"/>
                          </a:solidFill>
                          <a:effectLst/>
                          <a:latin typeface="Montserrat" panose="00000500000000000000" pitchFamily="2" charset="0"/>
                        </a:rPr>
                        <a:t>184.0 M</a:t>
                      </a:r>
                    </a:p>
                  </a:txBody>
                  <a:tcPr marL="4763" marR="72000" marT="4763"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35931449"/>
                  </a:ext>
                </a:extLst>
              </a:tr>
              <a:tr h="267419">
                <a:tc>
                  <a:txBody>
                    <a:bodyPr/>
                    <a:lstStyle/>
                    <a:p>
                      <a:pPr marL="0" marR="0" lvl="0" indent="90488" algn="l" defTabSz="914400" rtl="0" eaLnBrk="1" fontAlgn="ctr" latinLnBrk="0" hangingPunct="1">
                        <a:lnSpc>
                          <a:spcPct val="100000"/>
                        </a:lnSpc>
                        <a:spcBef>
                          <a:spcPts val="0"/>
                        </a:spcBef>
                        <a:spcAft>
                          <a:spcPts val="0"/>
                        </a:spcAft>
                        <a:buClrTx/>
                        <a:buSzTx/>
                        <a:buFontTx/>
                        <a:buNone/>
                        <a:tabLst/>
                        <a:defRPr/>
                      </a:pPr>
                      <a:r>
                        <a:rPr lang="en-CA" sz="1000" b="1" i="0" u="none" strike="noStrike" dirty="0">
                          <a:solidFill>
                            <a:srgbClr val="000000"/>
                          </a:solidFill>
                          <a:effectLst/>
                          <a:latin typeface="Montserrat" panose="00000500000000000000" pitchFamily="2" charset="0"/>
                        </a:rPr>
                        <a:t>Basic Market Capitalization </a:t>
                      </a:r>
                      <a:r>
                        <a:rPr lang="en-CA" sz="1000" b="0" i="0" u="none" strike="noStrike" dirty="0">
                          <a:solidFill>
                            <a:srgbClr val="000000"/>
                          </a:solidFill>
                          <a:effectLst/>
                          <a:latin typeface="Montserrat" panose="00000500000000000000" pitchFamily="2" charset="0"/>
                        </a:rPr>
                        <a:t>(Sep 3, 2025 - </a:t>
                      </a:r>
                      <a:r>
                        <a:rPr lang="en-CA" sz="1000" b="1" i="0" u="none" strike="noStrike" dirty="0">
                          <a:solidFill>
                            <a:srgbClr val="000000"/>
                          </a:solidFill>
                          <a:effectLst/>
                          <a:latin typeface="Montserrat" panose="00000500000000000000" pitchFamily="2" charset="0"/>
                        </a:rPr>
                        <a:t>$9.86 share price</a:t>
                      </a:r>
                      <a:r>
                        <a:rPr lang="en-CA" sz="1000" b="0" i="0" u="none" strike="noStrike" dirty="0">
                          <a:solidFill>
                            <a:srgbClr val="000000"/>
                          </a:solidFill>
                          <a:effectLst/>
                          <a:latin typeface="Montserrat" panose="00000500000000000000" pitchFamily="2" charset="0"/>
                        </a:rPr>
                        <a:t>)</a:t>
                      </a:r>
                    </a:p>
                  </a:txBody>
                  <a:tcPr marL="4763" marR="4763" marT="4763" marB="0" anchor="ctr">
                    <a:lnL w="635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CA" sz="1000" b="1" i="0" u="none" strike="noStrike" dirty="0">
                          <a:solidFill>
                            <a:srgbClr val="000000"/>
                          </a:solidFill>
                          <a:effectLst/>
                          <a:latin typeface="Montserrat" panose="00000500000000000000" pitchFamily="2" charset="0"/>
                        </a:rPr>
                        <a:t>$1.70 B</a:t>
                      </a:r>
                    </a:p>
                  </a:txBody>
                  <a:tcPr marL="4763" marR="72000" marT="4763"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7218533"/>
                  </a:ext>
                </a:extLst>
              </a:tr>
              <a:tr h="267419">
                <a:tc>
                  <a:txBody>
                    <a:bodyPr/>
                    <a:lstStyle/>
                    <a:p>
                      <a:pPr marL="0" marR="0" lvl="0" indent="90488" algn="l" defTabSz="914400" rtl="0" eaLnBrk="1" fontAlgn="ctr" latinLnBrk="0" hangingPunct="1">
                        <a:lnSpc>
                          <a:spcPct val="100000"/>
                        </a:lnSpc>
                        <a:spcBef>
                          <a:spcPts val="0"/>
                        </a:spcBef>
                        <a:spcAft>
                          <a:spcPts val="0"/>
                        </a:spcAft>
                        <a:buClrTx/>
                        <a:buSzTx/>
                        <a:buFontTx/>
                        <a:buNone/>
                        <a:tabLst/>
                        <a:defRPr/>
                      </a:pPr>
                      <a:r>
                        <a:rPr lang="en-CA" sz="1000" b="1" i="0" u="none" strike="noStrike" dirty="0">
                          <a:solidFill>
                            <a:srgbClr val="000000"/>
                          </a:solidFill>
                          <a:effectLst/>
                          <a:latin typeface="Montserrat" panose="00000500000000000000" pitchFamily="2" charset="0"/>
                        </a:rPr>
                        <a:t>Cash </a:t>
                      </a:r>
                      <a:r>
                        <a:rPr lang="en-CA" sz="1000" b="0" i="0" u="none" strike="noStrike" dirty="0">
                          <a:solidFill>
                            <a:srgbClr val="000000"/>
                          </a:solidFill>
                          <a:effectLst/>
                          <a:latin typeface="Montserrat" panose="00000500000000000000" pitchFamily="2" charset="0"/>
                        </a:rPr>
                        <a:t>(Sep 4, 2025)</a:t>
                      </a:r>
                    </a:p>
                  </a:txBody>
                  <a:tcPr marL="4763" marR="4763" marT="4763" marB="0" anchor="ctr">
                    <a:lnL w="635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en-CA" sz="1000" b="1" i="0" u="none" strike="noStrike" dirty="0">
                          <a:solidFill>
                            <a:srgbClr val="000000"/>
                          </a:solidFill>
                          <a:effectLst/>
                          <a:latin typeface="Montserrat" panose="00000500000000000000" pitchFamily="2" charset="0"/>
                        </a:rPr>
                        <a:t>$130.4 M</a:t>
                      </a:r>
                    </a:p>
                  </a:txBody>
                  <a:tcPr marL="4763" marR="72000" marT="4763" marB="0" anchor="ctr">
                    <a:lnL>
                      <a:noFill/>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36428649"/>
                  </a:ext>
                </a:extLst>
              </a:tr>
              <a:tr h="208295">
                <a:tc>
                  <a:txBody>
                    <a:bodyPr/>
                    <a:lstStyle/>
                    <a:p>
                      <a:pPr marL="0" indent="90488" algn="l" rtl="0" fontAlgn="ctr"/>
                      <a:r>
                        <a:rPr lang="en-CA" sz="1000" b="1" i="0" u="none" strike="noStrike" dirty="0">
                          <a:solidFill>
                            <a:srgbClr val="000000"/>
                          </a:solidFill>
                          <a:effectLst/>
                          <a:latin typeface="Montserrat" panose="00000500000000000000" pitchFamily="2" charset="0"/>
                        </a:rPr>
                        <a:t>Debt</a:t>
                      </a:r>
                    </a:p>
                  </a:txBody>
                  <a:tcPr marL="4763" marR="4763" marT="4763" marB="0"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ctr"/>
                      <a:r>
                        <a:rPr lang="en-CA" sz="1000" b="1" i="0" u="none" strike="noStrike" dirty="0">
                          <a:solidFill>
                            <a:srgbClr val="000000"/>
                          </a:solidFill>
                          <a:effectLst/>
                          <a:latin typeface="Montserrat" panose="00000500000000000000" pitchFamily="2" charset="0"/>
                        </a:rPr>
                        <a:t>$0</a:t>
                      </a:r>
                    </a:p>
                  </a:txBody>
                  <a:tcPr marL="4763" marR="72000" marT="4763"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23021837"/>
                  </a:ext>
                </a:extLst>
              </a:tr>
            </a:tbl>
          </a:graphicData>
        </a:graphic>
      </p:graphicFrame>
      <p:sp>
        <p:nvSpPr>
          <p:cNvPr id="15" name="TextBox 5">
            <a:extLst>
              <a:ext uri="{FF2B5EF4-FFF2-40B4-BE49-F238E27FC236}">
                <a16:creationId xmlns:a16="http://schemas.microsoft.com/office/drawing/2014/main" id="{6F39E7C6-ADD4-D9C2-25BD-C2A1E25D52BD}"/>
              </a:ext>
            </a:extLst>
          </p:cNvPr>
          <p:cNvSpPr txBox="1"/>
          <p:nvPr/>
        </p:nvSpPr>
        <p:spPr>
          <a:xfrm>
            <a:off x="3516858" y="3405861"/>
            <a:ext cx="2411767" cy="358753"/>
          </a:xfrm>
          <a:prstGeom prst="rect">
            <a:avLst/>
          </a:prstGeom>
          <a:noFill/>
        </p:spPr>
        <p:txBody>
          <a:bodyPr wrap="square" rtlCol="0">
            <a:spAutoFit/>
          </a:bodyPr>
          <a:lstStyle>
            <a:defPPr>
              <a:defRPr lang="en-US"/>
            </a:defPPr>
            <a:lvl1pPr>
              <a:lnSpc>
                <a:spcPct val="120000"/>
              </a:lnSpc>
              <a:defRPr sz="750">
                <a:solidFill>
                  <a:schemeClr val="bg1">
                    <a:lumMod val="50000"/>
                  </a:schemeClr>
                </a:solidFill>
                <a:latin typeface="Abadi Extra Light" panose="020B02040201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CA" dirty="0"/>
              <a:t>All figures in Canadian dollars</a:t>
            </a:r>
          </a:p>
          <a:p>
            <a:pPr algn="r"/>
            <a:r>
              <a:rPr lang="en-US" dirty="0"/>
              <a:t>*A large proportion of stock options have not yet vested</a:t>
            </a:r>
          </a:p>
        </p:txBody>
      </p:sp>
      <p:sp>
        <p:nvSpPr>
          <p:cNvPr id="2" name="Rectangle 1">
            <a:extLst>
              <a:ext uri="{FF2B5EF4-FFF2-40B4-BE49-F238E27FC236}">
                <a16:creationId xmlns:a16="http://schemas.microsoft.com/office/drawing/2014/main" id="{AD52405F-B4A4-6FA5-267E-A02A9670EA84}"/>
              </a:ext>
            </a:extLst>
          </p:cNvPr>
          <p:cNvSpPr/>
          <p:nvPr/>
        </p:nvSpPr>
        <p:spPr>
          <a:xfrm>
            <a:off x="565150" y="1136221"/>
            <a:ext cx="5320149" cy="300284"/>
          </a:xfrm>
          <a:prstGeom prst="rect">
            <a:avLst/>
          </a:prstGeom>
          <a:solidFill>
            <a:srgbClr val="3052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bg1"/>
                </a:solidFill>
                <a:latin typeface="Montserrat SemiBold" pitchFamily="2" charset="77"/>
              </a:rPr>
              <a:t>CAPITAL STRUCTURE</a:t>
            </a:r>
            <a:endParaRPr lang="en-CA" sz="1400" dirty="0">
              <a:solidFill>
                <a:schemeClr val="bg1"/>
              </a:solidFill>
            </a:endParaRPr>
          </a:p>
        </p:txBody>
      </p:sp>
      <p:sp>
        <p:nvSpPr>
          <p:cNvPr id="17" name="Rectangle 16">
            <a:extLst>
              <a:ext uri="{FF2B5EF4-FFF2-40B4-BE49-F238E27FC236}">
                <a16:creationId xmlns:a16="http://schemas.microsoft.com/office/drawing/2014/main" id="{1D6E71B2-FB60-9BEB-91F6-5E2898D408CA}"/>
              </a:ext>
            </a:extLst>
          </p:cNvPr>
          <p:cNvSpPr/>
          <p:nvPr/>
        </p:nvSpPr>
        <p:spPr>
          <a:xfrm>
            <a:off x="565150" y="3857375"/>
            <a:ext cx="5320149" cy="300284"/>
          </a:xfrm>
          <a:prstGeom prst="rect">
            <a:avLst/>
          </a:prstGeom>
          <a:solidFill>
            <a:srgbClr val="3052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bg1"/>
                </a:solidFill>
                <a:latin typeface="Montserrat SemiBold" pitchFamily="2" charset="77"/>
              </a:rPr>
              <a:t>ANALYST COVERAGE</a:t>
            </a:r>
            <a:endParaRPr lang="en-CA" sz="1400" dirty="0">
              <a:solidFill>
                <a:schemeClr val="bg1"/>
              </a:solidFill>
            </a:endParaRPr>
          </a:p>
        </p:txBody>
      </p:sp>
      <p:sp>
        <p:nvSpPr>
          <p:cNvPr id="52" name="Rectangle 51">
            <a:extLst>
              <a:ext uri="{FF2B5EF4-FFF2-40B4-BE49-F238E27FC236}">
                <a16:creationId xmlns:a16="http://schemas.microsoft.com/office/drawing/2014/main" id="{6F7E6199-276F-0E03-8918-0CFF1721D499}"/>
              </a:ext>
            </a:extLst>
          </p:cNvPr>
          <p:cNvSpPr>
            <a:spLocks noGrp="1" noRot="1" noMove="1" noResize="1" noEditPoints="1" noAdjustHandles="1" noChangeArrowheads="1" noChangeShapeType="1"/>
          </p:cNvSpPr>
          <p:nvPr/>
        </p:nvSpPr>
        <p:spPr>
          <a:xfrm>
            <a:off x="6409346" y="4052869"/>
            <a:ext cx="5244996" cy="2305910"/>
          </a:xfrm>
          <a:prstGeom prst="rect">
            <a:avLst/>
          </a:prstGeom>
          <a:gradFill flip="none" rotWithShape="1">
            <a:gsLst>
              <a:gs pos="0">
                <a:srgbClr val="CCC9C9">
                  <a:tint val="66000"/>
                  <a:satMod val="160000"/>
                </a:srgbClr>
              </a:gs>
              <a:gs pos="25000">
                <a:srgbClr val="CCC9C9">
                  <a:tint val="44500"/>
                  <a:satMod val="160000"/>
                </a:srgbClr>
              </a:gs>
              <a:gs pos="100000">
                <a:srgbClr val="CCC9C9">
                  <a:tint val="23500"/>
                  <a:satMod val="16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58" name="Chart 57">
            <a:extLst>
              <a:ext uri="{FF2B5EF4-FFF2-40B4-BE49-F238E27FC236}">
                <a16:creationId xmlns:a16="http://schemas.microsoft.com/office/drawing/2014/main" id="{4EEFE052-910A-1999-8026-0E03DFFD83B3}"/>
              </a:ext>
            </a:extLst>
          </p:cNvPr>
          <p:cNvGraphicFramePr/>
          <p:nvPr>
            <p:extLst>
              <p:ext uri="{D42A27DB-BD31-4B8C-83A1-F6EECF244321}">
                <p14:modId xmlns:p14="http://schemas.microsoft.com/office/powerpoint/2010/main" val="1896237359"/>
              </p:ext>
            </p:extLst>
          </p:nvPr>
        </p:nvGraphicFramePr>
        <p:xfrm>
          <a:off x="6918254" y="1174809"/>
          <a:ext cx="4138606" cy="3071816"/>
        </p:xfrm>
        <a:graphic>
          <a:graphicData uri="http://schemas.openxmlformats.org/drawingml/2006/chart">
            <c:chart xmlns:c="http://schemas.openxmlformats.org/drawingml/2006/chart" xmlns:r="http://schemas.openxmlformats.org/officeDocument/2006/relationships" r:id="rId5"/>
          </a:graphicData>
        </a:graphic>
      </p:graphicFrame>
      <p:pic>
        <p:nvPicPr>
          <p:cNvPr id="60" name="Picture 59" descr="A picture containing logo&#10;&#10;Description automatically generated">
            <a:extLst>
              <a:ext uri="{FF2B5EF4-FFF2-40B4-BE49-F238E27FC236}">
                <a16:creationId xmlns:a16="http://schemas.microsoft.com/office/drawing/2014/main" id="{DB466490-CEBB-F56B-6AEC-DDC8068AA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8197" y="4679657"/>
            <a:ext cx="853540" cy="206050"/>
          </a:xfrm>
          <a:prstGeom prst="rect">
            <a:avLst/>
          </a:prstGeom>
        </p:spPr>
      </p:pic>
      <p:pic>
        <p:nvPicPr>
          <p:cNvPr id="63" name="Picture 62" descr="Blue text on a black background&#10;&#10;Description automatically generated">
            <a:extLst>
              <a:ext uri="{FF2B5EF4-FFF2-40B4-BE49-F238E27FC236}">
                <a16:creationId xmlns:a16="http://schemas.microsoft.com/office/drawing/2014/main" id="{9C0EB76D-82E5-E9FD-A157-4FBDFC04A7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7353" y="4594624"/>
            <a:ext cx="1171524" cy="306448"/>
          </a:xfrm>
          <a:prstGeom prst="rect">
            <a:avLst/>
          </a:prstGeom>
        </p:spPr>
      </p:pic>
      <p:grpSp>
        <p:nvGrpSpPr>
          <p:cNvPr id="64" name="Group 63">
            <a:extLst>
              <a:ext uri="{FF2B5EF4-FFF2-40B4-BE49-F238E27FC236}">
                <a16:creationId xmlns:a16="http://schemas.microsoft.com/office/drawing/2014/main" id="{91A8A6F7-4D45-E5B5-79D4-4E204D961FE5}"/>
              </a:ext>
            </a:extLst>
          </p:cNvPr>
          <p:cNvGrpSpPr/>
          <p:nvPr/>
        </p:nvGrpSpPr>
        <p:grpSpPr>
          <a:xfrm>
            <a:off x="10933427" y="5679720"/>
            <a:ext cx="623783" cy="544651"/>
            <a:chOff x="4342622" y="4261594"/>
            <a:chExt cx="623783" cy="544651"/>
          </a:xfrm>
        </p:grpSpPr>
        <p:pic>
          <p:nvPicPr>
            <p:cNvPr id="65" name="Graphic 64">
              <a:extLst>
                <a:ext uri="{FF2B5EF4-FFF2-40B4-BE49-F238E27FC236}">
                  <a16:creationId xmlns:a16="http://schemas.microsoft.com/office/drawing/2014/main" id="{AFE47162-DBA7-642B-46F1-1341D3041F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00027" y="4261594"/>
              <a:ext cx="316411" cy="316411"/>
            </a:xfrm>
            <a:prstGeom prst="rect">
              <a:avLst/>
            </a:prstGeom>
          </p:spPr>
        </p:pic>
        <p:pic>
          <p:nvPicPr>
            <p:cNvPr id="66" name="Graphic 65">
              <a:extLst>
                <a:ext uri="{FF2B5EF4-FFF2-40B4-BE49-F238E27FC236}">
                  <a16:creationId xmlns:a16="http://schemas.microsoft.com/office/drawing/2014/main" id="{0189543E-C2A9-D316-480A-DA9BCF8185C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42622" y="4679680"/>
              <a:ext cx="623783" cy="126565"/>
            </a:xfrm>
            <a:prstGeom prst="rect">
              <a:avLst/>
            </a:prstGeom>
          </p:spPr>
        </p:pic>
      </p:grpSp>
      <p:grpSp>
        <p:nvGrpSpPr>
          <p:cNvPr id="67" name="Group 66">
            <a:extLst>
              <a:ext uri="{FF2B5EF4-FFF2-40B4-BE49-F238E27FC236}">
                <a16:creationId xmlns:a16="http://schemas.microsoft.com/office/drawing/2014/main" id="{F3CCC73C-92A6-EF87-7E8F-008DBD685B9D}"/>
              </a:ext>
            </a:extLst>
          </p:cNvPr>
          <p:cNvGrpSpPr/>
          <p:nvPr/>
        </p:nvGrpSpPr>
        <p:grpSpPr>
          <a:xfrm>
            <a:off x="8296539" y="4586493"/>
            <a:ext cx="1455181" cy="388017"/>
            <a:chOff x="8312922" y="4478795"/>
            <a:chExt cx="1729911" cy="423490"/>
          </a:xfrm>
        </p:grpSpPr>
        <p:sp>
          <p:nvSpPr>
            <p:cNvPr id="68" name="TextBox 67">
              <a:extLst>
                <a:ext uri="{FF2B5EF4-FFF2-40B4-BE49-F238E27FC236}">
                  <a16:creationId xmlns:a16="http://schemas.microsoft.com/office/drawing/2014/main" id="{0DAF6193-DE24-82CD-690E-94015EADB512}"/>
                </a:ext>
              </a:extLst>
            </p:cNvPr>
            <p:cNvSpPr txBox="1"/>
            <p:nvPr/>
          </p:nvSpPr>
          <p:spPr>
            <a:xfrm>
              <a:off x="8667136" y="4499101"/>
              <a:ext cx="1375697" cy="369332"/>
            </a:xfrm>
            <a:prstGeom prst="rect">
              <a:avLst/>
            </a:prstGeom>
            <a:noFill/>
          </p:spPr>
          <p:txBody>
            <a:bodyPr wrap="none" rtlCol="0">
              <a:spAutoFit/>
            </a:bodyPr>
            <a:lstStyle/>
            <a:p>
              <a:r>
                <a:rPr lang="en-CA" sz="900" b="1" dirty="0">
                  <a:solidFill>
                    <a:srgbClr val="E42C2D"/>
                  </a:solidFill>
                  <a:latin typeface="Montserrat" panose="00000500000000000000" pitchFamily="2" charset="0"/>
                </a:rPr>
                <a:t>Scotia Global</a:t>
              </a:r>
            </a:p>
            <a:p>
              <a:r>
                <a:rPr lang="en-CA" sz="900" b="1" dirty="0">
                  <a:solidFill>
                    <a:srgbClr val="E42C2D"/>
                  </a:solidFill>
                  <a:latin typeface="Montserrat" panose="00000500000000000000" pitchFamily="2" charset="0"/>
                </a:rPr>
                <a:t>Asset Management</a:t>
              </a:r>
              <a:endParaRPr lang="en-CA" sz="1050" b="1" dirty="0">
                <a:solidFill>
                  <a:srgbClr val="E42C2D"/>
                </a:solidFill>
                <a:latin typeface="Montserrat" panose="00000500000000000000" pitchFamily="2" charset="0"/>
              </a:endParaRPr>
            </a:p>
          </p:txBody>
        </p:sp>
        <p:pic>
          <p:nvPicPr>
            <p:cNvPr id="69" name="Picture 68" descr="A red logo with a globe on a black background&#10;&#10;Description automatically generated">
              <a:extLst>
                <a:ext uri="{FF2B5EF4-FFF2-40B4-BE49-F238E27FC236}">
                  <a16:creationId xmlns:a16="http://schemas.microsoft.com/office/drawing/2014/main" id="{587BB140-C3A8-F46F-5196-EC29A97C40D6}"/>
                </a:ext>
              </a:extLst>
            </p:cNvPr>
            <p:cNvPicPr>
              <a:picLocks noChangeAspect="1"/>
            </p:cNvPicPr>
            <p:nvPr/>
          </p:nvPicPr>
          <p:blipFill rotWithShape="1">
            <a:blip r:embed="rId12"/>
            <a:srcRect l="28819" t="9156" r="29733" b="33789"/>
            <a:stretch/>
          </p:blipFill>
          <p:spPr>
            <a:xfrm>
              <a:off x="8312922" y="4478795"/>
              <a:ext cx="444569" cy="423490"/>
            </a:xfrm>
            <a:prstGeom prst="rect">
              <a:avLst/>
            </a:prstGeom>
          </p:spPr>
        </p:pic>
      </p:grpSp>
      <p:sp>
        <p:nvSpPr>
          <p:cNvPr id="71" name="TextBox 70">
            <a:extLst>
              <a:ext uri="{FF2B5EF4-FFF2-40B4-BE49-F238E27FC236}">
                <a16:creationId xmlns:a16="http://schemas.microsoft.com/office/drawing/2014/main" id="{081884C4-CE51-C4AA-6B51-C603B69FF7BD}"/>
              </a:ext>
            </a:extLst>
          </p:cNvPr>
          <p:cNvSpPr txBox="1"/>
          <p:nvPr/>
        </p:nvSpPr>
        <p:spPr>
          <a:xfrm>
            <a:off x="6425423" y="4088641"/>
            <a:ext cx="4658648" cy="500137"/>
          </a:xfrm>
          <a:prstGeom prst="rect">
            <a:avLst/>
          </a:prstGeom>
          <a:noFill/>
        </p:spPr>
        <p:txBody>
          <a:bodyPr wrap="none" rtlCol="0">
            <a:spAutoFit/>
          </a:bodyPr>
          <a:lstStyle/>
          <a:p>
            <a:r>
              <a:rPr lang="en-CA" sz="1600" dirty="0">
                <a:solidFill>
                  <a:schemeClr val="tx1">
                    <a:lumMod val="65000"/>
                    <a:lumOff val="35000"/>
                  </a:schemeClr>
                </a:solidFill>
                <a:latin typeface="Montserrat SemiBold" pitchFamily="2" charset="77"/>
              </a:rPr>
              <a:t>INCREASING INSTITUTIONAL OWNERSHIP</a:t>
            </a:r>
          </a:p>
          <a:p>
            <a:r>
              <a:rPr lang="en-CA" sz="1050" dirty="0">
                <a:solidFill>
                  <a:schemeClr val="tx1">
                    <a:lumMod val="65000"/>
                    <a:lumOff val="35000"/>
                  </a:schemeClr>
                </a:solidFill>
                <a:latin typeface="Montserrat" pitchFamily="2" charset="77"/>
              </a:rPr>
              <a:t>Owners include, but not limited to:</a:t>
            </a:r>
          </a:p>
        </p:txBody>
      </p:sp>
      <p:cxnSp>
        <p:nvCxnSpPr>
          <p:cNvPr id="74" name="Straight Connector 73">
            <a:extLst>
              <a:ext uri="{FF2B5EF4-FFF2-40B4-BE49-F238E27FC236}">
                <a16:creationId xmlns:a16="http://schemas.microsoft.com/office/drawing/2014/main" id="{FA37C432-0707-F1C3-B191-3D39BABEFAC6}"/>
              </a:ext>
            </a:extLst>
          </p:cNvPr>
          <p:cNvCxnSpPr>
            <a:cxnSpLocks/>
          </p:cNvCxnSpPr>
          <p:nvPr/>
        </p:nvCxnSpPr>
        <p:spPr>
          <a:xfrm flipH="1">
            <a:off x="9354984" y="2121567"/>
            <a:ext cx="366081" cy="0"/>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30D7377E-27FE-11B8-1F6A-A60B04E528DC}"/>
              </a:ext>
            </a:extLst>
          </p:cNvPr>
          <p:cNvCxnSpPr>
            <a:cxnSpLocks/>
          </p:cNvCxnSpPr>
          <p:nvPr/>
        </p:nvCxnSpPr>
        <p:spPr>
          <a:xfrm flipH="1">
            <a:off x="8757491" y="1658433"/>
            <a:ext cx="976534" cy="0"/>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76" name="Rectangle 75">
            <a:extLst>
              <a:ext uri="{FF2B5EF4-FFF2-40B4-BE49-F238E27FC236}">
                <a16:creationId xmlns:a16="http://schemas.microsoft.com/office/drawing/2014/main" id="{8B07333E-EC34-AB6B-4C64-DBC8A6E5EB42}"/>
              </a:ext>
            </a:extLst>
          </p:cNvPr>
          <p:cNvSpPr/>
          <p:nvPr/>
        </p:nvSpPr>
        <p:spPr>
          <a:xfrm>
            <a:off x="6306701" y="1136221"/>
            <a:ext cx="5320149" cy="300284"/>
          </a:xfrm>
          <a:prstGeom prst="rect">
            <a:avLst/>
          </a:prstGeom>
          <a:solidFill>
            <a:srgbClr val="3052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bg1"/>
                </a:solidFill>
                <a:latin typeface="Montserrat SemiBold" pitchFamily="2" charset="77"/>
              </a:rPr>
              <a:t>OWNERSHIP</a:t>
            </a:r>
            <a:endParaRPr lang="en-CA" sz="1400" dirty="0">
              <a:solidFill>
                <a:schemeClr val="bg1"/>
              </a:solidFill>
            </a:endParaRPr>
          </a:p>
        </p:txBody>
      </p:sp>
      <p:pic>
        <p:nvPicPr>
          <p:cNvPr id="77" name="Picture 76" descr="A logo with text on it&#10;&#10;Description automatically generated">
            <a:extLst>
              <a:ext uri="{FF2B5EF4-FFF2-40B4-BE49-F238E27FC236}">
                <a16:creationId xmlns:a16="http://schemas.microsoft.com/office/drawing/2014/main" id="{88F89273-ED8D-A58A-E14A-1C0D92B5AEB0}"/>
              </a:ext>
            </a:extLst>
          </p:cNvPr>
          <p:cNvPicPr>
            <a:picLocks noChangeAspect="1"/>
          </p:cNvPicPr>
          <p:nvPr/>
        </p:nvPicPr>
        <p:blipFill>
          <a:blip r:embed="rId13"/>
          <a:stretch>
            <a:fillRect/>
          </a:stretch>
        </p:blipFill>
        <p:spPr>
          <a:xfrm>
            <a:off x="8338332" y="4903071"/>
            <a:ext cx="1630216" cy="815108"/>
          </a:xfrm>
          <a:prstGeom prst="rect">
            <a:avLst/>
          </a:prstGeom>
        </p:spPr>
      </p:pic>
      <p:pic>
        <p:nvPicPr>
          <p:cNvPr id="78" name="Picture 77" descr="A blue and black logo&#10;&#10;Description automatically generated">
            <a:extLst>
              <a:ext uri="{FF2B5EF4-FFF2-40B4-BE49-F238E27FC236}">
                <a16:creationId xmlns:a16="http://schemas.microsoft.com/office/drawing/2014/main" id="{95D8331B-0C82-52B4-36CC-93E809642728}"/>
              </a:ext>
            </a:extLst>
          </p:cNvPr>
          <p:cNvPicPr>
            <a:picLocks noChangeAspect="1"/>
          </p:cNvPicPr>
          <p:nvPr/>
        </p:nvPicPr>
        <p:blipFill>
          <a:blip r:embed="rId14"/>
          <a:stretch>
            <a:fillRect/>
          </a:stretch>
        </p:blipFill>
        <p:spPr>
          <a:xfrm>
            <a:off x="8139376" y="5779189"/>
            <a:ext cx="889604" cy="350976"/>
          </a:xfrm>
          <a:prstGeom prst="rect">
            <a:avLst/>
          </a:prstGeom>
        </p:spPr>
      </p:pic>
      <p:pic>
        <p:nvPicPr>
          <p:cNvPr id="47" name="Graphic 46">
            <a:extLst>
              <a:ext uri="{FF2B5EF4-FFF2-40B4-BE49-F238E27FC236}">
                <a16:creationId xmlns:a16="http://schemas.microsoft.com/office/drawing/2014/main" id="{9E1278A3-2059-CFEB-17F4-8120A56E3FB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12720" y="5835598"/>
            <a:ext cx="1157764" cy="231553"/>
          </a:xfrm>
          <a:prstGeom prst="rect">
            <a:avLst/>
          </a:prstGeom>
        </p:spPr>
      </p:pic>
      <p:grpSp>
        <p:nvGrpSpPr>
          <p:cNvPr id="11" name="Group 10">
            <a:extLst>
              <a:ext uri="{FF2B5EF4-FFF2-40B4-BE49-F238E27FC236}">
                <a16:creationId xmlns:a16="http://schemas.microsoft.com/office/drawing/2014/main" id="{736C014B-B363-F698-8316-BB8DCBF8855D}"/>
              </a:ext>
            </a:extLst>
          </p:cNvPr>
          <p:cNvGrpSpPr/>
          <p:nvPr/>
        </p:nvGrpSpPr>
        <p:grpSpPr>
          <a:xfrm>
            <a:off x="210406" y="4391612"/>
            <a:ext cx="904415" cy="585853"/>
            <a:chOff x="192269" y="2435993"/>
            <a:chExt cx="1324154" cy="857746"/>
          </a:xfrm>
        </p:grpSpPr>
        <p:grpSp>
          <p:nvGrpSpPr>
            <p:cNvPr id="42" name="Group 41">
              <a:extLst>
                <a:ext uri="{FF2B5EF4-FFF2-40B4-BE49-F238E27FC236}">
                  <a16:creationId xmlns:a16="http://schemas.microsoft.com/office/drawing/2014/main" id="{225BF233-2691-0DA3-B6CF-1B32C49086EC}"/>
                </a:ext>
              </a:extLst>
            </p:cNvPr>
            <p:cNvGrpSpPr/>
            <p:nvPr/>
          </p:nvGrpSpPr>
          <p:grpSpPr>
            <a:xfrm>
              <a:off x="359163" y="2435993"/>
              <a:ext cx="979411" cy="334290"/>
              <a:chOff x="486933" y="2279821"/>
              <a:chExt cx="2365075" cy="869007"/>
            </a:xfrm>
          </p:grpSpPr>
          <p:pic>
            <p:nvPicPr>
              <p:cNvPr id="44" name="Picture 43" descr="A picture containing text, clipart, vector graphics&#10;&#10;Description automatically generated">
                <a:extLst>
                  <a:ext uri="{FF2B5EF4-FFF2-40B4-BE49-F238E27FC236}">
                    <a16:creationId xmlns:a16="http://schemas.microsoft.com/office/drawing/2014/main" id="{0938EC10-EBEB-6A36-1435-3736C08FFA12}"/>
                  </a:ext>
                </a:extLst>
              </p:cNvPr>
              <p:cNvPicPr>
                <a:picLocks noChangeAspect="1"/>
              </p:cNvPicPr>
              <p:nvPr/>
            </p:nvPicPr>
            <p:blipFill>
              <a:blip r:embed="rId17" cstate="screen">
                <a:duotone>
                  <a:prstClr val="black"/>
                  <a:schemeClr val="tx2">
                    <a:tint val="45000"/>
                    <a:satMod val="400000"/>
                  </a:schemeClr>
                </a:duotone>
                <a:extLst>
                  <a:ext uri="{BEBA8EAE-BF5A-486C-A8C5-ECC9F3942E4B}">
                    <a14:imgProps xmlns:a14="http://schemas.microsoft.com/office/drawing/2010/main">
                      <a14:imgLayer r:embed="rId18">
                        <a14:imgEffect>
                          <a14:colorTemperature colorTemp="11500"/>
                        </a14:imgEffect>
                        <a14:imgEffect>
                          <a14:saturation sat="153000"/>
                        </a14:imgEffect>
                        <a14:imgEffect>
                          <a14:brightnessContrast bright="-61000"/>
                        </a14:imgEffect>
                      </a14:imgLayer>
                    </a14:imgProps>
                  </a:ext>
                  <a:ext uri="{28A0092B-C50C-407E-A947-70E740481C1C}">
                    <a14:useLocalDpi xmlns:a14="http://schemas.microsoft.com/office/drawing/2010/main"/>
                  </a:ext>
                </a:extLst>
              </a:blip>
              <a:stretch>
                <a:fillRect/>
              </a:stretch>
            </p:blipFill>
            <p:spPr>
              <a:xfrm>
                <a:off x="486933" y="2418567"/>
                <a:ext cx="2365075" cy="730261"/>
              </a:xfrm>
              <a:prstGeom prst="rect">
                <a:avLst/>
              </a:prstGeom>
            </p:spPr>
          </p:pic>
          <p:pic>
            <p:nvPicPr>
              <p:cNvPr id="46" name="Picture 45" descr="A picture containing text, clipart, vector graphics&#10;&#10;Description automatically generated">
                <a:extLst>
                  <a:ext uri="{FF2B5EF4-FFF2-40B4-BE49-F238E27FC236}">
                    <a16:creationId xmlns:a16="http://schemas.microsoft.com/office/drawing/2014/main" id="{C81091AF-AF14-7485-EDED-8A66497D5784}"/>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79786" t="-16869" r="15012" b="85879"/>
              <a:stretch/>
            </p:blipFill>
            <p:spPr>
              <a:xfrm>
                <a:off x="2359384" y="2279821"/>
                <a:ext cx="134644" cy="247697"/>
              </a:xfrm>
              <a:prstGeom prst="rect">
                <a:avLst/>
              </a:prstGeom>
            </p:spPr>
          </p:pic>
        </p:grpSp>
        <p:sp>
          <p:nvSpPr>
            <p:cNvPr id="43" name="TextBox 42">
              <a:extLst>
                <a:ext uri="{FF2B5EF4-FFF2-40B4-BE49-F238E27FC236}">
                  <a16:creationId xmlns:a16="http://schemas.microsoft.com/office/drawing/2014/main" id="{6C6B5E6E-A813-E231-B8D0-913CF4E2F940}"/>
                </a:ext>
              </a:extLst>
            </p:cNvPr>
            <p:cNvSpPr txBox="1"/>
            <p:nvPr/>
          </p:nvSpPr>
          <p:spPr>
            <a:xfrm>
              <a:off x="192269" y="2798063"/>
              <a:ext cx="1324154" cy="495676"/>
            </a:xfrm>
            <a:prstGeom prst="rect">
              <a:avLst/>
            </a:prstGeom>
            <a:noFill/>
          </p:spPr>
          <p:txBody>
            <a:bodyPr wrap="none" rtlCol="0">
              <a:spAutoFit/>
            </a:bodyPr>
            <a:lstStyle/>
            <a:p>
              <a:pPr algn="ctr"/>
              <a:r>
                <a:rPr lang="en-CA" sz="800" b="1" dirty="0">
                  <a:latin typeface="Montserrat SemiBold" pitchFamily="2" charset="77"/>
                </a:rPr>
                <a:t>Michael Gray</a:t>
              </a:r>
            </a:p>
            <a:p>
              <a:pPr algn="ctr"/>
              <a:r>
                <a:rPr lang="en-CA" sz="800" dirty="0">
                  <a:latin typeface="Montserrat" panose="00000500000000000000" pitchFamily="2" charset="0"/>
                </a:rPr>
                <a:t>NAVPS: $31.43</a:t>
              </a:r>
            </a:p>
          </p:txBody>
        </p:sp>
      </p:grpSp>
      <p:grpSp>
        <p:nvGrpSpPr>
          <p:cNvPr id="48" name="Group 47">
            <a:extLst>
              <a:ext uri="{FF2B5EF4-FFF2-40B4-BE49-F238E27FC236}">
                <a16:creationId xmlns:a16="http://schemas.microsoft.com/office/drawing/2014/main" id="{18F7C5CE-C79D-D87B-6276-26F1761E932B}"/>
              </a:ext>
            </a:extLst>
          </p:cNvPr>
          <p:cNvGrpSpPr/>
          <p:nvPr/>
        </p:nvGrpSpPr>
        <p:grpSpPr>
          <a:xfrm>
            <a:off x="2588140" y="4456693"/>
            <a:ext cx="1132392" cy="537151"/>
            <a:chOff x="1880486" y="2471062"/>
            <a:chExt cx="1823729" cy="865086"/>
          </a:xfrm>
        </p:grpSpPr>
        <p:sp>
          <p:nvSpPr>
            <p:cNvPr id="50" name="TextBox 49">
              <a:extLst>
                <a:ext uri="{FF2B5EF4-FFF2-40B4-BE49-F238E27FC236}">
                  <a16:creationId xmlns:a16="http://schemas.microsoft.com/office/drawing/2014/main" id="{EE291DA8-BBFC-A236-EB1C-58951DB0821F}"/>
                </a:ext>
              </a:extLst>
            </p:cNvPr>
            <p:cNvSpPr txBox="1"/>
            <p:nvPr/>
          </p:nvSpPr>
          <p:spPr>
            <a:xfrm>
              <a:off x="1983344" y="2790904"/>
              <a:ext cx="1694081" cy="545244"/>
            </a:xfrm>
            <a:prstGeom prst="rect">
              <a:avLst/>
            </a:prstGeom>
            <a:noFill/>
          </p:spPr>
          <p:txBody>
            <a:bodyPr wrap="none" rtlCol="0">
              <a:spAutoFit/>
            </a:bodyPr>
            <a:lstStyle/>
            <a:p>
              <a:pPr algn="ctr"/>
              <a:r>
                <a:rPr lang="en-CA" sz="800" b="1" dirty="0">
                  <a:latin typeface="Montserrat" panose="00000500000000000000" pitchFamily="2" charset="0"/>
                </a:rPr>
                <a:t>Brandon Gaspar</a:t>
              </a:r>
            </a:p>
            <a:p>
              <a:pPr algn="ctr"/>
              <a:r>
                <a:rPr lang="en-CA" sz="800" dirty="0">
                  <a:latin typeface="Montserrat" panose="00000500000000000000" pitchFamily="2" charset="0"/>
                </a:rPr>
                <a:t>Target: $17.50</a:t>
              </a:r>
            </a:p>
          </p:txBody>
        </p:sp>
        <p:pic>
          <p:nvPicPr>
            <p:cNvPr id="51" name="Picture 50" descr="A picture containing font, typography, graphics, text&#10;&#10;Description automatically generated">
              <a:extLst>
                <a:ext uri="{FF2B5EF4-FFF2-40B4-BE49-F238E27FC236}">
                  <a16:creationId xmlns:a16="http://schemas.microsoft.com/office/drawing/2014/main" id="{DAA1B1CC-F07E-70CC-D7A7-275F0D2A453A}"/>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880486" y="2471062"/>
              <a:ext cx="1823729" cy="317524"/>
            </a:xfrm>
            <a:prstGeom prst="rect">
              <a:avLst/>
            </a:prstGeom>
          </p:spPr>
        </p:pic>
      </p:grpSp>
      <p:grpSp>
        <p:nvGrpSpPr>
          <p:cNvPr id="56" name="Group 55">
            <a:extLst>
              <a:ext uri="{FF2B5EF4-FFF2-40B4-BE49-F238E27FC236}">
                <a16:creationId xmlns:a16="http://schemas.microsoft.com/office/drawing/2014/main" id="{50590433-2751-EBD6-9321-2F99ECD05EF5}"/>
              </a:ext>
            </a:extLst>
          </p:cNvPr>
          <p:cNvGrpSpPr/>
          <p:nvPr/>
        </p:nvGrpSpPr>
        <p:grpSpPr>
          <a:xfrm>
            <a:off x="182693" y="5344928"/>
            <a:ext cx="976001" cy="602065"/>
            <a:chOff x="167374" y="3376138"/>
            <a:chExt cx="1571860" cy="969632"/>
          </a:xfrm>
        </p:grpSpPr>
        <p:pic>
          <p:nvPicPr>
            <p:cNvPr id="57" name="Picture 56" descr="Logo&#10;&#10;Description automatically generated with medium confidence">
              <a:extLst>
                <a:ext uri="{FF2B5EF4-FFF2-40B4-BE49-F238E27FC236}">
                  <a16:creationId xmlns:a16="http://schemas.microsoft.com/office/drawing/2014/main" id="{C7ECD050-DCFA-2F62-F283-FBBC837C0FEE}"/>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167374" y="3376138"/>
              <a:ext cx="1571860" cy="494153"/>
            </a:xfrm>
            <a:prstGeom prst="rect">
              <a:avLst/>
            </a:prstGeom>
          </p:spPr>
        </p:pic>
        <p:sp>
          <p:nvSpPr>
            <p:cNvPr id="59" name="TextBox 58">
              <a:extLst>
                <a:ext uri="{FF2B5EF4-FFF2-40B4-BE49-F238E27FC236}">
                  <a16:creationId xmlns:a16="http://schemas.microsoft.com/office/drawing/2014/main" id="{51D8F824-5B2E-A96C-D194-6CB753620416}"/>
                </a:ext>
              </a:extLst>
            </p:cNvPr>
            <p:cNvSpPr txBox="1"/>
            <p:nvPr/>
          </p:nvSpPr>
          <p:spPr>
            <a:xfrm>
              <a:off x="183782" y="3800527"/>
              <a:ext cx="1495293" cy="545243"/>
            </a:xfrm>
            <a:prstGeom prst="rect">
              <a:avLst/>
            </a:prstGeom>
            <a:noFill/>
          </p:spPr>
          <p:txBody>
            <a:bodyPr wrap="none" rtlCol="0">
              <a:spAutoFit/>
            </a:bodyPr>
            <a:lstStyle/>
            <a:p>
              <a:pPr algn="ctr"/>
              <a:r>
                <a:rPr lang="en-CA" sz="800" b="1" dirty="0">
                  <a:latin typeface="Montserrat" panose="00000500000000000000" pitchFamily="2" charset="0"/>
                </a:rPr>
                <a:t>Stefan </a:t>
              </a:r>
              <a:r>
                <a:rPr lang="en-CA" sz="800" b="1" dirty="0" err="1">
                  <a:latin typeface="Montserrat" panose="00000500000000000000" pitchFamily="2" charset="0"/>
                </a:rPr>
                <a:t>Iannou</a:t>
              </a:r>
              <a:endParaRPr lang="en-CA" sz="800" b="1" dirty="0">
                <a:latin typeface="Montserrat" panose="00000500000000000000" pitchFamily="2" charset="0"/>
              </a:endParaRPr>
            </a:p>
            <a:p>
              <a:pPr algn="ctr"/>
              <a:r>
                <a:rPr lang="en-CA" sz="800" dirty="0">
                  <a:latin typeface="Montserrat" panose="00000500000000000000" pitchFamily="2" charset="0"/>
                </a:rPr>
                <a:t>Target: $16.50</a:t>
              </a:r>
            </a:p>
          </p:txBody>
        </p:sp>
      </p:grpSp>
      <p:grpSp>
        <p:nvGrpSpPr>
          <p:cNvPr id="81" name="Group 80">
            <a:extLst>
              <a:ext uri="{FF2B5EF4-FFF2-40B4-BE49-F238E27FC236}">
                <a16:creationId xmlns:a16="http://schemas.microsoft.com/office/drawing/2014/main" id="{5A47500E-0C83-A843-5E3C-B2ABF0E7F25B}"/>
              </a:ext>
            </a:extLst>
          </p:cNvPr>
          <p:cNvGrpSpPr/>
          <p:nvPr/>
        </p:nvGrpSpPr>
        <p:grpSpPr>
          <a:xfrm>
            <a:off x="1227685" y="5411484"/>
            <a:ext cx="1246563" cy="542749"/>
            <a:chOff x="1411959" y="5307244"/>
            <a:chExt cx="2007604" cy="874102"/>
          </a:xfrm>
        </p:grpSpPr>
        <p:pic>
          <p:nvPicPr>
            <p:cNvPr id="82" name="Picture 81">
              <a:extLst>
                <a:ext uri="{FF2B5EF4-FFF2-40B4-BE49-F238E27FC236}">
                  <a16:creationId xmlns:a16="http://schemas.microsoft.com/office/drawing/2014/main" id="{795325E0-3EB0-F572-DC07-07364C0CB9C5}"/>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411959" y="5307244"/>
              <a:ext cx="2007604" cy="254023"/>
            </a:xfrm>
            <a:prstGeom prst="rect">
              <a:avLst/>
            </a:prstGeom>
          </p:spPr>
        </p:pic>
        <p:sp>
          <p:nvSpPr>
            <p:cNvPr id="83" name="TextBox 82">
              <a:extLst>
                <a:ext uri="{FF2B5EF4-FFF2-40B4-BE49-F238E27FC236}">
                  <a16:creationId xmlns:a16="http://schemas.microsoft.com/office/drawing/2014/main" id="{F475C3C1-0095-1D4E-FEFF-55EC0F91F567}"/>
                </a:ext>
              </a:extLst>
            </p:cNvPr>
            <p:cNvSpPr txBox="1"/>
            <p:nvPr/>
          </p:nvSpPr>
          <p:spPr>
            <a:xfrm>
              <a:off x="1664621" y="5636102"/>
              <a:ext cx="1484967" cy="545244"/>
            </a:xfrm>
            <a:prstGeom prst="rect">
              <a:avLst/>
            </a:prstGeom>
            <a:noFill/>
          </p:spPr>
          <p:txBody>
            <a:bodyPr wrap="none" rtlCol="0">
              <a:spAutoFit/>
            </a:bodyPr>
            <a:lstStyle/>
            <a:p>
              <a:pPr algn="ctr"/>
              <a:r>
                <a:rPr lang="en-CA" sz="800" b="1" dirty="0">
                  <a:latin typeface="Montserrat" panose="00000500000000000000" pitchFamily="2" charset="0"/>
                </a:rPr>
                <a:t>Luke Bertozzi</a:t>
              </a:r>
            </a:p>
            <a:p>
              <a:pPr algn="ctr"/>
              <a:r>
                <a:rPr lang="en-CA" sz="800" dirty="0">
                  <a:latin typeface="Montserrat" panose="00000500000000000000" pitchFamily="2" charset="0"/>
                </a:rPr>
                <a:t>Target: $11.50</a:t>
              </a:r>
            </a:p>
          </p:txBody>
        </p:sp>
      </p:grpSp>
      <p:grpSp>
        <p:nvGrpSpPr>
          <p:cNvPr id="84" name="Group 83">
            <a:extLst>
              <a:ext uri="{FF2B5EF4-FFF2-40B4-BE49-F238E27FC236}">
                <a16:creationId xmlns:a16="http://schemas.microsoft.com/office/drawing/2014/main" id="{8967B42F-600F-C822-4404-ACE84974E5CA}"/>
              </a:ext>
            </a:extLst>
          </p:cNvPr>
          <p:cNvGrpSpPr/>
          <p:nvPr/>
        </p:nvGrpSpPr>
        <p:grpSpPr>
          <a:xfrm>
            <a:off x="3998591" y="4357759"/>
            <a:ext cx="988824" cy="625132"/>
            <a:chOff x="7660273" y="5088662"/>
            <a:chExt cx="988824" cy="625132"/>
          </a:xfrm>
        </p:grpSpPr>
        <p:sp>
          <p:nvSpPr>
            <p:cNvPr id="85" name="TextBox 84">
              <a:extLst>
                <a:ext uri="{FF2B5EF4-FFF2-40B4-BE49-F238E27FC236}">
                  <a16:creationId xmlns:a16="http://schemas.microsoft.com/office/drawing/2014/main" id="{509FAA46-BD40-72BF-C8B5-617759E7092B}"/>
                </a:ext>
              </a:extLst>
            </p:cNvPr>
            <p:cNvSpPr txBox="1"/>
            <p:nvPr/>
          </p:nvSpPr>
          <p:spPr>
            <a:xfrm>
              <a:off x="7763918" y="5375240"/>
              <a:ext cx="885179" cy="338554"/>
            </a:xfrm>
            <a:prstGeom prst="rect">
              <a:avLst/>
            </a:prstGeom>
            <a:noFill/>
          </p:spPr>
          <p:txBody>
            <a:bodyPr wrap="none" rtlCol="0">
              <a:spAutoFit/>
            </a:bodyPr>
            <a:lstStyle/>
            <a:p>
              <a:pPr algn="ctr"/>
              <a:r>
                <a:rPr lang="en-CA" sz="800" b="1" dirty="0">
                  <a:latin typeface="Montserrat" panose="00000500000000000000" pitchFamily="2" charset="0"/>
                </a:rPr>
                <a:t>Rabi </a:t>
              </a:r>
              <a:r>
                <a:rPr lang="en-CA" sz="800" b="1" dirty="0" err="1">
                  <a:latin typeface="Montserrat" panose="00000500000000000000" pitchFamily="2" charset="0"/>
                </a:rPr>
                <a:t>Nizami</a:t>
              </a:r>
              <a:endParaRPr lang="en-CA" sz="800" b="1" dirty="0">
                <a:latin typeface="Montserrat" panose="00000500000000000000" pitchFamily="2" charset="0"/>
              </a:endParaRPr>
            </a:p>
            <a:p>
              <a:pPr algn="ctr"/>
              <a:r>
                <a:rPr lang="en-CA" sz="800" dirty="0">
                  <a:latin typeface="Montserrat" panose="00000500000000000000" pitchFamily="2" charset="0"/>
                </a:rPr>
                <a:t>Target: $15.00</a:t>
              </a:r>
            </a:p>
          </p:txBody>
        </p:sp>
        <p:pic>
          <p:nvPicPr>
            <p:cNvPr id="86" name="Picture 2" descr="National Bank Financial Markets">
              <a:extLst>
                <a:ext uri="{FF2B5EF4-FFF2-40B4-BE49-F238E27FC236}">
                  <a16:creationId xmlns:a16="http://schemas.microsoft.com/office/drawing/2014/main" id="{AFABB9B9-8F79-188F-07F6-C66CF4B1ED39}"/>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660273" y="5088662"/>
              <a:ext cx="988243" cy="3210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7" name="Group 86">
            <a:extLst>
              <a:ext uri="{FF2B5EF4-FFF2-40B4-BE49-F238E27FC236}">
                <a16:creationId xmlns:a16="http://schemas.microsoft.com/office/drawing/2014/main" id="{B24DB3FD-A6DE-E20E-EA85-83C2225F4C55}"/>
              </a:ext>
            </a:extLst>
          </p:cNvPr>
          <p:cNvGrpSpPr/>
          <p:nvPr/>
        </p:nvGrpSpPr>
        <p:grpSpPr>
          <a:xfrm>
            <a:off x="5279696" y="4349840"/>
            <a:ext cx="956245" cy="626425"/>
            <a:chOff x="2648624" y="4888327"/>
            <a:chExt cx="956245" cy="626425"/>
          </a:xfrm>
        </p:grpSpPr>
        <p:pic>
          <p:nvPicPr>
            <p:cNvPr id="88" name="Picture 87" descr="A red and blue letters on a black background&#10;&#10;Description automatically generated">
              <a:extLst>
                <a:ext uri="{FF2B5EF4-FFF2-40B4-BE49-F238E27FC236}">
                  <a16:creationId xmlns:a16="http://schemas.microsoft.com/office/drawing/2014/main" id="{B121B212-9B42-0631-8903-31A73BA88247}"/>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648624" y="4888327"/>
              <a:ext cx="956245" cy="332071"/>
            </a:xfrm>
            <a:prstGeom prst="rect">
              <a:avLst/>
            </a:prstGeom>
          </p:spPr>
        </p:pic>
        <p:sp>
          <p:nvSpPr>
            <p:cNvPr id="89" name="TextBox 88">
              <a:extLst>
                <a:ext uri="{FF2B5EF4-FFF2-40B4-BE49-F238E27FC236}">
                  <a16:creationId xmlns:a16="http://schemas.microsoft.com/office/drawing/2014/main" id="{8C2EBB0A-23E2-EB5B-A496-D3A3196FCE5A}"/>
                </a:ext>
              </a:extLst>
            </p:cNvPr>
            <p:cNvSpPr txBox="1"/>
            <p:nvPr/>
          </p:nvSpPr>
          <p:spPr>
            <a:xfrm>
              <a:off x="2680078" y="5176198"/>
              <a:ext cx="875561" cy="338554"/>
            </a:xfrm>
            <a:prstGeom prst="rect">
              <a:avLst/>
            </a:prstGeom>
            <a:noFill/>
          </p:spPr>
          <p:txBody>
            <a:bodyPr wrap="none" rtlCol="0">
              <a:spAutoFit/>
            </a:bodyPr>
            <a:lstStyle/>
            <a:p>
              <a:pPr algn="ctr"/>
              <a:r>
                <a:rPr lang="en-CA" sz="800" b="1" dirty="0">
                  <a:latin typeface="Montserrat" panose="00000500000000000000" pitchFamily="2" charset="0"/>
                </a:rPr>
                <a:t>Brian Quast</a:t>
              </a:r>
            </a:p>
            <a:p>
              <a:pPr algn="ctr"/>
              <a:r>
                <a:rPr lang="en-CA" sz="800" dirty="0">
                  <a:latin typeface="Montserrat" panose="00000500000000000000" pitchFamily="2" charset="0"/>
                </a:rPr>
                <a:t>Target: $15.50</a:t>
              </a:r>
            </a:p>
          </p:txBody>
        </p:sp>
      </p:grpSp>
      <p:grpSp>
        <p:nvGrpSpPr>
          <p:cNvPr id="90" name="Group 89">
            <a:extLst>
              <a:ext uri="{FF2B5EF4-FFF2-40B4-BE49-F238E27FC236}">
                <a16:creationId xmlns:a16="http://schemas.microsoft.com/office/drawing/2014/main" id="{61449A54-7D98-A303-EF24-02ED7312BAA2}"/>
              </a:ext>
            </a:extLst>
          </p:cNvPr>
          <p:cNvGrpSpPr/>
          <p:nvPr/>
        </p:nvGrpSpPr>
        <p:grpSpPr>
          <a:xfrm>
            <a:off x="5300424" y="5282137"/>
            <a:ext cx="990977" cy="664856"/>
            <a:chOff x="4269651" y="5614982"/>
            <a:chExt cx="990977" cy="664856"/>
          </a:xfrm>
        </p:grpSpPr>
        <p:pic>
          <p:nvPicPr>
            <p:cNvPr id="91" name="Graphic 90">
              <a:extLst>
                <a:ext uri="{FF2B5EF4-FFF2-40B4-BE49-F238E27FC236}">
                  <a16:creationId xmlns:a16="http://schemas.microsoft.com/office/drawing/2014/main" id="{53E50013-5284-8CAA-6587-BB032801EF3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323356" y="5614982"/>
              <a:ext cx="816778" cy="320991"/>
            </a:xfrm>
            <a:prstGeom prst="rect">
              <a:avLst/>
            </a:prstGeom>
          </p:spPr>
        </p:pic>
        <p:sp>
          <p:nvSpPr>
            <p:cNvPr id="92" name="TextBox 91">
              <a:extLst>
                <a:ext uri="{FF2B5EF4-FFF2-40B4-BE49-F238E27FC236}">
                  <a16:creationId xmlns:a16="http://schemas.microsoft.com/office/drawing/2014/main" id="{C583533D-E34B-A2FE-12F3-2C704AEFD060}"/>
                </a:ext>
              </a:extLst>
            </p:cNvPr>
            <p:cNvSpPr txBox="1"/>
            <p:nvPr/>
          </p:nvSpPr>
          <p:spPr>
            <a:xfrm>
              <a:off x="4269651" y="5941284"/>
              <a:ext cx="990977" cy="338554"/>
            </a:xfrm>
            <a:prstGeom prst="rect">
              <a:avLst/>
            </a:prstGeom>
            <a:noFill/>
          </p:spPr>
          <p:txBody>
            <a:bodyPr wrap="none" rtlCol="0">
              <a:spAutoFit/>
            </a:bodyPr>
            <a:lstStyle/>
            <a:p>
              <a:pPr algn="ctr"/>
              <a:r>
                <a:rPr lang="en-CA" sz="800" b="1" dirty="0">
                  <a:latin typeface="Montserrat" panose="00000500000000000000" pitchFamily="2" charset="0"/>
                </a:rPr>
                <a:t>Michael Curran</a:t>
              </a:r>
            </a:p>
            <a:p>
              <a:pPr algn="ctr"/>
              <a:r>
                <a:rPr lang="en-CA" sz="800" dirty="0">
                  <a:latin typeface="Montserrat" panose="00000500000000000000" pitchFamily="2" charset="0"/>
                </a:rPr>
                <a:t>Target: $11.75</a:t>
              </a:r>
            </a:p>
          </p:txBody>
        </p:sp>
      </p:grpSp>
      <p:grpSp>
        <p:nvGrpSpPr>
          <p:cNvPr id="93" name="Group 92">
            <a:extLst>
              <a:ext uri="{FF2B5EF4-FFF2-40B4-BE49-F238E27FC236}">
                <a16:creationId xmlns:a16="http://schemas.microsoft.com/office/drawing/2014/main" id="{D6B8B0DE-0F66-C9DD-B0A3-1B95412C367B}"/>
              </a:ext>
            </a:extLst>
          </p:cNvPr>
          <p:cNvGrpSpPr/>
          <p:nvPr/>
        </p:nvGrpSpPr>
        <p:grpSpPr>
          <a:xfrm>
            <a:off x="4031484" y="5271958"/>
            <a:ext cx="1181018" cy="675035"/>
            <a:chOff x="4869069" y="4861773"/>
            <a:chExt cx="1181018" cy="675035"/>
          </a:xfrm>
        </p:grpSpPr>
        <p:pic>
          <p:nvPicPr>
            <p:cNvPr id="94" name="Picture 93" descr="A red and black logo&#10;&#10;Description automatically generated">
              <a:extLst>
                <a:ext uri="{FF2B5EF4-FFF2-40B4-BE49-F238E27FC236}">
                  <a16:creationId xmlns:a16="http://schemas.microsoft.com/office/drawing/2014/main" id="{A8640433-64B8-993D-5756-398CEDE20970}"/>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869069" y="4861773"/>
              <a:ext cx="1181018" cy="364027"/>
            </a:xfrm>
            <a:prstGeom prst="rect">
              <a:avLst/>
            </a:prstGeom>
          </p:spPr>
        </p:pic>
        <p:sp>
          <p:nvSpPr>
            <p:cNvPr id="95" name="TextBox 94">
              <a:extLst>
                <a:ext uri="{FF2B5EF4-FFF2-40B4-BE49-F238E27FC236}">
                  <a16:creationId xmlns:a16="http://schemas.microsoft.com/office/drawing/2014/main" id="{C4625F2A-9B0F-D522-D175-1639BA7A52EA}"/>
                </a:ext>
              </a:extLst>
            </p:cNvPr>
            <p:cNvSpPr txBox="1"/>
            <p:nvPr/>
          </p:nvSpPr>
          <p:spPr>
            <a:xfrm>
              <a:off x="4959434" y="5198254"/>
              <a:ext cx="885179" cy="338554"/>
            </a:xfrm>
            <a:prstGeom prst="rect">
              <a:avLst/>
            </a:prstGeom>
            <a:noFill/>
          </p:spPr>
          <p:txBody>
            <a:bodyPr wrap="none" rtlCol="0">
              <a:spAutoFit/>
            </a:bodyPr>
            <a:lstStyle/>
            <a:p>
              <a:pPr algn="ctr"/>
              <a:r>
                <a:rPr lang="en-CA" sz="800" b="1" dirty="0">
                  <a:latin typeface="Montserrat" panose="00000500000000000000" pitchFamily="2" charset="0"/>
                </a:rPr>
                <a:t>Eric </a:t>
              </a:r>
              <a:r>
                <a:rPr lang="en-CA" sz="800" b="1" dirty="0" err="1">
                  <a:latin typeface="Montserrat" panose="00000500000000000000" pitchFamily="2" charset="0"/>
                </a:rPr>
                <a:t>Winmill</a:t>
              </a:r>
              <a:endParaRPr lang="en-CA" sz="800" b="1" dirty="0">
                <a:latin typeface="Montserrat" panose="00000500000000000000" pitchFamily="2" charset="0"/>
              </a:endParaRPr>
            </a:p>
            <a:p>
              <a:pPr algn="ctr"/>
              <a:r>
                <a:rPr lang="en-CA" sz="800" dirty="0">
                  <a:latin typeface="Montserrat" panose="00000500000000000000" pitchFamily="2" charset="0"/>
                </a:rPr>
                <a:t>Target: $14.50</a:t>
              </a:r>
            </a:p>
          </p:txBody>
        </p:sp>
      </p:grpSp>
      <p:grpSp>
        <p:nvGrpSpPr>
          <p:cNvPr id="96" name="Group 95">
            <a:extLst>
              <a:ext uri="{FF2B5EF4-FFF2-40B4-BE49-F238E27FC236}">
                <a16:creationId xmlns:a16="http://schemas.microsoft.com/office/drawing/2014/main" id="{270D4361-8B87-5252-D640-3F526DAFE0A1}"/>
              </a:ext>
            </a:extLst>
          </p:cNvPr>
          <p:cNvGrpSpPr/>
          <p:nvPr/>
        </p:nvGrpSpPr>
        <p:grpSpPr>
          <a:xfrm>
            <a:off x="2595341" y="5342360"/>
            <a:ext cx="1233572" cy="595500"/>
            <a:chOff x="4652379" y="5780806"/>
            <a:chExt cx="1233572" cy="595500"/>
          </a:xfrm>
        </p:grpSpPr>
        <p:pic>
          <p:nvPicPr>
            <p:cNvPr id="98" name="Picture 97" descr="A green text on a white background&#10;&#10;AI-generated content may be incorrect.">
              <a:extLst>
                <a:ext uri="{FF2B5EF4-FFF2-40B4-BE49-F238E27FC236}">
                  <a16:creationId xmlns:a16="http://schemas.microsoft.com/office/drawing/2014/main" id="{29008A30-320A-DEDB-68DC-EAC56BA9A79C}"/>
                </a:ext>
              </a:extLst>
            </p:cNvPr>
            <p:cNvPicPr>
              <a:picLocks noChangeAspect="1"/>
            </p:cNvPicPr>
            <p:nvPr/>
          </p:nvPicPr>
          <p:blipFill>
            <a:blip r:embed="rId28" cstate="screen">
              <a:extLst>
                <a:ext uri="{BEBA8EAE-BF5A-486C-A8C5-ECC9F3942E4B}">
                  <a14:imgProps xmlns:a14="http://schemas.microsoft.com/office/drawing/2010/main">
                    <a14:imgLayer r:embed="rId29">
                      <a14:imgEffect>
                        <a14:backgroundRemoval t="9524" b="89524" l="3119" r="98129">
                          <a14:foregroundMark x1="17256" y1="60000" x2="17256" y2="60000"/>
                          <a14:foregroundMark x1="3119" y1="21905" x2="3119" y2="21905"/>
                          <a14:foregroundMark x1="43035" y1="51429" x2="43035" y2="51429"/>
                          <a14:foregroundMark x1="47401" y1="53333" x2="47401" y2="53333"/>
                          <a14:foregroundMark x1="54470" y1="52381" x2="54470" y2="52381"/>
                          <a14:foregroundMark x1="54470" y1="27619" x2="54470" y2="27619"/>
                          <a14:foregroundMark x1="62578" y1="63810" x2="62578" y2="63810"/>
                          <a14:foregroundMark x1="66320" y1="54286" x2="66320" y2="54286"/>
                          <a14:foregroundMark x1="78170" y1="48571" x2="78170" y2="48571"/>
                          <a14:foregroundMark x1="81705" y1="27619" x2="81705" y2="27619"/>
                          <a14:foregroundMark x1="81497" y1="60952" x2="81497" y2="60952"/>
                          <a14:foregroundMark x1="85655" y1="50476" x2="85655" y2="50476"/>
                          <a14:foregroundMark x1="95010" y1="50476" x2="95010" y2="50476"/>
                          <a14:foregroundMark x1="98129" y1="69524" x2="98129" y2="69524"/>
                        </a14:backgroundRemoval>
                      </a14:imgEffect>
                    </a14:imgLayer>
                  </a14:imgProps>
                </a:ext>
                <a:ext uri="{28A0092B-C50C-407E-A947-70E740481C1C}">
                  <a14:useLocalDpi xmlns:a14="http://schemas.microsoft.com/office/drawing/2010/main"/>
                </a:ext>
              </a:extLst>
            </a:blip>
            <a:stretch>
              <a:fillRect/>
            </a:stretch>
          </p:blipFill>
          <p:spPr>
            <a:xfrm>
              <a:off x="4652379" y="5780806"/>
              <a:ext cx="1233572" cy="269283"/>
            </a:xfrm>
            <a:prstGeom prst="rect">
              <a:avLst/>
            </a:prstGeom>
          </p:spPr>
        </p:pic>
        <p:sp>
          <p:nvSpPr>
            <p:cNvPr id="99" name="TextBox 98">
              <a:extLst>
                <a:ext uri="{FF2B5EF4-FFF2-40B4-BE49-F238E27FC236}">
                  <a16:creationId xmlns:a16="http://schemas.microsoft.com/office/drawing/2014/main" id="{355DF005-2D1A-CBAB-0BA5-62347A69970B}"/>
                </a:ext>
              </a:extLst>
            </p:cNvPr>
            <p:cNvSpPr txBox="1"/>
            <p:nvPr/>
          </p:nvSpPr>
          <p:spPr>
            <a:xfrm>
              <a:off x="4789524" y="6037752"/>
              <a:ext cx="950901" cy="338554"/>
            </a:xfrm>
            <a:prstGeom prst="rect">
              <a:avLst/>
            </a:prstGeom>
            <a:noFill/>
          </p:spPr>
          <p:txBody>
            <a:bodyPr wrap="none" rtlCol="0">
              <a:spAutoFit/>
            </a:bodyPr>
            <a:lstStyle/>
            <a:p>
              <a:pPr algn="ctr"/>
              <a:r>
                <a:rPr lang="en-CA" sz="800" b="1" dirty="0">
                  <a:latin typeface="Montserrat" panose="00000500000000000000" pitchFamily="2" charset="0"/>
                </a:rPr>
                <a:t>Allison Carson</a:t>
              </a:r>
            </a:p>
            <a:p>
              <a:pPr algn="ctr"/>
              <a:r>
                <a:rPr lang="en-CA" sz="800" dirty="0">
                  <a:latin typeface="Montserrat" panose="00000500000000000000" pitchFamily="2" charset="0"/>
                </a:rPr>
                <a:t>Target: $14.00</a:t>
              </a:r>
            </a:p>
          </p:txBody>
        </p:sp>
      </p:grpSp>
      <p:grpSp>
        <p:nvGrpSpPr>
          <p:cNvPr id="123" name="Group 122">
            <a:extLst>
              <a:ext uri="{FF2B5EF4-FFF2-40B4-BE49-F238E27FC236}">
                <a16:creationId xmlns:a16="http://schemas.microsoft.com/office/drawing/2014/main" id="{971CFFDD-37B3-6D68-6F3F-832558789091}"/>
              </a:ext>
            </a:extLst>
          </p:cNvPr>
          <p:cNvGrpSpPr/>
          <p:nvPr/>
        </p:nvGrpSpPr>
        <p:grpSpPr>
          <a:xfrm>
            <a:off x="9423348" y="5645151"/>
            <a:ext cx="1296979" cy="570296"/>
            <a:chOff x="6716176" y="5637815"/>
            <a:chExt cx="1296979" cy="570296"/>
          </a:xfrm>
        </p:grpSpPr>
        <p:grpSp>
          <p:nvGrpSpPr>
            <p:cNvPr id="124" name="Group 123">
              <a:extLst>
                <a:ext uri="{FF2B5EF4-FFF2-40B4-BE49-F238E27FC236}">
                  <a16:creationId xmlns:a16="http://schemas.microsoft.com/office/drawing/2014/main" id="{8CD374DD-F24D-8794-0C9C-A936371BBD5A}"/>
                </a:ext>
              </a:extLst>
            </p:cNvPr>
            <p:cNvGrpSpPr/>
            <p:nvPr/>
          </p:nvGrpSpPr>
          <p:grpSpPr>
            <a:xfrm>
              <a:off x="6891905" y="5782216"/>
              <a:ext cx="1121250" cy="268091"/>
              <a:chOff x="6891905" y="5782216"/>
              <a:chExt cx="1121250" cy="268091"/>
            </a:xfrm>
            <a:solidFill>
              <a:schemeClr val="tx1">
                <a:lumMod val="75000"/>
                <a:lumOff val="25000"/>
              </a:schemeClr>
            </a:solidFill>
          </p:grpSpPr>
          <p:sp>
            <p:nvSpPr>
              <p:cNvPr id="126" name="Freeform: Shape 125">
                <a:extLst>
                  <a:ext uri="{FF2B5EF4-FFF2-40B4-BE49-F238E27FC236}">
                    <a16:creationId xmlns:a16="http://schemas.microsoft.com/office/drawing/2014/main" id="{1C8C9D4D-A969-0240-9E24-31FE9E33E9BC}"/>
                  </a:ext>
                </a:extLst>
              </p:cNvPr>
              <p:cNvSpPr/>
              <p:nvPr/>
            </p:nvSpPr>
            <p:spPr>
              <a:xfrm>
                <a:off x="6891905" y="5832780"/>
                <a:ext cx="130088" cy="147771"/>
              </a:xfrm>
              <a:custGeom>
                <a:avLst/>
                <a:gdLst>
                  <a:gd name="connsiteX0" fmla="*/ 0 w 130088"/>
                  <a:gd name="connsiteY0" fmla="*/ 2810 h 147771"/>
                  <a:gd name="connsiteX1" fmla="*/ 33226 w 130088"/>
                  <a:gd name="connsiteY1" fmla="*/ 2810 h 147771"/>
                  <a:gd name="connsiteX2" fmla="*/ 33226 w 130088"/>
                  <a:gd name="connsiteY2" fmla="*/ 25284 h 147771"/>
                  <a:gd name="connsiteX3" fmla="*/ 78278 w 130088"/>
                  <a:gd name="connsiteY3" fmla="*/ 0 h 147771"/>
                  <a:gd name="connsiteX4" fmla="*/ 130089 w 130088"/>
                  <a:gd name="connsiteY4" fmla="*/ 55625 h 147771"/>
                  <a:gd name="connsiteX5" fmla="*/ 130089 w 130088"/>
                  <a:gd name="connsiteY5" fmla="*/ 147772 h 147771"/>
                  <a:gd name="connsiteX6" fmla="*/ 96863 w 130088"/>
                  <a:gd name="connsiteY6" fmla="*/ 147772 h 147771"/>
                  <a:gd name="connsiteX7" fmla="*/ 96863 w 130088"/>
                  <a:gd name="connsiteY7" fmla="*/ 65739 h 147771"/>
                  <a:gd name="connsiteX8" fmla="*/ 65889 w 130088"/>
                  <a:gd name="connsiteY8" fmla="*/ 30341 h 147771"/>
                  <a:gd name="connsiteX9" fmla="*/ 33226 w 130088"/>
                  <a:gd name="connsiteY9" fmla="*/ 66301 h 147771"/>
                  <a:gd name="connsiteX10" fmla="*/ 33226 w 130088"/>
                  <a:gd name="connsiteY10" fmla="*/ 147772 h 147771"/>
                  <a:gd name="connsiteX11" fmla="*/ 0 w 130088"/>
                  <a:gd name="connsiteY11" fmla="*/ 147772 h 147771"/>
                  <a:gd name="connsiteX12" fmla="*/ 0 w 130088"/>
                  <a:gd name="connsiteY12" fmla="*/ 2810 h 14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088" h="147771">
                    <a:moveTo>
                      <a:pt x="0" y="2810"/>
                    </a:moveTo>
                    <a:lnTo>
                      <a:pt x="33226" y="2810"/>
                    </a:lnTo>
                    <a:lnTo>
                      <a:pt x="33226" y="25284"/>
                    </a:lnTo>
                    <a:cubicBezTo>
                      <a:pt x="42800" y="11800"/>
                      <a:pt x="55752" y="0"/>
                      <a:pt x="78278" y="0"/>
                    </a:cubicBezTo>
                    <a:cubicBezTo>
                      <a:pt x="110941" y="0"/>
                      <a:pt x="130089" y="21913"/>
                      <a:pt x="130089" y="55625"/>
                    </a:cubicBezTo>
                    <a:lnTo>
                      <a:pt x="130089" y="147772"/>
                    </a:lnTo>
                    <a:lnTo>
                      <a:pt x="96863" y="147772"/>
                    </a:lnTo>
                    <a:lnTo>
                      <a:pt x="96863" y="65739"/>
                    </a:lnTo>
                    <a:cubicBezTo>
                      <a:pt x="96863" y="43264"/>
                      <a:pt x="85599" y="30341"/>
                      <a:pt x="65889" y="30341"/>
                    </a:cubicBezTo>
                    <a:cubicBezTo>
                      <a:pt x="46741" y="30341"/>
                      <a:pt x="33226" y="43825"/>
                      <a:pt x="33226" y="66301"/>
                    </a:cubicBezTo>
                    <a:lnTo>
                      <a:pt x="33226" y="147772"/>
                    </a:lnTo>
                    <a:lnTo>
                      <a:pt x="0" y="147772"/>
                    </a:lnTo>
                    <a:lnTo>
                      <a:pt x="0" y="2810"/>
                    </a:lnTo>
                    <a:close/>
                  </a:path>
                </a:pathLst>
              </a:custGeom>
              <a:grpFill/>
              <a:ln w="9525" cap="flat">
                <a:noFill/>
                <a:prstDash val="solid"/>
                <a:miter/>
              </a:ln>
            </p:spPr>
            <p:txBody>
              <a:bodyPr rtlCol="0" anchor="ctr"/>
              <a:lstStyle/>
              <a:p>
                <a:endParaRPr lang="en-CA"/>
              </a:p>
            </p:txBody>
          </p:sp>
          <p:sp>
            <p:nvSpPr>
              <p:cNvPr id="127" name="Freeform: Shape 126">
                <a:extLst>
                  <a:ext uri="{FF2B5EF4-FFF2-40B4-BE49-F238E27FC236}">
                    <a16:creationId xmlns:a16="http://schemas.microsoft.com/office/drawing/2014/main" id="{5E861223-54BB-401D-1CC3-E21260B59026}"/>
                  </a:ext>
                </a:extLst>
              </p:cNvPr>
              <p:cNvSpPr/>
              <p:nvPr/>
            </p:nvSpPr>
            <p:spPr>
              <a:xfrm>
                <a:off x="7042835" y="5782216"/>
                <a:ext cx="35478" cy="197778"/>
              </a:xfrm>
              <a:custGeom>
                <a:avLst/>
                <a:gdLst>
                  <a:gd name="connsiteX0" fmla="*/ 0 w 35478"/>
                  <a:gd name="connsiteY0" fmla="*/ 0 h 197778"/>
                  <a:gd name="connsiteX1" fmla="*/ 35479 w 35478"/>
                  <a:gd name="connsiteY1" fmla="*/ 0 h 197778"/>
                  <a:gd name="connsiteX2" fmla="*/ 35479 w 35478"/>
                  <a:gd name="connsiteY2" fmla="*/ 31465 h 197778"/>
                  <a:gd name="connsiteX3" fmla="*/ 0 w 35478"/>
                  <a:gd name="connsiteY3" fmla="*/ 31465 h 197778"/>
                  <a:gd name="connsiteX4" fmla="*/ 0 w 35478"/>
                  <a:gd name="connsiteY4" fmla="*/ 0 h 197778"/>
                  <a:gd name="connsiteX5" fmla="*/ 1690 w 35478"/>
                  <a:gd name="connsiteY5" fmla="*/ 53378 h 197778"/>
                  <a:gd name="connsiteX6" fmla="*/ 34916 w 35478"/>
                  <a:gd name="connsiteY6" fmla="*/ 53378 h 197778"/>
                  <a:gd name="connsiteX7" fmla="*/ 34916 w 35478"/>
                  <a:gd name="connsiteY7" fmla="*/ 197778 h 197778"/>
                  <a:gd name="connsiteX8" fmla="*/ 1690 w 35478"/>
                  <a:gd name="connsiteY8" fmla="*/ 197778 h 197778"/>
                  <a:gd name="connsiteX9" fmla="*/ 1690 w 35478"/>
                  <a:gd name="connsiteY9" fmla="*/ 53378 h 19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78" h="197778">
                    <a:moveTo>
                      <a:pt x="0" y="0"/>
                    </a:moveTo>
                    <a:lnTo>
                      <a:pt x="35479" y="0"/>
                    </a:lnTo>
                    <a:lnTo>
                      <a:pt x="35479" y="31465"/>
                    </a:lnTo>
                    <a:lnTo>
                      <a:pt x="0" y="31465"/>
                    </a:lnTo>
                    <a:lnTo>
                      <a:pt x="0" y="0"/>
                    </a:lnTo>
                    <a:close/>
                    <a:moveTo>
                      <a:pt x="1690" y="53378"/>
                    </a:moveTo>
                    <a:lnTo>
                      <a:pt x="34916" y="53378"/>
                    </a:lnTo>
                    <a:lnTo>
                      <a:pt x="34916" y="197778"/>
                    </a:lnTo>
                    <a:lnTo>
                      <a:pt x="1690" y="197778"/>
                    </a:lnTo>
                    <a:lnTo>
                      <a:pt x="1690" y="53378"/>
                    </a:lnTo>
                    <a:close/>
                  </a:path>
                </a:pathLst>
              </a:custGeom>
              <a:grpFill/>
              <a:ln w="9525" cap="flat">
                <a:noFill/>
                <a:prstDash val="solid"/>
                <a:miter/>
              </a:ln>
            </p:spPr>
            <p:txBody>
              <a:bodyPr rtlCol="0" anchor="ctr"/>
              <a:lstStyle/>
              <a:p>
                <a:endParaRPr lang="en-CA"/>
              </a:p>
            </p:txBody>
          </p:sp>
          <p:sp>
            <p:nvSpPr>
              <p:cNvPr id="128" name="Freeform: Shape 127">
                <a:extLst>
                  <a:ext uri="{FF2B5EF4-FFF2-40B4-BE49-F238E27FC236}">
                    <a16:creationId xmlns:a16="http://schemas.microsoft.com/office/drawing/2014/main" id="{D0BF0346-9527-9A6F-CF99-CFA2BB122273}"/>
                  </a:ext>
                </a:extLst>
              </p:cNvPr>
              <p:cNvSpPr/>
              <p:nvPr/>
            </p:nvSpPr>
            <p:spPr>
              <a:xfrm>
                <a:off x="7101399" y="5832780"/>
                <a:ext cx="130088" cy="147771"/>
              </a:xfrm>
              <a:custGeom>
                <a:avLst/>
                <a:gdLst>
                  <a:gd name="connsiteX0" fmla="*/ 0 w 130088"/>
                  <a:gd name="connsiteY0" fmla="*/ 2810 h 147771"/>
                  <a:gd name="connsiteX1" fmla="*/ 33226 w 130088"/>
                  <a:gd name="connsiteY1" fmla="*/ 2810 h 147771"/>
                  <a:gd name="connsiteX2" fmla="*/ 33226 w 130088"/>
                  <a:gd name="connsiteY2" fmla="*/ 25284 h 147771"/>
                  <a:gd name="connsiteX3" fmla="*/ 78278 w 130088"/>
                  <a:gd name="connsiteY3" fmla="*/ 0 h 147771"/>
                  <a:gd name="connsiteX4" fmla="*/ 130089 w 130088"/>
                  <a:gd name="connsiteY4" fmla="*/ 55625 h 147771"/>
                  <a:gd name="connsiteX5" fmla="*/ 130089 w 130088"/>
                  <a:gd name="connsiteY5" fmla="*/ 147772 h 147771"/>
                  <a:gd name="connsiteX6" fmla="*/ 96863 w 130088"/>
                  <a:gd name="connsiteY6" fmla="*/ 147772 h 147771"/>
                  <a:gd name="connsiteX7" fmla="*/ 96863 w 130088"/>
                  <a:gd name="connsiteY7" fmla="*/ 65739 h 147771"/>
                  <a:gd name="connsiteX8" fmla="*/ 65889 w 130088"/>
                  <a:gd name="connsiteY8" fmla="*/ 30341 h 147771"/>
                  <a:gd name="connsiteX9" fmla="*/ 33226 w 130088"/>
                  <a:gd name="connsiteY9" fmla="*/ 66301 h 147771"/>
                  <a:gd name="connsiteX10" fmla="*/ 33226 w 130088"/>
                  <a:gd name="connsiteY10" fmla="*/ 147772 h 147771"/>
                  <a:gd name="connsiteX11" fmla="*/ 0 w 130088"/>
                  <a:gd name="connsiteY11" fmla="*/ 147772 h 147771"/>
                  <a:gd name="connsiteX12" fmla="*/ 0 w 130088"/>
                  <a:gd name="connsiteY12" fmla="*/ 2810 h 14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088" h="147771">
                    <a:moveTo>
                      <a:pt x="0" y="2810"/>
                    </a:moveTo>
                    <a:lnTo>
                      <a:pt x="33226" y="2810"/>
                    </a:lnTo>
                    <a:lnTo>
                      <a:pt x="33226" y="25284"/>
                    </a:lnTo>
                    <a:cubicBezTo>
                      <a:pt x="42800" y="11800"/>
                      <a:pt x="55753" y="0"/>
                      <a:pt x="78278" y="0"/>
                    </a:cubicBezTo>
                    <a:cubicBezTo>
                      <a:pt x="110941" y="0"/>
                      <a:pt x="130089" y="21913"/>
                      <a:pt x="130089" y="55625"/>
                    </a:cubicBezTo>
                    <a:lnTo>
                      <a:pt x="130089" y="147772"/>
                    </a:lnTo>
                    <a:lnTo>
                      <a:pt x="96863" y="147772"/>
                    </a:lnTo>
                    <a:lnTo>
                      <a:pt x="96863" y="65739"/>
                    </a:lnTo>
                    <a:cubicBezTo>
                      <a:pt x="96863" y="43264"/>
                      <a:pt x="85599" y="30341"/>
                      <a:pt x="65889" y="30341"/>
                    </a:cubicBezTo>
                    <a:cubicBezTo>
                      <a:pt x="46742" y="30341"/>
                      <a:pt x="33226" y="43825"/>
                      <a:pt x="33226" y="66301"/>
                    </a:cubicBezTo>
                    <a:lnTo>
                      <a:pt x="33226" y="147772"/>
                    </a:lnTo>
                    <a:lnTo>
                      <a:pt x="0" y="147772"/>
                    </a:lnTo>
                    <a:lnTo>
                      <a:pt x="0" y="2810"/>
                    </a:lnTo>
                    <a:close/>
                  </a:path>
                </a:pathLst>
              </a:custGeom>
              <a:grpFill/>
              <a:ln w="9525" cap="flat">
                <a:noFill/>
                <a:prstDash val="solid"/>
                <a:miter/>
              </a:ln>
            </p:spPr>
            <p:txBody>
              <a:bodyPr rtlCol="0" anchor="ctr"/>
              <a:lstStyle/>
              <a:p>
                <a:endParaRPr lang="en-CA"/>
              </a:p>
            </p:txBody>
          </p:sp>
          <p:sp>
            <p:nvSpPr>
              <p:cNvPr id="129" name="Freeform: Shape 128">
                <a:extLst>
                  <a:ext uri="{FF2B5EF4-FFF2-40B4-BE49-F238E27FC236}">
                    <a16:creationId xmlns:a16="http://schemas.microsoft.com/office/drawing/2014/main" id="{20B6B93E-A49F-A8B5-5E89-731EAF93E587}"/>
                  </a:ext>
                </a:extLst>
              </p:cNvPr>
              <p:cNvSpPr/>
              <p:nvPr/>
            </p:nvSpPr>
            <p:spPr>
              <a:xfrm>
                <a:off x="7243883" y="5832780"/>
                <a:ext cx="140225" cy="150588"/>
              </a:xfrm>
              <a:custGeom>
                <a:avLst/>
                <a:gdLst>
                  <a:gd name="connsiteX0" fmla="*/ 0 w 140225"/>
                  <a:gd name="connsiteY0" fmla="*/ 75852 h 150588"/>
                  <a:gd name="connsiteX1" fmla="*/ 70957 w 140225"/>
                  <a:gd name="connsiteY1" fmla="*/ 0 h 150588"/>
                  <a:gd name="connsiteX2" fmla="*/ 140225 w 140225"/>
                  <a:gd name="connsiteY2" fmla="*/ 77538 h 150588"/>
                  <a:gd name="connsiteX3" fmla="*/ 139662 w 140225"/>
                  <a:gd name="connsiteY3" fmla="*/ 87090 h 150588"/>
                  <a:gd name="connsiteX4" fmla="*/ 33226 w 140225"/>
                  <a:gd name="connsiteY4" fmla="*/ 87090 h 150588"/>
                  <a:gd name="connsiteX5" fmla="*/ 74900 w 140225"/>
                  <a:gd name="connsiteY5" fmla="*/ 123611 h 150588"/>
                  <a:gd name="connsiteX6" fmla="*/ 114320 w 140225"/>
                  <a:gd name="connsiteY6" fmla="*/ 106193 h 150588"/>
                  <a:gd name="connsiteX7" fmla="*/ 134031 w 140225"/>
                  <a:gd name="connsiteY7" fmla="*/ 123611 h 150588"/>
                  <a:gd name="connsiteX8" fmla="*/ 74900 w 140225"/>
                  <a:gd name="connsiteY8" fmla="*/ 150581 h 150588"/>
                  <a:gd name="connsiteX9" fmla="*/ 0 w 140225"/>
                  <a:gd name="connsiteY9" fmla="*/ 75852 h 150588"/>
                  <a:gd name="connsiteX10" fmla="*/ 107562 w 140225"/>
                  <a:gd name="connsiteY10" fmla="*/ 65177 h 150588"/>
                  <a:gd name="connsiteX11" fmla="*/ 70957 w 140225"/>
                  <a:gd name="connsiteY11" fmla="*/ 26970 h 150588"/>
                  <a:gd name="connsiteX12" fmla="*/ 33226 w 140225"/>
                  <a:gd name="connsiteY12" fmla="*/ 65177 h 150588"/>
                  <a:gd name="connsiteX13" fmla="*/ 107562 w 140225"/>
                  <a:gd name="connsiteY13" fmla="*/ 65177 h 1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225" h="150588">
                    <a:moveTo>
                      <a:pt x="0" y="75852"/>
                    </a:moveTo>
                    <a:cubicBezTo>
                      <a:pt x="0" y="33712"/>
                      <a:pt x="29284" y="0"/>
                      <a:pt x="70957" y="0"/>
                    </a:cubicBezTo>
                    <a:cubicBezTo>
                      <a:pt x="117136" y="0"/>
                      <a:pt x="140225" y="35960"/>
                      <a:pt x="140225" y="77538"/>
                    </a:cubicBezTo>
                    <a:cubicBezTo>
                      <a:pt x="140225" y="80347"/>
                      <a:pt x="140225" y="83718"/>
                      <a:pt x="139662" y="87090"/>
                    </a:cubicBezTo>
                    <a:lnTo>
                      <a:pt x="33226" y="87090"/>
                    </a:lnTo>
                    <a:cubicBezTo>
                      <a:pt x="36605" y="110688"/>
                      <a:pt x="53500" y="123611"/>
                      <a:pt x="74900" y="123611"/>
                    </a:cubicBezTo>
                    <a:cubicBezTo>
                      <a:pt x="91230" y="123611"/>
                      <a:pt x="102494" y="117431"/>
                      <a:pt x="114320" y="106193"/>
                    </a:cubicBezTo>
                    <a:lnTo>
                      <a:pt x="134031" y="123611"/>
                    </a:lnTo>
                    <a:cubicBezTo>
                      <a:pt x="120515" y="139905"/>
                      <a:pt x="101368" y="150581"/>
                      <a:pt x="74900" y="150581"/>
                    </a:cubicBezTo>
                    <a:cubicBezTo>
                      <a:pt x="32663" y="151143"/>
                      <a:pt x="0" y="120240"/>
                      <a:pt x="0" y="75852"/>
                    </a:cubicBezTo>
                    <a:close/>
                    <a:moveTo>
                      <a:pt x="107562" y="65177"/>
                    </a:moveTo>
                    <a:cubicBezTo>
                      <a:pt x="105309" y="43825"/>
                      <a:pt x="92920" y="26970"/>
                      <a:pt x="70957" y="26970"/>
                    </a:cubicBezTo>
                    <a:cubicBezTo>
                      <a:pt x="50683" y="26970"/>
                      <a:pt x="36605" y="42702"/>
                      <a:pt x="33226" y="65177"/>
                    </a:cubicBezTo>
                    <a:lnTo>
                      <a:pt x="107562" y="65177"/>
                    </a:lnTo>
                    <a:close/>
                  </a:path>
                </a:pathLst>
              </a:custGeom>
              <a:grpFill/>
              <a:ln w="9525" cap="flat">
                <a:noFill/>
                <a:prstDash val="solid"/>
                <a:miter/>
              </a:ln>
            </p:spPr>
            <p:txBody>
              <a:bodyPr rtlCol="0" anchor="ctr"/>
              <a:lstStyle/>
              <a:p>
                <a:endParaRPr lang="en-CA" dirty="0"/>
              </a:p>
            </p:txBody>
          </p:sp>
          <p:sp>
            <p:nvSpPr>
              <p:cNvPr id="130" name="Freeform: Shape 129">
                <a:extLst>
                  <a:ext uri="{FF2B5EF4-FFF2-40B4-BE49-F238E27FC236}">
                    <a16:creationId xmlns:a16="http://schemas.microsoft.com/office/drawing/2014/main" id="{CEC4321C-71C8-61DA-F094-5E32B2E7A8ED}"/>
                  </a:ext>
                </a:extLst>
              </p:cNvPr>
              <p:cNvSpPr/>
              <p:nvPr/>
            </p:nvSpPr>
            <p:spPr>
              <a:xfrm>
                <a:off x="7399316" y="5832780"/>
                <a:ext cx="149798" cy="191035"/>
              </a:xfrm>
              <a:custGeom>
                <a:avLst/>
                <a:gdLst>
                  <a:gd name="connsiteX0" fmla="*/ 0 w 149798"/>
                  <a:gd name="connsiteY0" fmla="*/ 2810 h 191035"/>
                  <a:gd name="connsiteX1" fmla="*/ 33226 w 149798"/>
                  <a:gd name="connsiteY1" fmla="*/ 2810 h 191035"/>
                  <a:gd name="connsiteX2" fmla="*/ 33226 w 149798"/>
                  <a:gd name="connsiteY2" fmla="*/ 26970 h 191035"/>
                  <a:gd name="connsiteX3" fmla="*/ 82220 w 149798"/>
                  <a:gd name="connsiteY3" fmla="*/ 0 h 191035"/>
                  <a:gd name="connsiteX4" fmla="*/ 149799 w 149798"/>
                  <a:gd name="connsiteY4" fmla="*/ 74728 h 191035"/>
                  <a:gd name="connsiteX5" fmla="*/ 149799 w 149798"/>
                  <a:gd name="connsiteY5" fmla="*/ 75290 h 191035"/>
                  <a:gd name="connsiteX6" fmla="*/ 82220 w 149798"/>
                  <a:gd name="connsiteY6" fmla="*/ 150019 h 191035"/>
                  <a:gd name="connsiteX7" fmla="*/ 33226 w 149798"/>
                  <a:gd name="connsiteY7" fmla="*/ 124735 h 191035"/>
                  <a:gd name="connsiteX8" fmla="*/ 33226 w 149798"/>
                  <a:gd name="connsiteY8" fmla="*/ 191035 h 191035"/>
                  <a:gd name="connsiteX9" fmla="*/ 0 w 149798"/>
                  <a:gd name="connsiteY9" fmla="*/ 191035 h 191035"/>
                  <a:gd name="connsiteX10" fmla="*/ 0 w 149798"/>
                  <a:gd name="connsiteY10" fmla="*/ 2810 h 191035"/>
                  <a:gd name="connsiteX11" fmla="*/ 116010 w 149798"/>
                  <a:gd name="connsiteY11" fmla="*/ 75852 h 191035"/>
                  <a:gd name="connsiteX12" fmla="*/ 74336 w 149798"/>
                  <a:gd name="connsiteY12" fmla="*/ 29217 h 191035"/>
                  <a:gd name="connsiteX13" fmla="*/ 32099 w 149798"/>
                  <a:gd name="connsiteY13" fmla="*/ 75290 h 191035"/>
                  <a:gd name="connsiteX14" fmla="*/ 32099 w 149798"/>
                  <a:gd name="connsiteY14" fmla="*/ 75852 h 191035"/>
                  <a:gd name="connsiteX15" fmla="*/ 74336 w 149798"/>
                  <a:gd name="connsiteY15" fmla="*/ 121926 h 191035"/>
                  <a:gd name="connsiteX16" fmla="*/ 116010 w 149798"/>
                  <a:gd name="connsiteY16" fmla="*/ 75852 h 191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798" h="191035">
                    <a:moveTo>
                      <a:pt x="0" y="2810"/>
                    </a:moveTo>
                    <a:lnTo>
                      <a:pt x="33226" y="2810"/>
                    </a:lnTo>
                    <a:lnTo>
                      <a:pt x="33226" y="26970"/>
                    </a:lnTo>
                    <a:cubicBezTo>
                      <a:pt x="43926" y="11800"/>
                      <a:pt x="59131" y="0"/>
                      <a:pt x="82220" y="0"/>
                    </a:cubicBezTo>
                    <a:cubicBezTo>
                      <a:pt x="116573" y="0"/>
                      <a:pt x="149799" y="26970"/>
                      <a:pt x="149799" y="74728"/>
                    </a:cubicBezTo>
                    <a:lnTo>
                      <a:pt x="149799" y="75290"/>
                    </a:lnTo>
                    <a:cubicBezTo>
                      <a:pt x="149799" y="123050"/>
                      <a:pt x="117136" y="150019"/>
                      <a:pt x="82220" y="150019"/>
                    </a:cubicBezTo>
                    <a:cubicBezTo>
                      <a:pt x="58567" y="150019"/>
                      <a:pt x="43363" y="138219"/>
                      <a:pt x="33226" y="124735"/>
                    </a:cubicBezTo>
                    <a:lnTo>
                      <a:pt x="33226" y="191035"/>
                    </a:lnTo>
                    <a:lnTo>
                      <a:pt x="0" y="191035"/>
                    </a:lnTo>
                    <a:lnTo>
                      <a:pt x="0" y="2810"/>
                    </a:lnTo>
                    <a:close/>
                    <a:moveTo>
                      <a:pt x="116010" y="75852"/>
                    </a:moveTo>
                    <a:cubicBezTo>
                      <a:pt x="116010" y="47197"/>
                      <a:pt x="96863" y="29217"/>
                      <a:pt x="74336" y="29217"/>
                    </a:cubicBezTo>
                    <a:cubicBezTo>
                      <a:pt x="51809" y="29217"/>
                      <a:pt x="32099" y="47759"/>
                      <a:pt x="32099" y="75290"/>
                    </a:cubicBezTo>
                    <a:lnTo>
                      <a:pt x="32099" y="75852"/>
                    </a:lnTo>
                    <a:cubicBezTo>
                      <a:pt x="32099" y="103945"/>
                      <a:pt x="51809" y="121926"/>
                      <a:pt x="74336" y="121926"/>
                    </a:cubicBezTo>
                    <a:cubicBezTo>
                      <a:pt x="97426" y="121926"/>
                      <a:pt x="116010" y="103945"/>
                      <a:pt x="116010" y="75852"/>
                    </a:cubicBezTo>
                    <a:close/>
                  </a:path>
                </a:pathLst>
              </a:custGeom>
              <a:grpFill/>
              <a:ln w="9525" cap="flat">
                <a:noFill/>
                <a:prstDash val="solid"/>
                <a:miter/>
              </a:ln>
            </p:spPr>
            <p:txBody>
              <a:bodyPr rtlCol="0" anchor="ctr"/>
              <a:lstStyle/>
              <a:p>
                <a:endParaRPr lang="en-CA"/>
              </a:p>
            </p:txBody>
          </p:sp>
          <p:sp>
            <p:nvSpPr>
              <p:cNvPr id="131" name="Freeform: Shape 130">
                <a:extLst>
                  <a:ext uri="{FF2B5EF4-FFF2-40B4-BE49-F238E27FC236}">
                    <a16:creationId xmlns:a16="http://schemas.microsoft.com/office/drawing/2014/main" id="{8E3CD3DC-0960-91BB-B21B-891AD1E0C54E}"/>
                  </a:ext>
                </a:extLst>
              </p:cNvPr>
              <p:cNvSpPr/>
              <p:nvPr/>
            </p:nvSpPr>
            <p:spPr>
              <a:xfrm>
                <a:off x="7555883" y="5833338"/>
                <a:ext cx="154301" cy="150580"/>
              </a:xfrm>
              <a:custGeom>
                <a:avLst/>
                <a:gdLst>
                  <a:gd name="connsiteX0" fmla="*/ 0 w 154301"/>
                  <a:gd name="connsiteY0" fmla="*/ 75852 h 150580"/>
                  <a:gd name="connsiteX1" fmla="*/ 77152 w 154301"/>
                  <a:gd name="connsiteY1" fmla="*/ 0 h 150580"/>
                  <a:gd name="connsiteX2" fmla="*/ 154301 w 154301"/>
                  <a:gd name="connsiteY2" fmla="*/ 74728 h 150580"/>
                  <a:gd name="connsiteX3" fmla="*/ 154301 w 154301"/>
                  <a:gd name="connsiteY3" fmla="*/ 75290 h 150580"/>
                  <a:gd name="connsiteX4" fmla="*/ 76589 w 154301"/>
                  <a:gd name="connsiteY4" fmla="*/ 150581 h 150580"/>
                  <a:gd name="connsiteX5" fmla="*/ 0 w 154301"/>
                  <a:gd name="connsiteY5" fmla="*/ 75852 h 150580"/>
                  <a:gd name="connsiteX6" fmla="*/ 121078 w 154301"/>
                  <a:gd name="connsiteY6" fmla="*/ 75852 h 150580"/>
                  <a:gd name="connsiteX7" fmla="*/ 76589 w 154301"/>
                  <a:gd name="connsiteY7" fmla="*/ 28655 h 150580"/>
                  <a:gd name="connsiteX8" fmla="*/ 33226 w 154301"/>
                  <a:gd name="connsiteY8" fmla="*/ 74728 h 150580"/>
                  <a:gd name="connsiteX9" fmla="*/ 33226 w 154301"/>
                  <a:gd name="connsiteY9" fmla="*/ 75290 h 150580"/>
                  <a:gd name="connsiteX10" fmla="*/ 77152 w 154301"/>
                  <a:gd name="connsiteY10" fmla="*/ 121926 h 150580"/>
                  <a:gd name="connsiteX11" fmla="*/ 121078 w 154301"/>
                  <a:gd name="connsiteY11" fmla="*/ 75852 h 1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301" h="150580">
                    <a:moveTo>
                      <a:pt x="0" y="75852"/>
                    </a:moveTo>
                    <a:cubicBezTo>
                      <a:pt x="0" y="33712"/>
                      <a:pt x="32662" y="0"/>
                      <a:pt x="77152" y="0"/>
                    </a:cubicBezTo>
                    <a:cubicBezTo>
                      <a:pt x="121640" y="0"/>
                      <a:pt x="154301" y="33712"/>
                      <a:pt x="154301" y="74728"/>
                    </a:cubicBezTo>
                    <a:lnTo>
                      <a:pt x="154301" y="75290"/>
                    </a:lnTo>
                    <a:cubicBezTo>
                      <a:pt x="154301" y="116307"/>
                      <a:pt x="121640" y="150581"/>
                      <a:pt x="76589" y="150581"/>
                    </a:cubicBezTo>
                    <a:cubicBezTo>
                      <a:pt x="32662" y="150581"/>
                      <a:pt x="0" y="116869"/>
                      <a:pt x="0" y="75852"/>
                    </a:cubicBezTo>
                    <a:close/>
                    <a:moveTo>
                      <a:pt x="121078" y="75852"/>
                    </a:moveTo>
                    <a:cubicBezTo>
                      <a:pt x="121078" y="50006"/>
                      <a:pt x="102495" y="28655"/>
                      <a:pt x="76589" y="28655"/>
                    </a:cubicBezTo>
                    <a:cubicBezTo>
                      <a:pt x="50121" y="28655"/>
                      <a:pt x="33226" y="49444"/>
                      <a:pt x="33226" y="74728"/>
                    </a:cubicBezTo>
                    <a:lnTo>
                      <a:pt x="33226" y="75290"/>
                    </a:lnTo>
                    <a:cubicBezTo>
                      <a:pt x="33226" y="100574"/>
                      <a:pt x="51809" y="121926"/>
                      <a:pt x="77152" y="121926"/>
                    </a:cubicBezTo>
                    <a:cubicBezTo>
                      <a:pt x="104181" y="121364"/>
                      <a:pt x="121078" y="100574"/>
                      <a:pt x="121078" y="75852"/>
                    </a:cubicBezTo>
                    <a:close/>
                  </a:path>
                </a:pathLst>
              </a:custGeom>
              <a:grpFill/>
              <a:ln w="9525" cap="flat">
                <a:noFill/>
                <a:prstDash val="solid"/>
                <a:miter/>
              </a:ln>
            </p:spPr>
            <p:txBody>
              <a:bodyPr rtlCol="0" anchor="ctr"/>
              <a:lstStyle/>
              <a:p>
                <a:endParaRPr lang="en-CA"/>
              </a:p>
            </p:txBody>
          </p:sp>
          <p:sp>
            <p:nvSpPr>
              <p:cNvPr id="132" name="Freeform: Shape 131">
                <a:extLst>
                  <a:ext uri="{FF2B5EF4-FFF2-40B4-BE49-F238E27FC236}">
                    <a16:creationId xmlns:a16="http://schemas.microsoft.com/office/drawing/2014/main" id="{51B3C4C9-A7D0-15BD-615B-4265B60518B1}"/>
                  </a:ext>
                </a:extLst>
              </p:cNvPr>
              <p:cNvSpPr/>
              <p:nvPr/>
            </p:nvSpPr>
            <p:spPr>
              <a:xfrm>
                <a:off x="7725358" y="5782216"/>
                <a:ext cx="35480" cy="197778"/>
              </a:xfrm>
              <a:custGeom>
                <a:avLst/>
                <a:gdLst>
                  <a:gd name="connsiteX0" fmla="*/ 0 w 35480"/>
                  <a:gd name="connsiteY0" fmla="*/ 0 h 197778"/>
                  <a:gd name="connsiteX1" fmla="*/ 35481 w 35480"/>
                  <a:gd name="connsiteY1" fmla="*/ 0 h 197778"/>
                  <a:gd name="connsiteX2" fmla="*/ 35481 w 35480"/>
                  <a:gd name="connsiteY2" fmla="*/ 31465 h 197778"/>
                  <a:gd name="connsiteX3" fmla="*/ 0 w 35480"/>
                  <a:gd name="connsiteY3" fmla="*/ 31465 h 197778"/>
                  <a:gd name="connsiteX4" fmla="*/ 0 w 35480"/>
                  <a:gd name="connsiteY4" fmla="*/ 0 h 197778"/>
                  <a:gd name="connsiteX5" fmla="*/ 1134 w 35480"/>
                  <a:gd name="connsiteY5" fmla="*/ 53378 h 197778"/>
                  <a:gd name="connsiteX6" fmla="*/ 34357 w 35480"/>
                  <a:gd name="connsiteY6" fmla="*/ 53378 h 197778"/>
                  <a:gd name="connsiteX7" fmla="*/ 34357 w 35480"/>
                  <a:gd name="connsiteY7" fmla="*/ 197778 h 197778"/>
                  <a:gd name="connsiteX8" fmla="*/ 1134 w 35480"/>
                  <a:gd name="connsiteY8" fmla="*/ 197778 h 197778"/>
                  <a:gd name="connsiteX9" fmla="*/ 1134 w 35480"/>
                  <a:gd name="connsiteY9" fmla="*/ 53378 h 19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80" h="197778">
                    <a:moveTo>
                      <a:pt x="0" y="0"/>
                    </a:moveTo>
                    <a:lnTo>
                      <a:pt x="35481" y="0"/>
                    </a:lnTo>
                    <a:lnTo>
                      <a:pt x="35481" y="31465"/>
                    </a:lnTo>
                    <a:lnTo>
                      <a:pt x="0" y="31465"/>
                    </a:lnTo>
                    <a:lnTo>
                      <a:pt x="0" y="0"/>
                    </a:lnTo>
                    <a:close/>
                    <a:moveTo>
                      <a:pt x="1134" y="53378"/>
                    </a:moveTo>
                    <a:lnTo>
                      <a:pt x="34357" y="53378"/>
                    </a:lnTo>
                    <a:lnTo>
                      <a:pt x="34357" y="197778"/>
                    </a:lnTo>
                    <a:lnTo>
                      <a:pt x="1134" y="197778"/>
                    </a:lnTo>
                    <a:lnTo>
                      <a:pt x="1134" y="53378"/>
                    </a:lnTo>
                    <a:close/>
                  </a:path>
                </a:pathLst>
              </a:custGeom>
              <a:grpFill/>
              <a:ln w="9525" cap="flat">
                <a:noFill/>
                <a:prstDash val="solid"/>
                <a:miter/>
              </a:ln>
            </p:spPr>
            <p:txBody>
              <a:bodyPr rtlCol="0" anchor="ctr"/>
              <a:lstStyle/>
              <a:p>
                <a:endParaRPr lang="en-CA"/>
              </a:p>
            </p:txBody>
          </p:sp>
          <p:sp>
            <p:nvSpPr>
              <p:cNvPr id="133" name="Freeform: Shape 132">
                <a:extLst>
                  <a:ext uri="{FF2B5EF4-FFF2-40B4-BE49-F238E27FC236}">
                    <a16:creationId xmlns:a16="http://schemas.microsoft.com/office/drawing/2014/main" id="{7605C181-05C0-D166-E0B0-4726B58CA7B6}"/>
                  </a:ext>
                </a:extLst>
              </p:cNvPr>
              <p:cNvSpPr/>
              <p:nvPr/>
            </p:nvSpPr>
            <p:spPr>
              <a:xfrm>
                <a:off x="7783384" y="5832780"/>
                <a:ext cx="130092" cy="147771"/>
              </a:xfrm>
              <a:custGeom>
                <a:avLst/>
                <a:gdLst>
                  <a:gd name="connsiteX0" fmla="*/ 0 w 130092"/>
                  <a:gd name="connsiteY0" fmla="*/ 2810 h 147771"/>
                  <a:gd name="connsiteX1" fmla="*/ 33223 w 130092"/>
                  <a:gd name="connsiteY1" fmla="*/ 2810 h 147771"/>
                  <a:gd name="connsiteX2" fmla="*/ 33223 w 130092"/>
                  <a:gd name="connsiteY2" fmla="*/ 25284 h 147771"/>
                  <a:gd name="connsiteX3" fmla="*/ 78276 w 130092"/>
                  <a:gd name="connsiteY3" fmla="*/ 0 h 147771"/>
                  <a:gd name="connsiteX4" fmla="*/ 130092 w 130092"/>
                  <a:gd name="connsiteY4" fmla="*/ 55625 h 147771"/>
                  <a:gd name="connsiteX5" fmla="*/ 130092 w 130092"/>
                  <a:gd name="connsiteY5" fmla="*/ 147772 h 147771"/>
                  <a:gd name="connsiteX6" fmla="*/ 96860 w 130092"/>
                  <a:gd name="connsiteY6" fmla="*/ 147772 h 147771"/>
                  <a:gd name="connsiteX7" fmla="*/ 96860 w 130092"/>
                  <a:gd name="connsiteY7" fmla="*/ 65739 h 147771"/>
                  <a:gd name="connsiteX8" fmla="*/ 65894 w 130092"/>
                  <a:gd name="connsiteY8" fmla="*/ 30341 h 147771"/>
                  <a:gd name="connsiteX9" fmla="*/ 33223 w 130092"/>
                  <a:gd name="connsiteY9" fmla="*/ 66301 h 147771"/>
                  <a:gd name="connsiteX10" fmla="*/ 33223 w 130092"/>
                  <a:gd name="connsiteY10" fmla="*/ 147772 h 147771"/>
                  <a:gd name="connsiteX11" fmla="*/ 0 w 130092"/>
                  <a:gd name="connsiteY11" fmla="*/ 147772 h 147771"/>
                  <a:gd name="connsiteX12" fmla="*/ 0 w 130092"/>
                  <a:gd name="connsiteY12" fmla="*/ 2810 h 14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092" h="147771">
                    <a:moveTo>
                      <a:pt x="0" y="2810"/>
                    </a:moveTo>
                    <a:lnTo>
                      <a:pt x="33223" y="2810"/>
                    </a:lnTo>
                    <a:lnTo>
                      <a:pt x="33223" y="25284"/>
                    </a:lnTo>
                    <a:cubicBezTo>
                      <a:pt x="42805" y="11800"/>
                      <a:pt x="55750" y="0"/>
                      <a:pt x="78276" y="0"/>
                    </a:cubicBezTo>
                    <a:cubicBezTo>
                      <a:pt x="110947" y="0"/>
                      <a:pt x="130092" y="21913"/>
                      <a:pt x="130092" y="55625"/>
                    </a:cubicBezTo>
                    <a:lnTo>
                      <a:pt x="130092" y="147772"/>
                    </a:lnTo>
                    <a:lnTo>
                      <a:pt x="96860" y="147772"/>
                    </a:lnTo>
                    <a:lnTo>
                      <a:pt x="96860" y="65739"/>
                    </a:lnTo>
                    <a:cubicBezTo>
                      <a:pt x="96860" y="43264"/>
                      <a:pt x="85601" y="30341"/>
                      <a:pt x="65894" y="30341"/>
                    </a:cubicBezTo>
                    <a:cubicBezTo>
                      <a:pt x="46739" y="30341"/>
                      <a:pt x="33223" y="43825"/>
                      <a:pt x="33223" y="66301"/>
                    </a:cubicBezTo>
                    <a:lnTo>
                      <a:pt x="33223" y="147772"/>
                    </a:lnTo>
                    <a:lnTo>
                      <a:pt x="0" y="147772"/>
                    </a:lnTo>
                    <a:lnTo>
                      <a:pt x="0" y="2810"/>
                    </a:lnTo>
                    <a:close/>
                  </a:path>
                </a:pathLst>
              </a:custGeom>
              <a:grpFill/>
              <a:ln w="9525" cap="flat">
                <a:noFill/>
                <a:prstDash val="solid"/>
                <a:miter/>
              </a:ln>
            </p:spPr>
            <p:txBody>
              <a:bodyPr rtlCol="0" anchor="ctr"/>
              <a:lstStyle/>
              <a:p>
                <a:endParaRPr lang="en-CA"/>
              </a:p>
            </p:txBody>
          </p:sp>
          <p:sp>
            <p:nvSpPr>
              <p:cNvPr id="134" name="Freeform: Shape 133">
                <a:extLst>
                  <a:ext uri="{FF2B5EF4-FFF2-40B4-BE49-F238E27FC236}">
                    <a16:creationId xmlns:a16="http://schemas.microsoft.com/office/drawing/2014/main" id="{7A4282C7-E0B2-E8F4-C43C-806AED6F828E}"/>
                  </a:ext>
                </a:extLst>
              </p:cNvPr>
              <p:cNvSpPr/>
              <p:nvPr/>
            </p:nvSpPr>
            <p:spPr>
              <a:xfrm>
                <a:off x="7922487" y="5795685"/>
                <a:ext cx="90668" cy="186560"/>
              </a:xfrm>
              <a:custGeom>
                <a:avLst/>
                <a:gdLst>
                  <a:gd name="connsiteX0" fmla="*/ 18583 w 90668"/>
                  <a:gd name="connsiteY0" fmla="*/ 144962 h 186560"/>
                  <a:gd name="connsiteX1" fmla="*/ 18583 w 90668"/>
                  <a:gd name="connsiteY1" fmla="*/ 68548 h 186560"/>
                  <a:gd name="connsiteX2" fmla="*/ 0 w 90668"/>
                  <a:gd name="connsiteY2" fmla="*/ 68548 h 186560"/>
                  <a:gd name="connsiteX3" fmla="*/ 0 w 90668"/>
                  <a:gd name="connsiteY3" fmla="*/ 39893 h 186560"/>
                  <a:gd name="connsiteX4" fmla="*/ 18583 w 90668"/>
                  <a:gd name="connsiteY4" fmla="*/ 39893 h 186560"/>
                  <a:gd name="connsiteX5" fmla="*/ 18583 w 90668"/>
                  <a:gd name="connsiteY5" fmla="*/ 0 h 186560"/>
                  <a:gd name="connsiteX6" fmla="*/ 51806 w 90668"/>
                  <a:gd name="connsiteY6" fmla="*/ 0 h 186560"/>
                  <a:gd name="connsiteX7" fmla="*/ 51806 w 90668"/>
                  <a:gd name="connsiteY7" fmla="*/ 39893 h 186560"/>
                  <a:gd name="connsiteX8" fmla="*/ 90668 w 90668"/>
                  <a:gd name="connsiteY8" fmla="*/ 39893 h 186560"/>
                  <a:gd name="connsiteX9" fmla="*/ 90668 w 90668"/>
                  <a:gd name="connsiteY9" fmla="*/ 68548 h 186560"/>
                  <a:gd name="connsiteX10" fmla="*/ 51806 w 90668"/>
                  <a:gd name="connsiteY10" fmla="*/ 68548 h 186560"/>
                  <a:gd name="connsiteX11" fmla="*/ 51806 w 90668"/>
                  <a:gd name="connsiteY11" fmla="*/ 139343 h 186560"/>
                  <a:gd name="connsiteX12" fmla="*/ 69828 w 90668"/>
                  <a:gd name="connsiteY12" fmla="*/ 157323 h 186560"/>
                  <a:gd name="connsiteX13" fmla="*/ 90668 w 90668"/>
                  <a:gd name="connsiteY13" fmla="*/ 152266 h 186560"/>
                  <a:gd name="connsiteX14" fmla="*/ 90668 w 90668"/>
                  <a:gd name="connsiteY14" fmla="*/ 179236 h 186560"/>
                  <a:gd name="connsiteX15" fmla="*/ 60817 w 90668"/>
                  <a:gd name="connsiteY15" fmla="*/ 186539 h 186560"/>
                  <a:gd name="connsiteX16" fmla="*/ 18583 w 90668"/>
                  <a:gd name="connsiteY16" fmla="*/ 144962 h 18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668" h="186560">
                    <a:moveTo>
                      <a:pt x="18583" y="144962"/>
                    </a:moveTo>
                    <a:lnTo>
                      <a:pt x="18583" y="68548"/>
                    </a:lnTo>
                    <a:lnTo>
                      <a:pt x="0" y="68548"/>
                    </a:lnTo>
                    <a:lnTo>
                      <a:pt x="0" y="39893"/>
                    </a:lnTo>
                    <a:lnTo>
                      <a:pt x="18583" y="39893"/>
                    </a:lnTo>
                    <a:lnTo>
                      <a:pt x="18583" y="0"/>
                    </a:lnTo>
                    <a:lnTo>
                      <a:pt x="51806" y="0"/>
                    </a:lnTo>
                    <a:lnTo>
                      <a:pt x="51806" y="39893"/>
                    </a:lnTo>
                    <a:lnTo>
                      <a:pt x="90668" y="39893"/>
                    </a:lnTo>
                    <a:lnTo>
                      <a:pt x="90668" y="68548"/>
                    </a:lnTo>
                    <a:lnTo>
                      <a:pt x="51806" y="68548"/>
                    </a:lnTo>
                    <a:lnTo>
                      <a:pt x="51806" y="139343"/>
                    </a:lnTo>
                    <a:cubicBezTo>
                      <a:pt x="51806" y="152266"/>
                      <a:pt x="58569" y="157323"/>
                      <a:pt x="69828" y="157323"/>
                    </a:cubicBezTo>
                    <a:cubicBezTo>
                      <a:pt x="77152" y="157323"/>
                      <a:pt x="83906" y="155638"/>
                      <a:pt x="90668" y="152266"/>
                    </a:cubicBezTo>
                    <a:lnTo>
                      <a:pt x="90668" y="179236"/>
                    </a:lnTo>
                    <a:cubicBezTo>
                      <a:pt x="82220" y="183731"/>
                      <a:pt x="73209" y="186539"/>
                      <a:pt x="60817" y="186539"/>
                    </a:cubicBezTo>
                    <a:cubicBezTo>
                      <a:pt x="36043" y="187101"/>
                      <a:pt x="18583" y="176427"/>
                      <a:pt x="18583" y="144962"/>
                    </a:cubicBezTo>
                    <a:close/>
                  </a:path>
                </a:pathLst>
              </a:custGeom>
              <a:grpFill/>
              <a:ln w="9525" cap="flat">
                <a:noFill/>
                <a:prstDash val="solid"/>
                <a:miter/>
              </a:ln>
            </p:spPr>
            <p:txBody>
              <a:bodyPr rtlCol="0" anchor="ctr"/>
              <a:lstStyle/>
              <a:p>
                <a:endParaRPr lang="en-CA"/>
              </a:p>
            </p:txBody>
          </p:sp>
          <p:sp>
            <p:nvSpPr>
              <p:cNvPr id="135" name="Freeform: Shape 134">
                <a:extLst>
                  <a:ext uri="{FF2B5EF4-FFF2-40B4-BE49-F238E27FC236}">
                    <a16:creationId xmlns:a16="http://schemas.microsoft.com/office/drawing/2014/main" id="{CA7EF85D-A578-3DE6-F53C-1A0083F4BB59}"/>
                  </a:ext>
                </a:extLst>
              </p:cNvPr>
              <p:cNvSpPr/>
              <p:nvPr/>
            </p:nvSpPr>
            <p:spPr>
              <a:xfrm>
                <a:off x="6891905" y="5998538"/>
                <a:ext cx="42799" cy="51129"/>
              </a:xfrm>
              <a:custGeom>
                <a:avLst/>
                <a:gdLst>
                  <a:gd name="connsiteX0" fmla="*/ 0 w 42799"/>
                  <a:gd name="connsiteY0" fmla="*/ 0 h 51129"/>
                  <a:gd name="connsiteX1" fmla="*/ 21963 w 42799"/>
                  <a:gd name="connsiteY1" fmla="*/ 0 h 51129"/>
                  <a:gd name="connsiteX2" fmla="*/ 42800 w 42799"/>
                  <a:gd name="connsiteY2" fmla="*/ 17417 h 51129"/>
                  <a:gd name="connsiteX3" fmla="*/ 20837 w 42799"/>
                  <a:gd name="connsiteY3" fmla="*/ 34836 h 51129"/>
                  <a:gd name="connsiteX4" fmla="*/ 9574 w 42799"/>
                  <a:gd name="connsiteY4" fmla="*/ 34836 h 51129"/>
                  <a:gd name="connsiteX5" fmla="*/ 9574 w 42799"/>
                  <a:gd name="connsiteY5" fmla="*/ 51129 h 51129"/>
                  <a:gd name="connsiteX6" fmla="*/ 0 w 42799"/>
                  <a:gd name="connsiteY6" fmla="*/ 51129 h 51129"/>
                  <a:gd name="connsiteX7" fmla="*/ 0 w 42799"/>
                  <a:gd name="connsiteY7" fmla="*/ 0 h 51129"/>
                  <a:gd name="connsiteX8" fmla="*/ 20837 w 42799"/>
                  <a:gd name="connsiteY8" fmla="*/ 26969 h 51129"/>
                  <a:gd name="connsiteX9" fmla="*/ 32663 w 42799"/>
                  <a:gd name="connsiteY9" fmla="*/ 17979 h 51129"/>
                  <a:gd name="connsiteX10" fmla="*/ 20837 w 42799"/>
                  <a:gd name="connsiteY10" fmla="*/ 8990 h 51129"/>
                  <a:gd name="connsiteX11" fmla="*/ 9574 w 42799"/>
                  <a:gd name="connsiteY11" fmla="*/ 8990 h 51129"/>
                  <a:gd name="connsiteX12" fmla="*/ 9574 w 42799"/>
                  <a:gd name="connsiteY12" fmla="*/ 27531 h 51129"/>
                  <a:gd name="connsiteX13" fmla="*/ 20837 w 42799"/>
                  <a:gd name="connsiteY13" fmla="*/ 27531 h 51129"/>
                  <a:gd name="connsiteX14" fmla="*/ 20837 w 42799"/>
                  <a:gd name="connsiteY14" fmla="*/ 26969 h 5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99" h="51129">
                    <a:moveTo>
                      <a:pt x="0" y="0"/>
                    </a:moveTo>
                    <a:lnTo>
                      <a:pt x="21963" y="0"/>
                    </a:lnTo>
                    <a:cubicBezTo>
                      <a:pt x="34915" y="0"/>
                      <a:pt x="42800" y="6742"/>
                      <a:pt x="42800" y="17417"/>
                    </a:cubicBezTo>
                    <a:cubicBezTo>
                      <a:pt x="42800" y="29217"/>
                      <a:pt x="32663" y="34836"/>
                      <a:pt x="20837" y="34836"/>
                    </a:cubicBezTo>
                    <a:lnTo>
                      <a:pt x="9574" y="34836"/>
                    </a:lnTo>
                    <a:lnTo>
                      <a:pt x="9574" y="51129"/>
                    </a:lnTo>
                    <a:lnTo>
                      <a:pt x="0" y="51129"/>
                    </a:lnTo>
                    <a:lnTo>
                      <a:pt x="0" y="0"/>
                    </a:lnTo>
                    <a:close/>
                    <a:moveTo>
                      <a:pt x="20837" y="26969"/>
                    </a:moveTo>
                    <a:cubicBezTo>
                      <a:pt x="28158" y="26969"/>
                      <a:pt x="32663" y="23036"/>
                      <a:pt x="32663" y="17979"/>
                    </a:cubicBezTo>
                    <a:cubicBezTo>
                      <a:pt x="32663" y="11799"/>
                      <a:pt x="28158" y="8990"/>
                      <a:pt x="20837" y="8990"/>
                    </a:cubicBezTo>
                    <a:lnTo>
                      <a:pt x="9574" y="8990"/>
                    </a:lnTo>
                    <a:lnTo>
                      <a:pt x="9574" y="27531"/>
                    </a:lnTo>
                    <a:lnTo>
                      <a:pt x="20837" y="27531"/>
                    </a:lnTo>
                    <a:lnTo>
                      <a:pt x="20837" y="26969"/>
                    </a:lnTo>
                    <a:close/>
                  </a:path>
                </a:pathLst>
              </a:custGeom>
              <a:grpFill/>
              <a:ln w="9525" cap="flat">
                <a:noFill/>
                <a:prstDash val="solid"/>
                <a:miter/>
              </a:ln>
            </p:spPr>
            <p:txBody>
              <a:bodyPr rtlCol="0" anchor="ctr"/>
              <a:lstStyle/>
              <a:p>
                <a:endParaRPr lang="en-CA"/>
              </a:p>
            </p:txBody>
          </p:sp>
          <p:sp>
            <p:nvSpPr>
              <p:cNvPr id="136" name="Freeform: Shape 135">
                <a:extLst>
                  <a:ext uri="{FF2B5EF4-FFF2-40B4-BE49-F238E27FC236}">
                    <a16:creationId xmlns:a16="http://schemas.microsoft.com/office/drawing/2014/main" id="{F66183B2-651E-25B0-6C3F-A913841B91F1}"/>
                  </a:ext>
                </a:extLst>
              </p:cNvPr>
              <p:cNvSpPr/>
              <p:nvPr/>
            </p:nvSpPr>
            <p:spPr>
              <a:xfrm>
                <a:off x="6939772" y="5997980"/>
                <a:ext cx="58004" cy="51691"/>
              </a:xfrm>
              <a:custGeom>
                <a:avLst/>
                <a:gdLst>
                  <a:gd name="connsiteX0" fmla="*/ 24778 w 58004"/>
                  <a:gd name="connsiteY0" fmla="*/ 0 h 51691"/>
                  <a:gd name="connsiteX1" fmla="*/ 33789 w 58004"/>
                  <a:gd name="connsiteY1" fmla="*/ 0 h 51691"/>
                  <a:gd name="connsiteX2" fmla="*/ 58004 w 58004"/>
                  <a:gd name="connsiteY2" fmla="*/ 51691 h 51691"/>
                  <a:gd name="connsiteX3" fmla="*/ 47868 w 58004"/>
                  <a:gd name="connsiteY3" fmla="*/ 51691 h 51691"/>
                  <a:gd name="connsiteX4" fmla="*/ 42236 w 58004"/>
                  <a:gd name="connsiteY4" fmla="*/ 39331 h 51691"/>
                  <a:gd name="connsiteX5" fmla="*/ 15768 w 58004"/>
                  <a:gd name="connsiteY5" fmla="*/ 39331 h 51691"/>
                  <a:gd name="connsiteX6" fmla="*/ 10137 w 58004"/>
                  <a:gd name="connsiteY6" fmla="*/ 51691 h 51691"/>
                  <a:gd name="connsiteX7" fmla="*/ 0 w 58004"/>
                  <a:gd name="connsiteY7" fmla="*/ 51691 h 51691"/>
                  <a:gd name="connsiteX8" fmla="*/ 24778 w 58004"/>
                  <a:gd name="connsiteY8" fmla="*/ 0 h 51691"/>
                  <a:gd name="connsiteX9" fmla="*/ 38857 w 58004"/>
                  <a:gd name="connsiteY9" fmla="*/ 31464 h 51691"/>
                  <a:gd name="connsiteX10" fmla="*/ 29284 w 58004"/>
                  <a:gd name="connsiteY10" fmla="*/ 10676 h 51691"/>
                  <a:gd name="connsiteX11" fmla="*/ 19710 w 58004"/>
                  <a:gd name="connsiteY11" fmla="*/ 31464 h 51691"/>
                  <a:gd name="connsiteX12" fmla="*/ 38857 w 58004"/>
                  <a:gd name="connsiteY12" fmla="*/ 31464 h 5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004" h="51691">
                    <a:moveTo>
                      <a:pt x="24778" y="0"/>
                    </a:moveTo>
                    <a:lnTo>
                      <a:pt x="33789" y="0"/>
                    </a:lnTo>
                    <a:lnTo>
                      <a:pt x="58004" y="51691"/>
                    </a:lnTo>
                    <a:lnTo>
                      <a:pt x="47868" y="51691"/>
                    </a:lnTo>
                    <a:lnTo>
                      <a:pt x="42236" y="39331"/>
                    </a:lnTo>
                    <a:lnTo>
                      <a:pt x="15768" y="39331"/>
                    </a:lnTo>
                    <a:lnTo>
                      <a:pt x="10137" y="51691"/>
                    </a:lnTo>
                    <a:lnTo>
                      <a:pt x="0" y="51691"/>
                    </a:lnTo>
                    <a:lnTo>
                      <a:pt x="24778" y="0"/>
                    </a:lnTo>
                    <a:close/>
                    <a:moveTo>
                      <a:pt x="38857" y="31464"/>
                    </a:moveTo>
                    <a:lnTo>
                      <a:pt x="29284" y="10676"/>
                    </a:lnTo>
                    <a:lnTo>
                      <a:pt x="19710" y="31464"/>
                    </a:lnTo>
                    <a:lnTo>
                      <a:pt x="38857" y="31464"/>
                    </a:lnTo>
                    <a:close/>
                  </a:path>
                </a:pathLst>
              </a:custGeom>
              <a:grpFill/>
              <a:ln w="9525" cap="flat">
                <a:noFill/>
                <a:prstDash val="solid"/>
                <a:miter/>
              </a:ln>
            </p:spPr>
            <p:txBody>
              <a:bodyPr rtlCol="0" anchor="ctr"/>
              <a:lstStyle/>
              <a:p>
                <a:endParaRPr lang="en-CA"/>
              </a:p>
            </p:txBody>
          </p:sp>
          <p:sp>
            <p:nvSpPr>
              <p:cNvPr id="137" name="Freeform: Shape 136">
                <a:extLst>
                  <a:ext uri="{FF2B5EF4-FFF2-40B4-BE49-F238E27FC236}">
                    <a16:creationId xmlns:a16="http://schemas.microsoft.com/office/drawing/2014/main" id="{E7A320BE-EB79-47D5-38A3-5D01CBA40AA9}"/>
                  </a:ext>
                </a:extLst>
              </p:cNvPr>
              <p:cNvSpPr/>
              <p:nvPr/>
            </p:nvSpPr>
            <p:spPr>
              <a:xfrm>
                <a:off x="7013553" y="5998538"/>
                <a:ext cx="46741" cy="51691"/>
              </a:xfrm>
              <a:custGeom>
                <a:avLst/>
                <a:gdLst>
                  <a:gd name="connsiteX0" fmla="*/ 0 w 46741"/>
                  <a:gd name="connsiteY0" fmla="*/ 0 h 51691"/>
                  <a:gd name="connsiteX1" fmla="*/ 24778 w 46741"/>
                  <a:gd name="connsiteY1" fmla="*/ 0 h 51691"/>
                  <a:gd name="connsiteX2" fmla="*/ 40547 w 46741"/>
                  <a:gd name="connsiteY2" fmla="*/ 5057 h 51691"/>
                  <a:gd name="connsiteX3" fmla="*/ 45052 w 46741"/>
                  <a:gd name="connsiteY3" fmla="*/ 16293 h 51691"/>
                  <a:gd name="connsiteX4" fmla="*/ 31536 w 46741"/>
                  <a:gd name="connsiteY4" fmla="*/ 32026 h 51691"/>
                  <a:gd name="connsiteX5" fmla="*/ 46741 w 46741"/>
                  <a:gd name="connsiteY5" fmla="*/ 51691 h 51691"/>
                  <a:gd name="connsiteX6" fmla="*/ 35479 w 46741"/>
                  <a:gd name="connsiteY6" fmla="*/ 51691 h 51691"/>
                  <a:gd name="connsiteX7" fmla="*/ 21963 w 46741"/>
                  <a:gd name="connsiteY7" fmla="*/ 33712 h 51691"/>
                  <a:gd name="connsiteX8" fmla="*/ 9574 w 46741"/>
                  <a:gd name="connsiteY8" fmla="*/ 33712 h 51691"/>
                  <a:gd name="connsiteX9" fmla="*/ 9574 w 46741"/>
                  <a:gd name="connsiteY9" fmla="*/ 51691 h 51691"/>
                  <a:gd name="connsiteX10" fmla="*/ 0 w 46741"/>
                  <a:gd name="connsiteY10" fmla="*/ 51691 h 51691"/>
                  <a:gd name="connsiteX11" fmla="*/ 0 w 46741"/>
                  <a:gd name="connsiteY11" fmla="*/ 0 h 51691"/>
                  <a:gd name="connsiteX12" fmla="*/ 24215 w 46741"/>
                  <a:gd name="connsiteY12" fmla="*/ 25284 h 51691"/>
                  <a:gd name="connsiteX13" fmla="*/ 35479 w 46741"/>
                  <a:gd name="connsiteY13" fmla="*/ 16855 h 51691"/>
                  <a:gd name="connsiteX14" fmla="*/ 24215 w 46741"/>
                  <a:gd name="connsiteY14" fmla="*/ 8428 h 51691"/>
                  <a:gd name="connsiteX15" fmla="*/ 10136 w 46741"/>
                  <a:gd name="connsiteY15" fmla="*/ 8428 h 51691"/>
                  <a:gd name="connsiteX16" fmla="*/ 10136 w 46741"/>
                  <a:gd name="connsiteY16" fmla="*/ 25845 h 51691"/>
                  <a:gd name="connsiteX17" fmla="*/ 24215 w 46741"/>
                  <a:gd name="connsiteY17" fmla="*/ 25845 h 51691"/>
                  <a:gd name="connsiteX18" fmla="*/ 24215 w 46741"/>
                  <a:gd name="connsiteY18" fmla="*/ 25284 h 5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741" h="51691">
                    <a:moveTo>
                      <a:pt x="0" y="0"/>
                    </a:moveTo>
                    <a:lnTo>
                      <a:pt x="24778" y="0"/>
                    </a:lnTo>
                    <a:cubicBezTo>
                      <a:pt x="31536" y="0"/>
                      <a:pt x="37168" y="1685"/>
                      <a:pt x="40547" y="5057"/>
                    </a:cubicBezTo>
                    <a:cubicBezTo>
                      <a:pt x="43363" y="7866"/>
                      <a:pt x="45052" y="11799"/>
                      <a:pt x="45052" y="16293"/>
                    </a:cubicBezTo>
                    <a:cubicBezTo>
                      <a:pt x="45052" y="24722"/>
                      <a:pt x="39420" y="29779"/>
                      <a:pt x="31536" y="32026"/>
                    </a:cubicBezTo>
                    <a:lnTo>
                      <a:pt x="46741" y="51691"/>
                    </a:lnTo>
                    <a:lnTo>
                      <a:pt x="35479" y="51691"/>
                    </a:lnTo>
                    <a:lnTo>
                      <a:pt x="21963" y="33712"/>
                    </a:lnTo>
                    <a:lnTo>
                      <a:pt x="9574" y="33712"/>
                    </a:lnTo>
                    <a:lnTo>
                      <a:pt x="9574" y="51691"/>
                    </a:lnTo>
                    <a:lnTo>
                      <a:pt x="0" y="51691"/>
                    </a:lnTo>
                    <a:lnTo>
                      <a:pt x="0" y="0"/>
                    </a:lnTo>
                    <a:close/>
                    <a:moveTo>
                      <a:pt x="24215" y="25284"/>
                    </a:moveTo>
                    <a:cubicBezTo>
                      <a:pt x="30973" y="25284"/>
                      <a:pt x="35479" y="21912"/>
                      <a:pt x="35479" y="16855"/>
                    </a:cubicBezTo>
                    <a:cubicBezTo>
                      <a:pt x="35479" y="11237"/>
                      <a:pt x="30973" y="8428"/>
                      <a:pt x="24215" y="8428"/>
                    </a:cubicBezTo>
                    <a:lnTo>
                      <a:pt x="10136" y="8428"/>
                    </a:lnTo>
                    <a:lnTo>
                      <a:pt x="10136" y="25845"/>
                    </a:lnTo>
                    <a:lnTo>
                      <a:pt x="24215" y="25845"/>
                    </a:lnTo>
                    <a:lnTo>
                      <a:pt x="24215" y="25284"/>
                    </a:lnTo>
                    <a:close/>
                  </a:path>
                </a:pathLst>
              </a:custGeom>
              <a:grpFill/>
              <a:ln w="9525" cap="flat">
                <a:noFill/>
                <a:prstDash val="solid"/>
                <a:miter/>
              </a:ln>
            </p:spPr>
            <p:txBody>
              <a:bodyPr rtlCol="0" anchor="ctr"/>
              <a:lstStyle/>
              <a:p>
                <a:endParaRPr lang="en-CA"/>
              </a:p>
            </p:txBody>
          </p:sp>
          <p:sp>
            <p:nvSpPr>
              <p:cNvPr id="138" name="Freeform: Shape 137">
                <a:extLst>
                  <a:ext uri="{FF2B5EF4-FFF2-40B4-BE49-F238E27FC236}">
                    <a16:creationId xmlns:a16="http://schemas.microsoft.com/office/drawing/2014/main" id="{15587B03-74D3-DF17-B489-55E09E0BDD3B}"/>
                  </a:ext>
                </a:extLst>
              </p:cNvPr>
              <p:cNvSpPr/>
              <p:nvPr/>
            </p:nvSpPr>
            <p:spPr>
              <a:xfrm>
                <a:off x="7074368" y="5998538"/>
                <a:ext cx="45052" cy="51691"/>
              </a:xfrm>
              <a:custGeom>
                <a:avLst/>
                <a:gdLst>
                  <a:gd name="connsiteX0" fmla="*/ 17458 w 45052"/>
                  <a:gd name="connsiteY0" fmla="*/ 8428 h 51691"/>
                  <a:gd name="connsiteX1" fmla="*/ 0 w 45052"/>
                  <a:gd name="connsiteY1" fmla="*/ 8428 h 51691"/>
                  <a:gd name="connsiteX2" fmla="*/ 0 w 45052"/>
                  <a:gd name="connsiteY2" fmla="*/ 0 h 51691"/>
                  <a:gd name="connsiteX3" fmla="*/ 45052 w 45052"/>
                  <a:gd name="connsiteY3" fmla="*/ 0 h 51691"/>
                  <a:gd name="connsiteX4" fmla="*/ 45052 w 45052"/>
                  <a:gd name="connsiteY4" fmla="*/ 8428 h 51691"/>
                  <a:gd name="connsiteX5" fmla="*/ 27032 w 45052"/>
                  <a:gd name="connsiteY5" fmla="*/ 8428 h 51691"/>
                  <a:gd name="connsiteX6" fmla="*/ 27032 w 45052"/>
                  <a:gd name="connsiteY6" fmla="*/ 51691 h 51691"/>
                  <a:gd name="connsiteX7" fmla="*/ 17458 w 45052"/>
                  <a:gd name="connsiteY7" fmla="*/ 51691 h 51691"/>
                  <a:gd name="connsiteX8" fmla="*/ 17458 w 45052"/>
                  <a:gd name="connsiteY8" fmla="*/ 8428 h 5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2" h="51691">
                    <a:moveTo>
                      <a:pt x="17458" y="8428"/>
                    </a:moveTo>
                    <a:lnTo>
                      <a:pt x="0" y="8428"/>
                    </a:lnTo>
                    <a:lnTo>
                      <a:pt x="0" y="0"/>
                    </a:lnTo>
                    <a:lnTo>
                      <a:pt x="45052" y="0"/>
                    </a:lnTo>
                    <a:lnTo>
                      <a:pt x="45052" y="8428"/>
                    </a:lnTo>
                    <a:lnTo>
                      <a:pt x="27032" y="8428"/>
                    </a:lnTo>
                    <a:lnTo>
                      <a:pt x="27032" y="51691"/>
                    </a:lnTo>
                    <a:lnTo>
                      <a:pt x="17458" y="51691"/>
                    </a:lnTo>
                    <a:lnTo>
                      <a:pt x="17458" y="8428"/>
                    </a:lnTo>
                    <a:close/>
                  </a:path>
                </a:pathLst>
              </a:custGeom>
              <a:grpFill/>
              <a:ln w="9525" cap="flat">
                <a:noFill/>
                <a:prstDash val="solid"/>
                <a:miter/>
              </a:ln>
            </p:spPr>
            <p:txBody>
              <a:bodyPr rtlCol="0" anchor="ctr"/>
              <a:lstStyle/>
              <a:p>
                <a:endParaRPr lang="en-CA"/>
              </a:p>
            </p:txBody>
          </p:sp>
          <p:sp>
            <p:nvSpPr>
              <p:cNvPr id="139" name="Freeform: Shape 138">
                <a:extLst>
                  <a:ext uri="{FF2B5EF4-FFF2-40B4-BE49-F238E27FC236}">
                    <a16:creationId xmlns:a16="http://schemas.microsoft.com/office/drawing/2014/main" id="{15DC5CA6-5E3F-59D6-7EE8-41299FA0197D}"/>
                  </a:ext>
                </a:extLst>
              </p:cNvPr>
              <p:cNvSpPr/>
              <p:nvPr/>
            </p:nvSpPr>
            <p:spPr>
              <a:xfrm>
                <a:off x="7138569" y="5998538"/>
                <a:ext cx="48430" cy="51691"/>
              </a:xfrm>
              <a:custGeom>
                <a:avLst/>
                <a:gdLst>
                  <a:gd name="connsiteX0" fmla="*/ 0 w 48430"/>
                  <a:gd name="connsiteY0" fmla="*/ 0 h 51691"/>
                  <a:gd name="connsiteX1" fmla="*/ 9010 w 48430"/>
                  <a:gd name="connsiteY1" fmla="*/ 0 h 51691"/>
                  <a:gd name="connsiteX2" fmla="*/ 38857 w 48430"/>
                  <a:gd name="connsiteY2" fmla="*/ 35398 h 51691"/>
                  <a:gd name="connsiteX3" fmla="*/ 38857 w 48430"/>
                  <a:gd name="connsiteY3" fmla="*/ 0 h 51691"/>
                  <a:gd name="connsiteX4" fmla="*/ 48431 w 48430"/>
                  <a:gd name="connsiteY4" fmla="*/ 0 h 51691"/>
                  <a:gd name="connsiteX5" fmla="*/ 48431 w 48430"/>
                  <a:gd name="connsiteY5" fmla="*/ 51691 h 51691"/>
                  <a:gd name="connsiteX6" fmla="*/ 40547 w 48430"/>
                  <a:gd name="connsiteY6" fmla="*/ 51691 h 51691"/>
                  <a:gd name="connsiteX7" fmla="*/ 10136 w 48430"/>
                  <a:gd name="connsiteY7" fmla="*/ 15170 h 51691"/>
                  <a:gd name="connsiteX8" fmla="*/ 10136 w 48430"/>
                  <a:gd name="connsiteY8" fmla="*/ 51691 h 51691"/>
                  <a:gd name="connsiteX9" fmla="*/ 563 w 48430"/>
                  <a:gd name="connsiteY9" fmla="*/ 51691 h 51691"/>
                  <a:gd name="connsiteX10" fmla="*/ 563 w 48430"/>
                  <a:gd name="connsiteY10" fmla="*/ 0 h 51691"/>
                  <a:gd name="connsiteX11" fmla="*/ 0 w 48430"/>
                  <a:gd name="connsiteY11" fmla="*/ 0 h 5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30" h="51691">
                    <a:moveTo>
                      <a:pt x="0" y="0"/>
                    </a:moveTo>
                    <a:lnTo>
                      <a:pt x="9010" y="0"/>
                    </a:lnTo>
                    <a:lnTo>
                      <a:pt x="38857" y="35398"/>
                    </a:lnTo>
                    <a:lnTo>
                      <a:pt x="38857" y="0"/>
                    </a:lnTo>
                    <a:lnTo>
                      <a:pt x="48431" y="0"/>
                    </a:lnTo>
                    <a:lnTo>
                      <a:pt x="48431" y="51691"/>
                    </a:lnTo>
                    <a:lnTo>
                      <a:pt x="40547" y="51691"/>
                    </a:lnTo>
                    <a:lnTo>
                      <a:pt x="10136" y="15170"/>
                    </a:lnTo>
                    <a:lnTo>
                      <a:pt x="10136" y="51691"/>
                    </a:lnTo>
                    <a:lnTo>
                      <a:pt x="563" y="51691"/>
                    </a:lnTo>
                    <a:lnTo>
                      <a:pt x="563" y="0"/>
                    </a:lnTo>
                    <a:lnTo>
                      <a:pt x="0" y="0"/>
                    </a:lnTo>
                    <a:close/>
                  </a:path>
                </a:pathLst>
              </a:custGeom>
              <a:grpFill/>
              <a:ln w="9525" cap="flat">
                <a:noFill/>
                <a:prstDash val="solid"/>
                <a:miter/>
              </a:ln>
            </p:spPr>
            <p:txBody>
              <a:bodyPr rtlCol="0" anchor="ctr"/>
              <a:lstStyle/>
              <a:p>
                <a:endParaRPr lang="en-CA"/>
              </a:p>
            </p:txBody>
          </p:sp>
          <p:sp>
            <p:nvSpPr>
              <p:cNvPr id="140" name="Freeform: Shape 139">
                <a:extLst>
                  <a:ext uri="{FF2B5EF4-FFF2-40B4-BE49-F238E27FC236}">
                    <a16:creationId xmlns:a16="http://schemas.microsoft.com/office/drawing/2014/main" id="{74A671B9-F9F6-88B2-2420-DD40665E0917}"/>
                  </a:ext>
                </a:extLst>
              </p:cNvPr>
              <p:cNvSpPr/>
              <p:nvPr/>
            </p:nvSpPr>
            <p:spPr>
              <a:xfrm>
                <a:off x="7209504" y="5998538"/>
                <a:ext cx="41673" cy="51129"/>
              </a:xfrm>
              <a:custGeom>
                <a:avLst/>
                <a:gdLst>
                  <a:gd name="connsiteX0" fmla="*/ 564 w 41673"/>
                  <a:gd name="connsiteY0" fmla="*/ 0 h 51129"/>
                  <a:gd name="connsiteX1" fmla="*/ 41674 w 41673"/>
                  <a:gd name="connsiteY1" fmla="*/ 0 h 51129"/>
                  <a:gd name="connsiteX2" fmla="*/ 41674 w 41673"/>
                  <a:gd name="connsiteY2" fmla="*/ 7866 h 51129"/>
                  <a:gd name="connsiteX3" fmla="*/ 10137 w 41673"/>
                  <a:gd name="connsiteY3" fmla="*/ 7866 h 51129"/>
                  <a:gd name="connsiteX4" fmla="*/ 10137 w 41673"/>
                  <a:gd name="connsiteY4" fmla="*/ 21350 h 51129"/>
                  <a:gd name="connsiteX5" fmla="*/ 37731 w 41673"/>
                  <a:gd name="connsiteY5" fmla="*/ 21350 h 51129"/>
                  <a:gd name="connsiteX6" fmla="*/ 37731 w 41673"/>
                  <a:gd name="connsiteY6" fmla="*/ 29217 h 51129"/>
                  <a:gd name="connsiteX7" fmla="*/ 10137 w 41673"/>
                  <a:gd name="connsiteY7" fmla="*/ 29217 h 51129"/>
                  <a:gd name="connsiteX8" fmla="*/ 10137 w 41673"/>
                  <a:gd name="connsiteY8" fmla="*/ 43264 h 51129"/>
                  <a:gd name="connsiteX9" fmla="*/ 41674 w 41673"/>
                  <a:gd name="connsiteY9" fmla="*/ 43264 h 51129"/>
                  <a:gd name="connsiteX10" fmla="*/ 41674 w 41673"/>
                  <a:gd name="connsiteY10" fmla="*/ 51129 h 51129"/>
                  <a:gd name="connsiteX11" fmla="*/ 0 w 41673"/>
                  <a:gd name="connsiteY11" fmla="*/ 51129 h 51129"/>
                  <a:gd name="connsiteX12" fmla="*/ 0 w 41673"/>
                  <a:gd name="connsiteY12" fmla="*/ 0 h 51129"/>
                  <a:gd name="connsiteX13" fmla="*/ 564 w 41673"/>
                  <a:gd name="connsiteY13" fmla="*/ 0 h 5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673" h="51129">
                    <a:moveTo>
                      <a:pt x="564" y="0"/>
                    </a:moveTo>
                    <a:lnTo>
                      <a:pt x="41674" y="0"/>
                    </a:lnTo>
                    <a:lnTo>
                      <a:pt x="41674" y="7866"/>
                    </a:lnTo>
                    <a:lnTo>
                      <a:pt x="10137" y="7866"/>
                    </a:lnTo>
                    <a:lnTo>
                      <a:pt x="10137" y="21350"/>
                    </a:lnTo>
                    <a:lnTo>
                      <a:pt x="37731" y="21350"/>
                    </a:lnTo>
                    <a:lnTo>
                      <a:pt x="37731" y="29217"/>
                    </a:lnTo>
                    <a:lnTo>
                      <a:pt x="10137" y="29217"/>
                    </a:lnTo>
                    <a:lnTo>
                      <a:pt x="10137" y="43264"/>
                    </a:lnTo>
                    <a:lnTo>
                      <a:pt x="41674" y="43264"/>
                    </a:lnTo>
                    <a:lnTo>
                      <a:pt x="41674" y="51129"/>
                    </a:lnTo>
                    <a:lnTo>
                      <a:pt x="0" y="51129"/>
                    </a:lnTo>
                    <a:lnTo>
                      <a:pt x="0" y="0"/>
                    </a:lnTo>
                    <a:lnTo>
                      <a:pt x="564" y="0"/>
                    </a:lnTo>
                    <a:close/>
                  </a:path>
                </a:pathLst>
              </a:custGeom>
              <a:grpFill/>
              <a:ln w="9525" cap="flat">
                <a:noFill/>
                <a:prstDash val="solid"/>
                <a:miter/>
              </a:ln>
            </p:spPr>
            <p:txBody>
              <a:bodyPr rtlCol="0" anchor="ctr"/>
              <a:lstStyle/>
              <a:p>
                <a:endParaRPr lang="en-CA"/>
              </a:p>
            </p:txBody>
          </p:sp>
          <p:sp>
            <p:nvSpPr>
              <p:cNvPr id="141" name="Freeform: Shape 140">
                <a:extLst>
                  <a:ext uri="{FF2B5EF4-FFF2-40B4-BE49-F238E27FC236}">
                    <a16:creationId xmlns:a16="http://schemas.microsoft.com/office/drawing/2014/main" id="{C41F24E0-B2AF-893D-6F12-D79798328EBD}"/>
                  </a:ext>
                </a:extLst>
              </p:cNvPr>
              <p:cNvSpPr/>
              <p:nvPr/>
            </p:nvSpPr>
            <p:spPr>
              <a:xfrm>
                <a:off x="7272031" y="5998538"/>
                <a:ext cx="46741" cy="51691"/>
              </a:xfrm>
              <a:custGeom>
                <a:avLst/>
                <a:gdLst>
                  <a:gd name="connsiteX0" fmla="*/ 0 w 46741"/>
                  <a:gd name="connsiteY0" fmla="*/ 0 h 51691"/>
                  <a:gd name="connsiteX1" fmla="*/ 24778 w 46741"/>
                  <a:gd name="connsiteY1" fmla="*/ 0 h 51691"/>
                  <a:gd name="connsiteX2" fmla="*/ 40547 w 46741"/>
                  <a:gd name="connsiteY2" fmla="*/ 5057 h 51691"/>
                  <a:gd name="connsiteX3" fmla="*/ 45052 w 46741"/>
                  <a:gd name="connsiteY3" fmla="*/ 16293 h 51691"/>
                  <a:gd name="connsiteX4" fmla="*/ 31536 w 46741"/>
                  <a:gd name="connsiteY4" fmla="*/ 32026 h 51691"/>
                  <a:gd name="connsiteX5" fmla="*/ 46741 w 46741"/>
                  <a:gd name="connsiteY5" fmla="*/ 51691 h 51691"/>
                  <a:gd name="connsiteX6" fmla="*/ 35479 w 46741"/>
                  <a:gd name="connsiteY6" fmla="*/ 51691 h 51691"/>
                  <a:gd name="connsiteX7" fmla="*/ 21963 w 46741"/>
                  <a:gd name="connsiteY7" fmla="*/ 33712 h 51691"/>
                  <a:gd name="connsiteX8" fmla="*/ 9574 w 46741"/>
                  <a:gd name="connsiteY8" fmla="*/ 33712 h 51691"/>
                  <a:gd name="connsiteX9" fmla="*/ 9574 w 46741"/>
                  <a:gd name="connsiteY9" fmla="*/ 51691 h 51691"/>
                  <a:gd name="connsiteX10" fmla="*/ 0 w 46741"/>
                  <a:gd name="connsiteY10" fmla="*/ 51691 h 51691"/>
                  <a:gd name="connsiteX11" fmla="*/ 0 w 46741"/>
                  <a:gd name="connsiteY11" fmla="*/ 0 h 51691"/>
                  <a:gd name="connsiteX12" fmla="*/ 24215 w 46741"/>
                  <a:gd name="connsiteY12" fmla="*/ 25284 h 51691"/>
                  <a:gd name="connsiteX13" fmla="*/ 35479 w 46741"/>
                  <a:gd name="connsiteY13" fmla="*/ 16855 h 51691"/>
                  <a:gd name="connsiteX14" fmla="*/ 24215 w 46741"/>
                  <a:gd name="connsiteY14" fmla="*/ 8428 h 51691"/>
                  <a:gd name="connsiteX15" fmla="*/ 9574 w 46741"/>
                  <a:gd name="connsiteY15" fmla="*/ 8428 h 51691"/>
                  <a:gd name="connsiteX16" fmla="*/ 9574 w 46741"/>
                  <a:gd name="connsiteY16" fmla="*/ 25845 h 51691"/>
                  <a:gd name="connsiteX17" fmla="*/ 24215 w 46741"/>
                  <a:gd name="connsiteY17" fmla="*/ 25845 h 51691"/>
                  <a:gd name="connsiteX18" fmla="*/ 24215 w 46741"/>
                  <a:gd name="connsiteY18" fmla="*/ 25284 h 5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741" h="51691">
                    <a:moveTo>
                      <a:pt x="0" y="0"/>
                    </a:moveTo>
                    <a:lnTo>
                      <a:pt x="24778" y="0"/>
                    </a:lnTo>
                    <a:cubicBezTo>
                      <a:pt x="31536" y="0"/>
                      <a:pt x="37168" y="1685"/>
                      <a:pt x="40547" y="5057"/>
                    </a:cubicBezTo>
                    <a:cubicBezTo>
                      <a:pt x="43363" y="7866"/>
                      <a:pt x="45052" y="11799"/>
                      <a:pt x="45052" y="16293"/>
                    </a:cubicBezTo>
                    <a:cubicBezTo>
                      <a:pt x="45052" y="24722"/>
                      <a:pt x="39420" y="29779"/>
                      <a:pt x="31536" y="32026"/>
                    </a:cubicBezTo>
                    <a:lnTo>
                      <a:pt x="46741" y="51691"/>
                    </a:lnTo>
                    <a:lnTo>
                      <a:pt x="35479" y="51691"/>
                    </a:lnTo>
                    <a:lnTo>
                      <a:pt x="21963" y="33712"/>
                    </a:lnTo>
                    <a:lnTo>
                      <a:pt x="9574" y="33712"/>
                    </a:lnTo>
                    <a:lnTo>
                      <a:pt x="9574" y="51691"/>
                    </a:lnTo>
                    <a:lnTo>
                      <a:pt x="0" y="51691"/>
                    </a:lnTo>
                    <a:lnTo>
                      <a:pt x="0" y="0"/>
                    </a:lnTo>
                    <a:close/>
                    <a:moveTo>
                      <a:pt x="24215" y="25284"/>
                    </a:moveTo>
                    <a:cubicBezTo>
                      <a:pt x="30973" y="25284"/>
                      <a:pt x="35479" y="21912"/>
                      <a:pt x="35479" y="16855"/>
                    </a:cubicBezTo>
                    <a:cubicBezTo>
                      <a:pt x="35479" y="11237"/>
                      <a:pt x="30973" y="8428"/>
                      <a:pt x="24215" y="8428"/>
                    </a:cubicBezTo>
                    <a:lnTo>
                      <a:pt x="9574" y="8428"/>
                    </a:lnTo>
                    <a:lnTo>
                      <a:pt x="9574" y="25845"/>
                    </a:lnTo>
                    <a:lnTo>
                      <a:pt x="24215" y="25845"/>
                    </a:lnTo>
                    <a:lnTo>
                      <a:pt x="24215" y="25284"/>
                    </a:lnTo>
                    <a:close/>
                  </a:path>
                </a:pathLst>
              </a:custGeom>
              <a:grpFill/>
              <a:ln w="9525" cap="flat">
                <a:noFill/>
                <a:prstDash val="solid"/>
                <a:miter/>
              </a:ln>
            </p:spPr>
            <p:txBody>
              <a:bodyPr rtlCol="0" anchor="ctr"/>
              <a:lstStyle/>
              <a:p>
                <a:endParaRPr lang="en-CA"/>
              </a:p>
            </p:txBody>
          </p:sp>
          <p:sp>
            <p:nvSpPr>
              <p:cNvPr id="142" name="Freeform: Shape 141">
                <a:extLst>
                  <a:ext uri="{FF2B5EF4-FFF2-40B4-BE49-F238E27FC236}">
                    <a16:creationId xmlns:a16="http://schemas.microsoft.com/office/drawing/2014/main" id="{2621B467-038F-BD6A-98DD-2BB435561524}"/>
                  </a:ext>
                </a:extLst>
              </p:cNvPr>
              <p:cNvSpPr/>
              <p:nvPr/>
            </p:nvSpPr>
            <p:spPr>
              <a:xfrm>
                <a:off x="7334538" y="5997422"/>
                <a:ext cx="42799" cy="52885"/>
              </a:xfrm>
              <a:custGeom>
                <a:avLst/>
                <a:gdLst>
                  <a:gd name="connsiteX0" fmla="*/ 0 w 42799"/>
                  <a:gd name="connsiteY0" fmla="*/ 44949 h 52885"/>
                  <a:gd name="connsiteX1" fmla="*/ 5631 w 42799"/>
                  <a:gd name="connsiteY1" fmla="*/ 38207 h 52885"/>
                  <a:gd name="connsiteX2" fmla="*/ 23090 w 42799"/>
                  <a:gd name="connsiteY2" fmla="*/ 44949 h 52885"/>
                  <a:gd name="connsiteX3" fmla="*/ 32663 w 42799"/>
                  <a:gd name="connsiteY3" fmla="*/ 38207 h 52885"/>
                  <a:gd name="connsiteX4" fmla="*/ 20273 w 42799"/>
                  <a:gd name="connsiteY4" fmla="*/ 30341 h 52885"/>
                  <a:gd name="connsiteX5" fmla="*/ 1689 w 42799"/>
                  <a:gd name="connsiteY5" fmla="*/ 15170 h 52885"/>
                  <a:gd name="connsiteX6" fmla="*/ 20837 w 42799"/>
                  <a:gd name="connsiteY6" fmla="*/ 0 h 52885"/>
                  <a:gd name="connsiteX7" fmla="*/ 41110 w 42799"/>
                  <a:gd name="connsiteY7" fmla="*/ 6742 h 52885"/>
                  <a:gd name="connsiteX8" fmla="*/ 36042 w 42799"/>
                  <a:gd name="connsiteY8" fmla="*/ 13485 h 52885"/>
                  <a:gd name="connsiteX9" fmla="*/ 20837 w 42799"/>
                  <a:gd name="connsiteY9" fmla="*/ 8428 h 52885"/>
                  <a:gd name="connsiteX10" fmla="*/ 11826 w 42799"/>
                  <a:gd name="connsiteY10" fmla="*/ 14608 h 52885"/>
                  <a:gd name="connsiteX11" fmla="*/ 24778 w 42799"/>
                  <a:gd name="connsiteY11" fmla="*/ 22474 h 52885"/>
                  <a:gd name="connsiteX12" fmla="*/ 42800 w 42799"/>
                  <a:gd name="connsiteY12" fmla="*/ 37645 h 52885"/>
                  <a:gd name="connsiteX13" fmla="*/ 23090 w 42799"/>
                  <a:gd name="connsiteY13" fmla="*/ 52815 h 52885"/>
                  <a:gd name="connsiteX14" fmla="*/ 0 w 42799"/>
                  <a:gd name="connsiteY14" fmla="*/ 44949 h 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99" h="52885">
                    <a:moveTo>
                      <a:pt x="0" y="44949"/>
                    </a:moveTo>
                    <a:lnTo>
                      <a:pt x="5631" y="38207"/>
                    </a:lnTo>
                    <a:cubicBezTo>
                      <a:pt x="10699" y="42702"/>
                      <a:pt x="16332" y="44949"/>
                      <a:pt x="23090" y="44949"/>
                    </a:cubicBezTo>
                    <a:cubicBezTo>
                      <a:pt x="29284" y="44949"/>
                      <a:pt x="32663" y="42140"/>
                      <a:pt x="32663" y="38207"/>
                    </a:cubicBezTo>
                    <a:cubicBezTo>
                      <a:pt x="32663" y="34274"/>
                      <a:pt x="30410" y="32588"/>
                      <a:pt x="20273" y="30341"/>
                    </a:cubicBezTo>
                    <a:cubicBezTo>
                      <a:pt x="8447" y="27531"/>
                      <a:pt x="1689" y="24722"/>
                      <a:pt x="1689" y="15170"/>
                    </a:cubicBezTo>
                    <a:cubicBezTo>
                      <a:pt x="1689" y="6180"/>
                      <a:pt x="9574" y="0"/>
                      <a:pt x="20837" y="0"/>
                    </a:cubicBezTo>
                    <a:cubicBezTo>
                      <a:pt x="28721" y="0"/>
                      <a:pt x="35479" y="2247"/>
                      <a:pt x="41110" y="6742"/>
                    </a:cubicBezTo>
                    <a:lnTo>
                      <a:pt x="36042" y="13485"/>
                    </a:lnTo>
                    <a:cubicBezTo>
                      <a:pt x="30973" y="10114"/>
                      <a:pt x="25905" y="8428"/>
                      <a:pt x="20837" y="8428"/>
                    </a:cubicBezTo>
                    <a:cubicBezTo>
                      <a:pt x="15205" y="8428"/>
                      <a:pt x="11826" y="11237"/>
                      <a:pt x="11826" y="14608"/>
                    </a:cubicBezTo>
                    <a:cubicBezTo>
                      <a:pt x="11826" y="18541"/>
                      <a:pt x="14642" y="20227"/>
                      <a:pt x="24778" y="22474"/>
                    </a:cubicBezTo>
                    <a:cubicBezTo>
                      <a:pt x="36605" y="25284"/>
                      <a:pt x="42800" y="29217"/>
                      <a:pt x="42800" y="37645"/>
                    </a:cubicBezTo>
                    <a:cubicBezTo>
                      <a:pt x="42800" y="47196"/>
                      <a:pt x="34916" y="52815"/>
                      <a:pt x="23090" y="52815"/>
                    </a:cubicBezTo>
                    <a:cubicBezTo>
                      <a:pt x="14642" y="53377"/>
                      <a:pt x="6758" y="50568"/>
                      <a:pt x="0" y="44949"/>
                    </a:cubicBezTo>
                    <a:close/>
                  </a:path>
                </a:pathLst>
              </a:custGeom>
              <a:grpFill/>
              <a:ln w="9525" cap="flat">
                <a:noFill/>
                <a:prstDash val="solid"/>
                <a:miter/>
              </a:ln>
            </p:spPr>
            <p:txBody>
              <a:bodyPr rtlCol="0" anchor="ctr"/>
              <a:lstStyle/>
              <a:p>
                <a:endParaRPr lang="en-CA"/>
              </a:p>
            </p:txBody>
          </p:sp>
        </p:grpSp>
        <p:sp>
          <p:nvSpPr>
            <p:cNvPr id="125" name="Freeform: Shape 124">
              <a:extLst>
                <a:ext uri="{FF2B5EF4-FFF2-40B4-BE49-F238E27FC236}">
                  <a16:creationId xmlns:a16="http://schemas.microsoft.com/office/drawing/2014/main" id="{5BC55DF3-0D4A-9C87-64A6-A882E417E4B8}"/>
                </a:ext>
              </a:extLst>
            </p:cNvPr>
            <p:cNvSpPr/>
            <p:nvPr/>
          </p:nvSpPr>
          <p:spPr>
            <a:xfrm>
              <a:off x="6716176" y="5637815"/>
              <a:ext cx="491070" cy="570296"/>
            </a:xfrm>
            <a:custGeom>
              <a:avLst/>
              <a:gdLst>
                <a:gd name="connsiteX0" fmla="*/ 152615 w 491070"/>
                <a:gd name="connsiteY0" fmla="*/ 519166 h 570296"/>
                <a:gd name="connsiteX1" fmla="*/ 51247 w 491070"/>
                <a:gd name="connsiteY1" fmla="*/ 151704 h 570296"/>
                <a:gd name="connsiteX2" fmla="*/ 419550 w 491070"/>
                <a:gd name="connsiteY2" fmla="*/ 51130 h 570296"/>
                <a:gd name="connsiteX3" fmla="*/ 451086 w 491070"/>
                <a:gd name="connsiteY3" fmla="*/ 164628 h 570296"/>
                <a:gd name="connsiteX4" fmla="*/ 491070 w 491070"/>
                <a:gd name="connsiteY4" fmla="*/ 153952 h 570296"/>
                <a:gd name="connsiteX5" fmla="*/ 448834 w 491070"/>
                <a:gd name="connsiteY5" fmla="*/ 0 h 570296"/>
                <a:gd name="connsiteX6" fmla="*/ 0 w 491070"/>
                <a:gd name="connsiteY6" fmla="*/ 123049 h 570296"/>
                <a:gd name="connsiteX7" fmla="*/ 123331 w 491070"/>
                <a:gd name="connsiteY7" fmla="*/ 570296 h 570296"/>
                <a:gd name="connsiteX8" fmla="*/ 447144 w 491070"/>
                <a:gd name="connsiteY8" fmla="*/ 481521 h 570296"/>
                <a:gd name="connsiteX9" fmla="*/ 436444 w 491070"/>
                <a:gd name="connsiteY9" fmla="*/ 441628 h 570296"/>
                <a:gd name="connsiteX10" fmla="*/ 152615 w 491070"/>
                <a:gd name="connsiteY10" fmla="*/ 519166 h 5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070" h="570296">
                  <a:moveTo>
                    <a:pt x="152615" y="519166"/>
                  </a:moveTo>
                  <a:lnTo>
                    <a:pt x="51247" y="151704"/>
                  </a:lnTo>
                  <a:lnTo>
                    <a:pt x="419550" y="51130"/>
                  </a:lnTo>
                  <a:lnTo>
                    <a:pt x="451086" y="164628"/>
                  </a:lnTo>
                  <a:lnTo>
                    <a:pt x="491070" y="153952"/>
                  </a:lnTo>
                  <a:lnTo>
                    <a:pt x="448834" y="0"/>
                  </a:lnTo>
                  <a:lnTo>
                    <a:pt x="0" y="123049"/>
                  </a:lnTo>
                  <a:lnTo>
                    <a:pt x="123331" y="570296"/>
                  </a:lnTo>
                  <a:lnTo>
                    <a:pt x="447144" y="481521"/>
                  </a:lnTo>
                  <a:lnTo>
                    <a:pt x="436444" y="441628"/>
                  </a:lnTo>
                  <a:lnTo>
                    <a:pt x="152615" y="519166"/>
                  </a:lnTo>
                  <a:close/>
                </a:path>
              </a:pathLst>
            </a:custGeom>
            <a:solidFill>
              <a:srgbClr val="03D1CD"/>
            </a:solidFill>
            <a:ln w="9525" cap="flat">
              <a:noFill/>
              <a:prstDash val="solid"/>
              <a:miter/>
            </a:ln>
          </p:spPr>
          <p:txBody>
            <a:bodyPr rtlCol="0" anchor="ctr"/>
            <a:lstStyle/>
            <a:p>
              <a:endParaRPr lang="en-CA"/>
            </a:p>
          </p:txBody>
        </p:sp>
      </p:grpSp>
      <p:pic>
        <p:nvPicPr>
          <p:cNvPr id="143" name="Picture 142" descr="A blue text on a black background&#10;&#10;AI-generated content may be incorrect.">
            <a:extLst>
              <a:ext uri="{FF2B5EF4-FFF2-40B4-BE49-F238E27FC236}">
                <a16:creationId xmlns:a16="http://schemas.microsoft.com/office/drawing/2014/main" id="{C8DE83AE-CAB4-783C-ACA2-F019223EEF5C}"/>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511912" y="5163019"/>
            <a:ext cx="1619318" cy="269157"/>
          </a:xfrm>
          <a:prstGeom prst="rect">
            <a:avLst/>
          </a:prstGeom>
        </p:spPr>
      </p:pic>
      <p:sp>
        <p:nvSpPr>
          <p:cNvPr id="144" name="Arrow: Up-Down 143">
            <a:extLst>
              <a:ext uri="{FF2B5EF4-FFF2-40B4-BE49-F238E27FC236}">
                <a16:creationId xmlns:a16="http://schemas.microsoft.com/office/drawing/2014/main" id="{698195CB-E6E6-DAFD-7DD1-8CDC0B937B3C}"/>
              </a:ext>
            </a:extLst>
          </p:cNvPr>
          <p:cNvSpPr/>
          <p:nvPr/>
        </p:nvSpPr>
        <p:spPr>
          <a:xfrm>
            <a:off x="8897512" y="3664966"/>
            <a:ext cx="192168" cy="347714"/>
          </a:xfrm>
          <a:prstGeom prst="upDownArrow">
            <a:avLst/>
          </a:prstGeom>
          <a:solidFill>
            <a:schemeClr val="bg1">
              <a:lumMod val="75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a:p>
        </p:txBody>
      </p:sp>
      <p:pic>
        <p:nvPicPr>
          <p:cNvPr id="146" name="Graphic 145">
            <a:extLst>
              <a:ext uri="{FF2B5EF4-FFF2-40B4-BE49-F238E27FC236}">
                <a16:creationId xmlns:a16="http://schemas.microsoft.com/office/drawing/2014/main" id="{A5B02BE0-32EF-D63D-6131-26BD12C1D62E}"/>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224013" y="5155713"/>
            <a:ext cx="1183230" cy="306448"/>
          </a:xfrm>
          <a:prstGeom prst="rect">
            <a:avLst/>
          </a:prstGeom>
        </p:spPr>
      </p:pic>
      <p:sp>
        <p:nvSpPr>
          <p:cNvPr id="3" name="Title 8">
            <a:extLst>
              <a:ext uri="{FF2B5EF4-FFF2-40B4-BE49-F238E27FC236}">
                <a16:creationId xmlns:a16="http://schemas.microsoft.com/office/drawing/2014/main" id="{48B8FC29-9E3C-AF60-CA64-B1987C94B34D}"/>
              </a:ext>
            </a:extLst>
          </p:cNvPr>
          <p:cNvSpPr txBox="1">
            <a:spLocks/>
          </p:cNvSpPr>
          <p:nvPr/>
        </p:nvSpPr>
        <p:spPr>
          <a:xfrm>
            <a:off x="-109817" y="448088"/>
            <a:ext cx="11588436"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effectLst>
                  <a:glow>
                    <a:schemeClr val="accent1">
                      <a:alpha val="40000"/>
                    </a:schemeClr>
                  </a:glow>
                </a:effectLst>
                <a:latin typeface="Montserrat" pitchFamily="2" charset="77"/>
              </a:rPr>
              <a:t>STRONG CAPITAL &amp; COVERAGE</a:t>
            </a:r>
            <a:endParaRPr lang="ru-RU" sz="3600" b="1" dirty="0">
              <a:effectLst>
                <a:glow>
                  <a:schemeClr val="accent1">
                    <a:alpha val="40000"/>
                  </a:schemeClr>
                </a:glow>
              </a:effectLst>
              <a:latin typeface="Montserrat" pitchFamily="2" charset="77"/>
            </a:endParaRPr>
          </a:p>
        </p:txBody>
      </p:sp>
    </p:spTree>
    <p:extLst>
      <p:ext uri="{BB962C8B-B14F-4D97-AF65-F5344CB8AC3E}">
        <p14:creationId xmlns:p14="http://schemas.microsoft.com/office/powerpoint/2010/main" val="4061514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ECD79-1EFA-1E2A-21F2-16E43347F0C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2FF2A01-6AEF-C300-9F56-DE952E995C02}"/>
              </a:ext>
            </a:extLst>
          </p:cNvPr>
          <p:cNvSpPr/>
          <p:nvPr/>
        </p:nvSpPr>
        <p:spPr>
          <a:xfrm>
            <a:off x="6036839" y="3552275"/>
            <a:ext cx="4835355" cy="284978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7" name="Chart 6">
            <a:extLst>
              <a:ext uri="{FF2B5EF4-FFF2-40B4-BE49-F238E27FC236}">
                <a16:creationId xmlns:a16="http://schemas.microsoft.com/office/drawing/2014/main" id="{B068D94B-0214-4496-8EC1-3469C7F442C9}"/>
              </a:ext>
            </a:extLst>
          </p:cNvPr>
          <p:cNvGraphicFramePr>
            <a:graphicFrameLocks/>
          </p:cNvGraphicFramePr>
          <p:nvPr>
            <p:extLst>
              <p:ext uri="{D42A27DB-BD31-4B8C-83A1-F6EECF244321}">
                <p14:modId xmlns:p14="http://schemas.microsoft.com/office/powerpoint/2010/main" val="1150059952"/>
              </p:ext>
            </p:extLst>
          </p:nvPr>
        </p:nvGraphicFramePr>
        <p:xfrm>
          <a:off x="788810" y="503041"/>
          <a:ext cx="10440363" cy="3024299"/>
        </p:xfrm>
        <a:graphic>
          <a:graphicData uri="http://schemas.openxmlformats.org/drawingml/2006/chart">
            <c:chart xmlns:c="http://schemas.openxmlformats.org/drawingml/2006/chart" xmlns:r="http://schemas.openxmlformats.org/officeDocument/2006/relationships" r:id="rId2"/>
          </a:graphicData>
        </a:graphic>
      </p:graphicFrame>
      <p:sp>
        <p:nvSpPr>
          <p:cNvPr id="35" name="TextBox 34">
            <a:extLst>
              <a:ext uri="{FF2B5EF4-FFF2-40B4-BE49-F238E27FC236}">
                <a16:creationId xmlns:a16="http://schemas.microsoft.com/office/drawing/2014/main" id="{39501BC7-3B38-F2F1-2562-87BD836D9156}"/>
              </a:ext>
            </a:extLst>
          </p:cNvPr>
          <p:cNvSpPr txBox="1"/>
          <p:nvPr/>
        </p:nvSpPr>
        <p:spPr>
          <a:xfrm>
            <a:off x="9032701" y="3248552"/>
            <a:ext cx="772969" cy="246221"/>
          </a:xfrm>
          <a:prstGeom prst="rect">
            <a:avLst/>
          </a:prstGeom>
          <a:noFill/>
        </p:spPr>
        <p:txBody>
          <a:bodyPr wrap="none" rtlCol="0">
            <a:spAutoFit/>
          </a:bodyPr>
          <a:lstStyle/>
          <a:p>
            <a:r>
              <a:rPr lang="en-CA" sz="1000" dirty="0">
                <a:solidFill>
                  <a:schemeClr val="tx1">
                    <a:lumMod val="65000"/>
                    <a:lumOff val="35000"/>
                  </a:schemeClr>
                </a:solidFill>
              </a:rPr>
              <a:t>Jan 1, 2025</a:t>
            </a:r>
          </a:p>
        </p:txBody>
      </p:sp>
      <p:sp>
        <p:nvSpPr>
          <p:cNvPr id="14" name="Oval 13">
            <a:extLst>
              <a:ext uri="{FF2B5EF4-FFF2-40B4-BE49-F238E27FC236}">
                <a16:creationId xmlns:a16="http://schemas.microsoft.com/office/drawing/2014/main" id="{FB3D80F6-CA50-A1F0-7F67-9743C867F8A7}"/>
              </a:ext>
            </a:extLst>
          </p:cNvPr>
          <p:cNvSpPr/>
          <p:nvPr/>
        </p:nvSpPr>
        <p:spPr>
          <a:xfrm flipV="1">
            <a:off x="10795715" y="3021986"/>
            <a:ext cx="45719" cy="45719"/>
          </a:xfrm>
          <a:prstGeom prst="ellipse">
            <a:avLst/>
          </a:prstGeom>
          <a:solidFill>
            <a:schemeClr val="bg1"/>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Slide Number Placeholder 1">
            <a:extLst>
              <a:ext uri="{FF2B5EF4-FFF2-40B4-BE49-F238E27FC236}">
                <a16:creationId xmlns:a16="http://schemas.microsoft.com/office/drawing/2014/main" id="{81E283A7-C925-1141-0A48-4D4A0DE17054}"/>
              </a:ext>
            </a:extLst>
          </p:cNvPr>
          <p:cNvSpPr>
            <a:spLocks noGrp="1"/>
          </p:cNvSpPr>
          <p:nvPr>
            <p:ph type="sldNum" sz="quarter" idx="4"/>
          </p:nvPr>
        </p:nvSpPr>
        <p:spPr/>
        <p:txBody>
          <a:bodyPr/>
          <a:lstStyle/>
          <a:p>
            <a:fld id="{90B1EC3C-BF0C-488E-814D-D05A1CE60EC8}" type="slidenum">
              <a:rPr lang="en-CA" smtClean="0"/>
              <a:pPr/>
              <a:t>24</a:t>
            </a:fld>
            <a:endParaRPr lang="en-CA" dirty="0"/>
          </a:p>
        </p:txBody>
      </p:sp>
      <p:sp>
        <p:nvSpPr>
          <p:cNvPr id="218" name="Rectangle 217">
            <a:extLst>
              <a:ext uri="{FF2B5EF4-FFF2-40B4-BE49-F238E27FC236}">
                <a16:creationId xmlns:a16="http://schemas.microsoft.com/office/drawing/2014/main" id="{245C9E73-D2EC-9081-4931-0070521CB9C7}"/>
              </a:ext>
            </a:extLst>
          </p:cNvPr>
          <p:cNvSpPr/>
          <p:nvPr/>
        </p:nvSpPr>
        <p:spPr>
          <a:xfrm>
            <a:off x="1268785" y="3648747"/>
            <a:ext cx="4597695" cy="300284"/>
          </a:xfrm>
          <a:prstGeom prst="rect">
            <a:avLst/>
          </a:prstGeom>
          <a:solidFill>
            <a:srgbClr val="3052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bg1"/>
                </a:solidFill>
                <a:latin typeface="Montserrat SemiBold" pitchFamily="2" charset="77"/>
              </a:rPr>
              <a:t>RECENT MILESTONES</a:t>
            </a:r>
            <a:endParaRPr lang="en-CA" sz="1400" dirty="0">
              <a:solidFill>
                <a:schemeClr val="bg1"/>
              </a:solidFill>
            </a:endParaRPr>
          </a:p>
        </p:txBody>
      </p:sp>
      <p:sp>
        <p:nvSpPr>
          <p:cNvPr id="219" name="Rectangle 218">
            <a:extLst>
              <a:ext uri="{FF2B5EF4-FFF2-40B4-BE49-F238E27FC236}">
                <a16:creationId xmlns:a16="http://schemas.microsoft.com/office/drawing/2014/main" id="{619210B4-5D23-2B05-EC46-F4A81FFAA544}"/>
              </a:ext>
            </a:extLst>
          </p:cNvPr>
          <p:cNvSpPr/>
          <p:nvPr/>
        </p:nvSpPr>
        <p:spPr>
          <a:xfrm>
            <a:off x="6155161" y="3648747"/>
            <a:ext cx="4597695" cy="300284"/>
          </a:xfrm>
          <a:prstGeom prst="rect">
            <a:avLst/>
          </a:prstGeom>
          <a:solidFill>
            <a:srgbClr val="3052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rgbClr val="EDC843"/>
                </a:solidFill>
                <a:latin typeface="Montserrat SemiBold" pitchFamily="2" charset="77"/>
              </a:rPr>
              <a:t>UPCOMING CATALYSTS</a:t>
            </a:r>
            <a:endParaRPr lang="en-CA" sz="1400" dirty="0">
              <a:solidFill>
                <a:srgbClr val="EDC843"/>
              </a:solidFill>
            </a:endParaRPr>
          </a:p>
        </p:txBody>
      </p:sp>
      <p:sp>
        <p:nvSpPr>
          <p:cNvPr id="15" name="TextBox 14">
            <a:extLst>
              <a:ext uri="{FF2B5EF4-FFF2-40B4-BE49-F238E27FC236}">
                <a16:creationId xmlns:a16="http://schemas.microsoft.com/office/drawing/2014/main" id="{35EBC5D6-1900-8B81-C73B-6B359A46D5B9}"/>
              </a:ext>
            </a:extLst>
          </p:cNvPr>
          <p:cNvSpPr txBox="1"/>
          <p:nvPr/>
        </p:nvSpPr>
        <p:spPr>
          <a:xfrm>
            <a:off x="10752855" y="2438400"/>
            <a:ext cx="880238" cy="369332"/>
          </a:xfrm>
          <a:prstGeom prst="rect">
            <a:avLst/>
          </a:prstGeom>
          <a:noFill/>
        </p:spPr>
        <p:txBody>
          <a:bodyPr wrap="square" rtlCol="0">
            <a:spAutoFit/>
          </a:bodyPr>
          <a:lstStyle/>
          <a:p>
            <a:endParaRPr lang="en-CA" dirty="0"/>
          </a:p>
        </p:txBody>
      </p:sp>
      <p:cxnSp>
        <p:nvCxnSpPr>
          <p:cNvPr id="6" name="Straight Connector 5">
            <a:extLst>
              <a:ext uri="{FF2B5EF4-FFF2-40B4-BE49-F238E27FC236}">
                <a16:creationId xmlns:a16="http://schemas.microsoft.com/office/drawing/2014/main" id="{656E5602-611B-8C16-A910-F950B71DEDCE}"/>
              </a:ext>
            </a:extLst>
          </p:cNvPr>
          <p:cNvCxnSpPr>
            <a:cxnSpLocks/>
          </p:cNvCxnSpPr>
          <p:nvPr/>
        </p:nvCxnSpPr>
        <p:spPr>
          <a:xfrm>
            <a:off x="10818574" y="1094908"/>
            <a:ext cx="0" cy="1927078"/>
          </a:xfrm>
          <a:prstGeom prst="line">
            <a:avLst/>
          </a:prstGeom>
          <a:ln w="19050">
            <a:solidFill>
              <a:srgbClr val="EDC843"/>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B274D21-56EE-78AE-C999-F2F3C7425997}"/>
              </a:ext>
            </a:extLst>
          </p:cNvPr>
          <p:cNvSpPr txBox="1"/>
          <p:nvPr/>
        </p:nvSpPr>
        <p:spPr>
          <a:xfrm>
            <a:off x="8762594" y="2313242"/>
            <a:ext cx="2032871" cy="646331"/>
          </a:xfrm>
          <a:prstGeom prst="rect">
            <a:avLst/>
          </a:prstGeom>
          <a:solidFill>
            <a:schemeClr val="bg1"/>
          </a:solidFill>
        </p:spPr>
        <p:txBody>
          <a:bodyPr wrap="square" rtlCol="0" anchor="ctr">
            <a:spAutoFit/>
          </a:bodyPr>
          <a:lstStyle/>
          <a:p>
            <a:pPr algn="r">
              <a:spcBef>
                <a:spcPts val="600"/>
              </a:spcBef>
              <a:buClr>
                <a:srgbClr val="D5B446"/>
              </a:buClr>
              <a:buSzPct val="150000"/>
            </a:pPr>
            <a:r>
              <a:rPr lang="en-US" sz="1200" b="1" dirty="0">
                <a:solidFill>
                  <a:srgbClr val="EDC843"/>
                </a:solidFill>
                <a:latin typeface="Montserrat" panose="00000500000000000000" pitchFamily="2" charset="0"/>
              </a:rPr>
              <a:t>To date, Snowline has outperformed the GDXJ by over 1,000%</a:t>
            </a:r>
          </a:p>
        </p:txBody>
      </p:sp>
      <p:sp>
        <p:nvSpPr>
          <p:cNvPr id="5" name="TextBox 4">
            <a:extLst>
              <a:ext uri="{FF2B5EF4-FFF2-40B4-BE49-F238E27FC236}">
                <a16:creationId xmlns:a16="http://schemas.microsoft.com/office/drawing/2014/main" id="{5E77DE0A-65CD-F4CB-9256-ACCDB8198BC0}"/>
              </a:ext>
            </a:extLst>
          </p:cNvPr>
          <p:cNvSpPr txBox="1"/>
          <p:nvPr/>
        </p:nvSpPr>
        <p:spPr>
          <a:xfrm>
            <a:off x="6149225" y="3969691"/>
            <a:ext cx="4597696" cy="2385268"/>
          </a:xfrm>
          <a:prstGeom prst="rect">
            <a:avLst/>
          </a:prstGeom>
          <a:noFill/>
        </p:spPr>
        <p:txBody>
          <a:bodyPr wrap="square" rtlCol="0" anchor="ctr">
            <a:spAutoFit/>
          </a:bodyPr>
          <a:lstStyle/>
          <a:p>
            <a:pPr marL="285750" indent="-285750" algn="just">
              <a:spcBef>
                <a:spcPts val="600"/>
              </a:spcBef>
              <a:spcAft>
                <a:spcPts val="1200"/>
              </a:spcAft>
              <a:buClr>
                <a:srgbClr val="D5B446"/>
              </a:buClr>
              <a:buSzPct val="150000"/>
              <a:buFont typeface="Wingdings" panose="05000000000000000000" pitchFamily="2" charset="2"/>
              <a:buChar char="Ø"/>
            </a:pPr>
            <a:r>
              <a:rPr lang="en-US" sz="1300" dirty="0">
                <a:latin typeface="Montserrat" panose="00000500000000000000" pitchFamily="2" charset="0"/>
              </a:rPr>
              <a:t>Valley expansion and near-deposit discovery potential via </a:t>
            </a:r>
            <a:r>
              <a:rPr lang="en-US" sz="1300" b="1" dirty="0">
                <a:latin typeface="Montserrat" panose="00000500000000000000" pitchFamily="2" charset="0"/>
              </a:rPr>
              <a:t>active 20,000 m drill program</a:t>
            </a:r>
          </a:p>
          <a:p>
            <a:pPr marL="285750" indent="-285750" algn="just">
              <a:spcBef>
                <a:spcPts val="600"/>
              </a:spcBef>
              <a:spcAft>
                <a:spcPts val="1200"/>
              </a:spcAft>
              <a:buClr>
                <a:srgbClr val="D5B446"/>
              </a:buClr>
              <a:buSzPct val="150000"/>
              <a:buFont typeface="Wingdings" panose="05000000000000000000" pitchFamily="2" charset="2"/>
              <a:buChar char="Ø"/>
            </a:pPr>
            <a:r>
              <a:rPr lang="en-US" sz="1300" dirty="0">
                <a:latin typeface="Montserrat" panose="00000500000000000000" pitchFamily="2" charset="0"/>
              </a:rPr>
              <a:t>District-scale discovery potential via </a:t>
            </a:r>
            <a:r>
              <a:rPr lang="en-US" sz="1300" b="1" dirty="0">
                <a:latin typeface="Montserrat" panose="00000500000000000000" pitchFamily="2" charset="0"/>
              </a:rPr>
              <a:t>active 10,000 m regional exploration drill campaign </a:t>
            </a:r>
            <a:r>
              <a:rPr lang="en-US" sz="1300" dirty="0">
                <a:latin typeface="Montserrat" panose="00000500000000000000" pitchFamily="2" charset="0"/>
              </a:rPr>
              <a:t>and extensive surface exploration</a:t>
            </a:r>
          </a:p>
          <a:p>
            <a:pPr marL="285750" indent="-285750" algn="just">
              <a:spcBef>
                <a:spcPts val="600"/>
              </a:spcBef>
              <a:spcAft>
                <a:spcPts val="1200"/>
              </a:spcAft>
              <a:buClr>
                <a:srgbClr val="D5B446"/>
              </a:buClr>
              <a:buSzPct val="150000"/>
              <a:buFont typeface="Wingdings" panose="05000000000000000000" pitchFamily="2" charset="2"/>
              <a:buChar char="Ø"/>
            </a:pPr>
            <a:r>
              <a:rPr lang="en-US" sz="1300" dirty="0">
                <a:latin typeface="Montserrat" panose="00000500000000000000" pitchFamily="2" charset="0"/>
              </a:rPr>
              <a:t>Rapid progress towards </a:t>
            </a:r>
            <a:r>
              <a:rPr lang="en-US" sz="1300" b="1" dirty="0">
                <a:latin typeface="Montserrat" panose="00000500000000000000" pitchFamily="2" charset="0"/>
              </a:rPr>
              <a:t>Pre-Feasibility Study </a:t>
            </a:r>
            <a:r>
              <a:rPr lang="en-US" sz="1300" dirty="0">
                <a:latin typeface="Montserrat" panose="00000500000000000000" pitchFamily="2" charset="0"/>
              </a:rPr>
              <a:t>and associated project de-risking</a:t>
            </a:r>
          </a:p>
          <a:p>
            <a:pPr marL="285750" indent="-285750" algn="just">
              <a:spcBef>
                <a:spcPts val="600"/>
              </a:spcBef>
              <a:spcAft>
                <a:spcPts val="1200"/>
              </a:spcAft>
              <a:buClr>
                <a:srgbClr val="D5B446"/>
              </a:buClr>
              <a:buSzPct val="150000"/>
              <a:buFont typeface="Wingdings" panose="05000000000000000000" pitchFamily="2" charset="2"/>
              <a:buChar char="Ø"/>
            </a:pPr>
            <a:r>
              <a:rPr lang="en-US" sz="1300" dirty="0">
                <a:latin typeface="Montserrat" panose="00000500000000000000" pitchFamily="2" charset="0"/>
              </a:rPr>
              <a:t>Ongoing engagement with Yukon First Nations</a:t>
            </a:r>
          </a:p>
        </p:txBody>
      </p:sp>
      <p:sp>
        <p:nvSpPr>
          <p:cNvPr id="12" name="TextBox 11">
            <a:extLst>
              <a:ext uri="{FF2B5EF4-FFF2-40B4-BE49-F238E27FC236}">
                <a16:creationId xmlns:a16="http://schemas.microsoft.com/office/drawing/2014/main" id="{A7C7EEDB-BD26-FA56-003D-823DD41E2ABF}"/>
              </a:ext>
            </a:extLst>
          </p:cNvPr>
          <p:cNvSpPr txBox="1"/>
          <p:nvPr/>
        </p:nvSpPr>
        <p:spPr>
          <a:xfrm>
            <a:off x="10814640" y="2879220"/>
            <a:ext cx="1144702" cy="369332"/>
          </a:xfrm>
          <a:prstGeom prst="rect">
            <a:avLst/>
          </a:prstGeom>
          <a:noFill/>
        </p:spPr>
        <p:txBody>
          <a:bodyPr wrap="square" rtlCol="0" anchor="ctr">
            <a:spAutoFit/>
          </a:bodyPr>
          <a:lstStyle/>
          <a:p>
            <a:pPr>
              <a:spcBef>
                <a:spcPts val="600"/>
              </a:spcBef>
              <a:buClr>
                <a:srgbClr val="D5B446"/>
              </a:buClr>
              <a:buSzPct val="150000"/>
            </a:pPr>
            <a:r>
              <a:rPr lang="en-US" sz="900" dirty="0">
                <a:solidFill>
                  <a:srgbClr val="30527B"/>
                </a:solidFill>
                <a:latin typeface="Montserrat" panose="00000500000000000000" pitchFamily="2" charset="0"/>
              </a:rPr>
              <a:t>(and Bitcoin by over 800%)</a:t>
            </a:r>
          </a:p>
        </p:txBody>
      </p:sp>
      <p:sp>
        <p:nvSpPr>
          <p:cNvPr id="13" name="Oval 12">
            <a:extLst>
              <a:ext uri="{FF2B5EF4-FFF2-40B4-BE49-F238E27FC236}">
                <a16:creationId xmlns:a16="http://schemas.microsoft.com/office/drawing/2014/main" id="{78B17E21-A495-BD96-FB4C-86F2CEE068AB}"/>
              </a:ext>
            </a:extLst>
          </p:cNvPr>
          <p:cNvSpPr/>
          <p:nvPr/>
        </p:nvSpPr>
        <p:spPr>
          <a:xfrm>
            <a:off x="10757212" y="1037417"/>
            <a:ext cx="114982" cy="114982"/>
          </a:xfrm>
          <a:prstGeom prst="ellipse">
            <a:avLst/>
          </a:prstGeom>
          <a:solidFill>
            <a:schemeClr val="bg1"/>
          </a:solidFill>
          <a:ln w="28575">
            <a:solidFill>
              <a:srgbClr val="EDC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a:extLst>
              <a:ext uri="{FF2B5EF4-FFF2-40B4-BE49-F238E27FC236}">
                <a16:creationId xmlns:a16="http://schemas.microsoft.com/office/drawing/2014/main" id="{3F315192-060C-BB1D-0DA4-04E65E76DC7E}"/>
              </a:ext>
            </a:extLst>
          </p:cNvPr>
          <p:cNvSpPr/>
          <p:nvPr/>
        </p:nvSpPr>
        <p:spPr>
          <a:xfrm flipV="1">
            <a:off x="10795715" y="3071630"/>
            <a:ext cx="45719" cy="45719"/>
          </a:xfrm>
          <a:prstGeom prst="ellipse">
            <a:avLst/>
          </a:prstGeom>
          <a:solidFill>
            <a:schemeClr val="bg1"/>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1DC8A79C-5B52-8A6B-3868-B45A8A02C030}"/>
              </a:ext>
            </a:extLst>
          </p:cNvPr>
          <p:cNvSpPr txBox="1"/>
          <p:nvPr/>
        </p:nvSpPr>
        <p:spPr>
          <a:xfrm>
            <a:off x="938862" y="3248551"/>
            <a:ext cx="817853" cy="246221"/>
          </a:xfrm>
          <a:prstGeom prst="rect">
            <a:avLst/>
          </a:prstGeom>
          <a:noFill/>
        </p:spPr>
        <p:txBody>
          <a:bodyPr wrap="none" rtlCol="0">
            <a:spAutoFit/>
          </a:bodyPr>
          <a:lstStyle/>
          <a:p>
            <a:r>
              <a:rPr lang="en-CA" sz="1000" dirty="0">
                <a:solidFill>
                  <a:schemeClr val="tx1">
                    <a:lumMod val="65000"/>
                    <a:lumOff val="35000"/>
                  </a:schemeClr>
                </a:solidFill>
              </a:rPr>
              <a:t>Mar 1, 2021</a:t>
            </a:r>
          </a:p>
        </p:txBody>
      </p:sp>
      <p:sp>
        <p:nvSpPr>
          <p:cNvPr id="19" name="TextBox 18">
            <a:extLst>
              <a:ext uri="{FF2B5EF4-FFF2-40B4-BE49-F238E27FC236}">
                <a16:creationId xmlns:a16="http://schemas.microsoft.com/office/drawing/2014/main" id="{F2E84E9A-687F-3F20-5A25-32E799D206D7}"/>
              </a:ext>
            </a:extLst>
          </p:cNvPr>
          <p:cNvSpPr txBox="1"/>
          <p:nvPr/>
        </p:nvSpPr>
        <p:spPr>
          <a:xfrm>
            <a:off x="10436621" y="3240841"/>
            <a:ext cx="793807" cy="246221"/>
          </a:xfrm>
          <a:prstGeom prst="rect">
            <a:avLst/>
          </a:prstGeom>
          <a:noFill/>
        </p:spPr>
        <p:txBody>
          <a:bodyPr wrap="none" rtlCol="0">
            <a:spAutoFit/>
          </a:bodyPr>
          <a:lstStyle/>
          <a:p>
            <a:r>
              <a:rPr lang="en-CA" sz="1000" dirty="0">
                <a:solidFill>
                  <a:schemeClr val="bg1">
                    <a:lumMod val="65000"/>
                  </a:schemeClr>
                </a:solidFill>
              </a:rPr>
              <a:t>Sep 3, 2025</a:t>
            </a:r>
          </a:p>
        </p:txBody>
      </p:sp>
      <p:sp>
        <p:nvSpPr>
          <p:cNvPr id="20" name="TextBox 19">
            <a:extLst>
              <a:ext uri="{FF2B5EF4-FFF2-40B4-BE49-F238E27FC236}">
                <a16:creationId xmlns:a16="http://schemas.microsoft.com/office/drawing/2014/main" id="{5B986DF2-2DF6-706E-B7E8-60263B39E2C2}"/>
              </a:ext>
            </a:extLst>
          </p:cNvPr>
          <p:cNvSpPr txBox="1"/>
          <p:nvPr/>
        </p:nvSpPr>
        <p:spPr>
          <a:xfrm>
            <a:off x="2400179" y="3245049"/>
            <a:ext cx="772969" cy="246221"/>
          </a:xfrm>
          <a:prstGeom prst="rect">
            <a:avLst/>
          </a:prstGeom>
          <a:noFill/>
        </p:spPr>
        <p:txBody>
          <a:bodyPr wrap="none" rtlCol="0">
            <a:spAutoFit/>
          </a:bodyPr>
          <a:lstStyle/>
          <a:p>
            <a:r>
              <a:rPr lang="en-CA" sz="1000" dirty="0">
                <a:solidFill>
                  <a:schemeClr val="tx1">
                    <a:lumMod val="65000"/>
                    <a:lumOff val="35000"/>
                  </a:schemeClr>
                </a:solidFill>
              </a:rPr>
              <a:t>Jan 1, 2022</a:t>
            </a:r>
          </a:p>
        </p:txBody>
      </p:sp>
      <p:sp>
        <p:nvSpPr>
          <p:cNvPr id="21" name="TextBox 20">
            <a:extLst>
              <a:ext uri="{FF2B5EF4-FFF2-40B4-BE49-F238E27FC236}">
                <a16:creationId xmlns:a16="http://schemas.microsoft.com/office/drawing/2014/main" id="{88A4F8CF-B450-7BAC-E117-B295F59911F7}"/>
              </a:ext>
            </a:extLst>
          </p:cNvPr>
          <p:cNvSpPr txBox="1"/>
          <p:nvPr/>
        </p:nvSpPr>
        <p:spPr>
          <a:xfrm>
            <a:off x="4755464" y="3241991"/>
            <a:ext cx="772969" cy="246221"/>
          </a:xfrm>
          <a:prstGeom prst="rect">
            <a:avLst/>
          </a:prstGeom>
          <a:noFill/>
        </p:spPr>
        <p:txBody>
          <a:bodyPr wrap="none" rtlCol="0">
            <a:spAutoFit/>
          </a:bodyPr>
          <a:lstStyle/>
          <a:p>
            <a:r>
              <a:rPr lang="en-CA" sz="1000" dirty="0">
                <a:solidFill>
                  <a:schemeClr val="tx1">
                    <a:lumMod val="65000"/>
                    <a:lumOff val="35000"/>
                  </a:schemeClr>
                </a:solidFill>
              </a:rPr>
              <a:t>Jan 1, 2023</a:t>
            </a:r>
          </a:p>
        </p:txBody>
      </p:sp>
      <p:sp>
        <p:nvSpPr>
          <p:cNvPr id="22" name="TextBox 21">
            <a:extLst>
              <a:ext uri="{FF2B5EF4-FFF2-40B4-BE49-F238E27FC236}">
                <a16:creationId xmlns:a16="http://schemas.microsoft.com/office/drawing/2014/main" id="{38C99EEA-623E-39DB-44CC-0AF9F38EFE2D}"/>
              </a:ext>
            </a:extLst>
          </p:cNvPr>
          <p:cNvSpPr txBox="1"/>
          <p:nvPr/>
        </p:nvSpPr>
        <p:spPr>
          <a:xfrm>
            <a:off x="6894882" y="3250751"/>
            <a:ext cx="772969" cy="246221"/>
          </a:xfrm>
          <a:prstGeom prst="rect">
            <a:avLst/>
          </a:prstGeom>
          <a:noFill/>
        </p:spPr>
        <p:txBody>
          <a:bodyPr wrap="none" rtlCol="0">
            <a:spAutoFit/>
          </a:bodyPr>
          <a:lstStyle/>
          <a:p>
            <a:r>
              <a:rPr lang="en-CA" sz="1000" dirty="0">
                <a:solidFill>
                  <a:schemeClr val="tx1">
                    <a:lumMod val="65000"/>
                    <a:lumOff val="35000"/>
                  </a:schemeClr>
                </a:solidFill>
              </a:rPr>
              <a:t>Jan 1, 2024</a:t>
            </a:r>
          </a:p>
        </p:txBody>
      </p:sp>
      <p:cxnSp>
        <p:nvCxnSpPr>
          <p:cNvPr id="25" name="Straight Connector 24">
            <a:extLst>
              <a:ext uri="{FF2B5EF4-FFF2-40B4-BE49-F238E27FC236}">
                <a16:creationId xmlns:a16="http://schemas.microsoft.com/office/drawing/2014/main" id="{06218A34-8421-53E1-5236-5EEE604B7309}"/>
              </a:ext>
            </a:extLst>
          </p:cNvPr>
          <p:cNvCxnSpPr>
            <a:cxnSpLocks/>
          </p:cNvCxnSpPr>
          <p:nvPr/>
        </p:nvCxnSpPr>
        <p:spPr>
          <a:xfrm flipV="1">
            <a:off x="5149994" y="3238927"/>
            <a:ext cx="0" cy="3175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E4AEFF8-FFB2-3EDD-6616-28980A25C168}"/>
              </a:ext>
            </a:extLst>
          </p:cNvPr>
          <p:cNvCxnSpPr>
            <a:cxnSpLocks/>
          </p:cNvCxnSpPr>
          <p:nvPr/>
        </p:nvCxnSpPr>
        <p:spPr>
          <a:xfrm flipV="1">
            <a:off x="2785224" y="3241285"/>
            <a:ext cx="0" cy="3175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A22A7A-153B-653D-BD67-ED00BA2F02CB}"/>
              </a:ext>
            </a:extLst>
          </p:cNvPr>
          <p:cNvCxnSpPr>
            <a:cxnSpLocks/>
          </p:cNvCxnSpPr>
          <p:nvPr/>
        </p:nvCxnSpPr>
        <p:spPr>
          <a:xfrm flipV="1">
            <a:off x="7290502" y="3237252"/>
            <a:ext cx="0" cy="3175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D39E074-FC74-F13A-2B7E-2B056944801E}"/>
              </a:ext>
            </a:extLst>
          </p:cNvPr>
          <p:cNvSpPr txBox="1"/>
          <p:nvPr/>
        </p:nvSpPr>
        <p:spPr>
          <a:xfrm>
            <a:off x="1268785" y="3965377"/>
            <a:ext cx="4597695" cy="2400657"/>
          </a:xfrm>
          <a:prstGeom prst="rect">
            <a:avLst/>
          </a:prstGeom>
          <a:noFill/>
        </p:spPr>
        <p:txBody>
          <a:bodyPr wrap="square" rtlCol="0" anchor="ctr">
            <a:spAutoFit/>
          </a:bodyPr>
          <a:lstStyle/>
          <a:p>
            <a:pPr marL="285750" indent="-285750" algn="just">
              <a:spcBef>
                <a:spcPts val="600"/>
              </a:spcBef>
              <a:spcAft>
                <a:spcPts val="600"/>
              </a:spcAft>
              <a:buClr>
                <a:srgbClr val="D5B446"/>
              </a:buClr>
              <a:buSzPct val="150000"/>
              <a:buFont typeface="Wingdings" panose="05000000000000000000" pitchFamily="2" charset="2"/>
              <a:buChar char="ü"/>
            </a:pPr>
            <a:r>
              <a:rPr lang="en-US" sz="1200" dirty="0">
                <a:latin typeface="Montserrat" panose="00000500000000000000" pitchFamily="2" charset="0"/>
              </a:rPr>
              <a:t>Initial Valley PEA, highlighting high gold production, competitive margins and robust economics </a:t>
            </a:r>
            <a:r>
              <a:rPr lang="en-US" sz="1200" i="1" dirty="0">
                <a:latin typeface="Montserrat" panose="00000500000000000000" pitchFamily="2" charset="0"/>
              </a:rPr>
              <a:t>(Jun ’25)</a:t>
            </a:r>
          </a:p>
          <a:p>
            <a:pPr marL="285750" indent="-285750" algn="just">
              <a:spcBef>
                <a:spcPts val="600"/>
              </a:spcBef>
              <a:spcAft>
                <a:spcPts val="600"/>
              </a:spcAft>
              <a:buClr>
                <a:srgbClr val="D5B446"/>
              </a:buClr>
              <a:buSzPct val="150000"/>
              <a:buFont typeface="Wingdings" panose="05000000000000000000" pitchFamily="2" charset="2"/>
              <a:buChar char="ü"/>
            </a:pPr>
            <a:r>
              <a:rPr lang="en-US" sz="1200" dirty="0">
                <a:latin typeface="Montserrat" panose="00000500000000000000" pitchFamily="2" charset="0"/>
              </a:rPr>
              <a:t>Updated Valley MRE, expanding measured &amp; indicated resources by 96% </a:t>
            </a:r>
            <a:r>
              <a:rPr lang="en-US" sz="1200" i="1" dirty="0">
                <a:latin typeface="Montserrat" panose="00000500000000000000" pitchFamily="2" charset="0"/>
              </a:rPr>
              <a:t>(May ’25)</a:t>
            </a:r>
          </a:p>
          <a:p>
            <a:pPr marL="285750" indent="-285750" algn="just">
              <a:spcBef>
                <a:spcPts val="600"/>
              </a:spcBef>
              <a:spcAft>
                <a:spcPts val="600"/>
              </a:spcAft>
              <a:buClr>
                <a:srgbClr val="D5B446"/>
              </a:buClr>
              <a:buSzPct val="150000"/>
              <a:buFont typeface="Wingdings" panose="05000000000000000000" pitchFamily="2" charset="2"/>
              <a:buChar char="ü"/>
            </a:pPr>
            <a:r>
              <a:rPr lang="en-US" sz="1200" dirty="0">
                <a:latin typeface="Montserrat" panose="00000500000000000000" pitchFamily="2" charset="0"/>
              </a:rPr>
              <a:t>Raised C$102M in combined bought-deal and private placement to finance multiple years of exploration and development </a:t>
            </a:r>
            <a:r>
              <a:rPr lang="en-US" sz="1200" i="1" dirty="0">
                <a:latin typeface="Montserrat" panose="00000500000000000000" pitchFamily="2" charset="0"/>
              </a:rPr>
              <a:t>(Sep ’25)</a:t>
            </a:r>
          </a:p>
          <a:p>
            <a:pPr marL="285750" indent="-285750" algn="just">
              <a:spcBef>
                <a:spcPts val="600"/>
              </a:spcBef>
              <a:spcAft>
                <a:spcPts val="600"/>
              </a:spcAft>
              <a:buClr>
                <a:srgbClr val="D5B446"/>
              </a:buClr>
              <a:buSzPct val="150000"/>
              <a:buFont typeface="Wingdings" panose="05000000000000000000" pitchFamily="2" charset="2"/>
              <a:buChar char="ü"/>
            </a:pPr>
            <a:r>
              <a:rPr lang="en-US" sz="1200" dirty="0">
                <a:latin typeface="Montserrat" panose="00000500000000000000" pitchFamily="2" charset="0"/>
              </a:rPr>
              <a:t>Second consecutive Robert Leckie Award for Excellence in Environmental Stewardship along with 2025 Yukon Sustainability Award </a:t>
            </a:r>
            <a:r>
              <a:rPr lang="en-US" sz="1200" i="1" dirty="0">
                <a:latin typeface="Montserrat" panose="00000500000000000000" pitchFamily="2" charset="0"/>
              </a:rPr>
              <a:t>(Feb ’25)</a:t>
            </a:r>
          </a:p>
        </p:txBody>
      </p:sp>
      <p:grpSp>
        <p:nvGrpSpPr>
          <p:cNvPr id="26" name="Group 25">
            <a:extLst>
              <a:ext uri="{FF2B5EF4-FFF2-40B4-BE49-F238E27FC236}">
                <a16:creationId xmlns:a16="http://schemas.microsoft.com/office/drawing/2014/main" id="{D618839D-426D-ACE0-73F3-DE9F779C254B}"/>
              </a:ext>
            </a:extLst>
          </p:cNvPr>
          <p:cNvGrpSpPr/>
          <p:nvPr/>
        </p:nvGrpSpPr>
        <p:grpSpPr>
          <a:xfrm>
            <a:off x="1616098" y="1498938"/>
            <a:ext cx="1055300" cy="584775"/>
            <a:chOff x="1511595" y="1556429"/>
            <a:chExt cx="1055300" cy="584775"/>
          </a:xfrm>
        </p:grpSpPr>
        <p:cxnSp>
          <p:nvCxnSpPr>
            <p:cNvPr id="9" name="Straight Connector 8">
              <a:extLst>
                <a:ext uri="{FF2B5EF4-FFF2-40B4-BE49-F238E27FC236}">
                  <a16:creationId xmlns:a16="http://schemas.microsoft.com/office/drawing/2014/main" id="{39BD8893-D625-A9FD-9B23-7A462E9DD8F5}"/>
                </a:ext>
              </a:extLst>
            </p:cNvPr>
            <p:cNvCxnSpPr/>
            <p:nvPr/>
          </p:nvCxnSpPr>
          <p:spPr>
            <a:xfrm>
              <a:off x="1511595" y="2006944"/>
              <a:ext cx="303028"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03B813F-DD6C-B4C0-A995-A7F0AA1912DB}"/>
                </a:ext>
              </a:extLst>
            </p:cNvPr>
            <p:cNvCxnSpPr/>
            <p:nvPr/>
          </p:nvCxnSpPr>
          <p:spPr>
            <a:xfrm>
              <a:off x="1511595" y="1863708"/>
              <a:ext cx="30302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159D9A-1018-6BCC-820A-9239E18F49C3}"/>
                </a:ext>
              </a:extLst>
            </p:cNvPr>
            <p:cNvCxnSpPr/>
            <p:nvPr/>
          </p:nvCxnSpPr>
          <p:spPr>
            <a:xfrm>
              <a:off x="1511595" y="1702979"/>
              <a:ext cx="303028" cy="0"/>
            </a:xfrm>
            <a:prstGeom prst="line">
              <a:avLst/>
            </a:prstGeom>
            <a:ln w="22225">
              <a:solidFill>
                <a:srgbClr val="EDC843"/>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91769D4-917C-B1C9-1242-49AAEC840849}"/>
                </a:ext>
              </a:extLst>
            </p:cNvPr>
            <p:cNvSpPr txBox="1"/>
            <p:nvPr/>
          </p:nvSpPr>
          <p:spPr>
            <a:xfrm>
              <a:off x="1760264" y="1556429"/>
              <a:ext cx="806631" cy="584775"/>
            </a:xfrm>
            <a:prstGeom prst="rect">
              <a:avLst/>
            </a:prstGeom>
            <a:noFill/>
          </p:spPr>
          <p:txBody>
            <a:bodyPr wrap="none" rtlCol="0">
              <a:spAutoFit/>
            </a:bodyPr>
            <a:lstStyle/>
            <a:p>
              <a:r>
                <a:rPr lang="en-CA" sz="1200" b="1" dirty="0">
                  <a:solidFill>
                    <a:schemeClr val="tx1">
                      <a:lumMod val="65000"/>
                      <a:lumOff val="35000"/>
                    </a:schemeClr>
                  </a:solidFill>
                  <a:latin typeface="Montserrat" panose="00000500000000000000" pitchFamily="2" charset="0"/>
                </a:rPr>
                <a:t>SGD</a:t>
              </a:r>
            </a:p>
            <a:p>
              <a:r>
                <a:rPr lang="en-CA" sz="1000" dirty="0">
                  <a:solidFill>
                    <a:schemeClr val="tx1">
                      <a:lumMod val="65000"/>
                      <a:lumOff val="35000"/>
                    </a:schemeClr>
                  </a:solidFill>
                  <a:latin typeface="Montserrat" panose="00000500000000000000" pitchFamily="2" charset="0"/>
                </a:rPr>
                <a:t>GDXJ</a:t>
              </a:r>
              <a:r>
                <a:rPr lang="en-CA" sz="1000" baseline="30000" dirty="0">
                  <a:solidFill>
                    <a:schemeClr val="tx1">
                      <a:lumMod val="65000"/>
                      <a:lumOff val="35000"/>
                    </a:schemeClr>
                  </a:solidFill>
                  <a:latin typeface="Montserrat" panose="00000500000000000000" pitchFamily="2" charset="0"/>
                </a:rPr>
                <a:t>1</a:t>
              </a:r>
            </a:p>
            <a:p>
              <a:r>
                <a:rPr lang="en-CA" sz="1000" dirty="0">
                  <a:solidFill>
                    <a:schemeClr val="tx1">
                      <a:lumMod val="65000"/>
                      <a:lumOff val="35000"/>
                    </a:schemeClr>
                  </a:solidFill>
                  <a:latin typeface="Montserrat" panose="00000500000000000000" pitchFamily="2" charset="0"/>
                </a:rPr>
                <a:t>BTC/USD</a:t>
              </a:r>
              <a:r>
                <a:rPr lang="en-CA" sz="1000" baseline="30000" dirty="0">
                  <a:solidFill>
                    <a:schemeClr val="tx1">
                      <a:lumMod val="65000"/>
                      <a:lumOff val="35000"/>
                    </a:schemeClr>
                  </a:solidFill>
                  <a:latin typeface="Montserrat" panose="00000500000000000000" pitchFamily="2" charset="0"/>
                </a:rPr>
                <a:t>1</a:t>
              </a:r>
            </a:p>
          </p:txBody>
        </p:sp>
      </p:grpSp>
      <p:sp>
        <p:nvSpPr>
          <p:cNvPr id="27" name="TextBox 26">
            <a:extLst>
              <a:ext uri="{FF2B5EF4-FFF2-40B4-BE49-F238E27FC236}">
                <a16:creationId xmlns:a16="http://schemas.microsoft.com/office/drawing/2014/main" id="{1C1D809F-C298-2F4E-A8CB-A886BB91ADA7}"/>
              </a:ext>
            </a:extLst>
          </p:cNvPr>
          <p:cNvSpPr txBox="1"/>
          <p:nvPr/>
        </p:nvSpPr>
        <p:spPr>
          <a:xfrm>
            <a:off x="1555134" y="2072734"/>
            <a:ext cx="1931550" cy="369332"/>
          </a:xfrm>
          <a:prstGeom prst="rect">
            <a:avLst/>
          </a:prstGeom>
          <a:noFill/>
        </p:spPr>
        <p:txBody>
          <a:bodyPr wrap="square" rtlCol="0">
            <a:spAutoFit/>
          </a:bodyPr>
          <a:lstStyle>
            <a:defPPr>
              <a:defRPr lang="en-US"/>
            </a:defPPr>
            <a:lvl1pPr>
              <a:defRPr sz="1200" b="1">
                <a:solidFill>
                  <a:schemeClr val="tx1">
                    <a:lumMod val="65000"/>
                    <a:lumOff val="35000"/>
                  </a:schemeClr>
                </a:solidFill>
              </a:defRPr>
            </a:lvl1pPr>
          </a:lstStyle>
          <a:p>
            <a:r>
              <a:rPr lang="en-CA" sz="900" b="0" baseline="30000" dirty="0">
                <a:latin typeface="Montserrat" panose="00000500000000000000" pitchFamily="2" charset="0"/>
              </a:rPr>
              <a:t>1</a:t>
            </a:r>
            <a:r>
              <a:rPr lang="en-CA" sz="900" b="0" dirty="0">
                <a:latin typeface="Montserrat" panose="00000500000000000000" pitchFamily="2" charset="0"/>
              </a:rPr>
              <a:t>Normalized to SGD opening price, March 1, 2021</a:t>
            </a:r>
          </a:p>
        </p:txBody>
      </p:sp>
      <p:cxnSp>
        <p:nvCxnSpPr>
          <p:cNvPr id="34" name="Straight Connector 33">
            <a:extLst>
              <a:ext uri="{FF2B5EF4-FFF2-40B4-BE49-F238E27FC236}">
                <a16:creationId xmlns:a16="http://schemas.microsoft.com/office/drawing/2014/main" id="{F9F35A6B-D800-E662-C409-66AE4FDF80AA}"/>
              </a:ext>
            </a:extLst>
          </p:cNvPr>
          <p:cNvCxnSpPr>
            <a:cxnSpLocks/>
          </p:cNvCxnSpPr>
          <p:nvPr/>
        </p:nvCxnSpPr>
        <p:spPr>
          <a:xfrm flipV="1">
            <a:off x="9399724" y="3235580"/>
            <a:ext cx="0" cy="3175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74F72B2-947D-A31C-8BC3-3CE6F0D5A770}"/>
              </a:ext>
            </a:extLst>
          </p:cNvPr>
          <p:cNvCxnSpPr>
            <a:cxnSpLocks/>
          </p:cNvCxnSpPr>
          <p:nvPr/>
        </p:nvCxnSpPr>
        <p:spPr>
          <a:xfrm flipV="1">
            <a:off x="10816433" y="3234137"/>
            <a:ext cx="0" cy="3175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BD586E6-4547-9065-25A0-8E727A1CBC3D}"/>
              </a:ext>
            </a:extLst>
          </p:cNvPr>
          <p:cNvSpPr txBox="1"/>
          <p:nvPr/>
        </p:nvSpPr>
        <p:spPr>
          <a:xfrm>
            <a:off x="10823169" y="1080130"/>
            <a:ext cx="1205976" cy="646331"/>
          </a:xfrm>
          <a:prstGeom prst="rect">
            <a:avLst/>
          </a:prstGeom>
          <a:noFill/>
        </p:spPr>
        <p:txBody>
          <a:bodyPr wrap="square" rtlCol="0" anchor="ctr">
            <a:spAutoFit/>
          </a:bodyPr>
          <a:lstStyle/>
          <a:p>
            <a:pPr>
              <a:spcBef>
                <a:spcPts val="600"/>
              </a:spcBef>
              <a:buClr>
                <a:srgbClr val="D5B446"/>
              </a:buClr>
              <a:buSzPct val="150000"/>
            </a:pPr>
            <a:r>
              <a:rPr lang="en-US" sz="1200" b="1" dirty="0">
                <a:solidFill>
                  <a:srgbClr val="EDC843"/>
                </a:solidFill>
                <a:latin typeface="Montserrat" panose="00000500000000000000" pitchFamily="2" charset="0"/>
              </a:rPr>
              <a:t>+2,091% in 4.5 years since launch</a:t>
            </a:r>
          </a:p>
        </p:txBody>
      </p:sp>
      <p:sp>
        <p:nvSpPr>
          <p:cNvPr id="11" name="Title 8">
            <a:extLst>
              <a:ext uri="{FF2B5EF4-FFF2-40B4-BE49-F238E27FC236}">
                <a16:creationId xmlns:a16="http://schemas.microsoft.com/office/drawing/2014/main" id="{61D8AA55-CFE9-C281-2B51-3099F49426BC}"/>
              </a:ext>
            </a:extLst>
          </p:cNvPr>
          <p:cNvSpPr txBox="1">
            <a:spLocks/>
          </p:cNvSpPr>
          <p:nvPr/>
        </p:nvSpPr>
        <p:spPr>
          <a:xfrm>
            <a:off x="-109817" y="448088"/>
            <a:ext cx="11588436"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effectLst>
                  <a:glow>
                    <a:schemeClr val="accent1">
                      <a:alpha val="40000"/>
                    </a:schemeClr>
                  </a:glow>
                </a:effectLst>
                <a:latin typeface="Montserrat" pitchFamily="2" charset="77"/>
              </a:rPr>
              <a:t>DELIVERING SHAREHOLDER VALUE</a:t>
            </a:r>
            <a:endParaRPr lang="ru-RU" sz="3600" b="1" dirty="0">
              <a:effectLst>
                <a:glow>
                  <a:schemeClr val="accent1">
                    <a:alpha val="40000"/>
                  </a:schemeClr>
                </a:glow>
              </a:effectLst>
              <a:latin typeface="Montserrat" pitchFamily="2" charset="77"/>
            </a:endParaRPr>
          </a:p>
        </p:txBody>
      </p:sp>
    </p:spTree>
    <p:extLst>
      <p:ext uri="{BB962C8B-B14F-4D97-AF65-F5344CB8AC3E}">
        <p14:creationId xmlns:p14="http://schemas.microsoft.com/office/powerpoint/2010/main" val="4246701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20E611F-7A72-B05F-985E-6505BE76ACD2}"/>
              </a:ext>
            </a:extLst>
          </p:cNvPr>
          <p:cNvSpPr>
            <a:spLocks noGrp="1"/>
          </p:cNvSpPr>
          <p:nvPr>
            <p:ph type="sldNum" sz="quarter" idx="4"/>
          </p:nvPr>
        </p:nvSpPr>
        <p:spPr/>
        <p:txBody>
          <a:bodyPr/>
          <a:lstStyle/>
          <a:p>
            <a:fld id="{90B1EC3C-BF0C-488E-814D-D05A1CE60EC8}" type="slidenum">
              <a:rPr lang="en-CA" sz="1400" smtClean="0"/>
              <a:pPr/>
              <a:t>25</a:t>
            </a:fld>
            <a:endParaRPr lang="en-CA" dirty="0"/>
          </a:p>
        </p:txBody>
      </p:sp>
      <p:sp>
        <p:nvSpPr>
          <p:cNvPr id="4" name="TextBox 3">
            <a:extLst>
              <a:ext uri="{FF2B5EF4-FFF2-40B4-BE49-F238E27FC236}">
                <a16:creationId xmlns:a16="http://schemas.microsoft.com/office/drawing/2014/main" id="{AC5AFC72-FF27-F4C6-4A95-8599A93248B6}"/>
              </a:ext>
            </a:extLst>
          </p:cNvPr>
          <p:cNvSpPr txBox="1"/>
          <p:nvPr/>
        </p:nvSpPr>
        <p:spPr>
          <a:xfrm>
            <a:off x="5687889" y="1060011"/>
            <a:ext cx="5975023" cy="5432898"/>
          </a:xfrm>
          <a:prstGeom prst="rect">
            <a:avLst/>
          </a:prstGeom>
          <a:noFill/>
        </p:spPr>
        <p:txBody>
          <a:bodyPr wrap="square">
            <a:spAutoFit/>
          </a:bodyPr>
          <a:lstStyle/>
          <a:p>
            <a:pPr marL="285750" indent="-285750">
              <a:lnSpc>
                <a:spcPts val="1600"/>
              </a:lnSpc>
              <a:buClr>
                <a:srgbClr val="D5B446"/>
              </a:buClr>
              <a:buFont typeface="Wingdings" pitchFamily="2" charset="2"/>
              <a:buChar char="ü"/>
            </a:pPr>
            <a:r>
              <a:rPr lang="en-CA" b="1" dirty="0">
                <a:solidFill>
                  <a:srgbClr val="30527B"/>
                </a:solidFill>
                <a:latin typeface="Montserrat" pitchFamily="2" charset="77"/>
              </a:rPr>
              <a:t>A WORLD CLASS FLAGSHIP ASSET</a:t>
            </a:r>
            <a:br>
              <a:rPr lang="en-CA" sz="1400" b="1" dirty="0">
                <a:solidFill>
                  <a:srgbClr val="ECC842"/>
                </a:solidFill>
                <a:latin typeface="Montserrat" pitchFamily="2" charset="77"/>
              </a:rPr>
            </a:br>
            <a:r>
              <a:rPr lang="en-CA" sz="1400" dirty="0">
                <a:latin typeface="Montserrat" pitchFamily="2" charset="77"/>
              </a:rPr>
              <a:t>Robust economics in recent PEA for Snowline’s 100%-owned Valley deposit (</a:t>
            </a:r>
            <a:r>
              <a:rPr lang="en-CA" sz="1400" b="1" dirty="0">
                <a:latin typeface="Montserrat" pitchFamily="2" charset="77"/>
              </a:rPr>
              <a:t>C$6.8B NPV</a:t>
            </a:r>
            <a:r>
              <a:rPr lang="en-CA" sz="1400" b="1" baseline="-25000" dirty="0">
                <a:latin typeface="Montserrat" pitchFamily="2" charset="77"/>
              </a:rPr>
              <a:t>5%</a:t>
            </a:r>
            <a:r>
              <a:rPr lang="en-CA" sz="1400" b="1" dirty="0">
                <a:latin typeface="Montserrat" pitchFamily="2" charset="77"/>
              </a:rPr>
              <a:t> @ US$3,150/oz Au</a:t>
            </a:r>
            <a:r>
              <a:rPr lang="en-CA" sz="1400" baseline="30000" dirty="0">
                <a:latin typeface="Montserrat" pitchFamily="2" charset="77"/>
              </a:rPr>
              <a:t>1</a:t>
            </a:r>
            <a:r>
              <a:rPr lang="en-CA" sz="1400" dirty="0">
                <a:latin typeface="Montserrat" pitchFamily="2" charset="77"/>
              </a:rPr>
              <a:t>), a best-in-class reduced-intrusion gold system with </a:t>
            </a:r>
            <a:r>
              <a:rPr lang="en-CA" sz="1400" b="1" dirty="0">
                <a:latin typeface="Montserrat" pitchFamily="2" charset="77"/>
              </a:rPr>
              <a:t>7.94 million ounces gold M&amp;I at 1.21 g/t Au</a:t>
            </a:r>
            <a:r>
              <a:rPr lang="en-CA" sz="1400" baseline="30000" dirty="0">
                <a:latin typeface="Montserrat" pitchFamily="2" charset="77"/>
              </a:rPr>
              <a:t>1</a:t>
            </a:r>
            <a:r>
              <a:rPr lang="en-CA" sz="1400" dirty="0">
                <a:latin typeface="Montserrat" pitchFamily="2" charset="77"/>
              </a:rPr>
              <a:t> and favourable characteristics for efficient mining</a:t>
            </a:r>
            <a:endParaRPr lang="en-CA" sz="1400" i="1" dirty="0">
              <a:solidFill>
                <a:srgbClr val="ECC842"/>
              </a:solidFill>
              <a:latin typeface="Montserrat" pitchFamily="2" charset="77"/>
            </a:endParaRPr>
          </a:p>
          <a:p>
            <a:pPr>
              <a:lnSpc>
                <a:spcPts val="1600"/>
              </a:lnSpc>
              <a:buClr>
                <a:srgbClr val="D5B446"/>
              </a:buClr>
            </a:pPr>
            <a:endParaRPr lang="en-CA" sz="1400" dirty="0">
              <a:solidFill>
                <a:srgbClr val="ECC842"/>
              </a:solidFill>
              <a:latin typeface="Montserrat" pitchFamily="2" charset="77"/>
            </a:endParaRPr>
          </a:p>
          <a:p>
            <a:pPr>
              <a:lnSpc>
                <a:spcPts val="1600"/>
              </a:lnSpc>
              <a:buClr>
                <a:srgbClr val="D5B446"/>
              </a:buClr>
            </a:pPr>
            <a:endParaRPr lang="en-CA" sz="1400" dirty="0">
              <a:solidFill>
                <a:srgbClr val="ECC842"/>
              </a:solidFill>
              <a:latin typeface="Montserrat" pitchFamily="2" charset="77"/>
            </a:endParaRPr>
          </a:p>
          <a:p>
            <a:pPr marL="285750" indent="-285750">
              <a:lnSpc>
                <a:spcPts val="1600"/>
              </a:lnSpc>
              <a:buClr>
                <a:srgbClr val="D5B446"/>
              </a:buClr>
              <a:buFont typeface="Wingdings" pitchFamily="2" charset="2"/>
              <a:buChar char="ü"/>
            </a:pPr>
            <a:r>
              <a:rPr lang="en-CA" b="1" dirty="0">
                <a:solidFill>
                  <a:srgbClr val="30527B"/>
                </a:solidFill>
                <a:latin typeface="Montserrat" pitchFamily="2" charset="77"/>
              </a:rPr>
              <a:t>FIRST MOVER, DISTRICT SCALE UPSIDE</a:t>
            </a:r>
            <a:br>
              <a:rPr lang="en-CA" sz="1400" b="1" dirty="0">
                <a:latin typeface="Montserrat" pitchFamily="2" charset="77"/>
              </a:rPr>
            </a:br>
            <a:r>
              <a:rPr lang="en-CA" sz="1400" b="1" dirty="0">
                <a:latin typeface="Montserrat" pitchFamily="2" charset="77"/>
              </a:rPr>
              <a:t>Aggressive 30,000+ m exploration program underway </a:t>
            </a:r>
            <a:r>
              <a:rPr lang="en-CA" sz="1400" dirty="0">
                <a:latin typeface="Montserrat" pitchFamily="2" charset="77"/>
              </a:rPr>
              <a:t>on  </a:t>
            </a:r>
            <a:r>
              <a:rPr lang="en-CA" sz="1400" dirty="0">
                <a:solidFill>
                  <a:schemeClr val="tx2">
                    <a:lumMod val="75000"/>
                  </a:schemeClr>
                </a:solidFill>
                <a:latin typeface="Montserrat" pitchFamily="2" charset="77"/>
              </a:rPr>
              <a:t>prospective</a:t>
            </a:r>
            <a:r>
              <a:rPr lang="en-CA" sz="1400" dirty="0">
                <a:solidFill>
                  <a:srgbClr val="ECC842"/>
                </a:solidFill>
                <a:latin typeface="Montserrat" pitchFamily="2" charset="77"/>
              </a:rPr>
              <a:t> </a:t>
            </a:r>
            <a:r>
              <a:rPr lang="en-CA" sz="1400" b="1" dirty="0">
                <a:latin typeface="Montserrat" pitchFamily="2" charset="77"/>
              </a:rPr>
              <a:t>&gt;360,000 ha land package</a:t>
            </a:r>
            <a:r>
              <a:rPr lang="en-CA" sz="1400" dirty="0">
                <a:latin typeface="Montserrat" pitchFamily="2" charset="77"/>
              </a:rPr>
              <a:t> with </a:t>
            </a:r>
            <a:r>
              <a:rPr lang="en-CA" sz="1400" b="1" dirty="0">
                <a:latin typeface="Montserrat" pitchFamily="2" charset="77"/>
              </a:rPr>
              <a:t>30+ gold targets </a:t>
            </a:r>
            <a:r>
              <a:rPr lang="en-CA" sz="1400" dirty="0">
                <a:latin typeface="Montserrat" pitchFamily="2" charset="77"/>
              </a:rPr>
              <a:t>in underexplored Yukon Territory</a:t>
            </a:r>
          </a:p>
          <a:p>
            <a:pPr>
              <a:lnSpc>
                <a:spcPts val="1600"/>
              </a:lnSpc>
              <a:buClr>
                <a:srgbClr val="D5B446"/>
              </a:buClr>
            </a:pPr>
            <a:endParaRPr lang="en-CA" sz="1400" dirty="0">
              <a:solidFill>
                <a:srgbClr val="ECC842"/>
              </a:solidFill>
              <a:latin typeface="Montserrat" pitchFamily="2" charset="77"/>
            </a:endParaRPr>
          </a:p>
          <a:p>
            <a:pPr>
              <a:lnSpc>
                <a:spcPts val="1600"/>
              </a:lnSpc>
              <a:buClr>
                <a:srgbClr val="D5B446"/>
              </a:buClr>
            </a:pPr>
            <a:endParaRPr lang="en-CA" sz="1400" dirty="0">
              <a:solidFill>
                <a:srgbClr val="ECC842"/>
              </a:solidFill>
              <a:latin typeface="Montserrat" pitchFamily="2" charset="77"/>
            </a:endParaRPr>
          </a:p>
          <a:p>
            <a:pPr marL="285750" indent="-285750">
              <a:lnSpc>
                <a:spcPts val="1600"/>
              </a:lnSpc>
              <a:buClr>
                <a:srgbClr val="D5B446"/>
              </a:buClr>
              <a:buFont typeface="Wingdings" pitchFamily="2" charset="2"/>
              <a:buChar char="ü"/>
            </a:pPr>
            <a:r>
              <a:rPr lang="en-CA" b="1" dirty="0">
                <a:solidFill>
                  <a:srgbClr val="30527B"/>
                </a:solidFill>
                <a:latin typeface="Montserrat" pitchFamily="2" charset="77"/>
              </a:rPr>
              <a:t>STRONG TREASURY &amp; TEAM </a:t>
            </a:r>
            <a:br>
              <a:rPr lang="en-CA" sz="1600" b="1" dirty="0">
                <a:highlight>
                  <a:srgbClr val="C0C0C0"/>
                </a:highlight>
                <a:latin typeface="Montserrat" pitchFamily="2" charset="77"/>
              </a:rPr>
            </a:br>
            <a:r>
              <a:rPr lang="en-CA" sz="1400" b="1" dirty="0">
                <a:latin typeface="Montserrat" pitchFamily="2" charset="77"/>
              </a:rPr>
              <a:t>&gt;C$130M treasury </a:t>
            </a:r>
            <a:r>
              <a:rPr lang="en-CA" sz="1400" dirty="0">
                <a:latin typeface="Montserrat" pitchFamily="2" charset="77"/>
              </a:rPr>
              <a:t>with highly experienced, Yukon-focused team leading </a:t>
            </a:r>
            <a:r>
              <a:rPr lang="en-CA" sz="1400" b="1" dirty="0">
                <a:latin typeface="Montserrat" pitchFamily="2" charset="77"/>
              </a:rPr>
              <a:t>active exploration and development programs</a:t>
            </a:r>
            <a:br>
              <a:rPr lang="en-CA" sz="1400" dirty="0">
                <a:latin typeface="Montserrat" pitchFamily="2" charset="77"/>
              </a:rPr>
            </a:br>
            <a:endParaRPr lang="en-CA" sz="1400" dirty="0">
              <a:latin typeface="Montserrat" pitchFamily="2" charset="77"/>
            </a:endParaRPr>
          </a:p>
          <a:p>
            <a:pPr marL="285750" indent="-285750">
              <a:lnSpc>
                <a:spcPts val="1600"/>
              </a:lnSpc>
              <a:buClr>
                <a:srgbClr val="D5B446"/>
              </a:buClr>
              <a:buFont typeface="Wingdings" pitchFamily="2" charset="2"/>
              <a:buChar char="ü"/>
            </a:pPr>
            <a:endParaRPr lang="en-CA" sz="1600" dirty="0">
              <a:solidFill>
                <a:srgbClr val="ECC842"/>
              </a:solidFill>
              <a:latin typeface="Montserrat" pitchFamily="2" charset="77"/>
            </a:endParaRPr>
          </a:p>
          <a:p>
            <a:pPr marL="285750" indent="-285750">
              <a:lnSpc>
                <a:spcPts val="1600"/>
              </a:lnSpc>
              <a:buClr>
                <a:srgbClr val="D5B446"/>
              </a:buClr>
              <a:buFont typeface="Wingdings" pitchFamily="2" charset="2"/>
              <a:buChar char="ü"/>
            </a:pPr>
            <a:r>
              <a:rPr lang="en-CA" b="1" dirty="0">
                <a:solidFill>
                  <a:srgbClr val="30527B"/>
                </a:solidFill>
                <a:latin typeface="Montserrat" pitchFamily="2" charset="77"/>
              </a:rPr>
              <a:t>COMMITTED TO RESPONSIBLE PROGRESS</a:t>
            </a:r>
            <a:br>
              <a:rPr lang="en-CA" sz="1800" b="1" dirty="0">
                <a:latin typeface="Montserrat" pitchFamily="2" charset="77"/>
              </a:rPr>
            </a:br>
            <a:r>
              <a:rPr lang="en-CA" sz="1400" dirty="0">
                <a:latin typeface="Montserrat" pitchFamily="2" charset="77"/>
              </a:rPr>
              <a:t>Recipient of the </a:t>
            </a:r>
            <a:r>
              <a:rPr lang="en-CA" sz="1400" b="1" dirty="0">
                <a:latin typeface="Montserrat" pitchFamily="2" charset="77"/>
              </a:rPr>
              <a:t>2023 &amp; 2024 Robert E. Leckie Awards </a:t>
            </a:r>
            <a:r>
              <a:rPr lang="en-CA" sz="1400" dirty="0">
                <a:latin typeface="Montserrat" pitchFamily="2" charset="77"/>
              </a:rPr>
              <a:t>selected by Yukon Government and First Nations for Snowline’s environmental stewardship efforts</a:t>
            </a:r>
            <a:r>
              <a:rPr lang="en-US" sz="1400" dirty="0">
                <a:latin typeface="Montserrat" pitchFamily="2" charset="77"/>
              </a:rPr>
              <a:t>, and the </a:t>
            </a:r>
            <a:r>
              <a:rPr lang="en-US" sz="1400" b="1" dirty="0">
                <a:latin typeface="Montserrat" pitchFamily="2" charset="77"/>
              </a:rPr>
              <a:t>2025 Yukon Sustainability Award</a:t>
            </a:r>
            <a:r>
              <a:rPr lang="en-US" sz="1400" dirty="0">
                <a:latin typeface="Montserrat" pitchFamily="2" charset="77"/>
              </a:rPr>
              <a:t> from ECO Canada</a:t>
            </a:r>
            <a:br>
              <a:rPr lang="en-CA" sz="1800" dirty="0">
                <a:latin typeface="Montserrat" panose="00000500000000000000" pitchFamily="2" charset="0"/>
              </a:rPr>
            </a:br>
            <a:endParaRPr lang="en-CA" sz="1800" dirty="0">
              <a:latin typeface="Montserrat" panose="00000500000000000000" pitchFamily="2" charset="0"/>
            </a:endParaRPr>
          </a:p>
        </p:txBody>
      </p:sp>
      <p:pic>
        <p:nvPicPr>
          <p:cNvPr id="5" name="Picture 4">
            <a:extLst>
              <a:ext uri="{FF2B5EF4-FFF2-40B4-BE49-F238E27FC236}">
                <a16:creationId xmlns:a16="http://schemas.microsoft.com/office/drawing/2014/main" id="{C7A133DD-06E8-9960-88D6-D4C0880D96AC}"/>
              </a:ext>
            </a:extLst>
          </p:cNvPr>
          <p:cNvPicPr>
            <a:picLocks noChangeAspect="1"/>
          </p:cNvPicPr>
          <p:nvPr/>
        </p:nvPicPr>
        <p:blipFill>
          <a:blip r:embed="rId2"/>
          <a:srcRect t="369" b="369"/>
          <a:stretch/>
        </p:blipFill>
        <p:spPr>
          <a:xfrm>
            <a:off x="611602" y="965283"/>
            <a:ext cx="4627700" cy="5324422"/>
          </a:xfrm>
          <a:prstGeom prst="rect">
            <a:avLst/>
          </a:prstGeom>
          <a:effectLst>
            <a:outerShdw blurRad="50800" dist="50800" dir="2220000" algn="ctr" rotWithShape="0">
              <a:schemeClr val="bg2">
                <a:lumMod val="75000"/>
                <a:alpha val="36510"/>
              </a:schemeClr>
            </a:outerShdw>
          </a:effectLst>
        </p:spPr>
      </p:pic>
      <p:sp>
        <p:nvSpPr>
          <p:cNvPr id="2" name="TextBox 1">
            <a:extLst>
              <a:ext uri="{FF2B5EF4-FFF2-40B4-BE49-F238E27FC236}">
                <a16:creationId xmlns:a16="http://schemas.microsoft.com/office/drawing/2014/main" id="{9234E2CA-4213-42AB-0017-A625AFDD4A38}"/>
              </a:ext>
            </a:extLst>
          </p:cNvPr>
          <p:cNvSpPr txBox="1"/>
          <p:nvPr/>
        </p:nvSpPr>
        <p:spPr>
          <a:xfrm>
            <a:off x="2444387" y="6384724"/>
            <a:ext cx="8890721" cy="473276"/>
          </a:xfrm>
          <a:prstGeom prst="rect">
            <a:avLst/>
          </a:prstGeom>
          <a:noFill/>
        </p:spPr>
        <p:txBody>
          <a:bodyPr wrap="square" rtlCol="0">
            <a:noAutofit/>
          </a:bodyPr>
          <a:lstStyle/>
          <a:p>
            <a:pPr lvl="0">
              <a:defRPr/>
            </a:pPr>
            <a:r>
              <a:rPr lang="en-CA" sz="800" dirty="0">
                <a:solidFill>
                  <a:schemeClr val="tx1">
                    <a:lumMod val="50000"/>
                    <a:lumOff val="50000"/>
                  </a:schemeClr>
                </a:solidFill>
                <a:latin typeface="Montserrat" panose="00000500000000000000" pitchFamily="2" charset="0"/>
              </a:rPr>
              <a:t>1 </a:t>
            </a:r>
            <a:r>
              <a:rPr lang="en-US" sz="800" dirty="0">
                <a:solidFill>
                  <a:schemeClr val="tx1">
                    <a:lumMod val="50000"/>
                    <a:lumOff val="50000"/>
                  </a:schemeClr>
                </a:solidFill>
                <a:latin typeface="Montserrat" panose="00000500000000000000" pitchFamily="2" charset="0"/>
              </a:rPr>
              <a:t>The MRE and PEA are detailed in the recent technical report for Rogue, prepared in accordance with NI 43-101 standards, entitled “Independent Preliminary Economic Assessment for the Rogue Project Yukon, Canada,” dated July 30, 2025, with an effective date of March 1, 2025, available on SEDAR+ and the Company’s website.</a:t>
            </a:r>
            <a:endParaRPr lang="en-CA" sz="800" dirty="0">
              <a:solidFill>
                <a:schemeClr val="tx1">
                  <a:lumMod val="50000"/>
                  <a:lumOff val="50000"/>
                </a:schemeClr>
              </a:solidFill>
              <a:latin typeface="Montserrat" panose="000005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dirty="0">
              <a:ln>
                <a:noFill/>
              </a:ln>
              <a:solidFill>
                <a:schemeClr val="tx1">
                  <a:lumMod val="50000"/>
                  <a:lumOff val="50000"/>
                </a:schemeClr>
              </a:solidFill>
              <a:effectLst/>
              <a:uLnTx/>
              <a:uFillTx/>
              <a:latin typeface="Montserrat" panose="00000500000000000000" pitchFamily="2"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dirty="0">
              <a:ln>
                <a:noFill/>
              </a:ln>
              <a:solidFill>
                <a:schemeClr val="tx1">
                  <a:lumMod val="50000"/>
                  <a:lumOff val="50000"/>
                </a:schemeClr>
              </a:solidFill>
              <a:effectLst/>
              <a:uLnTx/>
              <a:uFillTx/>
              <a:latin typeface="Montserrat" panose="00000500000000000000" pitchFamily="2" charset="0"/>
              <a:ea typeface="+mn-ea"/>
              <a:cs typeface="+mn-cs"/>
            </a:endParaRPr>
          </a:p>
        </p:txBody>
      </p:sp>
      <p:sp>
        <p:nvSpPr>
          <p:cNvPr id="3" name="Title 8">
            <a:extLst>
              <a:ext uri="{FF2B5EF4-FFF2-40B4-BE49-F238E27FC236}">
                <a16:creationId xmlns:a16="http://schemas.microsoft.com/office/drawing/2014/main" id="{4CD807A6-F640-48AA-D935-D62F1D87F250}"/>
              </a:ext>
            </a:extLst>
          </p:cNvPr>
          <p:cNvSpPr txBox="1">
            <a:spLocks/>
          </p:cNvSpPr>
          <p:nvPr/>
        </p:nvSpPr>
        <p:spPr>
          <a:xfrm>
            <a:off x="-109817" y="448088"/>
            <a:ext cx="11588436"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effectLst>
                  <a:glow>
                    <a:schemeClr val="accent1">
                      <a:alpha val="40000"/>
                    </a:schemeClr>
                  </a:glow>
                </a:effectLst>
                <a:latin typeface="Montserrat" pitchFamily="2" charset="77"/>
              </a:rPr>
              <a:t>INVESTMENT HIGHLIGHTS</a:t>
            </a:r>
            <a:endParaRPr lang="ru-RU" sz="3600" b="1" dirty="0">
              <a:effectLst>
                <a:glow>
                  <a:schemeClr val="accent1">
                    <a:alpha val="40000"/>
                  </a:schemeClr>
                </a:glow>
              </a:effectLst>
              <a:latin typeface="Montserrat" pitchFamily="2" charset="77"/>
            </a:endParaRPr>
          </a:p>
        </p:txBody>
      </p:sp>
    </p:spTree>
    <p:extLst>
      <p:ext uri="{BB962C8B-B14F-4D97-AF65-F5344CB8AC3E}">
        <p14:creationId xmlns:p14="http://schemas.microsoft.com/office/powerpoint/2010/main" val="4064341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1D9D3B2-3BFB-D26C-5228-E5795D929E58}"/>
              </a:ext>
            </a:extLst>
          </p:cNvPr>
          <p:cNvSpPr/>
          <p:nvPr/>
        </p:nvSpPr>
        <p:spPr>
          <a:xfrm>
            <a:off x="0" y="6183053"/>
            <a:ext cx="12192000" cy="679929"/>
          </a:xfrm>
          <a:prstGeom prst="rect">
            <a:avLst/>
          </a:prstGeom>
          <a:solidFill>
            <a:srgbClr val="305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4120D1F-4DC2-256F-521A-B9C56FA09C5F}"/>
              </a:ext>
            </a:extLst>
          </p:cNvPr>
          <p:cNvSpPr txBox="1"/>
          <p:nvPr/>
        </p:nvSpPr>
        <p:spPr>
          <a:xfrm>
            <a:off x="98885" y="6324259"/>
            <a:ext cx="11970937" cy="400110"/>
          </a:xfrm>
          <a:prstGeom prst="rect">
            <a:avLst/>
          </a:prstGeom>
          <a:noFill/>
        </p:spPr>
        <p:txBody>
          <a:bodyPr wrap="square" lIns="91440" tIns="45720" rIns="91440" bIns="45720" anchor="ctr">
            <a:spAutoFit/>
          </a:bodyPr>
          <a:lstStyle/>
          <a:p>
            <a:pPr>
              <a:lnSpc>
                <a:spcPts val="2400"/>
              </a:lnSpc>
            </a:pPr>
            <a:r>
              <a:rPr lang="en-US" sz="2400" b="1" dirty="0">
                <a:solidFill>
                  <a:srgbClr val="EDC843"/>
                </a:solidFill>
                <a:latin typeface="Montserrat"/>
                <a:ea typeface="Roboto Medium"/>
                <a:cs typeface="Segoe UI Semibold"/>
              </a:rPr>
              <a:t>MINING FORUM AMERICAS | </a:t>
            </a:r>
            <a:r>
              <a:rPr lang="en-US" sz="2400" dirty="0">
                <a:solidFill>
                  <a:schemeClr val="bg1"/>
                </a:solidFill>
                <a:latin typeface="Montserrat"/>
                <a:ea typeface="Roboto Medium"/>
                <a:cs typeface="Segoe UI Semibold"/>
              </a:rPr>
              <a:t>SEPTEMBER 2025               </a:t>
            </a:r>
            <a:r>
              <a:rPr lang="en-US" sz="2000" dirty="0">
                <a:solidFill>
                  <a:srgbClr val="EDC843"/>
                </a:solidFill>
                <a:latin typeface="Montserrat"/>
                <a:ea typeface="Roboto Medium"/>
                <a:cs typeface="Segoe UI Semibold"/>
              </a:rPr>
              <a:t>TSX-V: SGD | OTC: SNWGF</a:t>
            </a:r>
            <a:endParaRPr lang="en-US" sz="2400" dirty="0">
              <a:solidFill>
                <a:srgbClr val="EDC843"/>
              </a:solidFill>
              <a:latin typeface="Montserrat" panose="00000500000000000000" pitchFamily="2" charset="0"/>
              <a:ea typeface="Roboto Medium"/>
              <a:cs typeface="Segoe UI Semibold" panose="020B0702040204020203" pitchFamily="34" charset="0"/>
            </a:endParaRPr>
          </a:p>
        </p:txBody>
      </p:sp>
      <p:sp>
        <p:nvSpPr>
          <p:cNvPr id="11" name="TextBox 10">
            <a:extLst>
              <a:ext uri="{FF2B5EF4-FFF2-40B4-BE49-F238E27FC236}">
                <a16:creationId xmlns:a16="http://schemas.microsoft.com/office/drawing/2014/main" id="{FBBDF8B8-22A6-EEBB-DA7D-CE8D52AB3346}"/>
              </a:ext>
            </a:extLst>
          </p:cNvPr>
          <p:cNvSpPr txBox="1"/>
          <p:nvPr/>
        </p:nvSpPr>
        <p:spPr>
          <a:xfrm>
            <a:off x="8498112" y="1028343"/>
            <a:ext cx="3342892" cy="2492990"/>
          </a:xfrm>
          <a:prstGeom prst="rect">
            <a:avLst/>
          </a:prstGeom>
          <a:noFill/>
        </p:spPr>
        <p:txBody>
          <a:bodyPr wrap="square" lIns="91440" tIns="45720" rIns="91440" bIns="45720" anchor="t">
            <a:spAutoFit/>
          </a:bodyPr>
          <a:lstStyle/>
          <a:p>
            <a:r>
              <a:rPr lang="en-US" b="1" dirty="0">
                <a:solidFill>
                  <a:srgbClr val="30527B"/>
                </a:solidFill>
                <a:latin typeface="Montserrat" panose="00000500000000000000" pitchFamily="2" charset="0"/>
                <a:ea typeface="Roboto" pitchFamily="2" charset="0"/>
                <a:cs typeface="Segoe UI Semibold" panose="020B0702040204020203" pitchFamily="34" charset="0"/>
              </a:rPr>
              <a:t>SNOWLINE GOLD</a:t>
            </a:r>
            <a:endParaRPr lang="en-US" sz="1600" dirty="0">
              <a:solidFill>
                <a:srgbClr val="30527B"/>
              </a:solidFill>
              <a:latin typeface="Montserrat" panose="00000500000000000000" pitchFamily="2" charset="0"/>
              <a:ea typeface="Roboto" pitchFamily="2" charset="0"/>
              <a:cs typeface="Segoe UI Semibold" panose="020B0702040204020203" pitchFamily="34" charset="0"/>
            </a:endParaRPr>
          </a:p>
          <a:p>
            <a:endParaRPr lang="en-US" sz="1600" dirty="0">
              <a:latin typeface="Montserrat" panose="00000500000000000000" pitchFamily="2" charset="0"/>
              <a:ea typeface="Roboto" pitchFamily="2" charset="0"/>
              <a:cs typeface="Segoe UI Semibold" panose="020B0702040204020203" pitchFamily="34" charset="0"/>
            </a:endParaRPr>
          </a:p>
          <a:p>
            <a:r>
              <a:rPr lang="en-US" b="1" dirty="0">
                <a:latin typeface="Montserrat" panose="00000500000000000000" pitchFamily="2" charset="0"/>
                <a:ea typeface="Roboto" pitchFamily="2" charset="0"/>
                <a:cs typeface="Segoe UI Semibold" panose="020B0702040204020203" pitchFamily="34" charset="0"/>
              </a:rPr>
              <a:t>Whitehorse Office</a:t>
            </a:r>
          </a:p>
          <a:p>
            <a:r>
              <a:rPr lang="en-US" sz="1600" dirty="0">
                <a:latin typeface="Montserrat" panose="00000500000000000000" pitchFamily="2" charset="0"/>
                <a:ea typeface="Roboto" pitchFamily="2" charset="0"/>
                <a:cs typeface="Segoe UI Semibold" panose="020B0702040204020203" pitchFamily="34" charset="0"/>
              </a:rPr>
              <a:t>3151 3rd Avenue</a:t>
            </a:r>
          </a:p>
          <a:p>
            <a:r>
              <a:rPr lang="en-US" sz="1600" dirty="0">
                <a:latin typeface="Montserrat" panose="00000500000000000000" pitchFamily="2" charset="0"/>
                <a:ea typeface="Roboto" pitchFamily="2" charset="0"/>
                <a:cs typeface="Segoe UI Semibold" panose="020B0702040204020203" pitchFamily="34" charset="0"/>
              </a:rPr>
              <a:t>Whitehorse, YT Y1A 1G1</a:t>
            </a:r>
          </a:p>
          <a:p>
            <a:endParaRPr lang="en-US" dirty="0">
              <a:latin typeface="Montserrat" panose="00000500000000000000" pitchFamily="2" charset="0"/>
              <a:ea typeface="Roboto" pitchFamily="2" charset="0"/>
              <a:cs typeface="Segoe UI Semibold" panose="020B0702040204020203" pitchFamily="34" charset="0"/>
            </a:endParaRPr>
          </a:p>
          <a:p>
            <a:r>
              <a:rPr lang="en-US" b="1" dirty="0">
                <a:latin typeface="Montserrat" panose="00000500000000000000" pitchFamily="2" charset="0"/>
                <a:ea typeface="Roboto" pitchFamily="2" charset="0"/>
                <a:cs typeface="Segoe UI Semibold" panose="020B0702040204020203" pitchFamily="34" charset="0"/>
              </a:rPr>
              <a:t>Vancouver Office</a:t>
            </a:r>
          </a:p>
          <a:p>
            <a:r>
              <a:rPr lang="en-US" sz="1600" dirty="0">
                <a:latin typeface="Montserrat" panose="00000500000000000000" pitchFamily="2" charset="0"/>
                <a:ea typeface="Roboto" pitchFamily="2" charset="0"/>
                <a:cs typeface="Segoe UI Semibold" panose="020B0702040204020203" pitchFamily="34" charset="0"/>
              </a:rPr>
              <a:t>300-900 W Hastings Street</a:t>
            </a:r>
          </a:p>
          <a:p>
            <a:r>
              <a:rPr lang="en-US" sz="1600" dirty="0">
                <a:latin typeface="Montserrat" panose="00000500000000000000" pitchFamily="2" charset="0"/>
                <a:ea typeface="Roboto" pitchFamily="2" charset="0"/>
                <a:cs typeface="Segoe UI Semibold" panose="020B0702040204020203" pitchFamily="34" charset="0"/>
              </a:rPr>
              <a:t>Vancouver, BC V6C 1E5</a:t>
            </a:r>
          </a:p>
        </p:txBody>
      </p:sp>
      <p:grpSp>
        <p:nvGrpSpPr>
          <p:cNvPr id="44" name="Group 43">
            <a:extLst>
              <a:ext uri="{FF2B5EF4-FFF2-40B4-BE49-F238E27FC236}">
                <a16:creationId xmlns:a16="http://schemas.microsoft.com/office/drawing/2014/main" id="{0432DD91-1669-A024-5F50-9BDD004C62A7}"/>
              </a:ext>
            </a:extLst>
          </p:cNvPr>
          <p:cNvGrpSpPr/>
          <p:nvPr/>
        </p:nvGrpSpPr>
        <p:grpSpPr>
          <a:xfrm>
            <a:off x="8498112" y="4118006"/>
            <a:ext cx="2949921" cy="1330158"/>
            <a:chOff x="8442831" y="4911886"/>
            <a:chExt cx="2949921" cy="1330158"/>
          </a:xfrm>
        </p:grpSpPr>
        <p:sp>
          <p:nvSpPr>
            <p:cNvPr id="12" name="TextBox 11">
              <a:extLst>
                <a:ext uri="{FF2B5EF4-FFF2-40B4-BE49-F238E27FC236}">
                  <a16:creationId xmlns:a16="http://schemas.microsoft.com/office/drawing/2014/main" id="{6092A803-4467-993C-772E-164465CCEE38}"/>
                </a:ext>
              </a:extLst>
            </p:cNvPr>
            <p:cNvSpPr txBox="1"/>
            <p:nvPr/>
          </p:nvSpPr>
          <p:spPr>
            <a:xfrm>
              <a:off x="8442831" y="4911886"/>
              <a:ext cx="2949921" cy="913070"/>
            </a:xfrm>
            <a:prstGeom prst="rect">
              <a:avLst/>
            </a:prstGeom>
            <a:noFill/>
          </p:spPr>
          <p:txBody>
            <a:bodyPr wrap="square">
              <a:spAutoFit/>
            </a:bodyPr>
            <a:lstStyle/>
            <a:p>
              <a:pPr>
                <a:lnSpc>
                  <a:spcPts val="1600"/>
                </a:lnSpc>
              </a:pPr>
              <a:r>
                <a:rPr lang="en-US" b="1" dirty="0">
                  <a:latin typeface="Montserrat" panose="00000500000000000000" pitchFamily="2" charset="0"/>
                  <a:ea typeface="Roboto" pitchFamily="2" charset="0"/>
                  <a:cs typeface="Segoe UI Semibold" panose="020B0702040204020203" pitchFamily="34" charset="0"/>
                </a:rPr>
                <a:t>Connect With Us!</a:t>
              </a:r>
            </a:p>
            <a:p>
              <a:pPr>
                <a:lnSpc>
                  <a:spcPts val="1600"/>
                </a:lnSpc>
              </a:pPr>
              <a:endParaRPr lang="en-US" b="1" dirty="0">
                <a:latin typeface="Montserrat" panose="00000500000000000000" pitchFamily="2" charset="0"/>
                <a:ea typeface="Roboto" pitchFamily="2" charset="0"/>
                <a:cs typeface="Segoe UI Semibold" panose="020B0702040204020203" pitchFamily="34" charset="0"/>
              </a:endParaRPr>
            </a:p>
            <a:p>
              <a:pPr>
                <a:lnSpc>
                  <a:spcPts val="1600"/>
                </a:lnSpc>
              </a:pPr>
              <a:r>
                <a:rPr lang="en-US" sz="1600" dirty="0">
                  <a:latin typeface="Montserrat" panose="00000500000000000000" pitchFamily="2" charset="0"/>
                  <a:ea typeface="Roboto Light" panose="02000000000000000000" pitchFamily="2" charset="0"/>
                  <a:cs typeface="Segoe UI Semibold" panose="020B0702040204020203" pitchFamily="34" charset="0"/>
                </a:rPr>
                <a:t>info@snowlinegold.com</a:t>
              </a:r>
            </a:p>
            <a:p>
              <a:pPr>
                <a:lnSpc>
                  <a:spcPts val="1600"/>
                </a:lnSpc>
              </a:pPr>
              <a:r>
                <a:rPr lang="en-US" sz="1600" dirty="0">
                  <a:latin typeface="Montserrat" panose="00000500000000000000" pitchFamily="2" charset="0"/>
                  <a:ea typeface="Roboto Light" panose="02000000000000000000" pitchFamily="2" charset="0"/>
                  <a:cs typeface="Segoe UI Semibold" panose="020B0702040204020203" pitchFamily="34" charset="0"/>
                </a:rPr>
                <a:t>snowlinegold.com</a:t>
              </a:r>
            </a:p>
          </p:txBody>
        </p:sp>
        <p:grpSp>
          <p:nvGrpSpPr>
            <p:cNvPr id="40" name="Group 39">
              <a:extLst>
                <a:ext uri="{FF2B5EF4-FFF2-40B4-BE49-F238E27FC236}">
                  <a16:creationId xmlns:a16="http://schemas.microsoft.com/office/drawing/2014/main" id="{ECDA37A7-8489-FEA7-E4F5-363C0D51F26B}"/>
                </a:ext>
              </a:extLst>
            </p:cNvPr>
            <p:cNvGrpSpPr/>
            <p:nvPr/>
          </p:nvGrpSpPr>
          <p:grpSpPr>
            <a:xfrm>
              <a:off x="8525570" y="5824956"/>
              <a:ext cx="1723883" cy="417088"/>
              <a:chOff x="8406614" y="4029337"/>
              <a:chExt cx="3030045" cy="690454"/>
            </a:xfrm>
          </p:grpSpPr>
          <p:pic>
            <p:nvPicPr>
              <p:cNvPr id="31" name="Graphic 30">
                <a:extLst>
                  <a:ext uri="{FF2B5EF4-FFF2-40B4-BE49-F238E27FC236}">
                    <a16:creationId xmlns:a16="http://schemas.microsoft.com/office/drawing/2014/main" id="{8EB4543A-2958-B5D8-F126-211F922FBA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06614" y="4113115"/>
                <a:ext cx="550810" cy="550810"/>
              </a:xfrm>
              <a:prstGeom prst="rect">
                <a:avLst/>
              </a:prstGeom>
            </p:spPr>
          </p:pic>
          <p:pic>
            <p:nvPicPr>
              <p:cNvPr id="33" name="Picture 32" descr="A black and white logo&#10;&#10;AI-generated content may be incorrect.">
                <a:extLst>
                  <a:ext uri="{FF2B5EF4-FFF2-40B4-BE49-F238E27FC236}">
                    <a16:creationId xmlns:a16="http://schemas.microsoft.com/office/drawing/2014/main" id="{BBAD0976-644A-729D-C9B3-AC276B84D564}"/>
                  </a:ext>
                </a:extLst>
              </p:cNvPr>
              <p:cNvPicPr>
                <a:picLocks noChangeAspect="1"/>
              </p:cNvPicPr>
              <p:nvPr/>
            </p:nvPicPr>
            <p:blipFill>
              <a:blip r:embed="rId4"/>
              <a:srcRect l="-16715" t="8305" r="-12477" b="7050"/>
              <a:stretch>
                <a:fillRect/>
              </a:stretch>
            </p:blipFill>
            <p:spPr>
              <a:xfrm>
                <a:off x="8846316" y="4074891"/>
                <a:ext cx="822657" cy="538999"/>
              </a:xfrm>
              <a:prstGeom prst="rect">
                <a:avLst/>
              </a:prstGeom>
            </p:spPr>
          </p:pic>
          <p:pic>
            <p:nvPicPr>
              <p:cNvPr id="35" name="Picture 34" descr="A black background with a black square&#10;&#10;AI-generated content may be incorrect.">
                <a:extLst>
                  <a:ext uri="{FF2B5EF4-FFF2-40B4-BE49-F238E27FC236}">
                    <a16:creationId xmlns:a16="http://schemas.microsoft.com/office/drawing/2014/main" id="{DA8D64C4-CB35-7586-1D3B-0A533A60FA54}"/>
                  </a:ext>
                </a:extLst>
              </p:cNvPr>
              <p:cNvPicPr>
                <a:picLocks noChangeAspect="1"/>
              </p:cNvPicPr>
              <p:nvPr/>
            </p:nvPicPr>
            <p:blipFill>
              <a:blip r:embed="rId5"/>
              <a:stretch>
                <a:fillRect/>
              </a:stretch>
            </p:blipFill>
            <p:spPr>
              <a:xfrm>
                <a:off x="10325092" y="4075612"/>
                <a:ext cx="518654" cy="518654"/>
              </a:xfrm>
              <a:prstGeom prst="rect">
                <a:avLst/>
              </a:prstGeom>
            </p:spPr>
          </p:pic>
          <p:pic>
            <p:nvPicPr>
              <p:cNvPr id="37" name="Picture 36" descr="A black background with a black square&#10;&#10;AI-generated content may be incorrect.">
                <a:extLst>
                  <a:ext uri="{FF2B5EF4-FFF2-40B4-BE49-F238E27FC236}">
                    <a16:creationId xmlns:a16="http://schemas.microsoft.com/office/drawing/2014/main" id="{29F11520-9AA4-10E7-E617-83486CCEF91F}"/>
                  </a:ext>
                </a:extLst>
              </p:cNvPr>
              <p:cNvPicPr>
                <a:picLocks noChangeAspect="1"/>
              </p:cNvPicPr>
              <p:nvPr/>
            </p:nvPicPr>
            <p:blipFill>
              <a:blip r:embed="rId6"/>
              <a:stretch>
                <a:fillRect/>
              </a:stretch>
            </p:blipFill>
            <p:spPr>
              <a:xfrm>
                <a:off x="10802071" y="4029337"/>
                <a:ext cx="634588" cy="634588"/>
              </a:xfrm>
              <a:prstGeom prst="rect">
                <a:avLst/>
              </a:prstGeom>
            </p:spPr>
          </p:pic>
          <p:pic>
            <p:nvPicPr>
              <p:cNvPr id="39" name="Picture 38" descr="A black background with a black square&#10;&#10;AI-generated content may be incorrect.">
                <a:extLst>
                  <a:ext uri="{FF2B5EF4-FFF2-40B4-BE49-F238E27FC236}">
                    <a16:creationId xmlns:a16="http://schemas.microsoft.com/office/drawing/2014/main" id="{4E185ADB-6B94-3CE3-402F-964123B5E33F}"/>
                  </a:ext>
                </a:extLst>
              </p:cNvPr>
              <p:cNvPicPr>
                <a:picLocks noChangeAspect="1"/>
              </p:cNvPicPr>
              <p:nvPr/>
            </p:nvPicPr>
            <p:blipFill>
              <a:blip r:embed="rId7"/>
              <a:stretch>
                <a:fillRect/>
              </a:stretch>
            </p:blipFill>
            <p:spPr>
              <a:xfrm>
                <a:off x="9668974" y="4035781"/>
                <a:ext cx="684010" cy="684010"/>
              </a:xfrm>
              <a:prstGeom prst="rect">
                <a:avLst/>
              </a:prstGeom>
            </p:spPr>
          </p:pic>
        </p:grpSp>
      </p:grpSp>
      <p:pic>
        <p:nvPicPr>
          <p:cNvPr id="5" name="Picture 4">
            <a:extLst>
              <a:ext uri="{FF2B5EF4-FFF2-40B4-BE49-F238E27FC236}">
                <a16:creationId xmlns:a16="http://schemas.microsoft.com/office/drawing/2014/main" id="{9B8E4380-B53D-A69D-DCE1-3D5D8CE171B6}"/>
              </a:ext>
            </a:extLst>
          </p:cNvPr>
          <p:cNvPicPr>
            <a:picLocks noChangeAspect="1"/>
          </p:cNvPicPr>
          <p:nvPr/>
        </p:nvPicPr>
        <p:blipFill>
          <a:blip r:embed="rId8"/>
          <a:stretch>
            <a:fillRect/>
          </a:stretch>
        </p:blipFill>
        <p:spPr>
          <a:xfrm>
            <a:off x="398223" y="1079229"/>
            <a:ext cx="7742294" cy="4368935"/>
          </a:xfrm>
          <a:prstGeom prst="rect">
            <a:avLst/>
          </a:prstGeom>
        </p:spPr>
      </p:pic>
      <p:sp>
        <p:nvSpPr>
          <p:cNvPr id="6" name="Title 8">
            <a:extLst>
              <a:ext uri="{FF2B5EF4-FFF2-40B4-BE49-F238E27FC236}">
                <a16:creationId xmlns:a16="http://schemas.microsoft.com/office/drawing/2014/main" id="{BE210EB9-0B3B-A68E-E35C-BF77E830967B}"/>
              </a:ext>
            </a:extLst>
          </p:cNvPr>
          <p:cNvSpPr txBox="1">
            <a:spLocks/>
          </p:cNvSpPr>
          <p:nvPr/>
        </p:nvSpPr>
        <p:spPr>
          <a:xfrm>
            <a:off x="372559" y="433193"/>
            <a:ext cx="11455273"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effectLst>
                  <a:outerShdw blurRad="50800" dist="38100" dir="2700000" algn="tl" rotWithShape="0">
                    <a:srgbClr val="000000">
                      <a:alpha val="0"/>
                    </a:srgbClr>
                  </a:outerShdw>
                </a:effectLst>
                <a:latin typeface="Montserrat" pitchFamily="2" charset="77"/>
              </a:rPr>
              <a:t>THANK YOU!</a:t>
            </a:r>
            <a:endParaRPr lang="ru-RU" sz="3500" b="1" dirty="0">
              <a:effectLst>
                <a:outerShdw blurRad="50800" dist="38100" dir="2700000" algn="tl" rotWithShape="0">
                  <a:srgbClr val="000000">
                    <a:alpha val="0"/>
                  </a:srgbClr>
                </a:outerShdw>
              </a:effectLst>
              <a:latin typeface="Montserrat" pitchFamily="2" charset="77"/>
            </a:endParaRPr>
          </a:p>
        </p:txBody>
      </p:sp>
    </p:spTree>
    <p:extLst>
      <p:ext uri="{BB962C8B-B14F-4D97-AF65-F5344CB8AC3E}">
        <p14:creationId xmlns:p14="http://schemas.microsoft.com/office/powerpoint/2010/main" val="3437098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FD379-F2F7-9595-8CB9-5192DA87BA6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31C563D-194B-458D-9887-F2E8E338A93E}"/>
              </a:ext>
            </a:extLst>
          </p:cNvPr>
          <p:cNvSpPr/>
          <p:nvPr/>
        </p:nvSpPr>
        <p:spPr>
          <a:xfrm>
            <a:off x="2" y="453420"/>
            <a:ext cx="7137070" cy="546698"/>
          </a:xfrm>
          <a:prstGeom prst="rect">
            <a:avLst/>
          </a:prstGeom>
          <a:solidFill>
            <a:srgbClr val="30527B"/>
          </a:solidFill>
          <a:ln>
            <a:solidFill>
              <a:srgbClr val="30527B"/>
            </a:solidFill>
          </a:ln>
          <a:effectLst>
            <a:glow>
              <a:schemeClr val="accent1">
                <a:alpha val="0"/>
              </a:schemeClr>
            </a:glow>
            <a:outerShdw blurRad="330864" dist="250423" dir="10200000" sx="105599" sy="105599" algn="ctr" rotWithShape="0">
              <a:schemeClr val="bg2">
                <a:lumMod val="75000"/>
              </a:scheme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6" name="Slide Number Placeholder 5">
            <a:extLst>
              <a:ext uri="{FF2B5EF4-FFF2-40B4-BE49-F238E27FC236}">
                <a16:creationId xmlns:a16="http://schemas.microsoft.com/office/drawing/2014/main" id="{709F3E5A-CDFC-C75C-C4A6-9E179BFFD84B}"/>
              </a:ext>
            </a:extLst>
          </p:cNvPr>
          <p:cNvSpPr>
            <a:spLocks noGrp="1"/>
          </p:cNvSpPr>
          <p:nvPr>
            <p:ph type="sldNum" sz="quarter" idx="4"/>
          </p:nvPr>
        </p:nvSpPr>
        <p:spPr/>
        <p:txBody>
          <a:bodyPr/>
          <a:lstStyle/>
          <a:p>
            <a:fld id="{90B1EC3C-BF0C-488E-814D-D05A1CE60EC8}" type="slidenum">
              <a:rPr lang="en-CA" sz="1400" smtClean="0"/>
              <a:pPr/>
              <a:t>3</a:t>
            </a:fld>
            <a:endParaRPr lang="en-CA" dirty="0"/>
          </a:p>
        </p:txBody>
      </p:sp>
      <p:sp>
        <p:nvSpPr>
          <p:cNvPr id="8" name="Title 8">
            <a:extLst>
              <a:ext uri="{FF2B5EF4-FFF2-40B4-BE49-F238E27FC236}">
                <a16:creationId xmlns:a16="http://schemas.microsoft.com/office/drawing/2014/main" id="{8F3D1896-34D4-9399-1772-6FBAE7EE8331}"/>
              </a:ext>
            </a:extLst>
          </p:cNvPr>
          <p:cNvSpPr txBox="1">
            <a:spLocks/>
          </p:cNvSpPr>
          <p:nvPr/>
        </p:nvSpPr>
        <p:spPr>
          <a:xfrm>
            <a:off x="-387544" y="571876"/>
            <a:ext cx="7912157"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effectLst>
                  <a:outerShdw blurRad="50800" dist="38100" dir="2700000" algn="tl" rotWithShape="0">
                    <a:srgbClr val="000000">
                      <a:alpha val="0"/>
                    </a:srgbClr>
                  </a:outerShdw>
                </a:effectLst>
                <a:latin typeface="Montserrat" pitchFamily="2" charset="77"/>
              </a:rPr>
              <a:t>CAUTIONARY DISCLAIMERS</a:t>
            </a:r>
            <a:endParaRPr lang="ru-RU" sz="3600" b="1" dirty="0">
              <a:solidFill>
                <a:schemeClr val="bg1"/>
              </a:solidFill>
              <a:effectLst>
                <a:outerShdw blurRad="50800" dist="38100" dir="2700000" algn="tl" rotWithShape="0">
                  <a:srgbClr val="000000">
                    <a:alpha val="0"/>
                  </a:srgbClr>
                </a:outerShdw>
              </a:effectLst>
              <a:latin typeface="Montserrat" pitchFamily="2" charset="77"/>
            </a:endParaRPr>
          </a:p>
        </p:txBody>
      </p:sp>
      <p:sp>
        <p:nvSpPr>
          <p:cNvPr id="9" name="TextBox 8">
            <a:extLst>
              <a:ext uri="{FF2B5EF4-FFF2-40B4-BE49-F238E27FC236}">
                <a16:creationId xmlns:a16="http://schemas.microsoft.com/office/drawing/2014/main" id="{28A6A0E0-49C2-D85C-CE96-C1A8F8DB8013}"/>
              </a:ext>
            </a:extLst>
          </p:cNvPr>
          <p:cNvSpPr txBox="1"/>
          <p:nvPr/>
        </p:nvSpPr>
        <p:spPr>
          <a:xfrm>
            <a:off x="383958" y="1093469"/>
            <a:ext cx="11380305" cy="53245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50" u="none" strike="noStrike" kern="1200" cap="none" spc="0" normalizeH="0" baseline="0" noProof="0" dirty="0">
              <a:ln>
                <a:noFill/>
              </a:ln>
              <a:solidFill>
                <a:prstClr val="black"/>
              </a:solidFill>
              <a:effectLst/>
              <a:uLnTx/>
              <a:uFillTx/>
              <a:latin typeface="Montserrat"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b="1" u="none" strike="noStrike" kern="1200" cap="none" spc="0" normalizeH="0" baseline="0" noProof="0" dirty="0">
                <a:ln>
                  <a:noFill/>
                </a:ln>
                <a:solidFill>
                  <a:prstClr val="black"/>
                </a:solidFill>
                <a:effectLst/>
                <a:uLnTx/>
                <a:uFillTx/>
                <a:latin typeface="Montserrat" pitchFamily="2" charset="77"/>
              </a:rPr>
              <a:t>Estimates of Mineral Resources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50" u="none" strike="noStrike" kern="1200" cap="none" spc="0" normalizeH="0" baseline="0" noProof="0" dirty="0">
              <a:ln>
                <a:noFill/>
              </a:ln>
              <a:solidFill>
                <a:prstClr val="black"/>
              </a:solidFill>
              <a:effectLst/>
              <a:uLnTx/>
              <a:uFillTx/>
              <a:latin typeface="Montserrat"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u="none" strike="noStrike" kern="1200" cap="none" spc="0" normalizeH="0" baseline="0" noProof="0" dirty="0">
                <a:ln>
                  <a:noFill/>
                </a:ln>
                <a:solidFill>
                  <a:prstClr val="black"/>
                </a:solidFill>
                <a:effectLst/>
                <a:uLnTx/>
                <a:uFillTx/>
                <a:latin typeface="Montserrat" pitchFamily="2" charset="77"/>
              </a:rPr>
              <a:t>Disclosure regarding mineral properties included in this presentation, was prepared in accordance with NI 43-101. NI 43-101 is a rule developed by the Canadian Securities Administrators that establishes standards for all public disclosure an issuer makes of scientific and technical information concerning mineral projects. NI 43-101 differs significantly from the disclosure requirements of other jurisdictions, including of the Securities and Exchange Commission generally applicable to U.S. companies. Accordingly, information contained in this presentation is not comparable to similar information made public by U.S. companies reporting pursuant to SEC disclosure requirements or by companies reporting pursuant to other international jurisdictions.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50" u="none" strike="noStrike" kern="1200" cap="none" spc="0" normalizeH="0" baseline="0" noProof="0" dirty="0">
              <a:ln>
                <a:noFill/>
              </a:ln>
              <a:solidFill>
                <a:prstClr val="black"/>
              </a:solidFill>
              <a:effectLst/>
              <a:uLnTx/>
              <a:uFillTx/>
              <a:latin typeface="Montserrat"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b="1" u="none" strike="noStrike" kern="1200" cap="none" spc="0" normalizeH="0" baseline="0" noProof="0" dirty="0">
                <a:ln>
                  <a:noFill/>
                </a:ln>
                <a:solidFill>
                  <a:prstClr val="black"/>
                </a:solidFill>
                <a:effectLst/>
                <a:uLnTx/>
                <a:uFillTx/>
                <a:latin typeface="Montserrat" pitchFamily="2" charset="77"/>
              </a:rPr>
              <a:t>Historical Geological Information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850" dirty="0">
              <a:solidFill>
                <a:prstClr val="black"/>
              </a:solidFill>
              <a:latin typeface="Montserrat"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u="none" strike="noStrike" kern="1200" cap="none" spc="0" normalizeH="0" baseline="0" noProof="0" dirty="0">
                <a:ln>
                  <a:noFill/>
                </a:ln>
                <a:solidFill>
                  <a:prstClr val="black"/>
                </a:solidFill>
                <a:effectLst/>
                <a:uLnTx/>
                <a:uFillTx/>
                <a:latin typeface="Montserrat" pitchFamily="2" charset="77"/>
              </a:rPr>
              <a:t>Any geological information and results presented which were not conducted by Snowline are believed to be accurate but have not been verified.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50" u="none" strike="noStrike" kern="1200" cap="none" spc="0" normalizeH="0" baseline="0" noProof="0" dirty="0">
              <a:ln>
                <a:noFill/>
              </a:ln>
              <a:solidFill>
                <a:prstClr val="black"/>
              </a:solidFill>
              <a:effectLst/>
              <a:uLnTx/>
              <a:uFillTx/>
              <a:latin typeface="Montserrat"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b="1" u="none" strike="noStrike" kern="1200" cap="none" spc="0" normalizeH="0" baseline="0" noProof="0" dirty="0">
                <a:ln>
                  <a:noFill/>
                </a:ln>
                <a:solidFill>
                  <a:prstClr val="black"/>
                </a:solidFill>
                <a:effectLst/>
                <a:uLnTx/>
                <a:uFillTx/>
                <a:latin typeface="Montserrat" pitchFamily="2" charset="77"/>
              </a:rPr>
              <a:t>Qualified Persons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50" u="none" strike="noStrike" kern="1200" cap="none" spc="0" normalizeH="0" baseline="0" noProof="0" dirty="0">
              <a:ln>
                <a:noFill/>
              </a:ln>
              <a:solidFill>
                <a:prstClr val="black"/>
              </a:solidFill>
              <a:effectLst/>
              <a:uLnTx/>
              <a:uFillTx/>
              <a:latin typeface="Montserrat"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u="none" strike="noStrike" kern="1200" cap="none" spc="0" normalizeH="0" baseline="0" noProof="0" dirty="0">
                <a:ln>
                  <a:noFill/>
                </a:ln>
                <a:solidFill>
                  <a:prstClr val="black"/>
                </a:solidFill>
                <a:effectLst/>
                <a:uLnTx/>
                <a:uFillTx/>
                <a:latin typeface="Montserrat" pitchFamily="2" charset="77"/>
              </a:rPr>
              <a:t>J. Scott Berdahl, </a:t>
            </a:r>
            <a:r>
              <a:rPr kumimoji="0" lang="en-US" sz="850" u="none" strike="noStrike" kern="1200" cap="none" spc="0" normalizeH="0" baseline="0" noProof="0" dirty="0" err="1">
                <a:ln>
                  <a:noFill/>
                </a:ln>
                <a:solidFill>
                  <a:prstClr val="black"/>
                </a:solidFill>
                <a:effectLst/>
                <a:uLnTx/>
                <a:uFillTx/>
                <a:latin typeface="Montserrat" pitchFamily="2" charset="77"/>
              </a:rPr>
              <a:t>P.Geo</a:t>
            </a:r>
            <a:r>
              <a:rPr kumimoji="0" lang="en-US" sz="850" u="none" strike="noStrike" kern="1200" cap="none" spc="0" normalizeH="0" baseline="0" noProof="0" dirty="0">
                <a:ln>
                  <a:noFill/>
                </a:ln>
                <a:solidFill>
                  <a:prstClr val="black"/>
                </a:solidFill>
                <a:effectLst/>
                <a:uLnTx/>
                <a:uFillTx/>
                <a:latin typeface="Montserrat" pitchFamily="2" charset="77"/>
              </a:rPr>
              <a:t>., Snowline’s Chief Executive Officer and a director, is a qualified person under NI 43-101 for the Company. He has reviewed, approved and verified the technical content of this presentation aside from the Valley Deposit Mineral Resource Estimate (“MRE”) and the Rogue Project Preliminary Economic Assessment (“PEA”). MRE parameters are taken from the Company’s updated MRE disclosed in its news release dated May 15, 2025, for which technical work was completed by Daniel J. Redmond, </a:t>
            </a:r>
            <a:r>
              <a:rPr kumimoji="0" lang="en-US" sz="850" u="none" strike="noStrike" kern="1200" cap="none" spc="0" normalizeH="0" baseline="0" noProof="0" dirty="0" err="1">
                <a:ln>
                  <a:noFill/>
                </a:ln>
                <a:solidFill>
                  <a:prstClr val="black"/>
                </a:solidFill>
                <a:effectLst/>
                <a:uLnTx/>
                <a:uFillTx/>
                <a:latin typeface="Montserrat" pitchFamily="2" charset="77"/>
              </a:rPr>
              <a:t>PGeo</a:t>
            </a:r>
            <a:r>
              <a:rPr kumimoji="0" lang="en-US" sz="850" u="none" strike="noStrike" kern="1200" cap="none" spc="0" normalizeH="0" baseline="0" noProof="0" dirty="0">
                <a:ln>
                  <a:noFill/>
                </a:ln>
                <a:solidFill>
                  <a:prstClr val="black"/>
                </a:solidFill>
                <a:effectLst/>
                <a:uLnTx/>
                <a:uFillTx/>
                <a:latin typeface="Montserrat" pitchFamily="2" charset="77"/>
              </a:rPr>
              <a:t>., an independent qualified person under NI 43-101 who has reviewed, approved and verified the technical information related to the MRE in this presentation. PEA parameters are taken from the Company’s PEA disclosed in its news release dated June 23, 2025. Full details of the PEA are available the recent technical report for Rogue, prepared in accordance with NI 43-101 standards, entitled “Independent Preliminary Economic Assessment for the Rogue Project Yukon, Canada,” dated July 30, 2025, with an effective date of March 1, 2025, available on SEDAR+ and the Company’s website.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50" u="none" strike="noStrike" kern="1200" cap="none" spc="0" normalizeH="0" baseline="0" noProof="0" dirty="0">
              <a:ln>
                <a:noFill/>
              </a:ln>
              <a:solidFill>
                <a:prstClr val="black"/>
              </a:solidFill>
              <a:effectLst/>
              <a:uLnTx/>
              <a:uFillTx/>
              <a:latin typeface="Montserrat"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b="1" u="none" strike="noStrike" kern="1200" cap="none" spc="0" normalizeH="0" baseline="0" noProof="0" dirty="0">
                <a:ln>
                  <a:noFill/>
                </a:ln>
                <a:solidFill>
                  <a:prstClr val="black"/>
                </a:solidFill>
                <a:effectLst/>
                <a:uLnTx/>
                <a:uFillTx/>
                <a:latin typeface="Montserrat" pitchFamily="2" charset="77"/>
              </a:rPr>
              <a:t>Use of Non-GAAP Measures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50" u="none" strike="noStrike" kern="1200" cap="none" spc="0" normalizeH="0" baseline="0" noProof="0" dirty="0">
              <a:ln>
                <a:noFill/>
              </a:ln>
              <a:solidFill>
                <a:prstClr val="black"/>
              </a:solidFill>
              <a:effectLst/>
              <a:uLnTx/>
              <a:uFillTx/>
              <a:latin typeface="Montserrat"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u="none" strike="noStrike" kern="1200" cap="none" spc="0" normalizeH="0" baseline="0" noProof="0" dirty="0">
                <a:ln>
                  <a:noFill/>
                </a:ln>
                <a:solidFill>
                  <a:prstClr val="black"/>
                </a:solidFill>
                <a:effectLst/>
                <a:uLnTx/>
                <a:uFillTx/>
                <a:latin typeface="Montserrat" pitchFamily="2" charset="77"/>
              </a:rPr>
              <a:t>Certain financial measures referred to in this presentation are not measures recognized under IFRS Accounting Standards (“IFRS”) and are referred to as non-GAAP financial measures or ratios. These measures have no standardized meaning under IFRS and may not be comparable to similar measures presented by other companies. The definitions established and calculations performed by the Company are based on management’s reasonable judgement and are consistently applied. These measures are intended to provide additional information and should not be considered in isolation or as a substitute for measures prepared in accordance with IFRS.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50" u="none" strike="noStrike" kern="1200" cap="none" spc="0" normalizeH="0" baseline="0" noProof="0" dirty="0">
              <a:ln>
                <a:noFill/>
              </a:ln>
              <a:solidFill>
                <a:prstClr val="black"/>
              </a:solidFill>
              <a:effectLst/>
              <a:uLnTx/>
              <a:uFillTx/>
              <a:latin typeface="Montserrat"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u="none" strike="noStrike" kern="1200" cap="none" spc="0" normalizeH="0" baseline="0" noProof="0" dirty="0">
                <a:ln>
                  <a:noFill/>
                </a:ln>
                <a:solidFill>
                  <a:prstClr val="black"/>
                </a:solidFill>
                <a:effectLst/>
                <a:uLnTx/>
                <a:uFillTx/>
                <a:latin typeface="Montserrat" pitchFamily="2" charset="77"/>
              </a:rPr>
              <a:t>The non-GAAP financial measures used in this presentation and common to the gold mining industry are all-in sustaining cost per ounce of gold sold, and free cash flow.</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50" u="none" strike="noStrike" kern="1200" cap="none" spc="0" normalizeH="0" baseline="0" noProof="0" dirty="0">
              <a:ln>
                <a:noFill/>
              </a:ln>
              <a:solidFill>
                <a:prstClr val="black"/>
              </a:solidFill>
              <a:effectLst/>
              <a:uLnTx/>
              <a:uFillTx/>
              <a:latin typeface="Montserrat"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u="none" strike="noStrike" kern="1200" cap="none" spc="0" normalizeH="0" baseline="0" noProof="0" dirty="0">
                <a:ln>
                  <a:noFill/>
                </a:ln>
                <a:solidFill>
                  <a:prstClr val="black"/>
                </a:solidFill>
                <a:effectLst/>
                <a:uLnTx/>
                <a:uFillTx/>
                <a:latin typeface="Montserrat" pitchFamily="2" charset="77"/>
              </a:rPr>
              <a:t>All-in sustaining cost per ounce of gold sold and free cash flow are non-GAAP financial measures or ratios and have no standardized meaning under IFRS and may not be comparable to similar measures used by other issuers. As Valley is not in production, the Company does not have historical non-GAAP financial measures nor historical comparable measures under IFRS, and therefore the foregoing prospective non-GAAP financial measures or ratios may not be reconciled to the nearest comparable measures under IFRS.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50" u="none" strike="noStrike" kern="1200" cap="none" spc="0" normalizeH="0" baseline="0" noProof="0" dirty="0">
              <a:ln>
                <a:noFill/>
              </a:ln>
              <a:solidFill>
                <a:prstClr val="black"/>
              </a:solidFill>
              <a:effectLst/>
              <a:uLnTx/>
              <a:uFillTx/>
              <a:latin typeface="Montserrat"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b="1" u="none" strike="noStrike" kern="1200" cap="none" spc="0" normalizeH="0" baseline="0" noProof="0" dirty="0">
                <a:ln>
                  <a:noFill/>
                </a:ln>
                <a:solidFill>
                  <a:prstClr val="black"/>
                </a:solidFill>
                <a:effectLst/>
                <a:uLnTx/>
                <a:uFillTx/>
                <a:latin typeface="Montserrat" pitchFamily="2" charset="77"/>
              </a:rPr>
              <a:t>U.S. Cautionary Note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50" u="none" strike="noStrike" kern="1200" cap="none" spc="0" normalizeH="0" baseline="0" noProof="0" dirty="0">
              <a:ln>
                <a:noFill/>
              </a:ln>
              <a:solidFill>
                <a:prstClr val="black"/>
              </a:solidFill>
              <a:effectLst/>
              <a:uLnTx/>
              <a:uFillTx/>
              <a:latin typeface="Montserrat"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50" u="none" strike="noStrike" kern="1200" cap="none" spc="0" normalizeH="0" baseline="0" noProof="0" dirty="0">
                <a:ln>
                  <a:noFill/>
                </a:ln>
                <a:solidFill>
                  <a:prstClr val="black"/>
                </a:solidFill>
                <a:effectLst/>
                <a:uLnTx/>
                <a:uFillTx/>
                <a:latin typeface="Montserrat" pitchFamily="2" charset="77"/>
              </a:rPr>
              <a:t>This presentation does not constitute an offer to sell or the solicitation of an offer to buy, nor shall there be any sale of the securities of Snowline in any jurisdiction in which such offer, solicitation or sale would be unlawful prior to registration or qualification under the securities laws of such jurisdiction. The securities of Snowline have not been and will not be registered under the United States Securities Act of 1933, as amended, or any state securities laws and may not be offered or sold within the United States, unless an exemption from such registration is available, information concerning the assets and operations of Snowline included in this presentation has been prepared in accordance with Canadian standards and is not comparable in all respects to similar information for United States companies.</a:t>
            </a:r>
          </a:p>
        </p:txBody>
      </p:sp>
    </p:spTree>
    <p:extLst>
      <p:ext uri="{BB962C8B-B14F-4D97-AF65-F5344CB8AC3E}">
        <p14:creationId xmlns:p14="http://schemas.microsoft.com/office/powerpoint/2010/main" val="3594221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7D36D-8D46-3FC9-923A-FA5D395163F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6E3846-1A37-9AAB-F607-F76874C5D224}"/>
              </a:ext>
            </a:extLst>
          </p:cNvPr>
          <p:cNvSpPr>
            <a:spLocks noGrp="1"/>
          </p:cNvSpPr>
          <p:nvPr>
            <p:ph type="sldNum" sz="quarter" idx="12"/>
          </p:nvPr>
        </p:nvSpPr>
        <p:spPr>
          <a:xfrm>
            <a:off x="8746050" y="6380694"/>
            <a:ext cx="2743200" cy="365125"/>
          </a:xfrm>
        </p:spPr>
        <p:txBody>
          <a:bodyPr/>
          <a:lstStyle/>
          <a:p>
            <a:fld id="{B1725E36-D3F2-4E4F-A68A-820849A514C4}" type="slidenum">
              <a:rPr lang="en-US" smtClean="0"/>
              <a:t>4</a:t>
            </a:fld>
            <a:endParaRPr lang="en-US" dirty="0"/>
          </a:p>
        </p:txBody>
      </p:sp>
      <p:sp>
        <p:nvSpPr>
          <p:cNvPr id="13" name="TextBox 12">
            <a:extLst>
              <a:ext uri="{FF2B5EF4-FFF2-40B4-BE49-F238E27FC236}">
                <a16:creationId xmlns:a16="http://schemas.microsoft.com/office/drawing/2014/main" id="{D3F8CDE3-555E-4144-AA16-71A2C75E408A}"/>
              </a:ext>
            </a:extLst>
          </p:cNvPr>
          <p:cNvSpPr txBox="1"/>
          <p:nvPr/>
        </p:nvSpPr>
        <p:spPr>
          <a:xfrm>
            <a:off x="249625" y="3899347"/>
            <a:ext cx="4009794" cy="2400657"/>
          </a:xfrm>
          <a:prstGeom prst="rect">
            <a:avLst/>
          </a:prstGeom>
          <a:noFill/>
        </p:spPr>
        <p:txBody>
          <a:bodyPr wrap="square">
            <a:spAutoFit/>
          </a:bodyPr>
          <a:lstStyle/>
          <a:p>
            <a:pPr marL="285750" indent="-285750">
              <a:buClr>
                <a:srgbClr val="D5B446"/>
              </a:buClr>
              <a:buFont typeface="Wingdings" pitchFamily="2" charset="2"/>
              <a:buChar char="ü"/>
            </a:pPr>
            <a:r>
              <a:rPr lang="en-CA" sz="1400" b="1" dirty="0">
                <a:solidFill>
                  <a:srgbClr val="30527B"/>
                </a:solidFill>
                <a:latin typeface="Montserrat" pitchFamily="2" charset="77"/>
              </a:rPr>
              <a:t>LARGE SCALE</a:t>
            </a:r>
          </a:p>
          <a:p>
            <a:pPr marL="504000" lvl="1" indent="-216000">
              <a:buClr>
                <a:srgbClr val="D5B446"/>
              </a:buClr>
              <a:buFont typeface="Arial" panose="020B0604020202020204" pitchFamily="34" charset="0"/>
              <a:buChar char="•"/>
            </a:pPr>
            <a:r>
              <a:rPr lang="en-CA" sz="1200" dirty="0">
                <a:latin typeface="Montserrat" pitchFamily="2" charset="77"/>
              </a:rPr>
              <a:t>7.4 Moz Au PEA averaging 1.34 g/t Au</a:t>
            </a:r>
          </a:p>
          <a:p>
            <a:pPr marL="504000" lvl="1" indent="-216000">
              <a:buClr>
                <a:srgbClr val="D5B446"/>
              </a:buClr>
              <a:buFont typeface="Arial" panose="020B0604020202020204" pitchFamily="34" charset="0"/>
              <a:buChar char="•"/>
            </a:pPr>
            <a:r>
              <a:rPr lang="en-CA" sz="1200" b="1" dirty="0">
                <a:latin typeface="Montserrat" pitchFamily="2" charset="77"/>
              </a:rPr>
              <a:t>Deposit still open </a:t>
            </a:r>
            <a:r>
              <a:rPr lang="en-CA" sz="1200" dirty="0">
                <a:latin typeface="Montserrat" pitchFamily="2" charset="77"/>
              </a:rPr>
              <a:t>in multiple directions</a:t>
            </a:r>
          </a:p>
          <a:p>
            <a:pPr marL="742950" lvl="1" indent="-285750">
              <a:buClr>
                <a:srgbClr val="D5B446"/>
              </a:buClr>
              <a:buFont typeface="Arial" panose="020B0604020202020204" pitchFamily="34" charset="0"/>
              <a:buChar char="•"/>
            </a:pPr>
            <a:endParaRPr lang="en-CA" sz="1200" dirty="0">
              <a:latin typeface="Montserrat" pitchFamily="2" charset="77"/>
            </a:endParaRPr>
          </a:p>
          <a:p>
            <a:pPr marL="285750" indent="-285750">
              <a:buClr>
                <a:srgbClr val="D5B446"/>
              </a:buClr>
              <a:buFont typeface="Wingdings" pitchFamily="2" charset="2"/>
              <a:buChar char="ü"/>
            </a:pPr>
            <a:r>
              <a:rPr lang="en-CA" sz="1400" b="1" dirty="0">
                <a:solidFill>
                  <a:srgbClr val="30527B"/>
                </a:solidFill>
                <a:latin typeface="Montserrat" pitchFamily="2" charset="77"/>
              </a:rPr>
              <a:t>VERY LOW STRIP RATIO</a:t>
            </a:r>
          </a:p>
          <a:p>
            <a:pPr marL="504000" lvl="1" indent="-216000">
              <a:buClr>
                <a:srgbClr val="D5B446"/>
              </a:buClr>
              <a:buFont typeface="Arial" panose="020B0604020202020204" pitchFamily="34" charset="0"/>
              <a:buChar char="•"/>
            </a:pPr>
            <a:r>
              <a:rPr lang="en-CA" sz="1200" b="1" dirty="0">
                <a:latin typeface="Montserrat" pitchFamily="2" charset="77"/>
              </a:rPr>
              <a:t>LOM strip ratio of 1.09 : 1 </a:t>
            </a:r>
            <a:r>
              <a:rPr lang="en-CA" sz="1200" dirty="0">
                <a:latin typeface="Montserrat" pitchFamily="2" charset="77"/>
              </a:rPr>
              <a:t>(0.14 : 1 Phase 1)</a:t>
            </a:r>
          </a:p>
          <a:p>
            <a:pPr marL="504000" lvl="1" indent="-216000">
              <a:buClr>
                <a:srgbClr val="D5B446"/>
              </a:buClr>
              <a:buFont typeface="Arial" panose="020B0604020202020204" pitchFamily="34" charset="0"/>
              <a:buChar char="•"/>
            </a:pPr>
            <a:r>
              <a:rPr lang="en-CA" sz="1200" dirty="0">
                <a:latin typeface="Montserrat" pitchFamily="2" charset="77"/>
              </a:rPr>
              <a:t>Compact footprint with minimal dilution</a:t>
            </a:r>
            <a:endParaRPr lang="en-CA" sz="1200" b="1" dirty="0">
              <a:latin typeface="Montserrat" pitchFamily="2" charset="77"/>
            </a:endParaRPr>
          </a:p>
          <a:p>
            <a:pPr marL="285750" indent="-285750">
              <a:buClr>
                <a:srgbClr val="D5B446"/>
              </a:buClr>
              <a:buFont typeface="Wingdings" pitchFamily="2" charset="2"/>
              <a:buChar char="ü"/>
            </a:pPr>
            <a:endParaRPr lang="en-CA" sz="1200" b="1" dirty="0">
              <a:solidFill>
                <a:srgbClr val="ECC842"/>
              </a:solidFill>
              <a:latin typeface="Montserrat" pitchFamily="2" charset="77"/>
            </a:endParaRPr>
          </a:p>
          <a:p>
            <a:pPr marL="285750" indent="-285750">
              <a:buClr>
                <a:srgbClr val="D5B446"/>
              </a:buClr>
              <a:buFont typeface="Wingdings" pitchFamily="2" charset="2"/>
              <a:buChar char="ü"/>
            </a:pPr>
            <a:r>
              <a:rPr lang="en-CA" sz="1400" b="1" dirty="0">
                <a:solidFill>
                  <a:srgbClr val="30527B"/>
                </a:solidFill>
                <a:latin typeface="Montserrat" pitchFamily="2" charset="77"/>
              </a:rPr>
              <a:t>ATTRACTIVE STARTER PIT</a:t>
            </a:r>
          </a:p>
          <a:p>
            <a:pPr marL="504000" lvl="1" indent="-216000">
              <a:buClr>
                <a:srgbClr val="D5B446"/>
              </a:buClr>
              <a:buFont typeface="Arial" panose="020B0604020202020204" pitchFamily="34" charset="0"/>
              <a:buChar char="•"/>
            </a:pPr>
            <a:r>
              <a:rPr lang="en-CA" sz="1200" b="1" dirty="0">
                <a:latin typeface="Montserrat" pitchFamily="2" charset="77"/>
              </a:rPr>
              <a:t>39% of gold is contained in the first 15% of total material </a:t>
            </a:r>
            <a:r>
              <a:rPr lang="en-CA" sz="1200" dirty="0">
                <a:latin typeface="Montserrat" pitchFamily="2" charset="77"/>
              </a:rPr>
              <a:t>(pre-stripping &amp; Phase 1)</a:t>
            </a:r>
          </a:p>
          <a:p>
            <a:pPr lvl="1">
              <a:buClr>
                <a:srgbClr val="D5B446"/>
              </a:buClr>
            </a:pPr>
            <a:endParaRPr lang="en-CA" sz="1200" dirty="0">
              <a:latin typeface="Montserrat" pitchFamily="2" charset="77"/>
            </a:endParaRPr>
          </a:p>
        </p:txBody>
      </p:sp>
      <p:grpSp>
        <p:nvGrpSpPr>
          <p:cNvPr id="3" name="Group 2">
            <a:extLst>
              <a:ext uri="{FF2B5EF4-FFF2-40B4-BE49-F238E27FC236}">
                <a16:creationId xmlns:a16="http://schemas.microsoft.com/office/drawing/2014/main" id="{A1EE1831-8554-A6B9-EE74-84A0714F3393}"/>
              </a:ext>
            </a:extLst>
          </p:cNvPr>
          <p:cNvGrpSpPr/>
          <p:nvPr/>
        </p:nvGrpSpPr>
        <p:grpSpPr>
          <a:xfrm>
            <a:off x="2096633" y="751702"/>
            <a:ext cx="7998734" cy="3003848"/>
            <a:chOff x="5204877" y="1588951"/>
            <a:chExt cx="6688861" cy="2511938"/>
          </a:xfrm>
        </p:grpSpPr>
        <p:pic>
          <p:nvPicPr>
            <p:cNvPr id="10" name="Picture 9">
              <a:extLst>
                <a:ext uri="{FF2B5EF4-FFF2-40B4-BE49-F238E27FC236}">
                  <a16:creationId xmlns:a16="http://schemas.microsoft.com/office/drawing/2014/main" id="{7964E687-23E8-04F6-CC3E-C55ECD49672C}"/>
                </a:ext>
              </a:extLst>
            </p:cNvPr>
            <p:cNvPicPr>
              <a:picLocks noChangeAspect="1"/>
            </p:cNvPicPr>
            <p:nvPr/>
          </p:nvPicPr>
          <p:blipFill>
            <a:blip r:embed="rId2"/>
            <a:stretch>
              <a:fillRect/>
            </a:stretch>
          </p:blipFill>
          <p:spPr>
            <a:xfrm>
              <a:off x="5226208" y="1588951"/>
              <a:ext cx="6597423" cy="2511938"/>
            </a:xfrm>
            <a:prstGeom prst="rect">
              <a:avLst/>
            </a:prstGeom>
            <a:ln>
              <a:no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98CD1167-E457-7A7F-5868-0E9CCC73FFE3}"/>
                </a:ext>
              </a:extLst>
            </p:cNvPr>
            <p:cNvSpPr txBox="1"/>
            <p:nvPr/>
          </p:nvSpPr>
          <p:spPr>
            <a:xfrm>
              <a:off x="5204877" y="1712387"/>
              <a:ext cx="254235" cy="307777"/>
            </a:xfrm>
            <a:prstGeom prst="rect">
              <a:avLst/>
            </a:prstGeom>
            <a:noFill/>
          </p:spPr>
          <p:txBody>
            <a:bodyPr wrap="square" rtlCol="0">
              <a:spAutoFit/>
            </a:bodyPr>
            <a:lstStyle/>
            <a:p>
              <a:r>
                <a:rPr lang="en-CA" sz="1400" b="1" dirty="0"/>
                <a:t>B</a:t>
              </a:r>
            </a:p>
          </p:txBody>
        </p:sp>
        <p:sp>
          <p:nvSpPr>
            <p:cNvPr id="14" name="TextBox 13">
              <a:extLst>
                <a:ext uri="{FF2B5EF4-FFF2-40B4-BE49-F238E27FC236}">
                  <a16:creationId xmlns:a16="http://schemas.microsoft.com/office/drawing/2014/main" id="{02908124-B60D-92C5-C356-B8EA0EB631E8}"/>
                </a:ext>
              </a:extLst>
            </p:cNvPr>
            <p:cNvSpPr txBox="1"/>
            <p:nvPr/>
          </p:nvSpPr>
          <p:spPr>
            <a:xfrm>
              <a:off x="11548279" y="1712387"/>
              <a:ext cx="345459" cy="307777"/>
            </a:xfrm>
            <a:prstGeom prst="rect">
              <a:avLst/>
            </a:prstGeom>
            <a:noFill/>
          </p:spPr>
          <p:txBody>
            <a:bodyPr wrap="square" rtlCol="0">
              <a:spAutoFit/>
            </a:bodyPr>
            <a:lstStyle/>
            <a:p>
              <a:r>
                <a:rPr lang="en-CA" sz="1400" b="1" dirty="0"/>
                <a:t>B’</a:t>
              </a:r>
            </a:p>
          </p:txBody>
        </p:sp>
      </p:grpSp>
      <p:sp>
        <p:nvSpPr>
          <p:cNvPr id="15" name="TextBox 14">
            <a:extLst>
              <a:ext uri="{FF2B5EF4-FFF2-40B4-BE49-F238E27FC236}">
                <a16:creationId xmlns:a16="http://schemas.microsoft.com/office/drawing/2014/main" id="{BD42E76D-5458-D9B2-C61E-2C7793534DD7}"/>
              </a:ext>
            </a:extLst>
          </p:cNvPr>
          <p:cNvSpPr txBox="1"/>
          <p:nvPr/>
        </p:nvSpPr>
        <p:spPr>
          <a:xfrm>
            <a:off x="4203509" y="3904383"/>
            <a:ext cx="4360782" cy="2790508"/>
          </a:xfrm>
          <a:prstGeom prst="rect">
            <a:avLst/>
          </a:prstGeom>
          <a:noFill/>
        </p:spPr>
        <p:txBody>
          <a:bodyPr wrap="square">
            <a:spAutoFit/>
          </a:bodyPr>
          <a:lstStyle/>
          <a:p>
            <a:pPr marL="285750" indent="-285750">
              <a:buClr>
                <a:srgbClr val="D5B446"/>
              </a:buClr>
              <a:buFont typeface="Wingdings" pitchFamily="2" charset="2"/>
              <a:buChar char="ü"/>
            </a:pPr>
            <a:r>
              <a:rPr lang="en-CA" sz="1400" b="1" dirty="0">
                <a:solidFill>
                  <a:srgbClr val="30527B"/>
                </a:solidFill>
                <a:latin typeface="Montserrat" pitchFamily="2" charset="77"/>
              </a:rPr>
              <a:t>HIGH GOLD GRADES FROM SURFACE</a:t>
            </a:r>
          </a:p>
          <a:p>
            <a:pPr marL="504000" lvl="1" indent="-216000">
              <a:buClr>
                <a:srgbClr val="D5B446"/>
              </a:buClr>
              <a:buFont typeface="Arial" panose="020B0604020202020204" pitchFamily="34" charset="0"/>
              <a:buChar char="•"/>
            </a:pPr>
            <a:r>
              <a:rPr lang="en-CA" sz="1200" dirty="0">
                <a:latin typeface="Montserrat" pitchFamily="2" charset="77"/>
              </a:rPr>
              <a:t>Phase 1 pit averages </a:t>
            </a:r>
            <a:r>
              <a:rPr lang="en-CA" sz="1200" b="1" dirty="0">
                <a:latin typeface="Montserrat" pitchFamily="2" charset="77"/>
              </a:rPr>
              <a:t>&gt;2.3 g/t Au with low strip</a:t>
            </a:r>
          </a:p>
          <a:p>
            <a:pPr marL="504000" lvl="1" indent="-216000">
              <a:buClr>
                <a:srgbClr val="D5B446"/>
              </a:buClr>
              <a:buFont typeface="Arial" panose="020B0604020202020204" pitchFamily="34" charset="0"/>
              <a:buChar char="•"/>
            </a:pPr>
            <a:r>
              <a:rPr lang="en-CA" sz="1200" dirty="0">
                <a:latin typeface="Montserrat" pitchFamily="2" charset="77"/>
              </a:rPr>
              <a:t>Initial capital de-risked by rapid payback</a:t>
            </a:r>
          </a:p>
          <a:p>
            <a:pPr>
              <a:buClr>
                <a:srgbClr val="D5B446"/>
              </a:buClr>
            </a:pPr>
            <a:endParaRPr lang="en-CA" sz="1200" b="1" dirty="0">
              <a:solidFill>
                <a:srgbClr val="30527B"/>
              </a:solidFill>
              <a:latin typeface="Montserrat" pitchFamily="2" charset="77"/>
            </a:endParaRPr>
          </a:p>
          <a:p>
            <a:pPr marL="285750" indent="-285750">
              <a:buClr>
                <a:srgbClr val="D5B446"/>
              </a:buClr>
              <a:buFont typeface="Wingdings" pitchFamily="2" charset="2"/>
              <a:buChar char="ü"/>
            </a:pPr>
            <a:r>
              <a:rPr lang="en-CA" sz="1400" b="1" dirty="0">
                <a:solidFill>
                  <a:srgbClr val="30527B"/>
                </a:solidFill>
                <a:latin typeface="Montserrat" pitchFamily="2" charset="77"/>
              </a:rPr>
              <a:t>SOLID METALLURGY</a:t>
            </a:r>
          </a:p>
          <a:p>
            <a:pPr marL="504000" lvl="1" indent="-216000">
              <a:buClr>
                <a:srgbClr val="D5B446"/>
              </a:buClr>
              <a:buFont typeface="Arial" panose="020B0604020202020204" pitchFamily="34" charset="0"/>
              <a:buChar char="•"/>
            </a:pPr>
            <a:r>
              <a:rPr lang="en-CA" sz="1200" b="1" dirty="0">
                <a:latin typeface="Montserrat" pitchFamily="2" charset="77"/>
              </a:rPr>
              <a:t>Non-refractory mineralization</a:t>
            </a:r>
          </a:p>
          <a:p>
            <a:pPr marL="504000" lvl="1" indent="-216000">
              <a:buClr>
                <a:srgbClr val="D5B446"/>
              </a:buClr>
              <a:buFont typeface="Arial" panose="020B0604020202020204" pitchFamily="34" charset="0"/>
              <a:buChar char="•"/>
            </a:pPr>
            <a:r>
              <a:rPr lang="en-CA" sz="1200" dirty="0">
                <a:latin typeface="Montserrat" pitchFamily="2" charset="77"/>
              </a:rPr>
              <a:t>LOM recoveries estimated at </a:t>
            </a:r>
            <a:r>
              <a:rPr lang="en-CA" sz="1200" b="1" dirty="0">
                <a:latin typeface="Montserrat" pitchFamily="2" charset="77"/>
              </a:rPr>
              <a:t>92.2%</a:t>
            </a:r>
          </a:p>
          <a:p>
            <a:pPr marL="504000" lvl="1" indent="-216000">
              <a:buClr>
                <a:srgbClr val="D5B446"/>
              </a:buClr>
              <a:buFont typeface="Arial" panose="020B0604020202020204" pitchFamily="34" charset="0"/>
              <a:buChar char="•"/>
            </a:pPr>
            <a:endParaRPr lang="en-CA" sz="1200" b="1" dirty="0">
              <a:latin typeface="Montserrat" pitchFamily="2" charset="77"/>
            </a:endParaRPr>
          </a:p>
          <a:p>
            <a:pPr marL="285750" indent="-285750">
              <a:buClr>
                <a:srgbClr val="D5B446"/>
              </a:buClr>
              <a:buFont typeface="Wingdings" pitchFamily="2" charset="2"/>
              <a:buChar char="ü"/>
            </a:pPr>
            <a:r>
              <a:rPr lang="en-CA" sz="1400" b="1" dirty="0">
                <a:solidFill>
                  <a:srgbClr val="30527B"/>
                </a:solidFill>
                <a:latin typeface="Montserrat" pitchFamily="2" charset="77"/>
              </a:rPr>
              <a:t>STRONG LEVERAGE TO GOLD</a:t>
            </a:r>
          </a:p>
          <a:p>
            <a:pPr marL="504000" lvl="1" indent="-216000">
              <a:buClr>
                <a:srgbClr val="D5B446"/>
              </a:buClr>
              <a:buFont typeface="Arial" panose="020B0604020202020204" pitchFamily="34" charset="0"/>
              <a:buChar char="•"/>
            </a:pPr>
            <a:r>
              <a:rPr lang="en-CA" sz="1200" dirty="0">
                <a:latin typeface="Montserrat" pitchFamily="2" charset="77"/>
              </a:rPr>
              <a:t>Gold-only resource creates </a:t>
            </a:r>
            <a:r>
              <a:rPr lang="en-CA" sz="1200" b="1" dirty="0">
                <a:latin typeface="Montserrat" pitchFamily="2" charset="77"/>
              </a:rPr>
              <a:t>strong NPV response to higher gold prices</a:t>
            </a:r>
          </a:p>
          <a:p>
            <a:pPr marL="504000" lvl="1" indent="-216000">
              <a:buClr>
                <a:srgbClr val="D5B446"/>
              </a:buClr>
              <a:buFont typeface="Arial" panose="020B0604020202020204" pitchFamily="34" charset="0"/>
              <a:buChar char="•"/>
            </a:pPr>
            <a:r>
              <a:rPr lang="en-CA" sz="1200" dirty="0">
                <a:latin typeface="Montserrat" pitchFamily="2" charset="77"/>
              </a:rPr>
              <a:t>Low-cost production offers downside resilience</a:t>
            </a:r>
          </a:p>
          <a:p>
            <a:pPr marL="504000" lvl="1" indent="-216000">
              <a:buClr>
                <a:srgbClr val="D5B446"/>
              </a:buClr>
              <a:buFont typeface="Arial" panose="020B0604020202020204" pitchFamily="34" charset="0"/>
              <a:buChar char="•"/>
            </a:pPr>
            <a:endParaRPr lang="en-CA" sz="1200" b="1" dirty="0">
              <a:latin typeface="Montserrat" pitchFamily="2" charset="77"/>
            </a:endParaRPr>
          </a:p>
          <a:p>
            <a:pPr marL="742950" lvl="1" indent="-285750">
              <a:lnSpc>
                <a:spcPts val="1600"/>
              </a:lnSpc>
              <a:buClr>
                <a:srgbClr val="D5B446"/>
              </a:buClr>
              <a:buFont typeface="Arial" panose="020B0604020202020204" pitchFamily="34" charset="0"/>
              <a:buChar char="•"/>
            </a:pPr>
            <a:endParaRPr lang="en-CA" sz="1400" dirty="0">
              <a:latin typeface="Montserrat" pitchFamily="2" charset="77"/>
            </a:endParaRPr>
          </a:p>
        </p:txBody>
      </p:sp>
      <p:sp>
        <p:nvSpPr>
          <p:cNvPr id="8" name="TextBox 7">
            <a:extLst>
              <a:ext uri="{FF2B5EF4-FFF2-40B4-BE49-F238E27FC236}">
                <a16:creationId xmlns:a16="http://schemas.microsoft.com/office/drawing/2014/main" id="{7D0AC0C0-A44C-02D2-9F66-F30F77E2BF46}"/>
              </a:ext>
            </a:extLst>
          </p:cNvPr>
          <p:cNvSpPr txBox="1"/>
          <p:nvPr/>
        </p:nvSpPr>
        <p:spPr>
          <a:xfrm>
            <a:off x="2560223" y="6447549"/>
            <a:ext cx="8372819" cy="338554"/>
          </a:xfrm>
          <a:prstGeom prst="rect">
            <a:avLst/>
          </a:prstGeom>
          <a:noFill/>
        </p:spPr>
        <p:txBody>
          <a:bodyPr wrap="square">
            <a:spAutoFit/>
          </a:bodyPr>
          <a:lstStyle/>
          <a:p>
            <a:pPr lvl="0">
              <a:defRPr/>
            </a:pPr>
            <a:r>
              <a:rPr lang="en-US" sz="800" dirty="0">
                <a:solidFill>
                  <a:schemeClr val="tx1">
                    <a:lumMod val="50000"/>
                    <a:lumOff val="50000"/>
                  </a:schemeClr>
                </a:solidFill>
                <a:latin typeface="Montserrat" panose="00000500000000000000" pitchFamily="2" charset="0"/>
              </a:rPr>
              <a:t>The PEA is detailed in the recent technical report for Rogue, prepared in accordance with NI 43-101 standards, entitled “Independent Preliminary Economic Assessment for the Rogue Project Yukon, Canada,” dated July 30, 2025, with an effective date of March 1, 2025, available on SEDAR+ and the Company’s website.</a:t>
            </a:r>
          </a:p>
        </p:txBody>
      </p:sp>
      <p:sp>
        <p:nvSpPr>
          <p:cNvPr id="18" name="TextBox 17">
            <a:extLst>
              <a:ext uri="{FF2B5EF4-FFF2-40B4-BE49-F238E27FC236}">
                <a16:creationId xmlns:a16="http://schemas.microsoft.com/office/drawing/2014/main" id="{DBDE9AE8-F49B-EBBD-AC1B-5F01C4FAB1BE}"/>
              </a:ext>
            </a:extLst>
          </p:cNvPr>
          <p:cNvSpPr txBox="1"/>
          <p:nvPr/>
        </p:nvSpPr>
        <p:spPr>
          <a:xfrm>
            <a:off x="8379735" y="3904102"/>
            <a:ext cx="3616657" cy="2585323"/>
          </a:xfrm>
          <a:prstGeom prst="rect">
            <a:avLst/>
          </a:prstGeom>
          <a:noFill/>
        </p:spPr>
        <p:txBody>
          <a:bodyPr wrap="square">
            <a:spAutoFit/>
          </a:bodyPr>
          <a:lstStyle/>
          <a:p>
            <a:pPr marL="285750" indent="-285750">
              <a:buClr>
                <a:srgbClr val="D5B446"/>
              </a:buClr>
              <a:buFont typeface="Wingdings" pitchFamily="2" charset="2"/>
              <a:buChar char="ü"/>
            </a:pPr>
            <a:r>
              <a:rPr lang="en-CA" sz="1400" b="1" dirty="0">
                <a:solidFill>
                  <a:srgbClr val="30527B"/>
                </a:solidFill>
                <a:latin typeface="Montserrat" pitchFamily="2" charset="77"/>
              </a:rPr>
              <a:t>EXPORATION UPSIDE</a:t>
            </a:r>
          </a:p>
          <a:p>
            <a:pPr marL="504000" lvl="1" indent="-216000">
              <a:buClr>
                <a:srgbClr val="D5B446"/>
              </a:buClr>
              <a:buFont typeface="Arial" panose="020B0604020202020204" pitchFamily="34" charset="0"/>
              <a:buChar char="•"/>
            </a:pPr>
            <a:r>
              <a:rPr lang="en-CA" sz="1200" dirty="0">
                <a:latin typeface="Montserrat" pitchFamily="2" charset="77"/>
              </a:rPr>
              <a:t>Promising </a:t>
            </a:r>
            <a:r>
              <a:rPr lang="en-CA" sz="1200" b="1" dirty="0">
                <a:latin typeface="Montserrat" pitchFamily="2" charset="77"/>
              </a:rPr>
              <a:t>near-deposit</a:t>
            </a:r>
            <a:r>
              <a:rPr lang="en-CA" sz="1200" dirty="0">
                <a:latin typeface="Montserrat" pitchFamily="2" charset="77"/>
              </a:rPr>
              <a:t> results</a:t>
            </a:r>
          </a:p>
          <a:p>
            <a:pPr marL="504000" lvl="1" indent="-216000">
              <a:buClr>
                <a:srgbClr val="D5B446"/>
              </a:buClr>
              <a:buFont typeface="Arial" panose="020B0604020202020204" pitchFamily="34" charset="0"/>
              <a:buChar char="•"/>
            </a:pPr>
            <a:r>
              <a:rPr lang="en-CA" sz="1200" dirty="0">
                <a:latin typeface="Montserrat" pitchFamily="2" charset="77"/>
              </a:rPr>
              <a:t>Target-rich </a:t>
            </a:r>
            <a:r>
              <a:rPr lang="en-CA" sz="1200" b="1" dirty="0">
                <a:latin typeface="Montserrat" pitchFamily="2" charset="77"/>
              </a:rPr>
              <a:t>surrounding district</a:t>
            </a:r>
          </a:p>
          <a:p>
            <a:pPr marL="742950" lvl="1" indent="-285750">
              <a:buClr>
                <a:srgbClr val="D5B446"/>
              </a:buClr>
              <a:buFont typeface="Arial" panose="020B0604020202020204" pitchFamily="34" charset="0"/>
              <a:buChar char="•"/>
            </a:pPr>
            <a:endParaRPr lang="en-CA" sz="1200" dirty="0">
              <a:latin typeface="Montserrat" pitchFamily="2" charset="77"/>
            </a:endParaRPr>
          </a:p>
          <a:p>
            <a:pPr marL="285750" indent="-285750">
              <a:buClr>
                <a:srgbClr val="D5B446"/>
              </a:buClr>
              <a:buFont typeface="Wingdings" pitchFamily="2" charset="2"/>
              <a:buChar char="ü"/>
            </a:pPr>
            <a:r>
              <a:rPr lang="en-CA" sz="1400" b="1" dirty="0">
                <a:solidFill>
                  <a:srgbClr val="30527B"/>
                </a:solidFill>
                <a:latin typeface="Montserrat" pitchFamily="2" charset="77"/>
              </a:rPr>
              <a:t>ACCESSIBLE LOCATION</a:t>
            </a:r>
          </a:p>
          <a:p>
            <a:pPr marL="504000" lvl="1" indent="-216000">
              <a:buClr>
                <a:srgbClr val="D5B446"/>
              </a:buClr>
              <a:buFont typeface="Arial" panose="020B0604020202020204" pitchFamily="34" charset="0"/>
              <a:buChar char="•"/>
            </a:pPr>
            <a:r>
              <a:rPr lang="en-CA" sz="1200" b="1" dirty="0">
                <a:latin typeface="Montserrat" pitchFamily="2" charset="77"/>
              </a:rPr>
              <a:t>30 km </a:t>
            </a:r>
            <a:r>
              <a:rPr lang="en-CA" sz="1200" dirty="0">
                <a:latin typeface="Montserrat" pitchFamily="2" charset="77"/>
              </a:rPr>
              <a:t>from existing mining trails</a:t>
            </a:r>
          </a:p>
          <a:p>
            <a:pPr marL="504000" lvl="1" indent="-216000">
              <a:buClr>
                <a:srgbClr val="D5B446"/>
              </a:buClr>
              <a:buFont typeface="Arial" panose="020B0604020202020204" pitchFamily="34" charset="0"/>
              <a:buChar char="•"/>
            </a:pPr>
            <a:r>
              <a:rPr lang="en-CA" sz="1200" dirty="0">
                <a:latin typeface="Montserrat" pitchFamily="2" charset="77"/>
              </a:rPr>
              <a:t>75 km from public road network</a:t>
            </a:r>
          </a:p>
          <a:p>
            <a:pPr marL="285750" indent="-285750">
              <a:buClr>
                <a:srgbClr val="D5B446"/>
              </a:buClr>
              <a:buFont typeface="Wingdings" pitchFamily="2" charset="2"/>
              <a:buChar char="ü"/>
            </a:pPr>
            <a:endParaRPr lang="en-CA" sz="1200" b="1" dirty="0">
              <a:solidFill>
                <a:srgbClr val="ECC842"/>
              </a:solidFill>
              <a:latin typeface="Montserrat" pitchFamily="2" charset="77"/>
            </a:endParaRPr>
          </a:p>
          <a:p>
            <a:pPr marL="285750" indent="-285750">
              <a:buClr>
                <a:srgbClr val="D5B446"/>
              </a:buClr>
              <a:buFont typeface="Wingdings" pitchFamily="2" charset="2"/>
              <a:buChar char="ü"/>
            </a:pPr>
            <a:r>
              <a:rPr lang="en-CA" sz="1400" b="1" dirty="0">
                <a:solidFill>
                  <a:srgbClr val="30527B"/>
                </a:solidFill>
                <a:latin typeface="Montserrat" pitchFamily="2" charset="77"/>
              </a:rPr>
              <a:t>ATTRACTIVE JURISDICTION</a:t>
            </a:r>
          </a:p>
          <a:p>
            <a:pPr marL="504000" lvl="1" indent="-216000">
              <a:buClr>
                <a:srgbClr val="D5B446"/>
              </a:buClr>
              <a:buFont typeface="Arial" panose="020B0604020202020204" pitchFamily="34" charset="0"/>
              <a:buChar char="•"/>
            </a:pPr>
            <a:r>
              <a:rPr lang="en-CA" sz="1200" dirty="0">
                <a:latin typeface="Montserrat" pitchFamily="2" charset="77"/>
              </a:rPr>
              <a:t>Safe, stable, rule-of-law jurisdiction in Yukon, Canada</a:t>
            </a:r>
          </a:p>
          <a:p>
            <a:pPr marL="504000" lvl="1" indent="-216000">
              <a:buClr>
                <a:srgbClr val="D5B446"/>
              </a:buClr>
              <a:buFont typeface="Arial" panose="020B0604020202020204" pitchFamily="34" charset="0"/>
              <a:buChar char="•"/>
            </a:pPr>
            <a:r>
              <a:rPr lang="en-CA" sz="1200" dirty="0">
                <a:latin typeface="Montserrat" pitchFamily="2" charset="77"/>
              </a:rPr>
              <a:t>Long mining history &amp; </a:t>
            </a:r>
            <a:r>
              <a:rPr lang="en-CA" sz="1200" b="1" dirty="0">
                <a:latin typeface="Montserrat" pitchFamily="2" charset="77"/>
              </a:rPr>
              <a:t>established permitting processes</a:t>
            </a:r>
          </a:p>
        </p:txBody>
      </p:sp>
      <p:sp>
        <p:nvSpPr>
          <p:cNvPr id="4" name="Title 8">
            <a:extLst>
              <a:ext uri="{FF2B5EF4-FFF2-40B4-BE49-F238E27FC236}">
                <a16:creationId xmlns:a16="http://schemas.microsoft.com/office/drawing/2014/main" id="{C3591DC6-8ED6-B8DC-E858-7E4A05373E5A}"/>
              </a:ext>
            </a:extLst>
          </p:cNvPr>
          <p:cNvSpPr txBox="1">
            <a:spLocks/>
          </p:cNvSpPr>
          <p:nvPr/>
        </p:nvSpPr>
        <p:spPr>
          <a:xfrm>
            <a:off x="372559" y="358765"/>
            <a:ext cx="11005683"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effectLst>
                  <a:outerShdw blurRad="50800" dist="38100" dir="2700000" algn="tl" rotWithShape="0">
                    <a:srgbClr val="000000">
                      <a:alpha val="0"/>
                    </a:srgbClr>
                  </a:outerShdw>
                </a:effectLst>
                <a:latin typeface="Montserrat" pitchFamily="2" charset="77"/>
              </a:rPr>
              <a:t>VALLEY – A </a:t>
            </a:r>
            <a:r>
              <a:rPr lang="en-US" sz="3500" dirty="0">
                <a:effectLst>
                  <a:outerShdw blurRad="50800" dist="38100" dir="2700000" algn="tl" rotWithShape="0">
                    <a:srgbClr val="000000">
                      <a:alpha val="0"/>
                    </a:srgbClr>
                  </a:outerShdw>
                </a:effectLst>
                <a:latin typeface="Montserrat" pitchFamily="2" charset="77"/>
              </a:rPr>
              <a:t>“</a:t>
            </a:r>
            <a:r>
              <a:rPr lang="en-US" sz="3500" b="1" dirty="0">
                <a:effectLst>
                  <a:outerShdw blurRad="50800" dist="38100" dir="2700000" algn="tl" rotWithShape="0">
                    <a:srgbClr val="000000">
                      <a:alpha val="0"/>
                    </a:srgbClr>
                  </a:outerShdw>
                </a:effectLst>
                <a:latin typeface="Montserrat" pitchFamily="2" charset="77"/>
              </a:rPr>
              <a:t>UNICORN</a:t>
            </a:r>
            <a:r>
              <a:rPr lang="en-US" sz="3500" dirty="0">
                <a:effectLst>
                  <a:outerShdw blurRad="50800" dist="38100" dir="2700000" algn="tl" rotWithShape="0">
                    <a:srgbClr val="000000">
                      <a:alpha val="0"/>
                    </a:srgbClr>
                  </a:outerShdw>
                </a:effectLst>
                <a:latin typeface="Montserrat" pitchFamily="2" charset="77"/>
              </a:rPr>
              <a:t>”</a:t>
            </a:r>
            <a:r>
              <a:rPr lang="en-US" sz="3500" b="1" dirty="0">
                <a:effectLst>
                  <a:outerShdw blurRad="50800" dist="38100" dir="2700000" algn="tl" rotWithShape="0">
                    <a:srgbClr val="000000">
                      <a:alpha val="0"/>
                    </a:srgbClr>
                  </a:outerShdw>
                </a:effectLst>
                <a:latin typeface="Montserrat" pitchFamily="2" charset="77"/>
              </a:rPr>
              <a:t> GOLD DEPOSIT</a:t>
            </a:r>
            <a:endParaRPr lang="ru-RU" sz="3500" b="1" dirty="0">
              <a:effectLst>
                <a:outerShdw blurRad="50800" dist="38100" dir="2700000" algn="tl" rotWithShape="0">
                  <a:srgbClr val="000000">
                    <a:alpha val="0"/>
                  </a:srgbClr>
                </a:outerShdw>
              </a:effectLst>
              <a:latin typeface="Montserrat" pitchFamily="2" charset="77"/>
            </a:endParaRPr>
          </a:p>
        </p:txBody>
      </p:sp>
    </p:spTree>
    <p:extLst>
      <p:ext uri="{BB962C8B-B14F-4D97-AF65-F5344CB8AC3E}">
        <p14:creationId xmlns:p14="http://schemas.microsoft.com/office/powerpoint/2010/main" val="3319512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BC506-CE25-5380-0438-395D659F647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1902575-E548-B701-D8B7-61AEA8A3D95B}"/>
              </a:ext>
            </a:extLst>
          </p:cNvPr>
          <p:cNvPicPr>
            <a:picLocks noChangeAspect="1"/>
          </p:cNvPicPr>
          <p:nvPr/>
        </p:nvPicPr>
        <p:blipFill>
          <a:blip r:embed="rId2"/>
          <a:stretch>
            <a:fillRect/>
          </a:stretch>
        </p:blipFill>
        <p:spPr>
          <a:xfrm>
            <a:off x="5939890" y="3141466"/>
            <a:ext cx="6019452" cy="2760349"/>
          </a:xfrm>
          <a:prstGeom prst="rect">
            <a:avLst/>
          </a:prstGeom>
        </p:spPr>
      </p:pic>
      <p:sp>
        <p:nvSpPr>
          <p:cNvPr id="13" name="Slide Number Placeholder 1">
            <a:extLst>
              <a:ext uri="{FF2B5EF4-FFF2-40B4-BE49-F238E27FC236}">
                <a16:creationId xmlns:a16="http://schemas.microsoft.com/office/drawing/2014/main" id="{A1274765-C506-F7B5-0385-847105C9E295}"/>
              </a:ext>
            </a:extLst>
          </p:cNvPr>
          <p:cNvSpPr>
            <a:spLocks noGrp="1"/>
          </p:cNvSpPr>
          <p:nvPr>
            <p:ph type="sldNum" sz="quarter" idx="12"/>
          </p:nvPr>
        </p:nvSpPr>
        <p:spPr>
          <a:xfrm>
            <a:off x="11695611" y="6465369"/>
            <a:ext cx="343378" cy="365125"/>
          </a:xfrm>
        </p:spPr>
        <p:txBody>
          <a:bodyPr/>
          <a:lstStyle/>
          <a:p>
            <a:fld id="{B1725E36-D3F2-4E4F-A68A-820849A514C4}" type="slidenum">
              <a:rPr lang="en-US" smtClean="0"/>
              <a:t>5</a:t>
            </a:fld>
            <a:endParaRPr lang="en-US" dirty="0"/>
          </a:p>
        </p:txBody>
      </p:sp>
      <p:sp>
        <p:nvSpPr>
          <p:cNvPr id="22" name="TextBox 21">
            <a:extLst>
              <a:ext uri="{FF2B5EF4-FFF2-40B4-BE49-F238E27FC236}">
                <a16:creationId xmlns:a16="http://schemas.microsoft.com/office/drawing/2014/main" id="{CAB93D79-355F-0FDE-885C-4CD1CB10D0B8}"/>
              </a:ext>
            </a:extLst>
          </p:cNvPr>
          <p:cNvSpPr txBox="1"/>
          <p:nvPr/>
        </p:nvSpPr>
        <p:spPr>
          <a:xfrm>
            <a:off x="2437352" y="6401215"/>
            <a:ext cx="3292889" cy="461665"/>
          </a:xfrm>
          <a:prstGeom prst="rect">
            <a:avLst/>
          </a:prstGeom>
          <a:noFill/>
        </p:spPr>
        <p:txBody>
          <a:bodyPr wrap="none" rtlCol="0">
            <a:spAutoFit/>
          </a:bodyPr>
          <a:lstStyle/>
          <a:p>
            <a:pPr algn="r"/>
            <a:r>
              <a:rPr lang="en-CA" sz="800" dirty="0">
                <a:latin typeface="Montserrat" panose="00000500000000000000" pitchFamily="2" charset="0"/>
              </a:rPr>
              <a:t>Strip Adjusted Grade = Grade / (1 + Strip Ratio)</a:t>
            </a:r>
          </a:p>
          <a:p>
            <a:pPr algn="r"/>
            <a:r>
              <a:rPr lang="en-CA" sz="800" dirty="0">
                <a:latin typeface="Montserrat" panose="00000500000000000000" pitchFamily="2" charset="0"/>
              </a:rPr>
              <a:t>Source: National Bank Financial Equity Research</a:t>
            </a:r>
          </a:p>
          <a:p>
            <a:pPr algn="r"/>
            <a:r>
              <a:rPr lang="en-CA" sz="800" baseline="30000" dirty="0">
                <a:latin typeface="Montserrat" panose="00000500000000000000" pitchFamily="2" charset="0"/>
              </a:rPr>
              <a:t>1</a:t>
            </a:r>
            <a:r>
              <a:rPr lang="en-CA" sz="800" dirty="0">
                <a:latin typeface="Montserrat" panose="00000500000000000000" pitchFamily="2" charset="0"/>
              </a:rPr>
              <a:t>Values for Valley from July 2025 PEA, available on SEDAR+</a:t>
            </a:r>
          </a:p>
        </p:txBody>
      </p:sp>
      <p:sp>
        <p:nvSpPr>
          <p:cNvPr id="33" name="TextBox 32">
            <a:extLst>
              <a:ext uri="{FF2B5EF4-FFF2-40B4-BE49-F238E27FC236}">
                <a16:creationId xmlns:a16="http://schemas.microsoft.com/office/drawing/2014/main" id="{D458C8EA-C038-4D0B-0E68-25B2DEE6EFB5}"/>
              </a:ext>
            </a:extLst>
          </p:cNvPr>
          <p:cNvSpPr txBox="1"/>
          <p:nvPr/>
        </p:nvSpPr>
        <p:spPr>
          <a:xfrm>
            <a:off x="5913709" y="5826487"/>
            <a:ext cx="876517" cy="276999"/>
          </a:xfrm>
          <a:prstGeom prst="rect">
            <a:avLst/>
          </a:prstGeom>
          <a:noFill/>
        </p:spPr>
        <p:txBody>
          <a:bodyPr wrap="square" rtlCol="0">
            <a:spAutoFit/>
          </a:bodyPr>
          <a:lstStyle/>
          <a:p>
            <a:r>
              <a:rPr lang="en-CA" sz="1200" b="1" dirty="0">
                <a:latin typeface="Montserrat" panose="00000500000000000000" pitchFamily="2" charset="0"/>
              </a:rPr>
              <a:t>Costs</a:t>
            </a:r>
          </a:p>
        </p:txBody>
      </p:sp>
      <p:sp>
        <p:nvSpPr>
          <p:cNvPr id="34" name="TextBox 33">
            <a:extLst>
              <a:ext uri="{FF2B5EF4-FFF2-40B4-BE49-F238E27FC236}">
                <a16:creationId xmlns:a16="http://schemas.microsoft.com/office/drawing/2014/main" id="{4A6D44E4-8D52-7245-85D5-4CAFEF3BCB78}"/>
              </a:ext>
            </a:extLst>
          </p:cNvPr>
          <p:cNvSpPr txBox="1"/>
          <p:nvPr/>
        </p:nvSpPr>
        <p:spPr>
          <a:xfrm>
            <a:off x="7378808" y="5837692"/>
            <a:ext cx="1107958" cy="276999"/>
          </a:xfrm>
          <a:prstGeom prst="rect">
            <a:avLst/>
          </a:prstGeom>
          <a:noFill/>
        </p:spPr>
        <p:txBody>
          <a:bodyPr wrap="square" rtlCol="0">
            <a:spAutoFit/>
          </a:bodyPr>
          <a:lstStyle/>
          <a:p>
            <a:pPr algn="r"/>
            <a:r>
              <a:rPr lang="en-US" sz="1200" b="1" dirty="0">
                <a:solidFill>
                  <a:srgbClr val="FFC000"/>
                </a:solidFill>
                <a:latin typeface="Montserrat" panose="00000500000000000000" pitchFamily="2" charset="0"/>
              </a:rPr>
              <a:t>Margin</a:t>
            </a:r>
            <a:endParaRPr lang="en-CA" sz="1200" b="1" dirty="0">
              <a:solidFill>
                <a:srgbClr val="FFC000"/>
              </a:solidFill>
              <a:latin typeface="Montserrat" panose="00000500000000000000" pitchFamily="2" charset="0"/>
            </a:endParaRPr>
          </a:p>
        </p:txBody>
      </p:sp>
      <p:sp>
        <p:nvSpPr>
          <p:cNvPr id="37" name="TextBox 36">
            <a:extLst>
              <a:ext uri="{FF2B5EF4-FFF2-40B4-BE49-F238E27FC236}">
                <a16:creationId xmlns:a16="http://schemas.microsoft.com/office/drawing/2014/main" id="{2E3FEF6A-26D6-2C9D-0662-4A49C9D3DF3C}"/>
              </a:ext>
            </a:extLst>
          </p:cNvPr>
          <p:cNvSpPr txBox="1"/>
          <p:nvPr/>
        </p:nvSpPr>
        <p:spPr>
          <a:xfrm>
            <a:off x="6396988" y="2732503"/>
            <a:ext cx="5020926" cy="707886"/>
          </a:xfrm>
          <a:prstGeom prst="rect">
            <a:avLst/>
          </a:prstGeom>
          <a:noFill/>
        </p:spPr>
        <p:txBody>
          <a:bodyPr wrap="none" rtlCol="0">
            <a:spAutoFit/>
          </a:bodyPr>
          <a:lstStyle/>
          <a:p>
            <a:r>
              <a:rPr lang="en-CA" sz="1400" b="1" dirty="0">
                <a:latin typeface="Montserrat" panose="00000500000000000000" pitchFamily="2" charset="0"/>
              </a:rPr>
              <a:t>Combined effects of higher grade and lower waste:</a:t>
            </a:r>
          </a:p>
          <a:p>
            <a:pPr algn="r"/>
            <a:r>
              <a:rPr lang="en-CA" sz="1200" dirty="0">
                <a:latin typeface="Montserrat" panose="00000500000000000000" pitchFamily="2" charset="0"/>
              </a:rPr>
              <a:t>(Conceptual, qualitative example)  </a:t>
            </a:r>
          </a:p>
          <a:p>
            <a:endParaRPr lang="en-CA" sz="1400" b="1" dirty="0"/>
          </a:p>
        </p:txBody>
      </p:sp>
      <p:sp>
        <p:nvSpPr>
          <p:cNvPr id="38" name="TextBox 37">
            <a:extLst>
              <a:ext uri="{FF2B5EF4-FFF2-40B4-BE49-F238E27FC236}">
                <a16:creationId xmlns:a16="http://schemas.microsoft.com/office/drawing/2014/main" id="{ED16D0E2-83D7-F1FB-AA24-61C27AF52646}"/>
              </a:ext>
            </a:extLst>
          </p:cNvPr>
          <p:cNvSpPr txBox="1"/>
          <p:nvPr/>
        </p:nvSpPr>
        <p:spPr>
          <a:xfrm>
            <a:off x="5939890" y="6142537"/>
            <a:ext cx="5755721" cy="461665"/>
          </a:xfrm>
          <a:prstGeom prst="rect">
            <a:avLst/>
          </a:prstGeom>
          <a:noFill/>
        </p:spPr>
        <p:txBody>
          <a:bodyPr wrap="square" rtlCol="0">
            <a:spAutoFit/>
          </a:bodyPr>
          <a:lstStyle/>
          <a:p>
            <a:r>
              <a:rPr lang="en-CA" sz="1200" dirty="0">
                <a:latin typeface="Montserrat" panose="00000500000000000000" pitchFamily="2" charset="0"/>
              </a:rPr>
              <a:t>Substantially less rock moved and processed for a given unit of output can have disproportionately large positive effects on margins</a:t>
            </a:r>
          </a:p>
        </p:txBody>
      </p:sp>
      <p:sp>
        <p:nvSpPr>
          <p:cNvPr id="39" name="TextBox 38">
            <a:extLst>
              <a:ext uri="{FF2B5EF4-FFF2-40B4-BE49-F238E27FC236}">
                <a16:creationId xmlns:a16="http://schemas.microsoft.com/office/drawing/2014/main" id="{38B4A16B-592C-1612-48F0-0656DBD2B581}"/>
              </a:ext>
            </a:extLst>
          </p:cNvPr>
          <p:cNvSpPr txBox="1"/>
          <p:nvPr/>
        </p:nvSpPr>
        <p:spPr>
          <a:xfrm>
            <a:off x="7378808" y="1039188"/>
            <a:ext cx="4147963" cy="923330"/>
          </a:xfrm>
          <a:prstGeom prst="rect">
            <a:avLst/>
          </a:prstGeom>
          <a:noFill/>
        </p:spPr>
        <p:txBody>
          <a:bodyPr wrap="square" rtlCol="0">
            <a:spAutoFit/>
          </a:bodyPr>
          <a:lstStyle/>
          <a:p>
            <a:pPr algn="r">
              <a:spcAft>
                <a:spcPts val="1200"/>
              </a:spcAft>
              <a:buClr>
                <a:srgbClr val="D5B446"/>
              </a:buClr>
            </a:pPr>
            <a:r>
              <a:rPr lang="en-CA" b="1" dirty="0">
                <a:solidFill>
                  <a:srgbClr val="30527B"/>
                </a:solidFill>
                <a:latin typeface="Montserrat" panose="00000500000000000000" pitchFamily="2" charset="0"/>
              </a:rPr>
              <a:t>UNIQUE ON A GLOBAL SCALE</a:t>
            </a:r>
            <a:br>
              <a:rPr lang="en-CA" b="1" dirty="0">
                <a:latin typeface="Montserrat" panose="00000500000000000000" pitchFamily="2" charset="0"/>
              </a:rPr>
            </a:br>
            <a:r>
              <a:rPr lang="en-CA" sz="1200" b="1" dirty="0">
                <a:latin typeface="Montserrat" panose="00000500000000000000" pitchFamily="2" charset="0"/>
              </a:rPr>
              <a:t>Ideal geometry with high gold grades at surface </a:t>
            </a:r>
            <a:r>
              <a:rPr lang="en-CA" sz="1200" dirty="0">
                <a:latin typeface="Montserrat" panose="00000500000000000000" pitchFamily="2" charset="0"/>
              </a:rPr>
              <a:t>makes Valley the richest open pit globally for its scale in terms of gold content</a:t>
            </a:r>
            <a:r>
              <a:rPr lang="en-CA" sz="1200" baseline="30000" dirty="0">
                <a:latin typeface="Montserrat" panose="00000500000000000000" pitchFamily="2" charset="0"/>
              </a:rPr>
              <a:t>2</a:t>
            </a:r>
            <a:endParaRPr lang="en-CA" sz="1400" baseline="30000" dirty="0">
              <a:latin typeface="Montserrat" panose="00000500000000000000" pitchFamily="2" charset="0"/>
            </a:endParaRPr>
          </a:p>
        </p:txBody>
      </p:sp>
      <p:sp>
        <p:nvSpPr>
          <p:cNvPr id="40" name="TextBox 39">
            <a:extLst>
              <a:ext uri="{FF2B5EF4-FFF2-40B4-BE49-F238E27FC236}">
                <a16:creationId xmlns:a16="http://schemas.microsoft.com/office/drawing/2014/main" id="{1864DE3B-60AD-9FDA-D9BF-5F6F86C5779F}"/>
              </a:ext>
            </a:extLst>
          </p:cNvPr>
          <p:cNvSpPr txBox="1"/>
          <p:nvPr/>
        </p:nvSpPr>
        <p:spPr>
          <a:xfrm>
            <a:off x="9332203" y="5865538"/>
            <a:ext cx="876517" cy="276999"/>
          </a:xfrm>
          <a:prstGeom prst="rect">
            <a:avLst/>
          </a:prstGeom>
          <a:noFill/>
        </p:spPr>
        <p:txBody>
          <a:bodyPr wrap="square" rtlCol="0">
            <a:spAutoFit/>
          </a:bodyPr>
          <a:lstStyle/>
          <a:p>
            <a:r>
              <a:rPr lang="en-CA" sz="1200" b="1" dirty="0">
                <a:latin typeface="Montserrat" panose="00000500000000000000" pitchFamily="2" charset="0"/>
              </a:rPr>
              <a:t>Costs</a:t>
            </a:r>
          </a:p>
        </p:txBody>
      </p:sp>
      <p:sp>
        <p:nvSpPr>
          <p:cNvPr id="41" name="TextBox 40">
            <a:extLst>
              <a:ext uri="{FF2B5EF4-FFF2-40B4-BE49-F238E27FC236}">
                <a16:creationId xmlns:a16="http://schemas.microsoft.com/office/drawing/2014/main" id="{5CD17E8C-B549-F881-BA4C-39A2E4259944}"/>
              </a:ext>
            </a:extLst>
          </p:cNvPr>
          <p:cNvSpPr txBox="1"/>
          <p:nvPr/>
        </p:nvSpPr>
        <p:spPr>
          <a:xfrm>
            <a:off x="10788546" y="5860053"/>
            <a:ext cx="1107958" cy="276999"/>
          </a:xfrm>
          <a:prstGeom prst="rect">
            <a:avLst/>
          </a:prstGeom>
          <a:noFill/>
        </p:spPr>
        <p:txBody>
          <a:bodyPr wrap="square" rtlCol="0">
            <a:spAutoFit/>
          </a:bodyPr>
          <a:lstStyle/>
          <a:p>
            <a:pPr algn="r"/>
            <a:r>
              <a:rPr lang="en-CA" sz="1200" b="1" dirty="0">
                <a:solidFill>
                  <a:srgbClr val="FFC000"/>
                </a:solidFill>
                <a:latin typeface="Montserrat" panose="00000500000000000000" pitchFamily="2" charset="0"/>
              </a:rPr>
              <a:t>Margin</a:t>
            </a:r>
          </a:p>
        </p:txBody>
      </p:sp>
      <p:sp>
        <p:nvSpPr>
          <p:cNvPr id="2" name="Title 8">
            <a:extLst>
              <a:ext uri="{FF2B5EF4-FFF2-40B4-BE49-F238E27FC236}">
                <a16:creationId xmlns:a16="http://schemas.microsoft.com/office/drawing/2014/main" id="{FF09D55F-D3F5-C02B-4F3C-B161F6404808}"/>
              </a:ext>
            </a:extLst>
          </p:cNvPr>
          <p:cNvSpPr txBox="1">
            <a:spLocks/>
          </p:cNvSpPr>
          <p:nvPr/>
        </p:nvSpPr>
        <p:spPr>
          <a:xfrm>
            <a:off x="372559" y="358765"/>
            <a:ext cx="11455273"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effectLst>
                  <a:outerShdw blurRad="50800" dist="38100" dir="2700000" algn="tl" rotWithShape="0">
                    <a:srgbClr val="000000">
                      <a:alpha val="0"/>
                    </a:srgbClr>
                  </a:outerShdw>
                </a:effectLst>
                <a:latin typeface="Montserrat" pitchFamily="2" charset="77"/>
              </a:rPr>
              <a:t>MORE GOLD PER UNIT OF ROCK MOVED</a:t>
            </a:r>
            <a:endParaRPr lang="ru-RU" sz="3500" b="1" dirty="0">
              <a:effectLst>
                <a:outerShdw blurRad="50800" dist="38100" dir="2700000" algn="tl" rotWithShape="0">
                  <a:srgbClr val="000000">
                    <a:alpha val="0"/>
                  </a:srgbClr>
                </a:outerShdw>
              </a:effectLst>
              <a:latin typeface="Montserrat" pitchFamily="2" charset="77"/>
            </a:endParaRPr>
          </a:p>
        </p:txBody>
      </p:sp>
      <p:pic>
        <p:nvPicPr>
          <p:cNvPr id="4" name="Picture 3">
            <a:extLst>
              <a:ext uri="{FF2B5EF4-FFF2-40B4-BE49-F238E27FC236}">
                <a16:creationId xmlns:a16="http://schemas.microsoft.com/office/drawing/2014/main" id="{9C6A1D47-D284-4997-5624-6B22729C1218}"/>
              </a:ext>
            </a:extLst>
          </p:cNvPr>
          <p:cNvPicPr>
            <a:picLocks noChangeAspect="1"/>
          </p:cNvPicPr>
          <p:nvPr/>
        </p:nvPicPr>
        <p:blipFill>
          <a:blip r:embed="rId3"/>
          <a:stretch>
            <a:fillRect/>
          </a:stretch>
        </p:blipFill>
        <p:spPr>
          <a:xfrm>
            <a:off x="274823" y="792237"/>
            <a:ext cx="5455418" cy="5589858"/>
          </a:xfrm>
          <a:prstGeom prst="rect">
            <a:avLst/>
          </a:prstGeom>
        </p:spPr>
      </p:pic>
      <p:sp>
        <p:nvSpPr>
          <p:cNvPr id="9" name="TextBox 8">
            <a:extLst>
              <a:ext uri="{FF2B5EF4-FFF2-40B4-BE49-F238E27FC236}">
                <a16:creationId xmlns:a16="http://schemas.microsoft.com/office/drawing/2014/main" id="{B4B3CF06-DFEB-C4C0-EC45-A988F5776944}"/>
              </a:ext>
            </a:extLst>
          </p:cNvPr>
          <p:cNvSpPr txBox="1"/>
          <p:nvPr/>
        </p:nvSpPr>
        <p:spPr>
          <a:xfrm>
            <a:off x="9042320" y="6640594"/>
            <a:ext cx="2653291" cy="215444"/>
          </a:xfrm>
          <a:prstGeom prst="rect">
            <a:avLst/>
          </a:prstGeom>
          <a:noFill/>
        </p:spPr>
        <p:txBody>
          <a:bodyPr wrap="none" rtlCol="0">
            <a:spAutoFit/>
          </a:bodyPr>
          <a:lstStyle>
            <a:defPPr>
              <a:defRPr lang="en-US"/>
            </a:defPPr>
            <a:lvl1pPr algn="r">
              <a:defRPr sz="800">
                <a:latin typeface="Montserrat" panose="00000500000000000000" pitchFamily="2" charset="0"/>
              </a:defRPr>
            </a:lvl1pPr>
          </a:lstStyle>
          <a:p>
            <a:r>
              <a:rPr lang="en-CA" baseline="30000" dirty="0"/>
              <a:t>2</a:t>
            </a:r>
            <a:r>
              <a:rPr lang="en-CA" dirty="0"/>
              <a:t>Amongst projects in operation or development</a:t>
            </a:r>
          </a:p>
        </p:txBody>
      </p:sp>
    </p:spTree>
    <p:extLst>
      <p:ext uri="{BB962C8B-B14F-4D97-AF65-F5344CB8AC3E}">
        <p14:creationId xmlns:p14="http://schemas.microsoft.com/office/powerpoint/2010/main" val="2898544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00BA2-BF95-5445-D164-7D2B9F7A116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100719-910B-62E5-D20C-8501E3ABB870}"/>
              </a:ext>
            </a:extLst>
          </p:cNvPr>
          <p:cNvSpPr>
            <a:spLocks noGrp="1"/>
          </p:cNvSpPr>
          <p:nvPr>
            <p:ph type="sldNum" sz="quarter" idx="12"/>
          </p:nvPr>
        </p:nvSpPr>
        <p:spPr>
          <a:xfrm>
            <a:off x="8746050" y="6380694"/>
            <a:ext cx="2743200" cy="365125"/>
          </a:xfrm>
        </p:spPr>
        <p:txBody>
          <a:bodyPr/>
          <a:lstStyle/>
          <a:p>
            <a:fld id="{B1725E36-D3F2-4E4F-A68A-820849A514C4}" type="slidenum">
              <a:rPr lang="en-US" smtClean="0"/>
              <a:t>6</a:t>
            </a:fld>
            <a:endParaRPr lang="en-US" dirty="0"/>
          </a:p>
        </p:txBody>
      </p:sp>
      <p:sp>
        <p:nvSpPr>
          <p:cNvPr id="5" name="Title 8">
            <a:extLst>
              <a:ext uri="{FF2B5EF4-FFF2-40B4-BE49-F238E27FC236}">
                <a16:creationId xmlns:a16="http://schemas.microsoft.com/office/drawing/2014/main" id="{7DFEF8BC-8CC0-B67C-2787-89533DCAF13D}"/>
              </a:ext>
            </a:extLst>
          </p:cNvPr>
          <p:cNvSpPr txBox="1">
            <a:spLocks/>
          </p:cNvSpPr>
          <p:nvPr/>
        </p:nvSpPr>
        <p:spPr>
          <a:xfrm>
            <a:off x="372559" y="358765"/>
            <a:ext cx="11455273"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effectLst>
                  <a:outerShdw blurRad="50800" dist="38100" dir="2700000" algn="tl" rotWithShape="0">
                    <a:srgbClr val="000000">
                      <a:alpha val="0"/>
                    </a:srgbClr>
                  </a:outerShdw>
                </a:effectLst>
                <a:latin typeface="Montserrat" pitchFamily="2" charset="77"/>
              </a:rPr>
              <a:t>VALLEY PEA – BY THE NUMBERS</a:t>
            </a:r>
            <a:endParaRPr lang="ru-RU" sz="3500" b="1" dirty="0">
              <a:effectLst>
                <a:outerShdw blurRad="50800" dist="38100" dir="2700000" algn="tl" rotWithShape="0">
                  <a:srgbClr val="000000">
                    <a:alpha val="0"/>
                  </a:srgbClr>
                </a:outerShdw>
              </a:effectLst>
              <a:latin typeface="Montserrat" pitchFamily="2" charset="77"/>
            </a:endParaRPr>
          </a:p>
        </p:txBody>
      </p:sp>
      <p:sp>
        <p:nvSpPr>
          <p:cNvPr id="13" name="TextBox 12">
            <a:extLst>
              <a:ext uri="{FF2B5EF4-FFF2-40B4-BE49-F238E27FC236}">
                <a16:creationId xmlns:a16="http://schemas.microsoft.com/office/drawing/2014/main" id="{EDE96747-D9C0-BAE4-F06A-D806A2F5D60F}"/>
              </a:ext>
            </a:extLst>
          </p:cNvPr>
          <p:cNvSpPr txBox="1"/>
          <p:nvPr/>
        </p:nvSpPr>
        <p:spPr>
          <a:xfrm>
            <a:off x="404799" y="2689325"/>
            <a:ext cx="3113364" cy="1215717"/>
          </a:xfrm>
          <a:prstGeom prst="rect">
            <a:avLst/>
          </a:prstGeom>
          <a:noFill/>
        </p:spPr>
        <p:txBody>
          <a:bodyPr wrap="square" rtlCol="0">
            <a:spAutoFit/>
          </a:bodyPr>
          <a:lstStyle/>
          <a:p>
            <a:pPr algn="ctr">
              <a:spcAft>
                <a:spcPts val="600"/>
              </a:spcAft>
              <a:buClr>
                <a:srgbClr val="D5B446"/>
              </a:buClr>
            </a:pPr>
            <a:r>
              <a:rPr lang="en-CA" b="1" dirty="0">
                <a:latin typeface="Montserrat" panose="00000500000000000000" pitchFamily="2" charset="0"/>
              </a:rPr>
              <a:t>MINE LIFE</a:t>
            </a:r>
          </a:p>
          <a:p>
            <a:pPr algn="ctr">
              <a:buClr>
                <a:srgbClr val="D5B446"/>
              </a:buClr>
            </a:pPr>
            <a:r>
              <a:rPr lang="en-CA" sz="3600" b="1" dirty="0">
                <a:solidFill>
                  <a:srgbClr val="30527B"/>
                </a:solidFill>
                <a:latin typeface="Montserrat" panose="00000500000000000000" pitchFamily="2" charset="0"/>
              </a:rPr>
              <a:t>20</a:t>
            </a:r>
            <a:r>
              <a:rPr lang="en-CA" b="1" dirty="0">
                <a:solidFill>
                  <a:srgbClr val="30527B"/>
                </a:solidFill>
                <a:latin typeface="Montserrat" panose="00000500000000000000" pitchFamily="2" charset="0"/>
              </a:rPr>
              <a:t> years</a:t>
            </a:r>
          </a:p>
          <a:p>
            <a:pPr algn="ctr">
              <a:spcAft>
                <a:spcPts val="600"/>
              </a:spcAft>
              <a:buClr>
                <a:srgbClr val="D5B446"/>
              </a:buClr>
            </a:pPr>
            <a:r>
              <a:rPr lang="en-CA" sz="1100" dirty="0">
                <a:latin typeface="Montserrat" panose="00000500000000000000" pitchFamily="2" charset="0"/>
              </a:rPr>
              <a:t>open deposit with regional potential</a:t>
            </a:r>
          </a:p>
        </p:txBody>
      </p:sp>
      <p:sp>
        <p:nvSpPr>
          <p:cNvPr id="14" name="TextBox 13">
            <a:extLst>
              <a:ext uri="{FF2B5EF4-FFF2-40B4-BE49-F238E27FC236}">
                <a16:creationId xmlns:a16="http://schemas.microsoft.com/office/drawing/2014/main" id="{4996347A-1831-0C42-B53B-3524E36344DE}"/>
              </a:ext>
            </a:extLst>
          </p:cNvPr>
          <p:cNvSpPr txBox="1"/>
          <p:nvPr/>
        </p:nvSpPr>
        <p:spPr>
          <a:xfrm>
            <a:off x="498628" y="1014880"/>
            <a:ext cx="3186360" cy="1492716"/>
          </a:xfrm>
          <a:prstGeom prst="rect">
            <a:avLst/>
          </a:prstGeom>
          <a:noFill/>
        </p:spPr>
        <p:txBody>
          <a:bodyPr wrap="square" rtlCol="0">
            <a:spAutoFit/>
          </a:bodyPr>
          <a:lstStyle/>
          <a:p>
            <a:pPr algn="ctr">
              <a:spcAft>
                <a:spcPts val="600"/>
              </a:spcAft>
              <a:buClr>
                <a:srgbClr val="D5B446"/>
              </a:buClr>
            </a:pPr>
            <a:r>
              <a:rPr lang="en-CA" b="1" dirty="0">
                <a:latin typeface="Montserrat" panose="00000500000000000000" pitchFamily="2" charset="0"/>
              </a:rPr>
              <a:t>PRODUCTION</a:t>
            </a:r>
          </a:p>
          <a:p>
            <a:pPr algn="ctr">
              <a:buClr>
                <a:srgbClr val="D5B446"/>
              </a:buClr>
            </a:pPr>
            <a:r>
              <a:rPr lang="en-CA" sz="3600" b="1" dirty="0">
                <a:solidFill>
                  <a:srgbClr val="30527B"/>
                </a:solidFill>
                <a:latin typeface="Montserrat" panose="00000500000000000000" pitchFamily="2" charset="0"/>
              </a:rPr>
              <a:t>544</a:t>
            </a:r>
            <a:r>
              <a:rPr lang="en-CA" b="1" dirty="0">
                <a:solidFill>
                  <a:srgbClr val="30527B"/>
                </a:solidFill>
                <a:latin typeface="Montserrat" panose="00000500000000000000" pitchFamily="2" charset="0"/>
              </a:rPr>
              <a:t> </a:t>
            </a:r>
            <a:r>
              <a:rPr lang="en-CA" b="1" dirty="0" err="1">
                <a:solidFill>
                  <a:srgbClr val="30527B"/>
                </a:solidFill>
                <a:latin typeface="Montserrat" panose="00000500000000000000" pitchFamily="2" charset="0"/>
              </a:rPr>
              <a:t>koz</a:t>
            </a:r>
            <a:r>
              <a:rPr lang="en-CA" b="1" dirty="0">
                <a:solidFill>
                  <a:srgbClr val="30527B"/>
                </a:solidFill>
                <a:latin typeface="Montserrat" panose="00000500000000000000" pitchFamily="2" charset="0"/>
              </a:rPr>
              <a:t>/year</a:t>
            </a:r>
          </a:p>
          <a:p>
            <a:pPr algn="ctr">
              <a:spcAft>
                <a:spcPts val="600"/>
              </a:spcAft>
              <a:buClr>
                <a:srgbClr val="D5B446"/>
              </a:buClr>
            </a:pPr>
            <a:r>
              <a:rPr lang="en-CA" sz="1100" dirty="0">
                <a:latin typeface="Montserrat" panose="00000500000000000000" pitchFamily="2" charset="0"/>
              </a:rPr>
              <a:t>first 5 full years (payable gold)</a:t>
            </a:r>
          </a:p>
          <a:p>
            <a:pPr algn="ctr">
              <a:spcAft>
                <a:spcPts val="600"/>
              </a:spcAft>
              <a:buClr>
                <a:srgbClr val="D5B446"/>
              </a:buClr>
            </a:pPr>
            <a:r>
              <a:rPr lang="en-CA" sz="1600" b="1" dirty="0">
                <a:solidFill>
                  <a:srgbClr val="30527B"/>
                </a:solidFill>
                <a:latin typeface="Montserrat" panose="00000500000000000000" pitchFamily="2" charset="0"/>
              </a:rPr>
              <a:t>341 </a:t>
            </a:r>
            <a:r>
              <a:rPr lang="en-CA" sz="1600" b="1" dirty="0" err="1">
                <a:solidFill>
                  <a:srgbClr val="30527B"/>
                </a:solidFill>
                <a:latin typeface="Montserrat" panose="00000500000000000000" pitchFamily="2" charset="0"/>
              </a:rPr>
              <a:t>koz</a:t>
            </a:r>
            <a:r>
              <a:rPr lang="en-CA" sz="1600" b="1" dirty="0">
                <a:solidFill>
                  <a:srgbClr val="30527B"/>
                </a:solidFill>
                <a:latin typeface="Montserrat" panose="00000500000000000000" pitchFamily="2" charset="0"/>
              </a:rPr>
              <a:t>/year </a:t>
            </a:r>
            <a:r>
              <a:rPr lang="en-CA" sz="1600" dirty="0">
                <a:latin typeface="Montserrat" panose="00000500000000000000" pitchFamily="2" charset="0"/>
              </a:rPr>
              <a:t>life-of-mine</a:t>
            </a:r>
          </a:p>
        </p:txBody>
      </p:sp>
      <p:sp>
        <p:nvSpPr>
          <p:cNvPr id="15" name="TextBox 14">
            <a:extLst>
              <a:ext uri="{FF2B5EF4-FFF2-40B4-BE49-F238E27FC236}">
                <a16:creationId xmlns:a16="http://schemas.microsoft.com/office/drawing/2014/main" id="{198EC671-53AF-DB55-7B1C-3F4E6BC9011F}"/>
              </a:ext>
            </a:extLst>
          </p:cNvPr>
          <p:cNvSpPr txBox="1"/>
          <p:nvPr/>
        </p:nvSpPr>
        <p:spPr>
          <a:xfrm>
            <a:off x="4250739" y="1014880"/>
            <a:ext cx="3868940" cy="1492716"/>
          </a:xfrm>
          <a:prstGeom prst="rect">
            <a:avLst/>
          </a:prstGeom>
          <a:noFill/>
        </p:spPr>
        <p:txBody>
          <a:bodyPr wrap="square" rtlCol="0">
            <a:spAutoFit/>
          </a:bodyPr>
          <a:lstStyle/>
          <a:p>
            <a:pPr algn="ctr">
              <a:spcAft>
                <a:spcPts val="600"/>
              </a:spcAft>
              <a:buClr>
                <a:srgbClr val="D5B446"/>
              </a:buClr>
            </a:pPr>
            <a:r>
              <a:rPr lang="en-CA" b="1" dirty="0">
                <a:latin typeface="Montserrat" panose="00000500000000000000" pitchFamily="2" charset="0"/>
              </a:rPr>
              <a:t>ALL-IN SUSTAINING COSTS</a:t>
            </a:r>
            <a:r>
              <a:rPr lang="en-CA" b="1" baseline="30000" dirty="0">
                <a:latin typeface="Montserrat" panose="00000500000000000000" pitchFamily="2" charset="0"/>
              </a:rPr>
              <a:t>1</a:t>
            </a:r>
          </a:p>
          <a:p>
            <a:pPr algn="ctr">
              <a:buClr>
                <a:srgbClr val="D5B446"/>
              </a:buClr>
            </a:pPr>
            <a:r>
              <a:rPr lang="en-CA" b="1" dirty="0">
                <a:solidFill>
                  <a:srgbClr val="30527B"/>
                </a:solidFill>
                <a:latin typeface="Montserrat" panose="00000500000000000000" pitchFamily="2" charset="0"/>
              </a:rPr>
              <a:t>US </a:t>
            </a:r>
            <a:r>
              <a:rPr lang="en-CA" sz="3600" b="1" dirty="0">
                <a:solidFill>
                  <a:srgbClr val="30527B"/>
                </a:solidFill>
                <a:latin typeface="Montserrat" panose="00000500000000000000" pitchFamily="2" charset="0"/>
              </a:rPr>
              <a:t>$569</a:t>
            </a:r>
            <a:r>
              <a:rPr lang="en-CA" b="1" dirty="0">
                <a:solidFill>
                  <a:srgbClr val="30527B"/>
                </a:solidFill>
                <a:latin typeface="Montserrat" panose="00000500000000000000" pitchFamily="2" charset="0"/>
              </a:rPr>
              <a:t>/oz</a:t>
            </a:r>
          </a:p>
          <a:p>
            <a:pPr algn="ctr">
              <a:spcAft>
                <a:spcPts val="600"/>
              </a:spcAft>
              <a:buClr>
                <a:srgbClr val="D5B446"/>
              </a:buClr>
            </a:pPr>
            <a:r>
              <a:rPr lang="en-CA" sz="1100" dirty="0">
                <a:latin typeface="Montserrat" panose="00000500000000000000" pitchFamily="2" charset="0"/>
              </a:rPr>
              <a:t>first 5 full years</a:t>
            </a:r>
          </a:p>
          <a:p>
            <a:pPr algn="ctr">
              <a:spcAft>
                <a:spcPts val="600"/>
              </a:spcAft>
              <a:buClr>
                <a:srgbClr val="D5B446"/>
              </a:buClr>
            </a:pPr>
            <a:r>
              <a:rPr lang="en-CA" sz="1600" b="1" dirty="0">
                <a:solidFill>
                  <a:srgbClr val="30527B"/>
                </a:solidFill>
                <a:latin typeface="Montserrat" panose="00000500000000000000" pitchFamily="2" charset="0"/>
              </a:rPr>
              <a:t>US $844/oz </a:t>
            </a:r>
            <a:r>
              <a:rPr lang="en-CA" sz="1600" dirty="0">
                <a:latin typeface="Montserrat" panose="00000500000000000000" pitchFamily="2" charset="0"/>
              </a:rPr>
              <a:t>life-of-mine</a:t>
            </a:r>
          </a:p>
        </p:txBody>
      </p:sp>
      <p:cxnSp>
        <p:nvCxnSpPr>
          <p:cNvPr id="17" name="Straight Connector 16">
            <a:extLst>
              <a:ext uri="{FF2B5EF4-FFF2-40B4-BE49-F238E27FC236}">
                <a16:creationId xmlns:a16="http://schemas.microsoft.com/office/drawing/2014/main" id="{0297BF78-DEA8-BE4D-CC9C-0FD01080BA87}"/>
              </a:ext>
            </a:extLst>
          </p:cNvPr>
          <p:cNvCxnSpPr/>
          <p:nvPr/>
        </p:nvCxnSpPr>
        <p:spPr>
          <a:xfrm>
            <a:off x="463433" y="1344838"/>
            <a:ext cx="11194741" cy="0"/>
          </a:xfrm>
          <a:prstGeom prst="line">
            <a:avLst/>
          </a:prstGeom>
          <a:ln>
            <a:solidFill>
              <a:srgbClr val="EDC843"/>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86F8CE4-DD49-346D-5671-7B083E3AE911}"/>
              </a:ext>
            </a:extLst>
          </p:cNvPr>
          <p:cNvSpPr txBox="1"/>
          <p:nvPr/>
        </p:nvSpPr>
        <p:spPr>
          <a:xfrm>
            <a:off x="8289986" y="1016567"/>
            <a:ext cx="3670730" cy="1815882"/>
          </a:xfrm>
          <a:prstGeom prst="rect">
            <a:avLst/>
          </a:prstGeom>
          <a:noFill/>
        </p:spPr>
        <p:txBody>
          <a:bodyPr wrap="square" rtlCol="0">
            <a:spAutoFit/>
          </a:bodyPr>
          <a:lstStyle/>
          <a:p>
            <a:pPr algn="ctr">
              <a:spcAft>
                <a:spcPts val="600"/>
              </a:spcAft>
              <a:buClr>
                <a:srgbClr val="D5B446"/>
              </a:buClr>
            </a:pPr>
            <a:r>
              <a:rPr lang="en-CA" b="1" dirty="0">
                <a:latin typeface="Montserrat" panose="00000500000000000000" pitchFamily="2" charset="0"/>
              </a:rPr>
              <a:t>PAYABLE GOLD</a:t>
            </a:r>
          </a:p>
          <a:p>
            <a:pPr algn="ctr">
              <a:buClr>
                <a:srgbClr val="D5B446"/>
              </a:buClr>
            </a:pPr>
            <a:r>
              <a:rPr lang="en-CA" sz="3600" b="1" dirty="0">
                <a:solidFill>
                  <a:srgbClr val="30527B"/>
                </a:solidFill>
                <a:latin typeface="Montserrat" panose="00000500000000000000" pitchFamily="2" charset="0"/>
              </a:rPr>
              <a:t>6.8 </a:t>
            </a:r>
            <a:r>
              <a:rPr lang="en-CA" b="1" dirty="0">
                <a:solidFill>
                  <a:srgbClr val="30527B"/>
                </a:solidFill>
                <a:latin typeface="Montserrat" panose="00000500000000000000" pitchFamily="2" charset="0"/>
              </a:rPr>
              <a:t>Moz Au</a:t>
            </a:r>
          </a:p>
          <a:p>
            <a:pPr algn="ctr">
              <a:spcAft>
                <a:spcPts val="600"/>
              </a:spcAft>
              <a:buClr>
                <a:srgbClr val="D5B446"/>
              </a:buClr>
            </a:pPr>
            <a:r>
              <a:rPr lang="en-CA" sz="1100" dirty="0">
                <a:latin typeface="Montserrat" panose="00000500000000000000" pitchFamily="2" charset="0"/>
              </a:rPr>
              <a:t>95% Measured &amp; Indicated</a:t>
            </a:r>
          </a:p>
          <a:p>
            <a:pPr marL="0" marR="0" lvl="0" indent="0" algn="ctr" defTabSz="914400" rtl="0" eaLnBrk="1" fontAlgn="auto" latinLnBrk="0" hangingPunct="1">
              <a:lnSpc>
                <a:spcPct val="100000"/>
              </a:lnSpc>
              <a:spcBef>
                <a:spcPts val="0"/>
              </a:spcBef>
              <a:spcAft>
                <a:spcPts val="600"/>
              </a:spcAft>
              <a:buClr>
                <a:srgbClr val="D5B446"/>
              </a:buClr>
              <a:buSzTx/>
              <a:buFontTx/>
              <a:buNone/>
              <a:tabLst/>
              <a:defRPr/>
            </a:pPr>
            <a:r>
              <a:rPr kumimoji="0" lang="en-CA"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from </a:t>
            </a:r>
            <a:r>
              <a:rPr lang="en-CA" sz="1600" b="1" dirty="0">
                <a:solidFill>
                  <a:srgbClr val="30527B"/>
                </a:solidFill>
                <a:latin typeface="Montserrat" panose="00000500000000000000" pitchFamily="2" charset="0"/>
              </a:rPr>
              <a:t>7.4 Moz @ 1.34 g/t Au</a:t>
            </a:r>
          </a:p>
          <a:p>
            <a:pPr algn="ctr">
              <a:spcAft>
                <a:spcPts val="600"/>
              </a:spcAft>
              <a:buClr>
                <a:srgbClr val="D5B446"/>
              </a:buClr>
            </a:pPr>
            <a:endParaRPr lang="en-CA" sz="1200" dirty="0">
              <a:latin typeface="Montserrat" panose="00000500000000000000" pitchFamily="2" charset="0"/>
            </a:endParaRPr>
          </a:p>
        </p:txBody>
      </p:sp>
      <p:sp>
        <p:nvSpPr>
          <p:cNvPr id="26" name="TextBox 25">
            <a:extLst>
              <a:ext uri="{FF2B5EF4-FFF2-40B4-BE49-F238E27FC236}">
                <a16:creationId xmlns:a16="http://schemas.microsoft.com/office/drawing/2014/main" id="{64CF2F46-1C4A-1714-FAEC-484677057232}"/>
              </a:ext>
            </a:extLst>
          </p:cNvPr>
          <p:cNvSpPr txBox="1"/>
          <p:nvPr/>
        </p:nvSpPr>
        <p:spPr>
          <a:xfrm>
            <a:off x="4321059" y="2689325"/>
            <a:ext cx="3728300" cy="1215717"/>
          </a:xfrm>
          <a:prstGeom prst="rect">
            <a:avLst/>
          </a:prstGeom>
          <a:noFill/>
        </p:spPr>
        <p:txBody>
          <a:bodyPr wrap="square" rtlCol="0">
            <a:spAutoFit/>
          </a:bodyPr>
          <a:lstStyle/>
          <a:p>
            <a:pPr algn="ctr">
              <a:spcAft>
                <a:spcPts val="600"/>
              </a:spcAft>
              <a:buClr>
                <a:srgbClr val="D5B446"/>
              </a:buClr>
            </a:pPr>
            <a:r>
              <a:rPr lang="en-CA" b="1" dirty="0">
                <a:latin typeface="Montserrat" panose="00000500000000000000" pitchFamily="2" charset="0"/>
              </a:rPr>
              <a:t>INITIAL CAPEX</a:t>
            </a:r>
          </a:p>
          <a:p>
            <a:pPr algn="ctr">
              <a:buClr>
                <a:srgbClr val="D5B446"/>
              </a:buClr>
            </a:pPr>
            <a:r>
              <a:rPr lang="en-CA" b="1" dirty="0">
                <a:solidFill>
                  <a:srgbClr val="30527B"/>
                </a:solidFill>
                <a:latin typeface="Montserrat" panose="00000500000000000000" pitchFamily="2" charset="0"/>
              </a:rPr>
              <a:t>CDN </a:t>
            </a:r>
            <a:r>
              <a:rPr lang="en-CA" sz="3600" b="1" dirty="0">
                <a:solidFill>
                  <a:srgbClr val="30527B"/>
                </a:solidFill>
                <a:latin typeface="Montserrat" panose="00000500000000000000" pitchFamily="2" charset="0"/>
              </a:rPr>
              <a:t>$1.7</a:t>
            </a:r>
            <a:r>
              <a:rPr lang="en-CA" sz="1100" b="1" dirty="0">
                <a:solidFill>
                  <a:srgbClr val="30527B"/>
                </a:solidFill>
                <a:latin typeface="Montserrat" panose="00000500000000000000" pitchFamily="2" charset="0"/>
              </a:rPr>
              <a:t> </a:t>
            </a:r>
            <a:r>
              <a:rPr lang="en-CA" sz="2800" b="1" dirty="0">
                <a:solidFill>
                  <a:srgbClr val="30527B"/>
                </a:solidFill>
                <a:latin typeface="Montserrat" panose="00000500000000000000" pitchFamily="2" charset="0"/>
              </a:rPr>
              <a:t>B</a:t>
            </a:r>
            <a:endParaRPr lang="en-CA" b="1" dirty="0">
              <a:solidFill>
                <a:srgbClr val="30527B"/>
              </a:solidFill>
              <a:latin typeface="Montserrat" panose="00000500000000000000" pitchFamily="2" charset="0"/>
            </a:endParaRPr>
          </a:p>
          <a:p>
            <a:pPr algn="ctr">
              <a:spcAft>
                <a:spcPts val="600"/>
              </a:spcAft>
              <a:buClr>
                <a:srgbClr val="D5B446"/>
              </a:buClr>
            </a:pPr>
            <a:r>
              <a:rPr lang="en-CA" sz="1100" dirty="0">
                <a:latin typeface="Montserrat" panose="00000500000000000000" pitchFamily="2" charset="0"/>
              </a:rPr>
              <a:t>3.5-year build</a:t>
            </a:r>
          </a:p>
        </p:txBody>
      </p:sp>
      <p:cxnSp>
        <p:nvCxnSpPr>
          <p:cNvPr id="12" name="Straight Connector 11">
            <a:extLst>
              <a:ext uri="{FF2B5EF4-FFF2-40B4-BE49-F238E27FC236}">
                <a16:creationId xmlns:a16="http://schemas.microsoft.com/office/drawing/2014/main" id="{796C8128-AC11-4670-C312-EF2CFB0D2788}"/>
              </a:ext>
            </a:extLst>
          </p:cNvPr>
          <p:cNvCxnSpPr/>
          <p:nvPr/>
        </p:nvCxnSpPr>
        <p:spPr>
          <a:xfrm>
            <a:off x="457574" y="3030183"/>
            <a:ext cx="11194741" cy="0"/>
          </a:xfrm>
          <a:prstGeom prst="line">
            <a:avLst/>
          </a:prstGeom>
          <a:ln>
            <a:solidFill>
              <a:srgbClr val="EDC84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14CF1FE-86DE-C344-773D-29D3C8490D46}"/>
              </a:ext>
            </a:extLst>
          </p:cNvPr>
          <p:cNvSpPr txBox="1"/>
          <p:nvPr/>
        </p:nvSpPr>
        <p:spPr>
          <a:xfrm>
            <a:off x="8545612" y="2714419"/>
            <a:ext cx="3159478" cy="1215717"/>
          </a:xfrm>
          <a:prstGeom prst="rect">
            <a:avLst/>
          </a:prstGeom>
          <a:noFill/>
        </p:spPr>
        <p:txBody>
          <a:bodyPr wrap="square" rtlCol="0">
            <a:spAutoFit/>
          </a:bodyPr>
          <a:lstStyle/>
          <a:p>
            <a:pPr algn="ctr">
              <a:spcAft>
                <a:spcPts val="600"/>
              </a:spcAft>
              <a:buClr>
                <a:srgbClr val="D5B446"/>
              </a:buClr>
            </a:pPr>
            <a:r>
              <a:rPr lang="en-CA" b="1" dirty="0">
                <a:latin typeface="Montserrat" panose="00000500000000000000" pitchFamily="2" charset="0"/>
              </a:rPr>
              <a:t>STRIP RATIO</a:t>
            </a:r>
          </a:p>
          <a:p>
            <a:pPr algn="ctr">
              <a:buClr>
                <a:srgbClr val="D5B446"/>
              </a:buClr>
            </a:pPr>
            <a:r>
              <a:rPr lang="en-CA" sz="3600" b="1" dirty="0">
                <a:solidFill>
                  <a:srgbClr val="30527B"/>
                </a:solidFill>
                <a:latin typeface="Montserrat" panose="00000500000000000000" pitchFamily="2" charset="0"/>
              </a:rPr>
              <a:t>1.09</a:t>
            </a:r>
            <a:r>
              <a:rPr lang="en-CA" b="1" dirty="0">
                <a:solidFill>
                  <a:srgbClr val="30527B"/>
                </a:solidFill>
                <a:latin typeface="Montserrat" panose="00000500000000000000" pitchFamily="2" charset="0"/>
              </a:rPr>
              <a:t> </a:t>
            </a:r>
            <a:r>
              <a:rPr lang="en-CA" sz="3600" b="1" dirty="0">
                <a:solidFill>
                  <a:srgbClr val="30527B"/>
                </a:solidFill>
                <a:latin typeface="Montserrat" panose="00000500000000000000" pitchFamily="2" charset="0"/>
              </a:rPr>
              <a:t>:</a:t>
            </a:r>
            <a:r>
              <a:rPr lang="en-CA" b="1" dirty="0">
                <a:solidFill>
                  <a:srgbClr val="30527B"/>
                </a:solidFill>
                <a:latin typeface="Montserrat" panose="00000500000000000000" pitchFamily="2" charset="0"/>
              </a:rPr>
              <a:t> </a:t>
            </a:r>
            <a:r>
              <a:rPr lang="en-CA" sz="3600" b="1" dirty="0">
                <a:solidFill>
                  <a:srgbClr val="30527B"/>
                </a:solidFill>
                <a:latin typeface="Montserrat" panose="00000500000000000000" pitchFamily="2" charset="0"/>
              </a:rPr>
              <a:t>1</a:t>
            </a:r>
            <a:endParaRPr lang="en-CA" b="1" dirty="0">
              <a:solidFill>
                <a:srgbClr val="30527B"/>
              </a:solidFill>
              <a:latin typeface="Montserrat" panose="00000500000000000000" pitchFamily="2" charset="0"/>
            </a:endParaRPr>
          </a:p>
          <a:p>
            <a:pPr algn="ctr">
              <a:spcAft>
                <a:spcPts val="600"/>
              </a:spcAft>
              <a:buClr>
                <a:srgbClr val="D5B446"/>
              </a:buClr>
            </a:pPr>
            <a:r>
              <a:rPr lang="en-CA" sz="1100" dirty="0">
                <a:latin typeface="Montserrat" panose="00000500000000000000" pitchFamily="2" charset="0"/>
              </a:rPr>
              <a:t>life of mine</a:t>
            </a:r>
          </a:p>
        </p:txBody>
      </p:sp>
      <p:sp>
        <p:nvSpPr>
          <p:cNvPr id="9" name="Rectangle 8">
            <a:extLst>
              <a:ext uri="{FF2B5EF4-FFF2-40B4-BE49-F238E27FC236}">
                <a16:creationId xmlns:a16="http://schemas.microsoft.com/office/drawing/2014/main" id="{29FDE2FC-4EE9-1A45-5DD5-58EAE81A3377}"/>
              </a:ext>
            </a:extLst>
          </p:cNvPr>
          <p:cNvSpPr/>
          <p:nvPr/>
        </p:nvSpPr>
        <p:spPr>
          <a:xfrm>
            <a:off x="368363" y="3977741"/>
            <a:ext cx="11455273" cy="2290813"/>
          </a:xfrm>
          <a:prstGeom prst="rect">
            <a:avLst/>
          </a:prstGeom>
          <a:solidFill>
            <a:srgbClr val="30527B"/>
          </a:solidFill>
          <a:ln w="19050">
            <a:solidFill>
              <a:srgbClr val="EDC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a:extLst>
              <a:ext uri="{FF2B5EF4-FFF2-40B4-BE49-F238E27FC236}">
                <a16:creationId xmlns:a16="http://schemas.microsoft.com/office/drawing/2014/main" id="{DEDE9945-F2B6-1DB3-B48A-D0929CEFF655}"/>
              </a:ext>
            </a:extLst>
          </p:cNvPr>
          <p:cNvCxnSpPr/>
          <p:nvPr/>
        </p:nvCxnSpPr>
        <p:spPr>
          <a:xfrm>
            <a:off x="498628" y="5466142"/>
            <a:ext cx="111947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E8A5F5C-A544-B386-6E6A-A9BECCA20DA4}"/>
              </a:ext>
            </a:extLst>
          </p:cNvPr>
          <p:cNvSpPr txBox="1"/>
          <p:nvPr/>
        </p:nvSpPr>
        <p:spPr>
          <a:xfrm>
            <a:off x="2253539" y="4159119"/>
            <a:ext cx="2559966" cy="2062103"/>
          </a:xfrm>
          <a:prstGeom prst="rect">
            <a:avLst/>
          </a:prstGeom>
          <a:noFill/>
        </p:spPr>
        <p:txBody>
          <a:bodyPr wrap="square" rtlCol="0">
            <a:spAutoFit/>
          </a:bodyPr>
          <a:lstStyle/>
          <a:p>
            <a:pPr algn="ctr">
              <a:spcAft>
                <a:spcPts val="600"/>
              </a:spcAft>
              <a:buClr>
                <a:srgbClr val="D5B446"/>
              </a:buClr>
            </a:pPr>
            <a:br>
              <a:rPr lang="en-CA" b="1" dirty="0">
                <a:latin typeface="Montserrat" panose="00000500000000000000" pitchFamily="2" charset="0"/>
              </a:rPr>
            </a:br>
            <a:r>
              <a:rPr lang="en-CA" b="1" dirty="0">
                <a:solidFill>
                  <a:schemeClr val="bg1"/>
                </a:solidFill>
                <a:latin typeface="Montserrat" panose="00000500000000000000" pitchFamily="2" charset="0"/>
              </a:rPr>
              <a:t>NPV</a:t>
            </a:r>
            <a:r>
              <a:rPr lang="en-CA" b="1" baseline="-25000" dirty="0">
                <a:solidFill>
                  <a:schemeClr val="bg1"/>
                </a:solidFill>
                <a:latin typeface="Montserrat" panose="00000500000000000000" pitchFamily="2" charset="0"/>
              </a:rPr>
              <a:t>5%</a:t>
            </a:r>
            <a:r>
              <a:rPr lang="en-CA" b="1" baseline="30000" dirty="0">
                <a:solidFill>
                  <a:schemeClr val="bg1"/>
                </a:solidFill>
                <a:latin typeface="Montserrat" panose="00000500000000000000" pitchFamily="2" charset="0"/>
              </a:rPr>
              <a:t>2</a:t>
            </a:r>
            <a:endParaRPr lang="en-CA" sz="1200" baseline="30000" dirty="0">
              <a:solidFill>
                <a:schemeClr val="bg1"/>
              </a:solidFill>
              <a:latin typeface="Montserrat" panose="00000500000000000000" pitchFamily="2" charset="0"/>
            </a:endParaRPr>
          </a:p>
          <a:p>
            <a:pPr algn="ctr">
              <a:spcAft>
                <a:spcPts val="1800"/>
              </a:spcAft>
              <a:buClr>
                <a:srgbClr val="D5B446"/>
              </a:buClr>
            </a:pPr>
            <a:r>
              <a:rPr kumimoji="0" lang="en-CA" sz="1800" b="1" i="0" u="none" strike="noStrike" kern="1200" cap="none" spc="0" normalizeH="0" baseline="0" noProof="0" dirty="0">
                <a:ln>
                  <a:noFill/>
                </a:ln>
                <a:solidFill>
                  <a:srgbClr val="ECC842"/>
                </a:solidFill>
                <a:effectLst/>
                <a:uLnTx/>
                <a:uFillTx/>
                <a:latin typeface="Montserrat" panose="00000500000000000000" pitchFamily="2" charset="0"/>
                <a:ea typeface="+mn-ea"/>
                <a:cs typeface="+mn-cs"/>
              </a:rPr>
              <a:t>CDN</a:t>
            </a:r>
            <a:r>
              <a:rPr kumimoji="0" lang="en-CA" sz="1200" b="1" i="0" u="none" strike="noStrike" kern="1200" cap="none" spc="0" normalizeH="0" baseline="0" noProof="0" dirty="0">
                <a:ln>
                  <a:noFill/>
                </a:ln>
                <a:solidFill>
                  <a:srgbClr val="ECC842"/>
                </a:solidFill>
                <a:effectLst/>
                <a:uLnTx/>
                <a:uFillTx/>
                <a:latin typeface="Montserrat" panose="00000500000000000000" pitchFamily="2" charset="0"/>
                <a:ea typeface="+mn-ea"/>
                <a:cs typeface="+mn-cs"/>
              </a:rPr>
              <a:t> </a:t>
            </a:r>
            <a:r>
              <a:rPr lang="en-CA" sz="3600" b="1" dirty="0">
                <a:solidFill>
                  <a:srgbClr val="ECC842"/>
                </a:solidFill>
                <a:latin typeface="Montserrat" panose="00000500000000000000" pitchFamily="2" charset="0"/>
              </a:rPr>
              <a:t>$3.37</a:t>
            </a:r>
            <a:r>
              <a:rPr lang="en-CA" sz="1200" b="1" dirty="0">
                <a:solidFill>
                  <a:srgbClr val="ECC842"/>
                </a:solidFill>
                <a:latin typeface="Montserrat" panose="00000500000000000000" pitchFamily="2" charset="0"/>
              </a:rPr>
              <a:t> </a:t>
            </a:r>
            <a:r>
              <a:rPr lang="en-CA" sz="2800" b="1" dirty="0">
                <a:solidFill>
                  <a:srgbClr val="ECC842"/>
                </a:solidFill>
                <a:latin typeface="Montserrat" panose="00000500000000000000" pitchFamily="2" charset="0"/>
              </a:rPr>
              <a:t>B</a:t>
            </a:r>
          </a:p>
          <a:p>
            <a:pPr algn="ctr">
              <a:buClr>
                <a:srgbClr val="D5B446"/>
              </a:buClr>
            </a:pPr>
            <a:r>
              <a:rPr kumimoji="0" lang="en-CA" sz="1800" b="1" i="0" u="none" strike="noStrike" kern="1200" cap="none" spc="0" normalizeH="0" baseline="0" noProof="0" dirty="0">
                <a:ln>
                  <a:noFill/>
                </a:ln>
                <a:solidFill>
                  <a:srgbClr val="ECC842"/>
                </a:solidFill>
                <a:effectLst/>
                <a:uLnTx/>
                <a:uFillTx/>
                <a:latin typeface="Montserrat" panose="00000500000000000000" pitchFamily="2" charset="0"/>
                <a:ea typeface="+mn-ea"/>
                <a:cs typeface="+mn-cs"/>
              </a:rPr>
              <a:t>CDN</a:t>
            </a:r>
            <a:r>
              <a:rPr kumimoji="0" lang="en-CA" sz="1200" b="1" i="0" u="none" strike="noStrike" kern="1200" cap="none" spc="0" normalizeH="0" baseline="0" noProof="0" dirty="0">
                <a:ln>
                  <a:noFill/>
                </a:ln>
                <a:solidFill>
                  <a:srgbClr val="ECC842"/>
                </a:solidFill>
                <a:effectLst/>
                <a:uLnTx/>
                <a:uFillTx/>
                <a:latin typeface="Montserrat" panose="00000500000000000000" pitchFamily="2" charset="0"/>
                <a:ea typeface="+mn-ea"/>
                <a:cs typeface="+mn-cs"/>
              </a:rPr>
              <a:t> </a:t>
            </a:r>
            <a:r>
              <a:rPr lang="en-CA" sz="3600" b="1" dirty="0">
                <a:solidFill>
                  <a:srgbClr val="ECC842"/>
                </a:solidFill>
                <a:latin typeface="Montserrat" panose="00000500000000000000" pitchFamily="2" charset="0"/>
              </a:rPr>
              <a:t>$8.34</a:t>
            </a:r>
            <a:r>
              <a:rPr lang="en-CA" sz="1200" b="1" dirty="0">
                <a:solidFill>
                  <a:srgbClr val="ECC842"/>
                </a:solidFill>
                <a:latin typeface="Montserrat" panose="00000500000000000000" pitchFamily="2" charset="0"/>
              </a:rPr>
              <a:t> </a:t>
            </a:r>
            <a:r>
              <a:rPr lang="en-CA" sz="2800" b="1" dirty="0">
                <a:solidFill>
                  <a:srgbClr val="ECC842"/>
                </a:solidFill>
                <a:latin typeface="Montserrat" panose="00000500000000000000" pitchFamily="2" charset="0"/>
              </a:rPr>
              <a:t>B</a:t>
            </a:r>
          </a:p>
        </p:txBody>
      </p:sp>
      <p:sp>
        <p:nvSpPr>
          <p:cNvPr id="19" name="TextBox 18">
            <a:extLst>
              <a:ext uri="{FF2B5EF4-FFF2-40B4-BE49-F238E27FC236}">
                <a16:creationId xmlns:a16="http://schemas.microsoft.com/office/drawing/2014/main" id="{8032FC0F-ED7D-9801-246F-57346B73DABD}"/>
              </a:ext>
            </a:extLst>
          </p:cNvPr>
          <p:cNvSpPr txBox="1"/>
          <p:nvPr/>
        </p:nvSpPr>
        <p:spPr>
          <a:xfrm>
            <a:off x="4321059" y="4161649"/>
            <a:ext cx="2559966" cy="2062103"/>
          </a:xfrm>
          <a:prstGeom prst="rect">
            <a:avLst/>
          </a:prstGeom>
          <a:noFill/>
        </p:spPr>
        <p:txBody>
          <a:bodyPr wrap="square" rtlCol="0">
            <a:spAutoFit/>
          </a:bodyPr>
          <a:lstStyle/>
          <a:p>
            <a:pPr algn="ctr">
              <a:spcAft>
                <a:spcPts val="600"/>
              </a:spcAft>
              <a:buClr>
                <a:srgbClr val="D5B446"/>
              </a:buClr>
            </a:pPr>
            <a:br>
              <a:rPr lang="en-CA" b="1" dirty="0">
                <a:latin typeface="Montserrat" panose="00000500000000000000" pitchFamily="2" charset="0"/>
              </a:rPr>
            </a:br>
            <a:r>
              <a:rPr lang="en-CA" b="1" dirty="0">
                <a:solidFill>
                  <a:schemeClr val="bg1"/>
                </a:solidFill>
                <a:latin typeface="Montserrat" panose="00000500000000000000" pitchFamily="2" charset="0"/>
              </a:rPr>
              <a:t>IRR</a:t>
            </a:r>
            <a:r>
              <a:rPr lang="en-CA" b="1" baseline="30000" dirty="0">
                <a:solidFill>
                  <a:schemeClr val="bg1"/>
                </a:solidFill>
                <a:latin typeface="Montserrat" panose="00000500000000000000" pitchFamily="2" charset="0"/>
              </a:rPr>
              <a:t>2</a:t>
            </a:r>
            <a:endParaRPr lang="en-CA" sz="1200" baseline="30000" dirty="0">
              <a:solidFill>
                <a:schemeClr val="bg1"/>
              </a:solidFill>
              <a:latin typeface="Montserrat" panose="00000500000000000000" pitchFamily="2" charset="0"/>
            </a:endParaRPr>
          </a:p>
          <a:p>
            <a:pPr algn="ctr">
              <a:spcAft>
                <a:spcPts val="1800"/>
              </a:spcAft>
              <a:buClr>
                <a:srgbClr val="D5B446"/>
              </a:buClr>
            </a:pPr>
            <a:r>
              <a:rPr lang="en-CA" sz="3600" b="1" dirty="0">
                <a:solidFill>
                  <a:srgbClr val="ECC842"/>
                </a:solidFill>
                <a:latin typeface="Montserrat" panose="00000500000000000000" pitchFamily="2" charset="0"/>
              </a:rPr>
              <a:t>25</a:t>
            </a:r>
            <a:r>
              <a:rPr lang="en-CA" sz="1200" b="1" dirty="0">
                <a:solidFill>
                  <a:srgbClr val="ECC842"/>
                </a:solidFill>
                <a:latin typeface="Montserrat" panose="00000500000000000000" pitchFamily="2" charset="0"/>
              </a:rPr>
              <a:t> </a:t>
            </a:r>
            <a:r>
              <a:rPr lang="en-CA" sz="2800" b="1" dirty="0">
                <a:solidFill>
                  <a:srgbClr val="ECC842"/>
                </a:solidFill>
                <a:latin typeface="Montserrat" panose="00000500000000000000" pitchFamily="2" charset="0"/>
              </a:rPr>
              <a:t>%</a:t>
            </a:r>
            <a:endParaRPr lang="en-CA" sz="3600" b="1" dirty="0">
              <a:solidFill>
                <a:srgbClr val="ECC842"/>
              </a:solidFill>
              <a:latin typeface="Montserrat" panose="00000500000000000000" pitchFamily="2" charset="0"/>
            </a:endParaRPr>
          </a:p>
          <a:p>
            <a:pPr algn="ctr">
              <a:buClr>
                <a:srgbClr val="D5B446"/>
              </a:buClr>
            </a:pPr>
            <a:r>
              <a:rPr lang="en-CA" sz="3600" b="1" dirty="0">
                <a:solidFill>
                  <a:srgbClr val="ECC842"/>
                </a:solidFill>
                <a:latin typeface="Montserrat" panose="00000500000000000000" pitchFamily="2" charset="0"/>
              </a:rPr>
              <a:t>41</a:t>
            </a:r>
            <a:r>
              <a:rPr lang="en-CA" sz="1200" b="1" dirty="0">
                <a:solidFill>
                  <a:srgbClr val="ECC842"/>
                </a:solidFill>
                <a:latin typeface="Montserrat" panose="00000500000000000000" pitchFamily="2" charset="0"/>
              </a:rPr>
              <a:t> </a:t>
            </a:r>
            <a:r>
              <a:rPr lang="en-CA" sz="2800" b="1" dirty="0">
                <a:solidFill>
                  <a:srgbClr val="ECC842"/>
                </a:solidFill>
                <a:latin typeface="Montserrat" panose="00000500000000000000" pitchFamily="2" charset="0"/>
              </a:rPr>
              <a:t>%</a:t>
            </a:r>
            <a:endParaRPr lang="en-CA" sz="3600" b="1" dirty="0">
              <a:solidFill>
                <a:srgbClr val="ECC842"/>
              </a:solidFill>
              <a:latin typeface="Montserrat" panose="00000500000000000000" pitchFamily="2" charset="0"/>
            </a:endParaRPr>
          </a:p>
        </p:txBody>
      </p:sp>
      <p:sp>
        <p:nvSpPr>
          <p:cNvPr id="22" name="TextBox 21">
            <a:extLst>
              <a:ext uri="{FF2B5EF4-FFF2-40B4-BE49-F238E27FC236}">
                <a16:creationId xmlns:a16="http://schemas.microsoft.com/office/drawing/2014/main" id="{E98BCBE8-45D6-BC8A-02AD-FD811DC4FFBF}"/>
              </a:ext>
            </a:extLst>
          </p:cNvPr>
          <p:cNvSpPr txBox="1"/>
          <p:nvPr/>
        </p:nvSpPr>
        <p:spPr>
          <a:xfrm>
            <a:off x="5973998" y="4154547"/>
            <a:ext cx="2559966" cy="2062103"/>
          </a:xfrm>
          <a:prstGeom prst="rect">
            <a:avLst/>
          </a:prstGeom>
          <a:noFill/>
        </p:spPr>
        <p:txBody>
          <a:bodyPr wrap="square" rtlCol="0">
            <a:spAutoFit/>
          </a:bodyPr>
          <a:lstStyle/>
          <a:p>
            <a:pPr algn="ctr">
              <a:spcAft>
                <a:spcPts val="600"/>
              </a:spcAft>
              <a:buClr>
                <a:srgbClr val="D5B446"/>
              </a:buClr>
            </a:pPr>
            <a:br>
              <a:rPr lang="en-CA" b="1" dirty="0">
                <a:latin typeface="Montserrat" panose="00000500000000000000" pitchFamily="2" charset="0"/>
              </a:rPr>
            </a:br>
            <a:r>
              <a:rPr lang="en-CA" b="1" dirty="0">
                <a:solidFill>
                  <a:schemeClr val="bg1"/>
                </a:solidFill>
                <a:latin typeface="Montserrat" panose="00000500000000000000" pitchFamily="2" charset="0"/>
              </a:rPr>
              <a:t>Payback</a:t>
            </a:r>
            <a:r>
              <a:rPr lang="en-CA" b="1" baseline="30000" dirty="0">
                <a:solidFill>
                  <a:schemeClr val="bg1"/>
                </a:solidFill>
                <a:latin typeface="Montserrat" panose="00000500000000000000" pitchFamily="2" charset="0"/>
              </a:rPr>
              <a:t>3</a:t>
            </a:r>
          </a:p>
          <a:p>
            <a:pPr algn="ctr">
              <a:spcAft>
                <a:spcPts val="1800"/>
              </a:spcAft>
              <a:buClr>
                <a:srgbClr val="D5B446"/>
              </a:buClr>
            </a:pPr>
            <a:r>
              <a:rPr lang="en-CA" sz="3600" b="1" dirty="0">
                <a:solidFill>
                  <a:srgbClr val="ECC842"/>
                </a:solidFill>
                <a:latin typeface="Montserrat" panose="00000500000000000000" pitchFamily="2" charset="0"/>
              </a:rPr>
              <a:t>2.7</a:t>
            </a:r>
            <a:r>
              <a:rPr lang="en-CA" sz="1200" b="1" dirty="0">
                <a:solidFill>
                  <a:srgbClr val="ECC842"/>
                </a:solidFill>
                <a:latin typeface="Montserrat" panose="00000500000000000000" pitchFamily="2" charset="0"/>
              </a:rPr>
              <a:t> </a:t>
            </a:r>
            <a:r>
              <a:rPr lang="en-CA" b="1" dirty="0">
                <a:solidFill>
                  <a:srgbClr val="ECC842"/>
                </a:solidFill>
                <a:latin typeface="Montserrat" panose="00000500000000000000" pitchFamily="2" charset="0"/>
              </a:rPr>
              <a:t>years</a:t>
            </a:r>
          </a:p>
          <a:p>
            <a:pPr algn="ctr">
              <a:buClr>
                <a:srgbClr val="D5B446"/>
              </a:buClr>
            </a:pPr>
            <a:r>
              <a:rPr lang="en-CA" sz="3600" b="1" dirty="0">
                <a:solidFill>
                  <a:srgbClr val="ECC842"/>
                </a:solidFill>
                <a:latin typeface="Montserrat" panose="00000500000000000000" pitchFamily="2" charset="0"/>
              </a:rPr>
              <a:t>1.9</a:t>
            </a:r>
            <a:r>
              <a:rPr lang="en-CA" sz="1200" b="1" dirty="0">
                <a:solidFill>
                  <a:srgbClr val="ECC842"/>
                </a:solidFill>
                <a:latin typeface="Montserrat" panose="00000500000000000000" pitchFamily="2" charset="0"/>
              </a:rPr>
              <a:t> </a:t>
            </a:r>
            <a:r>
              <a:rPr lang="en-CA" b="1" dirty="0">
                <a:solidFill>
                  <a:srgbClr val="ECC842"/>
                </a:solidFill>
                <a:latin typeface="Montserrat" panose="00000500000000000000" pitchFamily="2" charset="0"/>
              </a:rPr>
              <a:t>years</a:t>
            </a:r>
          </a:p>
        </p:txBody>
      </p:sp>
      <p:sp>
        <p:nvSpPr>
          <p:cNvPr id="28" name="TextBox 27">
            <a:extLst>
              <a:ext uri="{FF2B5EF4-FFF2-40B4-BE49-F238E27FC236}">
                <a16:creationId xmlns:a16="http://schemas.microsoft.com/office/drawing/2014/main" id="{79EF0E23-5A58-8787-9EC1-1B49D6F977A3}"/>
              </a:ext>
            </a:extLst>
          </p:cNvPr>
          <p:cNvSpPr txBox="1"/>
          <p:nvPr/>
        </p:nvSpPr>
        <p:spPr>
          <a:xfrm>
            <a:off x="8167980" y="4161649"/>
            <a:ext cx="3321270" cy="2062103"/>
          </a:xfrm>
          <a:prstGeom prst="rect">
            <a:avLst/>
          </a:prstGeom>
          <a:noFill/>
        </p:spPr>
        <p:txBody>
          <a:bodyPr wrap="square" rtlCol="0">
            <a:spAutoFit/>
          </a:bodyPr>
          <a:lstStyle/>
          <a:p>
            <a:pPr algn="ctr">
              <a:spcAft>
                <a:spcPts val="600"/>
              </a:spcAft>
              <a:buClr>
                <a:srgbClr val="D5B446"/>
              </a:buClr>
            </a:pPr>
            <a:br>
              <a:rPr lang="en-CA" b="1" dirty="0">
                <a:latin typeface="Montserrat" panose="00000500000000000000" pitchFamily="2" charset="0"/>
              </a:rPr>
            </a:br>
            <a:r>
              <a:rPr lang="en-CA" b="1" dirty="0">
                <a:solidFill>
                  <a:schemeClr val="bg1"/>
                </a:solidFill>
                <a:latin typeface="Montserrat" panose="00000500000000000000" pitchFamily="2" charset="0"/>
              </a:rPr>
              <a:t>Free Cash Flow</a:t>
            </a:r>
            <a:r>
              <a:rPr lang="en-CA" b="1" baseline="30000" dirty="0">
                <a:solidFill>
                  <a:schemeClr val="bg1"/>
                </a:solidFill>
                <a:latin typeface="Montserrat" panose="00000500000000000000" pitchFamily="2" charset="0"/>
              </a:rPr>
              <a:t>4</a:t>
            </a:r>
            <a:r>
              <a:rPr lang="en-CA" b="1" dirty="0">
                <a:solidFill>
                  <a:schemeClr val="bg1"/>
                </a:solidFill>
                <a:latin typeface="Montserrat" panose="00000500000000000000" pitchFamily="2" charset="0"/>
              </a:rPr>
              <a:t> </a:t>
            </a:r>
            <a:r>
              <a:rPr lang="en-CA" sz="1200" dirty="0">
                <a:solidFill>
                  <a:schemeClr val="bg1"/>
                </a:solidFill>
                <a:latin typeface="Montserrat" panose="00000500000000000000" pitchFamily="2" charset="0"/>
              </a:rPr>
              <a:t>(life of mine)</a:t>
            </a:r>
          </a:p>
          <a:p>
            <a:pPr algn="ctr">
              <a:spcAft>
                <a:spcPts val="1800"/>
              </a:spcAft>
              <a:buClr>
                <a:srgbClr val="D5B446"/>
              </a:buClr>
            </a:pPr>
            <a:r>
              <a:rPr lang="en-CA" b="1" dirty="0">
                <a:solidFill>
                  <a:srgbClr val="ECC842"/>
                </a:solidFill>
                <a:latin typeface="Montserrat" panose="00000500000000000000" pitchFamily="2" charset="0"/>
              </a:rPr>
              <a:t>CDN</a:t>
            </a:r>
            <a:r>
              <a:rPr lang="en-CA" sz="1200" b="1" dirty="0">
                <a:solidFill>
                  <a:srgbClr val="ECC842"/>
                </a:solidFill>
                <a:latin typeface="Montserrat" panose="00000500000000000000" pitchFamily="2" charset="0"/>
              </a:rPr>
              <a:t> </a:t>
            </a:r>
            <a:r>
              <a:rPr lang="en-CA" sz="3600" b="1" dirty="0">
                <a:solidFill>
                  <a:srgbClr val="ECC842"/>
                </a:solidFill>
                <a:latin typeface="Montserrat" panose="00000500000000000000" pitchFamily="2" charset="0"/>
              </a:rPr>
              <a:t>$426</a:t>
            </a:r>
            <a:r>
              <a:rPr lang="en-CA" sz="1200" b="1" dirty="0">
                <a:solidFill>
                  <a:srgbClr val="ECC842"/>
                </a:solidFill>
                <a:latin typeface="Montserrat" panose="00000500000000000000" pitchFamily="2" charset="0"/>
              </a:rPr>
              <a:t> </a:t>
            </a:r>
            <a:r>
              <a:rPr lang="en-CA" sz="2800" b="1" dirty="0">
                <a:solidFill>
                  <a:srgbClr val="ECC842"/>
                </a:solidFill>
                <a:latin typeface="Montserrat" panose="00000500000000000000" pitchFamily="2" charset="0"/>
              </a:rPr>
              <a:t>M</a:t>
            </a:r>
            <a:r>
              <a:rPr lang="en-CA" sz="1200" b="1" dirty="0">
                <a:solidFill>
                  <a:srgbClr val="ECC842"/>
                </a:solidFill>
                <a:latin typeface="Montserrat" panose="00000500000000000000" pitchFamily="2" charset="0"/>
              </a:rPr>
              <a:t> </a:t>
            </a:r>
            <a:r>
              <a:rPr lang="en-CA" b="1" dirty="0">
                <a:solidFill>
                  <a:srgbClr val="ECC842"/>
                </a:solidFill>
                <a:latin typeface="Montserrat" panose="00000500000000000000" pitchFamily="2" charset="0"/>
              </a:rPr>
              <a:t>/</a:t>
            </a:r>
            <a:r>
              <a:rPr lang="en-CA" sz="1200" b="1" dirty="0">
                <a:solidFill>
                  <a:srgbClr val="ECC842"/>
                </a:solidFill>
                <a:latin typeface="Montserrat" panose="00000500000000000000" pitchFamily="2" charset="0"/>
              </a:rPr>
              <a:t> </a:t>
            </a:r>
            <a:r>
              <a:rPr lang="en-CA" b="1" dirty="0">
                <a:solidFill>
                  <a:srgbClr val="ECC842"/>
                </a:solidFill>
                <a:latin typeface="Montserrat" panose="00000500000000000000" pitchFamily="2" charset="0"/>
              </a:rPr>
              <a:t>year</a:t>
            </a:r>
          </a:p>
          <a:p>
            <a:pPr algn="ctr">
              <a:buClr>
                <a:srgbClr val="D5B446"/>
              </a:buClr>
            </a:pPr>
            <a:r>
              <a:rPr kumimoji="0" lang="en-CA" sz="1800" b="1" i="0" u="none" strike="noStrike" kern="1200" cap="none" spc="0" normalizeH="0" baseline="0" noProof="0" dirty="0">
                <a:ln>
                  <a:noFill/>
                </a:ln>
                <a:solidFill>
                  <a:srgbClr val="ECC842"/>
                </a:solidFill>
                <a:effectLst/>
                <a:uLnTx/>
                <a:uFillTx/>
                <a:latin typeface="Montserrat" panose="00000500000000000000" pitchFamily="2" charset="0"/>
                <a:ea typeface="+mn-ea"/>
                <a:cs typeface="+mn-cs"/>
              </a:rPr>
              <a:t>CDN</a:t>
            </a:r>
            <a:r>
              <a:rPr kumimoji="0" lang="en-CA" sz="1200" b="1" i="0" u="none" strike="noStrike" kern="1200" cap="none" spc="0" normalizeH="0" baseline="0" noProof="0" dirty="0">
                <a:ln>
                  <a:noFill/>
                </a:ln>
                <a:solidFill>
                  <a:srgbClr val="ECC842"/>
                </a:solidFill>
                <a:effectLst/>
                <a:uLnTx/>
                <a:uFillTx/>
                <a:latin typeface="Montserrat" panose="00000500000000000000" pitchFamily="2" charset="0"/>
                <a:ea typeface="+mn-ea"/>
                <a:cs typeface="+mn-cs"/>
              </a:rPr>
              <a:t> </a:t>
            </a:r>
            <a:r>
              <a:rPr lang="en-CA" sz="3600" b="1" dirty="0">
                <a:solidFill>
                  <a:srgbClr val="ECC842"/>
                </a:solidFill>
                <a:latin typeface="Montserrat" panose="00000500000000000000" pitchFamily="2" charset="0"/>
              </a:rPr>
              <a:t>$864</a:t>
            </a:r>
            <a:r>
              <a:rPr lang="en-CA" sz="1200" b="1" dirty="0">
                <a:solidFill>
                  <a:srgbClr val="ECC842"/>
                </a:solidFill>
                <a:latin typeface="Montserrat" panose="00000500000000000000" pitchFamily="2" charset="0"/>
              </a:rPr>
              <a:t> </a:t>
            </a:r>
            <a:r>
              <a:rPr lang="en-CA" sz="2800" b="1" dirty="0">
                <a:solidFill>
                  <a:srgbClr val="ECC842"/>
                </a:solidFill>
                <a:latin typeface="Montserrat" panose="00000500000000000000" pitchFamily="2" charset="0"/>
              </a:rPr>
              <a:t>M</a:t>
            </a:r>
            <a:r>
              <a:rPr lang="en-CA" sz="1200" b="1" dirty="0">
                <a:solidFill>
                  <a:srgbClr val="ECC842"/>
                </a:solidFill>
                <a:latin typeface="Montserrat" panose="00000500000000000000" pitchFamily="2" charset="0"/>
              </a:rPr>
              <a:t> </a:t>
            </a:r>
            <a:r>
              <a:rPr lang="en-CA" b="1" dirty="0">
                <a:solidFill>
                  <a:srgbClr val="ECC842"/>
                </a:solidFill>
                <a:latin typeface="Montserrat" panose="00000500000000000000" pitchFamily="2" charset="0"/>
              </a:rPr>
              <a:t>/</a:t>
            </a:r>
            <a:r>
              <a:rPr lang="en-CA" sz="1200" b="1" dirty="0">
                <a:solidFill>
                  <a:srgbClr val="ECC842"/>
                </a:solidFill>
                <a:latin typeface="Montserrat" panose="00000500000000000000" pitchFamily="2" charset="0"/>
              </a:rPr>
              <a:t> </a:t>
            </a:r>
            <a:r>
              <a:rPr lang="en-CA" b="1" dirty="0">
                <a:solidFill>
                  <a:srgbClr val="ECC842"/>
                </a:solidFill>
                <a:latin typeface="Montserrat" panose="00000500000000000000" pitchFamily="2" charset="0"/>
              </a:rPr>
              <a:t>year</a:t>
            </a:r>
          </a:p>
        </p:txBody>
      </p:sp>
      <p:sp>
        <p:nvSpPr>
          <p:cNvPr id="29" name="TextBox 28">
            <a:extLst>
              <a:ext uri="{FF2B5EF4-FFF2-40B4-BE49-F238E27FC236}">
                <a16:creationId xmlns:a16="http://schemas.microsoft.com/office/drawing/2014/main" id="{1795E52B-1287-8917-A799-C8E66C9C0003}"/>
              </a:ext>
            </a:extLst>
          </p:cNvPr>
          <p:cNvSpPr txBox="1"/>
          <p:nvPr/>
        </p:nvSpPr>
        <p:spPr>
          <a:xfrm>
            <a:off x="567022" y="5517188"/>
            <a:ext cx="1482398" cy="630942"/>
          </a:xfrm>
          <a:prstGeom prst="rect">
            <a:avLst/>
          </a:prstGeom>
          <a:noFill/>
        </p:spPr>
        <p:txBody>
          <a:bodyPr wrap="square" rtlCol="0">
            <a:spAutoFit/>
          </a:bodyPr>
          <a:lstStyle/>
          <a:p>
            <a:pPr algn="ctr">
              <a:spcAft>
                <a:spcPts val="600"/>
              </a:spcAft>
              <a:buClr>
                <a:srgbClr val="D5B446"/>
              </a:buClr>
            </a:pPr>
            <a:r>
              <a:rPr lang="en-CA" sz="1200" dirty="0">
                <a:solidFill>
                  <a:schemeClr val="bg1"/>
                </a:solidFill>
                <a:latin typeface="Montserrat" panose="00000500000000000000" pitchFamily="2" charset="0"/>
              </a:rPr>
              <a:t>US </a:t>
            </a:r>
            <a:r>
              <a:rPr lang="en-CA" b="1" dirty="0">
                <a:solidFill>
                  <a:schemeClr val="bg1"/>
                </a:solidFill>
                <a:latin typeface="Montserrat" panose="00000500000000000000" pitchFamily="2" charset="0"/>
              </a:rPr>
              <a:t>$3,600</a:t>
            </a:r>
            <a:r>
              <a:rPr lang="en-CA" sz="1200" dirty="0">
                <a:solidFill>
                  <a:schemeClr val="bg1"/>
                </a:solidFill>
                <a:latin typeface="Montserrat" panose="00000500000000000000" pitchFamily="2" charset="0"/>
              </a:rPr>
              <a:t>/oz</a:t>
            </a:r>
          </a:p>
          <a:p>
            <a:pPr algn="ctr">
              <a:spcAft>
                <a:spcPts val="600"/>
              </a:spcAft>
              <a:buClr>
                <a:srgbClr val="D5B446"/>
              </a:buClr>
            </a:pPr>
            <a:r>
              <a:rPr lang="en-CA" sz="1200" dirty="0">
                <a:solidFill>
                  <a:schemeClr val="bg1"/>
                </a:solidFill>
                <a:latin typeface="Montserrat" panose="00000500000000000000" pitchFamily="2" charset="0"/>
              </a:rPr>
              <a:t>(spot case</a:t>
            </a:r>
            <a:r>
              <a:rPr lang="en-CA" sz="1200" baseline="30000" dirty="0">
                <a:solidFill>
                  <a:schemeClr val="bg1"/>
                </a:solidFill>
                <a:latin typeface="Montserrat" panose="00000500000000000000" pitchFamily="2" charset="0"/>
              </a:rPr>
              <a:t>6</a:t>
            </a:r>
            <a:r>
              <a:rPr lang="en-CA" sz="1200" dirty="0">
                <a:solidFill>
                  <a:schemeClr val="bg1"/>
                </a:solidFill>
                <a:latin typeface="Montserrat" panose="00000500000000000000" pitchFamily="2" charset="0"/>
              </a:rPr>
              <a:t>) </a:t>
            </a:r>
          </a:p>
        </p:txBody>
      </p:sp>
      <p:sp>
        <p:nvSpPr>
          <p:cNvPr id="30" name="TextBox 29">
            <a:extLst>
              <a:ext uri="{FF2B5EF4-FFF2-40B4-BE49-F238E27FC236}">
                <a16:creationId xmlns:a16="http://schemas.microsoft.com/office/drawing/2014/main" id="{B09E5613-5453-03A2-5C65-7801AA5572F4}"/>
              </a:ext>
            </a:extLst>
          </p:cNvPr>
          <p:cNvSpPr txBox="1"/>
          <p:nvPr/>
        </p:nvSpPr>
        <p:spPr>
          <a:xfrm>
            <a:off x="569752" y="4804634"/>
            <a:ext cx="1482398" cy="630942"/>
          </a:xfrm>
          <a:prstGeom prst="rect">
            <a:avLst/>
          </a:prstGeom>
          <a:noFill/>
        </p:spPr>
        <p:txBody>
          <a:bodyPr wrap="square" rtlCol="0">
            <a:spAutoFit/>
          </a:bodyPr>
          <a:lstStyle/>
          <a:p>
            <a:pPr algn="ctr">
              <a:spcAft>
                <a:spcPts val="600"/>
              </a:spcAft>
              <a:buClr>
                <a:srgbClr val="D5B446"/>
              </a:buClr>
            </a:pPr>
            <a:r>
              <a:rPr lang="en-CA" sz="1200" dirty="0">
                <a:solidFill>
                  <a:schemeClr val="bg1"/>
                </a:solidFill>
                <a:latin typeface="Montserrat" panose="00000500000000000000" pitchFamily="2" charset="0"/>
              </a:rPr>
              <a:t>US </a:t>
            </a:r>
            <a:r>
              <a:rPr lang="en-CA" b="1" dirty="0">
                <a:solidFill>
                  <a:schemeClr val="bg1"/>
                </a:solidFill>
                <a:latin typeface="Montserrat" panose="00000500000000000000" pitchFamily="2" charset="0"/>
              </a:rPr>
              <a:t>$2,150</a:t>
            </a:r>
            <a:r>
              <a:rPr lang="en-CA" sz="1200" dirty="0">
                <a:solidFill>
                  <a:schemeClr val="bg1"/>
                </a:solidFill>
                <a:latin typeface="Montserrat" panose="00000500000000000000" pitchFamily="2" charset="0"/>
              </a:rPr>
              <a:t>/oz</a:t>
            </a:r>
          </a:p>
          <a:p>
            <a:pPr algn="ctr">
              <a:spcAft>
                <a:spcPts val="600"/>
              </a:spcAft>
              <a:buClr>
                <a:srgbClr val="D5B446"/>
              </a:buClr>
            </a:pPr>
            <a:r>
              <a:rPr lang="en-CA" sz="1200" dirty="0">
                <a:solidFill>
                  <a:schemeClr val="bg1"/>
                </a:solidFill>
                <a:latin typeface="Montserrat" panose="00000500000000000000" pitchFamily="2" charset="0"/>
              </a:rPr>
              <a:t>(study price</a:t>
            </a:r>
            <a:r>
              <a:rPr lang="en-CA" sz="1200" baseline="30000" dirty="0">
                <a:solidFill>
                  <a:schemeClr val="bg1"/>
                </a:solidFill>
                <a:latin typeface="Montserrat" panose="00000500000000000000" pitchFamily="2" charset="0"/>
              </a:rPr>
              <a:t>5</a:t>
            </a:r>
            <a:r>
              <a:rPr lang="en-CA" sz="1200" dirty="0">
                <a:solidFill>
                  <a:schemeClr val="bg1"/>
                </a:solidFill>
                <a:latin typeface="Montserrat" panose="00000500000000000000" pitchFamily="2" charset="0"/>
              </a:rPr>
              <a:t>)</a:t>
            </a:r>
          </a:p>
        </p:txBody>
      </p:sp>
      <p:sp>
        <p:nvSpPr>
          <p:cNvPr id="31" name="TextBox 30">
            <a:extLst>
              <a:ext uri="{FF2B5EF4-FFF2-40B4-BE49-F238E27FC236}">
                <a16:creationId xmlns:a16="http://schemas.microsoft.com/office/drawing/2014/main" id="{673A55F1-1970-BD8A-E9D9-1C9B2677A2AC}"/>
              </a:ext>
            </a:extLst>
          </p:cNvPr>
          <p:cNvSpPr txBox="1"/>
          <p:nvPr/>
        </p:nvSpPr>
        <p:spPr>
          <a:xfrm>
            <a:off x="591339" y="4432215"/>
            <a:ext cx="1482398" cy="369332"/>
          </a:xfrm>
          <a:prstGeom prst="rect">
            <a:avLst/>
          </a:prstGeom>
          <a:noFill/>
        </p:spPr>
        <p:txBody>
          <a:bodyPr wrap="square" rtlCol="0">
            <a:spAutoFit/>
          </a:bodyPr>
          <a:lstStyle/>
          <a:p>
            <a:pPr>
              <a:spcAft>
                <a:spcPts val="600"/>
              </a:spcAft>
              <a:buClr>
                <a:srgbClr val="D5B446"/>
              </a:buClr>
            </a:pPr>
            <a:r>
              <a:rPr lang="en-CA" dirty="0">
                <a:solidFill>
                  <a:schemeClr val="bg1"/>
                </a:solidFill>
                <a:latin typeface="Montserrat" panose="00000500000000000000" pitchFamily="2" charset="0"/>
              </a:rPr>
              <a:t>Gold Price</a:t>
            </a:r>
            <a:endParaRPr lang="en-CA" sz="1200" dirty="0">
              <a:solidFill>
                <a:schemeClr val="bg1"/>
              </a:solidFill>
              <a:latin typeface="Montserrat" panose="00000500000000000000" pitchFamily="2" charset="0"/>
            </a:endParaRPr>
          </a:p>
        </p:txBody>
      </p:sp>
      <p:cxnSp>
        <p:nvCxnSpPr>
          <p:cNvPr id="32" name="Straight Connector 31">
            <a:extLst>
              <a:ext uri="{FF2B5EF4-FFF2-40B4-BE49-F238E27FC236}">
                <a16:creationId xmlns:a16="http://schemas.microsoft.com/office/drawing/2014/main" id="{A463384A-5FCC-0A3D-09D6-6F3416F78ECD}"/>
              </a:ext>
            </a:extLst>
          </p:cNvPr>
          <p:cNvCxnSpPr>
            <a:cxnSpLocks/>
          </p:cNvCxnSpPr>
          <p:nvPr/>
        </p:nvCxnSpPr>
        <p:spPr>
          <a:xfrm>
            <a:off x="2331083" y="4631925"/>
            <a:ext cx="0" cy="14548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7B8A28C-B30A-2AF5-C06D-F1E7E3D250FF}"/>
              </a:ext>
            </a:extLst>
          </p:cNvPr>
          <p:cNvSpPr txBox="1"/>
          <p:nvPr/>
        </p:nvSpPr>
        <p:spPr>
          <a:xfrm>
            <a:off x="3595777" y="4028749"/>
            <a:ext cx="5000442" cy="400110"/>
          </a:xfrm>
          <a:prstGeom prst="rect">
            <a:avLst/>
          </a:prstGeom>
          <a:noFill/>
        </p:spPr>
        <p:txBody>
          <a:bodyPr wrap="square" rtlCol="0">
            <a:spAutoFit/>
          </a:bodyPr>
          <a:lstStyle/>
          <a:p>
            <a:pPr algn="ctr">
              <a:spcAft>
                <a:spcPts val="600"/>
              </a:spcAft>
              <a:buClr>
                <a:srgbClr val="D5B446"/>
              </a:buClr>
            </a:pPr>
            <a:r>
              <a:rPr lang="en-CA" sz="2000" b="1" dirty="0">
                <a:solidFill>
                  <a:srgbClr val="EDC843"/>
                </a:solidFill>
                <a:latin typeface="Montserrat" panose="00000500000000000000" pitchFamily="2" charset="0"/>
              </a:rPr>
              <a:t>STRONG AFTER-TAX ECONOMICS:</a:t>
            </a:r>
            <a:endParaRPr lang="en-CA" sz="1400" dirty="0">
              <a:solidFill>
                <a:srgbClr val="EDC843"/>
              </a:solidFill>
              <a:latin typeface="Montserrat" panose="00000500000000000000" pitchFamily="2" charset="0"/>
            </a:endParaRPr>
          </a:p>
        </p:txBody>
      </p:sp>
      <p:sp>
        <p:nvSpPr>
          <p:cNvPr id="34" name="TextBox 33">
            <a:extLst>
              <a:ext uri="{FF2B5EF4-FFF2-40B4-BE49-F238E27FC236}">
                <a16:creationId xmlns:a16="http://schemas.microsoft.com/office/drawing/2014/main" id="{B2B94E0C-42BD-A96E-2DA4-F63D9C68C351}"/>
              </a:ext>
            </a:extLst>
          </p:cNvPr>
          <p:cNvSpPr txBox="1"/>
          <p:nvPr/>
        </p:nvSpPr>
        <p:spPr>
          <a:xfrm>
            <a:off x="2331083" y="6282159"/>
            <a:ext cx="8657606" cy="569038"/>
          </a:xfrm>
          <a:prstGeom prst="rect">
            <a:avLst/>
          </a:prstGeom>
        </p:spPr>
        <p:txBody>
          <a:bodyPr vert="horz" lIns="80682" tIns="40341" rIns="80682" bIns="40341" rtlCol="0" anchor="t"/>
          <a:lstStyle>
            <a:defPPr>
              <a:defRPr lang="en-US"/>
            </a:defPPr>
            <a:lvl1pPr fontAlgn="base">
              <a:spcBef>
                <a:spcPct val="0"/>
              </a:spcBef>
              <a:spcAft>
                <a:spcPct val="0"/>
              </a:spcAft>
              <a:defRPr sz="700">
                <a:solidFill>
                  <a:schemeClr val="tx1">
                    <a:tint val="75000"/>
                  </a:schemeClr>
                </a:solidFill>
                <a:latin typeface="Arial" charset="0"/>
                <a:ea typeface="LF_Kai" pitchFamily="2" charset="-122"/>
              </a:defRPr>
            </a:lvl1pPr>
            <a:lvl2pPr algn="ctr" fontAlgn="base">
              <a:spcBef>
                <a:spcPct val="0"/>
              </a:spcBef>
              <a:spcAft>
                <a:spcPct val="0"/>
              </a:spcAft>
              <a:defRPr sz="1200">
                <a:latin typeface="Arial" charset="0"/>
                <a:ea typeface="LF_Kai" pitchFamily="2" charset="-122"/>
              </a:defRPr>
            </a:lvl2pPr>
            <a:lvl3pPr algn="ctr" fontAlgn="base">
              <a:spcBef>
                <a:spcPct val="0"/>
              </a:spcBef>
              <a:spcAft>
                <a:spcPct val="0"/>
              </a:spcAft>
              <a:defRPr sz="1200">
                <a:latin typeface="Arial" charset="0"/>
                <a:ea typeface="LF_Kai" pitchFamily="2" charset="-122"/>
              </a:defRPr>
            </a:lvl3pPr>
            <a:lvl4pPr algn="ctr" fontAlgn="base">
              <a:spcBef>
                <a:spcPct val="0"/>
              </a:spcBef>
              <a:spcAft>
                <a:spcPct val="0"/>
              </a:spcAft>
              <a:defRPr sz="1200">
                <a:latin typeface="Arial" charset="0"/>
                <a:ea typeface="LF_Kai" pitchFamily="2" charset="-122"/>
              </a:defRPr>
            </a:lvl4pPr>
            <a:lvl5pPr algn="ctr" fontAlgn="base">
              <a:spcBef>
                <a:spcPct val="0"/>
              </a:spcBef>
              <a:spcAft>
                <a:spcPct val="0"/>
              </a:spcAft>
              <a:defRPr sz="1200">
                <a:latin typeface="Arial" charset="0"/>
                <a:ea typeface="LF_Kai" pitchFamily="2" charset="-122"/>
              </a:defRPr>
            </a:lvl5pPr>
            <a:lvl6pPr>
              <a:defRPr sz="1200">
                <a:latin typeface="Arial" charset="0"/>
                <a:ea typeface="LF_Kai" pitchFamily="2" charset="-122"/>
              </a:defRPr>
            </a:lvl6pPr>
            <a:lvl7pPr>
              <a:defRPr sz="1200">
                <a:latin typeface="Arial" charset="0"/>
                <a:ea typeface="LF_Kai" pitchFamily="2" charset="-122"/>
              </a:defRPr>
            </a:lvl7pPr>
            <a:lvl8pPr>
              <a:defRPr sz="1200">
                <a:latin typeface="Arial" charset="0"/>
                <a:ea typeface="LF_Kai" pitchFamily="2" charset="-122"/>
              </a:defRPr>
            </a:lvl8pPr>
            <a:lvl9pPr>
              <a:defRPr sz="1200">
                <a:latin typeface="Arial" charset="0"/>
                <a:ea typeface="LF_Kai" pitchFamily="2" charset="-122"/>
              </a:defRPr>
            </a:lvl9pPr>
          </a:lstStyle>
          <a:p>
            <a:r>
              <a:rPr lang="en-CA" dirty="0"/>
              <a:t>1 All-in Sustaining Costs (AISC) are a non-GAAP measure; the sum of site operating costs, product transportation and selling costs, royalty payments, sustaining capital and progressive reclamation costs, divided by payable gold ounces produced.  AISC excludes closure costs and any post-closure costs. 2 After-tax NPV and IRR are calculated as of the assumed start of construction (Period -4), use a CAD/USD exchange rate of 1.40, and the gold price (US$/oz) indicated 3 Payback period shown is the time from first production that it takes to payback invested capital 4 Free cash flow, a non-GAAP measure, is equal to operating cash flow less all of the following: sustaining capital, progressive reclamation costs, closure costs and applicable taxes 5 PEA economics based on a study price of US $2,150/oz, with engineering designs based on a $1,950/oz gold price 6 At gold prices outside +/- 30% of the engineering price of US $1,950/oz Au, pit redesign appropriate to the gold price could improve project economics versus the current model</a:t>
            </a:r>
          </a:p>
        </p:txBody>
      </p:sp>
    </p:spTree>
    <p:extLst>
      <p:ext uri="{BB962C8B-B14F-4D97-AF65-F5344CB8AC3E}">
        <p14:creationId xmlns:p14="http://schemas.microsoft.com/office/powerpoint/2010/main" val="62566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4E6FE-651F-6702-514F-C558033AE52C}"/>
            </a:ext>
          </a:extLst>
        </p:cNvPr>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F36C2837-F711-4D97-D36C-804E14CE6001}"/>
              </a:ext>
            </a:extLst>
          </p:cNvPr>
          <p:cNvGraphicFramePr>
            <a:graphicFrameLocks/>
          </p:cNvGraphicFramePr>
          <p:nvPr/>
        </p:nvGraphicFramePr>
        <p:xfrm>
          <a:off x="272900" y="439947"/>
          <a:ext cx="11646197" cy="5184476"/>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1DDA0B9C-5FC1-CD3E-B89A-5F83BB9E05F3}"/>
              </a:ext>
            </a:extLst>
          </p:cNvPr>
          <p:cNvSpPr>
            <a:spLocks noGrp="1"/>
          </p:cNvSpPr>
          <p:nvPr>
            <p:ph type="sldNum" sz="quarter" idx="12"/>
          </p:nvPr>
        </p:nvSpPr>
        <p:spPr>
          <a:xfrm>
            <a:off x="8746050" y="6380694"/>
            <a:ext cx="2743200" cy="365125"/>
          </a:xfrm>
        </p:spPr>
        <p:txBody>
          <a:bodyPr/>
          <a:lstStyle/>
          <a:p>
            <a:fld id="{B1725E36-D3F2-4E4F-A68A-820849A514C4}" type="slidenum">
              <a:rPr lang="en-US" smtClean="0"/>
              <a:t>7</a:t>
            </a:fld>
            <a:endParaRPr lang="en-US" dirty="0"/>
          </a:p>
        </p:txBody>
      </p:sp>
      <p:sp>
        <p:nvSpPr>
          <p:cNvPr id="5" name="Title 8">
            <a:extLst>
              <a:ext uri="{FF2B5EF4-FFF2-40B4-BE49-F238E27FC236}">
                <a16:creationId xmlns:a16="http://schemas.microsoft.com/office/drawing/2014/main" id="{CAD37F71-FEFA-A2B5-020B-E1D1B3027540}"/>
              </a:ext>
            </a:extLst>
          </p:cNvPr>
          <p:cNvSpPr txBox="1">
            <a:spLocks/>
          </p:cNvSpPr>
          <p:nvPr/>
        </p:nvSpPr>
        <p:spPr>
          <a:xfrm>
            <a:off x="372559" y="358765"/>
            <a:ext cx="11455273"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effectLst>
                  <a:outerShdw blurRad="50800" dist="38100" dir="2700000" algn="tl" rotWithShape="0">
                    <a:srgbClr val="000000">
                      <a:alpha val="0"/>
                    </a:srgbClr>
                  </a:outerShdw>
                </a:effectLst>
                <a:latin typeface="Montserrat" pitchFamily="2" charset="77"/>
              </a:rPr>
              <a:t>TOP TIER PRODUCTION &amp; COST PROFILES</a:t>
            </a:r>
            <a:endParaRPr lang="ru-RU" sz="3500" b="1" dirty="0">
              <a:effectLst>
                <a:outerShdw blurRad="50800" dist="38100" dir="2700000" algn="tl" rotWithShape="0">
                  <a:srgbClr val="000000">
                    <a:alpha val="0"/>
                  </a:srgbClr>
                </a:outerShdw>
              </a:effectLst>
              <a:latin typeface="Montserrat" pitchFamily="2" charset="77"/>
            </a:endParaRPr>
          </a:p>
        </p:txBody>
      </p:sp>
      <p:sp>
        <p:nvSpPr>
          <p:cNvPr id="6" name="TextBox 5">
            <a:extLst>
              <a:ext uri="{FF2B5EF4-FFF2-40B4-BE49-F238E27FC236}">
                <a16:creationId xmlns:a16="http://schemas.microsoft.com/office/drawing/2014/main" id="{5F7795C9-C2DF-8BA1-1DC6-46B000CCF8CD}"/>
              </a:ext>
            </a:extLst>
          </p:cNvPr>
          <p:cNvSpPr txBox="1"/>
          <p:nvPr/>
        </p:nvSpPr>
        <p:spPr>
          <a:xfrm rot="16200000">
            <a:off x="351191" y="2888563"/>
            <a:ext cx="1087615" cy="307777"/>
          </a:xfrm>
          <a:prstGeom prst="rect">
            <a:avLst/>
          </a:prstGeom>
          <a:noFill/>
        </p:spPr>
        <p:txBody>
          <a:bodyPr wrap="square" rtlCol="0">
            <a:spAutoFit/>
          </a:bodyPr>
          <a:lstStyle/>
          <a:p>
            <a:r>
              <a:rPr lang="en-US" sz="1400" b="1" dirty="0">
                <a:solidFill>
                  <a:srgbClr val="30527B"/>
                </a:solidFill>
                <a:latin typeface="Montserrat" panose="00000500000000000000" pitchFamily="2" charset="0"/>
              </a:rPr>
              <a:t>Ramp-up</a:t>
            </a:r>
            <a:endParaRPr lang="en-CA" sz="1400" b="1" dirty="0">
              <a:solidFill>
                <a:srgbClr val="30527B"/>
              </a:solidFill>
              <a:latin typeface="Montserrat" panose="00000500000000000000" pitchFamily="2" charset="0"/>
            </a:endParaRPr>
          </a:p>
        </p:txBody>
      </p:sp>
      <p:sp>
        <p:nvSpPr>
          <p:cNvPr id="3" name="TextBox 2">
            <a:extLst>
              <a:ext uri="{FF2B5EF4-FFF2-40B4-BE49-F238E27FC236}">
                <a16:creationId xmlns:a16="http://schemas.microsoft.com/office/drawing/2014/main" id="{CF1763EC-20D6-57B3-7826-21378A784CC8}"/>
              </a:ext>
            </a:extLst>
          </p:cNvPr>
          <p:cNvSpPr txBox="1"/>
          <p:nvPr/>
        </p:nvSpPr>
        <p:spPr>
          <a:xfrm>
            <a:off x="2435509" y="6247142"/>
            <a:ext cx="8645574" cy="610857"/>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chemeClr val="tx1">
                    <a:lumMod val="50000"/>
                    <a:lumOff val="50000"/>
                  </a:schemeClr>
                </a:solidFill>
                <a:effectLst/>
                <a:uLnTx/>
                <a:uFillTx/>
                <a:latin typeface="Montserrat" panose="00000500000000000000" pitchFamily="2" charset="0"/>
                <a:ea typeface="+mn-ea"/>
                <a:cs typeface="+mn-cs"/>
              </a:rPr>
              <a:t>1 As a </a:t>
            </a:r>
            <a:r>
              <a:rPr lang="en-CA" sz="800" dirty="0">
                <a:solidFill>
                  <a:schemeClr val="tx1">
                    <a:lumMod val="50000"/>
                    <a:lumOff val="50000"/>
                  </a:schemeClr>
                </a:solidFill>
                <a:latin typeface="Montserrat" panose="00000500000000000000" pitchFamily="2" charset="0"/>
              </a:rPr>
              <a:t>gold</a:t>
            </a:r>
            <a:r>
              <a:rPr kumimoji="0" lang="en-CA" sz="800" b="0" i="0" u="none" strike="noStrike" kern="1200" cap="none" spc="0" normalizeH="0" baseline="0" noProof="0" dirty="0">
                <a:ln>
                  <a:noFill/>
                </a:ln>
                <a:solidFill>
                  <a:schemeClr val="tx1">
                    <a:lumMod val="50000"/>
                    <a:lumOff val="50000"/>
                  </a:schemeClr>
                </a:solidFill>
                <a:effectLst/>
                <a:uLnTx/>
                <a:uFillTx/>
                <a:latin typeface="Montserrat" panose="00000500000000000000" pitchFamily="2" charset="0"/>
                <a:ea typeface="+mn-ea"/>
                <a:cs typeface="+mn-cs"/>
              </a:rPr>
              <a:t> </a:t>
            </a:r>
            <a:r>
              <a:rPr kumimoji="0" lang="en-CA" sz="800" b="0" i="0" u="none" strike="noStrike" kern="1200" cap="none" spc="0" normalizeH="0" baseline="0" noProof="0" dirty="0" err="1">
                <a:ln>
                  <a:noFill/>
                </a:ln>
                <a:solidFill>
                  <a:schemeClr val="tx1">
                    <a:lumMod val="50000"/>
                    <a:lumOff val="50000"/>
                  </a:schemeClr>
                </a:solidFill>
                <a:effectLst/>
                <a:uLnTx/>
                <a:uFillTx/>
                <a:latin typeface="Montserrat" panose="00000500000000000000" pitchFamily="2" charset="0"/>
                <a:ea typeface="+mn-ea"/>
                <a:cs typeface="+mn-cs"/>
              </a:rPr>
              <a:t>doré</a:t>
            </a:r>
            <a:r>
              <a:rPr kumimoji="0" lang="en-CA" sz="800" b="0" i="0" u="none" strike="noStrike" kern="1200" cap="none" spc="0" normalizeH="0" baseline="0" noProof="0" dirty="0">
                <a:ln>
                  <a:noFill/>
                </a:ln>
                <a:solidFill>
                  <a:schemeClr val="tx1">
                    <a:lumMod val="50000"/>
                    <a:lumOff val="50000"/>
                  </a:schemeClr>
                </a:solidFill>
                <a:effectLst/>
                <a:uLnTx/>
                <a:uFillTx/>
                <a:latin typeface="Montserrat" panose="00000500000000000000" pitchFamily="2" charset="0"/>
                <a:ea typeface="+mn-ea"/>
                <a:cs typeface="+mn-cs"/>
              </a:rPr>
              <a:t> producer with onsite refinery, payable terms are assumed to be 100%</a:t>
            </a:r>
          </a:p>
          <a:p>
            <a:pPr>
              <a:defRPr/>
            </a:pPr>
            <a:r>
              <a:rPr lang="en-CA" sz="800" dirty="0">
                <a:solidFill>
                  <a:schemeClr val="tx1">
                    <a:lumMod val="50000"/>
                    <a:lumOff val="50000"/>
                  </a:schemeClr>
                </a:solidFill>
                <a:latin typeface="Montserrat" panose="00000500000000000000" pitchFamily="2" charset="0"/>
              </a:rPr>
              <a:t>2 All-in Sustaining Costs (AISC) are a non-GAAP measure. They represent the sum of site operating costs, product transportation and selling costs, royalty payments (calculated at study price of US$2,150/oz Au), sustaining capital and progressive reclamation costs, divided by payable gold ounces produced.  AISC excludes closure costs and any post-closure costs.</a:t>
            </a:r>
            <a:endParaRPr kumimoji="0" lang="en-CA" sz="800" b="0" i="0" u="none" strike="noStrike" kern="1200" cap="none" spc="0" normalizeH="0" baseline="0" noProof="0" dirty="0">
              <a:ln>
                <a:noFill/>
              </a:ln>
              <a:solidFill>
                <a:schemeClr val="tx1">
                  <a:lumMod val="50000"/>
                  <a:lumOff val="50000"/>
                </a:schemeClr>
              </a:solidFill>
              <a:effectLst/>
              <a:uLnTx/>
              <a:uFillTx/>
              <a:latin typeface="Montserrat" panose="00000500000000000000" pitchFamily="2"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dirty="0">
              <a:ln>
                <a:noFill/>
              </a:ln>
              <a:solidFill>
                <a:schemeClr val="tx1">
                  <a:lumMod val="50000"/>
                  <a:lumOff val="50000"/>
                </a:schemeClr>
              </a:solidFill>
              <a:effectLst/>
              <a:uLnTx/>
              <a:uFillTx/>
              <a:latin typeface="Montserrat" panose="00000500000000000000" pitchFamily="2" charset="0"/>
              <a:ea typeface="+mn-ea"/>
              <a:cs typeface="+mn-cs"/>
            </a:endParaRPr>
          </a:p>
        </p:txBody>
      </p:sp>
      <p:graphicFrame>
        <p:nvGraphicFramePr>
          <p:cNvPr id="7" name="Table 6">
            <a:extLst>
              <a:ext uri="{FF2B5EF4-FFF2-40B4-BE49-F238E27FC236}">
                <a16:creationId xmlns:a16="http://schemas.microsoft.com/office/drawing/2014/main" id="{495CEC43-3EEB-E21F-8FD2-F1D8AC653576}"/>
              </a:ext>
            </a:extLst>
          </p:cNvPr>
          <p:cNvGraphicFramePr>
            <a:graphicFrameLocks noGrp="1"/>
          </p:cNvGraphicFramePr>
          <p:nvPr/>
        </p:nvGraphicFramePr>
        <p:xfrm>
          <a:off x="4646111" y="5540493"/>
          <a:ext cx="2670904" cy="610857"/>
        </p:xfrm>
        <a:graphic>
          <a:graphicData uri="http://schemas.openxmlformats.org/drawingml/2006/table">
            <a:tbl>
              <a:tblPr/>
              <a:tblGrid>
                <a:gridCol w="1952086">
                  <a:extLst>
                    <a:ext uri="{9D8B030D-6E8A-4147-A177-3AD203B41FA5}">
                      <a16:colId xmlns:a16="http://schemas.microsoft.com/office/drawing/2014/main" val="223899533"/>
                    </a:ext>
                  </a:extLst>
                </a:gridCol>
                <a:gridCol w="718818">
                  <a:extLst>
                    <a:ext uri="{9D8B030D-6E8A-4147-A177-3AD203B41FA5}">
                      <a16:colId xmlns:a16="http://schemas.microsoft.com/office/drawing/2014/main" val="1465689069"/>
                    </a:ext>
                  </a:extLst>
                </a:gridCol>
              </a:tblGrid>
              <a:tr h="203619">
                <a:tc gridSpan="2">
                  <a:txBody>
                    <a:bodyPr/>
                    <a:lstStyle/>
                    <a:p>
                      <a:pPr algn="l" fontAlgn="b"/>
                      <a:r>
                        <a:rPr lang="en-CA" sz="1200" b="1" i="0" u="none" strike="noStrike" dirty="0">
                          <a:solidFill>
                            <a:srgbClr val="000000"/>
                          </a:solidFill>
                          <a:effectLst/>
                          <a:latin typeface="Montserrat" panose="00000500000000000000" pitchFamily="2" charset="0"/>
                        </a:rPr>
                        <a:t>  </a:t>
                      </a:r>
                      <a:r>
                        <a:rPr lang="en-CA" sz="1200" b="1" i="0" u="none" strike="noStrike" kern="1200" dirty="0">
                          <a:solidFill>
                            <a:schemeClr val="bg1"/>
                          </a:solidFill>
                          <a:effectLst/>
                          <a:latin typeface="Montserrat" panose="00000500000000000000" pitchFamily="2" charset="0"/>
                          <a:ea typeface="+mn-ea"/>
                          <a:cs typeface="+mn-cs"/>
                        </a:rPr>
                        <a:t>Average Processed Gold Grade</a:t>
                      </a:r>
                    </a:p>
                  </a:txBody>
                  <a:tcPr marL="0" marR="0" marT="0" marB="0" anchor="b">
                    <a:lnL>
                      <a:noFill/>
                    </a:lnL>
                    <a:lnR>
                      <a:noFill/>
                    </a:lnR>
                    <a:lnT>
                      <a:noFill/>
                    </a:lnT>
                    <a:lnB>
                      <a:noFill/>
                    </a:lnB>
                    <a:solidFill>
                      <a:srgbClr val="30527B"/>
                    </a:solidFill>
                  </a:tcPr>
                </a:tc>
                <a:tc hMerge="1">
                  <a:txBody>
                    <a:bodyPr/>
                    <a:lstStyle/>
                    <a:p>
                      <a:pPr algn="l" fontAlgn="b"/>
                      <a:endParaRPr lang="en-CA" sz="1200" b="0" i="0" u="none" strike="noStrike" dirty="0">
                        <a:solidFill>
                          <a:srgbClr val="000000"/>
                        </a:solidFill>
                        <a:effectLst/>
                        <a:latin typeface="Montserrat" panose="00000500000000000000" pitchFamily="2" charset="0"/>
                      </a:endParaRPr>
                    </a:p>
                  </a:txBody>
                  <a:tcPr marL="0" marR="0" marT="0" marB="0" anchor="b">
                    <a:lnL>
                      <a:noFill/>
                    </a:lnL>
                    <a:lnR>
                      <a:noFill/>
                    </a:lnR>
                    <a:lnT>
                      <a:noFill/>
                    </a:lnT>
                    <a:lnB>
                      <a:noFill/>
                    </a:lnB>
                    <a:noFill/>
                  </a:tcPr>
                </a:tc>
                <a:extLst>
                  <a:ext uri="{0D108BD9-81ED-4DB2-BD59-A6C34878D82A}">
                    <a16:rowId xmlns:a16="http://schemas.microsoft.com/office/drawing/2014/main" val="3801189082"/>
                  </a:ext>
                </a:extLst>
              </a:tr>
              <a:tr h="203619">
                <a:tc>
                  <a:txBody>
                    <a:bodyPr/>
                    <a:lstStyle/>
                    <a:p>
                      <a:pPr algn="l" fontAlgn="b"/>
                      <a:r>
                        <a:rPr lang="en-CA" sz="1200" b="0" i="0" u="none" strike="noStrike" dirty="0">
                          <a:solidFill>
                            <a:srgbClr val="000000"/>
                          </a:solidFill>
                          <a:effectLst/>
                          <a:latin typeface="Montserrat" panose="00000500000000000000" pitchFamily="2" charset="0"/>
                        </a:rPr>
                        <a:t>First 5 Full Years</a:t>
                      </a:r>
                    </a:p>
                  </a:txBody>
                  <a:tcPr marL="95250" marR="0" marT="0" marB="0" anchor="b">
                    <a:lnL>
                      <a:noFill/>
                    </a:lnL>
                    <a:lnR>
                      <a:noFill/>
                    </a:lnR>
                    <a:lnT>
                      <a:noFill/>
                    </a:lnT>
                    <a:lnB>
                      <a:noFill/>
                    </a:lnB>
                    <a:solidFill>
                      <a:schemeClr val="bg1"/>
                    </a:solidFill>
                  </a:tcPr>
                </a:tc>
                <a:tc>
                  <a:txBody>
                    <a:bodyPr/>
                    <a:lstStyle/>
                    <a:p>
                      <a:pPr algn="r" fontAlgn="b"/>
                      <a:r>
                        <a:rPr lang="en-US" sz="1200" b="0" i="0" u="none" strike="noStrike" dirty="0">
                          <a:solidFill>
                            <a:srgbClr val="000000"/>
                          </a:solidFill>
                          <a:effectLst/>
                          <a:latin typeface="Montserrat" panose="00000500000000000000" pitchFamily="2" charset="0"/>
                        </a:rPr>
                        <a:t>2.01</a:t>
                      </a:r>
                      <a:r>
                        <a:rPr lang="en-US" sz="800" b="0" i="0" u="none" strike="noStrike" dirty="0">
                          <a:solidFill>
                            <a:srgbClr val="000000"/>
                          </a:solidFill>
                          <a:effectLst/>
                          <a:latin typeface="Montserrat" panose="00000500000000000000" pitchFamily="2" charset="0"/>
                        </a:rPr>
                        <a:t> g/t Au</a:t>
                      </a:r>
                      <a:endParaRPr lang="en-CA" sz="800" b="0" i="0" u="none" strike="noStrike" dirty="0">
                        <a:solidFill>
                          <a:srgbClr val="000000"/>
                        </a:solidFill>
                        <a:effectLst/>
                        <a:latin typeface="Montserrat" panose="00000500000000000000" pitchFamily="2"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3341500390"/>
                  </a:ext>
                </a:extLst>
              </a:tr>
              <a:tr h="203619">
                <a:tc>
                  <a:txBody>
                    <a:bodyPr/>
                    <a:lstStyle/>
                    <a:p>
                      <a:pPr algn="l" fontAlgn="b"/>
                      <a:r>
                        <a:rPr lang="en-CA" sz="1200" b="0" i="0" u="none" strike="noStrike" dirty="0">
                          <a:solidFill>
                            <a:srgbClr val="000000"/>
                          </a:solidFill>
                          <a:effectLst/>
                          <a:latin typeface="Montserrat" panose="00000500000000000000" pitchFamily="2" charset="0"/>
                        </a:rPr>
                        <a:t>Life of Mine</a:t>
                      </a:r>
                    </a:p>
                  </a:txBody>
                  <a:tcPr marL="95250" marR="0" marT="0" marB="0" anchor="b">
                    <a:lnL>
                      <a:noFill/>
                    </a:lnL>
                    <a:lnR>
                      <a:noFill/>
                    </a:lnR>
                    <a:lnT>
                      <a:noFill/>
                    </a:lnT>
                    <a:lnB>
                      <a:noFill/>
                    </a:lnB>
                    <a:solidFill>
                      <a:schemeClr val="bg1"/>
                    </a:solidFill>
                  </a:tcPr>
                </a:tc>
                <a:tc>
                  <a:txBody>
                    <a:bodyPr/>
                    <a:lstStyle/>
                    <a:p>
                      <a:pPr algn="r" fontAlgn="b"/>
                      <a:r>
                        <a:rPr lang="en-US" sz="1200" b="0" i="0" u="none" strike="noStrike" dirty="0">
                          <a:solidFill>
                            <a:srgbClr val="000000"/>
                          </a:solidFill>
                          <a:effectLst/>
                          <a:latin typeface="Montserrat" panose="00000500000000000000" pitchFamily="2" charset="0"/>
                        </a:rPr>
                        <a:t>1</a:t>
                      </a:r>
                      <a:r>
                        <a:rPr lang="en-CA" sz="1200" b="0" i="0" u="none" strike="noStrike" dirty="0">
                          <a:solidFill>
                            <a:srgbClr val="000000"/>
                          </a:solidFill>
                          <a:effectLst/>
                          <a:latin typeface="Montserrat" panose="00000500000000000000" pitchFamily="2" charset="0"/>
                        </a:rPr>
                        <a:t>.34</a:t>
                      </a:r>
                      <a:r>
                        <a:rPr lang="en-CA" sz="800" b="0" i="0" u="none" strike="noStrike" dirty="0">
                          <a:solidFill>
                            <a:srgbClr val="000000"/>
                          </a:solidFill>
                          <a:effectLst/>
                          <a:latin typeface="Montserrat" panose="00000500000000000000" pitchFamily="2" charset="0"/>
                        </a:rPr>
                        <a:t> g/t Au</a:t>
                      </a:r>
                      <a:endParaRPr lang="en-CA" sz="1200" b="0" i="0" u="none" strike="noStrike" dirty="0">
                        <a:solidFill>
                          <a:srgbClr val="000000"/>
                        </a:solidFill>
                        <a:effectLst/>
                        <a:latin typeface="Montserrat" panose="00000500000000000000" pitchFamily="2"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2182590769"/>
                  </a:ext>
                </a:extLst>
              </a:tr>
            </a:tbl>
          </a:graphicData>
        </a:graphic>
      </p:graphicFrame>
      <p:graphicFrame>
        <p:nvGraphicFramePr>
          <p:cNvPr id="8" name="Table 7">
            <a:extLst>
              <a:ext uri="{FF2B5EF4-FFF2-40B4-BE49-F238E27FC236}">
                <a16:creationId xmlns:a16="http://schemas.microsoft.com/office/drawing/2014/main" id="{670FC595-EF19-F5A8-05DA-CE9C80962974}"/>
              </a:ext>
            </a:extLst>
          </p:cNvPr>
          <p:cNvGraphicFramePr>
            <a:graphicFrameLocks noGrp="1"/>
          </p:cNvGraphicFramePr>
          <p:nvPr/>
        </p:nvGraphicFramePr>
        <p:xfrm>
          <a:off x="8041320" y="5540494"/>
          <a:ext cx="3337184" cy="610857"/>
        </p:xfrm>
        <a:graphic>
          <a:graphicData uri="http://schemas.openxmlformats.org/drawingml/2006/table">
            <a:tbl>
              <a:tblPr/>
              <a:tblGrid>
                <a:gridCol w="2439052">
                  <a:extLst>
                    <a:ext uri="{9D8B030D-6E8A-4147-A177-3AD203B41FA5}">
                      <a16:colId xmlns:a16="http://schemas.microsoft.com/office/drawing/2014/main" val="223899533"/>
                    </a:ext>
                  </a:extLst>
                </a:gridCol>
                <a:gridCol w="898132">
                  <a:extLst>
                    <a:ext uri="{9D8B030D-6E8A-4147-A177-3AD203B41FA5}">
                      <a16:colId xmlns:a16="http://schemas.microsoft.com/office/drawing/2014/main" val="1465689069"/>
                    </a:ext>
                  </a:extLst>
                </a:gridCol>
              </a:tblGrid>
              <a:tr h="203619">
                <a:tc gridSpan="2">
                  <a:txBody>
                    <a:bodyPr/>
                    <a:lstStyle/>
                    <a:p>
                      <a:pPr algn="l" fontAlgn="b"/>
                      <a:r>
                        <a:rPr lang="en-CA" sz="1200" b="1" i="0" u="none" strike="noStrike" dirty="0">
                          <a:solidFill>
                            <a:schemeClr val="bg1"/>
                          </a:solidFill>
                          <a:effectLst/>
                          <a:latin typeface="Montserrat" panose="00000500000000000000" pitchFamily="2" charset="0"/>
                        </a:rPr>
                        <a:t>  All-in Sustaining Costs</a:t>
                      </a:r>
                      <a:r>
                        <a:rPr lang="en-CA" sz="1200" b="1" i="0" u="none" strike="noStrike" baseline="30000" dirty="0">
                          <a:solidFill>
                            <a:schemeClr val="bg1"/>
                          </a:solidFill>
                          <a:effectLst/>
                          <a:latin typeface="Montserrat" panose="00000500000000000000" pitchFamily="2" charset="0"/>
                        </a:rPr>
                        <a:t>2</a:t>
                      </a:r>
                    </a:p>
                  </a:txBody>
                  <a:tcPr marL="0" marR="0" marT="0" marB="0" anchor="b">
                    <a:lnL>
                      <a:noFill/>
                    </a:lnL>
                    <a:lnR>
                      <a:noFill/>
                    </a:lnR>
                    <a:lnT>
                      <a:noFill/>
                    </a:lnT>
                    <a:lnB>
                      <a:noFill/>
                    </a:lnB>
                    <a:lnTlToBr w="12700" cmpd="sng">
                      <a:noFill/>
                      <a:prstDash val="solid"/>
                    </a:lnTlToBr>
                    <a:lnBlToTr w="12700" cmpd="sng">
                      <a:noFill/>
                      <a:prstDash val="solid"/>
                    </a:lnBlToTr>
                    <a:solidFill>
                      <a:srgbClr val="30527B"/>
                    </a:solidFill>
                  </a:tcPr>
                </a:tc>
                <a:tc hMerge="1">
                  <a:txBody>
                    <a:bodyPr/>
                    <a:lstStyle/>
                    <a:p>
                      <a:pPr algn="l" fontAlgn="b"/>
                      <a:endParaRPr lang="en-CA" sz="1200" b="0" i="0" u="none" strike="noStrike" dirty="0">
                        <a:solidFill>
                          <a:srgbClr val="000000"/>
                        </a:solidFill>
                        <a:effectLst/>
                        <a:latin typeface="Montserrat" panose="00000500000000000000" pitchFamily="2" charset="0"/>
                      </a:endParaRPr>
                    </a:p>
                  </a:txBody>
                  <a:tcPr marL="0" marR="0" marT="0" marB="0" anchor="b">
                    <a:lnL>
                      <a:noFill/>
                    </a:lnL>
                    <a:lnR>
                      <a:noFill/>
                    </a:lnR>
                    <a:lnT>
                      <a:noFill/>
                    </a:lnT>
                    <a:lnB>
                      <a:noFill/>
                    </a:lnB>
                    <a:noFill/>
                  </a:tcPr>
                </a:tc>
                <a:extLst>
                  <a:ext uri="{0D108BD9-81ED-4DB2-BD59-A6C34878D82A}">
                    <a16:rowId xmlns:a16="http://schemas.microsoft.com/office/drawing/2014/main" val="2956755074"/>
                  </a:ext>
                </a:extLst>
              </a:tr>
              <a:tr h="203619">
                <a:tc>
                  <a:txBody>
                    <a:bodyPr/>
                    <a:lstStyle/>
                    <a:p>
                      <a:pPr algn="l" fontAlgn="b"/>
                      <a:r>
                        <a:rPr lang="en-CA" sz="1200" b="0" i="0" u="none" strike="noStrike" dirty="0">
                          <a:solidFill>
                            <a:srgbClr val="000000"/>
                          </a:solidFill>
                          <a:effectLst/>
                          <a:latin typeface="Montserrat" panose="00000500000000000000" pitchFamily="2" charset="0"/>
                        </a:rPr>
                        <a:t>First 5 Full Years</a:t>
                      </a:r>
                    </a:p>
                  </a:txBody>
                  <a:tcPr marL="95250" marR="0" marT="0" marB="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r" fontAlgn="b"/>
                      <a:r>
                        <a:rPr lang="en-CA" sz="800" b="0" i="0" u="none" strike="noStrike" dirty="0">
                          <a:solidFill>
                            <a:srgbClr val="000000"/>
                          </a:solidFill>
                          <a:effectLst/>
                          <a:latin typeface="Montserrat" panose="00000500000000000000" pitchFamily="2" charset="0"/>
                        </a:rPr>
                        <a:t>US </a:t>
                      </a:r>
                      <a:r>
                        <a:rPr lang="en-CA" sz="1200" b="0" i="0" u="none" strike="noStrike" dirty="0">
                          <a:solidFill>
                            <a:srgbClr val="000000"/>
                          </a:solidFill>
                          <a:effectLst/>
                          <a:latin typeface="Montserrat" panose="00000500000000000000" pitchFamily="2" charset="0"/>
                        </a:rPr>
                        <a:t>$569</a:t>
                      </a:r>
                      <a:r>
                        <a:rPr lang="en-CA" sz="800" b="0" i="0" u="none" strike="noStrike" dirty="0">
                          <a:solidFill>
                            <a:srgbClr val="000000"/>
                          </a:solidFill>
                          <a:effectLst/>
                          <a:latin typeface="Montserrat" panose="00000500000000000000" pitchFamily="2" charset="0"/>
                        </a:rPr>
                        <a:t>/oz</a:t>
                      </a:r>
                    </a:p>
                  </a:txBody>
                  <a:tcPr marL="0" marR="0" marT="0" marB="0" anchor="b">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1870226"/>
                  </a:ext>
                </a:extLst>
              </a:tr>
              <a:tr h="203619">
                <a:tc>
                  <a:txBody>
                    <a:bodyPr/>
                    <a:lstStyle/>
                    <a:p>
                      <a:pPr algn="l" fontAlgn="b"/>
                      <a:r>
                        <a:rPr lang="en-CA" sz="1200" b="0" i="0" u="none" strike="noStrike" dirty="0">
                          <a:solidFill>
                            <a:srgbClr val="000000"/>
                          </a:solidFill>
                          <a:effectLst/>
                          <a:latin typeface="Montserrat" panose="00000500000000000000" pitchFamily="2" charset="0"/>
                        </a:rPr>
                        <a:t>Life of Mine (incl. ramp-up)</a:t>
                      </a:r>
                    </a:p>
                  </a:txBody>
                  <a:tcPr marL="95250" marR="0" marT="0" marB="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US </a:t>
                      </a:r>
                      <a:r>
                        <a:rPr kumimoji="0" lang="en-CA" sz="12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$844</a:t>
                      </a:r>
                      <a:r>
                        <a:rPr kumimoji="0" lang="en-CA" sz="8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/oz</a:t>
                      </a:r>
                    </a:p>
                  </a:txBody>
                  <a:tcPr marL="0" marR="0" marT="0" marB="0" anchor="b">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6767774"/>
                  </a:ext>
                </a:extLst>
              </a:tr>
            </a:tbl>
          </a:graphicData>
        </a:graphic>
      </p:graphicFrame>
      <p:graphicFrame>
        <p:nvGraphicFramePr>
          <p:cNvPr id="11" name="Table 10">
            <a:extLst>
              <a:ext uri="{FF2B5EF4-FFF2-40B4-BE49-F238E27FC236}">
                <a16:creationId xmlns:a16="http://schemas.microsoft.com/office/drawing/2014/main" id="{AAA8518B-587D-C995-633F-DC2FD7D8CB6E}"/>
              </a:ext>
            </a:extLst>
          </p:cNvPr>
          <p:cNvGraphicFramePr>
            <a:graphicFrameLocks noGrp="1"/>
          </p:cNvGraphicFramePr>
          <p:nvPr/>
        </p:nvGraphicFramePr>
        <p:xfrm>
          <a:off x="664639" y="5540492"/>
          <a:ext cx="3258146" cy="610857"/>
        </p:xfrm>
        <a:graphic>
          <a:graphicData uri="http://schemas.openxmlformats.org/drawingml/2006/table">
            <a:tbl>
              <a:tblPr/>
              <a:tblGrid>
                <a:gridCol w="1727058">
                  <a:extLst>
                    <a:ext uri="{9D8B030D-6E8A-4147-A177-3AD203B41FA5}">
                      <a16:colId xmlns:a16="http://schemas.microsoft.com/office/drawing/2014/main" val="223899533"/>
                    </a:ext>
                  </a:extLst>
                </a:gridCol>
                <a:gridCol w="1531088">
                  <a:extLst>
                    <a:ext uri="{9D8B030D-6E8A-4147-A177-3AD203B41FA5}">
                      <a16:colId xmlns:a16="http://schemas.microsoft.com/office/drawing/2014/main" val="1465689069"/>
                    </a:ext>
                  </a:extLst>
                </a:gridCol>
              </a:tblGrid>
              <a:tr h="203619">
                <a:tc gridSpan="2">
                  <a:txBody>
                    <a:bodyPr/>
                    <a:lstStyle/>
                    <a:p>
                      <a:pPr algn="l" fontAlgn="b"/>
                      <a:r>
                        <a:rPr lang="en-CA" sz="1200" b="1" i="0" u="none" strike="noStrike" dirty="0">
                          <a:solidFill>
                            <a:schemeClr val="bg1"/>
                          </a:solidFill>
                          <a:effectLst/>
                          <a:latin typeface="Montserrat" panose="00000500000000000000" pitchFamily="2" charset="0"/>
                        </a:rPr>
                        <a:t>  Average Payable Gold Production</a:t>
                      </a:r>
                      <a:r>
                        <a:rPr lang="en-CA" sz="1200" b="1" i="0" u="none" strike="noStrike" baseline="30000" dirty="0">
                          <a:solidFill>
                            <a:schemeClr val="bg1"/>
                          </a:solidFill>
                          <a:effectLst/>
                          <a:latin typeface="Montserrat" panose="00000500000000000000" pitchFamily="2" charset="0"/>
                        </a:rPr>
                        <a:t>1</a:t>
                      </a:r>
                    </a:p>
                  </a:txBody>
                  <a:tcPr marL="0" marR="0" marT="0" marB="0" anchor="b">
                    <a:lnL>
                      <a:noFill/>
                    </a:lnL>
                    <a:lnR>
                      <a:noFill/>
                    </a:lnR>
                    <a:lnT>
                      <a:noFill/>
                    </a:lnT>
                    <a:lnB>
                      <a:noFill/>
                    </a:lnB>
                    <a:solidFill>
                      <a:srgbClr val="30527B"/>
                    </a:solidFill>
                  </a:tcPr>
                </a:tc>
                <a:tc hMerge="1">
                  <a:txBody>
                    <a:bodyPr/>
                    <a:lstStyle/>
                    <a:p>
                      <a:pPr algn="l" fontAlgn="b"/>
                      <a:endParaRPr lang="en-CA" sz="1200" b="0" i="0" u="none" strike="noStrike" dirty="0">
                        <a:solidFill>
                          <a:srgbClr val="000000"/>
                        </a:solidFill>
                        <a:effectLst/>
                        <a:latin typeface="Montserrat" panose="00000500000000000000" pitchFamily="2" charset="0"/>
                      </a:endParaRPr>
                    </a:p>
                  </a:txBody>
                  <a:tcPr marL="0" marR="0" marT="0" marB="0" anchor="b">
                    <a:lnL>
                      <a:noFill/>
                    </a:lnL>
                    <a:lnR>
                      <a:noFill/>
                    </a:lnR>
                    <a:lnT>
                      <a:noFill/>
                    </a:lnT>
                    <a:lnB>
                      <a:noFill/>
                    </a:lnB>
                    <a:noFill/>
                  </a:tcPr>
                </a:tc>
                <a:extLst>
                  <a:ext uri="{0D108BD9-81ED-4DB2-BD59-A6C34878D82A}">
                    <a16:rowId xmlns:a16="http://schemas.microsoft.com/office/drawing/2014/main" val="445491585"/>
                  </a:ext>
                </a:extLst>
              </a:tr>
              <a:tr h="203619">
                <a:tc>
                  <a:txBody>
                    <a:bodyPr/>
                    <a:lstStyle/>
                    <a:p>
                      <a:pPr algn="l" fontAlgn="b"/>
                      <a:r>
                        <a:rPr lang="en-CA" sz="1200" b="0" i="0" u="none" strike="noStrike" dirty="0">
                          <a:solidFill>
                            <a:srgbClr val="000000"/>
                          </a:solidFill>
                          <a:effectLst/>
                          <a:latin typeface="Montserrat" panose="00000500000000000000" pitchFamily="2" charset="0"/>
                        </a:rPr>
                        <a:t>First 5 Full Years</a:t>
                      </a:r>
                    </a:p>
                  </a:txBody>
                  <a:tcPr marL="95250" marR="0" marT="0" marB="0" anchor="b">
                    <a:lnL>
                      <a:noFill/>
                    </a:lnL>
                    <a:lnR>
                      <a:noFill/>
                    </a:lnR>
                    <a:lnT>
                      <a:noFill/>
                    </a:lnT>
                    <a:lnB>
                      <a:noFill/>
                    </a:lnB>
                    <a:solidFill>
                      <a:schemeClr val="bg1"/>
                    </a:solidFill>
                  </a:tcPr>
                </a:tc>
                <a:tc>
                  <a:txBody>
                    <a:bodyPr/>
                    <a:lstStyle/>
                    <a:p>
                      <a:pPr algn="r" fontAlgn="b"/>
                      <a:r>
                        <a:rPr lang="en-CA" sz="1200" b="0" i="0" u="none" strike="noStrike" dirty="0">
                          <a:solidFill>
                            <a:srgbClr val="000000"/>
                          </a:solidFill>
                          <a:effectLst/>
                          <a:latin typeface="Montserrat" panose="00000500000000000000" pitchFamily="2" charset="0"/>
                        </a:rPr>
                        <a:t>544,139</a:t>
                      </a:r>
                      <a:r>
                        <a:rPr lang="en-CA" sz="800" b="0" i="0" u="none" strike="noStrike" dirty="0">
                          <a:solidFill>
                            <a:srgbClr val="000000"/>
                          </a:solidFill>
                          <a:effectLst/>
                          <a:latin typeface="Montserrat" panose="00000500000000000000" pitchFamily="2" charset="0"/>
                        </a:rPr>
                        <a:t> oz/year</a:t>
                      </a:r>
                      <a:endParaRPr lang="en-CA" sz="1200" b="0" i="0" u="none" strike="noStrike" dirty="0">
                        <a:solidFill>
                          <a:srgbClr val="000000"/>
                        </a:solidFill>
                        <a:effectLst/>
                        <a:latin typeface="Montserrat" panose="00000500000000000000" pitchFamily="2"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232926846"/>
                  </a:ext>
                </a:extLst>
              </a:tr>
              <a:tr h="203619">
                <a:tc>
                  <a:txBody>
                    <a:bodyPr/>
                    <a:lstStyle/>
                    <a:p>
                      <a:pPr algn="l" fontAlgn="b"/>
                      <a:r>
                        <a:rPr lang="en-CA" sz="1200" b="0" i="0" u="none" strike="noStrike" dirty="0">
                          <a:solidFill>
                            <a:srgbClr val="000000"/>
                          </a:solidFill>
                          <a:effectLst/>
                          <a:latin typeface="Montserrat" panose="00000500000000000000" pitchFamily="2" charset="0"/>
                        </a:rPr>
                        <a:t>Life of Mine</a:t>
                      </a:r>
                    </a:p>
                  </a:txBody>
                  <a:tcPr marL="95250" marR="0" marT="0" marB="0" anchor="b">
                    <a:lnL>
                      <a:noFill/>
                    </a:lnL>
                    <a:lnR>
                      <a:noFill/>
                    </a:lnR>
                    <a:lnT>
                      <a:noFill/>
                    </a:lnT>
                    <a:lnB>
                      <a:noFill/>
                    </a:lnB>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CA" sz="1200" b="0" i="0" u="none" strike="noStrike" dirty="0">
                          <a:solidFill>
                            <a:srgbClr val="000000"/>
                          </a:solidFill>
                          <a:effectLst/>
                          <a:latin typeface="Montserrat" panose="00000500000000000000" pitchFamily="2" charset="0"/>
                        </a:rPr>
                        <a:t>340,549</a:t>
                      </a:r>
                      <a:r>
                        <a:rPr kumimoji="0" lang="en-CA" sz="8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oz/year</a:t>
                      </a:r>
                      <a:endParaRPr kumimoji="0" lang="en-CA" sz="12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3240612241"/>
                  </a:ext>
                </a:extLst>
              </a:tr>
            </a:tbl>
          </a:graphicData>
        </a:graphic>
      </p:graphicFrame>
      <p:sp>
        <p:nvSpPr>
          <p:cNvPr id="9" name="TextBox 8">
            <a:extLst>
              <a:ext uri="{FF2B5EF4-FFF2-40B4-BE49-F238E27FC236}">
                <a16:creationId xmlns:a16="http://schemas.microsoft.com/office/drawing/2014/main" id="{C25DBA81-EA42-6F8B-1DF8-661B4C9C37D7}"/>
              </a:ext>
            </a:extLst>
          </p:cNvPr>
          <p:cNvSpPr txBox="1"/>
          <p:nvPr/>
        </p:nvSpPr>
        <p:spPr>
          <a:xfrm>
            <a:off x="4384490" y="803416"/>
            <a:ext cx="2065181" cy="276999"/>
          </a:xfrm>
          <a:prstGeom prst="rect">
            <a:avLst/>
          </a:prstGeom>
          <a:noFill/>
        </p:spPr>
        <p:txBody>
          <a:bodyPr wrap="none" rtlCol="0">
            <a:spAutoFit/>
          </a:bodyPr>
          <a:lstStyle/>
          <a:p>
            <a:r>
              <a:rPr lang="en-US" sz="1200" b="1" dirty="0">
                <a:solidFill>
                  <a:schemeClr val="tx1">
                    <a:lumMod val="75000"/>
                    <a:lumOff val="25000"/>
                  </a:schemeClr>
                </a:solidFill>
              </a:rPr>
              <a:t>Annual Gold Production (</a:t>
            </a:r>
            <a:r>
              <a:rPr lang="en-US" sz="1200" b="1" dirty="0" err="1">
                <a:solidFill>
                  <a:schemeClr val="tx1">
                    <a:lumMod val="75000"/>
                    <a:lumOff val="25000"/>
                  </a:schemeClr>
                </a:solidFill>
              </a:rPr>
              <a:t>koz</a:t>
            </a:r>
            <a:r>
              <a:rPr lang="en-US" sz="1200" b="1" dirty="0">
                <a:solidFill>
                  <a:schemeClr val="tx1">
                    <a:lumMod val="75000"/>
                    <a:lumOff val="25000"/>
                  </a:schemeClr>
                </a:solidFill>
              </a:rPr>
              <a:t>)</a:t>
            </a:r>
          </a:p>
        </p:txBody>
      </p:sp>
      <p:sp>
        <p:nvSpPr>
          <p:cNvPr id="13" name="Rectangle 12">
            <a:extLst>
              <a:ext uri="{FF2B5EF4-FFF2-40B4-BE49-F238E27FC236}">
                <a16:creationId xmlns:a16="http://schemas.microsoft.com/office/drawing/2014/main" id="{EC575CD9-AC2F-C308-AA60-CCD75E1B2F2C}"/>
              </a:ext>
            </a:extLst>
          </p:cNvPr>
          <p:cNvSpPr/>
          <p:nvPr/>
        </p:nvSpPr>
        <p:spPr>
          <a:xfrm>
            <a:off x="4054391" y="871236"/>
            <a:ext cx="329609" cy="125158"/>
          </a:xfrm>
          <a:prstGeom prst="rect">
            <a:avLst/>
          </a:prstGeom>
          <a:solidFill>
            <a:srgbClr val="EDC84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C1E0FC21-E5E3-5411-B30E-C91304A039BC}"/>
              </a:ext>
            </a:extLst>
          </p:cNvPr>
          <p:cNvSpPr/>
          <p:nvPr/>
        </p:nvSpPr>
        <p:spPr>
          <a:xfrm>
            <a:off x="6710450" y="885300"/>
            <a:ext cx="95693" cy="95693"/>
          </a:xfrm>
          <a:prstGeom prst="ellipse">
            <a:avLst/>
          </a:prstGeom>
          <a:solidFill>
            <a:schemeClr val="bg1"/>
          </a:solidFill>
          <a:ln w="19050">
            <a:solidFill>
              <a:srgbClr val="3052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a:extLst>
              <a:ext uri="{FF2B5EF4-FFF2-40B4-BE49-F238E27FC236}">
                <a16:creationId xmlns:a16="http://schemas.microsoft.com/office/drawing/2014/main" id="{FB71C130-7A72-E919-8236-6152C9C742C5}"/>
              </a:ext>
            </a:extLst>
          </p:cNvPr>
          <p:cNvSpPr txBox="1"/>
          <p:nvPr/>
        </p:nvSpPr>
        <p:spPr>
          <a:xfrm>
            <a:off x="6832541" y="800590"/>
            <a:ext cx="2173608" cy="276999"/>
          </a:xfrm>
          <a:prstGeom prst="rect">
            <a:avLst/>
          </a:prstGeom>
          <a:noFill/>
        </p:spPr>
        <p:txBody>
          <a:bodyPr wrap="none" rtlCol="0">
            <a:spAutoFit/>
          </a:bodyPr>
          <a:lstStyle/>
          <a:p>
            <a:r>
              <a:rPr lang="en-CA" sz="1200" dirty="0">
                <a:solidFill>
                  <a:srgbClr val="30527B"/>
                </a:solidFill>
              </a:rPr>
              <a:t>All-in Sustaining Costs</a:t>
            </a:r>
            <a:r>
              <a:rPr lang="en-CA" sz="1200" baseline="30000" dirty="0">
                <a:solidFill>
                  <a:srgbClr val="30527B"/>
                </a:solidFill>
              </a:rPr>
              <a:t>2</a:t>
            </a:r>
            <a:r>
              <a:rPr lang="en-CA" sz="1200" dirty="0">
                <a:solidFill>
                  <a:srgbClr val="30527B"/>
                </a:solidFill>
              </a:rPr>
              <a:t> (US$/oz)</a:t>
            </a:r>
          </a:p>
        </p:txBody>
      </p:sp>
    </p:spTree>
    <p:extLst>
      <p:ext uri="{BB962C8B-B14F-4D97-AF65-F5344CB8AC3E}">
        <p14:creationId xmlns:p14="http://schemas.microsoft.com/office/powerpoint/2010/main" val="4283395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3B0BD-1F2A-D77F-2C3C-7DA7BD9CACB3}"/>
            </a:ext>
          </a:extLst>
        </p:cNvPr>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F0E11655-8163-4E13-8403-EC00CB750EE1}"/>
              </a:ext>
            </a:extLst>
          </p:cNvPr>
          <p:cNvGraphicFramePr>
            <a:graphicFrameLocks/>
          </p:cNvGraphicFramePr>
          <p:nvPr>
            <p:extLst>
              <p:ext uri="{D42A27DB-BD31-4B8C-83A1-F6EECF244321}">
                <p14:modId xmlns:p14="http://schemas.microsoft.com/office/powerpoint/2010/main" val="2406105206"/>
              </p:ext>
            </p:extLst>
          </p:nvPr>
        </p:nvGraphicFramePr>
        <p:xfrm>
          <a:off x="238810" y="869249"/>
          <a:ext cx="11740967" cy="5511443"/>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E1A89C04-5122-0552-2455-F599559C234A}"/>
              </a:ext>
            </a:extLst>
          </p:cNvPr>
          <p:cNvSpPr>
            <a:spLocks noGrp="1"/>
          </p:cNvSpPr>
          <p:nvPr>
            <p:ph type="sldNum" sz="quarter" idx="12"/>
          </p:nvPr>
        </p:nvSpPr>
        <p:spPr>
          <a:xfrm>
            <a:off x="8746050" y="6380694"/>
            <a:ext cx="2743200" cy="365125"/>
          </a:xfrm>
        </p:spPr>
        <p:txBody>
          <a:bodyPr/>
          <a:lstStyle/>
          <a:p>
            <a:fld id="{B1725E36-D3F2-4E4F-A68A-820849A514C4}" type="slidenum">
              <a:rPr lang="en-US" smtClean="0"/>
              <a:t>8</a:t>
            </a:fld>
            <a:endParaRPr lang="en-US" dirty="0"/>
          </a:p>
        </p:txBody>
      </p:sp>
      <p:sp>
        <p:nvSpPr>
          <p:cNvPr id="5" name="Title 8">
            <a:extLst>
              <a:ext uri="{FF2B5EF4-FFF2-40B4-BE49-F238E27FC236}">
                <a16:creationId xmlns:a16="http://schemas.microsoft.com/office/drawing/2014/main" id="{39271E93-FDBE-896B-B585-41DF88C01E8B}"/>
              </a:ext>
            </a:extLst>
          </p:cNvPr>
          <p:cNvSpPr txBox="1">
            <a:spLocks/>
          </p:cNvSpPr>
          <p:nvPr/>
        </p:nvSpPr>
        <p:spPr>
          <a:xfrm>
            <a:off x="372559" y="358765"/>
            <a:ext cx="11455273"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effectLst>
                  <a:outerShdw blurRad="50800" dist="38100" dir="2700000" algn="tl" rotWithShape="0">
                    <a:srgbClr val="000000">
                      <a:alpha val="0"/>
                    </a:srgbClr>
                  </a:outerShdw>
                </a:effectLst>
                <a:latin typeface="Montserrat" pitchFamily="2" charset="77"/>
              </a:rPr>
              <a:t>HIGH MARGINS &amp; RAPID PAYBACK</a:t>
            </a:r>
            <a:endParaRPr lang="ru-RU" sz="3500" b="1" dirty="0">
              <a:effectLst>
                <a:outerShdw blurRad="50800" dist="38100" dir="2700000" algn="tl" rotWithShape="0">
                  <a:srgbClr val="000000">
                    <a:alpha val="0"/>
                  </a:srgbClr>
                </a:outerShdw>
              </a:effectLst>
              <a:latin typeface="Montserrat" pitchFamily="2" charset="77"/>
            </a:endParaRPr>
          </a:p>
        </p:txBody>
      </p:sp>
      <p:sp>
        <p:nvSpPr>
          <p:cNvPr id="43" name="TextBox 42">
            <a:extLst>
              <a:ext uri="{FF2B5EF4-FFF2-40B4-BE49-F238E27FC236}">
                <a16:creationId xmlns:a16="http://schemas.microsoft.com/office/drawing/2014/main" id="{D51C0345-E89A-350A-82C2-8AE75CD2C848}"/>
              </a:ext>
            </a:extLst>
          </p:cNvPr>
          <p:cNvSpPr txBox="1"/>
          <p:nvPr/>
        </p:nvSpPr>
        <p:spPr>
          <a:xfrm>
            <a:off x="9611833" y="2373315"/>
            <a:ext cx="1359592" cy="584775"/>
          </a:xfrm>
          <a:prstGeom prst="rect">
            <a:avLst/>
          </a:prstGeom>
          <a:noFill/>
        </p:spPr>
        <p:txBody>
          <a:bodyPr wrap="square" rtlCol="0">
            <a:spAutoFit/>
          </a:bodyPr>
          <a:lstStyle/>
          <a:p>
            <a:pPr algn="r">
              <a:buClr>
                <a:srgbClr val="D5B446"/>
              </a:buClr>
            </a:pPr>
            <a:r>
              <a:rPr lang="en-CA" sz="1600" b="1" dirty="0">
                <a:solidFill>
                  <a:srgbClr val="30527B"/>
                </a:solidFill>
                <a:latin typeface="Montserrat" panose="00000500000000000000" pitchFamily="2" charset="0"/>
              </a:rPr>
              <a:t>$6.63</a:t>
            </a:r>
            <a:r>
              <a:rPr lang="en-CA" sz="1200" b="1" dirty="0">
                <a:solidFill>
                  <a:srgbClr val="30527B"/>
                </a:solidFill>
                <a:latin typeface="Montserrat" panose="00000500000000000000" pitchFamily="2" charset="0"/>
              </a:rPr>
              <a:t> B</a:t>
            </a:r>
          </a:p>
          <a:p>
            <a:pPr algn="r">
              <a:buClr>
                <a:srgbClr val="D5B446"/>
              </a:buClr>
            </a:pPr>
            <a:r>
              <a:rPr lang="en-CA" sz="800" b="1" dirty="0">
                <a:solidFill>
                  <a:srgbClr val="30527B"/>
                </a:solidFill>
                <a:latin typeface="Montserrat" panose="00000500000000000000" pitchFamily="2" charset="0"/>
              </a:rPr>
              <a:t>Cumulative post-tax FCF (LOM)</a:t>
            </a:r>
            <a:endParaRPr lang="en-CA" sz="200" dirty="0">
              <a:solidFill>
                <a:srgbClr val="30527B"/>
              </a:solidFill>
              <a:latin typeface="Montserrat" panose="00000500000000000000" pitchFamily="2" charset="0"/>
            </a:endParaRPr>
          </a:p>
        </p:txBody>
      </p:sp>
      <p:sp>
        <p:nvSpPr>
          <p:cNvPr id="44" name="TextBox 43">
            <a:extLst>
              <a:ext uri="{FF2B5EF4-FFF2-40B4-BE49-F238E27FC236}">
                <a16:creationId xmlns:a16="http://schemas.microsoft.com/office/drawing/2014/main" id="{6CA7FAA5-635D-2BA7-B5E9-722C7582FCF3}"/>
              </a:ext>
            </a:extLst>
          </p:cNvPr>
          <p:cNvSpPr txBox="1"/>
          <p:nvPr/>
        </p:nvSpPr>
        <p:spPr>
          <a:xfrm>
            <a:off x="9611833" y="875262"/>
            <a:ext cx="1359592" cy="584775"/>
          </a:xfrm>
          <a:prstGeom prst="rect">
            <a:avLst/>
          </a:prstGeom>
          <a:noFill/>
        </p:spPr>
        <p:txBody>
          <a:bodyPr wrap="square" rtlCol="0">
            <a:spAutoFit/>
          </a:bodyPr>
          <a:lstStyle/>
          <a:p>
            <a:pPr algn="r">
              <a:buClr>
                <a:srgbClr val="D5B446"/>
              </a:buClr>
            </a:pPr>
            <a:r>
              <a:rPr lang="en-CA" sz="1600" b="1" dirty="0">
                <a:latin typeface="Montserrat" panose="00000500000000000000" pitchFamily="2" charset="0"/>
              </a:rPr>
              <a:t>$15.59</a:t>
            </a:r>
            <a:r>
              <a:rPr lang="en-CA" sz="1200" b="1" dirty="0">
                <a:latin typeface="Montserrat" panose="00000500000000000000" pitchFamily="2" charset="0"/>
              </a:rPr>
              <a:t> B</a:t>
            </a:r>
          </a:p>
          <a:p>
            <a:pPr algn="r">
              <a:buClr>
                <a:srgbClr val="D5B446"/>
              </a:buClr>
            </a:pPr>
            <a:r>
              <a:rPr lang="en-CA" sz="800" b="1" dirty="0">
                <a:latin typeface="Montserrat" panose="00000500000000000000" pitchFamily="2" charset="0"/>
              </a:rPr>
              <a:t>Cumulative post-tax FCF (LOM)</a:t>
            </a:r>
            <a:endParaRPr lang="en-CA" sz="200" dirty="0">
              <a:latin typeface="Montserrat" panose="00000500000000000000" pitchFamily="2" charset="0"/>
            </a:endParaRPr>
          </a:p>
        </p:txBody>
      </p:sp>
      <p:graphicFrame>
        <p:nvGraphicFramePr>
          <p:cNvPr id="8" name="Table 7">
            <a:extLst>
              <a:ext uri="{FF2B5EF4-FFF2-40B4-BE49-F238E27FC236}">
                <a16:creationId xmlns:a16="http://schemas.microsoft.com/office/drawing/2014/main" id="{7A9EA67F-98A0-E2DA-2ED9-6B583E027E81}"/>
              </a:ext>
            </a:extLst>
          </p:cNvPr>
          <p:cNvGraphicFramePr>
            <a:graphicFrameLocks noGrp="1"/>
          </p:cNvGraphicFramePr>
          <p:nvPr>
            <p:extLst>
              <p:ext uri="{D42A27DB-BD31-4B8C-83A1-F6EECF244321}">
                <p14:modId xmlns:p14="http://schemas.microsoft.com/office/powerpoint/2010/main" val="2706204437"/>
              </p:ext>
            </p:extLst>
          </p:nvPr>
        </p:nvGraphicFramePr>
        <p:xfrm>
          <a:off x="3130605" y="5216605"/>
          <a:ext cx="5930790" cy="819186"/>
        </p:xfrm>
        <a:graphic>
          <a:graphicData uri="http://schemas.openxmlformats.org/drawingml/2006/table">
            <a:tbl>
              <a:tblPr/>
              <a:tblGrid>
                <a:gridCol w="1629421">
                  <a:extLst>
                    <a:ext uri="{9D8B030D-6E8A-4147-A177-3AD203B41FA5}">
                      <a16:colId xmlns:a16="http://schemas.microsoft.com/office/drawing/2014/main" val="3432811526"/>
                    </a:ext>
                  </a:extLst>
                </a:gridCol>
                <a:gridCol w="1291472">
                  <a:extLst>
                    <a:ext uri="{9D8B030D-6E8A-4147-A177-3AD203B41FA5}">
                      <a16:colId xmlns:a16="http://schemas.microsoft.com/office/drawing/2014/main" val="4106861388"/>
                    </a:ext>
                  </a:extLst>
                </a:gridCol>
                <a:gridCol w="1491815">
                  <a:extLst>
                    <a:ext uri="{9D8B030D-6E8A-4147-A177-3AD203B41FA5}">
                      <a16:colId xmlns:a16="http://schemas.microsoft.com/office/drawing/2014/main" val="3241630717"/>
                    </a:ext>
                  </a:extLst>
                </a:gridCol>
                <a:gridCol w="1518082">
                  <a:extLst>
                    <a:ext uri="{9D8B030D-6E8A-4147-A177-3AD203B41FA5}">
                      <a16:colId xmlns:a16="http://schemas.microsoft.com/office/drawing/2014/main" val="3182401572"/>
                    </a:ext>
                  </a:extLst>
                </a:gridCol>
              </a:tblGrid>
              <a:tr h="273062">
                <a:tc>
                  <a:txBody>
                    <a:bodyPr/>
                    <a:lstStyle/>
                    <a:p>
                      <a:pPr algn="l" fontAlgn="b"/>
                      <a:r>
                        <a:rPr lang="en-CA" sz="1200" b="1" i="0" u="none" strike="noStrike" dirty="0">
                          <a:solidFill>
                            <a:schemeClr val="bg1"/>
                          </a:solidFill>
                          <a:effectLst/>
                          <a:latin typeface="Montserrat" panose="00000500000000000000" pitchFamily="2" charset="0"/>
                        </a:rPr>
                        <a:t>  Average FCF</a:t>
                      </a:r>
                      <a:r>
                        <a:rPr lang="en-CA" sz="1200" b="1" i="0" u="none" strike="noStrike" baseline="30000" dirty="0">
                          <a:solidFill>
                            <a:schemeClr val="bg1"/>
                          </a:solidFill>
                          <a:effectLst/>
                          <a:latin typeface="Montserrat" panose="00000500000000000000" pitchFamily="2" charset="0"/>
                        </a:rPr>
                        <a:t>2</a:t>
                      </a:r>
                    </a:p>
                  </a:txBody>
                  <a:tcPr marL="0" marR="0" marT="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30527B"/>
                    </a:solidFill>
                  </a:tcPr>
                </a:tc>
                <a:tc>
                  <a:txBody>
                    <a:bodyPr/>
                    <a:lstStyle/>
                    <a:p>
                      <a:pPr algn="ctr" fontAlgn="b"/>
                      <a:r>
                        <a:rPr lang="en-CA" sz="1200" b="1" i="0" u="none" strike="noStrike" dirty="0">
                          <a:solidFill>
                            <a:schemeClr val="bg1"/>
                          </a:solidFill>
                          <a:effectLst/>
                          <a:latin typeface="Montserrat" panose="00000500000000000000" pitchFamily="2" charset="0"/>
                        </a:rPr>
                        <a:t>Years 2-6</a:t>
                      </a:r>
                    </a:p>
                  </a:txBody>
                  <a:tcPr marL="0" marR="0" marT="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30527B"/>
                    </a:solidFill>
                  </a:tcPr>
                </a:tc>
                <a:tc>
                  <a:txBody>
                    <a:bodyPr/>
                    <a:lstStyle/>
                    <a:p>
                      <a:pPr algn="ctr" fontAlgn="b"/>
                      <a:r>
                        <a:rPr lang="en-CA" sz="1200" b="1" i="0" u="none" strike="noStrike" dirty="0">
                          <a:solidFill>
                            <a:schemeClr val="bg1"/>
                          </a:solidFill>
                          <a:effectLst/>
                          <a:latin typeface="Montserrat" panose="00000500000000000000" pitchFamily="2" charset="0"/>
                        </a:rPr>
                        <a:t>Years 7-20</a:t>
                      </a:r>
                    </a:p>
                  </a:txBody>
                  <a:tcPr marL="0" marR="0" marT="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30527B"/>
                    </a:solidFill>
                  </a:tcPr>
                </a:tc>
                <a:tc>
                  <a:txBody>
                    <a:bodyPr/>
                    <a:lstStyle/>
                    <a:p>
                      <a:pPr algn="ctr" fontAlgn="b"/>
                      <a:r>
                        <a:rPr lang="en-US" sz="1200" b="1" i="0" u="none" strike="noStrike" dirty="0">
                          <a:solidFill>
                            <a:schemeClr val="bg1"/>
                          </a:solidFill>
                          <a:effectLst/>
                          <a:latin typeface="Montserrat" panose="00000500000000000000" pitchFamily="2" charset="0"/>
                        </a:rPr>
                        <a:t>LOM </a:t>
                      </a:r>
                      <a:r>
                        <a:rPr lang="en-US" sz="1200" b="0" i="0" u="none" strike="noStrike" dirty="0">
                          <a:solidFill>
                            <a:schemeClr val="bg1"/>
                          </a:solidFill>
                          <a:effectLst/>
                          <a:latin typeface="Montserrat" panose="00000500000000000000" pitchFamily="2" charset="0"/>
                        </a:rPr>
                        <a:t>(Years 1-20)</a:t>
                      </a:r>
                      <a:endParaRPr lang="en-CA" sz="1200" b="0" i="0" u="none" strike="noStrike" dirty="0">
                        <a:solidFill>
                          <a:schemeClr val="bg1"/>
                        </a:solidFill>
                        <a:effectLst/>
                        <a:latin typeface="Montserrat" panose="00000500000000000000" pitchFamily="2" charset="0"/>
                      </a:endParaRPr>
                    </a:p>
                  </a:txBody>
                  <a:tcPr marL="0" marR="0" marT="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30527B"/>
                    </a:solidFill>
                  </a:tcPr>
                </a:tc>
                <a:extLst>
                  <a:ext uri="{0D108BD9-81ED-4DB2-BD59-A6C34878D82A}">
                    <a16:rowId xmlns:a16="http://schemas.microsoft.com/office/drawing/2014/main" val="2437893232"/>
                  </a:ext>
                </a:extLst>
              </a:tr>
              <a:tr h="273062">
                <a:tc>
                  <a:txBody>
                    <a:bodyPr/>
                    <a:lstStyle/>
                    <a:p>
                      <a:pPr algn="l" fontAlgn="b"/>
                      <a:r>
                        <a:rPr lang="en-CA" sz="1200" b="1" i="0" u="none" strike="noStrike" dirty="0">
                          <a:solidFill>
                            <a:srgbClr val="30527B"/>
                          </a:solidFill>
                          <a:effectLst/>
                          <a:latin typeface="Montserrat" panose="00000500000000000000" pitchFamily="2" charset="0"/>
                        </a:rPr>
                        <a:t>  At US$2,150/oz</a:t>
                      </a:r>
                    </a:p>
                  </a:txBody>
                  <a:tcPr marL="0" marR="0" marT="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b"/>
                      <a:r>
                        <a:rPr lang="en-CA" sz="1000" b="1" i="0" u="none" strike="noStrike" dirty="0">
                          <a:solidFill>
                            <a:srgbClr val="30527B"/>
                          </a:solidFill>
                          <a:effectLst/>
                          <a:latin typeface="Montserrat" panose="00000500000000000000" pitchFamily="2" charset="0"/>
                        </a:rPr>
                        <a:t>C</a:t>
                      </a:r>
                      <a:r>
                        <a:rPr lang="en-CA" sz="1050" b="1" i="0" u="none" strike="noStrike" dirty="0">
                          <a:solidFill>
                            <a:srgbClr val="30527B"/>
                          </a:solidFill>
                          <a:effectLst/>
                          <a:latin typeface="Montserrat" panose="00000500000000000000" pitchFamily="2" charset="0"/>
                        </a:rPr>
                        <a:t> </a:t>
                      </a:r>
                      <a:r>
                        <a:rPr lang="en-CA" sz="1200" b="1" i="0" u="none" strike="noStrike" dirty="0">
                          <a:solidFill>
                            <a:srgbClr val="30527B"/>
                          </a:solidFill>
                          <a:effectLst/>
                          <a:latin typeface="Montserrat" panose="00000500000000000000" pitchFamily="2" charset="0"/>
                        </a:rPr>
                        <a:t>$841 </a:t>
                      </a:r>
                      <a:r>
                        <a:rPr lang="en-CA" sz="1000" b="1" i="0" u="none" strike="noStrike" dirty="0">
                          <a:solidFill>
                            <a:srgbClr val="30527B"/>
                          </a:solidFill>
                          <a:effectLst/>
                          <a:latin typeface="Montserrat" panose="00000500000000000000" pitchFamily="2" charset="0"/>
                        </a:rPr>
                        <a:t>M/year</a:t>
                      </a:r>
                      <a:endParaRPr lang="en-CA" sz="1200" b="1" i="0" u="none" strike="noStrike" dirty="0">
                        <a:solidFill>
                          <a:srgbClr val="30527B"/>
                        </a:solidFill>
                        <a:effectLst/>
                        <a:latin typeface="Montserrat" panose="00000500000000000000" pitchFamily="2" charset="0"/>
                      </a:endParaRPr>
                    </a:p>
                  </a:txBody>
                  <a:tcPr marL="0" marR="0" marT="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b"/>
                      <a:r>
                        <a:rPr lang="en-CA" sz="1000" b="1" i="0" u="none" strike="noStrike" dirty="0">
                          <a:solidFill>
                            <a:srgbClr val="30527B"/>
                          </a:solidFill>
                          <a:effectLst/>
                          <a:latin typeface="Montserrat" panose="00000500000000000000" pitchFamily="2" charset="0"/>
                        </a:rPr>
                        <a:t>C </a:t>
                      </a:r>
                      <a:r>
                        <a:rPr lang="en-CA" sz="1200" b="1" i="0" u="none" strike="noStrike" dirty="0">
                          <a:solidFill>
                            <a:srgbClr val="30527B"/>
                          </a:solidFill>
                          <a:effectLst/>
                          <a:latin typeface="Montserrat" panose="00000500000000000000" pitchFamily="2" charset="0"/>
                        </a:rPr>
                        <a:t>$305 </a:t>
                      </a:r>
                      <a:r>
                        <a:rPr lang="en-CA" sz="1000" b="1" i="0" u="none" strike="noStrike" dirty="0">
                          <a:solidFill>
                            <a:srgbClr val="30527B"/>
                          </a:solidFill>
                          <a:effectLst/>
                          <a:latin typeface="Montserrat" panose="00000500000000000000" pitchFamily="2" charset="0"/>
                        </a:rPr>
                        <a:t>M/year</a:t>
                      </a:r>
                      <a:endParaRPr lang="en-CA" sz="1200" b="1" i="0" u="none" strike="noStrike" dirty="0">
                        <a:solidFill>
                          <a:srgbClr val="30527B"/>
                        </a:solidFill>
                        <a:effectLst/>
                        <a:latin typeface="Montserrat" panose="00000500000000000000" pitchFamily="2" charset="0"/>
                      </a:endParaRPr>
                    </a:p>
                  </a:txBody>
                  <a:tcPr marL="0" marR="0" marT="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b"/>
                      <a:r>
                        <a:rPr lang="en-US" sz="1000" b="1" i="0" u="none" strike="noStrike" dirty="0">
                          <a:solidFill>
                            <a:srgbClr val="30527B"/>
                          </a:solidFill>
                          <a:effectLst/>
                          <a:latin typeface="Montserrat" panose="00000500000000000000" pitchFamily="2" charset="0"/>
                        </a:rPr>
                        <a:t>C </a:t>
                      </a:r>
                      <a:r>
                        <a:rPr lang="en-US" sz="1200" b="1" i="0" u="none" strike="noStrike" dirty="0">
                          <a:solidFill>
                            <a:srgbClr val="30527B"/>
                          </a:solidFill>
                          <a:effectLst/>
                          <a:latin typeface="Montserrat" panose="00000500000000000000" pitchFamily="2" charset="0"/>
                        </a:rPr>
                        <a:t>$426 </a:t>
                      </a:r>
                      <a:r>
                        <a:rPr lang="en-US" sz="1000" b="1" i="0" u="none" strike="noStrike" dirty="0">
                          <a:solidFill>
                            <a:srgbClr val="30527B"/>
                          </a:solidFill>
                          <a:effectLst/>
                          <a:latin typeface="Montserrat" panose="00000500000000000000" pitchFamily="2" charset="0"/>
                        </a:rPr>
                        <a:t>M/year</a:t>
                      </a:r>
                      <a:endParaRPr lang="en-CA" sz="1200" b="1" i="0" u="none" strike="noStrike" dirty="0">
                        <a:solidFill>
                          <a:srgbClr val="30527B"/>
                        </a:solidFill>
                        <a:effectLst/>
                        <a:latin typeface="Montserrat" panose="00000500000000000000" pitchFamily="2" charset="0"/>
                      </a:endParaRPr>
                    </a:p>
                  </a:txBody>
                  <a:tcPr marL="0" marR="0" marT="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085517747"/>
                  </a:ext>
                </a:extLst>
              </a:tr>
              <a:tr h="273062">
                <a:tc>
                  <a:txBody>
                    <a:bodyPr/>
                    <a:lstStyle/>
                    <a:p>
                      <a:pPr algn="l" fontAlgn="b"/>
                      <a:r>
                        <a:rPr lang="en-CA" sz="1200" b="1" i="0" u="none" strike="noStrike" dirty="0">
                          <a:solidFill>
                            <a:schemeClr val="tx1"/>
                          </a:solidFill>
                          <a:effectLst/>
                          <a:latin typeface="Montserrat" panose="00000500000000000000" pitchFamily="2" charset="0"/>
                        </a:rPr>
                        <a:t>  At US$3,600/oz</a:t>
                      </a:r>
                    </a:p>
                  </a:txBody>
                  <a:tcPr marL="0" marR="0" marT="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b"/>
                      <a:r>
                        <a:rPr lang="en-CA" sz="1000" b="1" i="0" u="none" strike="noStrike" dirty="0">
                          <a:solidFill>
                            <a:schemeClr val="tx1"/>
                          </a:solidFill>
                          <a:effectLst/>
                          <a:latin typeface="Montserrat" panose="00000500000000000000" pitchFamily="2" charset="0"/>
                        </a:rPr>
                        <a:t>C </a:t>
                      </a:r>
                      <a:r>
                        <a:rPr lang="en-CA" sz="1200" b="1" i="0" u="none" strike="noStrike" dirty="0">
                          <a:solidFill>
                            <a:schemeClr val="tx1"/>
                          </a:solidFill>
                          <a:effectLst/>
                          <a:latin typeface="Montserrat" panose="00000500000000000000" pitchFamily="2" charset="0"/>
                        </a:rPr>
                        <a:t>$1,540 </a:t>
                      </a:r>
                      <a:r>
                        <a:rPr lang="en-CA" sz="1000" b="1" i="0" u="none" strike="noStrike" dirty="0">
                          <a:solidFill>
                            <a:schemeClr val="tx1"/>
                          </a:solidFill>
                          <a:effectLst/>
                          <a:latin typeface="Montserrat" panose="00000500000000000000" pitchFamily="2" charset="0"/>
                        </a:rPr>
                        <a:t>M/year</a:t>
                      </a:r>
                      <a:endParaRPr lang="en-CA" sz="1200" b="1" i="0" u="none" strike="noStrike" dirty="0">
                        <a:solidFill>
                          <a:schemeClr val="tx1"/>
                        </a:solidFill>
                        <a:effectLst/>
                        <a:latin typeface="Montserrat" panose="00000500000000000000" pitchFamily="2" charset="0"/>
                      </a:endParaRPr>
                    </a:p>
                  </a:txBody>
                  <a:tcPr marL="0" marR="0" marT="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b"/>
                      <a:r>
                        <a:rPr lang="en-CA" sz="900" b="1" i="0" u="none" strike="noStrike" dirty="0">
                          <a:solidFill>
                            <a:schemeClr val="tx1"/>
                          </a:solidFill>
                          <a:effectLst/>
                          <a:latin typeface="Montserrat" panose="00000500000000000000" pitchFamily="2" charset="0"/>
                        </a:rPr>
                        <a:t>C </a:t>
                      </a:r>
                      <a:r>
                        <a:rPr lang="en-CA" sz="1200" b="1" i="0" u="none" strike="noStrike" dirty="0">
                          <a:solidFill>
                            <a:schemeClr val="tx1"/>
                          </a:solidFill>
                          <a:effectLst/>
                          <a:latin typeface="Montserrat" panose="00000500000000000000" pitchFamily="2" charset="0"/>
                        </a:rPr>
                        <a:t>$663 </a:t>
                      </a:r>
                      <a:r>
                        <a:rPr lang="en-CA" sz="1000" b="1" i="0" u="none" strike="noStrike" dirty="0">
                          <a:solidFill>
                            <a:schemeClr val="tx1"/>
                          </a:solidFill>
                          <a:effectLst/>
                          <a:latin typeface="Montserrat" panose="00000500000000000000" pitchFamily="2" charset="0"/>
                        </a:rPr>
                        <a:t>M/year</a:t>
                      </a:r>
                      <a:endParaRPr lang="en-CA" sz="1200" b="1" i="0" u="none" strike="noStrike" dirty="0">
                        <a:solidFill>
                          <a:schemeClr val="tx1"/>
                        </a:solidFill>
                        <a:effectLst/>
                        <a:latin typeface="Montserrat" panose="00000500000000000000" pitchFamily="2" charset="0"/>
                      </a:endParaRPr>
                    </a:p>
                  </a:txBody>
                  <a:tcPr marL="0" marR="0" marT="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b"/>
                      <a:r>
                        <a:rPr lang="en-US" sz="1000" b="1" i="0" u="none" strike="noStrike" dirty="0">
                          <a:solidFill>
                            <a:schemeClr val="tx1"/>
                          </a:solidFill>
                          <a:effectLst/>
                          <a:latin typeface="Montserrat" panose="00000500000000000000" pitchFamily="2" charset="0"/>
                        </a:rPr>
                        <a:t>C </a:t>
                      </a:r>
                      <a:r>
                        <a:rPr lang="en-US" sz="1200" b="1" i="0" u="none" strike="noStrike" dirty="0">
                          <a:solidFill>
                            <a:schemeClr val="tx1"/>
                          </a:solidFill>
                          <a:effectLst/>
                          <a:latin typeface="Montserrat" panose="00000500000000000000" pitchFamily="2" charset="0"/>
                        </a:rPr>
                        <a:t>$864 </a:t>
                      </a:r>
                      <a:r>
                        <a:rPr lang="en-US" sz="1000" b="1" i="0" u="none" strike="noStrike" dirty="0">
                          <a:solidFill>
                            <a:schemeClr val="tx1"/>
                          </a:solidFill>
                          <a:effectLst/>
                          <a:latin typeface="Montserrat" panose="00000500000000000000" pitchFamily="2" charset="0"/>
                        </a:rPr>
                        <a:t>M/year</a:t>
                      </a:r>
                      <a:endParaRPr lang="en-CA" sz="1200" b="1" i="0" u="none" strike="noStrike" dirty="0">
                        <a:solidFill>
                          <a:schemeClr val="tx1"/>
                        </a:solidFill>
                        <a:effectLst/>
                        <a:latin typeface="Montserrat" panose="00000500000000000000" pitchFamily="2" charset="0"/>
                      </a:endParaRPr>
                    </a:p>
                  </a:txBody>
                  <a:tcPr marL="0" marR="0" marT="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334754873"/>
                  </a:ext>
                </a:extLst>
              </a:tr>
            </a:tbl>
          </a:graphicData>
        </a:graphic>
      </p:graphicFrame>
      <p:sp>
        <p:nvSpPr>
          <p:cNvPr id="11" name="TextBox 10">
            <a:extLst>
              <a:ext uri="{FF2B5EF4-FFF2-40B4-BE49-F238E27FC236}">
                <a16:creationId xmlns:a16="http://schemas.microsoft.com/office/drawing/2014/main" id="{0A4A224D-569B-CC01-E21A-B9CF1C3DC497}"/>
              </a:ext>
            </a:extLst>
          </p:cNvPr>
          <p:cNvSpPr txBox="1"/>
          <p:nvPr/>
        </p:nvSpPr>
        <p:spPr>
          <a:xfrm>
            <a:off x="2444388" y="6150114"/>
            <a:ext cx="8645574" cy="707886"/>
          </a:xfrm>
          <a:prstGeom prst="rect">
            <a:avLst/>
          </a:prstGeom>
          <a:noFill/>
        </p:spPr>
        <p:txBody>
          <a:bodyPr wrap="square" rtlCol="0">
            <a:noAutofit/>
          </a:bodyPr>
          <a:lstStyle/>
          <a:p>
            <a:pPr lvl="0">
              <a:defRPr/>
            </a:pPr>
            <a:r>
              <a:rPr lang="en-US" sz="800" dirty="0">
                <a:solidFill>
                  <a:schemeClr val="tx1">
                    <a:lumMod val="50000"/>
                    <a:lumOff val="50000"/>
                  </a:schemeClr>
                </a:solidFill>
                <a:latin typeface="Montserrat" panose="00000500000000000000" pitchFamily="2" charset="0"/>
              </a:rPr>
              <a:t>The PEA is detailed in the recent technical report for Rogue, prepared in accordance with NI 43-101 standards, entitled “Independent Preliminary Economic Assessment for the Rogue Project Yukon, Canada,” dated July 30, 2025, with an effective date of March 1, 2025, available on SEDAR+ and the Company’s website.</a:t>
            </a:r>
          </a:p>
          <a:p>
            <a:pPr lvl="0">
              <a:defRPr/>
            </a:pPr>
            <a:r>
              <a:rPr lang="en-CA" sz="800" dirty="0">
                <a:solidFill>
                  <a:schemeClr val="tx1">
                    <a:lumMod val="50000"/>
                    <a:lumOff val="50000"/>
                  </a:schemeClr>
                </a:solidFill>
                <a:latin typeface="Montserrat" panose="00000500000000000000" pitchFamily="2" charset="0"/>
              </a:rPr>
              <a:t>1 After-tax NPV and IRR are calculated as of the assumed start of construction (Period -4), use a CAD/USD exchange rate of 1.40, and the gold price (US$/oz) indicated.  Payback period shown is the time from first production that it takes to payback invested capital.</a:t>
            </a:r>
          </a:p>
          <a:p>
            <a:pPr>
              <a:defRPr/>
            </a:pPr>
            <a:r>
              <a:rPr lang="en-CA" sz="800" dirty="0">
                <a:solidFill>
                  <a:schemeClr val="tx1">
                    <a:lumMod val="50000"/>
                    <a:lumOff val="50000"/>
                  </a:schemeClr>
                </a:solidFill>
                <a:latin typeface="Montserrat" panose="00000500000000000000" pitchFamily="2" charset="0"/>
              </a:rPr>
              <a:t>2 Non-GAAP free cash flow is equal to operating cash flow less all of the following: sustaining capital, progressive reclamation costs, closure costs and applicable taxes</a:t>
            </a:r>
          </a:p>
          <a:p>
            <a:pPr lvl="0">
              <a:defRPr/>
            </a:pPr>
            <a:endParaRPr lang="en-CA" sz="800" dirty="0">
              <a:solidFill>
                <a:schemeClr val="tx1">
                  <a:lumMod val="50000"/>
                  <a:lumOff val="50000"/>
                </a:schemeClr>
              </a:solidFill>
              <a:latin typeface="Montserrat" panose="00000500000000000000" pitchFamily="2" charset="0"/>
            </a:endParaRPr>
          </a:p>
          <a:p>
            <a:pPr>
              <a:defRPr/>
            </a:pPr>
            <a:endParaRPr lang="en-CA" sz="800" dirty="0">
              <a:solidFill>
                <a:schemeClr val="tx1">
                  <a:lumMod val="50000"/>
                  <a:lumOff val="50000"/>
                </a:schemeClr>
              </a:solidFill>
              <a:latin typeface="Montserrat" panose="000005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dirty="0">
              <a:ln>
                <a:noFill/>
              </a:ln>
              <a:solidFill>
                <a:schemeClr val="tx1">
                  <a:lumMod val="50000"/>
                  <a:lumOff val="50000"/>
                </a:schemeClr>
              </a:solidFill>
              <a:effectLst/>
              <a:uLnTx/>
              <a:uFillTx/>
              <a:latin typeface="Montserrat" panose="00000500000000000000" pitchFamily="2"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dirty="0">
              <a:ln>
                <a:noFill/>
              </a:ln>
              <a:solidFill>
                <a:schemeClr val="tx1">
                  <a:lumMod val="50000"/>
                  <a:lumOff val="50000"/>
                </a:schemeClr>
              </a:solidFill>
              <a:effectLst/>
              <a:uLnTx/>
              <a:uFillTx/>
              <a:latin typeface="Montserrat" panose="00000500000000000000" pitchFamily="2" charset="0"/>
              <a:ea typeface="+mn-ea"/>
              <a:cs typeface="+mn-cs"/>
            </a:endParaRPr>
          </a:p>
        </p:txBody>
      </p:sp>
      <p:graphicFrame>
        <p:nvGraphicFramePr>
          <p:cNvPr id="3" name="Table 2">
            <a:extLst>
              <a:ext uri="{FF2B5EF4-FFF2-40B4-BE49-F238E27FC236}">
                <a16:creationId xmlns:a16="http://schemas.microsoft.com/office/drawing/2014/main" id="{7F209FA6-B741-B64E-7588-22C4776EE0F8}"/>
              </a:ext>
            </a:extLst>
          </p:cNvPr>
          <p:cNvGraphicFramePr>
            <a:graphicFrameLocks noGrp="1"/>
          </p:cNvGraphicFramePr>
          <p:nvPr>
            <p:extLst>
              <p:ext uri="{D42A27DB-BD31-4B8C-83A1-F6EECF244321}">
                <p14:modId xmlns:p14="http://schemas.microsoft.com/office/powerpoint/2010/main" val="2057207493"/>
              </p:ext>
            </p:extLst>
          </p:nvPr>
        </p:nvGraphicFramePr>
        <p:xfrm>
          <a:off x="9433875" y="5218747"/>
          <a:ext cx="1244594" cy="819186"/>
        </p:xfrm>
        <a:graphic>
          <a:graphicData uri="http://schemas.openxmlformats.org/drawingml/2006/table">
            <a:tbl>
              <a:tblPr/>
              <a:tblGrid>
                <a:gridCol w="1244594">
                  <a:extLst>
                    <a:ext uri="{9D8B030D-6E8A-4147-A177-3AD203B41FA5}">
                      <a16:colId xmlns:a16="http://schemas.microsoft.com/office/drawing/2014/main" val="3432811526"/>
                    </a:ext>
                  </a:extLst>
                </a:gridCol>
              </a:tblGrid>
              <a:tr h="273062">
                <a:tc>
                  <a:txBody>
                    <a:bodyPr/>
                    <a:lstStyle/>
                    <a:p>
                      <a:pPr algn="ctr" fontAlgn="b"/>
                      <a:r>
                        <a:rPr lang="en-CA" sz="1200" b="1" i="0" u="none" strike="noStrike" dirty="0">
                          <a:solidFill>
                            <a:schemeClr val="bg1"/>
                          </a:solidFill>
                          <a:effectLst/>
                          <a:latin typeface="Montserrat" panose="00000500000000000000" pitchFamily="2" charset="0"/>
                        </a:rPr>
                        <a:t>  Payback</a:t>
                      </a:r>
                      <a:endParaRPr lang="en-CA" sz="1200" b="1" i="0" u="none" strike="noStrike" baseline="30000" dirty="0">
                        <a:solidFill>
                          <a:schemeClr val="bg1"/>
                        </a:solidFill>
                        <a:effectLst/>
                        <a:latin typeface="Montserrat" panose="00000500000000000000" pitchFamily="2" charset="0"/>
                      </a:endParaRPr>
                    </a:p>
                  </a:txBody>
                  <a:tcPr marL="0" marR="0" marT="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30527B"/>
                    </a:solidFill>
                  </a:tcPr>
                </a:tc>
                <a:extLst>
                  <a:ext uri="{0D108BD9-81ED-4DB2-BD59-A6C34878D82A}">
                    <a16:rowId xmlns:a16="http://schemas.microsoft.com/office/drawing/2014/main" val="2437893232"/>
                  </a:ext>
                </a:extLst>
              </a:tr>
              <a:tr h="273062">
                <a:tc>
                  <a:txBody>
                    <a:bodyPr/>
                    <a:lstStyle/>
                    <a:p>
                      <a:pPr algn="ctr" fontAlgn="b"/>
                      <a:r>
                        <a:rPr lang="en-CA" sz="1200" b="1" i="0" u="none" strike="noStrike" dirty="0">
                          <a:solidFill>
                            <a:srgbClr val="30527B"/>
                          </a:solidFill>
                          <a:effectLst/>
                          <a:latin typeface="Montserrat" panose="00000500000000000000" pitchFamily="2" charset="0"/>
                        </a:rPr>
                        <a:t>  2.7 years</a:t>
                      </a:r>
                    </a:p>
                  </a:txBody>
                  <a:tcPr marL="0" marR="0" marT="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085517747"/>
                  </a:ext>
                </a:extLst>
              </a:tr>
              <a:tr h="273062">
                <a:tc>
                  <a:txBody>
                    <a:bodyPr/>
                    <a:lstStyle/>
                    <a:p>
                      <a:pPr algn="ctr" fontAlgn="b"/>
                      <a:r>
                        <a:rPr lang="en-CA" sz="1200" b="1" i="0" u="none" strike="noStrike" dirty="0">
                          <a:solidFill>
                            <a:schemeClr val="tx1"/>
                          </a:solidFill>
                          <a:effectLst/>
                          <a:latin typeface="Montserrat" panose="00000500000000000000" pitchFamily="2" charset="0"/>
                        </a:rPr>
                        <a:t>  1.9 years</a:t>
                      </a:r>
                    </a:p>
                  </a:txBody>
                  <a:tcPr marL="0" marR="0" marT="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334754873"/>
                  </a:ext>
                </a:extLst>
              </a:tr>
            </a:tbl>
          </a:graphicData>
        </a:graphic>
      </p:graphicFrame>
      <p:graphicFrame>
        <p:nvGraphicFramePr>
          <p:cNvPr id="4" name="Table 3">
            <a:extLst>
              <a:ext uri="{FF2B5EF4-FFF2-40B4-BE49-F238E27FC236}">
                <a16:creationId xmlns:a16="http://schemas.microsoft.com/office/drawing/2014/main" id="{648CAE07-688D-5FF2-A309-3356E5C7052B}"/>
              </a:ext>
            </a:extLst>
          </p:cNvPr>
          <p:cNvGraphicFramePr>
            <a:graphicFrameLocks noGrp="1"/>
          </p:cNvGraphicFramePr>
          <p:nvPr/>
        </p:nvGraphicFramePr>
        <p:xfrm>
          <a:off x="1513531" y="5218747"/>
          <a:ext cx="1244594" cy="546124"/>
        </p:xfrm>
        <a:graphic>
          <a:graphicData uri="http://schemas.openxmlformats.org/drawingml/2006/table">
            <a:tbl>
              <a:tblPr/>
              <a:tblGrid>
                <a:gridCol w="1244594">
                  <a:extLst>
                    <a:ext uri="{9D8B030D-6E8A-4147-A177-3AD203B41FA5}">
                      <a16:colId xmlns:a16="http://schemas.microsoft.com/office/drawing/2014/main" val="3432811526"/>
                    </a:ext>
                  </a:extLst>
                </a:gridCol>
              </a:tblGrid>
              <a:tr h="273062">
                <a:tc>
                  <a:txBody>
                    <a:bodyPr/>
                    <a:lstStyle/>
                    <a:p>
                      <a:pPr algn="ctr" fontAlgn="b"/>
                      <a:r>
                        <a:rPr lang="en-CA" sz="1200" b="1" i="0" u="none" strike="noStrike" dirty="0">
                          <a:solidFill>
                            <a:schemeClr val="bg1"/>
                          </a:solidFill>
                          <a:effectLst/>
                          <a:latin typeface="Montserrat" panose="00000500000000000000" pitchFamily="2" charset="0"/>
                        </a:rPr>
                        <a:t>Initial Capital</a:t>
                      </a:r>
                      <a:endParaRPr lang="en-CA" sz="1200" b="1" i="0" u="none" strike="noStrike" baseline="30000" dirty="0">
                        <a:solidFill>
                          <a:schemeClr val="bg1"/>
                        </a:solidFill>
                        <a:effectLst/>
                        <a:latin typeface="Montserrat" panose="00000500000000000000" pitchFamily="2" charset="0"/>
                      </a:endParaRPr>
                    </a:p>
                  </a:txBody>
                  <a:tcPr marL="0" marR="0" marT="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30527B"/>
                    </a:solidFill>
                  </a:tcPr>
                </a:tc>
                <a:extLst>
                  <a:ext uri="{0D108BD9-81ED-4DB2-BD59-A6C34878D82A}">
                    <a16:rowId xmlns:a16="http://schemas.microsoft.com/office/drawing/2014/main" val="2437893232"/>
                  </a:ext>
                </a:extLst>
              </a:tr>
              <a:tr h="273062">
                <a:tc>
                  <a:txBody>
                    <a:bodyPr/>
                    <a:lstStyle/>
                    <a:p>
                      <a:pPr algn="ctr" fontAlgn="b"/>
                      <a:r>
                        <a:rPr lang="en-CA" sz="1200" b="1" i="0" u="none" strike="noStrike" dirty="0">
                          <a:solidFill>
                            <a:srgbClr val="30527B"/>
                          </a:solidFill>
                          <a:effectLst/>
                          <a:latin typeface="Montserrat" panose="00000500000000000000" pitchFamily="2" charset="0"/>
                        </a:rPr>
                        <a:t> </a:t>
                      </a:r>
                      <a:r>
                        <a:rPr lang="en-CA" sz="1050" b="1" i="0" u="none" strike="noStrike" dirty="0">
                          <a:solidFill>
                            <a:srgbClr val="30527B"/>
                          </a:solidFill>
                          <a:effectLst/>
                          <a:latin typeface="Montserrat" panose="00000500000000000000" pitchFamily="2" charset="0"/>
                        </a:rPr>
                        <a:t> </a:t>
                      </a:r>
                      <a:r>
                        <a:rPr lang="en-CA" sz="1000" b="1" i="0" u="none" strike="noStrike" dirty="0">
                          <a:solidFill>
                            <a:srgbClr val="30527B"/>
                          </a:solidFill>
                          <a:effectLst/>
                          <a:latin typeface="Montserrat" panose="00000500000000000000" pitchFamily="2" charset="0"/>
                        </a:rPr>
                        <a:t>C </a:t>
                      </a:r>
                      <a:r>
                        <a:rPr lang="en-CA" sz="1200" b="1" i="0" u="none" strike="noStrike" dirty="0">
                          <a:solidFill>
                            <a:srgbClr val="30527B"/>
                          </a:solidFill>
                          <a:effectLst/>
                          <a:latin typeface="Montserrat" panose="00000500000000000000" pitchFamily="2" charset="0"/>
                        </a:rPr>
                        <a:t>$1,685</a:t>
                      </a:r>
                      <a:r>
                        <a:rPr lang="en-CA" sz="1000" b="1" i="0" u="none" strike="noStrike" dirty="0">
                          <a:solidFill>
                            <a:srgbClr val="30527B"/>
                          </a:solidFill>
                          <a:effectLst/>
                          <a:latin typeface="Montserrat" panose="00000500000000000000" pitchFamily="2" charset="0"/>
                        </a:rPr>
                        <a:t> M</a:t>
                      </a:r>
                      <a:endParaRPr lang="en-CA" sz="1200" b="1" i="0" u="none" strike="noStrike" dirty="0">
                        <a:solidFill>
                          <a:srgbClr val="30527B"/>
                        </a:solidFill>
                        <a:effectLst/>
                        <a:latin typeface="Montserrat" panose="00000500000000000000" pitchFamily="2" charset="0"/>
                      </a:endParaRPr>
                    </a:p>
                  </a:txBody>
                  <a:tcPr marL="0" marR="0" marT="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085517747"/>
                  </a:ext>
                </a:extLst>
              </a:tr>
            </a:tbl>
          </a:graphicData>
        </a:graphic>
      </p:graphicFrame>
      <p:sp>
        <p:nvSpPr>
          <p:cNvPr id="13" name="TextBox 12">
            <a:extLst>
              <a:ext uri="{FF2B5EF4-FFF2-40B4-BE49-F238E27FC236}">
                <a16:creationId xmlns:a16="http://schemas.microsoft.com/office/drawing/2014/main" id="{ABF8AA27-18FC-BC35-2D2D-A99996BCAD40}"/>
              </a:ext>
            </a:extLst>
          </p:cNvPr>
          <p:cNvSpPr txBox="1"/>
          <p:nvPr/>
        </p:nvSpPr>
        <p:spPr>
          <a:xfrm rot="16200000">
            <a:off x="2440009" y="3122768"/>
            <a:ext cx="1087615" cy="276999"/>
          </a:xfrm>
          <a:prstGeom prst="rect">
            <a:avLst/>
          </a:prstGeom>
          <a:noFill/>
        </p:spPr>
        <p:txBody>
          <a:bodyPr wrap="square" rtlCol="0">
            <a:spAutoFit/>
          </a:bodyPr>
          <a:lstStyle/>
          <a:p>
            <a:r>
              <a:rPr lang="en-US" sz="1200" b="1" dirty="0">
                <a:solidFill>
                  <a:srgbClr val="30527B"/>
                </a:solidFill>
                <a:latin typeface="Montserrat" panose="00000500000000000000" pitchFamily="2" charset="0"/>
              </a:rPr>
              <a:t>Ramp-up</a:t>
            </a:r>
            <a:endParaRPr lang="en-CA" sz="1200" b="1" dirty="0">
              <a:solidFill>
                <a:srgbClr val="30527B"/>
              </a:solidFill>
              <a:latin typeface="Montserrat" panose="00000500000000000000" pitchFamily="2" charset="0"/>
            </a:endParaRPr>
          </a:p>
        </p:txBody>
      </p:sp>
    </p:spTree>
    <p:extLst>
      <p:ext uri="{BB962C8B-B14F-4D97-AF65-F5344CB8AC3E}">
        <p14:creationId xmlns:p14="http://schemas.microsoft.com/office/powerpoint/2010/main" val="920980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B1E4D-8568-04D6-29FF-83AC2ADDECA0}"/>
            </a:ext>
          </a:extLst>
        </p:cNvPr>
        <p:cNvGrpSpPr/>
        <p:nvPr/>
      </p:nvGrpSpPr>
      <p:grpSpPr>
        <a:xfrm>
          <a:off x="0" y="0"/>
          <a:ext cx="0" cy="0"/>
          <a:chOff x="0" y="0"/>
          <a:chExt cx="0" cy="0"/>
        </a:xfrm>
      </p:grpSpPr>
      <p:sp>
        <p:nvSpPr>
          <p:cNvPr id="43" name="TextBox 42">
            <a:extLst>
              <a:ext uri="{FF2B5EF4-FFF2-40B4-BE49-F238E27FC236}">
                <a16:creationId xmlns:a16="http://schemas.microsoft.com/office/drawing/2014/main" id="{7CFA41B4-37B0-CD6B-5CA2-A3F44BDB6ABC}"/>
              </a:ext>
            </a:extLst>
          </p:cNvPr>
          <p:cNvSpPr txBox="1"/>
          <p:nvPr/>
        </p:nvSpPr>
        <p:spPr>
          <a:xfrm>
            <a:off x="693763" y="1936255"/>
            <a:ext cx="4823481" cy="2765501"/>
          </a:xfrm>
          <a:prstGeom prst="rect">
            <a:avLst/>
          </a:prstGeom>
          <a:noFill/>
        </p:spPr>
        <p:txBody>
          <a:bodyPr wrap="square">
            <a:spAutoFit/>
          </a:bodyPr>
          <a:lstStyle/>
          <a:p>
            <a:pPr marL="0" marR="0" lvl="0" indent="0" algn="l" defTabSz="914400" rtl="0" eaLnBrk="1" fontAlgn="auto" latinLnBrk="0" hangingPunct="1">
              <a:lnSpc>
                <a:spcPts val="1600"/>
              </a:lnSpc>
              <a:spcBef>
                <a:spcPts val="0"/>
              </a:spcBef>
              <a:spcAft>
                <a:spcPts val="0"/>
              </a:spcAft>
              <a:buClr>
                <a:srgbClr val="D5B446"/>
              </a:buClr>
              <a:buSzTx/>
              <a:buFontTx/>
              <a:buNone/>
              <a:tabLst/>
              <a:defRPr/>
            </a:pPr>
            <a:endParaRPr kumimoji="0" lang="en-CA" sz="1400" b="0" i="0" u="none" strike="noStrike" kern="1200" cap="none" spc="0" normalizeH="0" baseline="0" noProof="0" dirty="0">
              <a:ln>
                <a:noFill/>
              </a:ln>
              <a:solidFill>
                <a:srgbClr val="ECC842"/>
              </a:solidFill>
              <a:effectLst/>
              <a:uLnTx/>
              <a:uFillTx/>
              <a:latin typeface="Montserrat" pitchFamily="2" charset="77"/>
              <a:ea typeface="+mn-ea"/>
              <a:cs typeface="+mn-cs"/>
            </a:endParaRPr>
          </a:p>
          <a:p>
            <a:pPr marL="285750" marR="0" lvl="0" indent="-285750" algn="l" defTabSz="914400" rtl="0" eaLnBrk="1" fontAlgn="auto" latinLnBrk="0" hangingPunct="1">
              <a:lnSpc>
                <a:spcPts val="1600"/>
              </a:lnSpc>
              <a:spcBef>
                <a:spcPts val="0"/>
              </a:spcBef>
              <a:spcAft>
                <a:spcPts val="0"/>
              </a:spcAft>
              <a:buClr>
                <a:srgbClr val="D5B446"/>
              </a:buClr>
              <a:buSzTx/>
              <a:buFont typeface="Wingdings" pitchFamily="2" charset="2"/>
              <a:buChar char="ü"/>
              <a:tabLst/>
              <a:defRPr/>
            </a:pPr>
            <a:r>
              <a:rPr kumimoji="0" lang="en-CA" sz="1800" b="1" i="0" u="none" strike="noStrike" kern="1200" cap="none" spc="0" normalizeH="0" baseline="0" noProof="0" dirty="0">
                <a:ln>
                  <a:noFill/>
                </a:ln>
                <a:solidFill>
                  <a:srgbClr val="30527B"/>
                </a:solidFill>
                <a:effectLst/>
                <a:uLnTx/>
                <a:uFillTx/>
                <a:latin typeface="Montserrat" pitchFamily="2" charset="77"/>
                <a:ea typeface="+mn-ea"/>
                <a:cs typeface="+mn-cs"/>
              </a:rPr>
              <a:t>“ALL WEATHER” DEPOSIT </a:t>
            </a:r>
            <a:br>
              <a:rPr kumimoji="0" lang="en-CA" sz="1600" b="1" i="0" u="none" strike="noStrike" kern="1200" cap="none" spc="0" normalizeH="0" baseline="0" noProof="0" dirty="0">
                <a:ln>
                  <a:noFill/>
                </a:ln>
                <a:solidFill>
                  <a:prstClr val="black"/>
                </a:solidFill>
                <a:effectLst/>
                <a:highlight>
                  <a:srgbClr val="C0C0C0"/>
                </a:highlight>
                <a:uLnTx/>
                <a:uFillTx/>
                <a:latin typeface="Montserrat" pitchFamily="2" charset="77"/>
                <a:ea typeface="+mn-ea"/>
                <a:cs typeface="+mn-cs"/>
              </a:rPr>
            </a:b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High grades </a:t>
            </a:r>
            <a:r>
              <a:rPr lang="en-US" sz="1400" dirty="0">
                <a:solidFill>
                  <a:prstClr val="black"/>
                </a:solidFill>
                <a:latin typeface="Montserrat" pitchFamily="2" charset="77"/>
              </a:rPr>
              <a:t>at surface</a:t>
            </a: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 drive </a:t>
            </a: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compelling economics across a wide range of gold prices</a:t>
            </a:r>
            <a:br>
              <a:rPr lang="en-CA" sz="1400" b="1" dirty="0">
                <a:solidFill>
                  <a:srgbClr val="ECC842"/>
                </a:solidFill>
                <a:latin typeface="Montserrat" pitchFamily="2" charset="77"/>
              </a:rPr>
            </a:br>
            <a:endParaRPr lang="en-CA" sz="1400" dirty="0">
              <a:solidFill>
                <a:srgbClr val="ECC842"/>
              </a:solidFill>
              <a:latin typeface="Montserrat" pitchFamily="2" charset="77"/>
            </a:endParaRPr>
          </a:p>
          <a:p>
            <a:pPr>
              <a:lnSpc>
                <a:spcPts val="1600"/>
              </a:lnSpc>
              <a:buClr>
                <a:srgbClr val="D5B446"/>
              </a:buClr>
            </a:pPr>
            <a:endParaRPr lang="en-CA" sz="1400" dirty="0">
              <a:solidFill>
                <a:srgbClr val="ECC842"/>
              </a:solidFill>
              <a:latin typeface="Montserrat" pitchFamily="2" charset="77"/>
            </a:endParaRPr>
          </a:p>
          <a:p>
            <a:pPr marL="285750" indent="-285750">
              <a:lnSpc>
                <a:spcPts val="1600"/>
              </a:lnSpc>
              <a:buClr>
                <a:srgbClr val="D5B446"/>
              </a:buClr>
              <a:buFont typeface="Wingdings" pitchFamily="2" charset="2"/>
              <a:buChar char="ü"/>
            </a:pPr>
            <a:r>
              <a:rPr lang="en-CA" b="1" dirty="0">
                <a:solidFill>
                  <a:srgbClr val="30527B"/>
                </a:solidFill>
                <a:latin typeface="Montserrat" pitchFamily="2" charset="77"/>
              </a:rPr>
              <a:t>HIGH LEVERAGE TO GOLD PRICES</a:t>
            </a:r>
            <a:br>
              <a:rPr lang="en-CA" sz="1400" b="1" dirty="0">
                <a:latin typeface="Montserrat" pitchFamily="2" charset="77"/>
              </a:rPr>
            </a:br>
            <a:r>
              <a:rPr lang="en-US" sz="1400" dirty="0">
                <a:latin typeface="Montserrat" pitchFamily="2" charset="77"/>
              </a:rPr>
              <a:t>Every </a:t>
            </a:r>
            <a:r>
              <a:rPr lang="en-US" sz="1400" b="1" dirty="0">
                <a:latin typeface="Montserrat" pitchFamily="2" charset="77"/>
              </a:rPr>
              <a:t>+$100/oz increase in gold price </a:t>
            </a:r>
            <a:r>
              <a:rPr lang="en-US" sz="1400" dirty="0">
                <a:latin typeface="Montserrat" pitchFamily="2" charset="77"/>
              </a:rPr>
              <a:t>increases NPV by roughly </a:t>
            </a:r>
            <a:r>
              <a:rPr lang="en-US" sz="1400" b="1" dirty="0">
                <a:latin typeface="Montserrat" pitchFamily="2" charset="77"/>
              </a:rPr>
              <a:t>+$343 million </a:t>
            </a:r>
          </a:p>
          <a:p>
            <a:pPr marL="285750" indent="-285750">
              <a:lnSpc>
                <a:spcPts val="1600"/>
              </a:lnSpc>
              <a:buClr>
                <a:srgbClr val="D5B446"/>
              </a:buClr>
              <a:buFont typeface="Wingdings" pitchFamily="2" charset="2"/>
              <a:buChar char="ü"/>
            </a:pPr>
            <a:endParaRPr lang="en-US" sz="1400" b="1" dirty="0">
              <a:solidFill>
                <a:schemeClr val="tx2">
                  <a:lumMod val="75000"/>
                </a:schemeClr>
              </a:solidFill>
              <a:latin typeface="Montserrat" pitchFamily="2" charset="77"/>
            </a:endParaRPr>
          </a:p>
          <a:p>
            <a:pPr marL="285750" marR="0" lvl="0" indent="-285750" algn="l" defTabSz="914400" rtl="0" eaLnBrk="1" fontAlgn="auto" latinLnBrk="0" hangingPunct="1">
              <a:lnSpc>
                <a:spcPts val="1600"/>
              </a:lnSpc>
              <a:spcBef>
                <a:spcPts val="0"/>
              </a:spcBef>
              <a:spcAft>
                <a:spcPts val="0"/>
              </a:spcAft>
              <a:buClr>
                <a:srgbClr val="D5B446"/>
              </a:buClr>
              <a:buSzTx/>
              <a:buFont typeface="Wingdings" pitchFamily="2" charset="2"/>
              <a:buChar char="ü"/>
              <a:tabLst/>
              <a:defRPr/>
            </a:pPr>
            <a:endParaRPr kumimoji="0" lang="en-CA" sz="1800" b="1" i="0" u="none" strike="noStrike" kern="1200" cap="none" spc="0" normalizeH="0" baseline="0" noProof="0" dirty="0">
              <a:ln>
                <a:noFill/>
              </a:ln>
              <a:solidFill>
                <a:srgbClr val="30527B"/>
              </a:solidFill>
              <a:effectLst/>
              <a:uLnTx/>
              <a:uFillTx/>
              <a:latin typeface="Montserrat" pitchFamily="2" charset="77"/>
              <a:ea typeface="+mn-ea"/>
              <a:cs typeface="+mn-cs"/>
            </a:endParaRPr>
          </a:p>
          <a:p>
            <a:pPr marL="285750" marR="0" lvl="0" indent="-285750" algn="l" defTabSz="914400" rtl="0" eaLnBrk="1" fontAlgn="auto" latinLnBrk="0" hangingPunct="1">
              <a:lnSpc>
                <a:spcPts val="1600"/>
              </a:lnSpc>
              <a:spcBef>
                <a:spcPts val="0"/>
              </a:spcBef>
              <a:spcAft>
                <a:spcPts val="0"/>
              </a:spcAft>
              <a:buClr>
                <a:srgbClr val="D5B446"/>
              </a:buClr>
              <a:buSzTx/>
              <a:buFont typeface="Wingdings" pitchFamily="2" charset="2"/>
              <a:buChar char="ü"/>
              <a:tabLst/>
              <a:defRPr/>
            </a:pPr>
            <a:r>
              <a:rPr kumimoji="0" lang="en-CA" sz="1800" b="1" i="0" u="none" strike="noStrike" kern="1200" cap="none" spc="0" normalizeH="0" baseline="0" noProof="0" dirty="0">
                <a:ln>
                  <a:noFill/>
                </a:ln>
                <a:solidFill>
                  <a:srgbClr val="30527B"/>
                </a:solidFill>
                <a:effectLst/>
                <a:uLnTx/>
                <a:uFillTx/>
                <a:latin typeface="Montserrat" pitchFamily="2" charset="77"/>
                <a:ea typeface="+mn-ea"/>
                <a:cs typeface="+mn-cs"/>
              </a:rPr>
              <a:t>GOLD ACCOUNTS FOR 100% OF VALLEY’S PRODUCTION &amp; REVENUE</a:t>
            </a:r>
          </a:p>
        </p:txBody>
      </p:sp>
      <p:graphicFrame>
        <p:nvGraphicFramePr>
          <p:cNvPr id="31" name="Chart 30">
            <a:extLst>
              <a:ext uri="{FF2B5EF4-FFF2-40B4-BE49-F238E27FC236}">
                <a16:creationId xmlns:a16="http://schemas.microsoft.com/office/drawing/2014/main" id="{B70F872A-9DC6-9E59-8E4F-C486A83198AC}"/>
              </a:ext>
            </a:extLst>
          </p:cNvPr>
          <p:cNvGraphicFramePr>
            <a:graphicFrameLocks/>
          </p:cNvGraphicFramePr>
          <p:nvPr/>
        </p:nvGraphicFramePr>
        <p:xfrm>
          <a:off x="6123791" y="2389076"/>
          <a:ext cx="5287141" cy="4064400"/>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88780038-A7E4-08AE-A10E-310E922FB90B}"/>
              </a:ext>
            </a:extLst>
          </p:cNvPr>
          <p:cNvSpPr>
            <a:spLocks noGrp="1"/>
          </p:cNvSpPr>
          <p:nvPr>
            <p:ph type="sldNum" sz="quarter" idx="12"/>
          </p:nvPr>
        </p:nvSpPr>
        <p:spPr/>
        <p:txBody>
          <a:bodyPr/>
          <a:lstStyle/>
          <a:p>
            <a:fld id="{B1725E36-D3F2-4E4F-A68A-820849A514C4}" type="slidenum">
              <a:rPr lang="en-US" smtClean="0"/>
              <a:t>9</a:t>
            </a:fld>
            <a:endParaRPr lang="en-US" dirty="0"/>
          </a:p>
        </p:txBody>
      </p:sp>
      <p:sp>
        <p:nvSpPr>
          <p:cNvPr id="5" name="Title 8">
            <a:extLst>
              <a:ext uri="{FF2B5EF4-FFF2-40B4-BE49-F238E27FC236}">
                <a16:creationId xmlns:a16="http://schemas.microsoft.com/office/drawing/2014/main" id="{4C76787C-7742-2006-704E-A0F9CF53405D}"/>
              </a:ext>
            </a:extLst>
          </p:cNvPr>
          <p:cNvSpPr txBox="1">
            <a:spLocks/>
          </p:cNvSpPr>
          <p:nvPr/>
        </p:nvSpPr>
        <p:spPr>
          <a:xfrm>
            <a:off x="372559" y="358765"/>
            <a:ext cx="11455273" cy="35728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effectLst>
                  <a:outerShdw blurRad="50800" dist="38100" dir="2700000" algn="tl" rotWithShape="0">
                    <a:srgbClr val="000000">
                      <a:alpha val="0"/>
                    </a:srgbClr>
                  </a:outerShdw>
                </a:effectLst>
                <a:latin typeface="Montserrat" pitchFamily="2" charset="77"/>
              </a:rPr>
              <a:t>LEVERAGE TO GOLD PRICES</a:t>
            </a:r>
            <a:endParaRPr lang="ru-RU" sz="3500" b="1" dirty="0">
              <a:effectLst>
                <a:outerShdw blurRad="50800" dist="38100" dir="2700000" algn="tl" rotWithShape="0">
                  <a:srgbClr val="000000">
                    <a:alpha val="0"/>
                  </a:srgbClr>
                </a:outerShdw>
              </a:effectLst>
              <a:latin typeface="Montserrat" pitchFamily="2" charset="77"/>
            </a:endParaRPr>
          </a:p>
        </p:txBody>
      </p:sp>
      <p:sp>
        <p:nvSpPr>
          <p:cNvPr id="16" name="TextBox 15">
            <a:extLst>
              <a:ext uri="{FF2B5EF4-FFF2-40B4-BE49-F238E27FC236}">
                <a16:creationId xmlns:a16="http://schemas.microsoft.com/office/drawing/2014/main" id="{A4F31847-C4E9-7207-36C0-FFFD00F450C1}"/>
              </a:ext>
            </a:extLst>
          </p:cNvPr>
          <p:cNvSpPr txBox="1"/>
          <p:nvPr/>
        </p:nvSpPr>
        <p:spPr>
          <a:xfrm>
            <a:off x="7249087" y="1578964"/>
            <a:ext cx="551533" cy="400110"/>
          </a:xfrm>
          <a:prstGeom prst="rect">
            <a:avLst/>
          </a:prstGeom>
          <a:solidFill>
            <a:srgbClr val="30527B"/>
          </a:solidFill>
          <a:ln>
            <a:solidFill>
              <a:srgbClr val="30527B"/>
            </a:solidFill>
          </a:ln>
          <a:effectLst>
            <a:outerShdw blurRad="50800" dist="38100" dir="2700000" algn="tl" rotWithShape="0">
              <a:prstClr val="black">
                <a:alpha val="40000"/>
              </a:prstClr>
            </a:outerShdw>
          </a:effectLst>
        </p:spPr>
        <p:txBody>
          <a:bodyPr wrap="square" rtlCol="0">
            <a:spAutoFit/>
          </a:bodyPr>
          <a:lstStyle/>
          <a:p>
            <a:pPr algn="ctr">
              <a:spcAft>
                <a:spcPts val="600"/>
              </a:spcAft>
              <a:buClr>
                <a:srgbClr val="D5B446"/>
              </a:buClr>
            </a:pPr>
            <a:r>
              <a:rPr lang="en-US" sz="1000" b="1" dirty="0">
                <a:solidFill>
                  <a:schemeClr val="bg1"/>
                </a:solidFill>
                <a:latin typeface="Montserrat" panose="00000500000000000000" pitchFamily="2" charset="0"/>
              </a:rPr>
              <a:t>PEA Price</a:t>
            </a:r>
            <a:endParaRPr lang="en-CA" sz="1000" b="1" dirty="0">
              <a:solidFill>
                <a:schemeClr val="bg1"/>
              </a:solidFill>
              <a:latin typeface="Montserrat" panose="00000500000000000000" pitchFamily="2" charset="0"/>
            </a:endParaRPr>
          </a:p>
        </p:txBody>
      </p:sp>
      <p:sp>
        <p:nvSpPr>
          <p:cNvPr id="18" name="TextBox 17">
            <a:extLst>
              <a:ext uri="{FF2B5EF4-FFF2-40B4-BE49-F238E27FC236}">
                <a16:creationId xmlns:a16="http://schemas.microsoft.com/office/drawing/2014/main" id="{1CC373CB-4A99-1B21-AB1B-D39212A5CCD4}"/>
              </a:ext>
            </a:extLst>
          </p:cNvPr>
          <p:cNvSpPr txBox="1"/>
          <p:nvPr/>
        </p:nvSpPr>
        <p:spPr>
          <a:xfrm>
            <a:off x="10540104" y="1583726"/>
            <a:ext cx="594821" cy="400110"/>
          </a:xfrm>
          <a:prstGeom prst="rect">
            <a:avLst/>
          </a:prstGeom>
          <a:solidFill>
            <a:srgbClr val="EDC843"/>
          </a:solidFill>
          <a:ln>
            <a:solidFill>
              <a:srgbClr val="30527B"/>
            </a:solidFill>
          </a:ln>
        </p:spPr>
        <p:txBody>
          <a:bodyPr wrap="square" rtlCol="0">
            <a:spAutoFit/>
          </a:bodyPr>
          <a:lstStyle/>
          <a:p>
            <a:pPr algn="ctr">
              <a:spcAft>
                <a:spcPts val="600"/>
              </a:spcAft>
              <a:buClr>
                <a:srgbClr val="D5B446"/>
              </a:buClr>
            </a:pPr>
            <a:r>
              <a:rPr lang="en-US" sz="1000" b="1" dirty="0">
                <a:latin typeface="Montserrat" panose="00000500000000000000" pitchFamily="2" charset="0"/>
              </a:rPr>
              <a:t>Spot Prices</a:t>
            </a:r>
            <a:endParaRPr lang="en-CA" sz="1000" b="1" dirty="0">
              <a:latin typeface="Montserrat" panose="00000500000000000000" pitchFamily="2" charset="0"/>
            </a:endParaRPr>
          </a:p>
        </p:txBody>
      </p:sp>
      <p:cxnSp>
        <p:nvCxnSpPr>
          <p:cNvPr id="19" name="Straight Arrow Connector 18">
            <a:extLst>
              <a:ext uri="{FF2B5EF4-FFF2-40B4-BE49-F238E27FC236}">
                <a16:creationId xmlns:a16="http://schemas.microsoft.com/office/drawing/2014/main" id="{D19A089C-4FA9-F82A-7EFA-545F3FBF2CFD}"/>
              </a:ext>
            </a:extLst>
          </p:cNvPr>
          <p:cNvCxnSpPr>
            <a:cxnSpLocks/>
            <a:stCxn id="16" idx="2"/>
          </p:cNvCxnSpPr>
          <p:nvPr/>
        </p:nvCxnSpPr>
        <p:spPr>
          <a:xfrm>
            <a:off x="7524854" y="1979074"/>
            <a:ext cx="0" cy="1179190"/>
          </a:xfrm>
          <a:prstGeom prst="straightConnector1">
            <a:avLst/>
          </a:prstGeom>
          <a:ln>
            <a:solidFill>
              <a:srgbClr val="30527B"/>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704301-27FD-18A5-3D27-046F4EE897EF}"/>
              </a:ext>
            </a:extLst>
          </p:cNvPr>
          <p:cNvSpPr txBox="1"/>
          <p:nvPr/>
        </p:nvSpPr>
        <p:spPr>
          <a:xfrm>
            <a:off x="368362" y="1049009"/>
            <a:ext cx="11455269" cy="400110"/>
          </a:xfrm>
          <a:prstGeom prst="rect">
            <a:avLst/>
          </a:prstGeom>
          <a:solidFill>
            <a:srgbClr val="3052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bg1"/>
                </a:solidFill>
                <a:latin typeface="Montserrat SemiBold"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1</a:t>
            </a:r>
            <a:r>
              <a:rPr lang="en-CA" dirty="0"/>
              <a:t>00% gold exposure offers substantial upside to higher gold prices</a:t>
            </a:r>
          </a:p>
        </p:txBody>
      </p:sp>
      <p:sp>
        <p:nvSpPr>
          <p:cNvPr id="13" name="TextBox 12">
            <a:extLst>
              <a:ext uri="{FF2B5EF4-FFF2-40B4-BE49-F238E27FC236}">
                <a16:creationId xmlns:a16="http://schemas.microsoft.com/office/drawing/2014/main" id="{0A38661E-EEE8-28E1-316C-622465486EAA}"/>
              </a:ext>
            </a:extLst>
          </p:cNvPr>
          <p:cNvSpPr txBox="1"/>
          <p:nvPr/>
        </p:nvSpPr>
        <p:spPr>
          <a:xfrm>
            <a:off x="2434486" y="6419224"/>
            <a:ext cx="8645574" cy="707886"/>
          </a:xfrm>
          <a:prstGeom prst="rect">
            <a:avLst/>
          </a:prstGeom>
          <a:noFill/>
        </p:spPr>
        <p:txBody>
          <a:bodyPr wrap="square" rtlCol="0">
            <a:noAutofit/>
          </a:bodyPr>
          <a:lstStyle/>
          <a:p>
            <a:pPr lvl="0">
              <a:defRPr/>
            </a:pPr>
            <a:r>
              <a:rPr lang="en-US" sz="800" dirty="0">
                <a:solidFill>
                  <a:schemeClr val="tx1">
                    <a:lumMod val="50000"/>
                    <a:lumOff val="50000"/>
                  </a:schemeClr>
                </a:solidFill>
                <a:latin typeface="Montserrat" panose="00000500000000000000" pitchFamily="2" charset="0"/>
              </a:rPr>
              <a:t>The PEA is detailed in the recent technical report for Rogue, prepared in accordance with NI 43-101 standards, entitled “Independent Preliminary Economic Assessment for the Rogue Project Yukon, Canada,” dated July 30, 2025, with an effective date of March 1, 2025, available on SEDAR+ and the Company’s website.</a:t>
            </a:r>
          </a:p>
          <a:p>
            <a:pPr lvl="0">
              <a:defRPr/>
            </a:pPr>
            <a:r>
              <a:rPr lang="en-CA" sz="800" baseline="30000" dirty="0">
                <a:solidFill>
                  <a:schemeClr val="tx1">
                    <a:lumMod val="50000"/>
                    <a:lumOff val="50000"/>
                  </a:schemeClr>
                </a:solidFill>
                <a:latin typeface="Montserrat" panose="00000500000000000000" pitchFamily="2" charset="0"/>
              </a:rPr>
              <a:t>1</a:t>
            </a:r>
            <a:r>
              <a:rPr lang="en-CA" sz="800" dirty="0">
                <a:solidFill>
                  <a:schemeClr val="tx1">
                    <a:lumMod val="50000"/>
                    <a:lumOff val="50000"/>
                  </a:schemeClr>
                </a:solidFill>
                <a:latin typeface="Montserrat" panose="00000500000000000000" pitchFamily="2" charset="0"/>
              </a:rPr>
              <a:t>After-tax NPV and IRR are calculated as of the assumed start of construction (Period -4), use a CAD/USD exchange rate of 1.40, and the gold price (US$/oz) indicated.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dirty="0">
              <a:ln>
                <a:noFill/>
              </a:ln>
              <a:solidFill>
                <a:schemeClr val="tx1">
                  <a:lumMod val="50000"/>
                  <a:lumOff val="50000"/>
                </a:schemeClr>
              </a:solidFill>
              <a:effectLst/>
              <a:uLnTx/>
              <a:uFillTx/>
              <a:latin typeface="Montserrat" panose="00000500000000000000" pitchFamily="2"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dirty="0">
              <a:ln>
                <a:noFill/>
              </a:ln>
              <a:solidFill>
                <a:schemeClr val="tx1">
                  <a:lumMod val="50000"/>
                  <a:lumOff val="50000"/>
                </a:schemeClr>
              </a:solidFill>
              <a:effectLst/>
              <a:uLnTx/>
              <a:uFillTx/>
              <a:latin typeface="Montserrat" panose="00000500000000000000" pitchFamily="2" charset="0"/>
              <a:ea typeface="+mn-ea"/>
              <a:cs typeface="+mn-cs"/>
            </a:endParaRPr>
          </a:p>
        </p:txBody>
      </p:sp>
      <p:sp>
        <p:nvSpPr>
          <p:cNvPr id="3" name="Oval 2">
            <a:extLst>
              <a:ext uri="{FF2B5EF4-FFF2-40B4-BE49-F238E27FC236}">
                <a16:creationId xmlns:a16="http://schemas.microsoft.com/office/drawing/2014/main" id="{007E375D-54D6-0DB2-2E21-13E7B73E85B7}"/>
              </a:ext>
            </a:extLst>
          </p:cNvPr>
          <p:cNvSpPr/>
          <p:nvPr/>
        </p:nvSpPr>
        <p:spPr>
          <a:xfrm>
            <a:off x="6581926" y="4261849"/>
            <a:ext cx="181155" cy="181155"/>
          </a:xfrm>
          <a:prstGeom prst="ellipse">
            <a:avLst/>
          </a:prstGeom>
          <a:noFill/>
          <a:ln w="38100">
            <a:solidFill>
              <a:srgbClr val="EDC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E8AA16D6-AA0D-C7F1-7D07-34A6F8BC2739}"/>
              </a:ext>
            </a:extLst>
          </p:cNvPr>
          <p:cNvSpPr txBox="1"/>
          <p:nvPr/>
        </p:nvSpPr>
        <p:spPr>
          <a:xfrm>
            <a:off x="6378946" y="4037044"/>
            <a:ext cx="594821" cy="230832"/>
          </a:xfrm>
          <a:prstGeom prst="rect">
            <a:avLst/>
          </a:prstGeom>
          <a:noFill/>
        </p:spPr>
        <p:txBody>
          <a:bodyPr wrap="square" rtlCol="0">
            <a:spAutoFit/>
          </a:bodyPr>
          <a:lstStyle/>
          <a:p>
            <a:pPr algn="ctr"/>
            <a:r>
              <a:rPr lang="en-US" sz="900" b="1" dirty="0">
                <a:solidFill>
                  <a:srgbClr val="30527B"/>
                </a:solidFill>
                <a:latin typeface="Montserrat" panose="00000500000000000000" pitchFamily="2" charset="0"/>
              </a:rPr>
              <a:t>16.9%</a:t>
            </a:r>
          </a:p>
        </p:txBody>
      </p:sp>
      <p:sp>
        <p:nvSpPr>
          <p:cNvPr id="15" name="Oval 14">
            <a:extLst>
              <a:ext uri="{FF2B5EF4-FFF2-40B4-BE49-F238E27FC236}">
                <a16:creationId xmlns:a16="http://schemas.microsoft.com/office/drawing/2014/main" id="{E43BA0B6-8DB4-6178-6DF6-83346B8C221C}"/>
              </a:ext>
            </a:extLst>
          </p:cNvPr>
          <p:cNvSpPr/>
          <p:nvPr/>
        </p:nvSpPr>
        <p:spPr>
          <a:xfrm>
            <a:off x="7419064" y="3626161"/>
            <a:ext cx="181155" cy="181155"/>
          </a:xfrm>
          <a:prstGeom prst="ellipse">
            <a:avLst/>
          </a:prstGeom>
          <a:noFill/>
          <a:ln w="38100">
            <a:solidFill>
              <a:srgbClr val="EDC8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54A975FF-E313-2B01-AEA8-CB522CB7E930}"/>
              </a:ext>
            </a:extLst>
          </p:cNvPr>
          <p:cNvSpPr txBox="1"/>
          <p:nvPr/>
        </p:nvSpPr>
        <p:spPr>
          <a:xfrm>
            <a:off x="7137825" y="3317108"/>
            <a:ext cx="838298"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a:solidFill>
                  <a:srgbClr val="30527B"/>
                </a:solidFill>
                <a:latin typeface="Montserrat" panose="00000500000000000000" pitchFamily="2" charset="0"/>
              </a:rPr>
              <a:t>25.0%</a:t>
            </a:r>
          </a:p>
        </p:txBody>
      </p:sp>
      <p:sp>
        <p:nvSpPr>
          <p:cNvPr id="23" name="Oval 22">
            <a:extLst>
              <a:ext uri="{FF2B5EF4-FFF2-40B4-BE49-F238E27FC236}">
                <a16:creationId xmlns:a16="http://schemas.microsoft.com/office/drawing/2014/main" id="{C99DA38C-0040-2ADD-3698-6A0600E9E583}"/>
              </a:ext>
            </a:extLst>
          </p:cNvPr>
          <p:cNvSpPr/>
          <p:nvPr/>
        </p:nvSpPr>
        <p:spPr>
          <a:xfrm>
            <a:off x="8251075" y="3354395"/>
            <a:ext cx="181155" cy="181155"/>
          </a:xfrm>
          <a:prstGeom prst="ellipse">
            <a:avLst/>
          </a:prstGeom>
          <a:noFill/>
          <a:ln w="38100">
            <a:solidFill>
              <a:srgbClr val="EDC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a:extLst>
              <a:ext uri="{FF2B5EF4-FFF2-40B4-BE49-F238E27FC236}">
                <a16:creationId xmlns:a16="http://schemas.microsoft.com/office/drawing/2014/main" id="{8B13F005-B1C0-06AC-11DF-63481C91F820}"/>
              </a:ext>
            </a:extLst>
          </p:cNvPr>
          <p:cNvSpPr txBox="1"/>
          <p:nvPr/>
        </p:nvSpPr>
        <p:spPr>
          <a:xfrm>
            <a:off x="8044241" y="3115762"/>
            <a:ext cx="594821" cy="230832"/>
          </a:xfrm>
          <a:prstGeom prst="rect">
            <a:avLst/>
          </a:prstGeom>
          <a:noFill/>
        </p:spPr>
        <p:txBody>
          <a:bodyPr wrap="square" rtlCol="0">
            <a:spAutoFit/>
          </a:bodyPr>
          <a:lstStyle/>
          <a:p>
            <a:pPr algn="ctr"/>
            <a:r>
              <a:rPr lang="en-US" sz="900" b="1" dirty="0">
                <a:solidFill>
                  <a:srgbClr val="30527B"/>
                </a:solidFill>
                <a:latin typeface="Montserrat" panose="00000500000000000000" pitchFamily="2" charset="0"/>
              </a:rPr>
              <a:t>28.3%</a:t>
            </a:r>
          </a:p>
        </p:txBody>
      </p:sp>
      <p:sp>
        <p:nvSpPr>
          <p:cNvPr id="25" name="Oval 24">
            <a:extLst>
              <a:ext uri="{FF2B5EF4-FFF2-40B4-BE49-F238E27FC236}">
                <a16:creationId xmlns:a16="http://schemas.microsoft.com/office/drawing/2014/main" id="{9EA381E9-4B18-F59A-A014-B18F8B327EE3}"/>
              </a:ext>
            </a:extLst>
          </p:cNvPr>
          <p:cNvSpPr/>
          <p:nvPr/>
        </p:nvSpPr>
        <p:spPr>
          <a:xfrm>
            <a:off x="9089531" y="3128546"/>
            <a:ext cx="181155" cy="181155"/>
          </a:xfrm>
          <a:prstGeom prst="ellipse">
            <a:avLst/>
          </a:prstGeom>
          <a:noFill/>
          <a:ln w="38100">
            <a:solidFill>
              <a:srgbClr val="EDC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TextBox 25">
            <a:extLst>
              <a:ext uri="{FF2B5EF4-FFF2-40B4-BE49-F238E27FC236}">
                <a16:creationId xmlns:a16="http://schemas.microsoft.com/office/drawing/2014/main" id="{0DE8E70A-BA39-C834-3430-1B1E756B3B5D}"/>
              </a:ext>
            </a:extLst>
          </p:cNvPr>
          <p:cNvSpPr txBox="1"/>
          <p:nvPr/>
        </p:nvSpPr>
        <p:spPr>
          <a:xfrm>
            <a:off x="8882697" y="2889914"/>
            <a:ext cx="594821" cy="230832"/>
          </a:xfrm>
          <a:prstGeom prst="rect">
            <a:avLst/>
          </a:prstGeom>
          <a:noFill/>
        </p:spPr>
        <p:txBody>
          <a:bodyPr wrap="square" rtlCol="0">
            <a:spAutoFit/>
          </a:bodyPr>
          <a:lstStyle/>
          <a:p>
            <a:pPr algn="ctr"/>
            <a:r>
              <a:rPr lang="en-US" sz="900" b="1" dirty="0">
                <a:solidFill>
                  <a:srgbClr val="30527B"/>
                </a:solidFill>
                <a:latin typeface="Montserrat" panose="00000500000000000000" pitchFamily="2" charset="0"/>
              </a:rPr>
              <a:t>31.4%</a:t>
            </a:r>
          </a:p>
        </p:txBody>
      </p:sp>
      <p:sp>
        <p:nvSpPr>
          <p:cNvPr id="27" name="Oval 26">
            <a:extLst>
              <a:ext uri="{FF2B5EF4-FFF2-40B4-BE49-F238E27FC236}">
                <a16:creationId xmlns:a16="http://schemas.microsoft.com/office/drawing/2014/main" id="{948FF4BA-47DC-A7A5-4604-DD93731C5959}"/>
              </a:ext>
            </a:extLst>
          </p:cNvPr>
          <p:cNvSpPr/>
          <p:nvPr/>
        </p:nvSpPr>
        <p:spPr>
          <a:xfrm>
            <a:off x="9930345" y="2702584"/>
            <a:ext cx="181155" cy="181155"/>
          </a:xfrm>
          <a:prstGeom prst="ellipse">
            <a:avLst/>
          </a:prstGeom>
          <a:noFill/>
          <a:ln w="38100">
            <a:solidFill>
              <a:srgbClr val="EDC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a:extLst>
              <a:ext uri="{FF2B5EF4-FFF2-40B4-BE49-F238E27FC236}">
                <a16:creationId xmlns:a16="http://schemas.microsoft.com/office/drawing/2014/main" id="{A7865580-405D-6911-31C7-76324858BDF6}"/>
              </a:ext>
            </a:extLst>
          </p:cNvPr>
          <p:cNvSpPr txBox="1"/>
          <p:nvPr/>
        </p:nvSpPr>
        <p:spPr>
          <a:xfrm>
            <a:off x="9723511" y="2463953"/>
            <a:ext cx="594821" cy="230832"/>
          </a:xfrm>
          <a:prstGeom prst="rect">
            <a:avLst/>
          </a:prstGeom>
          <a:noFill/>
        </p:spPr>
        <p:txBody>
          <a:bodyPr wrap="square" rtlCol="0">
            <a:spAutoFit/>
          </a:bodyPr>
          <a:lstStyle/>
          <a:p>
            <a:pPr algn="ctr"/>
            <a:r>
              <a:rPr lang="en-US" sz="900" b="1" dirty="0">
                <a:solidFill>
                  <a:srgbClr val="30527B"/>
                </a:solidFill>
                <a:latin typeface="Montserrat" panose="00000500000000000000" pitchFamily="2" charset="0"/>
              </a:rPr>
              <a:t>36.9%</a:t>
            </a:r>
          </a:p>
        </p:txBody>
      </p:sp>
      <p:sp>
        <p:nvSpPr>
          <p:cNvPr id="29" name="Oval 28">
            <a:extLst>
              <a:ext uri="{FF2B5EF4-FFF2-40B4-BE49-F238E27FC236}">
                <a16:creationId xmlns:a16="http://schemas.microsoft.com/office/drawing/2014/main" id="{C10E8155-0F05-641E-6B31-CA85B7E84326}"/>
              </a:ext>
            </a:extLst>
          </p:cNvPr>
          <p:cNvSpPr/>
          <p:nvPr/>
        </p:nvSpPr>
        <p:spPr>
          <a:xfrm>
            <a:off x="10743234" y="2464599"/>
            <a:ext cx="181155" cy="181155"/>
          </a:xfrm>
          <a:prstGeom prst="ellipse">
            <a:avLst/>
          </a:prstGeom>
          <a:noFill/>
          <a:ln w="38100">
            <a:solidFill>
              <a:srgbClr val="EDC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TextBox 29">
            <a:extLst>
              <a:ext uri="{FF2B5EF4-FFF2-40B4-BE49-F238E27FC236}">
                <a16:creationId xmlns:a16="http://schemas.microsoft.com/office/drawing/2014/main" id="{414B0DB7-D60E-20C5-C8F5-BE0DA825FE04}"/>
              </a:ext>
            </a:extLst>
          </p:cNvPr>
          <p:cNvSpPr txBox="1"/>
          <p:nvPr/>
        </p:nvSpPr>
        <p:spPr>
          <a:xfrm>
            <a:off x="10472234" y="2156176"/>
            <a:ext cx="757656" cy="276999"/>
          </a:xfrm>
          <a:prstGeom prst="rect">
            <a:avLst/>
          </a:prstGeom>
          <a:noFill/>
          <a:effectLst/>
        </p:spPr>
        <p:txBody>
          <a:bodyPr wrap="square" rtlCol="0">
            <a:spAutoFit/>
          </a:bodyPr>
          <a:lstStyle>
            <a:defPPr>
              <a:defRPr lang="en-US"/>
            </a:defPPr>
            <a:lvl1pPr algn="ctr">
              <a:defRPr sz="1400" b="1">
                <a:solidFill>
                  <a:srgbClr val="30527B"/>
                </a:solidFill>
                <a:latin typeface="Montserrat" panose="00000500000000000000" pitchFamily="2" charset="0"/>
              </a:defRPr>
            </a:lvl1pPr>
          </a:lstStyle>
          <a:p>
            <a:r>
              <a:rPr lang="en-US" sz="1200" dirty="0"/>
              <a:t>39.3%</a:t>
            </a:r>
          </a:p>
        </p:txBody>
      </p:sp>
      <p:sp>
        <p:nvSpPr>
          <p:cNvPr id="11" name="TextBox 10">
            <a:extLst>
              <a:ext uri="{FF2B5EF4-FFF2-40B4-BE49-F238E27FC236}">
                <a16:creationId xmlns:a16="http://schemas.microsoft.com/office/drawing/2014/main" id="{DD2AC7BE-8E20-B738-D157-84AA8EB249EC}"/>
              </a:ext>
            </a:extLst>
          </p:cNvPr>
          <p:cNvSpPr txBox="1"/>
          <p:nvPr/>
        </p:nvSpPr>
        <p:spPr>
          <a:xfrm>
            <a:off x="6164985" y="4863981"/>
            <a:ext cx="1015036" cy="307777"/>
          </a:xfrm>
          <a:prstGeom prst="rect">
            <a:avLst/>
          </a:prstGeom>
          <a:noFill/>
        </p:spPr>
        <p:txBody>
          <a:bodyPr wrap="square" rtlCol="0">
            <a:spAutoFit/>
          </a:bodyPr>
          <a:lstStyle/>
          <a:p>
            <a:pPr algn="ctr"/>
            <a:r>
              <a:rPr lang="en-US" sz="1050" b="1" dirty="0">
                <a:solidFill>
                  <a:schemeClr val="tx1">
                    <a:lumMod val="75000"/>
                    <a:lumOff val="25000"/>
                  </a:schemeClr>
                </a:solidFill>
                <a:latin typeface="Montserrat" panose="00000500000000000000" pitchFamily="2" charset="0"/>
              </a:rPr>
              <a:t>C</a:t>
            </a:r>
            <a:r>
              <a:rPr lang="en-US" sz="600" b="1" dirty="0">
                <a:solidFill>
                  <a:schemeClr val="tx1">
                    <a:lumMod val="75000"/>
                    <a:lumOff val="25000"/>
                  </a:schemeClr>
                </a:solidFill>
                <a:latin typeface="Montserrat" panose="00000500000000000000" pitchFamily="2" charset="0"/>
              </a:rPr>
              <a:t> </a:t>
            </a:r>
            <a:r>
              <a:rPr lang="en-US" sz="1400" b="1" dirty="0">
                <a:solidFill>
                  <a:schemeClr val="tx1">
                    <a:lumMod val="75000"/>
                    <a:lumOff val="25000"/>
                  </a:schemeClr>
                </a:solidFill>
                <a:latin typeface="Montserrat" panose="00000500000000000000" pitchFamily="2" charset="0"/>
              </a:rPr>
              <a:t>$1.6</a:t>
            </a:r>
            <a:r>
              <a:rPr lang="en-US" sz="600" b="1" dirty="0">
                <a:solidFill>
                  <a:schemeClr val="tx1">
                    <a:lumMod val="75000"/>
                    <a:lumOff val="25000"/>
                  </a:schemeClr>
                </a:solidFill>
                <a:latin typeface="Montserrat" panose="00000500000000000000" pitchFamily="2" charset="0"/>
              </a:rPr>
              <a:t> </a:t>
            </a:r>
            <a:r>
              <a:rPr lang="en-US" sz="1050" b="1" dirty="0">
                <a:solidFill>
                  <a:schemeClr val="tx1">
                    <a:lumMod val="75000"/>
                    <a:lumOff val="25000"/>
                  </a:schemeClr>
                </a:solidFill>
                <a:latin typeface="Montserrat" panose="00000500000000000000" pitchFamily="2" charset="0"/>
              </a:rPr>
              <a:t>B</a:t>
            </a:r>
            <a:endParaRPr lang="en-US" sz="1200" b="1" dirty="0">
              <a:solidFill>
                <a:schemeClr val="tx1">
                  <a:lumMod val="75000"/>
                  <a:lumOff val="25000"/>
                </a:schemeClr>
              </a:solidFill>
              <a:latin typeface="Montserrat" panose="00000500000000000000" pitchFamily="2" charset="0"/>
            </a:endParaRPr>
          </a:p>
        </p:txBody>
      </p:sp>
      <p:sp>
        <p:nvSpPr>
          <p:cNvPr id="21" name="TextBox 20">
            <a:extLst>
              <a:ext uri="{FF2B5EF4-FFF2-40B4-BE49-F238E27FC236}">
                <a16:creationId xmlns:a16="http://schemas.microsoft.com/office/drawing/2014/main" id="{367B542F-5F2C-DF12-16E3-B60D0C32999E}"/>
              </a:ext>
            </a:extLst>
          </p:cNvPr>
          <p:cNvSpPr txBox="1"/>
          <p:nvPr/>
        </p:nvSpPr>
        <p:spPr>
          <a:xfrm>
            <a:off x="6959413" y="4190230"/>
            <a:ext cx="1091611" cy="338554"/>
          </a:xfrm>
          <a:prstGeom prst="rect">
            <a:avLst/>
          </a:prstGeom>
          <a:noFill/>
        </p:spPr>
        <p:txBody>
          <a:bodyPr wrap="square" rtlCol="0">
            <a:spAutoFit/>
          </a:bodyPr>
          <a:lstStyle/>
          <a:p>
            <a:pPr algn="ctr"/>
            <a:r>
              <a:rPr lang="en-US" sz="1100" b="1" dirty="0">
                <a:solidFill>
                  <a:schemeClr val="tx1">
                    <a:lumMod val="75000"/>
                    <a:lumOff val="25000"/>
                  </a:schemeClr>
                </a:solidFill>
                <a:effectLst>
                  <a:outerShdw blurRad="50800" dist="38100" dir="2700000" algn="tl" rotWithShape="0">
                    <a:prstClr val="black">
                      <a:alpha val="40000"/>
                    </a:prstClr>
                  </a:outerShdw>
                </a:effectLst>
                <a:latin typeface="Montserrat" panose="00000500000000000000" pitchFamily="2" charset="0"/>
              </a:rPr>
              <a:t>C</a:t>
            </a:r>
            <a:r>
              <a:rPr lang="en-US" sz="700" b="1" dirty="0">
                <a:solidFill>
                  <a:schemeClr val="tx1">
                    <a:lumMod val="75000"/>
                    <a:lumOff val="25000"/>
                  </a:schemeClr>
                </a:solidFill>
                <a:effectLst>
                  <a:outerShdw blurRad="50800" dist="38100" dir="2700000" algn="tl" rotWithShape="0">
                    <a:prstClr val="black">
                      <a:alpha val="40000"/>
                    </a:prstClr>
                  </a:outerShdw>
                </a:effectLst>
                <a:latin typeface="Montserrat" panose="00000500000000000000" pitchFamily="2" charset="0"/>
              </a:rPr>
              <a:t> </a:t>
            </a:r>
            <a:r>
              <a:rPr lang="en-US" sz="1600" b="1" dirty="0">
                <a:solidFill>
                  <a:schemeClr val="tx1">
                    <a:lumMod val="75000"/>
                    <a:lumOff val="25000"/>
                  </a:schemeClr>
                </a:solidFill>
                <a:effectLst>
                  <a:outerShdw blurRad="50800" dist="38100" dir="2700000" algn="tl" rotWithShape="0">
                    <a:prstClr val="black">
                      <a:alpha val="40000"/>
                    </a:prstClr>
                  </a:outerShdw>
                </a:effectLst>
                <a:latin typeface="Montserrat" panose="00000500000000000000" pitchFamily="2" charset="0"/>
              </a:rPr>
              <a:t>$3.4</a:t>
            </a:r>
            <a:r>
              <a:rPr lang="en-US" sz="700" b="1" dirty="0">
                <a:solidFill>
                  <a:schemeClr val="tx1">
                    <a:lumMod val="75000"/>
                    <a:lumOff val="25000"/>
                  </a:schemeClr>
                </a:solidFill>
                <a:effectLst>
                  <a:outerShdw blurRad="50800" dist="38100" dir="2700000" algn="tl" rotWithShape="0">
                    <a:prstClr val="black">
                      <a:alpha val="40000"/>
                    </a:prstClr>
                  </a:outerShdw>
                </a:effectLst>
                <a:latin typeface="Montserrat" panose="00000500000000000000" pitchFamily="2" charset="0"/>
              </a:rPr>
              <a:t> </a:t>
            </a:r>
            <a:r>
              <a:rPr lang="en-US" sz="1100" b="1" dirty="0">
                <a:solidFill>
                  <a:schemeClr val="tx1">
                    <a:lumMod val="75000"/>
                    <a:lumOff val="25000"/>
                  </a:schemeClr>
                </a:solidFill>
                <a:effectLst>
                  <a:outerShdw blurRad="50800" dist="38100" dir="2700000" algn="tl" rotWithShape="0">
                    <a:prstClr val="black">
                      <a:alpha val="40000"/>
                    </a:prstClr>
                  </a:outerShdw>
                </a:effectLst>
                <a:latin typeface="Montserrat" panose="00000500000000000000" pitchFamily="2" charset="0"/>
              </a:rPr>
              <a:t>B</a:t>
            </a:r>
            <a:endParaRPr lang="en-US" sz="1400" b="1" dirty="0">
              <a:solidFill>
                <a:schemeClr val="tx1">
                  <a:lumMod val="75000"/>
                  <a:lumOff val="25000"/>
                </a:schemeClr>
              </a:solidFill>
              <a:effectLst>
                <a:outerShdw blurRad="50800" dist="38100" dir="2700000" algn="tl" rotWithShape="0">
                  <a:prstClr val="black">
                    <a:alpha val="40000"/>
                  </a:prstClr>
                </a:outerShdw>
              </a:effectLst>
              <a:latin typeface="Montserrat" panose="00000500000000000000" pitchFamily="2" charset="0"/>
            </a:endParaRPr>
          </a:p>
        </p:txBody>
      </p:sp>
      <p:sp>
        <p:nvSpPr>
          <p:cNvPr id="22" name="TextBox 21">
            <a:extLst>
              <a:ext uri="{FF2B5EF4-FFF2-40B4-BE49-F238E27FC236}">
                <a16:creationId xmlns:a16="http://schemas.microsoft.com/office/drawing/2014/main" id="{B1F2E1E7-AB80-73C5-C582-9B6664FE741E}"/>
              </a:ext>
            </a:extLst>
          </p:cNvPr>
          <p:cNvSpPr txBox="1"/>
          <p:nvPr/>
        </p:nvSpPr>
        <p:spPr>
          <a:xfrm>
            <a:off x="7834133" y="3926136"/>
            <a:ext cx="1015036" cy="307777"/>
          </a:xfrm>
          <a:prstGeom prst="rect">
            <a:avLst/>
          </a:prstGeom>
          <a:noFill/>
        </p:spPr>
        <p:txBody>
          <a:bodyPr wrap="square" rtlCol="0">
            <a:spAutoFit/>
          </a:bodyPr>
          <a:lstStyle/>
          <a:p>
            <a:pPr algn="ctr"/>
            <a:r>
              <a:rPr lang="en-US" sz="1050" b="1" dirty="0">
                <a:solidFill>
                  <a:schemeClr val="tx1">
                    <a:lumMod val="75000"/>
                    <a:lumOff val="25000"/>
                  </a:schemeClr>
                </a:solidFill>
                <a:latin typeface="Montserrat" panose="00000500000000000000" pitchFamily="2" charset="0"/>
              </a:rPr>
              <a:t>C</a:t>
            </a:r>
            <a:r>
              <a:rPr lang="en-US" sz="600" b="1" dirty="0">
                <a:solidFill>
                  <a:schemeClr val="tx1">
                    <a:lumMod val="75000"/>
                    <a:lumOff val="25000"/>
                  </a:schemeClr>
                </a:solidFill>
                <a:latin typeface="Montserrat" panose="00000500000000000000" pitchFamily="2" charset="0"/>
              </a:rPr>
              <a:t> </a:t>
            </a:r>
            <a:r>
              <a:rPr lang="en-US" sz="1400" b="1" dirty="0">
                <a:solidFill>
                  <a:schemeClr val="tx1">
                    <a:lumMod val="75000"/>
                    <a:lumOff val="25000"/>
                  </a:schemeClr>
                </a:solidFill>
                <a:latin typeface="Montserrat" panose="00000500000000000000" pitchFamily="2" charset="0"/>
              </a:rPr>
              <a:t>$4.2</a:t>
            </a:r>
            <a:r>
              <a:rPr lang="en-US" sz="600" b="1" dirty="0">
                <a:solidFill>
                  <a:schemeClr val="tx1">
                    <a:lumMod val="75000"/>
                    <a:lumOff val="25000"/>
                  </a:schemeClr>
                </a:solidFill>
                <a:latin typeface="Montserrat" panose="00000500000000000000" pitchFamily="2" charset="0"/>
              </a:rPr>
              <a:t> </a:t>
            </a:r>
            <a:r>
              <a:rPr lang="en-US" sz="1050" b="1" dirty="0">
                <a:solidFill>
                  <a:schemeClr val="tx1">
                    <a:lumMod val="75000"/>
                    <a:lumOff val="25000"/>
                  </a:schemeClr>
                </a:solidFill>
                <a:latin typeface="Montserrat" panose="00000500000000000000" pitchFamily="2" charset="0"/>
              </a:rPr>
              <a:t>B</a:t>
            </a:r>
            <a:endParaRPr lang="en-US" sz="1200" b="1" dirty="0">
              <a:solidFill>
                <a:schemeClr val="tx1">
                  <a:lumMod val="75000"/>
                  <a:lumOff val="25000"/>
                </a:schemeClr>
              </a:solidFill>
              <a:latin typeface="Montserrat" panose="00000500000000000000" pitchFamily="2" charset="0"/>
            </a:endParaRPr>
          </a:p>
        </p:txBody>
      </p:sp>
      <p:sp>
        <p:nvSpPr>
          <p:cNvPr id="32" name="TextBox 31">
            <a:extLst>
              <a:ext uri="{FF2B5EF4-FFF2-40B4-BE49-F238E27FC236}">
                <a16:creationId xmlns:a16="http://schemas.microsoft.com/office/drawing/2014/main" id="{A7D570C1-F06C-00F2-1B2A-ED27826B2D51}"/>
              </a:ext>
            </a:extLst>
          </p:cNvPr>
          <p:cNvSpPr txBox="1"/>
          <p:nvPr/>
        </p:nvSpPr>
        <p:spPr>
          <a:xfrm>
            <a:off x="8673341" y="3631410"/>
            <a:ext cx="1015036" cy="307777"/>
          </a:xfrm>
          <a:prstGeom prst="rect">
            <a:avLst/>
          </a:prstGeom>
          <a:noFill/>
        </p:spPr>
        <p:txBody>
          <a:bodyPr wrap="square" rtlCol="0">
            <a:spAutoFit/>
          </a:bodyPr>
          <a:lstStyle/>
          <a:p>
            <a:pPr algn="ctr"/>
            <a:r>
              <a:rPr lang="en-US" sz="1050" b="1" dirty="0">
                <a:solidFill>
                  <a:schemeClr val="tx1">
                    <a:lumMod val="75000"/>
                    <a:lumOff val="25000"/>
                  </a:schemeClr>
                </a:solidFill>
                <a:latin typeface="Montserrat" panose="00000500000000000000" pitchFamily="2" charset="0"/>
              </a:rPr>
              <a:t>C</a:t>
            </a:r>
            <a:r>
              <a:rPr lang="en-US" sz="600" b="1" dirty="0">
                <a:solidFill>
                  <a:schemeClr val="tx1">
                    <a:lumMod val="75000"/>
                    <a:lumOff val="25000"/>
                  </a:schemeClr>
                </a:solidFill>
                <a:latin typeface="Montserrat" panose="00000500000000000000" pitchFamily="2" charset="0"/>
              </a:rPr>
              <a:t> </a:t>
            </a:r>
            <a:r>
              <a:rPr lang="en-US" sz="1400" b="1" dirty="0">
                <a:solidFill>
                  <a:schemeClr val="tx1">
                    <a:lumMod val="75000"/>
                    <a:lumOff val="25000"/>
                  </a:schemeClr>
                </a:solidFill>
                <a:latin typeface="Montserrat" panose="00000500000000000000" pitchFamily="2" charset="0"/>
              </a:rPr>
              <a:t>$5.1</a:t>
            </a:r>
            <a:r>
              <a:rPr lang="en-US" sz="600" b="1" dirty="0">
                <a:solidFill>
                  <a:schemeClr val="tx1">
                    <a:lumMod val="75000"/>
                    <a:lumOff val="25000"/>
                  </a:schemeClr>
                </a:solidFill>
                <a:latin typeface="Montserrat" panose="00000500000000000000" pitchFamily="2" charset="0"/>
              </a:rPr>
              <a:t> </a:t>
            </a:r>
            <a:r>
              <a:rPr lang="en-US" sz="1050" b="1" dirty="0">
                <a:solidFill>
                  <a:schemeClr val="tx1">
                    <a:lumMod val="75000"/>
                    <a:lumOff val="25000"/>
                  </a:schemeClr>
                </a:solidFill>
                <a:latin typeface="Montserrat" panose="00000500000000000000" pitchFamily="2" charset="0"/>
              </a:rPr>
              <a:t>B</a:t>
            </a:r>
            <a:endParaRPr lang="en-US" sz="1200" b="1" dirty="0">
              <a:solidFill>
                <a:schemeClr val="tx1">
                  <a:lumMod val="75000"/>
                  <a:lumOff val="25000"/>
                </a:schemeClr>
              </a:solidFill>
              <a:latin typeface="Montserrat" panose="00000500000000000000" pitchFamily="2" charset="0"/>
            </a:endParaRPr>
          </a:p>
        </p:txBody>
      </p:sp>
      <p:sp>
        <p:nvSpPr>
          <p:cNvPr id="33" name="TextBox 32">
            <a:extLst>
              <a:ext uri="{FF2B5EF4-FFF2-40B4-BE49-F238E27FC236}">
                <a16:creationId xmlns:a16="http://schemas.microsoft.com/office/drawing/2014/main" id="{3CDC11DA-0B4A-D04C-9188-032D204BBF93}"/>
              </a:ext>
            </a:extLst>
          </p:cNvPr>
          <p:cNvSpPr txBox="1"/>
          <p:nvPr/>
        </p:nvSpPr>
        <p:spPr>
          <a:xfrm>
            <a:off x="9509247" y="3006375"/>
            <a:ext cx="1015036" cy="307777"/>
          </a:xfrm>
          <a:prstGeom prst="rect">
            <a:avLst/>
          </a:prstGeom>
          <a:noFill/>
        </p:spPr>
        <p:txBody>
          <a:bodyPr wrap="square" rtlCol="0">
            <a:spAutoFit/>
          </a:bodyPr>
          <a:lstStyle/>
          <a:p>
            <a:pPr algn="ctr"/>
            <a:r>
              <a:rPr lang="en-US" sz="1050" b="1" dirty="0">
                <a:solidFill>
                  <a:schemeClr val="tx1">
                    <a:lumMod val="75000"/>
                    <a:lumOff val="25000"/>
                  </a:schemeClr>
                </a:solidFill>
                <a:latin typeface="Montserrat" panose="00000500000000000000" pitchFamily="2" charset="0"/>
              </a:rPr>
              <a:t>C</a:t>
            </a:r>
            <a:r>
              <a:rPr lang="en-US" sz="600" b="1" dirty="0">
                <a:solidFill>
                  <a:schemeClr val="tx1">
                    <a:lumMod val="75000"/>
                    <a:lumOff val="25000"/>
                  </a:schemeClr>
                </a:solidFill>
                <a:latin typeface="Montserrat" panose="00000500000000000000" pitchFamily="2" charset="0"/>
              </a:rPr>
              <a:t> </a:t>
            </a:r>
            <a:r>
              <a:rPr lang="en-US" sz="1400" b="1" dirty="0">
                <a:solidFill>
                  <a:schemeClr val="tx1">
                    <a:lumMod val="75000"/>
                    <a:lumOff val="25000"/>
                  </a:schemeClr>
                </a:solidFill>
                <a:latin typeface="Montserrat" panose="00000500000000000000" pitchFamily="2" charset="0"/>
              </a:rPr>
              <a:t>$6.8</a:t>
            </a:r>
            <a:r>
              <a:rPr lang="en-US" sz="600" b="1" dirty="0">
                <a:solidFill>
                  <a:schemeClr val="tx1">
                    <a:lumMod val="75000"/>
                    <a:lumOff val="25000"/>
                  </a:schemeClr>
                </a:solidFill>
                <a:latin typeface="Montserrat" panose="00000500000000000000" pitchFamily="2" charset="0"/>
              </a:rPr>
              <a:t> </a:t>
            </a:r>
            <a:r>
              <a:rPr lang="en-US" sz="1050" b="1" dirty="0">
                <a:solidFill>
                  <a:schemeClr val="tx1">
                    <a:lumMod val="75000"/>
                    <a:lumOff val="25000"/>
                  </a:schemeClr>
                </a:solidFill>
                <a:latin typeface="Montserrat" panose="00000500000000000000" pitchFamily="2" charset="0"/>
              </a:rPr>
              <a:t>B</a:t>
            </a:r>
            <a:endParaRPr lang="en-US" sz="1200" b="1" dirty="0">
              <a:solidFill>
                <a:schemeClr val="tx1">
                  <a:lumMod val="75000"/>
                  <a:lumOff val="25000"/>
                </a:schemeClr>
              </a:solidFill>
              <a:latin typeface="Montserrat" panose="00000500000000000000" pitchFamily="2" charset="0"/>
            </a:endParaRPr>
          </a:p>
        </p:txBody>
      </p:sp>
      <p:sp>
        <p:nvSpPr>
          <p:cNvPr id="34" name="TextBox 33">
            <a:extLst>
              <a:ext uri="{FF2B5EF4-FFF2-40B4-BE49-F238E27FC236}">
                <a16:creationId xmlns:a16="http://schemas.microsoft.com/office/drawing/2014/main" id="{1DBEA170-40C0-6A89-F2ED-E3C280EF3020}"/>
              </a:ext>
            </a:extLst>
          </p:cNvPr>
          <p:cNvSpPr txBox="1"/>
          <p:nvPr/>
        </p:nvSpPr>
        <p:spPr>
          <a:xfrm>
            <a:off x="10338764" y="2724765"/>
            <a:ext cx="1015036" cy="307777"/>
          </a:xfrm>
          <a:prstGeom prst="rect">
            <a:avLst/>
          </a:prstGeom>
          <a:noFill/>
          <a:effectLst/>
        </p:spPr>
        <p:txBody>
          <a:bodyPr wrap="square" rtlCol="0">
            <a:spAutoFit/>
          </a:bodyPr>
          <a:lstStyle/>
          <a:p>
            <a:pPr algn="ctr"/>
            <a:r>
              <a:rPr lang="en-US" sz="1050" b="1" dirty="0">
                <a:solidFill>
                  <a:schemeClr val="tx1">
                    <a:lumMod val="75000"/>
                    <a:lumOff val="25000"/>
                  </a:schemeClr>
                </a:solidFill>
                <a:effectLst>
                  <a:outerShdw blurRad="38100" dist="38100" dir="2700000" algn="tl">
                    <a:srgbClr val="000000">
                      <a:alpha val="43137"/>
                    </a:srgbClr>
                  </a:outerShdw>
                </a:effectLst>
                <a:latin typeface="Montserrat" panose="00000500000000000000" pitchFamily="2" charset="0"/>
              </a:rPr>
              <a:t>C</a:t>
            </a:r>
            <a:r>
              <a:rPr lang="en-US" sz="600" b="1" dirty="0">
                <a:solidFill>
                  <a:schemeClr val="tx1">
                    <a:lumMod val="75000"/>
                    <a:lumOff val="25000"/>
                  </a:schemeClr>
                </a:solidFill>
                <a:effectLst>
                  <a:outerShdw blurRad="38100" dist="38100" dir="2700000" algn="tl">
                    <a:srgbClr val="000000">
                      <a:alpha val="43137"/>
                    </a:srgbClr>
                  </a:outerShdw>
                </a:effectLst>
                <a:latin typeface="Montserrat" panose="00000500000000000000" pitchFamily="2" charset="0"/>
              </a:rPr>
              <a:t> </a:t>
            </a:r>
            <a:r>
              <a:rPr lang="en-US" sz="1400" b="1" dirty="0">
                <a:solidFill>
                  <a:schemeClr val="tx1">
                    <a:lumMod val="75000"/>
                    <a:lumOff val="25000"/>
                  </a:schemeClr>
                </a:solidFill>
                <a:effectLst>
                  <a:outerShdw blurRad="38100" dist="38100" dir="2700000" algn="tl">
                    <a:srgbClr val="000000">
                      <a:alpha val="43137"/>
                    </a:srgbClr>
                  </a:outerShdw>
                </a:effectLst>
                <a:latin typeface="Montserrat" panose="00000500000000000000" pitchFamily="2" charset="0"/>
              </a:rPr>
              <a:t>$7.7</a:t>
            </a:r>
            <a:r>
              <a:rPr lang="en-US" sz="600" b="1" dirty="0">
                <a:solidFill>
                  <a:schemeClr val="tx1">
                    <a:lumMod val="75000"/>
                    <a:lumOff val="25000"/>
                  </a:schemeClr>
                </a:solidFill>
                <a:effectLst>
                  <a:outerShdw blurRad="38100" dist="38100" dir="2700000" algn="tl">
                    <a:srgbClr val="000000">
                      <a:alpha val="43137"/>
                    </a:srgbClr>
                  </a:outerShdw>
                </a:effectLst>
                <a:latin typeface="Montserrat" panose="00000500000000000000" pitchFamily="2" charset="0"/>
              </a:rPr>
              <a:t> </a:t>
            </a:r>
            <a:r>
              <a:rPr lang="en-US" sz="1050" b="1" dirty="0">
                <a:solidFill>
                  <a:schemeClr val="tx1">
                    <a:lumMod val="75000"/>
                    <a:lumOff val="25000"/>
                  </a:schemeClr>
                </a:solidFill>
                <a:effectLst>
                  <a:outerShdw blurRad="38100" dist="38100" dir="2700000" algn="tl">
                    <a:srgbClr val="000000">
                      <a:alpha val="43137"/>
                    </a:srgbClr>
                  </a:outerShdw>
                </a:effectLst>
                <a:latin typeface="Montserrat" panose="00000500000000000000" pitchFamily="2" charset="0"/>
              </a:rPr>
              <a:t>B</a:t>
            </a:r>
            <a:endParaRPr lang="en-US" sz="1200" b="1" dirty="0">
              <a:solidFill>
                <a:schemeClr val="tx1">
                  <a:lumMod val="75000"/>
                  <a:lumOff val="25000"/>
                </a:schemeClr>
              </a:solidFill>
              <a:effectLst>
                <a:outerShdw blurRad="38100" dist="38100" dir="2700000" algn="tl">
                  <a:srgbClr val="000000">
                    <a:alpha val="43137"/>
                  </a:srgbClr>
                </a:outerShdw>
              </a:effectLst>
              <a:latin typeface="Montserrat" panose="00000500000000000000" pitchFamily="2" charset="0"/>
            </a:endParaRPr>
          </a:p>
        </p:txBody>
      </p:sp>
      <p:cxnSp>
        <p:nvCxnSpPr>
          <p:cNvPr id="37" name="Straight Arrow Connector 36">
            <a:extLst>
              <a:ext uri="{FF2B5EF4-FFF2-40B4-BE49-F238E27FC236}">
                <a16:creationId xmlns:a16="http://schemas.microsoft.com/office/drawing/2014/main" id="{B9EFFEF6-408D-EB72-290E-6C46F5C78E3A}"/>
              </a:ext>
            </a:extLst>
          </p:cNvPr>
          <p:cNvCxnSpPr>
            <a:cxnSpLocks/>
          </p:cNvCxnSpPr>
          <p:nvPr/>
        </p:nvCxnSpPr>
        <p:spPr>
          <a:xfrm flipV="1">
            <a:off x="11139216" y="1678918"/>
            <a:ext cx="296068" cy="610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024324A-47DC-65CB-8571-D20C9E29E072}"/>
              </a:ext>
            </a:extLst>
          </p:cNvPr>
          <p:cNvCxnSpPr>
            <a:cxnSpLocks/>
          </p:cNvCxnSpPr>
          <p:nvPr/>
        </p:nvCxnSpPr>
        <p:spPr>
          <a:xfrm>
            <a:off x="10833810" y="1981868"/>
            <a:ext cx="0" cy="1797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85A7E27-2031-6CFF-B1E8-DE39A4E21B0F}"/>
              </a:ext>
            </a:extLst>
          </p:cNvPr>
          <p:cNvSpPr txBox="1"/>
          <p:nvPr/>
        </p:nvSpPr>
        <p:spPr>
          <a:xfrm>
            <a:off x="1009149" y="4899412"/>
            <a:ext cx="4261447" cy="707886"/>
          </a:xfrm>
          <a:prstGeom prst="rect">
            <a:avLst/>
          </a:prstGeom>
          <a:solidFill>
            <a:srgbClr val="EDC843"/>
          </a:solidFill>
        </p:spPr>
        <p:txBody>
          <a:bodyPr wrap="square" rtlCol="0">
            <a:spAutoFit/>
          </a:bodyPr>
          <a:lstStyle/>
          <a:p>
            <a:pPr marL="0" marR="0" lvl="0" indent="0" algn="l" defTabSz="914400" rtl="0" eaLnBrk="1" fontAlgn="auto" latinLnBrk="0" hangingPunct="1">
              <a:lnSpc>
                <a:spcPts val="1600"/>
              </a:lnSpc>
              <a:spcBef>
                <a:spcPts val="0"/>
              </a:spcBef>
              <a:spcAft>
                <a:spcPts val="0"/>
              </a:spcAft>
              <a:buClr>
                <a:srgbClr val="D5B446"/>
              </a:buClr>
              <a:buSzTx/>
              <a:buFontTx/>
              <a:buNone/>
              <a:tabLst/>
              <a:defRPr/>
            </a:pPr>
            <a:r>
              <a:rPr kumimoji="0" lang="en-CA" sz="1400" b="0" i="1" u="none" strike="noStrike" kern="1200" cap="none" spc="0" normalizeH="0" baseline="0" noProof="0" dirty="0">
                <a:ln>
                  <a:noFill/>
                </a:ln>
                <a:effectLst/>
                <a:uLnTx/>
                <a:uFillTx/>
                <a:latin typeface="Montserrat" pitchFamily="2" charset="77"/>
                <a:ea typeface="+mn-ea"/>
                <a:cs typeface="+mn-cs"/>
              </a:rPr>
              <a:t>Sensitivities </a:t>
            </a:r>
            <a:r>
              <a:rPr kumimoji="0" lang="en-US" sz="1400" b="0" i="1" u="none" strike="noStrike" kern="1200" cap="none" spc="0" normalizeH="0" baseline="0" noProof="0" dirty="0">
                <a:ln>
                  <a:noFill/>
                </a:ln>
                <a:effectLst/>
                <a:uLnTx/>
                <a:uFillTx/>
                <a:latin typeface="Montserrat" pitchFamily="2" charset="77"/>
                <a:ea typeface="+mn-ea"/>
                <a:cs typeface="+mn-cs"/>
              </a:rPr>
              <a:t>are based on a single mine plan and production schedule for the PEA, </a:t>
            </a:r>
            <a:r>
              <a:rPr kumimoji="0" lang="en-US" sz="1400" i="1" u="none" strike="noStrike" kern="1200" cap="none" spc="0" normalizeH="0" baseline="0" noProof="0" dirty="0">
                <a:ln>
                  <a:noFill/>
                </a:ln>
                <a:effectLst/>
                <a:uLnTx/>
                <a:uFillTx/>
                <a:latin typeface="Montserrat" pitchFamily="2" charset="77"/>
                <a:ea typeface="+mn-ea"/>
                <a:cs typeface="+mn-cs"/>
              </a:rPr>
              <a:t>optimized for </a:t>
            </a:r>
            <a:r>
              <a:rPr kumimoji="0" lang="en-US" sz="1400" b="1" i="1" u="none" strike="noStrike" kern="1200" cap="none" spc="0" normalizeH="0" baseline="0" noProof="0" dirty="0">
                <a:ln>
                  <a:noFill/>
                </a:ln>
                <a:effectLst/>
                <a:uLnTx/>
                <a:uFillTx/>
                <a:latin typeface="Montserrat" pitchFamily="2" charset="77"/>
                <a:ea typeface="+mn-ea"/>
                <a:cs typeface="+mn-cs"/>
              </a:rPr>
              <a:t>US $1950/oz Au</a:t>
            </a:r>
            <a:r>
              <a:rPr kumimoji="0" lang="en-US" sz="1400" b="0" i="1" u="none" strike="noStrike" kern="1200" cap="none" spc="0" normalizeH="0" baseline="0" noProof="0" dirty="0">
                <a:ln>
                  <a:noFill/>
                </a:ln>
                <a:solidFill>
                  <a:srgbClr val="44546A">
                    <a:lumMod val="75000"/>
                  </a:srgbClr>
                </a:solidFill>
                <a:effectLst/>
                <a:uLnTx/>
                <a:uFillTx/>
                <a:latin typeface="Montserrat" pitchFamily="2" charset="77"/>
                <a:ea typeface="+mn-ea"/>
                <a:cs typeface="+mn-cs"/>
              </a:rPr>
              <a:t>.</a:t>
            </a:r>
          </a:p>
        </p:txBody>
      </p:sp>
      <p:grpSp>
        <p:nvGrpSpPr>
          <p:cNvPr id="35" name="Group 34">
            <a:extLst>
              <a:ext uri="{FF2B5EF4-FFF2-40B4-BE49-F238E27FC236}">
                <a16:creationId xmlns:a16="http://schemas.microsoft.com/office/drawing/2014/main" id="{70F0469B-0002-0F48-1F7B-48E4FB8B7BCA}"/>
              </a:ext>
            </a:extLst>
          </p:cNvPr>
          <p:cNvGrpSpPr/>
          <p:nvPr/>
        </p:nvGrpSpPr>
        <p:grpSpPr>
          <a:xfrm>
            <a:off x="5122386" y="1583323"/>
            <a:ext cx="2126701" cy="797089"/>
            <a:chOff x="4920558" y="1541252"/>
            <a:chExt cx="2126701" cy="797089"/>
          </a:xfrm>
        </p:grpSpPr>
        <p:grpSp>
          <p:nvGrpSpPr>
            <p:cNvPr id="51" name="Group 50">
              <a:extLst>
                <a:ext uri="{FF2B5EF4-FFF2-40B4-BE49-F238E27FC236}">
                  <a16:creationId xmlns:a16="http://schemas.microsoft.com/office/drawing/2014/main" id="{489CA325-4198-E1C8-9561-8CC1F04EE8F4}"/>
                </a:ext>
              </a:extLst>
            </p:cNvPr>
            <p:cNvGrpSpPr/>
            <p:nvPr/>
          </p:nvGrpSpPr>
          <p:grpSpPr>
            <a:xfrm>
              <a:off x="4920558" y="1541252"/>
              <a:ext cx="2126701" cy="797089"/>
              <a:chOff x="4118245" y="1588278"/>
              <a:chExt cx="2126701" cy="797089"/>
            </a:xfrm>
          </p:grpSpPr>
          <p:sp>
            <p:nvSpPr>
              <p:cNvPr id="44" name="TextBox 43">
                <a:extLst>
                  <a:ext uri="{FF2B5EF4-FFF2-40B4-BE49-F238E27FC236}">
                    <a16:creationId xmlns:a16="http://schemas.microsoft.com/office/drawing/2014/main" id="{4D827C7A-73ED-B1DF-C71B-E540DA6383BC}"/>
                  </a:ext>
                </a:extLst>
              </p:cNvPr>
              <p:cNvSpPr txBox="1"/>
              <p:nvPr/>
            </p:nvSpPr>
            <p:spPr>
              <a:xfrm>
                <a:off x="5103319" y="1869636"/>
                <a:ext cx="677741" cy="246221"/>
              </a:xfrm>
              <a:prstGeom prst="rect">
                <a:avLst/>
              </a:prstGeom>
              <a:noFill/>
            </p:spPr>
            <p:txBody>
              <a:bodyPr wrap="square" rtlCol="0">
                <a:spAutoFit/>
              </a:bodyPr>
              <a:lstStyle/>
              <a:p>
                <a:r>
                  <a:rPr lang="en-US" sz="1000" dirty="0">
                    <a:latin typeface="Montserrat" panose="00000500000000000000" pitchFamily="2" charset="0"/>
                  </a:rPr>
                  <a:t>NPV</a:t>
                </a:r>
                <a:r>
                  <a:rPr lang="en-US" sz="1000" baseline="-25000" dirty="0">
                    <a:latin typeface="Montserrat" panose="00000500000000000000" pitchFamily="2" charset="0"/>
                  </a:rPr>
                  <a:t>5%</a:t>
                </a:r>
                <a:r>
                  <a:rPr lang="en-US" sz="1000" baseline="30000" dirty="0">
                    <a:latin typeface="Montserrat" panose="00000500000000000000" pitchFamily="2" charset="0"/>
                  </a:rPr>
                  <a:t>1</a:t>
                </a:r>
                <a:endParaRPr lang="en-US" sz="1000" baseline="-25000" dirty="0">
                  <a:latin typeface="Montserrat" panose="00000500000000000000" pitchFamily="2" charset="0"/>
                </a:endParaRPr>
              </a:p>
            </p:txBody>
          </p:sp>
          <p:sp>
            <p:nvSpPr>
              <p:cNvPr id="45" name="Rectangle 44">
                <a:extLst>
                  <a:ext uri="{FF2B5EF4-FFF2-40B4-BE49-F238E27FC236}">
                    <a16:creationId xmlns:a16="http://schemas.microsoft.com/office/drawing/2014/main" id="{1C3223E5-3A87-481B-66E6-49B868D9996D}"/>
                  </a:ext>
                </a:extLst>
              </p:cNvPr>
              <p:cNvSpPr/>
              <p:nvPr/>
            </p:nvSpPr>
            <p:spPr>
              <a:xfrm>
                <a:off x="4652051" y="1917255"/>
                <a:ext cx="394232" cy="151595"/>
              </a:xfrm>
              <a:prstGeom prst="rect">
                <a:avLst/>
              </a:prstGeom>
              <a:solidFill>
                <a:srgbClr val="305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TextBox 46">
                <a:extLst>
                  <a:ext uri="{FF2B5EF4-FFF2-40B4-BE49-F238E27FC236}">
                    <a16:creationId xmlns:a16="http://schemas.microsoft.com/office/drawing/2014/main" id="{6B934D3A-5144-1DAA-A025-80803497471B}"/>
                  </a:ext>
                </a:extLst>
              </p:cNvPr>
              <p:cNvSpPr txBox="1"/>
              <p:nvPr/>
            </p:nvSpPr>
            <p:spPr>
              <a:xfrm>
                <a:off x="5105175" y="2096826"/>
                <a:ext cx="493846" cy="246221"/>
              </a:xfrm>
              <a:prstGeom prst="rect">
                <a:avLst/>
              </a:prstGeom>
              <a:noFill/>
            </p:spPr>
            <p:txBody>
              <a:bodyPr wrap="square" rtlCol="0">
                <a:spAutoFit/>
              </a:bodyPr>
              <a:lstStyle/>
              <a:p>
                <a:r>
                  <a:rPr lang="en-US" sz="1000" dirty="0">
                    <a:latin typeface="Montserrat" panose="00000500000000000000" pitchFamily="2" charset="0"/>
                  </a:rPr>
                  <a:t>IRR</a:t>
                </a:r>
                <a:r>
                  <a:rPr lang="en-US" sz="1000" baseline="30000" dirty="0">
                    <a:latin typeface="Montserrat" panose="00000500000000000000" pitchFamily="2" charset="0"/>
                  </a:rPr>
                  <a:t>1</a:t>
                </a:r>
                <a:endParaRPr lang="en-US" sz="1000" dirty="0">
                  <a:latin typeface="Montserrat" panose="00000500000000000000" pitchFamily="2" charset="0"/>
                </a:endParaRPr>
              </a:p>
            </p:txBody>
          </p:sp>
          <p:sp>
            <p:nvSpPr>
              <p:cNvPr id="48" name="TextBox 47">
                <a:extLst>
                  <a:ext uri="{FF2B5EF4-FFF2-40B4-BE49-F238E27FC236}">
                    <a16:creationId xmlns:a16="http://schemas.microsoft.com/office/drawing/2014/main" id="{04BD67E2-732B-05BD-2239-51A301A8EC3B}"/>
                  </a:ext>
                </a:extLst>
              </p:cNvPr>
              <p:cNvSpPr txBox="1"/>
              <p:nvPr/>
            </p:nvSpPr>
            <p:spPr>
              <a:xfrm>
                <a:off x="4118245" y="1588278"/>
                <a:ext cx="2126701" cy="276999"/>
              </a:xfrm>
              <a:prstGeom prst="rect">
                <a:avLst/>
              </a:prstGeom>
              <a:noFill/>
            </p:spPr>
            <p:txBody>
              <a:bodyPr wrap="square" rtlCol="0">
                <a:spAutoFit/>
              </a:bodyPr>
              <a:lstStyle/>
              <a:p>
                <a:pPr algn="ctr"/>
                <a:r>
                  <a:rPr lang="en-US" sz="1200" dirty="0">
                    <a:latin typeface="Montserrat SemiBold" panose="00000700000000000000" pitchFamily="2" charset="0"/>
                  </a:rPr>
                  <a:t>After-Tax Economics:</a:t>
                </a:r>
              </a:p>
            </p:txBody>
          </p:sp>
          <p:sp>
            <p:nvSpPr>
              <p:cNvPr id="49" name="Rectangle 48">
                <a:extLst>
                  <a:ext uri="{FF2B5EF4-FFF2-40B4-BE49-F238E27FC236}">
                    <a16:creationId xmlns:a16="http://schemas.microsoft.com/office/drawing/2014/main" id="{8AE386A8-6EAA-349A-45CA-D025B1ED1BE1}"/>
                  </a:ext>
                </a:extLst>
              </p:cNvPr>
              <p:cNvSpPr/>
              <p:nvPr/>
            </p:nvSpPr>
            <p:spPr>
              <a:xfrm>
                <a:off x="4270078" y="1588278"/>
                <a:ext cx="1870667" cy="797089"/>
              </a:xfrm>
              <a:prstGeom prst="rect">
                <a:avLst/>
              </a:prstGeom>
              <a:noFill/>
              <a:ln>
                <a:solidFill>
                  <a:srgbClr val="3052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0" name="Oval 9">
              <a:extLst>
                <a:ext uri="{FF2B5EF4-FFF2-40B4-BE49-F238E27FC236}">
                  <a16:creationId xmlns:a16="http://schemas.microsoft.com/office/drawing/2014/main" id="{83D8EC53-F594-1C6E-ED6A-72205DFEE265}"/>
                </a:ext>
              </a:extLst>
            </p:cNvPr>
            <p:cNvSpPr/>
            <p:nvPr/>
          </p:nvSpPr>
          <p:spPr>
            <a:xfrm>
              <a:off x="5575683" y="2095192"/>
              <a:ext cx="151594" cy="151594"/>
            </a:xfrm>
            <a:prstGeom prst="ellipse">
              <a:avLst/>
            </a:prstGeom>
            <a:noFill/>
            <a:ln w="38100">
              <a:solidFill>
                <a:srgbClr val="EDC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0953089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Benchmarking.xlsx&quot; Path=&quot;\\cmvccpfpsfil01.ibg.adroot.bmogc.net\workgroups\clients\S\Snowline\Request\2025.06 - Brainstorm\Excel&quot; Landmark=&quot;Chart 1&quot; LMFriendly=&quot;Chart 1 (Analysis)&quot; SheetSlideName=&quot;_bdm.E8B440B1020748E0A74C372D3D5130D4.edm&quot; Address=&quot;Analysis!Chart 1&quot; AddrAdjusted=&quot;Analysis!Chart 1&quot; LastUpdate=&quot;2025.06.17:13.22.15&quot; FileDesc=&quot;Benchmarking.xlsx&quot; Text=&quot;&quot; Value=&quot;&quot; Inst=&quot;0&quot; SBR=&quot;False&quot; SBC=&quot;False&quot; DestType=&quot;1&quot; HeaderRows=&quot;0&quot; TableRowIndex=&quot;0&quot; TableColIndex=&quot;0&quot; ChartType=&quot;-4111&quot; ChartAlignFixedStartRate=&quot;0&quot; /&gt;&#10;&lt;/Data&gt;"/>
</p:tagLst>
</file>

<file path=ppt/tags/tag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Footer Placeholder 2"/>
  <p:tag name="FORMATSSLIDEID" val="258"/>
  <p:tag name="FORMATSFILENAME" val="Standard Slides.potx"/>
  <p:tag name="POSITIONSHAPE" val="Footer Placeholder 2"/>
  <p:tag name="POSITIONSLIDEID" val="258"/>
  <p:tag name="SIZESHAPE" val="Footer Placeholder 2"/>
  <p:tag name="SIZESLIDEID" val="258"/>
</p:tagLst>
</file>

<file path=ppt/tags/tag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Footer Placeholder 2"/>
  <p:tag name="FORMATSSLIDEID" val="258"/>
  <p:tag name="FORMATSFILENAME" val="Standard Slides.potx"/>
  <p:tag name="POSITIONSHAPE" val="Footer Placeholder 2"/>
  <p:tag name="POSITIONSLIDEID" val="258"/>
  <p:tag name="SIZESHAPE" val="Footer Placeholder 2"/>
  <p:tag name="SIZESLIDEID" val="258"/>
</p:tagLst>
</file>

<file path=ppt/tags/tag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Footer Placeholder 2"/>
  <p:tag name="FORMATSSLIDEID" val="258"/>
  <p:tag name="FORMATSFILENAME" val="Standard Slides.potx"/>
  <p:tag name="POSITIONSHAPE" val="Footer Placeholder 2"/>
  <p:tag name="POSITIONSLIDEID" val="258"/>
  <p:tag name="SIZESHAPE" val="Footer Placeholder 2"/>
  <p:tag name="SIZESLIDEID" val="258"/>
</p:tagLst>
</file>

<file path=ppt/tags/tag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Footer Placeholder 2"/>
  <p:tag name="FORMATSSLIDEID" val="258"/>
  <p:tag name="FORMATSFILENAME" val="Standard Slides.potx"/>
  <p:tag name="POSITIONSHAPE" val="Footer Placeholder 2"/>
  <p:tag name="POSITIONSLIDEID" val="258"/>
  <p:tag name="SIZESHAPE" val="Footer Placeholder 2"/>
  <p:tag name="SIZESLIDEID" val="258"/>
</p:tagLst>
</file>

<file path=ppt/tags/tag6.xml><?xml version="1.0" encoding="utf-8"?>
<p:tagLst xmlns:a="http://schemas.openxmlformats.org/drawingml/2006/main" xmlns:r="http://schemas.openxmlformats.org/officeDocument/2006/relationships" xmlns:p="http://schemas.openxmlformats.org/presentationml/2006/main">
  <p:tag name="DISCLAIMER" val="True"/>
  <p:tag name="SLIDESOURCEFILE" val="&lt;Data vendor=&quot;FactSet&quot; application=&quot;PresLink&quot; version=&quot;2013.1&quot; XMLVersion=&quot;C591227E-C126-49DE-B816-0EB840665770&quot; iXMLVersion=&quot;1&quot;&gt;&#10;  &lt;Item AppType=&quot;3&quot; FileUID=&quot;&quot; Filename=&quot;Shareholder Activism.pptx&quot; PathLocal=&quot;\\ibg.adroot.bmogc.net\appdata\FactSet\PresLink\Templates\BMONewGen\M&amp;amp;A Slides&quot; PathNet=&quot;\\ibg.adroot.bmogc.net\appdata\FactSet\PresLink\Templates\BMONewGen\M&amp;amp;A Slides&quot; PathActive=&quot;\\ibg.adroot.bmogc.net\appdata\FactSet\PresLink\Templates\BMONewGen\M&amp;amp;A Slides&quot; Description=&quot;&quot; Category=&quot;M&amp;amp;A (Canada)&quot; Title=&quot;Global_Activist_Activity_at_a_Glance&quot; /&gt;&#10;&lt;/Data&gt;"/>
  <p:tag name="SLIDEIDOFSOURCE" val="279"/>
  <p:tag name="SLIDEINDEXOFSOURCE" val="5"/>
  <p:tag name="LINKSHAPES" val="False"/>
</p:tagLst>
</file>

<file path=ppt/tags/tag7.xml><?xml version="1.0" encoding="utf-8"?>
<p:tagLst xmlns:a="http://schemas.openxmlformats.org/drawingml/2006/main" xmlns:r="http://schemas.openxmlformats.org/officeDocument/2006/relationships" xmlns:p="http://schemas.openxmlformats.org/presentationml/2006/main">
  <p:tag name="AFSPANMODE" val="span"/>
</p:tagLst>
</file>

<file path=ppt/tags/tag8.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b6e11c8-d93f-45cc-97e3-f7294d57fcf2">
      <Terms xmlns="http://schemas.microsoft.com/office/infopath/2007/PartnerControls"/>
    </lcf76f155ced4ddcb4097134ff3c332f>
    <TaxCatchAll xmlns="f7aadd97-b16d-45c9-9ff9-dec59a65188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5A36F63755F845B21482CA9FB949BF" ma:contentTypeVersion="15" ma:contentTypeDescription="Create a new document." ma:contentTypeScope="" ma:versionID="ef35a9ca176c54a7c4adf5381af71ab1">
  <xsd:schema xmlns:xsd="http://www.w3.org/2001/XMLSchema" xmlns:xs="http://www.w3.org/2001/XMLSchema" xmlns:p="http://schemas.microsoft.com/office/2006/metadata/properties" xmlns:ns2="f7aadd97-b16d-45c9-9ff9-dec59a65188f" xmlns:ns3="cb6e11c8-d93f-45cc-97e3-f7294d57fcf2" targetNamespace="http://schemas.microsoft.com/office/2006/metadata/properties" ma:root="true" ma:fieldsID="47e6af63c901447549fbf727ea62ba09" ns2:_="" ns3:_="">
    <xsd:import namespace="f7aadd97-b16d-45c9-9ff9-dec59a65188f"/>
    <xsd:import namespace="cb6e11c8-d93f-45cc-97e3-f7294d57fc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Location" minOccurs="0"/>
                <xsd:element ref="ns3:MediaServiceOCR" minOccurs="0"/>
                <xsd:element ref="ns3:MediaServiceObjectDetectorVersions"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aadd97-b16d-45c9-9ff9-dec59a65188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26f10d8-d1d0-4fec-9ed6-126917ae15ba}" ma:internalName="TaxCatchAll" ma:showField="CatchAllData" ma:web="f7aadd97-b16d-45c9-9ff9-dec59a65188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b6e11c8-d93f-45cc-97e3-f7294d57fcf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d2cb598-8060-4b72-b921-c48f86bda1d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5D3C5F-7784-4EF6-8682-C7BEA323E49A}">
  <ds:schemaRefs>
    <ds:schemaRef ds:uri="http://www.w3.org/XML/1998/namespace"/>
    <ds:schemaRef ds:uri="http://schemas.openxmlformats.org/package/2006/metadata/core-properties"/>
    <ds:schemaRef ds:uri="b89a81f0-6532-4268-875d-11dc25bdd82d"/>
    <ds:schemaRef ds:uri="http://purl.org/dc/terms/"/>
    <ds:schemaRef ds:uri="http://purl.org/dc/dcmitype/"/>
    <ds:schemaRef ds:uri="http://schemas.microsoft.com/office/2006/metadata/properties"/>
    <ds:schemaRef ds:uri="http://schemas.microsoft.com/office/2006/documentManagement/types"/>
    <ds:schemaRef ds:uri="http://schemas.microsoft.com/office/infopath/2007/PartnerControls"/>
    <ds:schemaRef ds:uri="fe68855f-a58d-4b17-a14e-031b4324f919"/>
    <ds:schemaRef ds:uri="http://purl.org/dc/elements/1.1/"/>
    <ds:schemaRef ds:uri="cb6e11c8-d93f-45cc-97e3-f7294d57fcf2"/>
    <ds:schemaRef ds:uri="f7aadd97-b16d-45c9-9ff9-dec59a65188f"/>
  </ds:schemaRefs>
</ds:datastoreItem>
</file>

<file path=customXml/itemProps2.xml><?xml version="1.0" encoding="utf-8"?>
<ds:datastoreItem xmlns:ds="http://schemas.openxmlformats.org/officeDocument/2006/customXml" ds:itemID="{99D74564-623E-4440-9455-A6597C53ACE3}">
  <ds:schemaRefs>
    <ds:schemaRef ds:uri="http://schemas.microsoft.com/sharepoint/v3/contenttype/forms"/>
  </ds:schemaRefs>
</ds:datastoreItem>
</file>

<file path=customXml/itemProps3.xml><?xml version="1.0" encoding="utf-8"?>
<ds:datastoreItem xmlns:ds="http://schemas.openxmlformats.org/officeDocument/2006/customXml" ds:itemID="{6B07A724-01B4-4404-A2EA-54CEE83638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aadd97-b16d-45c9-9ff9-dec59a65188f"/>
    <ds:schemaRef ds:uri="cb6e11c8-d93f-45cc-97e3-f7294d57fc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46032</TotalTime>
  <Words>5514</Words>
  <Application>Microsoft Office PowerPoint</Application>
  <PresentationFormat>Widescreen</PresentationFormat>
  <Paragraphs>733</Paragraphs>
  <Slides>26</Slides>
  <Notes>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Calibri Light</vt:lpstr>
      <vt:lpstr>Abadi Extra Light</vt:lpstr>
      <vt:lpstr>Aptos</vt:lpstr>
      <vt:lpstr>Wingdings</vt:lpstr>
      <vt:lpstr>Bahnschrift Light</vt:lpstr>
      <vt:lpstr>Montserrat ExtraBold</vt:lpstr>
      <vt:lpstr>Calibri</vt:lpstr>
      <vt:lpstr>Montserrat Bold</vt:lpstr>
      <vt:lpstr>Montserrat Light</vt:lpstr>
      <vt:lpstr>Arial</vt:lpstr>
      <vt:lpstr>Montserrat SemiBold</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Hansen</dc:creator>
  <cp:lastModifiedBy>Scott Berdahl</cp:lastModifiedBy>
  <cp:revision>323</cp:revision>
  <dcterms:created xsi:type="dcterms:W3CDTF">2024-01-05T19:34:34Z</dcterms:created>
  <dcterms:modified xsi:type="dcterms:W3CDTF">2025-09-15T07:27:53Z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0x010100B55A36F63755F845B21482CA9FB949BF</vt:lpwstr>
  </property>
  <property fmtid="{D5CDD505-2E9C-101B-9397-08002B2CF9AE}" pid="3" name="MediaServiceImageTags">
    <vt:lpwstr/>
  </property>
</Properties>
</file>