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15"/>
  </p:notesMasterIdLst>
  <p:sldIdLst>
    <p:sldId id="2393" r:id="rId2"/>
    <p:sldId id="297" r:id="rId3"/>
    <p:sldId id="2391" r:id="rId4"/>
    <p:sldId id="2339" r:id="rId5"/>
    <p:sldId id="2387" r:id="rId6"/>
    <p:sldId id="2309" r:id="rId7"/>
    <p:sldId id="2396" r:id="rId8"/>
    <p:sldId id="2405" r:id="rId9"/>
    <p:sldId id="2377" r:id="rId10"/>
    <p:sldId id="2378" r:id="rId11"/>
    <p:sldId id="2395" r:id="rId12"/>
    <p:sldId id="2394" r:id="rId13"/>
    <p:sldId id="2228" r:id="rId14"/>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B43ED2-FDDF-414C-86DC-4F8BE72DF64B}">
          <p14:sldIdLst>
            <p14:sldId id="2393"/>
            <p14:sldId id="297"/>
            <p14:sldId id="2391"/>
            <p14:sldId id="2339"/>
            <p14:sldId id="2387"/>
            <p14:sldId id="2309"/>
            <p14:sldId id="2396"/>
            <p14:sldId id="2405"/>
            <p14:sldId id="2377"/>
            <p14:sldId id="2378"/>
            <p14:sldId id="2395"/>
            <p14:sldId id="2394"/>
            <p14:sldId id="22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F0F25C-9FD4-CC0F-B10E-C7E598C37708}" name="Greg Ferron" initials="GF" userId="450ab660fbfb21d0" providerId="Windows Live"/>
  <p188:author id="{36F35260-4550-4836-5EE5-E4DD6593DE32}" name="Elaine Ellingham" initials="EE" userId="Elaine Ellingham" providerId="None"/>
  <p188:author id="{8E31F670-7DBA-7326-973E-8C870EE86B00}" name="Joshua Bailey" initials="JB" userId="8e3dcae8728fe16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08C"/>
    <a:srgbClr val="FFF8E1"/>
    <a:srgbClr val="435260"/>
    <a:srgbClr val="DCAE69"/>
    <a:srgbClr val="262626"/>
    <a:srgbClr val="F5E7D3"/>
    <a:srgbClr val="D69E45"/>
    <a:srgbClr val="D6A743"/>
    <a:srgbClr val="B08234"/>
    <a:srgbClr val="AF8B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249" autoAdjust="0"/>
  </p:normalViewPr>
  <p:slideViewPr>
    <p:cSldViewPr snapToGrid="0">
      <p:cViewPr varScale="1">
        <p:scale>
          <a:sx n="78" d="100"/>
          <a:sy n="78" d="100"/>
        </p:scale>
        <p:origin x="82" y="86"/>
      </p:cViewPr>
      <p:guideLst/>
    </p:cSldViewPr>
  </p:slideViewPr>
  <p:notesTextViewPr>
    <p:cViewPr>
      <p:scale>
        <a:sx n="1" d="1"/>
        <a:sy n="1" d="1"/>
      </p:scale>
      <p:origin x="0" y="0"/>
    </p:cViewPr>
  </p:notesTextViewPr>
  <p:sorterViewPr>
    <p:cViewPr varScale="1">
      <p:scale>
        <a:sx n="100" d="100"/>
        <a:sy n="100" d="100"/>
      </p:scale>
      <p:origin x="0" y="-53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 '!$Q$4</c:f>
              <c:strCache>
                <c:ptCount val="1"/>
                <c:pt idx="0">
                  <c:v>Indicated Ounces</c:v>
                </c:pt>
              </c:strCache>
            </c:strRef>
          </c:tx>
          <c:spPr>
            <a:solidFill>
              <a:srgbClr val="DCAE69"/>
            </a:solidFill>
            <a:ln>
              <a:solidFill>
                <a:schemeClr val="accent1"/>
              </a:solidFill>
            </a:ln>
            <a:effectLst/>
          </c:spPr>
          <c:invertIfNegative val="0"/>
          <c:cat>
            <c:strRef>
              <c:f>' '!$N$5:$N$10</c:f>
              <c:strCache>
                <c:ptCount val="6"/>
                <c:pt idx="0">
                  <c:v>+50 to -50m</c:v>
                </c:pt>
                <c:pt idx="1">
                  <c:v>-50 to -150m</c:v>
                </c:pt>
                <c:pt idx="2">
                  <c:v>-150 to -250m</c:v>
                </c:pt>
                <c:pt idx="3">
                  <c:v>-250 to -350m</c:v>
                </c:pt>
                <c:pt idx="4">
                  <c:v>-350 to -450m</c:v>
                </c:pt>
                <c:pt idx="5">
                  <c:v>Below -450m</c:v>
                </c:pt>
              </c:strCache>
            </c:strRef>
          </c:cat>
          <c:val>
            <c:numRef>
              <c:f>' '!$Q$5:$Q$10</c:f>
              <c:numCache>
                <c:formatCode>#,##0</c:formatCode>
                <c:ptCount val="6"/>
                <c:pt idx="0">
                  <c:v>128061.02220007394</c:v>
                </c:pt>
                <c:pt idx="1">
                  <c:v>507919.21484720369</c:v>
                </c:pt>
                <c:pt idx="2">
                  <c:v>286339.96051891265</c:v>
                </c:pt>
                <c:pt idx="3">
                  <c:v>53645.953542205862</c:v>
                </c:pt>
                <c:pt idx="4">
                  <c:v>539.98263860980273</c:v>
                </c:pt>
              </c:numCache>
            </c:numRef>
          </c:val>
          <c:extLst>
            <c:ext xmlns:c16="http://schemas.microsoft.com/office/drawing/2014/chart" uri="{C3380CC4-5D6E-409C-BE32-E72D297353CC}">
              <c16:uniqueId val="{00000000-F48C-4F75-ADE0-27A5B5298A3F}"/>
            </c:ext>
          </c:extLst>
        </c:ser>
        <c:ser>
          <c:idx val="1"/>
          <c:order val="1"/>
          <c:tx>
            <c:strRef>
              <c:f>' '!$T$4</c:f>
              <c:strCache>
                <c:ptCount val="1"/>
                <c:pt idx="0">
                  <c:v>Inferred Ounces</c:v>
                </c:pt>
              </c:strCache>
            </c:strRef>
          </c:tx>
          <c:spPr>
            <a:solidFill>
              <a:srgbClr val="E4C08C"/>
            </a:solidFill>
            <a:ln w="6350">
              <a:solidFill>
                <a:schemeClr val="tx1"/>
              </a:solidFill>
            </a:ln>
            <a:effectLst/>
          </c:spPr>
          <c:invertIfNegative val="0"/>
          <c:cat>
            <c:strRef>
              <c:f>' '!$N$5:$N$10</c:f>
              <c:strCache>
                <c:ptCount val="6"/>
                <c:pt idx="0">
                  <c:v>+50 to -50m</c:v>
                </c:pt>
                <c:pt idx="1">
                  <c:v>-50 to -150m</c:v>
                </c:pt>
                <c:pt idx="2">
                  <c:v>-150 to -250m</c:v>
                </c:pt>
                <c:pt idx="3">
                  <c:v>-250 to -350m</c:v>
                </c:pt>
                <c:pt idx="4">
                  <c:v>-350 to -450m</c:v>
                </c:pt>
                <c:pt idx="5">
                  <c:v>Below -450m</c:v>
                </c:pt>
              </c:strCache>
            </c:strRef>
          </c:cat>
          <c:val>
            <c:numRef>
              <c:f>' '!$T$5:$T$10</c:f>
              <c:numCache>
                <c:formatCode>#,##0</c:formatCode>
                <c:ptCount val="6"/>
                <c:pt idx="0">
                  <c:v>49121.720063658431</c:v>
                </c:pt>
                <c:pt idx="1">
                  <c:v>325556.98008262739</c:v>
                </c:pt>
                <c:pt idx="2">
                  <c:v>1133332.7621007282</c:v>
                </c:pt>
                <c:pt idx="3">
                  <c:v>1292671.3733824168</c:v>
                </c:pt>
                <c:pt idx="4">
                  <c:v>911797.09428199392</c:v>
                </c:pt>
                <c:pt idx="5">
                  <c:v>72196.822511935956</c:v>
                </c:pt>
              </c:numCache>
            </c:numRef>
          </c:val>
          <c:extLst>
            <c:ext xmlns:c16="http://schemas.microsoft.com/office/drawing/2014/chart" uri="{C3380CC4-5D6E-409C-BE32-E72D297353CC}">
              <c16:uniqueId val="{00000001-F48C-4F75-ADE0-27A5B5298A3F}"/>
            </c:ext>
          </c:extLst>
        </c:ser>
        <c:ser>
          <c:idx val="2"/>
          <c:order val="2"/>
          <c:tx>
            <c:strRef>
              <c:f>' '!$V$4</c:f>
              <c:strCache>
                <c:ptCount val="1"/>
                <c:pt idx="0">
                  <c:v>Grade</c:v>
                </c:pt>
              </c:strCache>
            </c:strRef>
          </c:tx>
          <c:spPr>
            <a:solidFill>
              <a:schemeClr val="accent1"/>
            </a:solidFill>
            <a:ln w="25400">
              <a:noFill/>
            </a:ln>
            <a:effectLst/>
          </c:spPr>
          <c:invertIfNegative val="0"/>
          <c:cat>
            <c:strRef>
              <c:f>' '!$N$5:$N$10</c:f>
              <c:strCache>
                <c:ptCount val="6"/>
                <c:pt idx="0">
                  <c:v>+50 to -50m</c:v>
                </c:pt>
                <c:pt idx="1">
                  <c:v>-50 to -150m</c:v>
                </c:pt>
                <c:pt idx="2">
                  <c:v>-150 to -250m</c:v>
                </c:pt>
                <c:pt idx="3">
                  <c:v>-250 to -350m</c:v>
                </c:pt>
                <c:pt idx="4">
                  <c:v>-350 to -450m</c:v>
                </c:pt>
                <c:pt idx="5">
                  <c:v>Below -450m</c:v>
                </c:pt>
              </c:strCache>
            </c:strRef>
          </c:cat>
          <c:val>
            <c:numRef>
              <c:f>' '!$V$5:$V$10</c:f>
              <c:numCache>
                <c:formatCode>0.00</c:formatCode>
                <c:ptCount val="6"/>
                <c:pt idx="0">
                  <c:v>1.26673397384843</c:v>
                </c:pt>
                <c:pt idx="1">
                  <c:v>1.4080181143917399</c:v>
                </c:pt>
                <c:pt idx="2">
                  <c:v>1.7681488293691645</c:v>
                </c:pt>
                <c:pt idx="3">
                  <c:v>1.7759778302093647</c:v>
                </c:pt>
                <c:pt idx="4">
                  <c:v>1.9210492027546735</c:v>
                </c:pt>
                <c:pt idx="5">
                  <c:v>2.1269999999999998</c:v>
                </c:pt>
              </c:numCache>
            </c:numRef>
          </c:val>
          <c:extLst>
            <c:ext xmlns:c16="http://schemas.microsoft.com/office/drawing/2014/chart" uri="{C3380CC4-5D6E-409C-BE32-E72D297353CC}">
              <c16:uniqueId val="{00000002-F48C-4F75-ADE0-27A5B5298A3F}"/>
            </c:ext>
          </c:extLst>
        </c:ser>
        <c:dLbls>
          <c:showLegendKey val="0"/>
          <c:showVal val="0"/>
          <c:showCatName val="0"/>
          <c:showSerName val="0"/>
          <c:showPercent val="0"/>
          <c:showBubbleSize val="0"/>
        </c:dLbls>
        <c:gapWidth val="0"/>
        <c:overlap val="100"/>
        <c:axId val="1381668719"/>
        <c:axId val="1381703311"/>
      </c:barChart>
      <c:catAx>
        <c:axId val="13816687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1703311"/>
        <c:crosses val="autoZero"/>
        <c:auto val="1"/>
        <c:lblAlgn val="ctr"/>
        <c:lblOffset val="100"/>
        <c:noMultiLvlLbl val="0"/>
      </c:catAx>
      <c:valAx>
        <c:axId val="138170331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sz="800" baseline="0"/>
            </a:pPr>
            <a:endParaRPr lang="en-US"/>
          </a:p>
        </c:txPr>
        <c:crossAx val="13816687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sz="1100" baseline="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0.35039</cdr:x>
      <cdr:y>0.10123</cdr:y>
    </cdr:from>
    <cdr:to>
      <cdr:x>0.54059</cdr:x>
      <cdr:y>0.26596</cdr:y>
    </cdr:to>
    <cdr:sp macro="" textlink="">
      <cdr:nvSpPr>
        <cdr:cNvPr id="2" name="TextBox 1">
          <a:extLst xmlns:a="http://schemas.openxmlformats.org/drawingml/2006/main">
            <a:ext uri="{FF2B5EF4-FFF2-40B4-BE49-F238E27FC236}">
              <a16:creationId xmlns:a16="http://schemas.microsoft.com/office/drawing/2014/main" id="{2CB09ADB-880B-16F4-98AE-06C07B23D115}"/>
            </a:ext>
          </a:extLst>
        </cdr:cNvPr>
        <cdr:cNvSpPr txBox="1"/>
      </cdr:nvSpPr>
      <cdr:spPr>
        <a:xfrm xmlns:a="http://schemas.openxmlformats.org/drawingml/2006/main">
          <a:off x="1684587" y="282632"/>
          <a:ext cx="914400" cy="4599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nSpc>
              <a:spcPct val="80000"/>
            </a:lnSpc>
          </a:pPr>
          <a:r>
            <a:rPr lang="en-CA" sz="1300" b="1" kern="1200"/>
            <a:t>177koz</a:t>
          </a:r>
        </a:p>
        <a:p xmlns:a="http://schemas.openxmlformats.org/drawingml/2006/main">
          <a:pPr>
            <a:lnSpc>
              <a:spcPct val="80000"/>
            </a:lnSpc>
          </a:pPr>
          <a:r>
            <a:rPr lang="en-CA" sz="1300" b="1" kern="1200"/>
            <a:t>1.27 g/</a:t>
          </a:r>
          <a:r>
            <a:rPr lang="en-CA" sz="1300" kern="1200"/>
            <a:t>t</a:t>
          </a:r>
        </a:p>
      </cdr:txBody>
    </cdr:sp>
  </cdr:relSizeAnchor>
  <cdr:relSizeAnchor xmlns:cdr="http://schemas.openxmlformats.org/drawingml/2006/chartDrawing">
    <cdr:from>
      <cdr:x>0.60878</cdr:x>
      <cdr:y>0.24369</cdr:y>
    </cdr:from>
    <cdr:to>
      <cdr:x>0.79897</cdr:x>
      <cdr:y>0.40843</cdr:y>
    </cdr:to>
    <cdr:sp macro="" textlink="">
      <cdr:nvSpPr>
        <cdr:cNvPr id="3" name="TextBox 1">
          <a:extLst xmlns:a="http://schemas.openxmlformats.org/drawingml/2006/main">
            <a:ext uri="{FF2B5EF4-FFF2-40B4-BE49-F238E27FC236}">
              <a16:creationId xmlns:a16="http://schemas.microsoft.com/office/drawing/2014/main" id="{E6DA5B2F-C476-A09B-0BFB-7ECAC36003B6}"/>
            </a:ext>
          </a:extLst>
        </cdr:cNvPr>
        <cdr:cNvSpPr txBox="1"/>
      </cdr:nvSpPr>
      <cdr:spPr>
        <a:xfrm xmlns:a="http://schemas.openxmlformats.org/drawingml/2006/main">
          <a:off x="2926803" y="680418"/>
          <a:ext cx="914400" cy="45995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80000"/>
            </a:lnSpc>
          </a:pPr>
          <a:r>
            <a:rPr lang="en-CA" sz="1300" b="1" kern="1200"/>
            <a:t>833 koz</a:t>
          </a:r>
        </a:p>
        <a:p xmlns:a="http://schemas.openxmlformats.org/drawingml/2006/main">
          <a:pPr>
            <a:lnSpc>
              <a:spcPct val="80000"/>
            </a:lnSpc>
          </a:pPr>
          <a:r>
            <a:rPr lang="en-CA" sz="1300" b="1" kern="1200"/>
            <a:t>1.41 g/</a:t>
          </a:r>
          <a:r>
            <a:rPr lang="en-CA" sz="1300" kern="1200"/>
            <a:t>t</a:t>
          </a:r>
        </a:p>
      </cdr:txBody>
    </cdr:sp>
  </cdr:relSizeAnchor>
  <cdr:relSizeAnchor xmlns:cdr="http://schemas.openxmlformats.org/drawingml/2006/chartDrawing">
    <cdr:from>
      <cdr:x>0.09646</cdr:x>
      <cdr:y>0.22223</cdr:y>
    </cdr:from>
    <cdr:to>
      <cdr:x>0.10597</cdr:x>
      <cdr:y>0.2386</cdr:y>
    </cdr:to>
    <cdr:sp macro="" textlink="">
      <cdr:nvSpPr>
        <cdr:cNvPr id="4" name="TextBox 3">
          <a:extLst xmlns:a="http://schemas.openxmlformats.org/drawingml/2006/main">
            <a:ext uri="{FF2B5EF4-FFF2-40B4-BE49-F238E27FC236}">
              <a16:creationId xmlns:a16="http://schemas.microsoft.com/office/drawing/2014/main" id="{57970C68-C188-1938-9422-BC20C58E02CD}"/>
            </a:ext>
          </a:extLst>
        </cdr:cNvPr>
        <cdr:cNvSpPr txBox="1"/>
      </cdr:nvSpPr>
      <cdr:spPr>
        <a:xfrm xmlns:a="http://schemas.openxmlformats.org/drawingml/2006/main">
          <a:off x="463740" y="620481"/>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11699" cy="463408"/>
          </a:xfrm>
          <a:prstGeom prst="rect">
            <a:avLst/>
          </a:prstGeom>
        </p:spPr>
        <p:txBody>
          <a:bodyPr vert="horz" lIns="93112" tIns="46560" rIns="93112" bIns="46560" rtlCol="0"/>
          <a:lstStyle>
            <a:lvl1pPr algn="l">
              <a:defRPr sz="1200" b="0" i="0">
                <a:latin typeface="Arial" panose="020B0604020202020204" pitchFamily="34" charset="0"/>
              </a:defRPr>
            </a:lvl1pPr>
          </a:lstStyle>
          <a:p>
            <a:endParaRPr lang="en-ID"/>
          </a:p>
        </p:txBody>
      </p:sp>
      <p:sp>
        <p:nvSpPr>
          <p:cNvPr id="3" name="Date Placeholder 2"/>
          <p:cNvSpPr>
            <a:spLocks noGrp="1"/>
          </p:cNvSpPr>
          <p:nvPr>
            <p:ph type="dt" idx="1"/>
          </p:nvPr>
        </p:nvSpPr>
        <p:spPr>
          <a:xfrm>
            <a:off x="3936773" y="4"/>
            <a:ext cx="3011699" cy="463408"/>
          </a:xfrm>
          <a:prstGeom prst="rect">
            <a:avLst/>
          </a:prstGeom>
        </p:spPr>
        <p:txBody>
          <a:bodyPr vert="horz" lIns="93112" tIns="46560" rIns="93112" bIns="46560" rtlCol="0"/>
          <a:lstStyle>
            <a:lvl1pPr algn="r">
              <a:defRPr sz="1200" b="0" i="0">
                <a:latin typeface="Arial" panose="020B0604020202020204" pitchFamily="34" charset="0"/>
              </a:defRPr>
            </a:lvl1pPr>
          </a:lstStyle>
          <a:p>
            <a:fld id="{6F061CFE-FB03-4809-88BF-C52BB8960B5B}" type="datetimeFigureOut">
              <a:rPr lang="en-ID" smtClean="0"/>
              <a:pPr/>
              <a:t>14/09/2025</a:t>
            </a:fld>
            <a:endParaRPr lang="en-ID"/>
          </a:p>
        </p:txBody>
      </p:sp>
      <p:sp>
        <p:nvSpPr>
          <p:cNvPr id="4" name="Slide Image Placeholder 3"/>
          <p:cNvSpPr>
            <a:spLocks noGrp="1" noRot="1" noChangeAspect="1"/>
          </p:cNvSpPr>
          <p:nvPr>
            <p:ph type="sldImg" idx="2"/>
          </p:nvPr>
        </p:nvSpPr>
        <p:spPr>
          <a:xfrm>
            <a:off x="703263" y="1152525"/>
            <a:ext cx="5543550" cy="3119438"/>
          </a:xfrm>
          <a:prstGeom prst="rect">
            <a:avLst/>
          </a:prstGeom>
          <a:noFill/>
          <a:ln w="12700">
            <a:solidFill>
              <a:prstClr val="black"/>
            </a:solidFill>
          </a:ln>
        </p:spPr>
        <p:txBody>
          <a:bodyPr vert="horz" lIns="93112" tIns="46560" rIns="93112" bIns="46560" rtlCol="0" anchor="ctr"/>
          <a:lstStyle/>
          <a:p>
            <a:endParaRPr lang="en-ID"/>
          </a:p>
        </p:txBody>
      </p:sp>
      <p:sp>
        <p:nvSpPr>
          <p:cNvPr id="5" name="Notes Placeholder 4"/>
          <p:cNvSpPr>
            <a:spLocks noGrp="1"/>
          </p:cNvSpPr>
          <p:nvPr>
            <p:ph type="body" sz="quarter" idx="3"/>
          </p:nvPr>
        </p:nvSpPr>
        <p:spPr>
          <a:xfrm>
            <a:off x="695008" y="4444865"/>
            <a:ext cx="5560060" cy="3636705"/>
          </a:xfrm>
          <a:prstGeom prst="rect">
            <a:avLst/>
          </a:prstGeom>
        </p:spPr>
        <p:txBody>
          <a:bodyPr vert="horz" lIns="93112" tIns="46560" rIns="93112" bIns="465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3" y="8772670"/>
            <a:ext cx="3011699" cy="463406"/>
          </a:xfrm>
          <a:prstGeom prst="rect">
            <a:avLst/>
          </a:prstGeom>
        </p:spPr>
        <p:txBody>
          <a:bodyPr vert="horz" lIns="93112" tIns="46560" rIns="93112" bIns="46560" rtlCol="0" anchor="b"/>
          <a:lstStyle>
            <a:lvl1pPr algn="l">
              <a:defRPr sz="1200" b="0" i="0">
                <a:latin typeface="Arial" panose="020B0604020202020204" pitchFamily="34" charset="0"/>
              </a:defRPr>
            </a:lvl1pPr>
          </a:lstStyle>
          <a:p>
            <a:endParaRPr lang="en-ID"/>
          </a:p>
        </p:txBody>
      </p:sp>
      <p:sp>
        <p:nvSpPr>
          <p:cNvPr id="7" name="Slide Number Placeholder 6"/>
          <p:cNvSpPr>
            <a:spLocks noGrp="1"/>
          </p:cNvSpPr>
          <p:nvPr>
            <p:ph type="sldNum" sz="quarter" idx="5"/>
          </p:nvPr>
        </p:nvSpPr>
        <p:spPr>
          <a:xfrm>
            <a:off x="3936773" y="8772670"/>
            <a:ext cx="3011699" cy="463406"/>
          </a:xfrm>
          <a:prstGeom prst="rect">
            <a:avLst/>
          </a:prstGeom>
        </p:spPr>
        <p:txBody>
          <a:bodyPr vert="horz" lIns="93112" tIns="46560" rIns="93112" bIns="46560" rtlCol="0" anchor="b"/>
          <a:lstStyle>
            <a:lvl1pPr algn="r">
              <a:defRPr sz="1200" b="0" i="0">
                <a:latin typeface="Arial" panose="020B0604020202020204" pitchFamily="34" charset="0"/>
              </a:defRPr>
            </a:lvl1pPr>
          </a:lstStyle>
          <a:p>
            <a:fld id="{7129188C-6BFC-4A83-838F-5CFF5A53F914}" type="slidenum">
              <a:rPr lang="en-ID" smtClean="0"/>
              <a:pPr/>
              <a:t>‹#›</a:t>
            </a:fld>
            <a:endParaRPr lang="en-ID"/>
          </a:p>
        </p:txBody>
      </p:sp>
    </p:spTree>
    <p:extLst>
      <p:ext uri="{BB962C8B-B14F-4D97-AF65-F5344CB8AC3E}">
        <p14:creationId xmlns:p14="http://schemas.microsoft.com/office/powerpoint/2010/main" val="3496165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309BD-B60E-4EC0-4D9A-49413D57E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A318C-554B-2EF8-65CB-70689C38A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F5D04C-E10F-0395-4445-44D10BE1258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6B0554B7-5CF6-2501-251C-8EC776BD6EA5}"/>
              </a:ext>
            </a:extLst>
          </p:cNvPr>
          <p:cNvSpPr>
            <a:spLocks noGrp="1"/>
          </p:cNvSpPr>
          <p:nvPr>
            <p:ph type="sldNum" sz="quarter" idx="5"/>
          </p:nvPr>
        </p:nvSpPr>
        <p:spPr/>
        <p:txBody>
          <a:bodyPr/>
          <a:lstStyle/>
          <a:p>
            <a:fld id="{B8A1C20C-1AB2-4FF3-803D-7D023FDB9A71}" type="slidenum">
              <a:rPr lang="en-CA" smtClean="0"/>
              <a:t>1</a:t>
            </a:fld>
            <a:endParaRPr lang="en-CA"/>
          </a:p>
        </p:txBody>
      </p:sp>
    </p:spTree>
    <p:extLst>
      <p:ext uri="{BB962C8B-B14F-4D97-AF65-F5344CB8AC3E}">
        <p14:creationId xmlns:p14="http://schemas.microsoft.com/office/powerpoint/2010/main" val="67485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59089-7879-6437-4D99-36BB24D17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A3601-50CB-EA48-ACAD-69D90893E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A025D-B455-B376-15CA-EE476333D83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8DFA2FF9-C24C-2F7C-A786-56C9080F1502}"/>
              </a:ext>
            </a:extLst>
          </p:cNvPr>
          <p:cNvSpPr>
            <a:spLocks noGrp="1"/>
          </p:cNvSpPr>
          <p:nvPr>
            <p:ph type="sldNum" sz="quarter" idx="5"/>
          </p:nvPr>
        </p:nvSpPr>
        <p:spPr/>
        <p:txBody>
          <a:bodyPr/>
          <a:lstStyle/>
          <a:p>
            <a:fld id="{B8A1C20C-1AB2-4FF3-803D-7D023FDB9A71}" type="slidenum">
              <a:rPr lang="en-CA" smtClean="0"/>
              <a:t>3</a:t>
            </a:fld>
            <a:endParaRPr lang="en-CA"/>
          </a:p>
        </p:txBody>
      </p:sp>
    </p:spTree>
    <p:extLst>
      <p:ext uri="{BB962C8B-B14F-4D97-AF65-F5344CB8AC3E}">
        <p14:creationId xmlns:p14="http://schemas.microsoft.com/office/powerpoint/2010/main" val="150332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CBB5-AF4E-D177-71BB-7364BB1AC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553FC-54A0-0E8D-708B-6BC069558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C452C-9DC4-38B6-42E3-B307AE7F67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E55332-7403-9531-A284-C1D663E14CD8}"/>
              </a:ext>
            </a:extLst>
          </p:cNvPr>
          <p:cNvSpPr>
            <a:spLocks noGrp="1"/>
          </p:cNvSpPr>
          <p:nvPr>
            <p:ph type="sldNum" sz="quarter" idx="5"/>
          </p:nvPr>
        </p:nvSpPr>
        <p:spPr/>
        <p:txBody>
          <a:bodyPr/>
          <a:lstStyle/>
          <a:p>
            <a:fld id="{438F1656-7FDE-4CCD-9208-236330090435}" type="slidenum">
              <a:rPr lang="en-GB" smtClean="0"/>
              <a:t>4</a:t>
            </a:fld>
            <a:endParaRPr lang="en-GB"/>
          </a:p>
        </p:txBody>
      </p:sp>
    </p:spTree>
    <p:extLst>
      <p:ext uri="{BB962C8B-B14F-4D97-AF65-F5344CB8AC3E}">
        <p14:creationId xmlns:p14="http://schemas.microsoft.com/office/powerpoint/2010/main" val="365770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CA55D-8CF2-3197-5AAC-14087F161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9215A-CCC3-D5F4-BA11-9037AF17A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BE221-44F9-916B-3868-DC4134F7BC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0ABBA91-06CA-A6E5-9049-005CF5D8F934}"/>
              </a:ext>
            </a:extLst>
          </p:cNvPr>
          <p:cNvSpPr>
            <a:spLocks noGrp="1"/>
          </p:cNvSpPr>
          <p:nvPr>
            <p:ph type="sldNum" sz="quarter" idx="5"/>
          </p:nvPr>
        </p:nvSpPr>
        <p:spPr/>
        <p:txBody>
          <a:bodyPr/>
          <a:lstStyle/>
          <a:p>
            <a:fld id="{438F1656-7FDE-4CCD-9208-236330090435}" type="slidenum">
              <a:rPr lang="en-GB" smtClean="0"/>
              <a:t>5</a:t>
            </a:fld>
            <a:endParaRPr lang="en-GB"/>
          </a:p>
        </p:txBody>
      </p:sp>
    </p:spTree>
    <p:extLst>
      <p:ext uri="{BB962C8B-B14F-4D97-AF65-F5344CB8AC3E}">
        <p14:creationId xmlns:p14="http://schemas.microsoft.com/office/powerpoint/2010/main" val="338453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3B882-7B5D-2A0C-7E57-960976A2B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F88F4-6B37-E3FE-9B55-91CCE2EC18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65237-8A56-E2E9-FB55-8D26CBEDB8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6ED8C-5A79-A8D6-1715-02F9CFA94DA2}"/>
              </a:ext>
            </a:extLst>
          </p:cNvPr>
          <p:cNvSpPr>
            <a:spLocks noGrp="1"/>
          </p:cNvSpPr>
          <p:nvPr>
            <p:ph type="sldNum" sz="quarter" idx="5"/>
          </p:nvPr>
        </p:nvSpPr>
        <p:spPr/>
        <p:txBody>
          <a:bodyPr/>
          <a:lstStyle/>
          <a:p>
            <a:fld id="{438F1656-7FDE-4CCD-9208-236330090435}" type="slidenum">
              <a:rPr lang="en-GB" smtClean="0"/>
              <a:t>12</a:t>
            </a:fld>
            <a:endParaRPr lang="en-GB"/>
          </a:p>
        </p:txBody>
      </p:sp>
    </p:spTree>
    <p:extLst>
      <p:ext uri="{BB962C8B-B14F-4D97-AF65-F5344CB8AC3E}">
        <p14:creationId xmlns:p14="http://schemas.microsoft.com/office/powerpoint/2010/main" val="246263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8B3B2F-1318-5142-AA56-D6A42550F738}" type="datetimeFigureOut">
              <a:rPr lang="en-US" smtClean="0"/>
              <a:t>9/14/2025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F8B004E-C100-5D4B-8DDA-FAE1D4018913}" type="slidenum">
              <a:rPr lang="en-US" smtClean="0"/>
              <a:t>‹#›</a:t>
            </a:fld>
            <a:endParaRPr lang="en-US"/>
          </a:p>
        </p:txBody>
      </p:sp>
    </p:spTree>
    <p:extLst>
      <p:ext uri="{BB962C8B-B14F-4D97-AF65-F5344CB8AC3E}">
        <p14:creationId xmlns:p14="http://schemas.microsoft.com/office/powerpoint/2010/main" val="127598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91126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68329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47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789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7C7F2-C8C1-3649-83C8-1C0C6215FBA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897018D-49CB-8F4A-A685-755770C410FC}"/>
              </a:ext>
            </a:extLst>
          </p:cNvPr>
          <p:cNvSpPr>
            <a:spLocks noGrp="1"/>
          </p:cNvSpPr>
          <p:nvPr>
            <p:ph idx="1"/>
          </p:nvPr>
        </p:nvSpPr>
        <p:spPr>
          <a:xfrm>
            <a:off x="838200" y="161359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3534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48641-8F76-0245-B9C7-BE3AACC89102}"/>
              </a:ext>
            </a:extLst>
          </p:cNvPr>
          <p:cNvSpPr/>
          <p:nvPr userDrawn="1"/>
        </p:nvSpPr>
        <p:spPr>
          <a:xfrm>
            <a:off x="-21432" y="0"/>
            <a:ext cx="12213432" cy="757255"/>
          </a:xfrm>
          <a:prstGeom prst="rect">
            <a:avLst/>
          </a:prstGeom>
          <a:solidFill>
            <a:srgbClr val="383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5" name="Rectangle 4">
            <a:extLst>
              <a:ext uri="{FF2B5EF4-FFF2-40B4-BE49-F238E27FC236}">
                <a16:creationId xmlns:a16="http://schemas.microsoft.com/office/drawing/2014/main" id="{26AEF6F5-C72A-6946-AF6E-07262C539C6E}"/>
              </a:ext>
            </a:extLst>
          </p:cNvPr>
          <p:cNvSpPr/>
          <p:nvPr userDrawn="1"/>
        </p:nvSpPr>
        <p:spPr>
          <a:xfrm>
            <a:off x="-32146" y="1283"/>
            <a:ext cx="2105025" cy="7572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extBox 5">
            <a:extLst>
              <a:ext uri="{FF2B5EF4-FFF2-40B4-BE49-F238E27FC236}">
                <a16:creationId xmlns:a16="http://schemas.microsoft.com/office/drawing/2014/main" id="{4E124096-EBEC-724F-8014-7C2C7C67CA6B}"/>
              </a:ext>
            </a:extLst>
          </p:cNvPr>
          <p:cNvSpPr txBox="1"/>
          <p:nvPr userDrawn="1"/>
        </p:nvSpPr>
        <p:spPr>
          <a:xfrm>
            <a:off x="-32148" y="282964"/>
            <a:ext cx="2105027" cy="369332"/>
          </a:xfrm>
          <a:prstGeom prst="rect">
            <a:avLst/>
          </a:prstGeom>
          <a:noFill/>
        </p:spPr>
        <p:txBody>
          <a:bodyPr wrap="square" rtlCol="0">
            <a:spAutoFit/>
          </a:bodyPr>
          <a:lstStyle/>
          <a:p>
            <a:pPr algn="ctr"/>
            <a:r>
              <a:rPr lang="en-US" sz="1800" b="1" spc="100" dirty="0">
                <a:solidFill>
                  <a:srgbClr val="38383B"/>
                </a:solidFill>
                <a:latin typeface="Arial Black" panose="020B0604020202020204" pitchFamily="34" charset="0"/>
                <a:cs typeface="Poppins SemiBold" panose="00000700000000000000" pitchFamily="2" charset="0"/>
              </a:rPr>
              <a:t>WENOT</a:t>
            </a:r>
            <a:endParaRPr lang="en-ID" sz="1800" b="1" spc="100" dirty="0">
              <a:solidFill>
                <a:srgbClr val="38383B"/>
              </a:solidFill>
              <a:latin typeface="Arial Black" panose="020B0604020202020204" pitchFamily="34" charset="0"/>
              <a:cs typeface="Poppins SemiBold" panose="00000700000000000000" pitchFamily="2" charset="0"/>
            </a:endParaRPr>
          </a:p>
        </p:txBody>
      </p:sp>
      <p:sp>
        <p:nvSpPr>
          <p:cNvPr id="3" name="Text Placeholder 2">
            <a:extLst>
              <a:ext uri="{FF2B5EF4-FFF2-40B4-BE49-F238E27FC236}">
                <a16:creationId xmlns:a16="http://schemas.microsoft.com/office/drawing/2014/main" id="{F54DAE82-B275-704B-936B-E55BF1CED45A}"/>
              </a:ext>
            </a:extLst>
          </p:cNvPr>
          <p:cNvSpPr>
            <a:spLocks noGrp="1"/>
          </p:cNvSpPr>
          <p:nvPr>
            <p:ph idx="1"/>
          </p:nvPr>
        </p:nvSpPr>
        <p:spPr>
          <a:xfrm>
            <a:off x="838200" y="161359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0B62CA2E-211C-BE46-9F36-8446D519C4CD}"/>
              </a:ext>
            </a:extLst>
          </p:cNvPr>
          <p:cNvSpPr>
            <a:spLocks noGrp="1"/>
          </p:cNvSpPr>
          <p:nvPr>
            <p:ph type="title"/>
          </p:nvPr>
        </p:nvSpPr>
        <p:spPr>
          <a:xfrm>
            <a:off x="2307856" y="-131934"/>
            <a:ext cx="10515600" cy="1025001"/>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48933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48641-8F76-0245-B9C7-BE3AACC89102}"/>
              </a:ext>
            </a:extLst>
          </p:cNvPr>
          <p:cNvSpPr/>
          <p:nvPr userDrawn="1"/>
        </p:nvSpPr>
        <p:spPr>
          <a:xfrm>
            <a:off x="-21432" y="0"/>
            <a:ext cx="12213432" cy="757255"/>
          </a:xfrm>
          <a:prstGeom prst="rect">
            <a:avLst/>
          </a:prstGeom>
          <a:solidFill>
            <a:srgbClr val="383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5" name="Rectangle 4">
            <a:extLst>
              <a:ext uri="{FF2B5EF4-FFF2-40B4-BE49-F238E27FC236}">
                <a16:creationId xmlns:a16="http://schemas.microsoft.com/office/drawing/2014/main" id="{26AEF6F5-C72A-6946-AF6E-07262C539C6E}"/>
              </a:ext>
            </a:extLst>
          </p:cNvPr>
          <p:cNvSpPr/>
          <p:nvPr userDrawn="1"/>
        </p:nvSpPr>
        <p:spPr>
          <a:xfrm>
            <a:off x="-32146" y="1283"/>
            <a:ext cx="2105025" cy="7572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extBox 5">
            <a:extLst>
              <a:ext uri="{FF2B5EF4-FFF2-40B4-BE49-F238E27FC236}">
                <a16:creationId xmlns:a16="http://schemas.microsoft.com/office/drawing/2014/main" id="{4E124096-EBEC-724F-8014-7C2C7C67CA6B}"/>
              </a:ext>
            </a:extLst>
          </p:cNvPr>
          <p:cNvSpPr txBox="1"/>
          <p:nvPr userDrawn="1"/>
        </p:nvSpPr>
        <p:spPr>
          <a:xfrm>
            <a:off x="-32148" y="203898"/>
            <a:ext cx="2105027" cy="369332"/>
          </a:xfrm>
          <a:prstGeom prst="rect">
            <a:avLst/>
          </a:prstGeom>
          <a:noFill/>
        </p:spPr>
        <p:txBody>
          <a:bodyPr wrap="square" rtlCol="0">
            <a:spAutoFit/>
          </a:bodyPr>
          <a:lstStyle/>
          <a:p>
            <a:pPr algn="ctr"/>
            <a:r>
              <a:rPr lang="en-US" sz="1800" b="1" spc="100">
                <a:solidFill>
                  <a:srgbClr val="38383B"/>
                </a:solidFill>
                <a:latin typeface="Arial Black" panose="020B0604020202020204" pitchFamily="34" charset="0"/>
                <a:cs typeface="Poppins SemiBold" panose="00000700000000000000" pitchFamily="2" charset="0"/>
              </a:rPr>
              <a:t>GILT CREEK</a:t>
            </a:r>
            <a:endParaRPr lang="en-ID" sz="1800" b="1" spc="100">
              <a:solidFill>
                <a:srgbClr val="38383B"/>
              </a:solidFill>
              <a:latin typeface="Arial Black" panose="020B0604020202020204" pitchFamily="34" charset="0"/>
              <a:cs typeface="Poppins SemiBold" panose="00000700000000000000" pitchFamily="2" charset="0"/>
            </a:endParaRPr>
          </a:p>
        </p:txBody>
      </p:sp>
      <p:sp>
        <p:nvSpPr>
          <p:cNvPr id="3" name="Text Placeholder 2">
            <a:extLst>
              <a:ext uri="{FF2B5EF4-FFF2-40B4-BE49-F238E27FC236}">
                <a16:creationId xmlns:a16="http://schemas.microsoft.com/office/drawing/2014/main" id="{F54DAE82-B275-704B-936B-E55BF1CED45A}"/>
              </a:ext>
            </a:extLst>
          </p:cNvPr>
          <p:cNvSpPr>
            <a:spLocks noGrp="1"/>
          </p:cNvSpPr>
          <p:nvPr>
            <p:ph idx="1"/>
          </p:nvPr>
        </p:nvSpPr>
        <p:spPr>
          <a:xfrm>
            <a:off x="838200" y="161359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0B62CA2E-211C-BE46-9F36-8446D519C4CD}"/>
              </a:ext>
            </a:extLst>
          </p:cNvPr>
          <p:cNvSpPr>
            <a:spLocks noGrp="1"/>
          </p:cNvSpPr>
          <p:nvPr>
            <p:ph type="title"/>
          </p:nvPr>
        </p:nvSpPr>
        <p:spPr>
          <a:xfrm>
            <a:off x="2307856" y="-131934"/>
            <a:ext cx="10515600" cy="102500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793217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48641-8F76-0245-B9C7-BE3AACC89102}"/>
              </a:ext>
            </a:extLst>
          </p:cNvPr>
          <p:cNvSpPr/>
          <p:nvPr userDrawn="1"/>
        </p:nvSpPr>
        <p:spPr>
          <a:xfrm>
            <a:off x="-21432" y="0"/>
            <a:ext cx="12213432" cy="875635"/>
          </a:xfrm>
          <a:prstGeom prst="rect">
            <a:avLst/>
          </a:prstGeom>
          <a:solidFill>
            <a:srgbClr val="383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5" name="Rectangle 4">
            <a:extLst>
              <a:ext uri="{FF2B5EF4-FFF2-40B4-BE49-F238E27FC236}">
                <a16:creationId xmlns:a16="http://schemas.microsoft.com/office/drawing/2014/main" id="{26AEF6F5-C72A-6946-AF6E-07262C539C6E}"/>
              </a:ext>
            </a:extLst>
          </p:cNvPr>
          <p:cNvSpPr/>
          <p:nvPr userDrawn="1"/>
        </p:nvSpPr>
        <p:spPr>
          <a:xfrm>
            <a:off x="-32146" y="1282"/>
            <a:ext cx="2105025" cy="8756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extBox 5">
            <a:extLst>
              <a:ext uri="{FF2B5EF4-FFF2-40B4-BE49-F238E27FC236}">
                <a16:creationId xmlns:a16="http://schemas.microsoft.com/office/drawing/2014/main" id="{4E124096-EBEC-724F-8014-7C2C7C67CA6B}"/>
              </a:ext>
            </a:extLst>
          </p:cNvPr>
          <p:cNvSpPr txBox="1"/>
          <p:nvPr userDrawn="1"/>
        </p:nvSpPr>
        <p:spPr>
          <a:xfrm>
            <a:off x="-32148" y="230586"/>
            <a:ext cx="2105027" cy="646331"/>
          </a:xfrm>
          <a:prstGeom prst="rect">
            <a:avLst/>
          </a:prstGeom>
          <a:noFill/>
        </p:spPr>
        <p:txBody>
          <a:bodyPr wrap="square" rtlCol="0">
            <a:spAutoFit/>
          </a:bodyPr>
          <a:lstStyle/>
          <a:p>
            <a:pPr algn="ctr"/>
            <a:r>
              <a:rPr lang="en-US" sz="1800" b="1" spc="100">
                <a:solidFill>
                  <a:srgbClr val="38383B"/>
                </a:solidFill>
                <a:latin typeface="Arial Black" panose="020B0604020202020204" pitchFamily="34" charset="0"/>
                <a:cs typeface="Poppins SemiBold" panose="00000700000000000000" pitchFamily="2" charset="0"/>
              </a:rPr>
              <a:t>GAME CHANGER</a:t>
            </a:r>
            <a:endParaRPr lang="en-ID" sz="1800" b="1" spc="100">
              <a:solidFill>
                <a:srgbClr val="38383B"/>
              </a:solidFill>
              <a:latin typeface="Arial Black" panose="020B0604020202020204" pitchFamily="34" charset="0"/>
              <a:cs typeface="Poppins SemiBold" panose="00000700000000000000" pitchFamily="2" charset="0"/>
            </a:endParaRPr>
          </a:p>
        </p:txBody>
      </p:sp>
      <p:sp>
        <p:nvSpPr>
          <p:cNvPr id="3" name="Text Placeholder 2">
            <a:extLst>
              <a:ext uri="{FF2B5EF4-FFF2-40B4-BE49-F238E27FC236}">
                <a16:creationId xmlns:a16="http://schemas.microsoft.com/office/drawing/2014/main" id="{F54DAE82-B275-704B-936B-E55BF1CED45A}"/>
              </a:ext>
            </a:extLst>
          </p:cNvPr>
          <p:cNvSpPr>
            <a:spLocks noGrp="1"/>
          </p:cNvSpPr>
          <p:nvPr>
            <p:ph idx="1"/>
          </p:nvPr>
        </p:nvSpPr>
        <p:spPr>
          <a:xfrm>
            <a:off x="838200" y="161359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0B62CA2E-211C-BE46-9F36-8446D519C4CD}"/>
              </a:ext>
            </a:extLst>
          </p:cNvPr>
          <p:cNvSpPr>
            <a:spLocks noGrp="1"/>
          </p:cNvSpPr>
          <p:nvPr>
            <p:ph type="title"/>
          </p:nvPr>
        </p:nvSpPr>
        <p:spPr>
          <a:xfrm>
            <a:off x="2235120" y="-224965"/>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34228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38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4576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6457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
        <p:nvSpPr>
          <p:cNvPr id="9" name="Rectangle 8">
            <a:extLst>
              <a:ext uri="{FF2B5EF4-FFF2-40B4-BE49-F238E27FC236}">
                <a16:creationId xmlns:a16="http://schemas.microsoft.com/office/drawing/2014/main" id="{E4F067FB-05E2-DE09-A34E-07ECE82FB91C}"/>
              </a:ext>
            </a:extLst>
          </p:cNvPr>
          <p:cNvSpPr/>
          <p:nvPr userDrawn="1"/>
        </p:nvSpPr>
        <p:spPr>
          <a:xfrm>
            <a:off x="0" y="-1"/>
            <a:ext cx="12192000" cy="791729"/>
          </a:xfrm>
          <a:prstGeom prst="rect">
            <a:avLst/>
          </a:prstGeom>
          <a:solidFill>
            <a:srgbClr val="435260"/>
          </a:solidFill>
          <a:ln>
            <a:solidFill>
              <a:srgbClr val="435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utoShape 3">
            <a:extLst>
              <a:ext uri="{FF2B5EF4-FFF2-40B4-BE49-F238E27FC236}">
                <a16:creationId xmlns:a16="http://schemas.microsoft.com/office/drawing/2014/main" id="{1CF9D72A-06BF-3792-547A-B2C73B712037}"/>
              </a:ext>
            </a:extLst>
          </p:cNvPr>
          <p:cNvSpPr/>
          <p:nvPr userDrawn="1"/>
        </p:nvSpPr>
        <p:spPr>
          <a:xfrm flipV="1">
            <a:off x="-18472" y="397162"/>
            <a:ext cx="2309091" cy="5917"/>
          </a:xfrm>
          <a:prstGeom prst="line">
            <a:avLst/>
          </a:prstGeom>
          <a:ln w="809625" cap="flat">
            <a:gradFill>
              <a:gsLst>
                <a:gs pos="0">
                  <a:srgbClr val="EFC585">
                    <a:alpha val="100000"/>
                  </a:srgbClr>
                </a:gs>
                <a:gs pos="33333">
                  <a:srgbClr val="DBAB67">
                    <a:alpha val="100000"/>
                  </a:srgbClr>
                </a:gs>
                <a:gs pos="66667">
                  <a:srgbClr val="CC9B57">
                    <a:alpha val="100000"/>
                  </a:srgbClr>
                </a:gs>
                <a:gs pos="100000">
                  <a:srgbClr val="C69553">
                    <a:alpha val="100000"/>
                  </a:srgbClr>
                </a:gs>
              </a:gsLst>
              <a:lin ang="0"/>
            </a:gradFill>
            <a:prstDash val="solid"/>
            <a:headEnd type="none" w="sm" len="sm"/>
            <a:tailEnd type="none" w="sm" len="sm"/>
          </a:ln>
        </p:spPr>
        <p:txBody>
          <a:bodyPr/>
          <a:lstStyle/>
          <a:p>
            <a:endParaRPr lang="en-CA"/>
          </a:p>
        </p:txBody>
      </p:sp>
    </p:spTree>
    <p:extLst>
      <p:ext uri="{BB962C8B-B14F-4D97-AF65-F5344CB8AC3E}">
        <p14:creationId xmlns:p14="http://schemas.microsoft.com/office/powerpoint/2010/main" val="3668298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37862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12347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8556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9/14/2025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pic>
        <p:nvPicPr>
          <p:cNvPr id="8" name="Picture 7">
            <a:extLst>
              <a:ext uri="{FF2B5EF4-FFF2-40B4-BE49-F238E27FC236}">
                <a16:creationId xmlns:a16="http://schemas.microsoft.com/office/drawing/2014/main" id="{10FFB0AC-13D8-0897-99F2-E3074C9AE10E}"/>
              </a:ext>
            </a:extLst>
          </p:cNvPr>
          <p:cNvPicPr>
            <a:picLocks noChangeAspect="1"/>
          </p:cNvPicPr>
          <p:nvPr userDrawn="1"/>
        </p:nvPicPr>
        <p:blipFill>
          <a:blip r:embed="rId2"/>
          <a:srcRect t="29249" b="31276"/>
          <a:stretch>
            <a:fillRect/>
          </a:stretch>
        </p:blipFill>
        <p:spPr>
          <a:xfrm>
            <a:off x="9589582" y="71293"/>
            <a:ext cx="2057474" cy="813351"/>
          </a:xfrm>
          <a:prstGeom prst="rect">
            <a:avLst/>
          </a:prstGeom>
        </p:spPr>
      </p:pic>
    </p:spTree>
    <p:extLst>
      <p:ext uri="{BB962C8B-B14F-4D97-AF65-F5344CB8AC3E}">
        <p14:creationId xmlns:p14="http://schemas.microsoft.com/office/powerpoint/2010/main" val="393173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13172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68CB40-7DF7-3DD0-B413-C40BFA8B4A63}"/>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7658101" y="4833434"/>
            <a:ext cx="4533900" cy="2032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760364" y="6464456"/>
            <a:ext cx="748146" cy="365125"/>
          </a:xfrm>
          <a:prstGeom prst="rect">
            <a:avLst/>
          </a:prstGeom>
        </p:spPr>
        <p:txBody>
          <a:bodyPr vert="horz" lIns="91440" tIns="45720" rIns="91440" bIns="45720" rtlCol="0" anchor="ctr"/>
          <a:lstStyle>
            <a:lvl1pPr algn="l">
              <a:defRPr sz="1000">
                <a:solidFill>
                  <a:schemeClr val="tx1">
                    <a:tint val="75000"/>
                  </a:schemeClr>
                </a:solidFill>
                <a:latin typeface="Montserrat" panose="00000500000000000000" pitchFamily="2" charset="0"/>
              </a:defRPr>
            </a:lvl1pPr>
          </a:lstStyle>
          <a:p>
            <a:fld id="{C764DE79-268F-4C1A-8933-263129D2AF90}" type="datetimeFigureOut">
              <a:rPr lang="en-US" smtClean="0"/>
              <a:pPr/>
              <a:t>9/14/2025</a:t>
            </a:fld>
            <a:endParaRPr lang="en-US" dirty="0"/>
          </a:p>
        </p:txBody>
      </p:sp>
      <p:sp>
        <p:nvSpPr>
          <p:cNvPr id="8" name="TextBox 7">
            <a:extLst>
              <a:ext uri="{FF2B5EF4-FFF2-40B4-BE49-F238E27FC236}">
                <a16:creationId xmlns:a16="http://schemas.microsoft.com/office/drawing/2014/main" id="{256A4177-6457-1484-9C84-CDD1E3AAFAE9}"/>
              </a:ext>
            </a:extLst>
          </p:cNvPr>
          <p:cNvSpPr txBox="1"/>
          <p:nvPr userDrawn="1"/>
        </p:nvSpPr>
        <p:spPr>
          <a:xfrm>
            <a:off x="11600873" y="6508520"/>
            <a:ext cx="471054" cy="276999"/>
          </a:xfrm>
          <a:prstGeom prst="rect">
            <a:avLst/>
          </a:prstGeom>
          <a:noFill/>
        </p:spPr>
        <p:txBody>
          <a:bodyPr wrap="square" rtlCol="0">
            <a:spAutoFit/>
          </a:bodyPr>
          <a:lstStyle/>
          <a:p>
            <a:pPr algn="r"/>
            <a:fld id="{74C47AD1-238A-6648-9CAF-398F11F9BAD1}" type="slidenum">
              <a:rPr lang="en-US" sz="1200" b="1" i="0" spc="100">
                <a:solidFill>
                  <a:schemeClr val="bg1">
                    <a:lumMod val="50000"/>
                  </a:schemeClr>
                </a:solidFill>
                <a:latin typeface="Montserrat" panose="00000500000000000000" pitchFamily="2" charset="0"/>
                <a:cs typeface="Poppins SemiBold" panose="00000700000000000000" pitchFamily="2" charset="0"/>
              </a:rPr>
              <a:pPr algn="r"/>
              <a:t>‹#›</a:t>
            </a:fld>
            <a:endParaRPr lang="en-US" sz="1200" b="1" i="0" spc="100">
              <a:solidFill>
                <a:srgbClr val="FFC000"/>
              </a:solidFill>
              <a:latin typeface="Montserrat" panose="00000500000000000000" pitchFamily="2" charset="0"/>
              <a:cs typeface="Poppins SemiBold" panose="00000700000000000000" pitchFamily="2" charset="0"/>
            </a:endParaRPr>
          </a:p>
        </p:txBody>
      </p:sp>
    </p:spTree>
    <p:extLst>
      <p:ext uri="{BB962C8B-B14F-4D97-AF65-F5344CB8AC3E}">
        <p14:creationId xmlns:p14="http://schemas.microsoft.com/office/powerpoint/2010/main" val="17419915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12" r:id="rId13"/>
    <p:sldLayoutId id="2147483713" r:id="rId14"/>
    <p:sldLayoutId id="2147483714" r:id="rId15"/>
    <p:sldLayoutId id="2147483715" r:id="rId16"/>
    <p:sldLayoutId id="2147483716" r:id="rId17"/>
    <p:sldLayoutId id="2147483685" r:id="rId18"/>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microsoft.com/office/2007/relationships/hdphoto" Target="../media/hdphoto1.wdp"/><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hyperlink" Target="mailto:jbrewster@omaigoldmines.com" TargetMode="External"/><Relationship Id="rId7" Type="http://schemas.openxmlformats.org/officeDocument/2006/relationships/image" Target="../media/image5.png"/><Relationship Id="rId2" Type="http://schemas.openxmlformats.org/officeDocument/2006/relationships/hyperlink" Target="mailto:elaine@omaigoldmines.com" TargetMode="Externa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AA9498E-C8E7-C063-C9D9-9A76F5A9A94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9A5CFA7-A5A2-5732-D8E8-7F6B3345B17D}"/>
              </a:ext>
            </a:extLst>
          </p:cNvPr>
          <p:cNvPicPr>
            <a:picLocks noChangeAspect="1"/>
          </p:cNvPicPr>
          <p:nvPr/>
        </p:nvPicPr>
        <p:blipFill>
          <a:blip r:embed="rId3"/>
          <a:srcRect t="1445"/>
          <a:stretch>
            <a:fillRect/>
          </a:stretch>
        </p:blipFill>
        <p:spPr>
          <a:xfrm>
            <a:off x="2579934" y="1025236"/>
            <a:ext cx="9612066" cy="5832764"/>
          </a:xfrm>
          <a:prstGeom prst="rect">
            <a:avLst/>
          </a:prstGeom>
        </p:spPr>
      </p:pic>
      <p:grpSp>
        <p:nvGrpSpPr>
          <p:cNvPr id="4" name="Group 3">
            <a:extLst>
              <a:ext uri="{FF2B5EF4-FFF2-40B4-BE49-F238E27FC236}">
                <a16:creationId xmlns:a16="http://schemas.microsoft.com/office/drawing/2014/main" id="{58B22D91-556B-6855-43D2-77F769CB9181}"/>
              </a:ext>
            </a:extLst>
          </p:cNvPr>
          <p:cNvGrpSpPr>
            <a:grpSpLocks noChangeAspect="1"/>
          </p:cNvGrpSpPr>
          <p:nvPr/>
        </p:nvGrpSpPr>
        <p:grpSpPr>
          <a:xfrm>
            <a:off x="4675501" y="1166174"/>
            <a:ext cx="7512524" cy="5516966"/>
            <a:chOff x="4956985" y="803145"/>
            <a:chExt cx="6563136" cy="4819765"/>
          </a:xfrm>
        </p:grpSpPr>
        <p:cxnSp>
          <p:nvCxnSpPr>
            <p:cNvPr id="5" name="Straight Connector 4">
              <a:extLst>
                <a:ext uri="{FF2B5EF4-FFF2-40B4-BE49-F238E27FC236}">
                  <a16:creationId xmlns:a16="http://schemas.microsoft.com/office/drawing/2014/main" id="{443F24F9-0A63-2F01-0031-2D093D299CD3}"/>
                </a:ext>
              </a:extLst>
            </p:cNvPr>
            <p:cNvCxnSpPr>
              <a:cxnSpLocks/>
            </p:cNvCxnSpPr>
            <p:nvPr/>
          </p:nvCxnSpPr>
          <p:spPr>
            <a:xfrm flipH="1" flipV="1">
              <a:off x="4956985" y="2461348"/>
              <a:ext cx="5992250" cy="686045"/>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6503DAD-83DD-674D-77BC-59D2E35664EA}"/>
                </a:ext>
              </a:extLst>
            </p:cNvPr>
            <p:cNvSpPr txBox="1"/>
            <p:nvPr/>
          </p:nvSpPr>
          <p:spPr>
            <a:xfrm rot="21335955">
              <a:off x="6164569" y="1686108"/>
              <a:ext cx="2303979" cy="322658"/>
            </a:xfrm>
            <a:prstGeom prst="rect">
              <a:avLst/>
            </a:prstGeom>
            <a:solidFill>
              <a:srgbClr val="B2871B">
                <a:alpha val="39000"/>
              </a:srgbClr>
            </a:solidFill>
          </p:spPr>
          <p:txBody>
            <a:bodyPr wrap="none" rtlCol="0">
              <a:spAutoFit/>
            </a:bodyPr>
            <a:lstStyle/>
            <a:p>
              <a:r>
                <a:rPr lang="en-CA" b="1" dirty="0">
                  <a:latin typeface="Montserrat" panose="00000500000000000000" pitchFamily="2" charset="0"/>
                </a:rPr>
                <a:t>Wenot Gold Deposit</a:t>
              </a:r>
            </a:p>
          </p:txBody>
        </p:sp>
        <p:cxnSp>
          <p:nvCxnSpPr>
            <p:cNvPr id="10" name="Straight Arrow Connector 9">
              <a:extLst>
                <a:ext uri="{FF2B5EF4-FFF2-40B4-BE49-F238E27FC236}">
                  <a16:creationId xmlns:a16="http://schemas.microsoft.com/office/drawing/2014/main" id="{0907A3F2-1C41-B6FE-FA7C-8A24762C9413}"/>
                </a:ext>
              </a:extLst>
            </p:cNvPr>
            <p:cNvCxnSpPr>
              <a:cxnSpLocks/>
            </p:cNvCxnSpPr>
            <p:nvPr/>
          </p:nvCxnSpPr>
          <p:spPr>
            <a:xfrm flipV="1">
              <a:off x="4956985" y="900016"/>
              <a:ext cx="4312711" cy="183556"/>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2890A1F-7230-5544-6C41-96C6DA2B479B}"/>
                </a:ext>
              </a:extLst>
            </p:cNvPr>
            <p:cNvSpPr txBox="1"/>
            <p:nvPr/>
          </p:nvSpPr>
          <p:spPr>
            <a:xfrm rot="21384533">
              <a:off x="6153017" y="803145"/>
              <a:ext cx="564652" cy="228549"/>
            </a:xfrm>
            <a:prstGeom prst="rect">
              <a:avLst/>
            </a:prstGeom>
            <a:noFill/>
          </p:spPr>
          <p:txBody>
            <a:bodyPr wrap="none" rtlCol="0">
              <a:spAutoFit/>
            </a:bodyPr>
            <a:lstStyle/>
            <a:p>
              <a:r>
                <a:rPr lang="en-CA" sz="1100" dirty="0">
                  <a:solidFill>
                    <a:srgbClr val="92D050"/>
                  </a:solidFill>
                  <a:latin typeface="Montserrat" panose="00000500000000000000" pitchFamily="2" charset="0"/>
                </a:rPr>
                <a:t>2.5 km</a:t>
              </a:r>
            </a:p>
          </p:txBody>
        </p:sp>
        <p:sp>
          <p:nvSpPr>
            <p:cNvPr id="2" name="TextBox 1">
              <a:extLst>
                <a:ext uri="{FF2B5EF4-FFF2-40B4-BE49-F238E27FC236}">
                  <a16:creationId xmlns:a16="http://schemas.microsoft.com/office/drawing/2014/main" id="{5A98E96F-BD70-7994-578D-A4AC98E060F2}"/>
                </a:ext>
              </a:extLst>
            </p:cNvPr>
            <p:cNvSpPr txBox="1"/>
            <p:nvPr/>
          </p:nvSpPr>
          <p:spPr>
            <a:xfrm rot="226927" flipH="1">
              <a:off x="11012873" y="3090714"/>
              <a:ext cx="507248" cy="201661"/>
            </a:xfrm>
            <a:prstGeom prst="rect">
              <a:avLst/>
            </a:prstGeom>
            <a:solidFill>
              <a:schemeClr val="tx1"/>
            </a:solidFill>
          </p:spPr>
          <p:txBody>
            <a:bodyPr wrap="square" rtlCol="0">
              <a:spAutoFit/>
            </a:bodyPr>
            <a:lstStyle/>
            <a:p>
              <a:r>
                <a:rPr lang="en-CA" sz="900" dirty="0">
                  <a:solidFill>
                    <a:schemeClr val="bg2"/>
                  </a:solidFill>
                  <a:latin typeface="Montserrat" panose="00000500000000000000" pitchFamily="2" charset="0"/>
                </a:rPr>
                <a:t>-500m</a:t>
              </a:r>
            </a:p>
          </p:txBody>
        </p:sp>
        <p:sp>
          <p:nvSpPr>
            <p:cNvPr id="19" name="TextBox 18">
              <a:extLst>
                <a:ext uri="{FF2B5EF4-FFF2-40B4-BE49-F238E27FC236}">
                  <a16:creationId xmlns:a16="http://schemas.microsoft.com/office/drawing/2014/main" id="{6572BB7B-14FF-B568-FBA6-76DC35E88DB5}"/>
                </a:ext>
              </a:extLst>
            </p:cNvPr>
            <p:cNvSpPr txBox="1"/>
            <p:nvPr/>
          </p:nvSpPr>
          <p:spPr>
            <a:xfrm>
              <a:off x="8065193" y="5165811"/>
              <a:ext cx="1214449" cy="457099"/>
            </a:xfrm>
            <a:prstGeom prst="rect">
              <a:avLst/>
            </a:prstGeom>
            <a:noFill/>
          </p:spPr>
          <p:txBody>
            <a:bodyPr wrap="none" rtlCol="0">
              <a:spAutoFit/>
            </a:bodyPr>
            <a:lstStyle/>
            <a:p>
              <a:pPr algn="ctr"/>
              <a:r>
                <a:rPr lang="en-CA" sz="1400" dirty="0">
                  <a:solidFill>
                    <a:schemeClr val="bg2">
                      <a:lumMod val="75000"/>
                    </a:schemeClr>
                  </a:solidFill>
                  <a:latin typeface="Montserrat" panose="00000500000000000000" pitchFamily="2" charset="0"/>
                </a:rPr>
                <a:t>3-D Model </a:t>
              </a:r>
            </a:p>
            <a:p>
              <a:pPr algn="ctr"/>
              <a:r>
                <a:rPr lang="en-CA" sz="1400" dirty="0">
                  <a:solidFill>
                    <a:schemeClr val="bg2">
                      <a:lumMod val="75000"/>
                    </a:schemeClr>
                  </a:solidFill>
                  <a:latin typeface="Montserrat" panose="00000500000000000000" pitchFamily="2" charset="0"/>
                </a:rPr>
                <a:t>(Looking SW)</a:t>
              </a:r>
            </a:p>
          </p:txBody>
        </p:sp>
        <p:sp>
          <p:nvSpPr>
            <p:cNvPr id="8" name="TextBox 7">
              <a:extLst>
                <a:ext uri="{FF2B5EF4-FFF2-40B4-BE49-F238E27FC236}">
                  <a16:creationId xmlns:a16="http://schemas.microsoft.com/office/drawing/2014/main" id="{806D6881-D719-7E21-0531-C1B2EC1487E3}"/>
                </a:ext>
              </a:extLst>
            </p:cNvPr>
            <p:cNvSpPr txBox="1"/>
            <p:nvPr/>
          </p:nvSpPr>
          <p:spPr>
            <a:xfrm rot="21335955">
              <a:off x="9690598" y="3737963"/>
              <a:ext cx="1178811" cy="1383395"/>
            </a:xfrm>
            <a:prstGeom prst="rect">
              <a:avLst/>
            </a:prstGeom>
            <a:noFill/>
          </p:spPr>
          <p:txBody>
            <a:bodyPr wrap="square" rtlCol="0">
              <a:spAutoFit/>
            </a:bodyPr>
            <a:lstStyle/>
            <a:p>
              <a:pPr algn="ctr">
                <a:lnSpc>
                  <a:spcPct val="85000"/>
                </a:lnSpc>
              </a:pPr>
              <a:r>
                <a:rPr lang="en-CA" sz="2000" b="1" dirty="0">
                  <a:solidFill>
                    <a:srgbClr val="FFC000"/>
                  </a:solidFill>
                  <a:latin typeface="Montserrat" panose="00000500000000000000" pitchFamily="2" charset="0"/>
                </a:rPr>
                <a:t>Gilt Creek Deposit</a:t>
              </a:r>
            </a:p>
            <a:p>
              <a:pPr algn="ctr">
                <a:lnSpc>
                  <a:spcPct val="85000"/>
                </a:lnSpc>
              </a:pPr>
              <a:endParaRPr lang="en-CA" dirty="0">
                <a:solidFill>
                  <a:srgbClr val="FFC000"/>
                </a:solidFill>
                <a:latin typeface="Montserrat" panose="00000500000000000000" pitchFamily="2" charset="0"/>
              </a:endParaRPr>
            </a:p>
            <a:p>
              <a:pPr algn="ctr">
                <a:lnSpc>
                  <a:spcPct val="85000"/>
                </a:lnSpc>
              </a:pPr>
              <a:r>
                <a:rPr lang="en-CA" sz="1200" dirty="0">
                  <a:solidFill>
                    <a:srgbClr val="FFC000"/>
                  </a:solidFill>
                  <a:latin typeface="Montserrat" panose="00000500000000000000" pitchFamily="2" charset="0"/>
                </a:rPr>
                <a:t>(Quartz-Diorite Intrusive Stock)</a:t>
              </a:r>
            </a:p>
          </p:txBody>
        </p:sp>
      </p:grpSp>
      <p:cxnSp>
        <p:nvCxnSpPr>
          <p:cNvPr id="9" name="Straight Arrow Connector 8">
            <a:extLst>
              <a:ext uri="{FF2B5EF4-FFF2-40B4-BE49-F238E27FC236}">
                <a16:creationId xmlns:a16="http://schemas.microsoft.com/office/drawing/2014/main" id="{0A9B2750-5170-7BF7-2645-497709C56515}"/>
              </a:ext>
            </a:extLst>
          </p:cNvPr>
          <p:cNvCxnSpPr/>
          <p:nvPr/>
        </p:nvCxnSpPr>
        <p:spPr>
          <a:xfrm>
            <a:off x="11483937" y="1529276"/>
            <a:ext cx="0" cy="894080"/>
          </a:xfrm>
          <a:prstGeom prst="straightConnector1">
            <a:avLst/>
          </a:prstGeom>
          <a:ln>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55B942-2F76-E6F2-AEBB-0D0ABABC9FD3}"/>
              </a:ext>
            </a:extLst>
          </p:cNvPr>
          <p:cNvSpPr txBox="1"/>
          <p:nvPr/>
        </p:nvSpPr>
        <p:spPr>
          <a:xfrm>
            <a:off x="11503816" y="1720600"/>
            <a:ext cx="800828" cy="461665"/>
          </a:xfrm>
          <a:prstGeom prst="rect">
            <a:avLst/>
          </a:prstGeom>
          <a:noFill/>
        </p:spPr>
        <p:txBody>
          <a:bodyPr wrap="square" rtlCol="0">
            <a:spAutoFit/>
          </a:bodyPr>
          <a:lstStyle/>
          <a:p>
            <a:r>
              <a:rPr lang="en-CA" sz="1200" dirty="0">
                <a:solidFill>
                  <a:schemeClr val="accent1">
                    <a:lumMod val="40000"/>
                    <a:lumOff val="60000"/>
                  </a:schemeClr>
                </a:solidFill>
                <a:latin typeface="Montserrat" panose="00000500000000000000" pitchFamily="2" charset="0"/>
              </a:rPr>
              <a:t>275 m depth</a:t>
            </a:r>
          </a:p>
        </p:txBody>
      </p:sp>
      <p:sp>
        <p:nvSpPr>
          <p:cNvPr id="13" name="TextBox 12">
            <a:extLst>
              <a:ext uri="{FF2B5EF4-FFF2-40B4-BE49-F238E27FC236}">
                <a16:creationId xmlns:a16="http://schemas.microsoft.com/office/drawing/2014/main" id="{768D4083-93A9-14E8-ED90-A0A5DA45B9F3}"/>
              </a:ext>
            </a:extLst>
          </p:cNvPr>
          <p:cNvSpPr txBox="1"/>
          <p:nvPr/>
        </p:nvSpPr>
        <p:spPr>
          <a:xfrm>
            <a:off x="10053102" y="1699102"/>
            <a:ext cx="1264373" cy="432426"/>
          </a:xfrm>
          <a:prstGeom prst="rect">
            <a:avLst/>
          </a:prstGeom>
          <a:noFill/>
        </p:spPr>
        <p:txBody>
          <a:bodyPr wrap="square">
            <a:spAutoFit/>
          </a:bodyPr>
          <a:lstStyle/>
          <a:p>
            <a:pPr algn="ctr">
              <a:lnSpc>
                <a:spcPct val="85000"/>
              </a:lnSpc>
            </a:pPr>
            <a:r>
              <a:rPr lang="en-CA" sz="1300" b="1" i="1" dirty="0">
                <a:solidFill>
                  <a:schemeClr val="accent1">
                    <a:lumMod val="60000"/>
                    <a:lumOff val="40000"/>
                  </a:schemeClr>
                </a:solidFill>
                <a:latin typeface="Montserrat" panose="00000500000000000000" pitchFamily="2" charset="0"/>
                <a:cs typeface="Arial" panose="020B0604020202020204" pitchFamily="34" charset="0"/>
              </a:rPr>
              <a:t>produced </a:t>
            </a:r>
          </a:p>
          <a:p>
            <a:pPr algn="ctr">
              <a:lnSpc>
                <a:spcPct val="85000"/>
              </a:lnSpc>
            </a:pPr>
            <a:r>
              <a:rPr lang="en-CA" sz="1300" b="1" i="1" dirty="0">
                <a:solidFill>
                  <a:schemeClr val="accent1">
                    <a:lumMod val="60000"/>
                    <a:lumOff val="40000"/>
                  </a:schemeClr>
                </a:solidFill>
                <a:latin typeface="Montserrat" panose="00000500000000000000" pitchFamily="2" charset="0"/>
                <a:cs typeface="Arial" panose="020B0604020202020204" pitchFamily="34" charset="0"/>
              </a:rPr>
              <a:t>2.4 m oz</a:t>
            </a:r>
            <a:r>
              <a:rPr lang="en-CA" sz="1300" b="1" i="1" baseline="30000" dirty="0">
                <a:solidFill>
                  <a:schemeClr val="accent1">
                    <a:lumMod val="60000"/>
                    <a:lumOff val="40000"/>
                  </a:schemeClr>
                </a:solidFill>
                <a:latin typeface="Montserrat" panose="00000500000000000000" pitchFamily="2" charset="0"/>
                <a:cs typeface="Arial" panose="020B0604020202020204" pitchFamily="34" charset="0"/>
              </a:rPr>
              <a:t>2</a:t>
            </a:r>
            <a:endParaRPr lang="pl-PL" sz="1300" b="1" i="1" dirty="0">
              <a:solidFill>
                <a:schemeClr val="accent1">
                  <a:lumMod val="60000"/>
                  <a:lumOff val="40000"/>
                </a:schemeClr>
              </a:solidFill>
              <a:latin typeface="Montserrat" panose="00000500000000000000" pitchFamily="2" charset="0"/>
              <a:cs typeface="Arial" panose="020B0604020202020204" pitchFamily="34" charset="0"/>
            </a:endParaRPr>
          </a:p>
        </p:txBody>
      </p:sp>
      <p:sp>
        <p:nvSpPr>
          <p:cNvPr id="3" name="Subtitle 2">
            <a:extLst>
              <a:ext uri="{FF2B5EF4-FFF2-40B4-BE49-F238E27FC236}">
                <a16:creationId xmlns:a16="http://schemas.microsoft.com/office/drawing/2014/main" id="{AC475C9C-57F1-37E4-8C5B-02C59DC8B143}"/>
              </a:ext>
            </a:extLst>
          </p:cNvPr>
          <p:cNvSpPr txBox="1">
            <a:spLocks/>
          </p:cNvSpPr>
          <p:nvPr/>
        </p:nvSpPr>
        <p:spPr>
          <a:xfrm>
            <a:off x="129925" y="2816180"/>
            <a:ext cx="5502389" cy="2894387"/>
          </a:xfrm>
          <a:prstGeom prst="roundRect">
            <a:avLst/>
          </a:prstGeom>
          <a:noFill/>
          <a:ln>
            <a:noFill/>
          </a:ln>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CA" sz="3200" b="1" i="1" dirty="0">
                <a:solidFill>
                  <a:srgbClr val="DCAE6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Rapid Discovery and</a:t>
            </a:r>
          </a:p>
          <a:p>
            <a:pPr marL="0" indent="0">
              <a:lnSpc>
                <a:spcPct val="100000"/>
              </a:lnSpc>
              <a:spcBef>
                <a:spcPts val="0"/>
              </a:spcBef>
              <a:buNone/>
            </a:pPr>
            <a:r>
              <a:rPr lang="en-CA" sz="3200" b="1" i="1" dirty="0">
                <a:solidFill>
                  <a:srgbClr val="DCAE6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 to Development at a World Class Gold Project in Guyana</a:t>
            </a:r>
            <a:endParaRPr lang="en-CA" sz="3200" b="1" dirty="0">
              <a:solidFill>
                <a:srgbClr val="DCAE6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247A6D6-15A6-34AE-9C88-05F5D50C26CE}"/>
              </a:ext>
            </a:extLst>
          </p:cNvPr>
          <p:cNvSpPr txBox="1"/>
          <p:nvPr/>
        </p:nvSpPr>
        <p:spPr>
          <a:xfrm>
            <a:off x="9747848" y="160823"/>
            <a:ext cx="2268747" cy="830997"/>
          </a:xfrm>
          <a:prstGeom prst="rect">
            <a:avLst/>
          </a:prstGeom>
          <a:noFill/>
        </p:spPr>
        <p:txBody>
          <a:bodyPr wrap="square" rtlCol="0">
            <a:spAutoFit/>
          </a:bodyPr>
          <a:lstStyle/>
          <a:p>
            <a:r>
              <a:rPr lang="en-CA" sz="4800" b="1" dirty="0">
                <a:solidFill>
                  <a:srgbClr val="DCAE69"/>
                </a:solidFill>
                <a:latin typeface="Arial" panose="020B0604020202020204" pitchFamily="34" charset="0"/>
                <a:cs typeface="Arial" panose="020B0604020202020204" pitchFamily="34" charset="0"/>
              </a:rPr>
              <a:t>OMG</a:t>
            </a:r>
          </a:p>
        </p:txBody>
      </p:sp>
      <p:sp>
        <p:nvSpPr>
          <p:cNvPr id="15" name="TextBox 14">
            <a:extLst>
              <a:ext uri="{FF2B5EF4-FFF2-40B4-BE49-F238E27FC236}">
                <a16:creationId xmlns:a16="http://schemas.microsoft.com/office/drawing/2014/main" id="{3B075B0C-846F-D5B0-4BE2-F2EE501F6EB9}"/>
              </a:ext>
            </a:extLst>
          </p:cNvPr>
          <p:cNvSpPr txBox="1"/>
          <p:nvPr/>
        </p:nvSpPr>
        <p:spPr>
          <a:xfrm>
            <a:off x="332660" y="6407815"/>
            <a:ext cx="3024471" cy="291747"/>
          </a:xfrm>
          <a:prstGeom prst="rect">
            <a:avLst/>
          </a:prstGeom>
        </p:spPr>
        <p:txBody>
          <a:bodyPr wrap="square" lIns="0" tIns="0" rIns="0" bIns="0" rtlCol="0" anchor="t">
            <a:spAutoFit/>
          </a:bodyPr>
          <a:lstStyle/>
          <a:p>
            <a:pPr algn="l">
              <a:lnSpc>
                <a:spcPts val="2380"/>
              </a:lnSpc>
            </a:pPr>
            <a:r>
              <a:rPr lang="en-US" b="1" dirty="0">
                <a:solidFill>
                  <a:srgbClr val="E4C08C"/>
                </a:solidFill>
                <a:latin typeface="Montserrat 2 Ultra-Bold"/>
                <a:ea typeface="Montserrat 2 Ultra-Bold"/>
                <a:cs typeface="Montserrat 2 Ultra-Bold"/>
                <a:sym typeface="Montserrat 2 Ultra-Bold"/>
              </a:rPr>
              <a:t>TSX.V: OMG | OTCQB: OMGGF</a:t>
            </a:r>
          </a:p>
        </p:txBody>
      </p:sp>
      <p:pic>
        <p:nvPicPr>
          <p:cNvPr id="18" name="Picture 17" descr="A gold logo on a black background&#10;&#10;AI-generated content may be incorrect.">
            <a:extLst>
              <a:ext uri="{FF2B5EF4-FFF2-40B4-BE49-F238E27FC236}">
                <a16:creationId xmlns:a16="http://schemas.microsoft.com/office/drawing/2014/main" id="{2AB5C375-30FF-B67F-805B-02FBB49BF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745" y="85504"/>
            <a:ext cx="3410426" cy="1362265"/>
          </a:xfrm>
          <a:prstGeom prst="rect">
            <a:avLst/>
          </a:prstGeom>
        </p:spPr>
      </p:pic>
      <p:sp>
        <p:nvSpPr>
          <p:cNvPr id="16" name="TextBox 15">
            <a:extLst>
              <a:ext uri="{FF2B5EF4-FFF2-40B4-BE49-F238E27FC236}">
                <a16:creationId xmlns:a16="http://schemas.microsoft.com/office/drawing/2014/main" id="{B61DF86A-7FC7-37FF-4730-74C2FC1F7461}"/>
              </a:ext>
            </a:extLst>
          </p:cNvPr>
          <p:cNvSpPr txBox="1"/>
          <p:nvPr/>
        </p:nvSpPr>
        <p:spPr>
          <a:xfrm>
            <a:off x="332660" y="5939741"/>
            <a:ext cx="2383089" cy="312073"/>
          </a:xfrm>
          <a:prstGeom prst="rect">
            <a:avLst/>
          </a:prstGeom>
        </p:spPr>
        <p:txBody>
          <a:bodyPr wrap="square" lIns="0" tIns="0" rIns="0" bIns="0" rtlCol="0" anchor="t">
            <a:spAutoFit/>
          </a:bodyPr>
          <a:lstStyle/>
          <a:p>
            <a:pPr algn="l">
              <a:lnSpc>
                <a:spcPts val="2380"/>
              </a:lnSpc>
            </a:pPr>
            <a:r>
              <a:rPr lang="en-US" sz="2400" b="1">
                <a:solidFill>
                  <a:srgbClr val="E4C08C"/>
                </a:solidFill>
                <a:latin typeface="Montserrat 2 Ultra-Bold"/>
                <a:ea typeface="Montserrat 2 Ultra-Bold"/>
                <a:cs typeface="Montserrat 2 Ultra-Bold"/>
                <a:sym typeface="Montserrat 2 Ultra-Bold"/>
              </a:rPr>
              <a:t>September 2025</a:t>
            </a:r>
            <a:endParaRPr lang="en-US" sz="2400" b="1" dirty="0">
              <a:solidFill>
                <a:srgbClr val="E4C08C"/>
              </a:solidFill>
              <a:latin typeface="Montserrat 2 Ultra-Bold"/>
              <a:ea typeface="Montserrat 2 Ultra-Bold"/>
              <a:cs typeface="Montserrat 2 Ultra-Bold"/>
              <a:sym typeface="Montserrat 2 Ultra-Bold"/>
            </a:endParaRPr>
          </a:p>
        </p:txBody>
      </p:sp>
    </p:spTree>
    <p:extLst>
      <p:ext uri="{BB962C8B-B14F-4D97-AF65-F5344CB8AC3E}">
        <p14:creationId xmlns:p14="http://schemas.microsoft.com/office/powerpoint/2010/main" val="135842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A15BD-13AD-D394-AEBD-472DC3C80236}"/>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79B27789-739E-5EE7-7269-DE1B925593D7}"/>
              </a:ext>
            </a:extLst>
          </p:cNvPr>
          <p:cNvGrpSpPr/>
          <p:nvPr/>
        </p:nvGrpSpPr>
        <p:grpSpPr>
          <a:xfrm>
            <a:off x="139716" y="792585"/>
            <a:ext cx="4665497" cy="4054423"/>
            <a:chOff x="489272" y="774389"/>
            <a:chExt cx="4665497" cy="4054423"/>
          </a:xfrm>
        </p:grpSpPr>
        <p:grpSp>
          <p:nvGrpSpPr>
            <p:cNvPr id="31" name="Group 30">
              <a:extLst>
                <a:ext uri="{FF2B5EF4-FFF2-40B4-BE49-F238E27FC236}">
                  <a16:creationId xmlns:a16="http://schemas.microsoft.com/office/drawing/2014/main" id="{A51387AA-CFF8-F758-5B67-D6FD183D1C9B}"/>
                </a:ext>
              </a:extLst>
            </p:cNvPr>
            <p:cNvGrpSpPr/>
            <p:nvPr/>
          </p:nvGrpSpPr>
          <p:grpSpPr>
            <a:xfrm>
              <a:off x="544722" y="774389"/>
              <a:ext cx="4610047" cy="3986128"/>
              <a:chOff x="489278" y="772904"/>
              <a:chExt cx="4610047" cy="3986128"/>
            </a:xfrm>
          </p:grpSpPr>
          <p:pic>
            <p:nvPicPr>
              <p:cNvPr id="8" name="Picture 7">
                <a:extLst>
                  <a:ext uri="{FF2B5EF4-FFF2-40B4-BE49-F238E27FC236}">
                    <a16:creationId xmlns:a16="http://schemas.microsoft.com/office/drawing/2014/main" id="{39D36163-D5C0-6C82-FF4C-73B9B23D1077}"/>
                  </a:ext>
                </a:extLst>
              </p:cNvPr>
              <p:cNvPicPr>
                <a:picLocks noChangeAspect="1"/>
              </p:cNvPicPr>
              <p:nvPr/>
            </p:nvPicPr>
            <p:blipFill>
              <a:blip r:embed="rId2"/>
              <a:stretch>
                <a:fillRect/>
              </a:stretch>
            </p:blipFill>
            <p:spPr>
              <a:xfrm>
                <a:off x="489278" y="772904"/>
                <a:ext cx="4316918" cy="3600000"/>
              </a:xfrm>
              <a:prstGeom prst="rect">
                <a:avLst/>
              </a:prstGeom>
            </p:spPr>
          </p:pic>
          <p:sp>
            <p:nvSpPr>
              <p:cNvPr id="5" name="TextBox 4">
                <a:extLst>
                  <a:ext uri="{FF2B5EF4-FFF2-40B4-BE49-F238E27FC236}">
                    <a16:creationId xmlns:a16="http://schemas.microsoft.com/office/drawing/2014/main" id="{1350F644-503B-AB69-DAEC-637ACD32D81B}"/>
                  </a:ext>
                </a:extLst>
              </p:cNvPr>
              <p:cNvSpPr txBox="1"/>
              <p:nvPr/>
            </p:nvSpPr>
            <p:spPr>
              <a:xfrm rot="20133367">
                <a:off x="2000851" y="852832"/>
                <a:ext cx="1107034" cy="307777"/>
              </a:xfrm>
              <a:prstGeom prst="rect">
                <a:avLst/>
              </a:prstGeom>
              <a:noFill/>
            </p:spPr>
            <p:txBody>
              <a:bodyPr wrap="none" rtlCol="0">
                <a:spAutoFit/>
              </a:bodyPr>
              <a:lstStyle/>
              <a:p>
                <a:r>
                  <a:rPr lang="en-CA" sz="1400">
                    <a:solidFill>
                      <a:schemeClr val="bg1">
                        <a:lumMod val="65000"/>
                      </a:schemeClr>
                    </a:solidFill>
                  </a:rPr>
                  <a:t>Diabase dike</a:t>
                </a:r>
              </a:p>
            </p:txBody>
          </p:sp>
          <p:sp>
            <p:nvSpPr>
              <p:cNvPr id="29" name="Rectangle: Rounded Corners 28">
                <a:extLst>
                  <a:ext uri="{FF2B5EF4-FFF2-40B4-BE49-F238E27FC236}">
                    <a16:creationId xmlns:a16="http://schemas.microsoft.com/office/drawing/2014/main" id="{17FF0F02-F8B1-A108-98A3-F9AA81D30681}"/>
                  </a:ext>
                </a:extLst>
              </p:cNvPr>
              <p:cNvSpPr/>
              <p:nvPr/>
            </p:nvSpPr>
            <p:spPr>
              <a:xfrm>
                <a:off x="3477220" y="3199100"/>
                <a:ext cx="1622105" cy="62547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F2EE2E23-4B13-3F0F-A825-D2BD3D31C740}"/>
                  </a:ext>
                </a:extLst>
              </p:cNvPr>
              <p:cNvSpPr/>
              <p:nvPr/>
            </p:nvSpPr>
            <p:spPr>
              <a:xfrm>
                <a:off x="3288517" y="3491206"/>
                <a:ext cx="1777905" cy="126782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34" name="Straight Connector 33">
              <a:extLst>
                <a:ext uri="{FF2B5EF4-FFF2-40B4-BE49-F238E27FC236}">
                  <a16:creationId xmlns:a16="http://schemas.microsoft.com/office/drawing/2014/main" id="{35A143D5-FEC0-D28C-04AD-1C700031D084}"/>
                </a:ext>
              </a:extLst>
            </p:cNvPr>
            <p:cNvCxnSpPr/>
            <p:nvPr/>
          </p:nvCxnSpPr>
          <p:spPr>
            <a:xfrm>
              <a:off x="489272" y="4828812"/>
              <a:ext cx="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 name="Picture 6" descr="A map of a mountain&#10;&#10;AI-generated content may be incorrect.">
            <a:extLst>
              <a:ext uri="{FF2B5EF4-FFF2-40B4-BE49-F238E27FC236}">
                <a16:creationId xmlns:a16="http://schemas.microsoft.com/office/drawing/2014/main" id="{8D94FB2C-A790-174E-C129-07139EDCDB25}"/>
              </a:ext>
            </a:extLst>
          </p:cNvPr>
          <p:cNvPicPr>
            <a:picLocks noChangeAspect="1"/>
          </p:cNvPicPr>
          <p:nvPr/>
        </p:nvPicPr>
        <p:blipFill>
          <a:blip r:embed="rId3">
            <a:extLst>
              <a:ext uri="{28A0092B-C50C-407E-A947-70E740481C1C}">
                <a14:useLocalDpi xmlns:a14="http://schemas.microsoft.com/office/drawing/2010/main" val="0"/>
              </a:ext>
            </a:extLst>
          </a:blip>
          <a:srcRect l="11370" t="41235" r="81989" b="36865"/>
          <a:stretch>
            <a:fillRect/>
          </a:stretch>
        </p:blipFill>
        <p:spPr>
          <a:xfrm rot="5400000">
            <a:off x="9733730" y="26425"/>
            <a:ext cx="1940284" cy="3106575"/>
          </a:xfrm>
          <a:prstGeom prst="rect">
            <a:avLst/>
          </a:prstGeom>
        </p:spPr>
      </p:pic>
      <p:sp>
        <p:nvSpPr>
          <p:cNvPr id="3" name="Rectangle 2">
            <a:extLst>
              <a:ext uri="{FF2B5EF4-FFF2-40B4-BE49-F238E27FC236}">
                <a16:creationId xmlns:a16="http://schemas.microsoft.com/office/drawing/2014/main" id="{F250CFED-5FF5-5BC9-2D19-D3765FD4B1B9}"/>
              </a:ext>
            </a:extLst>
          </p:cNvPr>
          <p:cNvSpPr/>
          <p:nvPr/>
        </p:nvSpPr>
        <p:spPr>
          <a:xfrm>
            <a:off x="-21432" y="-14990"/>
            <a:ext cx="12213432" cy="683469"/>
          </a:xfrm>
          <a:prstGeom prst="rect">
            <a:avLst/>
          </a:prstGeom>
          <a:solidFill>
            <a:srgbClr val="383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extLst>
              <a:ext uri="{FF2B5EF4-FFF2-40B4-BE49-F238E27FC236}">
                <a16:creationId xmlns:a16="http://schemas.microsoft.com/office/drawing/2014/main" id="{47DA92D8-2723-573A-25E6-C59CF2203D29}"/>
              </a:ext>
            </a:extLst>
          </p:cNvPr>
          <p:cNvSpPr/>
          <p:nvPr/>
        </p:nvSpPr>
        <p:spPr>
          <a:xfrm>
            <a:off x="-21432" y="-17074"/>
            <a:ext cx="2105025" cy="6834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TextBox 11">
            <a:extLst>
              <a:ext uri="{FF2B5EF4-FFF2-40B4-BE49-F238E27FC236}">
                <a16:creationId xmlns:a16="http://schemas.microsoft.com/office/drawing/2014/main" id="{6855E9A0-3A13-0402-652B-96F6046303CB}"/>
              </a:ext>
            </a:extLst>
          </p:cNvPr>
          <p:cNvSpPr txBox="1"/>
          <p:nvPr/>
        </p:nvSpPr>
        <p:spPr>
          <a:xfrm>
            <a:off x="-21433" y="200291"/>
            <a:ext cx="2105027" cy="369332"/>
          </a:xfrm>
          <a:prstGeom prst="rect">
            <a:avLst/>
          </a:prstGeom>
          <a:noFill/>
        </p:spPr>
        <p:txBody>
          <a:bodyPr wrap="square" rtlCol="0">
            <a:spAutoFit/>
          </a:bodyPr>
          <a:lstStyle/>
          <a:p>
            <a:pPr algn="ctr"/>
            <a:r>
              <a:rPr lang="en-US" b="1" spc="100">
                <a:solidFill>
                  <a:srgbClr val="38383B"/>
                </a:solidFill>
                <a:latin typeface="Arial Black" panose="020B0604020202020204" pitchFamily="34" charset="0"/>
                <a:cs typeface="Poppins SemiBold" panose="00000700000000000000" pitchFamily="2" charset="0"/>
              </a:rPr>
              <a:t>GILT CREEK</a:t>
            </a:r>
            <a:endParaRPr lang="en-ID" b="1" spc="100">
              <a:solidFill>
                <a:srgbClr val="38383B"/>
              </a:solidFill>
              <a:latin typeface="Arial Black" panose="020B0604020202020204" pitchFamily="34" charset="0"/>
              <a:cs typeface="Poppins SemiBold" panose="00000700000000000000" pitchFamily="2" charset="0"/>
            </a:endParaRPr>
          </a:p>
        </p:txBody>
      </p:sp>
      <p:sp>
        <p:nvSpPr>
          <p:cNvPr id="13" name="TextBox 12">
            <a:extLst>
              <a:ext uri="{FF2B5EF4-FFF2-40B4-BE49-F238E27FC236}">
                <a16:creationId xmlns:a16="http://schemas.microsoft.com/office/drawing/2014/main" id="{D41B408B-B6F3-AD9F-EE48-A566060B7E9A}"/>
              </a:ext>
            </a:extLst>
          </p:cNvPr>
          <p:cNvSpPr txBox="1"/>
          <p:nvPr/>
        </p:nvSpPr>
        <p:spPr>
          <a:xfrm>
            <a:off x="2220839" y="112085"/>
            <a:ext cx="9560294" cy="461665"/>
          </a:xfrm>
          <a:prstGeom prst="rect">
            <a:avLst/>
          </a:prstGeom>
          <a:noFill/>
        </p:spPr>
        <p:txBody>
          <a:bodyPr wrap="square" rtlCol="0">
            <a:spAutoFit/>
          </a:bodyPr>
          <a:lstStyle/>
          <a:p>
            <a:pPr>
              <a:tabLst>
                <a:tab pos="1538288" algn="l"/>
              </a:tabLst>
            </a:pPr>
            <a:r>
              <a:rPr lang="en-US" sz="2400" b="1" dirty="0">
                <a:solidFill>
                  <a:srgbClr val="FFC000"/>
                </a:solidFill>
                <a:latin typeface="Arial Black" panose="020B0604020202020204" pitchFamily="34" charset="0"/>
                <a:cs typeface="Poppins SemiBold" panose="00000700000000000000" pitchFamily="2" charset="0"/>
              </a:rPr>
              <a:t>Adjacent </a:t>
            </a:r>
            <a:r>
              <a:rPr lang="en-US" sz="2400" b="1">
                <a:solidFill>
                  <a:srgbClr val="FFC000"/>
                </a:solidFill>
                <a:latin typeface="Arial Black" panose="020B0604020202020204" pitchFamily="34" charset="0"/>
                <a:cs typeface="Poppins SemiBold" panose="00000700000000000000" pitchFamily="2" charset="0"/>
              </a:rPr>
              <a:t>Intrusion-Hosted Deposit – Underground </a:t>
            </a:r>
            <a:endParaRPr lang="en-US" sz="2400" b="1" dirty="0">
              <a:solidFill>
                <a:srgbClr val="FFC000"/>
              </a:solidFill>
              <a:latin typeface="Arial Black" panose="020B0604020202020204" pitchFamily="34" charset="0"/>
              <a:cs typeface="Poppins SemiBold" panose="00000700000000000000" pitchFamily="2" charset="0"/>
            </a:endParaRPr>
          </a:p>
        </p:txBody>
      </p:sp>
      <p:sp>
        <p:nvSpPr>
          <p:cNvPr id="2" name="TextBox 1">
            <a:extLst>
              <a:ext uri="{FF2B5EF4-FFF2-40B4-BE49-F238E27FC236}">
                <a16:creationId xmlns:a16="http://schemas.microsoft.com/office/drawing/2014/main" id="{3AE9ADED-B245-7F18-F71C-000550C6FD06}"/>
              </a:ext>
            </a:extLst>
          </p:cNvPr>
          <p:cNvSpPr txBox="1"/>
          <p:nvPr/>
        </p:nvSpPr>
        <p:spPr>
          <a:xfrm>
            <a:off x="239298" y="4393994"/>
            <a:ext cx="1483182" cy="462562"/>
          </a:xfrm>
          <a:prstGeom prst="rect">
            <a:avLst/>
          </a:prstGeom>
          <a:noFill/>
        </p:spPr>
        <p:txBody>
          <a:bodyPr wrap="square" rtlCol="0">
            <a:spAutoFit/>
          </a:bodyPr>
          <a:lstStyle/>
          <a:p>
            <a:pPr algn="ctr">
              <a:lnSpc>
                <a:spcPct val="80000"/>
              </a:lnSpc>
            </a:pPr>
            <a:r>
              <a:rPr lang="en-CA" sz="1000" dirty="0"/>
              <a:t>Open at depth</a:t>
            </a:r>
          </a:p>
          <a:p>
            <a:pPr algn="ctr">
              <a:lnSpc>
                <a:spcPct val="80000"/>
              </a:lnSpc>
            </a:pPr>
            <a:r>
              <a:rPr lang="en-CA" sz="1000" dirty="0"/>
              <a:t>Deepest hole to -967m  &amp; mineralized</a:t>
            </a:r>
          </a:p>
        </p:txBody>
      </p:sp>
      <p:pic>
        <p:nvPicPr>
          <p:cNvPr id="25" name="Picture 24">
            <a:extLst>
              <a:ext uri="{FF2B5EF4-FFF2-40B4-BE49-F238E27FC236}">
                <a16:creationId xmlns:a16="http://schemas.microsoft.com/office/drawing/2014/main" id="{C47B1AAE-92DA-DBD7-C803-41FB02496747}"/>
              </a:ext>
            </a:extLst>
          </p:cNvPr>
          <p:cNvPicPr>
            <a:picLocks noChangeAspect="1"/>
          </p:cNvPicPr>
          <p:nvPr/>
        </p:nvPicPr>
        <p:blipFill>
          <a:blip r:embed="rId4"/>
          <a:stretch>
            <a:fillRect/>
          </a:stretch>
        </p:blipFill>
        <p:spPr>
          <a:xfrm>
            <a:off x="823133" y="4865045"/>
            <a:ext cx="2359975" cy="782895"/>
          </a:xfrm>
          <a:prstGeom prst="rect">
            <a:avLst/>
          </a:prstGeom>
        </p:spPr>
      </p:pic>
      <p:pic>
        <p:nvPicPr>
          <p:cNvPr id="28" name="Picture 27">
            <a:extLst>
              <a:ext uri="{FF2B5EF4-FFF2-40B4-BE49-F238E27FC236}">
                <a16:creationId xmlns:a16="http://schemas.microsoft.com/office/drawing/2014/main" id="{9659130C-7C61-92BC-F0EE-97FFC50146AA}"/>
              </a:ext>
            </a:extLst>
          </p:cNvPr>
          <p:cNvPicPr>
            <a:picLocks noChangeAspect="1"/>
          </p:cNvPicPr>
          <p:nvPr/>
        </p:nvPicPr>
        <p:blipFill>
          <a:blip r:embed="rId5"/>
          <a:stretch>
            <a:fillRect/>
          </a:stretch>
        </p:blipFill>
        <p:spPr>
          <a:xfrm>
            <a:off x="722665" y="5702051"/>
            <a:ext cx="2102556" cy="913376"/>
          </a:xfrm>
          <a:prstGeom prst="rect">
            <a:avLst/>
          </a:prstGeom>
        </p:spPr>
      </p:pic>
      <p:sp>
        <p:nvSpPr>
          <p:cNvPr id="17" name="Rectangle: Rounded Corners 16">
            <a:extLst>
              <a:ext uri="{FF2B5EF4-FFF2-40B4-BE49-F238E27FC236}">
                <a16:creationId xmlns:a16="http://schemas.microsoft.com/office/drawing/2014/main" id="{62456F04-9100-EF91-E885-E68320BD811A}"/>
              </a:ext>
            </a:extLst>
          </p:cNvPr>
          <p:cNvSpPr/>
          <p:nvPr/>
        </p:nvSpPr>
        <p:spPr>
          <a:xfrm>
            <a:off x="4658706" y="865856"/>
            <a:ext cx="3739030" cy="370280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 Placeholder 2">
            <a:extLst>
              <a:ext uri="{FF2B5EF4-FFF2-40B4-BE49-F238E27FC236}">
                <a16:creationId xmlns:a16="http://schemas.microsoft.com/office/drawing/2014/main" id="{610EC3F0-1091-E316-4E04-55F55FA4B1D5}"/>
              </a:ext>
            </a:extLst>
          </p:cNvPr>
          <p:cNvSpPr txBox="1">
            <a:spLocks/>
          </p:cNvSpPr>
          <p:nvPr/>
        </p:nvSpPr>
        <p:spPr>
          <a:xfrm>
            <a:off x="4781828" y="1047155"/>
            <a:ext cx="3606389" cy="3713259"/>
          </a:xfrm>
          <a:prstGeom prst="rect">
            <a:avLst/>
          </a:prstGeom>
        </p:spPr>
        <p:txBody>
          <a:bodyPr>
            <a:noAutofit/>
          </a:bodyPr>
          <a:lstStyle>
            <a:lvl1pPr marL="277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722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166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1611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055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2500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2944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3389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3833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a:lstStyle>
          <a:p>
            <a:pPr marL="180975" lvl="1" indent="-180975">
              <a:spcBef>
                <a:spcPts val="0"/>
              </a:spcBef>
              <a:spcAft>
                <a:spcPts val="600"/>
              </a:spcAft>
            </a:pPr>
            <a:r>
              <a:rPr lang="en-US" sz="1300" b="1" dirty="0">
                <a:latin typeface="Arial" panose="020B0604020202020204" pitchFamily="34" charset="0"/>
                <a:cs typeface="Arial" panose="020B0604020202020204" pitchFamily="34" charset="0"/>
              </a:rPr>
              <a:t>Shallow: </a:t>
            </a:r>
            <a:r>
              <a:rPr lang="en-US" sz="1300" dirty="0">
                <a:latin typeface="Arial" panose="020B0604020202020204" pitchFamily="34" charset="0"/>
                <a:cs typeface="Arial" panose="020B0604020202020204" pitchFamily="34" charset="0"/>
              </a:rPr>
              <a:t>80% of resource is between 300-600m depth</a:t>
            </a:r>
          </a:p>
          <a:p>
            <a:pPr marL="180975" lvl="1" indent="-180975">
              <a:spcBef>
                <a:spcPts val="0"/>
              </a:spcBef>
              <a:spcAft>
                <a:spcPts val="600"/>
              </a:spcAft>
            </a:pPr>
            <a:r>
              <a:rPr lang="en-US" sz="1300" b="1" dirty="0">
                <a:latin typeface="Arial" panose="020B0604020202020204" pitchFamily="34" charset="0"/>
                <a:cs typeface="Arial" panose="020B0604020202020204" pitchFamily="34" charset="0"/>
              </a:rPr>
              <a:t>High endowment</a:t>
            </a:r>
            <a:r>
              <a:rPr lang="en-US" sz="1300" b="1" u="sng" dirty="0">
                <a:latin typeface="Arial" panose="020B0604020202020204" pitchFamily="34" charset="0"/>
                <a:cs typeface="Arial" panose="020B0604020202020204" pitchFamily="34" charset="0"/>
              </a:rPr>
              <a:t>: </a:t>
            </a:r>
            <a:r>
              <a:rPr lang="en-US" sz="1300" u="sng" dirty="0">
                <a:latin typeface="Arial" panose="020B0604020202020204" pitchFamily="34" charset="0"/>
                <a:cs typeface="Arial" panose="020B0604020202020204" pitchFamily="34" charset="0"/>
              </a:rPr>
              <a:t>4,600 oz per vertical m</a:t>
            </a:r>
            <a:r>
              <a:rPr lang="en-US" sz="1300" dirty="0">
                <a:latin typeface="Arial" panose="020B0604020202020204" pitchFamily="34" charset="0"/>
                <a:cs typeface="Arial" panose="020B0604020202020204" pitchFamily="34" charset="0"/>
              </a:rPr>
              <a:t> from -300m to -600m </a:t>
            </a:r>
          </a:p>
          <a:p>
            <a:pPr marL="180975" lvl="1" indent="-180975">
              <a:spcBef>
                <a:spcPts val="0"/>
              </a:spcBef>
              <a:spcAft>
                <a:spcPts val="600"/>
              </a:spcAft>
            </a:pPr>
            <a:r>
              <a:rPr lang="en-US" sz="1300" b="1" dirty="0">
                <a:latin typeface="Arial" panose="020B0604020202020204" pitchFamily="34" charset="0"/>
                <a:cs typeface="Arial" panose="020B0604020202020204" pitchFamily="34" charset="0"/>
              </a:rPr>
              <a:t>Good grades</a:t>
            </a:r>
            <a:r>
              <a:rPr lang="en-US" sz="1300" dirty="0">
                <a:latin typeface="Arial" panose="020B0604020202020204" pitchFamily="34" charset="0"/>
                <a:cs typeface="Arial" panose="020B0604020202020204" pitchFamily="34" charset="0"/>
              </a:rPr>
              <a:t>: Average 3.3 g/t Au @ 1.5 g/t cutoff or 5.2 g/t @ 2.75 g/t cutoff</a:t>
            </a:r>
          </a:p>
          <a:p>
            <a:pPr marL="180975" lvl="1" indent="-180975">
              <a:spcBef>
                <a:spcPts val="0"/>
              </a:spcBef>
              <a:spcAft>
                <a:spcPts val="600"/>
              </a:spcAft>
            </a:pPr>
            <a:r>
              <a:rPr lang="en-US" sz="1300" b="1" dirty="0">
                <a:latin typeface="Arial" panose="020B0604020202020204" pitchFamily="34" charset="0"/>
                <a:cs typeface="Arial" panose="020B0604020202020204" pitchFamily="34" charset="0"/>
              </a:rPr>
              <a:t>Well drilled</a:t>
            </a:r>
            <a:r>
              <a:rPr lang="en-US" sz="1300" dirty="0">
                <a:latin typeface="Arial" panose="020B0604020202020204" pitchFamily="34" charset="0"/>
                <a:cs typeface="Arial" panose="020B0604020202020204" pitchFamily="34" charset="0"/>
              </a:rPr>
              <a:t>: 2/3 of MRE is “Indicated”</a:t>
            </a:r>
          </a:p>
          <a:p>
            <a:pPr marL="180975" lvl="1" indent="-180975">
              <a:spcBef>
                <a:spcPts val="0"/>
              </a:spcBef>
              <a:spcAft>
                <a:spcPts val="600"/>
              </a:spcAft>
            </a:pPr>
            <a:r>
              <a:rPr lang="en-US" sz="1300" b="1" dirty="0">
                <a:latin typeface="Arial" panose="020B0604020202020204" pitchFamily="34" charset="0"/>
                <a:cs typeface="Arial" panose="020B0604020202020204" pitchFamily="34" charset="0"/>
              </a:rPr>
              <a:t>Compact</a:t>
            </a:r>
            <a:r>
              <a:rPr lang="en-US" sz="1300" dirty="0">
                <a:latin typeface="Arial" panose="020B0604020202020204" pitchFamily="34" charset="0"/>
                <a:cs typeface="Arial" panose="020B0604020202020204" pitchFamily="34" charset="0"/>
              </a:rPr>
              <a:t>: 500m x 275m, minimizes need for costly lateral mine development</a:t>
            </a:r>
          </a:p>
          <a:p>
            <a:pPr marL="180975" lvl="1" indent="-180975">
              <a:spcBef>
                <a:spcPts val="0"/>
              </a:spcBef>
              <a:spcAft>
                <a:spcPts val="600"/>
              </a:spcAft>
            </a:pPr>
            <a:r>
              <a:rPr lang="en-US" sz="1300" b="1" dirty="0">
                <a:latin typeface="Arial" panose="020B0604020202020204" pitchFamily="34" charset="0"/>
                <a:cs typeface="Arial" panose="020B0604020202020204" pitchFamily="34" charset="0"/>
              </a:rPr>
              <a:t>Depth Potential: </a:t>
            </a:r>
            <a:r>
              <a:rPr lang="en-US" sz="1300" dirty="0">
                <a:latin typeface="Arial" panose="020B0604020202020204" pitchFamily="34" charset="0"/>
                <a:cs typeface="Arial" panose="020B0604020202020204" pitchFamily="34" charset="0"/>
              </a:rPr>
              <a:t>likely 2+ km depth potential;  hole to 967m depth still with mineralization</a:t>
            </a:r>
          </a:p>
          <a:p>
            <a:pPr marL="180975" lvl="1" indent="-180975">
              <a:spcBef>
                <a:spcPts val="0"/>
              </a:spcBef>
              <a:spcAft>
                <a:spcPts val="600"/>
              </a:spcAft>
            </a:pPr>
            <a:r>
              <a:rPr lang="en-US" sz="1300" b="1" dirty="0">
                <a:latin typeface="Arial" panose="020B0604020202020204" pitchFamily="34" charset="0"/>
                <a:cs typeface="Arial" panose="020B0604020202020204" pitchFamily="34" charset="0"/>
              </a:rPr>
              <a:t>Timing Optionality: </a:t>
            </a:r>
            <a:r>
              <a:rPr lang="en-US" sz="1300" dirty="0">
                <a:latin typeface="Arial" panose="020B0604020202020204" pitchFamily="34" charset="0"/>
                <a:cs typeface="Arial" panose="020B0604020202020204" pitchFamily="34" charset="0"/>
              </a:rPr>
              <a:t>separate from Wenot open pit, timing not dependent on open </a:t>
            </a:r>
            <a:r>
              <a:rPr lang="en-US" sz="1300">
                <a:latin typeface="Arial" panose="020B0604020202020204" pitchFamily="34" charset="0"/>
                <a:cs typeface="Arial" panose="020B0604020202020204" pitchFamily="34" charset="0"/>
              </a:rPr>
              <a:t>pit </a:t>
            </a:r>
            <a:endParaRPr lang="en-US" sz="1300" dirty="0">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75007D49-E0C8-3416-734A-EFE9F801A646}"/>
              </a:ext>
            </a:extLst>
          </p:cNvPr>
          <p:cNvPicPr>
            <a:picLocks noChangeAspect="1"/>
          </p:cNvPicPr>
          <p:nvPr/>
        </p:nvPicPr>
        <p:blipFill>
          <a:blip r:embed="rId6"/>
          <a:stretch>
            <a:fillRect/>
          </a:stretch>
        </p:blipFill>
        <p:spPr>
          <a:xfrm>
            <a:off x="9164829" y="2605825"/>
            <a:ext cx="2807301" cy="3897570"/>
          </a:xfrm>
          <a:prstGeom prst="rect">
            <a:avLst/>
          </a:prstGeom>
        </p:spPr>
      </p:pic>
      <p:sp>
        <p:nvSpPr>
          <p:cNvPr id="43" name="TextBox 42">
            <a:extLst>
              <a:ext uri="{FF2B5EF4-FFF2-40B4-BE49-F238E27FC236}">
                <a16:creationId xmlns:a16="http://schemas.microsoft.com/office/drawing/2014/main" id="{ED28440D-8BF4-D976-B9E2-3364D8797D80}"/>
              </a:ext>
            </a:extLst>
          </p:cNvPr>
          <p:cNvSpPr txBox="1"/>
          <p:nvPr/>
        </p:nvSpPr>
        <p:spPr>
          <a:xfrm>
            <a:off x="9150584" y="759142"/>
            <a:ext cx="969940" cy="590931"/>
          </a:xfrm>
          <a:prstGeom prst="rect">
            <a:avLst/>
          </a:prstGeom>
          <a:noFill/>
        </p:spPr>
        <p:txBody>
          <a:bodyPr wrap="square" rtlCol="0">
            <a:spAutoFit/>
          </a:bodyPr>
          <a:lstStyle/>
          <a:p>
            <a:pPr>
              <a:lnSpc>
                <a:spcPct val="90000"/>
              </a:lnSpc>
            </a:pPr>
            <a:r>
              <a:rPr lang="en-CA" b="1" dirty="0"/>
              <a:t>Top View</a:t>
            </a:r>
          </a:p>
        </p:txBody>
      </p:sp>
      <p:sp>
        <p:nvSpPr>
          <p:cNvPr id="44" name="TextBox 43">
            <a:extLst>
              <a:ext uri="{FF2B5EF4-FFF2-40B4-BE49-F238E27FC236}">
                <a16:creationId xmlns:a16="http://schemas.microsoft.com/office/drawing/2014/main" id="{6D952F90-52A1-630D-B171-CFA06FC35219}"/>
              </a:ext>
            </a:extLst>
          </p:cNvPr>
          <p:cNvSpPr txBox="1"/>
          <p:nvPr/>
        </p:nvSpPr>
        <p:spPr>
          <a:xfrm>
            <a:off x="9095318" y="2954055"/>
            <a:ext cx="1243133" cy="590931"/>
          </a:xfrm>
          <a:prstGeom prst="rect">
            <a:avLst/>
          </a:prstGeom>
          <a:noFill/>
        </p:spPr>
        <p:txBody>
          <a:bodyPr wrap="square" rtlCol="0">
            <a:spAutoFit/>
          </a:bodyPr>
          <a:lstStyle/>
          <a:p>
            <a:pPr>
              <a:lnSpc>
                <a:spcPct val="90000"/>
              </a:lnSpc>
            </a:pPr>
            <a:r>
              <a:rPr lang="en-CA" b="1"/>
              <a:t>Side</a:t>
            </a:r>
          </a:p>
          <a:p>
            <a:pPr>
              <a:lnSpc>
                <a:spcPct val="90000"/>
              </a:lnSpc>
            </a:pPr>
            <a:r>
              <a:rPr lang="en-CA" b="1"/>
              <a:t>View</a:t>
            </a:r>
          </a:p>
        </p:txBody>
      </p:sp>
      <p:sp>
        <p:nvSpPr>
          <p:cNvPr id="46" name="TextBox 45">
            <a:extLst>
              <a:ext uri="{FF2B5EF4-FFF2-40B4-BE49-F238E27FC236}">
                <a16:creationId xmlns:a16="http://schemas.microsoft.com/office/drawing/2014/main" id="{7AE34CD3-E8A7-7812-30EF-BC3DE9DB8801}"/>
              </a:ext>
            </a:extLst>
          </p:cNvPr>
          <p:cNvSpPr txBox="1"/>
          <p:nvPr/>
        </p:nvSpPr>
        <p:spPr>
          <a:xfrm>
            <a:off x="9976534" y="5999749"/>
            <a:ext cx="1486624" cy="491160"/>
          </a:xfrm>
          <a:prstGeom prst="rect">
            <a:avLst/>
          </a:prstGeom>
          <a:noFill/>
        </p:spPr>
        <p:txBody>
          <a:bodyPr wrap="square">
            <a:spAutoFit/>
          </a:bodyPr>
          <a:lstStyle/>
          <a:p>
            <a:pPr algn="ctr">
              <a:lnSpc>
                <a:spcPct val="80000"/>
              </a:lnSpc>
            </a:pPr>
            <a:r>
              <a:rPr lang="pl-PL" sz="1600" i="1">
                <a:cs typeface="Times New Roman" panose="02020603050405020304" pitchFamily="18" charset="0"/>
              </a:rPr>
              <a:t>Quartz Diorite</a:t>
            </a:r>
          </a:p>
          <a:p>
            <a:pPr algn="ctr">
              <a:lnSpc>
                <a:spcPct val="80000"/>
              </a:lnSpc>
            </a:pPr>
            <a:r>
              <a:rPr lang="pl-PL" sz="1600" i="1">
                <a:cs typeface="Times New Roman" panose="02020603050405020304" pitchFamily="18" charset="0"/>
              </a:rPr>
              <a:t>Intrusive</a:t>
            </a:r>
            <a:r>
              <a:rPr lang="en-CA" sz="1600" i="1">
                <a:cs typeface="Times New Roman" panose="02020603050405020304" pitchFamily="18" charset="0"/>
              </a:rPr>
              <a:t> Stock</a:t>
            </a:r>
            <a:endParaRPr lang="pl-PL" sz="1600" i="1">
              <a:cs typeface="Times New Roman" panose="02020603050405020304" pitchFamily="18" charset="0"/>
            </a:endParaRPr>
          </a:p>
        </p:txBody>
      </p:sp>
      <p:cxnSp>
        <p:nvCxnSpPr>
          <p:cNvPr id="47" name="Straight Arrow Connector 46">
            <a:extLst>
              <a:ext uri="{FF2B5EF4-FFF2-40B4-BE49-F238E27FC236}">
                <a16:creationId xmlns:a16="http://schemas.microsoft.com/office/drawing/2014/main" id="{260113DB-DB35-0F80-E106-3A3B9646A474}"/>
              </a:ext>
            </a:extLst>
          </p:cNvPr>
          <p:cNvCxnSpPr>
            <a:cxnSpLocks/>
          </p:cNvCxnSpPr>
          <p:nvPr/>
        </p:nvCxnSpPr>
        <p:spPr>
          <a:xfrm>
            <a:off x="10396320" y="5473543"/>
            <a:ext cx="0" cy="435543"/>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729D3D3-9626-6020-0A92-D4C8EC9EFDFC}"/>
              </a:ext>
            </a:extLst>
          </p:cNvPr>
          <p:cNvCxnSpPr>
            <a:cxnSpLocks/>
          </p:cNvCxnSpPr>
          <p:nvPr/>
        </p:nvCxnSpPr>
        <p:spPr>
          <a:xfrm>
            <a:off x="10885051" y="5547805"/>
            <a:ext cx="0" cy="435543"/>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77E0D8D0-FB61-2C79-5D09-584407AE29D5}"/>
              </a:ext>
            </a:extLst>
          </p:cNvPr>
          <p:cNvCxnSpPr>
            <a:cxnSpLocks/>
          </p:cNvCxnSpPr>
          <p:nvPr/>
        </p:nvCxnSpPr>
        <p:spPr>
          <a:xfrm>
            <a:off x="11363272" y="5473543"/>
            <a:ext cx="0" cy="435543"/>
          </a:xfrm>
          <a:prstGeom prst="straightConnector1">
            <a:avLst/>
          </a:prstGeom>
          <a:ln w="254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B1635079-F6B1-FEC4-E9BF-69496EB0DA96}"/>
              </a:ext>
            </a:extLst>
          </p:cNvPr>
          <p:cNvCxnSpPr>
            <a:cxnSpLocks/>
          </p:cNvCxnSpPr>
          <p:nvPr/>
        </p:nvCxnSpPr>
        <p:spPr>
          <a:xfrm>
            <a:off x="11564647" y="1107237"/>
            <a:ext cx="0" cy="98648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738AA0F-E577-9927-0B67-ADCDB5EA234C}"/>
              </a:ext>
            </a:extLst>
          </p:cNvPr>
          <p:cNvSpPr txBox="1"/>
          <p:nvPr/>
        </p:nvSpPr>
        <p:spPr>
          <a:xfrm>
            <a:off x="11515087" y="1421923"/>
            <a:ext cx="709386" cy="338554"/>
          </a:xfrm>
          <a:prstGeom prst="rect">
            <a:avLst/>
          </a:prstGeom>
          <a:noFill/>
        </p:spPr>
        <p:txBody>
          <a:bodyPr wrap="square" rtlCol="0">
            <a:spAutoFit/>
          </a:bodyPr>
          <a:lstStyle/>
          <a:p>
            <a:r>
              <a:rPr lang="en-CA" sz="1600" b="1" i="1" dirty="0"/>
              <a:t>275m</a:t>
            </a:r>
          </a:p>
        </p:txBody>
      </p:sp>
      <p:sp>
        <p:nvSpPr>
          <p:cNvPr id="58" name="TextBox 57">
            <a:extLst>
              <a:ext uri="{FF2B5EF4-FFF2-40B4-BE49-F238E27FC236}">
                <a16:creationId xmlns:a16="http://schemas.microsoft.com/office/drawing/2014/main" id="{07E3AF09-A797-ACB7-90B5-57834662B8F6}"/>
              </a:ext>
            </a:extLst>
          </p:cNvPr>
          <p:cNvSpPr txBox="1"/>
          <p:nvPr/>
        </p:nvSpPr>
        <p:spPr>
          <a:xfrm>
            <a:off x="9976534" y="2837532"/>
            <a:ext cx="1242748" cy="491160"/>
          </a:xfrm>
          <a:prstGeom prst="rect">
            <a:avLst/>
          </a:prstGeom>
          <a:noFill/>
        </p:spPr>
        <p:txBody>
          <a:bodyPr wrap="square" rtlCol="0">
            <a:spAutoFit/>
          </a:bodyPr>
          <a:lstStyle/>
          <a:p>
            <a:pPr algn="ctr">
              <a:lnSpc>
                <a:spcPct val="80000"/>
              </a:lnSpc>
            </a:pPr>
            <a:r>
              <a:rPr lang="en-CA" sz="1600">
                <a:solidFill>
                  <a:schemeClr val="bg2">
                    <a:lumMod val="50000"/>
                  </a:schemeClr>
                </a:solidFill>
              </a:rPr>
              <a:t>Produced 2.4m oz</a:t>
            </a:r>
          </a:p>
        </p:txBody>
      </p:sp>
      <p:graphicFrame>
        <p:nvGraphicFramePr>
          <p:cNvPr id="20" name="Table 19">
            <a:extLst>
              <a:ext uri="{FF2B5EF4-FFF2-40B4-BE49-F238E27FC236}">
                <a16:creationId xmlns:a16="http://schemas.microsoft.com/office/drawing/2014/main" id="{BFAFBB87-091D-93A3-54EF-F6910F1BB306}"/>
              </a:ext>
            </a:extLst>
          </p:cNvPr>
          <p:cNvGraphicFramePr>
            <a:graphicFrameLocks noGrp="1"/>
          </p:cNvGraphicFramePr>
          <p:nvPr/>
        </p:nvGraphicFramePr>
        <p:xfrm>
          <a:off x="4392987" y="5153994"/>
          <a:ext cx="3644450" cy="1043940"/>
        </p:xfrm>
        <a:graphic>
          <a:graphicData uri="http://schemas.openxmlformats.org/drawingml/2006/table">
            <a:tbl>
              <a:tblPr/>
              <a:tblGrid>
                <a:gridCol w="900000">
                  <a:extLst>
                    <a:ext uri="{9D8B030D-6E8A-4147-A177-3AD203B41FA5}">
                      <a16:colId xmlns:a16="http://schemas.microsoft.com/office/drawing/2014/main" val="3297845096"/>
                    </a:ext>
                  </a:extLst>
                </a:gridCol>
                <a:gridCol w="44450">
                  <a:extLst>
                    <a:ext uri="{9D8B030D-6E8A-4147-A177-3AD203B41FA5}">
                      <a16:colId xmlns:a16="http://schemas.microsoft.com/office/drawing/2014/main" val="4168368542"/>
                    </a:ext>
                  </a:extLst>
                </a:gridCol>
                <a:gridCol w="900000">
                  <a:extLst>
                    <a:ext uri="{9D8B030D-6E8A-4147-A177-3AD203B41FA5}">
                      <a16:colId xmlns:a16="http://schemas.microsoft.com/office/drawing/2014/main" val="2624231121"/>
                    </a:ext>
                  </a:extLst>
                </a:gridCol>
                <a:gridCol w="900000">
                  <a:extLst>
                    <a:ext uri="{9D8B030D-6E8A-4147-A177-3AD203B41FA5}">
                      <a16:colId xmlns:a16="http://schemas.microsoft.com/office/drawing/2014/main" val="797516564"/>
                    </a:ext>
                  </a:extLst>
                </a:gridCol>
                <a:gridCol w="900000">
                  <a:extLst>
                    <a:ext uri="{9D8B030D-6E8A-4147-A177-3AD203B41FA5}">
                      <a16:colId xmlns:a16="http://schemas.microsoft.com/office/drawing/2014/main" val="461050477"/>
                    </a:ext>
                  </a:extLst>
                </a:gridCol>
              </a:tblGrid>
              <a:tr h="190500">
                <a:tc rowSpan="2">
                  <a:txBody>
                    <a:bodyPr/>
                    <a:lstStyle/>
                    <a:p>
                      <a:pPr algn="l" fontAlgn="ctr"/>
                      <a:r>
                        <a:rPr lang="en-CA" sz="1200" b="1" i="0" u="none" strike="noStrike" dirty="0">
                          <a:solidFill>
                            <a:srgbClr val="000000"/>
                          </a:solidFill>
                          <a:effectLst/>
                          <a:latin typeface="Aptos Narrow" panose="020B0004020202020204" pitchFamily="34" charset="0"/>
                        </a:rPr>
                        <a:t>Category</a:t>
                      </a: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CC8A19"/>
                    </a:solidFill>
                  </a:tcPr>
                </a:tc>
                <a:tc>
                  <a:txBody>
                    <a:bodyPr/>
                    <a:lstStyle/>
                    <a:p>
                      <a:pPr algn="ctr" fontAlgn="b"/>
                      <a:r>
                        <a:rPr lang="en-CA" sz="1200" b="1" i="0" u="none" strike="noStrike" dirty="0">
                          <a:solidFill>
                            <a:srgbClr val="000000"/>
                          </a:solidFill>
                          <a:effectLst/>
                          <a:latin typeface="Aptos Narrow" panose="020B0004020202020204" pitchFamily="34" charset="0"/>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noFill/>
                  </a:tcPr>
                </a:tc>
                <a:tc gridSpan="3">
                  <a:txBody>
                    <a:bodyPr/>
                    <a:lstStyle/>
                    <a:p>
                      <a:pPr algn="ctr" fontAlgn="b"/>
                      <a:r>
                        <a:rPr lang="en-CA" sz="1200" b="1" i="0" u="none" strike="noStrike" dirty="0">
                          <a:solidFill>
                            <a:srgbClr val="000000"/>
                          </a:solidFill>
                          <a:effectLst/>
                          <a:latin typeface="Aptos Narrow" panose="020B0004020202020204" pitchFamily="34" charset="0"/>
                        </a:rPr>
                        <a:t>GILT CREEK UNDERGROUND</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CC8A19"/>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7016402"/>
                  </a:ext>
                </a:extLst>
              </a:tr>
              <a:tr h="381000">
                <a:tc vMerge="1">
                  <a:txBody>
                    <a:bodyPr/>
                    <a:lstStyle/>
                    <a:p>
                      <a:endParaRPr lang="en-CA"/>
                    </a:p>
                  </a:txBody>
                  <a:tcPr/>
                </a:tc>
                <a:tc>
                  <a:txBody>
                    <a:bodyPr/>
                    <a:lstStyle/>
                    <a:p>
                      <a:pPr algn="ctr" fontAlgn="b"/>
                      <a:r>
                        <a:rPr lang="en-CA" sz="1200" b="0" i="1" u="none" strike="noStrike" dirty="0">
                          <a:solidFill>
                            <a:srgbClr val="000000"/>
                          </a:solidFill>
                          <a:effectLst/>
                          <a:latin typeface="Aptos Narrow" panose="020B0004020202020204" pitchFamily="34" charset="0"/>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noFill/>
                  </a:tcPr>
                </a:tc>
                <a:tc>
                  <a:txBody>
                    <a:bodyPr/>
                    <a:lstStyle/>
                    <a:p>
                      <a:pPr algn="ctr" fontAlgn="b"/>
                      <a:r>
                        <a:rPr lang="en-CA" sz="1300" b="1" i="0" u="none" strike="noStrike" baseline="0" dirty="0">
                          <a:solidFill>
                            <a:srgbClr val="000000"/>
                          </a:solidFill>
                          <a:effectLst/>
                          <a:latin typeface="Aptos Narrow" panose="020B0004020202020204" pitchFamily="34" charset="0"/>
                        </a:rPr>
                        <a:t>Tonnes</a:t>
                      </a:r>
                      <a:br>
                        <a:rPr lang="en-CA" sz="1300" b="0" i="1" u="none" strike="noStrike" baseline="0" dirty="0">
                          <a:solidFill>
                            <a:srgbClr val="000000"/>
                          </a:solidFill>
                          <a:effectLst/>
                          <a:latin typeface="Aptos Narrow" panose="020B0004020202020204" pitchFamily="34" charset="0"/>
                        </a:rPr>
                      </a:br>
                      <a:r>
                        <a:rPr lang="en-CA" sz="1300" b="0" i="1" u="none" strike="noStrike" baseline="0" dirty="0">
                          <a:solidFill>
                            <a:srgbClr val="000000"/>
                          </a:solidFill>
                          <a:effectLst/>
                          <a:latin typeface="Aptos Narrow" panose="020B0004020202020204" pitchFamily="34" charset="0"/>
                        </a:rPr>
                        <a:t>kt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CC8A19"/>
                    </a:solidFill>
                  </a:tcPr>
                </a:tc>
                <a:tc>
                  <a:txBody>
                    <a:bodyPr/>
                    <a:lstStyle/>
                    <a:p>
                      <a:pPr algn="ctr" fontAlgn="b"/>
                      <a:r>
                        <a:rPr lang="en-CA" sz="1300" b="1" i="0" u="none" strike="noStrike" baseline="0" dirty="0">
                          <a:solidFill>
                            <a:srgbClr val="000000"/>
                          </a:solidFill>
                          <a:effectLst/>
                          <a:latin typeface="Aptos Narrow" panose="020B0004020202020204" pitchFamily="34" charset="0"/>
                        </a:rPr>
                        <a:t>Grade</a:t>
                      </a:r>
                      <a:br>
                        <a:rPr lang="en-CA" sz="1300" b="0" i="1" u="none" strike="noStrike" baseline="0" dirty="0">
                          <a:solidFill>
                            <a:srgbClr val="000000"/>
                          </a:solidFill>
                          <a:effectLst/>
                          <a:latin typeface="Aptos Narrow" panose="020B0004020202020204" pitchFamily="34" charset="0"/>
                        </a:rPr>
                      </a:br>
                      <a:r>
                        <a:rPr lang="en-CA" sz="1300" b="0" i="1" u="none" strike="noStrike" baseline="0" dirty="0">
                          <a:solidFill>
                            <a:srgbClr val="000000"/>
                          </a:solidFill>
                          <a:effectLst/>
                          <a:latin typeface="Aptos Narrow" panose="020B0004020202020204" pitchFamily="34" charset="0"/>
                        </a:rPr>
                        <a:t>g/t Au</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CC8A19"/>
                    </a:solidFill>
                  </a:tcPr>
                </a:tc>
                <a:tc>
                  <a:txBody>
                    <a:bodyPr/>
                    <a:lstStyle/>
                    <a:p>
                      <a:pPr algn="ctr" fontAlgn="b"/>
                      <a:r>
                        <a:rPr lang="en-CA" sz="1300" b="1" i="0" u="none" strike="noStrike" baseline="0" dirty="0">
                          <a:solidFill>
                            <a:srgbClr val="000000"/>
                          </a:solidFill>
                          <a:effectLst/>
                          <a:latin typeface="Aptos Narrow" panose="020B0004020202020204" pitchFamily="34" charset="0"/>
                        </a:rPr>
                        <a:t>Contained</a:t>
                      </a:r>
                      <a:br>
                        <a:rPr lang="en-CA" sz="1300" b="0" i="1" u="none" strike="noStrike" baseline="0" dirty="0">
                          <a:solidFill>
                            <a:srgbClr val="000000"/>
                          </a:solidFill>
                          <a:effectLst/>
                          <a:latin typeface="Aptos Narrow" panose="020B0004020202020204" pitchFamily="34" charset="0"/>
                        </a:rPr>
                      </a:br>
                      <a:r>
                        <a:rPr lang="en-CA" sz="1300" b="0" i="1" u="none" strike="noStrike" baseline="0" dirty="0">
                          <a:solidFill>
                            <a:srgbClr val="000000"/>
                          </a:solidFill>
                          <a:effectLst/>
                          <a:latin typeface="Aptos Narrow" panose="020B0004020202020204" pitchFamily="34" charset="0"/>
                        </a:rPr>
                        <a:t>koz Au</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CC8A19"/>
                    </a:solidFill>
                  </a:tcPr>
                </a:tc>
                <a:extLst>
                  <a:ext uri="{0D108BD9-81ED-4DB2-BD59-A6C34878D82A}">
                    <a16:rowId xmlns:a16="http://schemas.microsoft.com/office/drawing/2014/main" val="762231261"/>
                  </a:ext>
                </a:extLst>
              </a:tr>
              <a:tr h="190500">
                <a:tc>
                  <a:txBody>
                    <a:bodyPr/>
                    <a:lstStyle/>
                    <a:p>
                      <a:pPr algn="l" fontAlgn="b"/>
                      <a:r>
                        <a:rPr lang="en-CA" sz="1400" b="0" i="0" u="none" strike="noStrike" baseline="0" dirty="0">
                          <a:solidFill>
                            <a:srgbClr val="000000"/>
                          </a:solidFill>
                          <a:effectLst/>
                          <a:latin typeface="Aptos Narrow" panose="020B0004020202020204" pitchFamily="34" charset="0"/>
                        </a:rPr>
                        <a:t>Indicated</a:t>
                      </a:r>
                    </a:p>
                  </a:txBody>
                  <a:tcPr marL="9525" marR="9525" marT="9525" marB="0" anchor="b">
                    <a:lnL>
                      <a:noFill/>
                    </a:lnL>
                    <a:lnR>
                      <a:noFill/>
                    </a:lnR>
                    <a:lnT w="6350" cap="flat" cmpd="sng" algn="ctr">
                      <a:solidFill>
                        <a:srgbClr val="FFFFFF"/>
                      </a:solidFill>
                      <a:prstDash val="solid"/>
                      <a:round/>
                      <a:headEnd type="none" w="med" len="med"/>
                      <a:tailEnd type="none" w="med" len="med"/>
                    </a:lnT>
                    <a:lnB>
                      <a:noFill/>
                    </a:lnB>
                    <a:noFill/>
                  </a:tcPr>
                </a:tc>
                <a:tc>
                  <a:txBody>
                    <a:bodyPr/>
                    <a:lstStyle/>
                    <a:p>
                      <a:pPr algn="ctr" fontAlgn="b"/>
                      <a:endParaRPr lang="en-CA" sz="12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ctr" fontAlgn="b"/>
                      <a:r>
                        <a:rPr lang="en-CA" sz="1400" b="0" i="0" u="none" strike="noStrike" baseline="0">
                          <a:solidFill>
                            <a:srgbClr val="000000"/>
                          </a:solidFill>
                          <a:effectLst/>
                          <a:latin typeface="Aptos Narrow" panose="020B0004020202020204" pitchFamily="34" charset="0"/>
                        </a:rPr>
                        <a:t>11,123</a:t>
                      </a:r>
                    </a:p>
                  </a:txBody>
                  <a:tcPr marL="9525" marR="9525" marT="9525" marB="0" anchor="b">
                    <a:lnL>
                      <a:noFill/>
                    </a:lnL>
                    <a:lnR>
                      <a:noFill/>
                    </a:lnR>
                    <a:lnT>
                      <a:noFill/>
                    </a:lnT>
                    <a:lnB>
                      <a:noFill/>
                    </a:lnB>
                    <a:noFill/>
                  </a:tcPr>
                </a:tc>
                <a:tc>
                  <a:txBody>
                    <a:bodyPr/>
                    <a:lstStyle/>
                    <a:p>
                      <a:pPr algn="ctr" fontAlgn="b"/>
                      <a:r>
                        <a:rPr lang="en-CA" sz="1400" b="0" i="0" u="none" strike="noStrike" baseline="0" dirty="0">
                          <a:solidFill>
                            <a:srgbClr val="000000"/>
                          </a:solidFill>
                          <a:effectLst/>
                          <a:latin typeface="Aptos Narrow" panose="020B0004020202020204" pitchFamily="34" charset="0"/>
                        </a:rPr>
                        <a:t>3.22</a:t>
                      </a:r>
                    </a:p>
                  </a:txBody>
                  <a:tcPr marL="9525" marR="9525" marT="9525" marB="0" anchor="b">
                    <a:lnL>
                      <a:noFill/>
                    </a:lnL>
                    <a:lnR>
                      <a:noFill/>
                    </a:lnR>
                    <a:lnT>
                      <a:noFill/>
                    </a:lnT>
                    <a:lnB>
                      <a:noFill/>
                    </a:lnB>
                    <a:noFill/>
                  </a:tcPr>
                </a:tc>
                <a:tc>
                  <a:txBody>
                    <a:bodyPr/>
                    <a:lstStyle/>
                    <a:p>
                      <a:pPr algn="ctr" fontAlgn="b"/>
                      <a:r>
                        <a:rPr lang="en-CA" sz="1400" b="0" i="0" u="none" strike="noStrike" baseline="0" dirty="0">
                          <a:solidFill>
                            <a:srgbClr val="000000"/>
                          </a:solidFill>
                          <a:effectLst/>
                          <a:latin typeface="Aptos Narrow" panose="020B0004020202020204" pitchFamily="34" charset="0"/>
                        </a:rPr>
                        <a:t>1,151</a:t>
                      </a:r>
                    </a:p>
                  </a:txBody>
                  <a:tcPr marL="9525" marR="9525" marT="9525" marB="0" anchor="b">
                    <a:lnL>
                      <a:noFill/>
                    </a:lnL>
                    <a:lnR>
                      <a:noFill/>
                    </a:lnR>
                    <a:lnT>
                      <a:noFill/>
                    </a:lnT>
                    <a:lnB>
                      <a:noFill/>
                    </a:lnB>
                    <a:noFill/>
                  </a:tcPr>
                </a:tc>
                <a:extLst>
                  <a:ext uri="{0D108BD9-81ED-4DB2-BD59-A6C34878D82A}">
                    <a16:rowId xmlns:a16="http://schemas.microsoft.com/office/drawing/2014/main" val="2183218439"/>
                  </a:ext>
                </a:extLst>
              </a:tr>
              <a:tr h="190500">
                <a:tc>
                  <a:txBody>
                    <a:bodyPr/>
                    <a:lstStyle/>
                    <a:p>
                      <a:pPr algn="l" fontAlgn="b"/>
                      <a:r>
                        <a:rPr lang="en-CA" sz="1400" b="0" i="0" u="none" strike="noStrike" baseline="0" dirty="0">
                          <a:solidFill>
                            <a:srgbClr val="000000"/>
                          </a:solidFill>
                          <a:effectLst/>
                          <a:latin typeface="Aptos Narrow" panose="020B0004020202020204" pitchFamily="34" charset="0"/>
                        </a:rPr>
                        <a:t>Inferred</a:t>
                      </a:r>
                    </a:p>
                  </a:txBody>
                  <a:tcPr marL="9525" marR="9525" marT="9525" marB="0" anchor="b">
                    <a:lnL>
                      <a:noFill/>
                    </a:lnL>
                    <a:lnR>
                      <a:noFill/>
                    </a:lnR>
                    <a:lnT>
                      <a:noFill/>
                    </a:lnT>
                    <a:lnB>
                      <a:noFill/>
                    </a:lnB>
                    <a:noFill/>
                  </a:tcPr>
                </a:tc>
                <a:tc>
                  <a:txBody>
                    <a:bodyPr/>
                    <a:lstStyle/>
                    <a:p>
                      <a:pPr algn="ctr" fontAlgn="b"/>
                      <a:endParaRPr lang="en-CA" sz="12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ctr" fontAlgn="b"/>
                      <a:r>
                        <a:rPr lang="en-CA" sz="1400" b="0" i="0" u="none" strike="noStrike" baseline="0" dirty="0">
                          <a:solidFill>
                            <a:srgbClr val="000000"/>
                          </a:solidFill>
                          <a:effectLst/>
                          <a:latin typeface="Aptos Narrow" panose="020B0004020202020204" pitchFamily="34" charset="0"/>
                        </a:rPr>
                        <a:t>6,186</a:t>
                      </a:r>
                    </a:p>
                  </a:txBody>
                  <a:tcPr marL="9525" marR="9525" marT="9525" marB="0" anchor="b">
                    <a:lnL>
                      <a:noFill/>
                    </a:lnL>
                    <a:lnR>
                      <a:noFill/>
                    </a:lnR>
                    <a:lnT>
                      <a:noFill/>
                    </a:lnT>
                    <a:lnB>
                      <a:noFill/>
                    </a:lnB>
                    <a:noFill/>
                  </a:tcPr>
                </a:tc>
                <a:tc>
                  <a:txBody>
                    <a:bodyPr/>
                    <a:lstStyle/>
                    <a:p>
                      <a:pPr algn="ctr" fontAlgn="b"/>
                      <a:r>
                        <a:rPr lang="en-CA" sz="1400" b="0" i="0" u="none" strike="noStrike" baseline="0">
                          <a:solidFill>
                            <a:srgbClr val="000000"/>
                          </a:solidFill>
                          <a:effectLst/>
                          <a:latin typeface="Aptos Narrow" panose="020B0004020202020204" pitchFamily="34" charset="0"/>
                        </a:rPr>
                        <a:t>3.34</a:t>
                      </a:r>
                    </a:p>
                  </a:txBody>
                  <a:tcPr marL="9525" marR="9525" marT="9525" marB="0" anchor="b">
                    <a:lnL>
                      <a:noFill/>
                    </a:lnL>
                    <a:lnR>
                      <a:noFill/>
                    </a:lnR>
                    <a:lnT>
                      <a:noFill/>
                    </a:lnT>
                    <a:lnB>
                      <a:noFill/>
                    </a:lnB>
                    <a:noFill/>
                  </a:tcPr>
                </a:tc>
                <a:tc>
                  <a:txBody>
                    <a:bodyPr/>
                    <a:lstStyle/>
                    <a:p>
                      <a:pPr algn="ctr" fontAlgn="b"/>
                      <a:r>
                        <a:rPr lang="en-CA" sz="1400" b="0" i="0" u="none" strike="noStrike" baseline="0" dirty="0">
                          <a:solidFill>
                            <a:srgbClr val="000000"/>
                          </a:solidFill>
                          <a:effectLst/>
                          <a:latin typeface="Aptos Narrow" panose="020B0004020202020204" pitchFamily="34" charset="0"/>
                        </a:rPr>
                        <a:t>665</a:t>
                      </a:r>
                    </a:p>
                  </a:txBody>
                  <a:tcPr marL="9525" marR="9525" marT="9525" marB="0" anchor="b">
                    <a:lnL>
                      <a:noFill/>
                    </a:lnL>
                    <a:lnR>
                      <a:noFill/>
                    </a:lnR>
                    <a:lnT>
                      <a:noFill/>
                    </a:lnT>
                    <a:lnB>
                      <a:noFill/>
                    </a:lnB>
                    <a:noFill/>
                  </a:tcPr>
                </a:tc>
                <a:extLst>
                  <a:ext uri="{0D108BD9-81ED-4DB2-BD59-A6C34878D82A}">
                    <a16:rowId xmlns:a16="http://schemas.microsoft.com/office/drawing/2014/main" val="2657865654"/>
                  </a:ext>
                </a:extLst>
              </a:tr>
            </a:tbl>
          </a:graphicData>
        </a:graphic>
      </p:graphicFrame>
    </p:spTree>
    <p:extLst>
      <p:ext uri="{BB962C8B-B14F-4D97-AF65-F5344CB8AC3E}">
        <p14:creationId xmlns:p14="http://schemas.microsoft.com/office/powerpoint/2010/main" val="249641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1B77A-2B13-3C43-74C1-7B2DD3B273FA}"/>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8E83666F-1505-E30C-0652-ECDA84CC1A42}"/>
              </a:ext>
            </a:extLst>
          </p:cNvPr>
          <p:cNvSpPr/>
          <p:nvPr/>
        </p:nvSpPr>
        <p:spPr>
          <a:xfrm>
            <a:off x="45963" y="899047"/>
            <a:ext cx="6673091" cy="480232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285750" indent="-285750">
              <a:spcAft>
                <a:spcPts val="600"/>
              </a:spcAft>
              <a:buFont typeface="Arial" panose="020B0604020202020204" pitchFamily="34" charset="0"/>
              <a:buChar char="•"/>
            </a:pPr>
            <a:r>
              <a:rPr lang="en-CA" sz="1600" b="1" u="sng" dirty="0">
                <a:solidFill>
                  <a:srgbClr val="262626"/>
                </a:solidFill>
                <a:latin typeface="Arial" panose="020B0604020202020204" pitchFamily="34" charset="0"/>
                <a:cs typeface="Arial" panose="020B0604020202020204" pitchFamily="34" charset="0"/>
              </a:rPr>
              <a:t>Exceeded our </a:t>
            </a:r>
            <a:r>
              <a:rPr lang="en-CA" sz="1600" b="1" u="sng">
                <a:solidFill>
                  <a:srgbClr val="262626"/>
                </a:solidFill>
                <a:latin typeface="Arial" panose="020B0604020202020204" pitchFamily="34" charset="0"/>
                <a:cs typeface="Arial" panose="020B0604020202020204" pitchFamily="34" charset="0"/>
              </a:rPr>
              <a:t>2025 Goal </a:t>
            </a:r>
            <a:r>
              <a:rPr lang="en-CA" sz="1600" b="1" u="sng" dirty="0">
                <a:solidFill>
                  <a:srgbClr val="262626"/>
                </a:solidFill>
                <a:latin typeface="Arial" panose="020B0604020202020204" pitchFamily="34" charset="0"/>
                <a:cs typeface="Arial" panose="020B0604020202020204" pitchFamily="34" charset="0"/>
              </a:rPr>
              <a:t>on </a:t>
            </a:r>
            <a:r>
              <a:rPr lang="en-CA" sz="1600" b="1" u="sng">
                <a:solidFill>
                  <a:srgbClr val="262626"/>
                </a:solidFill>
                <a:latin typeface="Arial" panose="020B0604020202020204" pitchFamily="34" charset="0"/>
                <a:cs typeface="Arial" panose="020B0604020202020204" pitchFamily="34" charset="0"/>
              </a:rPr>
              <a:t>Resource Expansion</a:t>
            </a:r>
            <a:r>
              <a:rPr lang="en-CA" sz="1600" b="1">
                <a:solidFill>
                  <a:srgbClr val="262626"/>
                </a:solidFill>
                <a:latin typeface="Arial" panose="020B0604020202020204" pitchFamily="34" charset="0"/>
                <a:cs typeface="Arial" panose="020B0604020202020204" pitchFamily="34" charset="0"/>
              </a:rPr>
              <a:t> </a:t>
            </a:r>
          </a:p>
          <a:p>
            <a:pPr marL="742950" lvl="1" indent="-285750">
              <a:spcAft>
                <a:spcPts val="600"/>
              </a:spcAft>
              <a:buFont typeface="Arial" panose="020B0604020202020204" pitchFamily="34" charset="0"/>
              <a:buChar char="•"/>
            </a:pPr>
            <a:r>
              <a:rPr lang="en-CA" sz="1200" b="1" i="1">
                <a:solidFill>
                  <a:srgbClr val="262626"/>
                </a:solidFill>
                <a:latin typeface="Arial" panose="020B0604020202020204" pitchFamily="34" charset="0"/>
                <a:cs typeface="Arial" panose="020B0604020202020204" pitchFamily="34" charset="0"/>
              </a:rPr>
              <a:t>96</a:t>
            </a:r>
            <a:r>
              <a:rPr lang="en-CA" sz="1200" b="1" i="1" dirty="0">
                <a:solidFill>
                  <a:srgbClr val="262626"/>
                </a:solidFill>
                <a:latin typeface="Arial" panose="020B0604020202020204" pitchFamily="34" charset="0"/>
                <a:cs typeface="Arial" panose="020B0604020202020204" pitchFamily="34" charset="0"/>
              </a:rPr>
              <a:t>% increase to Wenot open pit NI </a:t>
            </a:r>
            <a:r>
              <a:rPr lang="en-CA" sz="1200" b="1" i="1">
                <a:solidFill>
                  <a:srgbClr val="262626"/>
                </a:solidFill>
                <a:latin typeface="Arial" panose="020B0604020202020204" pitchFamily="34" charset="0"/>
                <a:cs typeface="Arial" panose="020B0604020202020204" pitchFamily="34" charset="0"/>
              </a:rPr>
              <a:t>43-101 Resource</a:t>
            </a:r>
            <a:endParaRPr lang="en-CA" sz="400" b="1" i="1">
              <a:solidFill>
                <a:srgbClr val="262626"/>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CA" sz="400" b="1" i="1" dirty="0">
              <a:solidFill>
                <a:srgbClr val="262626"/>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CA" sz="1600" b="1" u="sng">
                <a:solidFill>
                  <a:srgbClr val="262626"/>
                </a:solidFill>
                <a:latin typeface="Arial" panose="020B0604020202020204" pitchFamily="34" charset="0"/>
                <a:cs typeface="Arial" panose="020B0604020202020204" pitchFamily="34" charset="0"/>
              </a:rPr>
              <a:t>Accelerating towards </a:t>
            </a:r>
            <a:r>
              <a:rPr lang="en-CA" sz="1600" b="1" u="sng" dirty="0">
                <a:solidFill>
                  <a:srgbClr val="262626"/>
                </a:solidFill>
                <a:latin typeface="Arial" panose="020B0604020202020204" pitchFamily="34" charset="0"/>
                <a:cs typeface="Arial" panose="020B0604020202020204" pitchFamily="34" charset="0"/>
              </a:rPr>
              <a:t>Updated Preliminary Economic Study</a:t>
            </a:r>
            <a:endParaRPr lang="en-CA" sz="1600" b="1" dirty="0">
              <a:solidFill>
                <a:srgbClr val="262626"/>
              </a:solidFill>
              <a:latin typeface="Arial" panose="020B0604020202020204" pitchFamily="34" charset="0"/>
              <a:cs typeface="Arial" panose="020B0604020202020204" pitchFamily="34" charset="0"/>
            </a:endParaRPr>
          </a:p>
          <a:p>
            <a:pPr marL="742950" lvl="1" indent="-285750">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Gilt Creek engineering - ramp and mine design</a:t>
            </a:r>
          </a:p>
          <a:p>
            <a:pPr marL="742950" lvl="1" indent="-285750">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Tailings assessment &amp; plan (two existing facilities)</a:t>
            </a:r>
          </a:p>
          <a:p>
            <a:pPr marL="742950" lvl="1" indent="-285750">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Focused metallurgical test work (historical 92% recoveries, 32% </a:t>
            </a:r>
            <a:r>
              <a:rPr lang="en-CA" sz="1200" b="1" dirty="0" err="1">
                <a:solidFill>
                  <a:srgbClr val="262626"/>
                </a:solidFill>
                <a:latin typeface="Arial" panose="020B0604020202020204" pitchFamily="34" charset="0"/>
                <a:cs typeface="Arial" panose="020B0604020202020204" pitchFamily="34" charset="0"/>
              </a:rPr>
              <a:t>grav</a:t>
            </a:r>
            <a:r>
              <a:rPr lang="en-CA" sz="1200" b="1" dirty="0">
                <a:solidFill>
                  <a:srgbClr val="262626"/>
                </a:solidFill>
                <a:latin typeface="Arial" panose="020B0604020202020204" pitchFamily="34" charset="0"/>
                <a:cs typeface="Arial" panose="020B0604020202020204" pitchFamily="34" charset="0"/>
              </a:rPr>
              <a:t>)</a:t>
            </a:r>
          </a:p>
          <a:p>
            <a:pPr marL="742950" lvl="1" indent="-285750">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Advancing Permitting </a:t>
            </a:r>
          </a:p>
          <a:p>
            <a:pPr marL="1200150" lvl="2" indent="-285750">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Environmental Permit granted Nov 2024 (2 yr interim)</a:t>
            </a:r>
          </a:p>
          <a:p>
            <a:pPr marL="1200150" lvl="2" indent="-285750">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EIA application for Brownfields project submitted</a:t>
            </a:r>
          </a:p>
          <a:p>
            <a:pPr lvl="2">
              <a:spcAft>
                <a:spcPts val="400"/>
              </a:spcAft>
            </a:pPr>
            <a:r>
              <a:rPr lang="en-CA" sz="400" b="1" dirty="0">
                <a:solidFill>
                  <a:srgbClr val="262626"/>
                </a:solidFill>
                <a:latin typeface="Arial" panose="020B0604020202020204" pitchFamily="34" charset="0"/>
                <a:cs typeface="Arial" panose="020B0604020202020204" pitchFamily="34" charset="0"/>
              </a:rPr>
              <a:t> </a:t>
            </a:r>
          </a:p>
          <a:p>
            <a:pPr marL="268288" lvl="1" indent="-268288">
              <a:spcAft>
                <a:spcPts val="1200"/>
              </a:spcAft>
              <a:buFont typeface="Arial" panose="020B0604020202020204" pitchFamily="34" charset="0"/>
              <a:buChar char="•"/>
            </a:pPr>
            <a:r>
              <a:rPr lang="en-CA" sz="1600" b="1" u="sng" dirty="0">
                <a:solidFill>
                  <a:srgbClr val="262626"/>
                </a:solidFill>
                <a:latin typeface="Arial" panose="020B0604020202020204" pitchFamily="34" charset="0"/>
                <a:cs typeface="Arial" panose="020B0604020202020204" pitchFamily="34" charset="0"/>
              </a:rPr>
              <a:t>Four Diamond Drill Rigs Working </a:t>
            </a:r>
            <a:endParaRPr lang="en-CA" sz="1600" b="1" dirty="0">
              <a:solidFill>
                <a:srgbClr val="262626"/>
              </a:solidFill>
              <a:latin typeface="Arial" panose="020B0604020202020204" pitchFamily="34" charset="0"/>
              <a:cs typeface="Arial" panose="020B0604020202020204" pitchFamily="34" charset="0"/>
            </a:endParaRPr>
          </a:p>
          <a:p>
            <a:pPr marL="719138" lvl="3" indent="-271463">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Limits of Wenot deposit all open “how big is it?” …not done yet</a:t>
            </a:r>
          </a:p>
          <a:p>
            <a:pPr marL="719138" lvl="3" indent="-271463">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Wenot East extensions along strike and depth are priorities</a:t>
            </a:r>
          </a:p>
          <a:p>
            <a:pPr marL="719138" lvl="3" indent="-271463">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Undrilled areas to reduce PEA pit strip (convert waste to ore) &amp; infill</a:t>
            </a:r>
          </a:p>
          <a:p>
            <a:pPr marL="719138" lvl="3" indent="-271463">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Wenot West (starter pit) more shallow drilling and test for western limit</a:t>
            </a:r>
          </a:p>
          <a:p>
            <a:pPr marL="719138" lvl="3" indent="-271463">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At &amp; near surface gold occurrences – possible satellite pits </a:t>
            </a:r>
          </a:p>
          <a:p>
            <a:pPr marL="719138" lvl="3" indent="-271463">
              <a:spcAft>
                <a:spcPts val="400"/>
              </a:spcAft>
              <a:buFont typeface="Arial" panose="020B0604020202020204" pitchFamily="34" charset="0"/>
              <a:buChar char="•"/>
            </a:pPr>
            <a:r>
              <a:rPr lang="en-CA" sz="1200" b="1" dirty="0">
                <a:solidFill>
                  <a:srgbClr val="262626"/>
                </a:solidFill>
                <a:latin typeface="Arial" panose="020B0604020202020204" pitchFamily="34" charset="0"/>
                <a:cs typeface="Arial" panose="020B0604020202020204" pitchFamily="34" charset="0"/>
              </a:rPr>
              <a:t>Blue sky depth potential 600m below Wenot – currently drilling</a:t>
            </a:r>
            <a:endParaRPr lang="en-CA" sz="1600" b="1" dirty="0">
              <a:solidFill>
                <a:srgbClr val="262626"/>
              </a:solidFill>
              <a:latin typeface="Arial" panose="020B0604020202020204" pitchFamily="34" charset="0"/>
              <a:cs typeface="Arial" panose="020B0604020202020204" pitchFamily="34" charset="0"/>
            </a:endParaRPr>
          </a:p>
          <a:p>
            <a:pPr>
              <a:spcAft>
                <a:spcPts val="1200"/>
              </a:spcAft>
            </a:pPr>
            <a:r>
              <a:rPr lang="en-CA" sz="1400" b="1" dirty="0">
                <a:solidFill>
                  <a:schemeClr val="tx1"/>
                </a:solidFill>
                <a:latin typeface="Arial" panose="020B0604020202020204" pitchFamily="34" charset="0"/>
                <a:cs typeface="Arial" panose="020B0604020202020204" pitchFamily="34" charset="0"/>
              </a:rPr>
              <a:t>		</a:t>
            </a:r>
          </a:p>
          <a:p>
            <a:pPr>
              <a:spcAft>
                <a:spcPts val="1200"/>
              </a:spcAft>
            </a:pPr>
            <a:endParaRPr lang="en-CA" sz="1400" b="1" dirty="0">
              <a:solidFill>
                <a:schemeClr val="tx1"/>
              </a:solidFill>
              <a:highlight>
                <a:srgbClr val="FFFF00"/>
              </a:highlight>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75B288F-D7FF-B0B1-E725-F5BFAAC7885D}"/>
              </a:ext>
            </a:extLst>
          </p:cNvPr>
          <p:cNvGrpSpPr/>
          <p:nvPr/>
        </p:nvGrpSpPr>
        <p:grpSpPr>
          <a:xfrm>
            <a:off x="189107" y="5492855"/>
            <a:ext cx="6489771" cy="976523"/>
            <a:chOff x="142341" y="3338286"/>
            <a:chExt cx="5753338" cy="854483"/>
          </a:xfrm>
        </p:grpSpPr>
        <p:sp>
          <p:nvSpPr>
            <p:cNvPr id="19" name="Rectangle 18">
              <a:extLst>
                <a:ext uri="{FF2B5EF4-FFF2-40B4-BE49-F238E27FC236}">
                  <a16:creationId xmlns:a16="http://schemas.microsoft.com/office/drawing/2014/main" id="{AA392C05-8FD0-EA0F-2918-6D6E07695881}"/>
                </a:ext>
              </a:extLst>
            </p:cNvPr>
            <p:cNvSpPr/>
            <p:nvPr/>
          </p:nvSpPr>
          <p:spPr>
            <a:xfrm>
              <a:off x="142341" y="3338286"/>
              <a:ext cx="5744526" cy="854483"/>
            </a:xfrm>
            <a:prstGeom prst="rect">
              <a:avLst/>
            </a:prstGeom>
            <a:solidFill>
              <a:srgbClr val="DCAE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C24F8DBB-C22A-9378-D215-2A17C1D3AC18}"/>
                </a:ext>
              </a:extLst>
            </p:cNvPr>
            <p:cNvSpPr/>
            <p:nvPr/>
          </p:nvSpPr>
          <p:spPr>
            <a:xfrm>
              <a:off x="142341" y="3349070"/>
              <a:ext cx="1243772" cy="83291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spcAft>
                  <a:spcPts val="1200"/>
                </a:spcAft>
              </a:pPr>
              <a:r>
                <a:rPr lang="en-CA" sz="1300" b="1" dirty="0">
                  <a:solidFill>
                    <a:srgbClr val="26262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NEAR-TERM CATALYSTS</a:t>
              </a:r>
            </a:p>
          </p:txBody>
        </p:sp>
        <p:sp>
          <p:nvSpPr>
            <p:cNvPr id="18" name="Rectangle 17">
              <a:extLst>
                <a:ext uri="{FF2B5EF4-FFF2-40B4-BE49-F238E27FC236}">
                  <a16:creationId xmlns:a16="http://schemas.microsoft.com/office/drawing/2014/main" id="{79E0A01E-B286-3F0E-6DE6-A64E76C0B3BC}"/>
                </a:ext>
              </a:extLst>
            </p:cNvPr>
            <p:cNvSpPr/>
            <p:nvPr/>
          </p:nvSpPr>
          <p:spPr>
            <a:xfrm>
              <a:off x="1309555" y="3338286"/>
              <a:ext cx="4586124" cy="8544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600"/>
                </a:spcAft>
              </a:pPr>
              <a:r>
                <a:rPr lang="en-CA" sz="1300" b="1" dirty="0">
                  <a:solidFill>
                    <a:srgbClr val="26262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Ongoing drill results &amp; Deep Wenot Potential</a:t>
              </a:r>
            </a:p>
            <a:p>
              <a:pPr>
                <a:spcAft>
                  <a:spcPts val="600"/>
                </a:spcAft>
              </a:pPr>
              <a:r>
                <a:rPr lang="en-CA" sz="1300" b="1" dirty="0">
                  <a:solidFill>
                    <a:srgbClr val="26262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Exploration Targets &amp; Wenot Expansion drilling</a:t>
              </a:r>
            </a:p>
            <a:p>
              <a:pPr>
                <a:spcAft>
                  <a:spcPts val="600"/>
                </a:spcAft>
              </a:pPr>
              <a:r>
                <a:rPr lang="en-CA" sz="1300" b="1" dirty="0">
                  <a:solidFill>
                    <a:srgbClr val="26262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Late 2025 Upsized PEA for Wenot ‘Superpit’ </a:t>
              </a:r>
              <a:r>
                <a:rPr lang="en-CA" sz="1300" b="1" u="sng" dirty="0">
                  <a:solidFill>
                    <a:srgbClr val="26262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r>
                <a:rPr lang="en-CA" sz="1300" b="1" dirty="0">
                  <a:solidFill>
                    <a:srgbClr val="26262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Gilt Creek U/G</a:t>
              </a:r>
            </a:p>
          </p:txBody>
        </p:sp>
        <p:cxnSp>
          <p:nvCxnSpPr>
            <p:cNvPr id="21" name="Straight Connector 20">
              <a:extLst>
                <a:ext uri="{FF2B5EF4-FFF2-40B4-BE49-F238E27FC236}">
                  <a16:creationId xmlns:a16="http://schemas.microsoft.com/office/drawing/2014/main" id="{8F37DECA-F190-7A81-8502-04FCDF507BC5}"/>
                </a:ext>
              </a:extLst>
            </p:cNvPr>
            <p:cNvCxnSpPr>
              <a:cxnSpLocks/>
            </p:cNvCxnSpPr>
            <p:nvPr/>
          </p:nvCxnSpPr>
          <p:spPr>
            <a:xfrm>
              <a:off x="1308496" y="3515215"/>
              <a:ext cx="0" cy="5006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69BFE87A-CFC9-66E0-3E94-386AE8649CAC}"/>
              </a:ext>
            </a:extLst>
          </p:cNvPr>
          <p:cNvPicPr>
            <a:picLocks noChangeAspect="1"/>
          </p:cNvPicPr>
          <p:nvPr/>
        </p:nvPicPr>
        <p:blipFill>
          <a:blip r:embed="rId2"/>
          <a:stretch>
            <a:fillRect/>
          </a:stretch>
        </p:blipFill>
        <p:spPr>
          <a:xfrm>
            <a:off x="6833788" y="3926541"/>
            <a:ext cx="1924882" cy="2563158"/>
          </a:xfrm>
          <a:prstGeom prst="rect">
            <a:avLst/>
          </a:prstGeom>
        </p:spPr>
      </p:pic>
      <p:pic>
        <p:nvPicPr>
          <p:cNvPr id="7" name="Picture 6" descr="A person standing next to a table&#10;&#10;AI-generated content may be incorrect.">
            <a:extLst>
              <a:ext uri="{FF2B5EF4-FFF2-40B4-BE49-F238E27FC236}">
                <a16:creationId xmlns:a16="http://schemas.microsoft.com/office/drawing/2014/main" id="{5EAD6C7F-4E25-645A-669F-FBBDE38916B8}"/>
              </a:ext>
            </a:extLst>
          </p:cNvPr>
          <p:cNvPicPr>
            <a:picLocks noChangeAspect="1"/>
          </p:cNvPicPr>
          <p:nvPr/>
        </p:nvPicPr>
        <p:blipFill>
          <a:blip r:embed="rId3" cstate="print">
            <a:extLst>
              <a:ext uri="{28A0092B-C50C-407E-A947-70E740481C1C}">
                <a14:useLocalDpi xmlns:a14="http://schemas.microsoft.com/office/drawing/2010/main"/>
              </a:ext>
            </a:extLst>
          </a:blip>
          <a:srcRect t="18715" b="15"/>
          <a:stretch>
            <a:fillRect/>
          </a:stretch>
        </p:blipFill>
        <p:spPr>
          <a:xfrm>
            <a:off x="9143621" y="3926541"/>
            <a:ext cx="2365419" cy="2563158"/>
          </a:xfrm>
          <a:prstGeom prst="rect">
            <a:avLst/>
          </a:prstGeom>
        </p:spPr>
      </p:pic>
      <p:pic>
        <p:nvPicPr>
          <p:cNvPr id="4" name="Picture 3" descr="A map of a mountain&#10;&#10;AI-generated content may be incorrect.">
            <a:extLst>
              <a:ext uri="{FF2B5EF4-FFF2-40B4-BE49-F238E27FC236}">
                <a16:creationId xmlns:a16="http://schemas.microsoft.com/office/drawing/2014/main" id="{AB7EC6A7-D6FA-0E34-CFA8-08DD73B39F0A}"/>
              </a:ext>
            </a:extLst>
          </p:cNvPr>
          <p:cNvPicPr>
            <a:picLocks noChangeAspect="1"/>
          </p:cNvPicPr>
          <p:nvPr/>
        </p:nvPicPr>
        <p:blipFill>
          <a:blip r:embed="rId4"/>
          <a:stretch>
            <a:fillRect/>
          </a:stretch>
        </p:blipFill>
        <p:spPr>
          <a:xfrm>
            <a:off x="6803692" y="746557"/>
            <a:ext cx="4725226" cy="3494446"/>
          </a:xfrm>
          <a:prstGeom prst="rect">
            <a:avLst/>
          </a:prstGeom>
        </p:spPr>
      </p:pic>
      <p:sp>
        <p:nvSpPr>
          <p:cNvPr id="5" name="AutoShape 3">
            <a:extLst>
              <a:ext uri="{FF2B5EF4-FFF2-40B4-BE49-F238E27FC236}">
                <a16:creationId xmlns:a16="http://schemas.microsoft.com/office/drawing/2014/main" id="{AD16CE76-8A90-49FB-63FE-695C12F9F6E6}"/>
              </a:ext>
            </a:extLst>
          </p:cNvPr>
          <p:cNvSpPr/>
          <p:nvPr/>
        </p:nvSpPr>
        <p:spPr>
          <a:xfrm flipV="1">
            <a:off x="0" y="234130"/>
            <a:ext cx="12192000" cy="61433"/>
          </a:xfrm>
          <a:prstGeom prst="line">
            <a:avLst/>
          </a:prstGeom>
          <a:ln w="809625" cap="flat">
            <a:gradFill>
              <a:gsLst>
                <a:gs pos="66667">
                  <a:srgbClr val="435260"/>
                </a:gs>
                <a:gs pos="100000">
                  <a:srgbClr val="435260"/>
                </a:gs>
              </a:gsLst>
              <a:lin ang="0"/>
            </a:gradFill>
            <a:prstDash val="solid"/>
            <a:headEnd type="none" w="sm" len="sm"/>
            <a:tailEnd type="none" w="sm" len="sm"/>
          </a:ln>
        </p:spPr>
        <p:txBody>
          <a:bodyPr/>
          <a:lstStyle/>
          <a:p>
            <a:endParaRPr lang="en-CA"/>
          </a:p>
        </p:txBody>
      </p:sp>
      <p:sp>
        <p:nvSpPr>
          <p:cNvPr id="8" name="TextBox 7">
            <a:extLst>
              <a:ext uri="{FF2B5EF4-FFF2-40B4-BE49-F238E27FC236}">
                <a16:creationId xmlns:a16="http://schemas.microsoft.com/office/drawing/2014/main" id="{6A58317D-6610-FAEC-E89D-F14D80C149DB}"/>
              </a:ext>
            </a:extLst>
          </p:cNvPr>
          <p:cNvSpPr txBox="1"/>
          <p:nvPr/>
        </p:nvSpPr>
        <p:spPr>
          <a:xfrm>
            <a:off x="161380" y="34730"/>
            <a:ext cx="10201113" cy="507831"/>
          </a:xfrm>
          <a:prstGeom prst="rect">
            <a:avLst/>
          </a:prstGeom>
          <a:noFill/>
        </p:spPr>
        <p:txBody>
          <a:bodyPr wrap="square" rtlCol="0">
            <a:spAutoFit/>
          </a:bodyPr>
          <a:lstStyle/>
          <a:p>
            <a:r>
              <a:rPr lang="en-US" sz="2700" b="1" dirty="0">
                <a:solidFill>
                  <a:srgbClr val="DCAE69"/>
                </a:solidFill>
                <a:latin typeface="Montserrat" panose="00000500000000000000" pitchFamily="2" charset="0"/>
              </a:rPr>
              <a:t>Next Steps: Expansion, Exploration and Updated PEA</a:t>
            </a:r>
            <a:endParaRPr lang="en-CA" sz="2700" b="1" dirty="0">
              <a:solidFill>
                <a:srgbClr val="DCAE69"/>
              </a:solidFill>
              <a:latin typeface="Montserrat" panose="00000500000000000000" pitchFamily="2" charset="0"/>
            </a:endParaRPr>
          </a:p>
        </p:txBody>
      </p:sp>
      <p:pic>
        <p:nvPicPr>
          <p:cNvPr id="3" name="Picture 2" descr="A gold logo on a black background&#10;&#10;AI-generated content may be incorrect.">
            <a:extLst>
              <a:ext uri="{FF2B5EF4-FFF2-40B4-BE49-F238E27FC236}">
                <a16:creationId xmlns:a16="http://schemas.microsoft.com/office/drawing/2014/main" id="{7075E4D5-C81D-BE71-B9DB-0203BC218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7683" y="-122438"/>
            <a:ext cx="1682659" cy="672124"/>
          </a:xfrm>
          <a:prstGeom prst="rect">
            <a:avLst/>
          </a:prstGeom>
        </p:spPr>
      </p:pic>
    </p:spTree>
    <p:extLst>
      <p:ext uri="{BB962C8B-B14F-4D97-AF65-F5344CB8AC3E}">
        <p14:creationId xmlns:p14="http://schemas.microsoft.com/office/powerpoint/2010/main" val="2997633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3B324-EB7F-E305-FABF-F3082152210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8AFBA0-B74B-5E07-59C2-09759B5FCDC1}"/>
              </a:ext>
            </a:extLst>
          </p:cNvPr>
          <p:cNvSpPr/>
          <p:nvPr/>
        </p:nvSpPr>
        <p:spPr>
          <a:xfrm>
            <a:off x="8466456" y="3524993"/>
            <a:ext cx="3601019" cy="2801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6" name="Group 55">
            <a:extLst>
              <a:ext uri="{FF2B5EF4-FFF2-40B4-BE49-F238E27FC236}">
                <a16:creationId xmlns:a16="http://schemas.microsoft.com/office/drawing/2014/main" id="{AF40FE82-27E1-C13D-2EA1-8286052DC0AC}"/>
              </a:ext>
            </a:extLst>
          </p:cNvPr>
          <p:cNvGrpSpPr/>
          <p:nvPr/>
        </p:nvGrpSpPr>
        <p:grpSpPr>
          <a:xfrm>
            <a:off x="309663" y="135907"/>
            <a:ext cx="11887179" cy="3189446"/>
            <a:chOff x="306783" y="102454"/>
            <a:chExt cx="11887179" cy="3189446"/>
          </a:xfrm>
        </p:grpSpPr>
        <p:grpSp>
          <p:nvGrpSpPr>
            <p:cNvPr id="58" name="Group 57">
              <a:extLst>
                <a:ext uri="{FF2B5EF4-FFF2-40B4-BE49-F238E27FC236}">
                  <a16:creationId xmlns:a16="http://schemas.microsoft.com/office/drawing/2014/main" id="{3B609C02-3438-4918-3EA2-9C8118902E1E}"/>
                </a:ext>
              </a:extLst>
            </p:cNvPr>
            <p:cNvGrpSpPr/>
            <p:nvPr/>
          </p:nvGrpSpPr>
          <p:grpSpPr>
            <a:xfrm>
              <a:off x="4167371" y="102454"/>
              <a:ext cx="8026591" cy="3189446"/>
              <a:chOff x="4167371" y="102454"/>
              <a:chExt cx="8026591" cy="3189446"/>
            </a:xfrm>
          </p:grpSpPr>
          <p:pic>
            <p:nvPicPr>
              <p:cNvPr id="61" name="Picture 60">
                <a:extLst>
                  <a:ext uri="{FF2B5EF4-FFF2-40B4-BE49-F238E27FC236}">
                    <a16:creationId xmlns:a16="http://schemas.microsoft.com/office/drawing/2014/main" id="{5AAC9932-573D-209E-37C6-5F50DD018EF9}"/>
                  </a:ext>
                </a:extLst>
              </p:cNvPr>
              <p:cNvPicPr>
                <a:picLocks noChangeAspect="1"/>
              </p:cNvPicPr>
              <p:nvPr/>
            </p:nvPicPr>
            <p:blipFill>
              <a:blip r:embed="rId3"/>
              <a:stretch>
                <a:fillRect/>
              </a:stretch>
            </p:blipFill>
            <p:spPr>
              <a:xfrm>
                <a:off x="8440588" y="115005"/>
                <a:ext cx="3753374" cy="2257703"/>
              </a:xfrm>
              <a:prstGeom prst="rect">
                <a:avLst/>
              </a:prstGeom>
            </p:spPr>
          </p:pic>
          <p:sp>
            <p:nvSpPr>
              <p:cNvPr id="62" name="Rectangle 61">
                <a:extLst>
                  <a:ext uri="{FF2B5EF4-FFF2-40B4-BE49-F238E27FC236}">
                    <a16:creationId xmlns:a16="http://schemas.microsoft.com/office/drawing/2014/main" id="{C8E0C8CE-C9C3-1CA2-A932-6D9A6A8A4877}"/>
                  </a:ext>
                </a:extLst>
              </p:cNvPr>
              <p:cNvSpPr/>
              <p:nvPr/>
            </p:nvSpPr>
            <p:spPr>
              <a:xfrm>
                <a:off x="4327512" y="2458017"/>
                <a:ext cx="3867690" cy="521109"/>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3" name="Picture 62">
                <a:extLst>
                  <a:ext uri="{FF2B5EF4-FFF2-40B4-BE49-F238E27FC236}">
                    <a16:creationId xmlns:a16="http://schemas.microsoft.com/office/drawing/2014/main" id="{61BEB0CC-254C-5441-ABDA-68D19F70A551}"/>
                  </a:ext>
                </a:extLst>
              </p:cNvPr>
              <p:cNvPicPr>
                <a:picLocks noChangeAspect="1"/>
              </p:cNvPicPr>
              <p:nvPr/>
            </p:nvPicPr>
            <p:blipFill>
              <a:blip r:embed="rId4"/>
              <a:stretch>
                <a:fillRect/>
              </a:stretch>
            </p:blipFill>
            <p:spPr>
              <a:xfrm>
                <a:off x="4247008" y="102454"/>
                <a:ext cx="4000847" cy="2568163"/>
              </a:xfrm>
              <a:prstGeom prst="rect">
                <a:avLst/>
              </a:prstGeom>
            </p:spPr>
          </p:pic>
          <p:sp>
            <p:nvSpPr>
              <p:cNvPr id="64" name="TextBox 63">
                <a:extLst>
                  <a:ext uri="{FF2B5EF4-FFF2-40B4-BE49-F238E27FC236}">
                    <a16:creationId xmlns:a16="http://schemas.microsoft.com/office/drawing/2014/main" id="{64492E80-0A80-2533-D0EB-D7E650278E63}"/>
                  </a:ext>
                </a:extLst>
              </p:cNvPr>
              <p:cNvSpPr txBox="1"/>
              <p:nvPr/>
            </p:nvSpPr>
            <p:spPr>
              <a:xfrm>
                <a:off x="4167371" y="737355"/>
                <a:ext cx="4095228" cy="2554545"/>
              </a:xfrm>
              <a:prstGeom prst="rect">
                <a:avLst/>
              </a:prstGeom>
              <a:solidFill>
                <a:schemeClr val="bg1"/>
              </a:solidFill>
              <a:ln>
                <a:noFill/>
              </a:ln>
            </p:spPr>
            <p:txBody>
              <a:bodyPr wrap="square" rtlCol="0">
                <a:spAutoFit/>
              </a:bodyPr>
              <a:lstStyle/>
              <a:p>
                <a:pPr>
                  <a:spcAft>
                    <a:spcPts val="600"/>
                  </a:spcAft>
                </a:pPr>
                <a:r>
                  <a:rPr lang="en-CA" sz="1200" b="1" dirty="0">
                    <a:solidFill>
                      <a:srgbClr val="262626"/>
                    </a:solidFill>
                    <a:latin typeface="Arial" panose="020B0604020202020204" pitchFamily="34" charset="0"/>
                    <a:cs typeface="Arial" panose="020B0604020202020204" pitchFamily="34" charset="0"/>
                  </a:rPr>
                  <a:t>Cash Position </a:t>
                </a:r>
                <a:r>
                  <a:rPr lang="en-CA" sz="1100" i="1" dirty="0">
                    <a:solidFill>
                      <a:srgbClr val="262626"/>
                    </a:solidFill>
                    <a:latin typeface="Arial" panose="020B0604020202020204" pitchFamily="34" charset="0"/>
                    <a:cs typeface="Arial" panose="020B0604020202020204" pitchFamily="34" charset="0"/>
                  </a:rPr>
                  <a:t>(August 2025)</a:t>
                </a:r>
                <a:r>
                  <a:rPr lang="en-CA" sz="1100" b="1" dirty="0">
                    <a:solidFill>
                      <a:srgbClr val="262626"/>
                    </a:solidFill>
                    <a:latin typeface="Arial" panose="020B0604020202020204" pitchFamily="34" charset="0"/>
                    <a:cs typeface="Arial" panose="020B0604020202020204" pitchFamily="34" charset="0"/>
                  </a:rPr>
                  <a:t>	         </a:t>
                </a:r>
                <a:r>
                  <a:rPr lang="en-CA" sz="1200" b="1" dirty="0">
                    <a:solidFill>
                      <a:srgbClr val="262626"/>
                    </a:solidFill>
                    <a:latin typeface="Arial" panose="020B0604020202020204" pitchFamily="34" charset="0"/>
                    <a:cs typeface="Arial" panose="020B0604020202020204" pitchFamily="34" charset="0"/>
                  </a:rPr>
                  <a:t>US$19 million </a:t>
                </a:r>
              </a:p>
              <a:p>
                <a:pPr>
                  <a:spcAft>
                    <a:spcPts val="600"/>
                  </a:spcAft>
                </a:pPr>
                <a:r>
                  <a:rPr lang="en-CA" sz="1200" b="1" dirty="0">
                    <a:solidFill>
                      <a:srgbClr val="262626"/>
                    </a:solidFill>
                    <a:latin typeface="Arial" panose="020B0604020202020204" pitchFamily="34" charset="0"/>
                    <a:cs typeface="Arial" panose="020B0604020202020204" pitchFamily="34" charset="0"/>
                  </a:rPr>
                  <a:t>Common Shares Issued &amp; O/S		628 million</a:t>
                </a:r>
              </a:p>
              <a:p>
                <a:pPr>
                  <a:spcAft>
                    <a:spcPts val="600"/>
                  </a:spcAft>
                </a:pPr>
                <a:r>
                  <a:rPr lang="en-CA" sz="1200" b="1" dirty="0">
                    <a:solidFill>
                      <a:srgbClr val="262626"/>
                    </a:solidFill>
                    <a:latin typeface="Arial" panose="020B0604020202020204" pitchFamily="34" charset="0"/>
                    <a:cs typeface="Arial" panose="020B0604020202020204" pitchFamily="34" charset="0"/>
                  </a:rPr>
                  <a:t>Warrants </a:t>
                </a:r>
                <a:r>
                  <a:rPr lang="en-CA" sz="1000" b="1" dirty="0">
                    <a:solidFill>
                      <a:srgbClr val="262626"/>
                    </a:solidFill>
                    <a:latin typeface="Arial" panose="020B0604020202020204" pitchFamily="34" charset="0"/>
                    <a:cs typeface="Arial" panose="020B0604020202020204" pitchFamily="34" charset="0"/>
                  </a:rPr>
                  <a:t>		</a:t>
                </a:r>
                <a:r>
                  <a:rPr lang="en-CA" sz="1200" b="1" dirty="0">
                    <a:solidFill>
                      <a:srgbClr val="262626"/>
                    </a:solidFill>
                    <a:latin typeface="Arial" panose="020B0604020202020204" pitchFamily="34" charset="0"/>
                    <a:cs typeface="Arial" panose="020B0604020202020204" pitchFamily="34" charset="0"/>
                  </a:rPr>
                  <a:t>			  7.7 million  </a:t>
                </a:r>
              </a:p>
              <a:p>
                <a:pPr>
                  <a:spcAft>
                    <a:spcPts val="600"/>
                  </a:spcAft>
                </a:pPr>
                <a:r>
                  <a:rPr lang="en-CA" sz="1200" b="1" dirty="0">
                    <a:solidFill>
                      <a:srgbClr val="262626"/>
                    </a:solidFill>
                    <a:latin typeface="Arial" panose="020B0604020202020204" pitchFamily="34" charset="0"/>
                    <a:cs typeface="Arial" panose="020B0604020202020204" pitchFamily="34" charset="0"/>
                  </a:rPr>
                  <a:t>Stock Options 				47.3 million</a:t>
                </a:r>
              </a:p>
              <a:p>
                <a:pPr>
                  <a:spcAft>
                    <a:spcPts val="600"/>
                  </a:spcAft>
                </a:pPr>
                <a:r>
                  <a:rPr lang="en-CA" sz="1200" b="1" dirty="0">
                    <a:solidFill>
                      <a:srgbClr val="262626"/>
                    </a:solidFill>
                    <a:latin typeface="Arial" panose="020B0604020202020204" pitchFamily="34" charset="0"/>
                    <a:cs typeface="Arial" panose="020B0604020202020204" pitchFamily="34" charset="0"/>
                  </a:rPr>
                  <a:t>Fully Diluted Shares		           	683 million</a:t>
                </a:r>
              </a:p>
              <a:p>
                <a:pPr>
                  <a:spcAft>
                    <a:spcPts val="600"/>
                  </a:spcAft>
                </a:pPr>
                <a:r>
                  <a:rPr lang="en-CA" sz="1200" b="1" dirty="0">
                    <a:solidFill>
                      <a:srgbClr val="262626"/>
                    </a:solidFill>
                    <a:latin typeface="Arial" panose="020B0604020202020204" pitchFamily="34" charset="0"/>
                    <a:cs typeface="Arial" panose="020B0604020202020204" pitchFamily="34" charset="0"/>
                  </a:rPr>
                  <a:t>Share Price </a:t>
                </a:r>
                <a:r>
                  <a:rPr lang="en-CA" sz="1100" i="1" dirty="0">
                    <a:solidFill>
                      <a:srgbClr val="262626"/>
                    </a:solidFill>
                    <a:latin typeface="Arial" panose="020B0604020202020204" pitchFamily="34" charset="0"/>
                    <a:cs typeface="Arial" panose="020B0604020202020204" pitchFamily="34" charset="0"/>
                  </a:rPr>
                  <a:t>(Sept 2025) 	</a:t>
                </a:r>
                <a:r>
                  <a:rPr lang="en-CA" sz="1200" b="1" dirty="0">
                    <a:solidFill>
                      <a:srgbClr val="262626"/>
                    </a:solidFill>
                    <a:latin typeface="Arial" panose="020B0604020202020204" pitchFamily="34" charset="0"/>
                    <a:cs typeface="Arial" panose="020B0604020202020204" pitchFamily="34" charset="0"/>
                  </a:rPr>
                  <a:t>	 C$ 0.96 / US$ 0.70</a:t>
                </a:r>
              </a:p>
              <a:p>
                <a:pPr>
                  <a:spcAft>
                    <a:spcPts val="600"/>
                  </a:spcAft>
                </a:pPr>
                <a:r>
                  <a:rPr lang="en-CA" sz="1200" b="1" dirty="0">
                    <a:solidFill>
                      <a:srgbClr val="262626"/>
                    </a:solidFill>
                    <a:latin typeface="Arial" panose="020B0604020202020204" pitchFamily="34" charset="0"/>
                    <a:cs typeface="Arial" panose="020B0604020202020204" pitchFamily="34" charset="0"/>
                  </a:rPr>
                  <a:t>Market Capitalization 		        US$ 433 million</a:t>
                </a:r>
              </a:p>
              <a:p>
                <a:pPr>
                  <a:spcAft>
                    <a:spcPts val="600"/>
                  </a:spcAft>
                </a:pPr>
                <a:r>
                  <a:rPr lang="en-CA" sz="1200" b="1" dirty="0">
                    <a:solidFill>
                      <a:srgbClr val="262626"/>
                    </a:solidFill>
                    <a:latin typeface="Arial" panose="020B0604020202020204" pitchFamily="34" charset="0"/>
                    <a:cs typeface="Arial" panose="020B0604020202020204" pitchFamily="34" charset="0"/>
                  </a:rPr>
                  <a:t>Volume (3 month)			     &gt;1 million </a:t>
                </a:r>
                <a:r>
                  <a:rPr lang="en-CA" sz="1200" b="1" dirty="0" err="1">
                    <a:solidFill>
                      <a:srgbClr val="262626"/>
                    </a:solidFill>
                    <a:latin typeface="Arial" panose="020B0604020202020204" pitchFamily="34" charset="0"/>
                    <a:cs typeface="Arial" panose="020B0604020202020204" pitchFamily="34" charset="0"/>
                  </a:rPr>
                  <a:t>sh</a:t>
                </a:r>
                <a:r>
                  <a:rPr lang="en-CA" sz="1200" b="1" dirty="0">
                    <a:solidFill>
                      <a:srgbClr val="262626"/>
                    </a:solidFill>
                    <a:latin typeface="Arial" panose="020B0604020202020204" pitchFamily="34" charset="0"/>
                    <a:cs typeface="Arial" panose="020B0604020202020204" pitchFamily="34" charset="0"/>
                  </a:rPr>
                  <a:t>/day</a:t>
                </a:r>
              </a:p>
              <a:p>
                <a:pPr>
                  <a:spcAft>
                    <a:spcPts val="600"/>
                  </a:spcAft>
                </a:pPr>
                <a:r>
                  <a:rPr lang="en-CA" sz="1200" b="1" dirty="0">
                    <a:solidFill>
                      <a:srgbClr val="262626"/>
                    </a:solidFill>
                    <a:latin typeface="Arial" panose="020B0604020202020204" pitchFamily="34" charset="0"/>
                    <a:cs typeface="Arial" panose="020B0604020202020204" pitchFamily="34" charset="0"/>
                  </a:rPr>
                  <a:t>Trading at     		 ~~US$65/oz gold resource</a:t>
                </a:r>
                <a:endParaRPr lang="en-CA" sz="1600" dirty="0">
                  <a:solidFill>
                    <a:srgbClr val="262626"/>
                  </a:solidFill>
                  <a:latin typeface="Arial" panose="020B0604020202020204" pitchFamily="34" charset="0"/>
                  <a:cs typeface="Arial" panose="020B0604020202020204" pitchFamily="34" charset="0"/>
                </a:endParaRPr>
              </a:p>
            </p:txBody>
          </p:sp>
        </p:grpSp>
        <p:pic>
          <p:nvPicPr>
            <p:cNvPr id="59" name="Picture 58">
              <a:extLst>
                <a:ext uri="{FF2B5EF4-FFF2-40B4-BE49-F238E27FC236}">
                  <a16:creationId xmlns:a16="http://schemas.microsoft.com/office/drawing/2014/main" id="{3BF39032-9AE8-CD9E-CBEC-CF31724EAF16}"/>
                </a:ext>
              </a:extLst>
            </p:cNvPr>
            <p:cNvPicPr>
              <a:picLocks noChangeAspect="1"/>
            </p:cNvPicPr>
            <p:nvPr/>
          </p:nvPicPr>
          <p:blipFill>
            <a:blip r:embed="rId5"/>
            <a:stretch>
              <a:fillRect/>
            </a:stretch>
          </p:blipFill>
          <p:spPr>
            <a:xfrm>
              <a:off x="327450" y="1293670"/>
              <a:ext cx="3334674" cy="466854"/>
            </a:xfrm>
            <a:prstGeom prst="rect">
              <a:avLst/>
            </a:prstGeom>
          </p:spPr>
        </p:pic>
        <p:pic>
          <p:nvPicPr>
            <p:cNvPr id="60" name="Picture 59">
              <a:extLst>
                <a:ext uri="{FF2B5EF4-FFF2-40B4-BE49-F238E27FC236}">
                  <a16:creationId xmlns:a16="http://schemas.microsoft.com/office/drawing/2014/main" id="{B845678C-EC70-67AE-5E69-0F95F3DB8DCF}"/>
                </a:ext>
              </a:extLst>
            </p:cNvPr>
            <p:cNvPicPr>
              <a:picLocks noChangeAspect="1"/>
            </p:cNvPicPr>
            <p:nvPr/>
          </p:nvPicPr>
          <p:blipFill>
            <a:blip r:embed="rId6"/>
            <a:stretch>
              <a:fillRect/>
            </a:stretch>
          </p:blipFill>
          <p:spPr>
            <a:xfrm>
              <a:off x="306783" y="844862"/>
              <a:ext cx="3300863" cy="520136"/>
            </a:xfrm>
            <a:prstGeom prst="rect">
              <a:avLst/>
            </a:prstGeom>
          </p:spPr>
        </p:pic>
      </p:grpSp>
      <p:sp>
        <p:nvSpPr>
          <p:cNvPr id="65" name="TextBox 64">
            <a:extLst>
              <a:ext uri="{FF2B5EF4-FFF2-40B4-BE49-F238E27FC236}">
                <a16:creationId xmlns:a16="http://schemas.microsoft.com/office/drawing/2014/main" id="{C02A8EEF-2033-283E-F195-61C6A46C9894}"/>
              </a:ext>
            </a:extLst>
          </p:cNvPr>
          <p:cNvSpPr txBox="1"/>
          <p:nvPr/>
        </p:nvSpPr>
        <p:spPr>
          <a:xfrm>
            <a:off x="267027" y="1805097"/>
            <a:ext cx="3181851" cy="307777"/>
          </a:xfrm>
          <a:prstGeom prst="rect">
            <a:avLst/>
          </a:prstGeom>
          <a:solidFill>
            <a:schemeClr val="bg1"/>
          </a:solidFill>
        </p:spPr>
        <p:txBody>
          <a:bodyPr wrap="square" rtlCol="0">
            <a:spAutoFit/>
          </a:bodyPr>
          <a:lstStyle/>
          <a:p>
            <a:r>
              <a:rPr lang="en-CA" sz="1400">
                <a:latin typeface="Aharoni" panose="02010803020104030203" pitchFamily="2" charset="-79"/>
                <a:cs typeface="Aharoni" panose="02010803020104030203" pitchFamily="2" charset="-79"/>
              </a:rPr>
              <a:t>DEREK MACPHERSON   </a:t>
            </a:r>
            <a:r>
              <a:rPr lang="en-CA" sz="1050">
                <a:latin typeface="Abadi" panose="020F0502020204030204" pitchFamily="34" charset="0"/>
              </a:rPr>
              <a:t>B.Eng. MBA</a:t>
            </a:r>
          </a:p>
        </p:txBody>
      </p:sp>
      <p:sp>
        <p:nvSpPr>
          <p:cNvPr id="66" name="TextBox 65">
            <a:extLst>
              <a:ext uri="{FF2B5EF4-FFF2-40B4-BE49-F238E27FC236}">
                <a16:creationId xmlns:a16="http://schemas.microsoft.com/office/drawing/2014/main" id="{5D55690B-1035-5EE6-5CE0-FFE5CBD49EC3}"/>
              </a:ext>
            </a:extLst>
          </p:cNvPr>
          <p:cNvSpPr txBox="1"/>
          <p:nvPr/>
        </p:nvSpPr>
        <p:spPr>
          <a:xfrm>
            <a:off x="11502897" y="1303623"/>
            <a:ext cx="564578" cy="292388"/>
          </a:xfrm>
          <a:prstGeom prst="rect">
            <a:avLst/>
          </a:prstGeom>
          <a:solidFill>
            <a:schemeClr val="bg1"/>
          </a:solidFill>
        </p:spPr>
        <p:txBody>
          <a:bodyPr wrap="none" rtlCol="0">
            <a:spAutoFit/>
          </a:bodyPr>
          <a:lstStyle/>
          <a:p>
            <a:r>
              <a:rPr lang="en-CA" sz="1300" b="1">
                <a:latin typeface="Arial" panose="020B0604020202020204" pitchFamily="34" charset="0"/>
                <a:cs typeface="Arial" panose="020B0604020202020204" pitchFamily="34" charset="0"/>
              </a:rPr>
              <a:t>6.7%</a:t>
            </a:r>
          </a:p>
        </p:txBody>
      </p:sp>
      <p:sp>
        <p:nvSpPr>
          <p:cNvPr id="67" name="TextBox 66">
            <a:extLst>
              <a:ext uri="{FF2B5EF4-FFF2-40B4-BE49-F238E27FC236}">
                <a16:creationId xmlns:a16="http://schemas.microsoft.com/office/drawing/2014/main" id="{99F0A843-33A7-7DD6-F907-749D85A3CFAE}"/>
              </a:ext>
            </a:extLst>
          </p:cNvPr>
          <p:cNvSpPr txBox="1"/>
          <p:nvPr/>
        </p:nvSpPr>
        <p:spPr>
          <a:xfrm>
            <a:off x="11504573" y="1656987"/>
            <a:ext cx="564578" cy="292388"/>
          </a:xfrm>
          <a:prstGeom prst="rect">
            <a:avLst/>
          </a:prstGeom>
          <a:solidFill>
            <a:schemeClr val="bg1"/>
          </a:solidFill>
        </p:spPr>
        <p:txBody>
          <a:bodyPr wrap="none" rtlCol="0">
            <a:spAutoFit/>
          </a:bodyPr>
          <a:lstStyle/>
          <a:p>
            <a:r>
              <a:rPr lang="en-CA" sz="1300" b="1">
                <a:latin typeface="Arial" panose="020B0604020202020204" pitchFamily="34" charset="0"/>
                <a:cs typeface="Arial" panose="020B0604020202020204" pitchFamily="34" charset="0"/>
              </a:rPr>
              <a:t>3.7%</a:t>
            </a:r>
          </a:p>
        </p:txBody>
      </p:sp>
      <p:sp>
        <p:nvSpPr>
          <p:cNvPr id="68" name="TextBox 67">
            <a:extLst>
              <a:ext uri="{FF2B5EF4-FFF2-40B4-BE49-F238E27FC236}">
                <a16:creationId xmlns:a16="http://schemas.microsoft.com/office/drawing/2014/main" id="{8515E52C-E8DB-8A5F-026F-894BEBF3780B}"/>
              </a:ext>
            </a:extLst>
          </p:cNvPr>
          <p:cNvSpPr txBox="1"/>
          <p:nvPr/>
        </p:nvSpPr>
        <p:spPr>
          <a:xfrm>
            <a:off x="11429323" y="844862"/>
            <a:ext cx="657552" cy="292388"/>
          </a:xfrm>
          <a:prstGeom prst="rect">
            <a:avLst/>
          </a:prstGeom>
          <a:solidFill>
            <a:schemeClr val="bg1"/>
          </a:solidFill>
        </p:spPr>
        <p:txBody>
          <a:bodyPr wrap="none" rtlCol="0">
            <a:spAutoFit/>
          </a:bodyPr>
          <a:lstStyle/>
          <a:p>
            <a:r>
              <a:rPr lang="en-CA" sz="1300" b="1">
                <a:latin typeface="Arial" panose="020B0604020202020204" pitchFamily="34" charset="0"/>
                <a:cs typeface="Arial" panose="020B0604020202020204" pitchFamily="34" charset="0"/>
              </a:rPr>
              <a:t>28.0%</a:t>
            </a:r>
          </a:p>
        </p:txBody>
      </p:sp>
      <p:sp>
        <p:nvSpPr>
          <p:cNvPr id="69" name="TextBox 68">
            <a:extLst>
              <a:ext uri="{FF2B5EF4-FFF2-40B4-BE49-F238E27FC236}">
                <a16:creationId xmlns:a16="http://schemas.microsoft.com/office/drawing/2014/main" id="{2122A5A7-F5A2-38DE-E467-2B7C6CAA1E37}"/>
              </a:ext>
            </a:extLst>
          </p:cNvPr>
          <p:cNvSpPr txBox="1"/>
          <p:nvPr/>
        </p:nvSpPr>
        <p:spPr>
          <a:xfrm>
            <a:off x="11514620" y="2028774"/>
            <a:ext cx="564578" cy="292388"/>
          </a:xfrm>
          <a:prstGeom prst="rect">
            <a:avLst/>
          </a:prstGeom>
          <a:solidFill>
            <a:schemeClr val="bg1"/>
          </a:solidFill>
        </p:spPr>
        <p:txBody>
          <a:bodyPr wrap="none" rtlCol="0">
            <a:spAutoFit/>
          </a:bodyPr>
          <a:lstStyle/>
          <a:p>
            <a:r>
              <a:rPr lang="en-CA" sz="1300" b="1">
                <a:latin typeface="Arial" panose="020B0604020202020204" pitchFamily="34" charset="0"/>
                <a:cs typeface="Arial" panose="020B0604020202020204" pitchFamily="34" charset="0"/>
              </a:rPr>
              <a:t>2.6%</a:t>
            </a:r>
          </a:p>
        </p:txBody>
      </p:sp>
      <p:sp>
        <p:nvSpPr>
          <p:cNvPr id="75" name="Rectangle 74">
            <a:extLst>
              <a:ext uri="{FF2B5EF4-FFF2-40B4-BE49-F238E27FC236}">
                <a16:creationId xmlns:a16="http://schemas.microsoft.com/office/drawing/2014/main" id="{19EDD741-28A5-37C7-70EB-5F39D2A3AD30}"/>
              </a:ext>
            </a:extLst>
          </p:cNvPr>
          <p:cNvSpPr/>
          <p:nvPr/>
        </p:nvSpPr>
        <p:spPr>
          <a:xfrm>
            <a:off x="8588875" y="1078258"/>
            <a:ext cx="2578011" cy="376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pPr>
            <a:r>
              <a:rPr lang="en-CA" sz="1400" dirty="0">
                <a:solidFill>
                  <a:schemeClr val="tx1"/>
                </a:solidFill>
              </a:rPr>
              <a:t>Mackenzie, </a:t>
            </a:r>
            <a:r>
              <a:rPr lang="en-CA" sz="1400" dirty="0">
                <a:solidFill>
                  <a:schemeClr val="tx1"/>
                </a:solidFill>
                <a:highlight>
                  <a:srgbClr val="FFF4DE"/>
                </a:highlight>
              </a:rPr>
              <a:t>Franklin Templeton, Rochschilds,</a:t>
            </a:r>
            <a:r>
              <a:rPr lang="en-CA" sz="1400" dirty="0">
                <a:solidFill>
                  <a:schemeClr val="tx1"/>
                </a:solidFill>
              </a:rPr>
              <a:t> Phoenix Sun, Ruffer</a:t>
            </a:r>
          </a:p>
        </p:txBody>
      </p:sp>
      <p:sp>
        <p:nvSpPr>
          <p:cNvPr id="79" name="TextBox 78">
            <a:extLst>
              <a:ext uri="{FF2B5EF4-FFF2-40B4-BE49-F238E27FC236}">
                <a16:creationId xmlns:a16="http://schemas.microsoft.com/office/drawing/2014/main" id="{453C42E0-10DF-2735-A3BB-8DC66BC345F4}"/>
              </a:ext>
            </a:extLst>
          </p:cNvPr>
          <p:cNvSpPr txBox="1"/>
          <p:nvPr/>
        </p:nvSpPr>
        <p:spPr>
          <a:xfrm>
            <a:off x="8430459" y="859482"/>
            <a:ext cx="3637016" cy="1769715"/>
          </a:xfrm>
          <a:prstGeom prst="rect">
            <a:avLst/>
          </a:prstGeom>
          <a:solidFill>
            <a:schemeClr val="bg1"/>
          </a:solidFill>
          <a:ln>
            <a:noFill/>
          </a:ln>
        </p:spPr>
        <p:txBody>
          <a:bodyPr wrap="square" rtlCol="0">
            <a:spAutoFit/>
          </a:bodyPr>
          <a:lstStyle/>
          <a:p>
            <a:r>
              <a:rPr lang="en-CA" sz="1100" b="1">
                <a:solidFill>
                  <a:srgbClr val="262626"/>
                </a:solidFill>
                <a:latin typeface="Arial" panose="020B0604020202020204" pitchFamily="34" charset="0"/>
                <a:cs typeface="Arial" panose="020B0604020202020204" pitchFamily="34" charset="0"/>
              </a:rPr>
              <a:t>Institutions </a:t>
            </a:r>
            <a:r>
              <a:rPr lang="en-CA" sz="1100" b="1" dirty="0">
                <a:solidFill>
                  <a:srgbClr val="262626"/>
                </a:solidFill>
                <a:latin typeface="Arial" panose="020B0604020202020204" pitchFamily="34" charset="0"/>
                <a:cs typeface="Arial" panose="020B0604020202020204" pitchFamily="34" charset="0"/>
              </a:rPr>
              <a:t>and HNW</a:t>
            </a:r>
            <a:r>
              <a:rPr lang="en-CA" sz="1100" b="1">
                <a:solidFill>
                  <a:srgbClr val="262626"/>
                </a:solidFill>
                <a:latin typeface="Arial" panose="020B0604020202020204" pitchFamily="34" charset="0"/>
                <a:cs typeface="Arial" panose="020B0604020202020204" pitchFamily="34" charset="0"/>
              </a:rPr>
              <a:t>: </a:t>
            </a:r>
          </a:p>
          <a:p>
            <a:r>
              <a:rPr lang="en-CA" sz="1100" b="1">
                <a:solidFill>
                  <a:srgbClr val="262626"/>
                </a:solidFill>
                <a:latin typeface="Arial" panose="020B0604020202020204" pitchFamily="34" charset="0"/>
                <a:cs typeface="Arial" panose="020B0604020202020204" pitchFamily="34" charset="0"/>
              </a:rPr>
              <a:t> </a:t>
            </a:r>
            <a:endParaRPr lang="en-CA" sz="1100" b="1" dirty="0">
              <a:solidFill>
                <a:srgbClr val="262626"/>
              </a:solidFill>
              <a:latin typeface="Arial" panose="020B0604020202020204" pitchFamily="34" charset="0"/>
              <a:cs typeface="Arial" panose="020B0604020202020204" pitchFamily="34" charset="0"/>
            </a:endParaRPr>
          </a:p>
          <a:p>
            <a:r>
              <a:rPr lang="en-CA" sz="1100" b="1" dirty="0">
                <a:solidFill>
                  <a:schemeClr val="bg2">
                    <a:lumMod val="50000"/>
                  </a:schemeClr>
                </a:solidFill>
                <a:latin typeface="Arial" panose="020B0604020202020204" pitchFamily="34" charset="0"/>
                <a:cs typeface="Arial" panose="020B0604020202020204" pitchFamily="34" charset="0"/>
              </a:rPr>
              <a:t>Mackenzie, Franklin Templeton, Rothschild, VanEck, Phoenix Gold, Orimco, Schroder</a:t>
            </a:r>
            <a:r>
              <a:rPr lang="en-CA" sz="1100" b="1">
                <a:latin typeface="Arial" panose="020B0604020202020204" pitchFamily="34" charset="0"/>
                <a:cs typeface="Arial" panose="020B0604020202020204" pitchFamily="34" charset="0"/>
              </a:rPr>
              <a:t>	</a:t>
            </a:r>
          </a:p>
          <a:p>
            <a:r>
              <a:rPr lang="en-CA" sz="1100" b="1">
                <a:latin typeface="Arial" panose="020B0604020202020204" pitchFamily="34" charset="0"/>
                <a:cs typeface="Arial" panose="020B0604020202020204" pitchFamily="34" charset="0"/>
              </a:rPr>
              <a:t>					</a:t>
            </a:r>
            <a:r>
              <a:rPr lang="en-CA" sz="1200" b="1">
                <a:latin typeface="Arial" panose="020B0604020202020204" pitchFamily="34" charset="0"/>
                <a:cs typeface="Arial" panose="020B0604020202020204" pitchFamily="34" charset="0"/>
              </a:rPr>
              <a:t>50.4</a:t>
            </a:r>
            <a:r>
              <a:rPr lang="en-CA" sz="1200" b="1" dirty="0">
                <a:latin typeface="Arial" panose="020B0604020202020204" pitchFamily="34" charset="0"/>
                <a:cs typeface="Arial" panose="020B0604020202020204" pitchFamily="34" charset="0"/>
              </a:rPr>
              <a:t>%</a:t>
            </a:r>
          </a:p>
          <a:p>
            <a:endParaRPr lang="en-CA" sz="500" b="1" dirty="0">
              <a:latin typeface="Arial" panose="020B0604020202020204" pitchFamily="34" charset="0"/>
              <a:cs typeface="Arial" panose="020B0604020202020204" pitchFamily="34" charset="0"/>
            </a:endParaRPr>
          </a:p>
          <a:p>
            <a:pPr>
              <a:spcAft>
                <a:spcPts val="600"/>
              </a:spcAft>
            </a:pPr>
            <a:r>
              <a:rPr lang="en-CA" sz="1100" b="1" dirty="0" err="1">
                <a:solidFill>
                  <a:srgbClr val="262626"/>
                </a:solidFill>
                <a:latin typeface="Arial" panose="020B0604020202020204" pitchFamily="34" charset="0"/>
                <a:cs typeface="Arial" panose="020B0604020202020204" pitchFamily="34" charset="0"/>
              </a:rPr>
              <a:t>Silvercorp</a:t>
            </a:r>
            <a:r>
              <a:rPr lang="en-CA" sz="1100" b="1" dirty="0">
                <a:solidFill>
                  <a:srgbClr val="262626"/>
                </a:solidFill>
                <a:latin typeface="Arial" panose="020B0604020202020204" pitchFamily="34" charset="0"/>
                <a:cs typeface="Arial" panose="020B0604020202020204" pitchFamily="34" charset="0"/>
              </a:rPr>
              <a:t>			</a:t>
            </a:r>
            <a:r>
              <a:rPr lang="en-CA" sz="1100" b="1">
                <a:solidFill>
                  <a:srgbClr val="262626"/>
                </a:solidFill>
                <a:latin typeface="Arial" panose="020B0604020202020204" pitchFamily="34" charset="0"/>
                <a:cs typeface="Arial" panose="020B0604020202020204" pitchFamily="34" charset="0"/>
              </a:rPr>
              <a:t>	</a:t>
            </a:r>
            <a:r>
              <a:rPr lang="en-CA" sz="1200" b="1">
                <a:solidFill>
                  <a:srgbClr val="262626"/>
                </a:solidFill>
                <a:latin typeface="Arial" panose="020B0604020202020204" pitchFamily="34" charset="0"/>
                <a:cs typeface="Arial" panose="020B0604020202020204" pitchFamily="34" charset="0"/>
              </a:rPr>
              <a:t>6.0</a:t>
            </a:r>
            <a:r>
              <a:rPr lang="en-CA" sz="1200" b="1" dirty="0">
                <a:solidFill>
                  <a:srgbClr val="262626"/>
                </a:solidFill>
                <a:latin typeface="Arial" panose="020B0604020202020204" pitchFamily="34" charset="0"/>
                <a:cs typeface="Arial" panose="020B0604020202020204" pitchFamily="34" charset="0"/>
              </a:rPr>
              <a:t>%</a:t>
            </a:r>
          </a:p>
          <a:p>
            <a:pPr>
              <a:spcAft>
                <a:spcPts val="600"/>
              </a:spcAft>
            </a:pPr>
            <a:r>
              <a:rPr lang="en-CA" sz="1100" b="1" dirty="0">
                <a:solidFill>
                  <a:srgbClr val="262626"/>
                </a:solidFill>
                <a:latin typeface="Arial" panose="020B0604020202020204" pitchFamily="34" charset="0"/>
                <a:cs typeface="Arial" panose="020B0604020202020204" pitchFamily="34" charset="0"/>
              </a:rPr>
              <a:t>Management 				</a:t>
            </a:r>
            <a:r>
              <a:rPr lang="en-CA" sz="1200" b="1" dirty="0">
                <a:solidFill>
                  <a:srgbClr val="262626"/>
                </a:solidFill>
                <a:latin typeface="Arial" panose="020B0604020202020204" pitchFamily="34" charset="0"/>
                <a:cs typeface="Arial" panose="020B0604020202020204" pitchFamily="34" charset="0"/>
              </a:rPr>
              <a:t>1.8%</a:t>
            </a:r>
          </a:p>
          <a:p>
            <a:pPr>
              <a:spcAft>
                <a:spcPts val="600"/>
              </a:spcAft>
            </a:pPr>
            <a:endParaRPr lang="en-CA" sz="1500" b="1" dirty="0">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A0716514-63FE-2D09-C7A6-6CDF2E00269A}"/>
              </a:ext>
            </a:extLst>
          </p:cNvPr>
          <p:cNvSpPr txBox="1"/>
          <p:nvPr/>
        </p:nvSpPr>
        <p:spPr>
          <a:xfrm>
            <a:off x="8433785" y="2658054"/>
            <a:ext cx="3763058" cy="461665"/>
          </a:xfrm>
          <a:prstGeom prst="rect">
            <a:avLst/>
          </a:prstGeom>
          <a:solidFill>
            <a:schemeClr val="bg1"/>
          </a:solidFill>
        </p:spPr>
        <p:txBody>
          <a:bodyPr wrap="square" rtlCol="0">
            <a:spAutoFit/>
          </a:bodyPr>
          <a:lstStyle/>
          <a:p>
            <a:endParaRPr lang="en-CA" sz="1200" b="1">
              <a:solidFill>
                <a:schemeClr val="accent6"/>
              </a:solidFill>
              <a:latin typeface="Arial" panose="020B0604020202020204" pitchFamily="34" charset="0"/>
              <a:cs typeface="Arial" panose="020B0604020202020204" pitchFamily="34" charset="0"/>
            </a:endParaRPr>
          </a:p>
          <a:p>
            <a:pPr algn="ctr"/>
            <a:r>
              <a:rPr lang="en-CA" sz="1200" b="1">
                <a:solidFill>
                  <a:schemeClr val="accent6"/>
                </a:solidFill>
                <a:latin typeface="Arial" panose="020B0604020202020204" pitchFamily="34" charset="0"/>
                <a:cs typeface="Arial" panose="020B0604020202020204" pitchFamily="34" charset="0"/>
              </a:rPr>
              <a:t>  </a:t>
            </a:r>
            <a:endParaRPr lang="en-US" sz="1200" b="1"/>
          </a:p>
        </p:txBody>
      </p:sp>
      <p:sp>
        <p:nvSpPr>
          <p:cNvPr id="83" name="TextBox 82">
            <a:extLst>
              <a:ext uri="{FF2B5EF4-FFF2-40B4-BE49-F238E27FC236}">
                <a16:creationId xmlns:a16="http://schemas.microsoft.com/office/drawing/2014/main" id="{44B059E2-B399-6B33-EB55-1538D0D47C59}"/>
              </a:ext>
            </a:extLst>
          </p:cNvPr>
          <p:cNvSpPr txBox="1"/>
          <p:nvPr/>
        </p:nvSpPr>
        <p:spPr>
          <a:xfrm>
            <a:off x="-42656" y="924432"/>
            <a:ext cx="3893802" cy="3136756"/>
          </a:xfrm>
          <a:prstGeom prst="rect">
            <a:avLst/>
          </a:prstGeom>
          <a:solidFill>
            <a:schemeClr val="bg1"/>
          </a:solidFill>
          <a:ln>
            <a:noFill/>
          </a:ln>
        </p:spPr>
        <p:txBody>
          <a:bodyPr wrap="square" rtlCol="0">
            <a:spAutoFit/>
          </a:bodyPr>
          <a:lstStyle/>
          <a:p>
            <a:pPr>
              <a:lnSpc>
                <a:spcPct val="70000"/>
              </a:lnSpc>
              <a:tabLst>
                <a:tab pos="363538" algn="l"/>
              </a:tabLst>
            </a:pPr>
            <a:r>
              <a:rPr lang="en-CA" sz="1600" b="1" dirty="0">
                <a:latin typeface="Arial" panose="020B0604020202020204" pitchFamily="34" charset="0"/>
                <a:cs typeface="Arial" panose="020B0604020202020204" pitchFamily="34" charset="0"/>
              </a:rPr>
              <a:t>	</a:t>
            </a:r>
            <a:r>
              <a:rPr lang="en-CA" sz="1400" b="1" dirty="0">
                <a:solidFill>
                  <a:srgbClr val="262626"/>
                </a:solidFill>
                <a:latin typeface="Arial" panose="020B0604020202020204" pitchFamily="34" charset="0"/>
                <a:cs typeface="Arial" panose="020B0604020202020204" pitchFamily="34" charset="0"/>
              </a:rPr>
              <a:t>Elaine Ellingham  P.Geo, MBA, M.Sc.</a:t>
            </a:r>
          </a:p>
          <a:p>
            <a:pPr>
              <a:lnSpc>
                <a:spcPct val="70000"/>
              </a:lnSpc>
              <a:tabLst>
                <a:tab pos="363538" algn="l"/>
              </a:tabLst>
            </a:pPr>
            <a:r>
              <a:rPr lang="en-CA" sz="1400" b="1" dirty="0">
                <a:solidFill>
                  <a:srgbClr val="DCAE69"/>
                </a:solidFill>
                <a:latin typeface="Arial" panose="020B0604020202020204" pitchFamily="34" charset="0"/>
                <a:cs typeface="Arial" panose="020B0604020202020204" pitchFamily="34" charset="0"/>
              </a:rPr>
              <a:t> 	President &amp; CEO, Exec Chairman</a:t>
            </a:r>
          </a:p>
          <a:p>
            <a:pPr>
              <a:lnSpc>
                <a:spcPct val="70000"/>
              </a:lnSpc>
              <a:tabLst>
                <a:tab pos="363538" algn="l"/>
              </a:tabLst>
            </a:pPr>
            <a:endParaRPr lang="en-CA" sz="1400" b="1" dirty="0">
              <a:solidFill>
                <a:schemeClr val="bg2">
                  <a:lumMod val="50000"/>
                </a:schemeClr>
              </a:solidFill>
              <a:latin typeface="Arial" panose="020B0604020202020204" pitchFamily="34" charset="0"/>
              <a:cs typeface="Arial" panose="020B0604020202020204" pitchFamily="34" charset="0"/>
            </a:endParaRPr>
          </a:p>
          <a:p>
            <a:pPr>
              <a:lnSpc>
                <a:spcPct val="70000"/>
              </a:lnSpc>
              <a:tabLst>
                <a:tab pos="363538" algn="l"/>
              </a:tabLst>
            </a:pPr>
            <a:r>
              <a:rPr lang="en-CA" sz="1400" b="1" dirty="0">
                <a:solidFill>
                  <a:srgbClr val="262626"/>
                </a:solidFill>
                <a:latin typeface="Arial" panose="020B0604020202020204" pitchFamily="34" charset="0"/>
                <a:cs typeface="Arial" panose="020B0604020202020204" pitchFamily="34" charset="0"/>
              </a:rPr>
              <a:t>	Jason Brewster  M.Sc</a:t>
            </a:r>
          </a:p>
          <a:p>
            <a:pPr>
              <a:lnSpc>
                <a:spcPct val="70000"/>
              </a:lnSpc>
              <a:tabLst>
                <a:tab pos="363538" algn="l"/>
              </a:tabLst>
            </a:pPr>
            <a:r>
              <a:rPr lang="en-CA" sz="1400" b="1" dirty="0">
                <a:solidFill>
                  <a:srgbClr val="DCAE69"/>
                </a:solidFill>
                <a:latin typeface="Arial" panose="020B0604020202020204" pitchFamily="34" charset="0"/>
                <a:cs typeface="Arial" panose="020B0604020202020204" pitchFamily="34" charset="0"/>
              </a:rPr>
              <a:t> 	VP Operations</a:t>
            </a:r>
          </a:p>
          <a:p>
            <a:pPr>
              <a:lnSpc>
                <a:spcPct val="70000"/>
              </a:lnSpc>
              <a:tabLst>
                <a:tab pos="363538" algn="l"/>
              </a:tabLst>
            </a:pPr>
            <a:endParaRPr lang="en-CA" sz="1400" b="1" dirty="0">
              <a:solidFill>
                <a:schemeClr val="bg2">
                  <a:lumMod val="50000"/>
                </a:schemeClr>
              </a:solidFill>
              <a:latin typeface="Arial" panose="020B0604020202020204" pitchFamily="34" charset="0"/>
              <a:cs typeface="Arial" panose="020B0604020202020204" pitchFamily="34" charset="0"/>
            </a:endParaRPr>
          </a:p>
          <a:p>
            <a:pPr>
              <a:lnSpc>
                <a:spcPct val="70000"/>
              </a:lnSpc>
              <a:tabLst>
                <a:tab pos="363538" algn="l"/>
              </a:tabLst>
            </a:pPr>
            <a:r>
              <a:rPr lang="en-CA" sz="1400" b="1" dirty="0">
                <a:solidFill>
                  <a:srgbClr val="262626"/>
                </a:solidFill>
                <a:latin typeface="Arial" panose="020B0604020202020204" pitchFamily="34" charset="0"/>
                <a:cs typeface="Arial" panose="020B0604020202020204" pitchFamily="34" charset="0"/>
              </a:rPr>
              <a:t>	Derek Macpherson  P.Eng., MBA</a:t>
            </a:r>
          </a:p>
          <a:p>
            <a:pPr>
              <a:lnSpc>
                <a:spcPct val="70000"/>
              </a:lnSpc>
              <a:tabLst>
                <a:tab pos="363538" algn="l"/>
              </a:tabLst>
            </a:pPr>
            <a:r>
              <a:rPr lang="en-CA" sz="1400" b="1" dirty="0">
                <a:solidFill>
                  <a:srgbClr val="DCAE69"/>
                </a:solidFill>
                <a:latin typeface="Arial" panose="020B0604020202020204" pitchFamily="34" charset="0"/>
                <a:cs typeface="Arial" panose="020B0604020202020204" pitchFamily="34" charset="0"/>
              </a:rPr>
              <a:t>	Lead Director</a:t>
            </a:r>
          </a:p>
          <a:p>
            <a:pPr>
              <a:lnSpc>
                <a:spcPct val="70000"/>
              </a:lnSpc>
              <a:tabLst>
                <a:tab pos="363538" algn="l"/>
              </a:tabLst>
            </a:pPr>
            <a:endParaRPr lang="en-CA" sz="1400" b="1" dirty="0">
              <a:latin typeface="Arial" panose="020B0604020202020204" pitchFamily="34" charset="0"/>
              <a:cs typeface="Arial" panose="020B0604020202020204" pitchFamily="34" charset="0"/>
            </a:endParaRPr>
          </a:p>
          <a:p>
            <a:pPr>
              <a:lnSpc>
                <a:spcPct val="70000"/>
              </a:lnSpc>
              <a:tabLst>
                <a:tab pos="363538" algn="l"/>
              </a:tabLst>
            </a:pPr>
            <a:r>
              <a:rPr lang="en-CA" sz="1400" b="1" dirty="0">
                <a:solidFill>
                  <a:srgbClr val="262626"/>
                </a:solidFill>
                <a:latin typeface="Arial" panose="020B0604020202020204" pitchFamily="34" charset="0"/>
                <a:cs typeface="Arial" panose="020B0604020202020204" pitchFamily="34" charset="0"/>
              </a:rPr>
              <a:t>	Don Dudek  P.Geo</a:t>
            </a:r>
          </a:p>
          <a:p>
            <a:pPr>
              <a:lnSpc>
                <a:spcPct val="70000"/>
              </a:lnSpc>
              <a:tabLst>
                <a:tab pos="363538" algn="l"/>
              </a:tabLst>
            </a:pPr>
            <a:r>
              <a:rPr lang="en-CA" sz="1400" b="1" dirty="0">
                <a:solidFill>
                  <a:srgbClr val="DCAE69"/>
                </a:solidFill>
                <a:latin typeface="Arial" panose="020B0604020202020204" pitchFamily="34" charset="0"/>
                <a:cs typeface="Arial" panose="020B0604020202020204" pitchFamily="34" charset="0"/>
              </a:rPr>
              <a:t>	Director</a:t>
            </a:r>
          </a:p>
          <a:p>
            <a:pPr>
              <a:lnSpc>
                <a:spcPct val="70000"/>
              </a:lnSpc>
              <a:tabLst>
                <a:tab pos="363538" algn="l"/>
              </a:tabLst>
            </a:pPr>
            <a:endParaRPr lang="en-CA" sz="1400" b="1" dirty="0">
              <a:latin typeface="Arial" panose="020B0604020202020204" pitchFamily="34" charset="0"/>
              <a:cs typeface="Arial" panose="020B0604020202020204" pitchFamily="34" charset="0"/>
            </a:endParaRPr>
          </a:p>
          <a:p>
            <a:pPr>
              <a:lnSpc>
                <a:spcPct val="70000"/>
              </a:lnSpc>
              <a:tabLst>
                <a:tab pos="363538" algn="l"/>
              </a:tabLst>
            </a:pPr>
            <a:r>
              <a:rPr lang="en-CA" sz="1400" b="1" dirty="0">
                <a:solidFill>
                  <a:srgbClr val="262626"/>
                </a:solidFill>
                <a:latin typeface="Arial" panose="020B0604020202020204" pitchFamily="34" charset="0"/>
                <a:cs typeface="Arial" panose="020B0604020202020204" pitchFamily="34" charset="0"/>
              </a:rPr>
              <a:t>	Nadine Miller  P.Eng., MBA</a:t>
            </a:r>
          </a:p>
          <a:p>
            <a:pPr>
              <a:lnSpc>
                <a:spcPct val="70000"/>
              </a:lnSpc>
              <a:tabLst>
                <a:tab pos="363538" algn="l"/>
              </a:tabLst>
            </a:pPr>
            <a:r>
              <a:rPr lang="en-CA" sz="1400" b="1" dirty="0">
                <a:solidFill>
                  <a:srgbClr val="DCAE69"/>
                </a:solidFill>
                <a:latin typeface="Arial" panose="020B0604020202020204" pitchFamily="34" charset="0"/>
                <a:cs typeface="Arial" panose="020B0604020202020204" pitchFamily="34" charset="0"/>
              </a:rPr>
              <a:t>	Director</a:t>
            </a:r>
          </a:p>
          <a:p>
            <a:pPr>
              <a:lnSpc>
                <a:spcPct val="70000"/>
              </a:lnSpc>
              <a:tabLst>
                <a:tab pos="363538" algn="l"/>
              </a:tabLst>
            </a:pPr>
            <a:endParaRPr lang="en-CA" sz="1400" b="1" dirty="0">
              <a:latin typeface="Arial" panose="020B0604020202020204" pitchFamily="34" charset="0"/>
              <a:cs typeface="Arial" panose="020B0604020202020204" pitchFamily="34" charset="0"/>
            </a:endParaRPr>
          </a:p>
          <a:p>
            <a:pPr>
              <a:lnSpc>
                <a:spcPct val="70000"/>
              </a:lnSpc>
              <a:tabLst>
                <a:tab pos="363538" algn="l"/>
              </a:tabLst>
            </a:pPr>
            <a:r>
              <a:rPr lang="en-CA" sz="1400" b="1" dirty="0">
                <a:solidFill>
                  <a:srgbClr val="262626"/>
                </a:solidFill>
                <a:latin typeface="Arial" panose="020B0604020202020204" pitchFamily="34" charset="0"/>
                <a:cs typeface="Arial" panose="020B0604020202020204" pitchFamily="34" charset="0"/>
              </a:rPr>
              <a:t>	Lon Shaver  CFA</a:t>
            </a:r>
          </a:p>
          <a:p>
            <a:pPr>
              <a:lnSpc>
                <a:spcPct val="70000"/>
              </a:lnSpc>
              <a:tabLst>
                <a:tab pos="363538" algn="l"/>
              </a:tabLst>
            </a:pPr>
            <a:r>
              <a:rPr lang="en-CA" sz="1400" b="1" dirty="0">
                <a:solidFill>
                  <a:srgbClr val="DCAE69"/>
                </a:solidFill>
                <a:latin typeface="Arial" panose="020B0604020202020204" pitchFamily="34" charset="0"/>
                <a:cs typeface="Arial" panose="020B0604020202020204" pitchFamily="34" charset="0"/>
              </a:rPr>
              <a:t> 	Director</a:t>
            </a:r>
          </a:p>
          <a:p>
            <a:pPr>
              <a:lnSpc>
                <a:spcPct val="70000"/>
              </a:lnSpc>
              <a:tabLst>
                <a:tab pos="363538" algn="l"/>
              </a:tabLst>
            </a:pPr>
            <a:endParaRPr lang="en-CA" sz="1400" b="1" dirty="0">
              <a:latin typeface="Arial" panose="020B0604020202020204" pitchFamily="34" charset="0"/>
              <a:cs typeface="Arial" panose="020B0604020202020204" pitchFamily="34" charset="0"/>
            </a:endParaRPr>
          </a:p>
          <a:p>
            <a:pPr>
              <a:lnSpc>
                <a:spcPct val="70000"/>
              </a:lnSpc>
              <a:tabLst>
                <a:tab pos="363538" algn="l"/>
              </a:tabLst>
            </a:pPr>
            <a:r>
              <a:rPr lang="en-CA" sz="1400" b="1" dirty="0">
                <a:solidFill>
                  <a:srgbClr val="262626"/>
                </a:solidFill>
                <a:latin typeface="Arial" panose="020B0604020202020204" pitchFamily="34" charset="0"/>
                <a:cs typeface="Arial" panose="020B0604020202020204" pitchFamily="34" charset="0"/>
              </a:rPr>
              <a:t>	Drew Anwyll  P.Eng., MBA</a:t>
            </a:r>
          </a:p>
          <a:p>
            <a:pPr>
              <a:lnSpc>
                <a:spcPct val="70000"/>
              </a:lnSpc>
              <a:tabLst>
                <a:tab pos="363538" algn="l"/>
              </a:tabLst>
            </a:pPr>
            <a:r>
              <a:rPr lang="en-CA" sz="1400" b="1" dirty="0">
                <a:solidFill>
                  <a:srgbClr val="DCAE69"/>
                </a:solidFill>
                <a:latin typeface="Arial" panose="020B0604020202020204" pitchFamily="34" charset="0"/>
                <a:cs typeface="Arial" panose="020B0604020202020204" pitchFamily="34" charset="0"/>
              </a:rPr>
              <a:t>	Director</a:t>
            </a:r>
          </a:p>
        </p:txBody>
      </p:sp>
      <p:sp>
        <p:nvSpPr>
          <p:cNvPr id="85" name="Rectangle 84">
            <a:extLst>
              <a:ext uri="{FF2B5EF4-FFF2-40B4-BE49-F238E27FC236}">
                <a16:creationId xmlns:a16="http://schemas.microsoft.com/office/drawing/2014/main" id="{A7AF54F9-46AD-3145-93CF-711A8F5DF9E4}"/>
              </a:ext>
            </a:extLst>
          </p:cNvPr>
          <p:cNvSpPr/>
          <p:nvPr/>
        </p:nvSpPr>
        <p:spPr>
          <a:xfrm>
            <a:off x="-21836" y="148458"/>
            <a:ext cx="4078990" cy="636007"/>
          </a:xfrm>
          <a:prstGeom prst="rect">
            <a:avLst/>
          </a:prstGeom>
          <a:solidFill>
            <a:srgbClr val="435260"/>
          </a:solidFill>
          <a:ln>
            <a:solidFill>
              <a:srgbClr val="435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r>
              <a:rPr lang="en-CA" b="1" dirty="0">
                <a:solidFill>
                  <a:srgbClr val="DCAE69"/>
                </a:solidFill>
                <a:latin typeface="Montserrat" panose="00000500000000000000" pitchFamily="2" charset="0"/>
              </a:rPr>
              <a:t> Directors and Management</a:t>
            </a:r>
          </a:p>
        </p:txBody>
      </p:sp>
      <p:sp>
        <p:nvSpPr>
          <p:cNvPr id="86" name="Rectangle 85">
            <a:extLst>
              <a:ext uri="{FF2B5EF4-FFF2-40B4-BE49-F238E27FC236}">
                <a16:creationId xmlns:a16="http://schemas.microsoft.com/office/drawing/2014/main" id="{D6FCEBA5-65D9-9AAE-5B4F-1BDC7E6B546E}"/>
              </a:ext>
            </a:extLst>
          </p:cNvPr>
          <p:cNvSpPr/>
          <p:nvPr/>
        </p:nvSpPr>
        <p:spPr>
          <a:xfrm>
            <a:off x="4209404" y="135907"/>
            <a:ext cx="4049684" cy="636007"/>
          </a:xfrm>
          <a:prstGeom prst="rect">
            <a:avLst/>
          </a:prstGeom>
          <a:solidFill>
            <a:srgbClr val="435260"/>
          </a:solidFill>
          <a:ln>
            <a:solidFill>
              <a:srgbClr val="435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r>
              <a:rPr lang="en-CA" b="1" dirty="0">
                <a:solidFill>
                  <a:srgbClr val="DCAE69"/>
                </a:solidFill>
                <a:latin typeface="Montserrat" panose="00000500000000000000" pitchFamily="2" charset="0"/>
              </a:rPr>
              <a:t>Share Capital &amp; </a:t>
            </a:r>
          </a:p>
          <a:p>
            <a:pPr marL="269875"/>
            <a:r>
              <a:rPr lang="en-CA" b="1" dirty="0">
                <a:solidFill>
                  <a:srgbClr val="DCAE69"/>
                </a:solidFill>
                <a:latin typeface="Montserrat" panose="00000500000000000000" pitchFamily="2" charset="0"/>
              </a:rPr>
              <a:t>Financial Position</a:t>
            </a:r>
          </a:p>
        </p:txBody>
      </p:sp>
      <p:sp>
        <p:nvSpPr>
          <p:cNvPr id="87" name="Rectangle 86">
            <a:extLst>
              <a:ext uri="{FF2B5EF4-FFF2-40B4-BE49-F238E27FC236}">
                <a16:creationId xmlns:a16="http://schemas.microsoft.com/office/drawing/2014/main" id="{12FF9040-1928-ABF6-E925-1F0C989EADA0}"/>
              </a:ext>
            </a:extLst>
          </p:cNvPr>
          <p:cNvSpPr/>
          <p:nvPr/>
        </p:nvSpPr>
        <p:spPr>
          <a:xfrm>
            <a:off x="8432651" y="134801"/>
            <a:ext cx="3753374" cy="636007"/>
          </a:xfrm>
          <a:prstGeom prst="rect">
            <a:avLst/>
          </a:prstGeom>
          <a:solidFill>
            <a:srgbClr val="435260"/>
          </a:solidFill>
          <a:ln>
            <a:solidFill>
              <a:srgbClr val="435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r>
              <a:rPr lang="en-CA" b="1" dirty="0">
                <a:solidFill>
                  <a:srgbClr val="DCAE69"/>
                </a:solidFill>
                <a:latin typeface="Montserrat" panose="00000500000000000000" pitchFamily="2" charset="0"/>
              </a:rPr>
              <a:t>Shareholders</a:t>
            </a:r>
          </a:p>
        </p:txBody>
      </p:sp>
      <p:pic>
        <p:nvPicPr>
          <p:cNvPr id="4098" name="Picture 2" descr="Paradigm Logo">
            <a:extLst>
              <a:ext uri="{FF2B5EF4-FFF2-40B4-BE49-F238E27FC236}">
                <a16:creationId xmlns:a16="http://schemas.microsoft.com/office/drawing/2014/main" id="{76FFA8DC-859D-9DA8-A0BA-7D570D8AA1B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304400" y="3524994"/>
            <a:ext cx="1440000" cy="3989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07307A1-CA9F-1FA2-8DCA-BC7F76E90BFE}"/>
              </a:ext>
            </a:extLst>
          </p:cNvPr>
          <p:cNvSpPr/>
          <p:nvPr/>
        </p:nvSpPr>
        <p:spPr>
          <a:xfrm>
            <a:off x="8427713" y="2776637"/>
            <a:ext cx="3753374" cy="636007"/>
          </a:xfrm>
          <a:prstGeom prst="rect">
            <a:avLst/>
          </a:prstGeom>
          <a:solidFill>
            <a:srgbClr val="435260"/>
          </a:solidFill>
          <a:ln>
            <a:solidFill>
              <a:srgbClr val="435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r>
              <a:rPr lang="en-CA" b="1" dirty="0">
                <a:solidFill>
                  <a:srgbClr val="DCAE69"/>
                </a:solidFill>
                <a:latin typeface="Montserrat" panose="00000500000000000000" pitchFamily="2" charset="0"/>
              </a:rPr>
              <a:t>Analyst Coverage</a:t>
            </a:r>
          </a:p>
        </p:txBody>
      </p:sp>
      <p:sp>
        <p:nvSpPr>
          <p:cNvPr id="10" name="TextBox 9">
            <a:extLst>
              <a:ext uri="{FF2B5EF4-FFF2-40B4-BE49-F238E27FC236}">
                <a16:creationId xmlns:a16="http://schemas.microsoft.com/office/drawing/2014/main" id="{D9937311-2897-A3FB-43DB-8DBDA2EDC252}"/>
              </a:ext>
            </a:extLst>
          </p:cNvPr>
          <p:cNvSpPr txBox="1"/>
          <p:nvPr/>
        </p:nvSpPr>
        <p:spPr>
          <a:xfrm>
            <a:off x="8408556" y="3586236"/>
            <a:ext cx="1816162" cy="2785378"/>
          </a:xfrm>
          <a:prstGeom prst="rect">
            <a:avLst/>
          </a:prstGeom>
          <a:noFill/>
          <a:ln>
            <a:noFill/>
          </a:ln>
        </p:spPr>
        <p:txBody>
          <a:bodyPr wrap="square" rtlCol="0">
            <a:spAutoFit/>
          </a:bodyPr>
          <a:lstStyle/>
          <a:p>
            <a:pPr marL="0" algn="r" rtl="0" eaLnBrk="1" fontAlgn="t" latinLnBrk="0" hangingPunct="1"/>
            <a:r>
              <a:rPr lang="en-CA" sz="1600" b="1" dirty="0">
                <a:solidFill>
                  <a:srgbClr val="262626"/>
                </a:solidFill>
                <a:latin typeface="Arial" panose="020B0604020202020204" pitchFamily="34" charset="0"/>
                <a:cs typeface="Arial" panose="020B0604020202020204" pitchFamily="34" charset="0"/>
              </a:rPr>
              <a:t>Don MacLean</a:t>
            </a:r>
            <a:endParaRPr lang="en-CA" sz="1600" b="0" i="0" u="none" strike="noStrike" dirty="0">
              <a:solidFill>
                <a:srgbClr val="262626"/>
              </a:solidFill>
              <a:effectLst/>
              <a:latin typeface="Arial" panose="020B0604020202020204" pitchFamily="34" charset="0"/>
              <a:cs typeface="Arial" panose="020B0604020202020204" pitchFamily="34" charset="0"/>
            </a:endParaRPr>
          </a:p>
          <a:p>
            <a:pPr algn="r" fontAlgn="t">
              <a:lnSpc>
                <a:spcPct val="250000"/>
              </a:lnSpc>
              <a:spcAft>
                <a:spcPts val="600"/>
              </a:spcAft>
            </a:pPr>
            <a:r>
              <a:rPr lang="en-US" sz="1600" b="1" dirty="0">
                <a:solidFill>
                  <a:srgbClr val="262626"/>
                </a:solidFill>
                <a:latin typeface="Arial" panose="020B0604020202020204" pitchFamily="34" charset="0"/>
                <a:cs typeface="Arial" panose="020B0604020202020204" pitchFamily="34" charset="0"/>
              </a:rPr>
              <a:t>Michael Gray</a:t>
            </a:r>
            <a:endParaRPr lang="en-CA" sz="1600" b="1" dirty="0">
              <a:solidFill>
                <a:srgbClr val="262626"/>
              </a:solidFill>
              <a:latin typeface="Arial" panose="020B0604020202020204" pitchFamily="34" charset="0"/>
              <a:cs typeface="Arial" panose="020B0604020202020204" pitchFamily="34" charset="0"/>
            </a:endParaRPr>
          </a:p>
          <a:p>
            <a:pPr algn="r" fontAlgn="t">
              <a:lnSpc>
                <a:spcPct val="250000"/>
              </a:lnSpc>
              <a:spcAft>
                <a:spcPts val="600"/>
              </a:spcAft>
            </a:pPr>
            <a:r>
              <a:rPr lang="en-US" sz="1600" b="1" dirty="0">
                <a:solidFill>
                  <a:srgbClr val="262626"/>
                </a:solidFill>
                <a:latin typeface="Arial" panose="020B0604020202020204" pitchFamily="34" charset="0"/>
                <a:cs typeface="Arial" panose="020B0604020202020204" pitchFamily="34" charset="0"/>
              </a:rPr>
              <a:t>Jamie Spratt</a:t>
            </a:r>
            <a:endParaRPr lang="en-CA" sz="1600" b="1" dirty="0">
              <a:solidFill>
                <a:srgbClr val="262626"/>
              </a:solidFill>
              <a:latin typeface="Arial" panose="020B0604020202020204" pitchFamily="34" charset="0"/>
              <a:cs typeface="Arial" panose="020B0604020202020204" pitchFamily="34" charset="0"/>
            </a:endParaRPr>
          </a:p>
          <a:p>
            <a:pPr algn="r" fontAlgn="t">
              <a:lnSpc>
                <a:spcPct val="200000"/>
              </a:lnSpc>
              <a:spcAft>
                <a:spcPts val="600"/>
              </a:spcAft>
            </a:pPr>
            <a:r>
              <a:rPr lang="en-US" sz="1600" b="1" dirty="0">
                <a:solidFill>
                  <a:srgbClr val="262626"/>
                </a:solidFill>
                <a:latin typeface="Arial" panose="020B0604020202020204" pitchFamily="34" charset="0"/>
                <a:cs typeface="Arial" panose="020B0604020202020204" pitchFamily="34" charset="0"/>
              </a:rPr>
              <a:t>Ben Pirie</a:t>
            </a:r>
          </a:p>
          <a:p>
            <a:pPr algn="r" fontAlgn="t">
              <a:lnSpc>
                <a:spcPct val="200000"/>
              </a:lnSpc>
              <a:spcAft>
                <a:spcPts val="600"/>
              </a:spcAft>
            </a:pPr>
            <a:r>
              <a:rPr lang="en-US" sz="1600" b="1" dirty="0">
                <a:solidFill>
                  <a:srgbClr val="262626"/>
                </a:solidFill>
                <a:latin typeface="Arial" panose="020B0604020202020204" pitchFamily="34" charset="0"/>
                <a:cs typeface="Arial" panose="020B0604020202020204" pitchFamily="34" charset="0"/>
              </a:rPr>
              <a:t>Cole McGill</a:t>
            </a:r>
            <a:endParaRPr lang="en-CA" sz="1600" b="1" dirty="0">
              <a:solidFill>
                <a:srgbClr val="262626"/>
              </a:solidFill>
              <a:latin typeface="Arial" panose="020B0604020202020204" pitchFamily="34" charset="0"/>
              <a:cs typeface="Arial" panose="020B0604020202020204" pitchFamily="34" charset="0"/>
            </a:endParaRPr>
          </a:p>
        </p:txBody>
      </p:sp>
      <p:pic>
        <p:nvPicPr>
          <p:cNvPr id="4100" name="Picture 4" descr="Logo">
            <a:extLst>
              <a:ext uri="{FF2B5EF4-FFF2-40B4-BE49-F238E27FC236}">
                <a16:creationId xmlns:a16="http://schemas.microsoft.com/office/drawing/2014/main" id="{1AFBD9A3-D1FE-494C-8AF0-675E4E07B21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304400" y="4638334"/>
            <a:ext cx="1440000" cy="5893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102" name="Picture 6" descr="Agentis Capital">
            <a:extLst>
              <a:ext uri="{FF2B5EF4-FFF2-40B4-BE49-F238E27FC236}">
                <a16:creationId xmlns:a16="http://schemas.microsoft.com/office/drawing/2014/main" id="{3B38D9C0-CE0B-A38E-98FA-A2FAAFAEDAE8}"/>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rightnessContrast bright="-55000" contrast="-40000"/>
                    </a14:imgEffect>
                  </a14:imgLayer>
                </a14:imgProps>
              </a:ext>
              <a:ext uri="{28A0092B-C50C-407E-A947-70E740481C1C}">
                <a14:useLocalDpi xmlns:a14="http://schemas.microsoft.com/office/drawing/2010/main"/>
              </a:ext>
            </a:extLst>
          </a:blip>
          <a:srcRect/>
          <a:stretch>
            <a:fillRect/>
          </a:stretch>
        </p:blipFill>
        <p:spPr bwMode="auto">
          <a:xfrm>
            <a:off x="10381625" y="4123479"/>
            <a:ext cx="1348624" cy="41642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104" name="Picture 8" descr="Atrium Research">
            <a:extLst>
              <a:ext uri="{FF2B5EF4-FFF2-40B4-BE49-F238E27FC236}">
                <a16:creationId xmlns:a16="http://schemas.microsoft.com/office/drawing/2014/main" id="{0B95B444-8B40-02AF-1AB6-082A88169785}"/>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0326546" y="5409698"/>
            <a:ext cx="1440000" cy="28576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98A21B-A5C9-43FE-2003-F065015DAA70}"/>
              </a:ext>
            </a:extLst>
          </p:cNvPr>
          <p:cNvPicPr>
            <a:picLocks noChangeAspect="1"/>
          </p:cNvPicPr>
          <p:nvPr/>
        </p:nvPicPr>
        <p:blipFill>
          <a:blip r:embed="rId12"/>
          <a:stretch>
            <a:fillRect/>
          </a:stretch>
        </p:blipFill>
        <p:spPr>
          <a:xfrm>
            <a:off x="381161" y="4303252"/>
            <a:ext cx="3209953" cy="2313927"/>
          </a:xfrm>
          <a:prstGeom prst="rect">
            <a:avLst/>
          </a:prstGeom>
        </p:spPr>
      </p:pic>
      <p:sp>
        <p:nvSpPr>
          <p:cNvPr id="7" name="TextBox 6">
            <a:extLst>
              <a:ext uri="{FF2B5EF4-FFF2-40B4-BE49-F238E27FC236}">
                <a16:creationId xmlns:a16="http://schemas.microsoft.com/office/drawing/2014/main" id="{8D017306-A36D-2E88-3BE6-8A36987359E4}"/>
              </a:ext>
            </a:extLst>
          </p:cNvPr>
          <p:cNvSpPr txBox="1"/>
          <p:nvPr/>
        </p:nvSpPr>
        <p:spPr>
          <a:xfrm>
            <a:off x="381161" y="6124737"/>
            <a:ext cx="3209953" cy="492443"/>
          </a:xfrm>
          <a:prstGeom prst="rect">
            <a:avLst/>
          </a:prstGeom>
          <a:solidFill>
            <a:srgbClr val="435260"/>
          </a:solidFill>
        </p:spPr>
        <p:txBody>
          <a:bodyPr wrap="square" rtlCol="0">
            <a:spAutoFit/>
          </a:bodyPr>
          <a:lstStyle/>
          <a:p>
            <a:r>
              <a:rPr lang="en-CA" sz="1300" b="1" i="1" dirty="0">
                <a:solidFill>
                  <a:schemeClr val="bg1"/>
                </a:solidFill>
              </a:rPr>
              <a:t>CEO Ellingham &amp; Director Macpherson with Guyana’s Minister of Natural Resources </a:t>
            </a:r>
          </a:p>
        </p:txBody>
      </p:sp>
      <p:pic>
        <p:nvPicPr>
          <p:cNvPr id="11" name="Picture 10">
            <a:extLst>
              <a:ext uri="{FF2B5EF4-FFF2-40B4-BE49-F238E27FC236}">
                <a16:creationId xmlns:a16="http://schemas.microsoft.com/office/drawing/2014/main" id="{DCAED6AE-0BAC-EBAA-727D-68969444B04D}"/>
              </a:ext>
            </a:extLst>
          </p:cNvPr>
          <p:cNvPicPr>
            <a:picLocks noChangeAspect="1"/>
          </p:cNvPicPr>
          <p:nvPr/>
        </p:nvPicPr>
        <p:blipFill>
          <a:blip r:embed="rId13"/>
          <a:stretch>
            <a:fillRect/>
          </a:stretch>
        </p:blipFill>
        <p:spPr>
          <a:xfrm>
            <a:off x="4330392" y="3549072"/>
            <a:ext cx="3367968" cy="3041457"/>
          </a:xfrm>
          <a:prstGeom prst="rect">
            <a:avLst/>
          </a:prstGeom>
          <a:ln w="15875">
            <a:solidFill>
              <a:srgbClr val="435260"/>
            </a:solidFill>
          </a:ln>
        </p:spPr>
      </p:pic>
      <p:sp>
        <p:nvSpPr>
          <p:cNvPr id="82" name="TextBox 81">
            <a:extLst>
              <a:ext uri="{FF2B5EF4-FFF2-40B4-BE49-F238E27FC236}">
                <a16:creationId xmlns:a16="http://schemas.microsoft.com/office/drawing/2014/main" id="{5B284B15-FF98-0DFB-452D-710033BD63A4}"/>
              </a:ext>
            </a:extLst>
          </p:cNvPr>
          <p:cNvSpPr txBox="1"/>
          <p:nvPr/>
        </p:nvSpPr>
        <p:spPr>
          <a:xfrm>
            <a:off x="4330392" y="4241974"/>
            <a:ext cx="1474890" cy="307777"/>
          </a:xfrm>
          <a:prstGeom prst="rect">
            <a:avLst/>
          </a:prstGeom>
          <a:noFill/>
        </p:spPr>
        <p:txBody>
          <a:bodyPr wrap="square" rtlCol="0">
            <a:spAutoFit/>
          </a:bodyPr>
          <a:lstStyle/>
          <a:p>
            <a:r>
              <a:rPr lang="en-CA" sz="1400" b="1" dirty="0">
                <a:solidFill>
                  <a:srgbClr val="DCAE69"/>
                </a:solidFill>
                <a:latin typeface="Montserrat" panose="00000500000000000000" pitchFamily="2" charset="0"/>
                <a:cs typeface="Arial" panose="020B0604020202020204" pitchFamily="34" charset="0"/>
              </a:rPr>
              <a:t>TSX.V: OMG</a:t>
            </a:r>
            <a:endParaRPr lang="en-US" sz="1100" b="1" dirty="0">
              <a:latin typeface="Montserrat" panose="00000500000000000000" pitchFamily="2" charset="0"/>
            </a:endParaRPr>
          </a:p>
        </p:txBody>
      </p:sp>
      <p:pic>
        <p:nvPicPr>
          <p:cNvPr id="4" name="Picture 3">
            <a:extLst>
              <a:ext uri="{FF2B5EF4-FFF2-40B4-BE49-F238E27FC236}">
                <a16:creationId xmlns:a16="http://schemas.microsoft.com/office/drawing/2014/main" id="{6886C37E-8A93-9996-8988-9905D368C7FF}"/>
              </a:ext>
            </a:extLst>
          </p:cNvPr>
          <p:cNvPicPr>
            <a:picLocks noChangeAspect="1"/>
          </p:cNvPicPr>
          <p:nvPr/>
        </p:nvPicPr>
        <p:blipFill>
          <a:blip r:embed="rId14"/>
          <a:stretch>
            <a:fillRect/>
          </a:stretch>
        </p:blipFill>
        <p:spPr>
          <a:xfrm>
            <a:off x="10379896" y="5877502"/>
            <a:ext cx="1289007" cy="448929"/>
          </a:xfrm>
          <a:prstGeom prst="rect">
            <a:avLst/>
          </a:prstGeom>
        </p:spPr>
      </p:pic>
      <p:sp>
        <p:nvSpPr>
          <p:cNvPr id="8" name="Freeform 2">
            <a:extLst>
              <a:ext uri="{FF2B5EF4-FFF2-40B4-BE49-F238E27FC236}">
                <a16:creationId xmlns:a16="http://schemas.microsoft.com/office/drawing/2014/main" id="{37476713-C59C-8B48-1AC2-40188109014B}"/>
              </a:ext>
            </a:extLst>
          </p:cNvPr>
          <p:cNvSpPr/>
          <p:nvPr/>
        </p:nvSpPr>
        <p:spPr>
          <a:xfrm>
            <a:off x="4377951" y="3903419"/>
            <a:ext cx="839468" cy="338555"/>
          </a:xfrm>
          <a:custGeom>
            <a:avLst/>
            <a:gdLst/>
            <a:ahLst/>
            <a:cxnLst/>
            <a:rect l="l" t="t" r="r" b="b"/>
            <a:pathLst>
              <a:path w="2737629" h="2737629">
                <a:moveTo>
                  <a:pt x="0" y="0"/>
                </a:moveTo>
                <a:lnTo>
                  <a:pt x="2737630" y="0"/>
                </a:lnTo>
                <a:lnTo>
                  <a:pt x="2737630" y="2737630"/>
                </a:lnTo>
                <a:lnTo>
                  <a:pt x="0" y="2737630"/>
                </a:lnTo>
                <a:lnTo>
                  <a:pt x="0" y="0"/>
                </a:lnTo>
                <a:close/>
              </a:path>
            </a:pathLst>
          </a:custGeom>
          <a:blipFill>
            <a:blip r:embed="rId15"/>
            <a:stretch>
              <a:fillRect t="-69321" b="-84010"/>
            </a:stretch>
          </a:blipFill>
        </p:spPr>
        <p:txBody>
          <a:bodyPr/>
          <a:lstStyle/>
          <a:p>
            <a:endParaRPr lang="en-CA" dirty="0"/>
          </a:p>
        </p:txBody>
      </p:sp>
    </p:spTree>
    <p:extLst>
      <p:ext uri="{BB962C8B-B14F-4D97-AF65-F5344CB8AC3E}">
        <p14:creationId xmlns:p14="http://schemas.microsoft.com/office/powerpoint/2010/main" val="1471478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7E76E4B4-9551-A343-B312-2239A7FD457A}"/>
              </a:ext>
            </a:extLst>
          </p:cNvPr>
          <p:cNvSpPr txBox="1">
            <a:spLocks/>
          </p:cNvSpPr>
          <p:nvPr/>
        </p:nvSpPr>
        <p:spPr>
          <a:xfrm>
            <a:off x="6832651" y="854128"/>
            <a:ext cx="3815219" cy="2161201"/>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r>
              <a:rPr lang="en-CA" sz="1400" b="1" dirty="0">
                <a:solidFill>
                  <a:srgbClr val="262626"/>
                </a:solidFill>
              </a:rPr>
              <a:t>ELAINE ELLINGHAM</a:t>
            </a:r>
            <a:br>
              <a:rPr lang="en-CA" sz="1200" b="1" dirty="0">
                <a:solidFill>
                  <a:srgbClr val="262626"/>
                </a:solidFill>
              </a:rPr>
            </a:br>
            <a:r>
              <a:rPr lang="en-CA" sz="1200" i="1" dirty="0">
                <a:solidFill>
                  <a:srgbClr val="262626"/>
                </a:solidFill>
                <a:cs typeface="Arial" panose="020B0604020202020204" pitchFamily="34" charset="0"/>
              </a:rPr>
              <a:t>President &amp; CEO</a:t>
            </a:r>
            <a:br>
              <a:rPr lang="en-CA" sz="1200" i="1" dirty="0">
                <a:solidFill>
                  <a:schemeClr val="bg2">
                    <a:lumMod val="50000"/>
                  </a:schemeClr>
                </a:solidFill>
                <a:cs typeface="Arial" panose="020B0604020202020204" pitchFamily="34" charset="0"/>
              </a:rPr>
            </a:br>
            <a:r>
              <a:rPr lang="en-CA" sz="1200" i="1" dirty="0">
                <a:solidFill>
                  <a:schemeClr val="bg2">
                    <a:lumMod val="50000"/>
                  </a:schemeClr>
                </a:solidFill>
                <a:cs typeface="Arial" panose="020B0604020202020204" pitchFamily="34" charset="0"/>
                <a:hlinkClick r:id="rId2"/>
              </a:rPr>
              <a:t>elaine</a:t>
            </a:r>
            <a:r>
              <a:rPr lang="en-CA" sz="1200" dirty="0">
                <a:solidFill>
                  <a:schemeClr val="bg2">
                    <a:lumMod val="50000"/>
                  </a:schemeClr>
                </a:solidFill>
                <a:cs typeface="Arial" panose="020B0604020202020204" pitchFamily="34" charset="0"/>
                <a:hlinkClick r:id="rId2"/>
              </a:rPr>
              <a:t>@omaigoldmines.com</a:t>
            </a:r>
            <a:endParaRPr lang="en-CA" sz="1200" dirty="0">
              <a:solidFill>
                <a:schemeClr val="bg2">
                  <a:lumMod val="50000"/>
                </a:schemeClr>
              </a:solidFill>
              <a:cs typeface="Arial" panose="020B0604020202020204" pitchFamily="34" charset="0"/>
            </a:endParaRPr>
          </a:p>
          <a:p>
            <a:endParaRPr lang="en-CA" sz="1200" dirty="0">
              <a:solidFill>
                <a:schemeClr val="bg2">
                  <a:lumMod val="50000"/>
                </a:schemeClr>
              </a:solidFill>
              <a:cs typeface="Arial" panose="020B0604020202020204" pitchFamily="34" charset="0"/>
            </a:endParaRPr>
          </a:p>
          <a:p>
            <a:endParaRPr lang="en-CA" sz="1200" dirty="0">
              <a:solidFill>
                <a:srgbClr val="262626"/>
              </a:solidFill>
              <a:cs typeface="Arial" panose="020B0604020202020204" pitchFamily="34" charset="0"/>
            </a:endParaRPr>
          </a:p>
          <a:p>
            <a:pPr>
              <a:spcAft>
                <a:spcPts val="1200"/>
              </a:spcAft>
            </a:pPr>
            <a:r>
              <a:rPr lang="en-CA" sz="1400" b="1" dirty="0">
                <a:solidFill>
                  <a:srgbClr val="262626"/>
                </a:solidFill>
              </a:rPr>
              <a:t>JASON BREWSTER</a:t>
            </a:r>
            <a:br>
              <a:rPr lang="en-CA" sz="1200" b="1" dirty="0">
                <a:solidFill>
                  <a:srgbClr val="262626"/>
                </a:solidFill>
              </a:rPr>
            </a:br>
            <a:r>
              <a:rPr lang="en-CA" sz="1200" i="1" dirty="0">
                <a:solidFill>
                  <a:srgbClr val="262626"/>
                </a:solidFill>
                <a:cs typeface="Arial" panose="020B0604020202020204" pitchFamily="34" charset="0"/>
              </a:rPr>
              <a:t>VP, Operations</a:t>
            </a:r>
            <a:br>
              <a:rPr lang="en-CA" sz="1200" i="1" dirty="0">
                <a:solidFill>
                  <a:schemeClr val="bg2">
                    <a:lumMod val="50000"/>
                  </a:schemeClr>
                </a:solidFill>
                <a:cs typeface="Arial" panose="020B0604020202020204" pitchFamily="34" charset="0"/>
              </a:rPr>
            </a:br>
            <a:r>
              <a:rPr lang="en-CA" sz="1200" i="1" dirty="0">
                <a:solidFill>
                  <a:schemeClr val="bg2">
                    <a:lumMod val="50000"/>
                  </a:schemeClr>
                </a:solidFill>
                <a:cs typeface="Arial" panose="020B0604020202020204" pitchFamily="34" charset="0"/>
                <a:hlinkClick r:id="rId3"/>
              </a:rPr>
              <a:t>jbrewster@omaigoldmines.com</a:t>
            </a:r>
            <a:r>
              <a:rPr lang="en-CA" sz="1200" i="1" dirty="0">
                <a:solidFill>
                  <a:schemeClr val="bg2">
                    <a:lumMod val="50000"/>
                  </a:schemeClr>
                </a:solidFill>
                <a:cs typeface="Arial" panose="020B0604020202020204" pitchFamily="34" charset="0"/>
              </a:rPr>
              <a:t> </a:t>
            </a:r>
          </a:p>
          <a:p>
            <a:pPr>
              <a:spcAft>
                <a:spcPts val="1200"/>
              </a:spcAft>
            </a:pPr>
            <a:endParaRPr lang="en-CA" sz="1200" i="1" dirty="0">
              <a:solidFill>
                <a:schemeClr val="bg2">
                  <a:lumMod val="50000"/>
                </a:schemeClr>
              </a:solidFill>
              <a:cs typeface="Arial" panose="020B0604020202020204" pitchFamily="34" charset="0"/>
            </a:endParaRPr>
          </a:p>
        </p:txBody>
      </p:sp>
      <p:sp>
        <p:nvSpPr>
          <p:cNvPr id="11" name="TextBox 10">
            <a:extLst>
              <a:ext uri="{FF2B5EF4-FFF2-40B4-BE49-F238E27FC236}">
                <a16:creationId xmlns:a16="http://schemas.microsoft.com/office/drawing/2014/main" id="{4CA89160-D1C0-8F17-8AF6-E5AC29239591}"/>
              </a:ext>
            </a:extLst>
          </p:cNvPr>
          <p:cNvSpPr txBox="1"/>
          <p:nvPr/>
        </p:nvSpPr>
        <p:spPr>
          <a:xfrm>
            <a:off x="6832651" y="239814"/>
            <a:ext cx="3695700" cy="584775"/>
          </a:xfrm>
          <a:prstGeom prst="rect">
            <a:avLst/>
          </a:prstGeom>
          <a:noFill/>
        </p:spPr>
        <p:txBody>
          <a:bodyPr wrap="square">
            <a:spAutoFit/>
          </a:bodyPr>
          <a:lstStyle/>
          <a:p>
            <a:r>
              <a:rPr lang="en-US" sz="3200" b="1" spc="100" dirty="0">
                <a:solidFill>
                  <a:srgbClr val="DCAE69"/>
                </a:solidFill>
                <a:latin typeface="Montserrat ExtraBold" panose="00000900000000000000" pitchFamily="2" charset="0"/>
                <a:cs typeface="Poppins SemiBold" panose="00000700000000000000" pitchFamily="2" charset="0"/>
              </a:rPr>
              <a:t>CONTACT US</a:t>
            </a:r>
            <a:endParaRPr lang="en-CA" sz="3200" dirty="0">
              <a:solidFill>
                <a:srgbClr val="DCAE69"/>
              </a:solidFill>
              <a:latin typeface="Montserrat ExtraBold" panose="00000900000000000000" pitchFamily="2" charset="0"/>
            </a:endParaRPr>
          </a:p>
        </p:txBody>
      </p:sp>
      <p:pic>
        <p:nvPicPr>
          <p:cNvPr id="2" name="Picture 1">
            <a:extLst>
              <a:ext uri="{FF2B5EF4-FFF2-40B4-BE49-F238E27FC236}">
                <a16:creationId xmlns:a16="http://schemas.microsoft.com/office/drawing/2014/main" id="{26FF374A-A6A9-64E5-E71D-F6BCD35C726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893534" y="2889733"/>
            <a:ext cx="3692416" cy="3514067"/>
          </a:xfrm>
          <a:prstGeom prst="rect">
            <a:avLst/>
          </a:prstGeom>
        </p:spPr>
      </p:pic>
      <p:pic>
        <p:nvPicPr>
          <p:cNvPr id="9" name="Picture 8">
            <a:extLst>
              <a:ext uri="{FF2B5EF4-FFF2-40B4-BE49-F238E27FC236}">
                <a16:creationId xmlns:a16="http://schemas.microsoft.com/office/drawing/2014/main" id="{D438D191-7329-004E-41CC-4062BF80A017}"/>
              </a:ext>
            </a:extLst>
          </p:cNvPr>
          <p:cNvPicPr>
            <a:picLocks noChangeAspect="1"/>
          </p:cNvPicPr>
          <p:nvPr/>
        </p:nvPicPr>
        <p:blipFill>
          <a:blip r:embed="rId5"/>
          <a:stretch>
            <a:fillRect/>
          </a:stretch>
        </p:blipFill>
        <p:spPr>
          <a:xfrm>
            <a:off x="368632" y="2889733"/>
            <a:ext cx="3426839" cy="3514067"/>
          </a:xfrm>
          <a:prstGeom prst="rect">
            <a:avLst/>
          </a:prstGeom>
        </p:spPr>
      </p:pic>
      <p:pic>
        <p:nvPicPr>
          <p:cNvPr id="4" name="Picture 3">
            <a:extLst>
              <a:ext uri="{FF2B5EF4-FFF2-40B4-BE49-F238E27FC236}">
                <a16:creationId xmlns:a16="http://schemas.microsoft.com/office/drawing/2014/main" id="{72ED5866-B14C-A04B-EA9E-08EF5847D3A3}"/>
              </a:ext>
            </a:extLst>
          </p:cNvPr>
          <p:cNvPicPr>
            <a:picLocks noChangeAspect="1"/>
          </p:cNvPicPr>
          <p:nvPr/>
        </p:nvPicPr>
        <p:blipFill>
          <a:blip r:embed="rId6"/>
          <a:stretch>
            <a:fillRect/>
          </a:stretch>
        </p:blipFill>
        <p:spPr>
          <a:xfrm>
            <a:off x="7666135" y="2889733"/>
            <a:ext cx="4217250" cy="3508752"/>
          </a:xfrm>
          <a:prstGeom prst="rect">
            <a:avLst/>
          </a:prstGeom>
        </p:spPr>
      </p:pic>
      <p:pic>
        <p:nvPicPr>
          <p:cNvPr id="3" name="Graphic 2">
            <a:extLst>
              <a:ext uri="{FF2B5EF4-FFF2-40B4-BE49-F238E27FC236}">
                <a16:creationId xmlns:a16="http://schemas.microsoft.com/office/drawing/2014/main" id="{284CF7E8-A7A7-EF89-BF2F-7E11927F5B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386" y="624629"/>
            <a:ext cx="4313279" cy="1712886"/>
          </a:xfrm>
          <a:prstGeom prst="rect">
            <a:avLst/>
          </a:prstGeom>
        </p:spPr>
      </p:pic>
    </p:spTree>
    <p:extLst>
      <p:ext uri="{BB962C8B-B14F-4D97-AF65-F5344CB8AC3E}">
        <p14:creationId xmlns:p14="http://schemas.microsoft.com/office/powerpoint/2010/main" val="218838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1FDF7A58-A234-4E24-AEA9-2A1329C22991}"/>
              </a:ext>
            </a:extLst>
          </p:cNvPr>
          <p:cNvSpPr txBox="1"/>
          <p:nvPr/>
        </p:nvSpPr>
        <p:spPr>
          <a:xfrm>
            <a:off x="1824370" y="2116780"/>
            <a:ext cx="1913149" cy="646331"/>
          </a:xfrm>
          <a:prstGeom prst="rect">
            <a:avLst/>
          </a:prstGeom>
          <a:noFill/>
        </p:spPr>
        <p:txBody>
          <a:bodyPr wrap="square" rtlCol="0">
            <a:spAutoFit/>
          </a:bodyPr>
          <a:lstStyle/>
          <a:p>
            <a:r>
              <a:rPr lang="en-US" b="1">
                <a:solidFill>
                  <a:schemeClr val="bg1"/>
                </a:solidFill>
                <a:latin typeface="Arial Black" panose="020B0604020202020204" pitchFamily="34" charset="0"/>
                <a:cs typeface="Poppins SemiBold" panose="00000700000000000000" pitchFamily="2" charset="0"/>
              </a:rPr>
              <a:t>Lorem Ipsum Dolor</a:t>
            </a:r>
            <a:endParaRPr lang="en-ID" b="1">
              <a:solidFill>
                <a:schemeClr val="bg1"/>
              </a:solidFill>
              <a:latin typeface="Arial Black" panose="020B0604020202020204" pitchFamily="34" charset="0"/>
              <a:cs typeface="Poppins SemiBold" panose="00000700000000000000" pitchFamily="2" charset="0"/>
            </a:endParaRPr>
          </a:p>
        </p:txBody>
      </p:sp>
      <p:sp>
        <p:nvSpPr>
          <p:cNvPr id="65" name="TextBox 64">
            <a:extLst>
              <a:ext uri="{FF2B5EF4-FFF2-40B4-BE49-F238E27FC236}">
                <a16:creationId xmlns:a16="http://schemas.microsoft.com/office/drawing/2014/main" id="{E57DA22A-3ACA-4B53-BD7F-16ED1FA3DD82}"/>
              </a:ext>
            </a:extLst>
          </p:cNvPr>
          <p:cNvSpPr txBox="1"/>
          <p:nvPr/>
        </p:nvSpPr>
        <p:spPr>
          <a:xfrm>
            <a:off x="4173299" y="2116780"/>
            <a:ext cx="596354" cy="646331"/>
          </a:xfrm>
          <a:prstGeom prst="rect">
            <a:avLst/>
          </a:prstGeom>
          <a:noFill/>
        </p:spPr>
        <p:txBody>
          <a:bodyPr wrap="square" rtlCol="0">
            <a:spAutoFit/>
          </a:bodyPr>
          <a:lstStyle/>
          <a:p>
            <a:pPr algn="ctr"/>
            <a:r>
              <a:rPr lang="en-US" b="1">
                <a:solidFill>
                  <a:schemeClr val="bg1"/>
                </a:solidFill>
                <a:latin typeface="Arial Black" panose="020B0604020202020204" pitchFamily="34" charset="0"/>
                <a:cs typeface="Poppins SemiBold" panose="00000700000000000000" pitchFamily="2" charset="0"/>
              </a:rPr>
              <a:t>95+</a:t>
            </a:r>
            <a:endParaRPr lang="en-ID" b="1">
              <a:solidFill>
                <a:schemeClr val="bg1"/>
              </a:solidFill>
              <a:latin typeface="Arial Black" panose="020B0604020202020204" pitchFamily="34" charset="0"/>
              <a:cs typeface="Poppins SemiBold" panose="00000700000000000000" pitchFamily="2" charset="0"/>
            </a:endParaRPr>
          </a:p>
        </p:txBody>
      </p:sp>
      <p:sp>
        <p:nvSpPr>
          <p:cNvPr id="10" name="TextBox 9">
            <a:extLst>
              <a:ext uri="{FF2B5EF4-FFF2-40B4-BE49-F238E27FC236}">
                <a16:creationId xmlns:a16="http://schemas.microsoft.com/office/drawing/2014/main" id="{BDB09025-1D2E-4068-B077-2457D512763B}"/>
              </a:ext>
            </a:extLst>
          </p:cNvPr>
          <p:cNvSpPr txBox="1"/>
          <p:nvPr/>
        </p:nvSpPr>
        <p:spPr>
          <a:xfrm>
            <a:off x="459077" y="1795083"/>
            <a:ext cx="3347900" cy="1015663"/>
          </a:xfrm>
          <a:prstGeom prst="rect">
            <a:avLst/>
          </a:prstGeom>
          <a:noFill/>
        </p:spPr>
        <p:txBody>
          <a:bodyPr wrap="square" rtlCol="0">
            <a:spAutoFit/>
          </a:bodyPr>
          <a:lstStyle/>
          <a:p>
            <a:r>
              <a:rPr lang="en-US" sz="2000" b="1" dirty="0">
                <a:solidFill>
                  <a:srgbClr val="435260"/>
                </a:solidFill>
                <a:latin typeface="Montserrat" panose="00000500000000000000" pitchFamily="2" charset="0"/>
                <a:cs typeface="Poppins SemiBold" panose="00000700000000000000" pitchFamily="2" charset="0"/>
              </a:rPr>
              <a:t>Forward-looking Statement and            Technical Disclosure</a:t>
            </a:r>
          </a:p>
        </p:txBody>
      </p:sp>
      <p:sp>
        <p:nvSpPr>
          <p:cNvPr id="67" name="TextBox 66">
            <a:extLst>
              <a:ext uri="{FF2B5EF4-FFF2-40B4-BE49-F238E27FC236}">
                <a16:creationId xmlns:a16="http://schemas.microsoft.com/office/drawing/2014/main" id="{11D67423-F03E-4D6F-9531-B45D6EEDA85C}"/>
              </a:ext>
            </a:extLst>
          </p:cNvPr>
          <p:cNvSpPr txBox="1"/>
          <p:nvPr/>
        </p:nvSpPr>
        <p:spPr>
          <a:xfrm>
            <a:off x="4134113" y="241682"/>
            <a:ext cx="7596333" cy="3998467"/>
          </a:xfrm>
          <a:prstGeom prst="rect">
            <a:avLst/>
          </a:prstGeom>
          <a:noFill/>
        </p:spPr>
        <p:txBody>
          <a:bodyPr wrap="square" rtlCol="0">
            <a:spAutoFit/>
          </a:bodyPr>
          <a:lstStyle/>
          <a:p>
            <a:pPr algn="just"/>
            <a:r>
              <a:rPr lang="en-US" sz="1000" dirty="0">
                <a:solidFill>
                  <a:srgbClr val="435260"/>
                </a:solidFill>
                <a:latin typeface="Arial" panose="020B0604020202020204" pitchFamily="34" charset="0"/>
                <a:ea typeface="Open Sans" panose="020B0606030504020204" pitchFamily="34" charset="0"/>
                <a:cs typeface="Arial" panose="020B0604020202020204" pitchFamily="34" charset="0"/>
              </a:rPr>
              <a:t>This presentation contains “forward-looking statements” within the meaning of applicable Canadian securities legislation. Forward-looking statements include, but are not limited to, statements with respect to the future price of gold, copper and other minerals and metals, the estimation of mineral reserves and resources, the timing and amount of estimated future production, costs of production, capital expenditures, costs and timing of the development of new deposits, success of exploration activities, permitting time lines, currency exchange rate fluctuations, requirements for additional capital, government regulation of mining operations, environmental risks, unanticipated reclamation expenses, title disputes or claims and limitations on insurance coverage. Generally, these forward-looking statements can be identified by the use of forward-looking terminology such as “plans”, “expects” or “does not expect”, “is expected”, “budget”, “scheduled”, “estimates”, “forecasts”, “intends”, “anticipates” or “does not anticipate”, or “believes”, or variations of such words and phrases or state that certain actions, events or results “may”, “could”, “would”, “might” or “will be taken”, “occur” or “be achieved”.</a:t>
            </a:r>
            <a:r>
              <a:rPr lang="en-CA" sz="1000" i="1" dirty="0">
                <a:solidFill>
                  <a:srgbClr val="435260"/>
                </a:solidFill>
                <a:latin typeface="Arial" panose="020B0604020202020204" pitchFamily="34" charset="0"/>
                <a:ea typeface="Montserrat" panose="00000500000000000000" pitchFamily="2" charset="0"/>
                <a:cs typeface="Arial" panose="020B0604020202020204" pitchFamily="34" charset="0"/>
              </a:rPr>
              <a:t> </a:t>
            </a:r>
            <a:r>
              <a:rPr lang="en-CA" sz="1000" i="1" dirty="0">
                <a:solidFill>
                  <a:srgbClr val="435260"/>
                </a:solidFill>
                <a:latin typeface="Arial" panose="020B0604020202020204" pitchFamily="34" charset="0"/>
                <a:ea typeface="Arial" panose="020B0604020202020204" pitchFamily="34" charset="0"/>
                <a:cs typeface="Arial" panose="020B0604020202020204" pitchFamily="34" charset="0"/>
              </a:rPr>
              <a:t>Further, the Mineral Resource Estimate and Preliminary Economic Assessments and related data set out in this news release are estimates, and no assurance can be given that the anticipated tonnages and grades will be achieved or that the indicated level of recovery will be realized. </a:t>
            </a:r>
            <a:r>
              <a:rPr lang="en-US" sz="1000" dirty="0">
                <a:solidFill>
                  <a:srgbClr val="435260"/>
                </a:solidFill>
                <a:latin typeface="Arial" panose="020B0604020202020204" pitchFamily="34" charset="0"/>
                <a:ea typeface="Open Sans" panose="020B0606030504020204" pitchFamily="34" charset="0"/>
                <a:cs typeface="Arial" panose="020B0604020202020204" pitchFamily="34" charset="0"/>
              </a:rPr>
              <a:t>Forward-looking statements are subject to known and unknown risks, uncertainties and other factors that may cause the actual results, level of activity, performance or achievements of Omai Gold Mines Corp. to be materially different from those expressed or implied by such forward-looking statements, including but not limited to: risks related to international operations; actual results of current exploration activities; conclusions of economic evaluations; changes in project parameters as plans continue to be refined; future prices of gold, copper and other minerals and metals; general market conditions; possible variations in ore reserves, grade or recovery rates; failure of plant, equipment or processes to operate as anticipated; accidents, labour disputes and other risks of the mining industry; uncertainty of access to additional capital; delays in obtaining governmental approvals or in the completion of development or construction activities.</a:t>
            </a:r>
          </a:p>
          <a:p>
            <a:pPr algn="just">
              <a:lnSpc>
                <a:spcPct val="150000"/>
              </a:lnSpc>
            </a:pPr>
            <a:endParaRPr lang="en-CA" sz="1000" b="1" i="1" baseline="30000" dirty="0">
              <a:solidFill>
                <a:srgbClr val="435260"/>
              </a:solidFill>
              <a:latin typeface="Arial" panose="020B0604020202020204" pitchFamily="34" charset="0"/>
              <a:ea typeface="Open Sans" panose="020B0606030504020204" pitchFamily="34" charset="0"/>
              <a:cs typeface="Arial" panose="020B0604020202020204" pitchFamily="34" charset="0"/>
            </a:endParaRPr>
          </a:p>
          <a:p>
            <a:pPr marL="228600" indent="-228600" algn="just">
              <a:spcAft>
                <a:spcPts val="600"/>
              </a:spcAft>
              <a:buFont typeface="+mj-lt"/>
              <a:buAutoNum type="arabicPeriod"/>
            </a:pPr>
            <a:r>
              <a:rPr lang="en-US" sz="800" i="1" dirty="0">
                <a:solidFill>
                  <a:srgbClr val="435260"/>
                </a:solidFill>
                <a:latin typeface="Arial" panose="020B0604020202020204" pitchFamily="34" charset="0"/>
                <a:ea typeface="Montserrat" panose="00000500000000000000" pitchFamily="2" charset="0"/>
                <a:cs typeface="Arial" panose="020B0604020202020204" pitchFamily="34" charset="0"/>
              </a:rPr>
              <a:t>The Company announced an updated Mineral Resource Estimate in a news release dated February 8, 2024 and a PEA on April 8, 2024 with a NI 43-101 Technical report filed on SEDARplus.ca on May 4, 2024</a:t>
            </a:r>
            <a:r>
              <a:rPr lang="en-CA" sz="800" i="1" dirty="0">
                <a:solidFill>
                  <a:srgbClr val="435260"/>
                </a:solidFill>
                <a:latin typeface="Arial" panose="020B0604020202020204" pitchFamily="34" charset="0"/>
                <a:ea typeface="Montserrat" panose="00000500000000000000" pitchFamily="2" charset="0"/>
                <a:cs typeface="Arial" panose="020B0604020202020204" pitchFamily="34" charset="0"/>
              </a:rPr>
              <a:t>. </a:t>
            </a:r>
          </a:p>
          <a:p>
            <a:pPr marL="228600" indent="-228600" algn="just">
              <a:spcAft>
                <a:spcPts val="600"/>
              </a:spcAft>
              <a:buFont typeface="+mj-lt"/>
              <a:buAutoNum type="arabicPeriod"/>
            </a:pPr>
            <a:r>
              <a:rPr lang="en-CA" sz="800" i="1" dirty="0">
                <a:solidFill>
                  <a:srgbClr val="435260"/>
                </a:solidFill>
                <a:latin typeface="Arial" panose="020B0604020202020204" pitchFamily="34" charset="0"/>
                <a:ea typeface="Calibri" panose="020F0502020204030204" pitchFamily="34" charset="0"/>
                <a:cs typeface="Arial" panose="020B0604020202020204" pitchFamily="34" charset="0"/>
              </a:rPr>
              <a:t>Past production at the Omai Mine (1993-2005) is summarized in several Cambior Inc. documents available on SEDARplus.ca, including March 31, 2006 AIF and news release August 3, 2006. </a:t>
            </a:r>
          </a:p>
          <a:p>
            <a:pPr>
              <a:lnSpc>
                <a:spcPct val="150000"/>
              </a:lnSpc>
            </a:pPr>
            <a:endPar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1E4EF12-F885-7237-905D-48ADADDD949E}"/>
              </a:ext>
            </a:extLst>
          </p:cNvPr>
          <p:cNvSpPr txBox="1"/>
          <p:nvPr/>
        </p:nvSpPr>
        <p:spPr>
          <a:xfrm>
            <a:off x="459077" y="4667471"/>
            <a:ext cx="3347900" cy="1015663"/>
          </a:xfrm>
          <a:prstGeom prst="rect">
            <a:avLst/>
          </a:prstGeom>
          <a:noFill/>
        </p:spPr>
        <p:txBody>
          <a:bodyPr wrap="square" rtlCol="0">
            <a:spAutoFit/>
          </a:bodyPr>
          <a:lstStyle/>
          <a:p>
            <a:r>
              <a:rPr lang="en-US" sz="2000" b="1" dirty="0">
                <a:solidFill>
                  <a:srgbClr val="435260"/>
                </a:solidFill>
                <a:latin typeface="Montserrat" panose="00000500000000000000" pitchFamily="2" charset="0"/>
                <a:cs typeface="Poppins SemiBold" panose="00000700000000000000" pitchFamily="2" charset="0"/>
              </a:rPr>
              <a:t>Cautionary Language Regarding Exploration Targets</a:t>
            </a:r>
          </a:p>
        </p:txBody>
      </p:sp>
      <p:sp>
        <p:nvSpPr>
          <p:cNvPr id="3" name="TextBox 2">
            <a:extLst>
              <a:ext uri="{FF2B5EF4-FFF2-40B4-BE49-F238E27FC236}">
                <a16:creationId xmlns:a16="http://schemas.microsoft.com/office/drawing/2014/main" id="{3E3C26D7-4199-7740-9A76-79AC767A4999}"/>
              </a:ext>
            </a:extLst>
          </p:cNvPr>
          <p:cNvSpPr txBox="1"/>
          <p:nvPr/>
        </p:nvSpPr>
        <p:spPr>
          <a:xfrm>
            <a:off x="4173299" y="4638209"/>
            <a:ext cx="7596333" cy="1446550"/>
          </a:xfrm>
          <a:prstGeom prst="rect">
            <a:avLst/>
          </a:prstGeom>
          <a:noFill/>
        </p:spPr>
        <p:txBody>
          <a:bodyPr wrap="square" rtlCol="0">
            <a:spAutoFit/>
          </a:bodyPr>
          <a:lstStyle/>
          <a:p>
            <a:pPr algn="just"/>
            <a:r>
              <a:rPr lang="en-US" sz="1100" dirty="0">
                <a:solidFill>
                  <a:srgbClr val="435260"/>
                </a:solidFill>
                <a:latin typeface="Arial" panose="020B0604020202020204" pitchFamily="34" charset="0"/>
                <a:ea typeface="Open Sans" panose="020B0606030504020204" pitchFamily="34" charset="0"/>
                <a:cs typeface="Arial" panose="020B0604020202020204" pitchFamily="34" charset="0"/>
              </a:rPr>
              <a:t>This presentation contains estimates of exploration targets on the </a:t>
            </a:r>
            <a:r>
              <a:rPr lang="en-US" sz="1100" dirty="0" err="1">
                <a:solidFill>
                  <a:srgbClr val="435260"/>
                </a:solidFill>
                <a:latin typeface="Arial" panose="020B0604020202020204" pitchFamily="34" charset="0"/>
                <a:ea typeface="Open Sans" panose="020B0606030504020204" pitchFamily="34" charset="0"/>
                <a:cs typeface="Arial" panose="020B0604020202020204" pitchFamily="34" charset="0"/>
              </a:rPr>
              <a:t>Omai</a:t>
            </a:r>
            <a:r>
              <a:rPr lang="en-US" sz="1100" dirty="0">
                <a:solidFill>
                  <a:srgbClr val="435260"/>
                </a:solidFill>
                <a:latin typeface="Arial" panose="020B0604020202020204" pitchFamily="34" charset="0"/>
                <a:ea typeface="Open Sans" panose="020B0606030504020204" pitchFamily="34" charset="0"/>
                <a:cs typeface="Arial" panose="020B0604020202020204" pitchFamily="34" charset="0"/>
              </a:rPr>
              <a:t> property. The quantity and grade potential of these exploration targets are estimates based on an understanding of the geology and controls on mineralization and the available volume of potential mineralization. This draws on production records, the understanding of the current mineral resource estimate, drilling, and geological interpretation.</a:t>
            </a:r>
          </a:p>
          <a:p>
            <a:pPr algn="just"/>
            <a:endParaRPr lang="en-US" sz="1100" dirty="0">
              <a:solidFill>
                <a:srgbClr val="435260"/>
              </a:solidFill>
              <a:latin typeface="Arial" panose="020B0604020202020204" pitchFamily="34" charset="0"/>
              <a:ea typeface="Open Sans" panose="020B0606030504020204" pitchFamily="34" charset="0"/>
              <a:cs typeface="Arial" panose="020B0604020202020204" pitchFamily="34" charset="0"/>
            </a:endParaRPr>
          </a:p>
          <a:p>
            <a:pPr algn="just"/>
            <a:r>
              <a:rPr lang="en-US" sz="1100" dirty="0">
                <a:solidFill>
                  <a:srgbClr val="435260"/>
                </a:solidFill>
                <a:latin typeface="Arial" panose="020B0604020202020204" pitchFamily="34" charset="0"/>
                <a:ea typeface="Open Sans" panose="020B0606030504020204" pitchFamily="34" charset="0"/>
                <a:cs typeface="Arial" panose="020B0604020202020204" pitchFamily="34" charset="0"/>
              </a:rPr>
              <a:t>The potential quantity and grade of the exploration targets are conceptual in nature. There has been insufficient exploration to define these as a mineral resource and it is uncertain if further exploration will result in the target being delineated as a mineral resource.</a:t>
            </a:r>
            <a:endParaRPr lang="en-US" sz="1050" dirty="0">
              <a:solidFill>
                <a:srgbClr val="435260"/>
              </a:solidFill>
              <a:latin typeface="Arial" panose="020B0604020202020204" pitchFamily="34" charset="0"/>
              <a:ea typeface="Open Sans" panose="020B0606030504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5488290A-023C-32FF-E8AC-FABBB7CEFF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590" y="421740"/>
            <a:ext cx="2863895" cy="1137308"/>
          </a:xfrm>
          <a:prstGeom prst="rect">
            <a:avLst/>
          </a:prstGeom>
        </p:spPr>
      </p:pic>
    </p:spTree>
    <p:extLst>
      <p:ext uri="{BB962C8B-B14F-4D97-AF65-F5344CB8AC3E}">
        <p14:creationId xmlns:p14="http://schemas.microsoft.com/office/powerpoint/2010/main" val="180710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EE58F-9F55-1F42-CCB1-D7A08C2F67D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16408CF-69A4-135E-7EE4-2CB74B9A3F2C}"/>
              </a:ext>
            </a:extLst>
          </p:cNvPr>
          <p:cNvPicPr>
            <a:picLocks noChangeAspect="1"/>
          </p:cNvPicPr>
          <p:nvPr/>
        </p:nvPicPr>
        <p:blipFill>
          <a:blip r:embed="rId3"/>
          <a:stretch>
            <a:fillRect/>
          </a:stretch>
        </p:blipFill>
        <p:spPr>
          <a:xfrm>
            <a:off x="2622274" y="917426"/>
            <a:ext cx="9612066" cy="5918275"/>
          </a:xfrm>
          <a:prstGeom prst="rect">
            <a:avLst/>
          </a:prstGeom>
        </p:spPr>
      </p:pic>
      <p:grpSp>
        <p:nvGrpSpPr>
          <p:cNvPr id="4" name="Group 3">
            <a:extLst>
              <a:ext uri="{FF2B5EF4-FFF2-40B4-BE49-F238E27FC236}">
                <a16:creationId xmlns:a16="http://schemas.microsoft.com/office/drawing/2014/main" id="{118C6512-6582-8B90-6DA7-3458352D99F0}"/>
              </a:ext>
            </a:extLst>
          </p:cNvPr>
          <p:cNvGrpSpPr>
            <a:grpSpLocks noChangeAspect="1"/>
          </p:cNvGrpSpPr>
          <p:nvPr/>
        </p:nvGrpSpPr>
        <p:grpSpPr>
          <a:xfrm>
            <a:off x="4675501" y="1147253"/>
            <a:ext cx="7501480" cy="5611573"/>
            <a:chOff x="4956985" y="786615"/>
            <a:chExt cx="6553488" cy="4902416"/>
          </a:xfrm>
        </p:grpSpPr>
        <p:cxnSp>
          <p:nvCxnSpPr>
            <p:cNvPr id="5" name="Straight Connector 4">
              <a:extLst>
                <a:ext uri="{FF2B5EF4-FFF2-40B4-BE49-F238E27FC236}">
                  <a16:creationId xmlns:a16="http://schemas.microsoft.com/office/drawing/2014/main" id="{99224EEB-E269-2D3E-2631-4F6A03EC0A78}"/>
                </a:ext>
              </a:extLst>
            </p:cNvPr>
            <p:cNvCxnSpPr>
              <a:cxnSpLocks/>
            </p:cNvCxnSpPr>
            <p:nvPr/>
          </p:nvCxnSpPr>
          <p:spPr>
            <a:xfrm flipH="1" flipV="1">
              <a:off x="4956985" y="2461348"/>
              <a:ext cx="5992250" cy="686045"/>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B1F602C-B5E3-0DDD-4489-6C71E02AF529}"/>
                </a:ext>
              </a:extLst>
            </p:cNvPr>
            <p:cNvSpPr txBox="1"/>
            <p:nvPr/>
          </p:nvSpPr>
          <p:spPr>
            <a:xfrm rot="21185434">
              <a:off x="6435141" y="1551863"/>
              <a:ext cx="1413142" cy="322658"/>
            </a:xfrm>
            <a:prstGeom prst="rect">
              <a:avLst/>
            </a:prstGeom>
            <a:solidFill>
              <a:srgbClr val="B2871B">
                <a:alpha val="39000"/>
              </a:srgbClr>
            </a:solidFill>
          </p:spPr>
          <p:txBody>
            <a:bodyPr wrap="none" rtlCol="0">
              <a:spAutoFit/>
            </a:bodyPr>
            <a:lstStyle/>
            <a:p>
              <a:r>
                <a:rPr lang="en-CA" b="1"/>
                <a:t>Wenot Deposit</a:t>
              </a:r>
            </a:p>
          </p:txBody>
        </p:sp>
        <p:cxnSp>
          <p:nvCxnSpPr>
            <p:cNvPr id="10" name="Straight Arrow Connector 9">
              <a:extLst>
                <a:ext uri="{FF2B5EF4-FFF2-40B4-BE49-F238E27FC236}">
                  <a16:creationId xmlns:a16="http://schemas.microsoft.com/office/drawing/2014/main" id="{0A08B52B-E068-A126-CAA8-4BE484E44A6F}"/>
                </a:ext>
              </a:extLst>
            </p:cNvPr>
            <p:cNvCxnSpPr>
              <a:cxnSpLocks/>
            </p:cNvCxnSpPr>
            <p:nvPr/>
          </p:nvCxnSpPr>
          <p:spPr>
            <a:xfrm flipV="1">
              <a:off x="4956985" y="900016"/>
              <a:ext cx="4312711" cy="183556"/>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E5E8C5B-1889-AF7E-2EA0-B8B435E5E990}"/>
                </a:ext>
              </a:extLst>
            </p:cNvPr>
            <p:cNvSpPr txBox="1"/>
            <p:nvPr/>
          </p:nvSpPr>
          <p:spPr>
            <a:xfrm rot="21384533">
              <a:off x="6138626" y="786615"/>
              <a:ext cx="593432" cy="261610"/>
            </a:xfrm>
            <a:prstGeom prst="rect">
              <a:avLst/>
            </a:prstGeom>
            <a:noFill/>
          </p:spPr>
          <p:txBody>
            <a:bodyPr wrap="none" rtlCol="0">
              <a:spAutoFit/>
            </a:bodyPr>
            <a:lstStyle/>
            <a:p>
              <a:r>
                <a:rPr lang="en-CA" sz="1100">
                  <a:solidFill>
                    <a:srgbClr val="92D050"/>
                  </a:solidFill>
                </a:rPr>
                <a:t>2.5 km</a:t>
              </a:r>
            </a:p>
          </p:txBody>
        </p:sp>
        <p:sp>
          <p:nvSpPr>
            <p:cNvPr id="2" name="TextBox 1">
              <a:extLst>
                <a:ext uri="{FF2B5EF4-FFF2-40B4-BE49-F238E27FC236}">
                  <a16:creationId xmlns:a16="http://schemas.microsoft.com/office/drawing/2014/main" id="{52F1B7F5-656C-561E-7935-EA0E07AEE9AF}"/>
                </a:ext>
              </a:extLst>
            </p:cNvPr>
            <p:cNvSpPr txBox="1"/>
            <p:nvPr/>
          </p:nvSpPr>
          <p:spPr>
            <a:xfrm rot="226927" flipH="1">
              <a:off x="10933177" y="3057985"/>
              <a:ext cx="577296" cy="241994"/>
            </a:xfrm>
            <a:prstGeom prst="rect">
              <a:avLst/>
            </a:prstGeom>
            <a:solidFill>
              <a:schemeClr val="tx1"/>
            </a:solidFill>
          </p:spPr>
          <p:txBody>
            <a:bodyPr wrap="square" rtlCol="0">
              <a:spAutoFit/>
            </a:bodyPr>
            <a:lstStyle/>
            <a:p>
              <a:r>
                <a:rPr lang="en-CA" sz="1200">
                  <a:solidFill>
                    <a:schemeClr val="bg2"/>
                  </a:solidFill>
                </a:rPr>
                <a:t>-500m</a:t>
              </a:r>
            </a:p>
          </p:txBody>
        </p:sp>
        <p:sp>
          <p:nvSpPr>
            <p:cNvPr id="19" name="TextBox 18">
              <a:extLst>
                <a:ext uri="{FF2B5EF4-FFF2-40B4-BE49-F238E27FC236}">
                  <a16:creationId xmlns:a16="http://schemas.microsoft.com/office/drawing/2014/main" id="{225F964E-C11E-9E2D-E697-192AA8653B85}"/>
                </a:ext>
              </a:extLst>
            </p:cNvPr>
            <p:cNvSpPr txBox="1"/>
            <p:nvPr/>
          </p:nvSpPr>
          <p:spPr>
            <a:xfrm>
              <a:off x="8075138" y="5165811"/>
              <a:ext cx="1194558" cy="523220"/>
            </a:xfrm>
            <a:prstGeom prst="rect">
              <a:avLst/>
            </a:prstGeom>
            <a:noFill/>
          </p:spPr>
          <p:txBody>
            <a:bodyPr wrap="none" rtlCol="0">
              <a:spAutoFit/>
            </a:bodyPr>
            <a:lstStyle/>
            <a:p>
              <a:pPr algn="ctr"/>
              <a:r>
                <a:rPr lang="en-CA" sz="1400">
                  <a:solidFill>
                    <a:schemeClr val="bg2">
                      <a:lumMod val="75000"/>
                    </a:schemeClr>
                  </a:solidFill>
                </a:rPr>
                <a:t>3-D Model </a:t>
              </a:r>
            </a:p>
            <a:p>
              <a:pPr algn="ctr"/>
              <a:r>
                <a:rPr lang="en-CA" sz="1400">
                  <a:solidFill>
                    <a:schemeClr val="bg2">
                      <a:lumMod val="75000"/>
                    </a:schemeClr>
                  </a:solidFill>
                </a:rPr>
                <a:t>(Looking SW)</a:t>
              </a:r>
            </a:p>
          </p:txBody>
        </p:sp>
        <p:sp>
          <p:nvSpPr>
            <p:cNvPr id="8" name="TextBox 7">
              <a:extLst>
                <a:ext uri="{FF2B5EF4-FFF2-40B4-BE49-F238E27FC236}">
                  <a16:creationId xmlns:a16="http://schemas.microsoft.com/office/drawing/2014/main" id="{3B3D6742-9DF6-6D0A-EA7D-7325A97A98A8}"/>
                </a:ext>
              </a:extLst>
            </p:cNvPr>
            <p:cNvSpPr txBox="1"/>
            <p:nvPr/>
          </p:nvSpPr>
          <p:spPr>
            <a:xfrm rot="21335955">
              <a:off x="9692353" y="3841929"/>
              <a:ext cx="1178811" cy="745250"/>
            </a:xfrm>
            <a:prstGeom prst="rect">
              <a:avLst/>
            </a:prstGeom>
            <a:noFill/>
          </p:spPr>
          <p:txBody>
            <a:bodyPr wrap="square" rtlCol="0">
              <a:spAutoFit/>
            </a:bodyPr>
            <a:lstStyle/>
            <a:p>
              <a:pPr algn="ctr">
                <a:lnSpc>
                  <a:spcPct val="85000"/>
                </a:lnSpc>
              </a:pPr>
              <a:r>
                <a:rPr lang="en-CA" sz="2000" b="1">
                  <a:solidFill>
                    <a:schemeClr val="accent6">
                      <a:lumMod val="60000"/>
                      <a:lumOff val="40000"/>
                    </a:schemeClr>
                  </a:solidFill>
                </a:rPr>
                <a:t>Gilt Creek Deposit</a:t>
              </a:r>
            </a:p>
            <a:p>
              <a:pPr algn="ctr">
                <a:lnSpc>
                  <a:spcPct val="85000"/>
                </a:lnSpc>
              </a:pPr>
              <a:endParaRPr lang="en-CA">
                <a:solidFill>
                  <a:srgbClr val="FFC000"/>
                </a:solidFill>
              </a:endParaRPr>
            </a:p>
          </p:txBody>
        </p:sp>
      </p:grpSp>
      <p:cxnSp>
        <p:nvCxnSpPr>
          <p:cNvPr id="9" name="Straight Arrow Connector 8">
            <a:extLst>
              <a:ext uri="{FF2B5EF4-FFF2-40B4-BE49-F238E27FC236}">
                <a16:creationId xmlns:a16="http://schemas.microsoft.com/office/drawing/2014/main" id="{D727A66B-BA68-3AAC-3BC1-7382C756B867}"/>
              </a:ext>
            </a:extLst>
          </p:cNvPr>
          <p:cNvCxnSpPr/>
          <p:nvPr/>
        </p:nvCxnSpPr>
        <p:spPr>
          <a:xfrm>
            <a:off x="11483937" y="1529276"/>
            <a:ext cx="0" cy="894080"/>
          </a:xfrm>
          <a:prstGeom prst="straightConnector1">
            <a:avLst/>
          </a:prstGeom>
          <a:ln>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BC9038-08D4-E438-B0C3-A83E7315B04B}"/>
              </a:ext>
            </a:extLst>
          </p:cNvPr>
          <p:cNvSpPr txBox="1"/>
          <p:nvPr/>
        </p:nvSpPr>
        <p:spPr>
          <a:xfrm>
            <a:off x="11503816" y="1720600"/>
            <a:ext cx="800828" cy="461665"/>
          </a:xfrm>
          <a:prstGeom prst="rect">
            <a:avLst/>
          </a:prstGeom>
          <a:noFill/>
        </p:spPr>
        <p:txBody>
          <a:bodyPr wrap="square" rtlCol="0">
            <a:spAutoFit/>
          </a:bodyPr>
          <a:lstStyle/>
          <a:p>
            <a:r>
              <a:rPr lang="en-CA" sz="1200">
                <a:solidFill>
                  <a:schemeClr val="accent1">
                    <a:lumMod val="40000"/>
                    <a:lumOff val="60000"/>
                  </a:schemeClr>
                </a:solidFill>
              </a:rPr>
              <a:t>275 m depth</a:t>
            </a:r>
          </a:p>
        </p:txBody>
      </p:sp>
      <p:sp>
        <p:nvSpPr>
          <p:cNvPr id="13" name="TextBox 12">
            <a:extLst>
              <a:ext uri="{FF2B5EF4-FFF2-40B4-BE49-F238E27FC236}">
                <a16:creationId xmlns:a16="http://schemas.microsoft.com/office/drawing/2014/main" id="{F4A2D3D3-6B1D-E091-9424-D95840037675}"/>
              </a:ext>
            </a:extLst>
          </p:cNvPr>
          <p:cNvSpPr txBox="1"/>
          <p:nvPr/>
        </p:nvSpPr>
        <p:spPr>
          <a:xfrm>
            <a:off x="10053102" y="1699102"/>
            <a:ext cx="1264373" cy="432426"/>
          </a:xfrm>
          <a:prstGeom prst="rect">
            <a:avLst/>
          </a:prstGeom>
          <a:noFill/>
        </p:spPr>
        <p:txBody>
          <a:bodyPr wrap="square">
            <a:spAutoFit/>
          </a:bodyPr>
          <a:lstStyle/>
          <a:p>
            <a:pPr algn="ctr">
              <a:lnSpc>
                <a:spcPct val="85000"/>
              </a:lnSpc>
            </a:pPr>
            <a:r>
              <a:rPr lang="en-CA" sz="1300" b="1" i="1" dirty="0">
                <a:solidFill>
                  <a:schemeClr val="accent1">
                    <a:lumMod val="60000"/>
                    <a:lumOff val="40000"/>
                  </a:schemeClr>
                </a:solidFill>
                <a:latin typeface="Arial" panose="020B0604020202020204" pitchFamily="34" charset="0"/>
                <a:cs typeface="Arial" panose="020B0604020202020204" pitchFamily="34" charset="0"/>
              </a:rPr>
              <a:t>produced </a:t>
            </a:r>
          </a:p>
          <a:p>
            <a:pPr algn="ctr">
              <a:lnSpc>
                <a:spcPct val="85000"/>
              </a:lnSpc>
            </a:pPr>
            <a:r>
              <a:rPr lang="en-CA" sz="1300" b="1" i="1" dirty="0">
                <a:solidFill>
                  <a:schemeClr val="accent1">
                    <a:lumMod val="60000"/>
                    <a:lumOff val="40000"/>
                  </a:schemeClr>
                </a:solidFill>
                <a:latin typeface="Arial" panose="020B0604020202020204" pitchFamily="34" charset="0"/>
                <a:cs typeface="Arial" panose="020B0604020202020204" pitchFamily="34" charset="0"/>
              </a:rPr>
              <a:t>2.4 m oz</a:t>
            </a:r>
            <a:r>
              <a:rPr lang="en-CA" sz="1300" b="1" i="1" baseline="30000" dirty="0">
                <a:solidFill>
                  <a:schemeClr val="accent1">
                    <a:lumMod val="60000"/>
                    <a:lumOff val="40000"/>
                  </a:schemeClr>
                </a:solidFill>
                <a:latin typeface="Arial" panose="020B0604020202020204" pitchFamily="34" charset="0"/>
                <a:cs typeface="Arial" panose="020B0604020202020204" pitchFamily="34" charset="0"/>
              </a:rPr>
              <a:t>2</a:t>
            </a:r>
            <a:endParaRPr lang="pl-PL" sz="1300" b="1" i="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12333B4-410C-21D0-6264-0CB9B1113479}"/>
              </a:ext>
            </a:extLst>
          </p:cNvPr>
          <p:cNvSpPr txBox="1"/>
          <p:nvPr/>
        </p:nvSpPr>
        <p:spPr>
          <a:xfrm>
            <a:off x="7126463" y="917658"/>
            <a:ext cx="1264373" cy="432426"/>
          </a:xfrm>
          <a:prstGeom prst="rect">
            <a:avLst/>
          </a:prstGeom>
          <a:noFill/>
        </p:spPr>
        <p:txBody>
          <a:bodyPr wrap="square">
            <a:spAutoFit/>
          </a:bodyPr>
          <a:lstStyle/>
          <a:p>
            <a:pPr algn="ctr">
              <a:lnSpc>
                <a:spcPct val="85000"/>
              </a:lnSpc>
            </a:pPr>
            <a:r>
              <a:rPr lang="en-CA" sz="1300" b="1" i="1" dirty="0">
                <a:solidFill>
                  <a:schemeClr val="accent1">
                    <a:lumMod val="60000"/>
                    <a:lumOff val="40000"/>
                  </a:schemeClr>
                </a:solidFill>
                <a:latin typeface="Arial" panose="020B0604020202020204" pitchFamily="34" charset="0"/>
                <a:cs typeface="Arial" panose="020B0604020202020204" pitchFamily="34" charset="0"/>
              </a:rPr>
              <a:t>produced </a:t>
            </a:r>
          </a:p>
          <a:p>
            <a:pPr algn="ctr">
              <a:lnSpc>
                <a:spcPct val="85000"/>
              </a:lnSpc>
            </a:pPr>
            <a:r>
              <a:rPr lang="en-CA" sz="1300" b="1" i="1" dirty="0">
                <a:solidFill>
                  <a:schemeClr val="accent1">
                    <a:lumMod val="60000"/>
                    <a:lumOff val="40000"/>
                  </a:schemeClr>
                </a:solidFill>
                <a:latin typeface="Arial" panose="020B0604020202020204" pitchFamily="34" charset="0"/>
                <a:cs typeface="Arial" panose="020B0604020202020204" pitchFamily="34" charset="0"/>
              </a:rPr>
              <a:t>1</a:t>
            </a:r>
            <a:r>
              <a:rPr lang="en-CA" sz="1300" b="1" i="1">
                <a:solidFill>
                  <a:schemeClr val="accent1">
                    <a:lumMod val="60000"/>
                    <a:lumOff val="40000"/>
                  </a:schemeClr>
                </a:solidFill>
                <a:latin typeface="Arial" panose="020B0604020202020204" pitchFamily="34" charset="0"/>
                <a:cs typeface="Arial" panose="020B0604020202020204" pitchFamily="34" charset="0"/>
              </a:rPr>
              <a:t>.4 </a:t>
            </a:r>
            <a:r>
              <a:rPr lang="en-CA" sz="1300" b="1" i="1" dirty="0">
                <a:solidFill>
                  <a:schemeClr val="accent1">
                    <a:lumMod val="60000"/>
                    <a:lumOff val="40000"/>
                  </a:schemeClr>
                </a:solidFill>
                <a:latin typeface="Arial" panose="020B0604020202020204" pitchFamily="34" charset="0"/>
                <a:cs typeface="Arial" panose="020B0604020202020204" pitchFamily="34" charset="0"/>
              </a:rPr>
              <a:t>m oz</a:t>
            </a:r>
            <a:r>
              <a:rPr lang="en-CA" sz="1300" b="1" i="1" baseline="30000" dirty="0">
                <a:solidFill>
                  <a:schemeClr val="accent1">
                    <a:lumMod val="60000"/>
                    <a:lumOff val="40000"/>
                  </a:schemeClr>
                </a:solidFill>
                <a:latin typeface="Arial" panose="020B0604020202020204" pitchFamily="34" charset="0"/>
                <a:cs typeface="Arial" panose="020B0604020202020204" pitchFamily="34" charset="0"/>
              </a:rPr>
              <a:t>2</a:t>
            </a:r>
            <a:endParaRPr lang="pl-PL" sz="1300" b="1" i="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6574F5E-0D93-750F-CFAE-F5ABE3DF03FE}"/>
              </a:ext>
            </a:extLst>
          </p:cNvPr>
          <p:cNvSpPr txBox="1"/>
          <p:nvPr/>
        </p:nvSpPr>
        <p:spPr>
          <a:xfrm>
            <a:off x="11713361" y="6268562"/>
            <a:ext cx="301686" cy="369332"/>
          </a:xfrm>
          <a:prstGeom prst="rect">
            <a:avLst/>
          </a:prstGeom>
          <a:noFill/>
        </p:spPr>
        <p:txBody>
          <a:bodyPr wrap="none" rtlCol="0">
            <a:spAutoFit/>
          </a:bodyPr>
          <a:lstStyle/>
          <a:p>
            <a:r>
              <a:rPr lang="en-CA">
                <a:solidFill>
                  <a:schemeClr val="bg1"/>
                </a:solidFill>
              </a:rPr>
              <a:t>3</a:t>
            </a:r>
          </a:p>
        </p:txBody>
      </p:sp>
      <p:sp>
        <p:nvSpPr>
          <p:cNvPr id="18" name="Rectangle 17">
            <a:extLst>
              <a:ext uri="{FF2B5EF4-FFF2-40B4-BE49-F238E27FC236}">
                <a16:creationId xmlns:a16="http://schemas.microsoft.com/office/drawing/2014/main" id="{71D2C86C-15D3-7F72-0095-0A57580F6744}"/>
              </a:ext>
            </a:extLst>
          </p:cNvPr>
          <p:cNvSpPr/>
          <p:nvPr/>
        </p:nvSpPr>
        <p:spPr>
          <a:xfrm>
            <a:off x="0" y="-62990"/>
            <a:ext cx="12192000" cy="1011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extLst>
              <a:ext uri="{FF2B5EF4-FFF2-40B4-BE49-F238E27FC236}">
                <a16:creationId xmlns:a16="http://schemas.microsoft.com/office/drawing/2014/main" id="{3DD28A48-FBD6-D8B5-4E08-8123D3AC549D}"/>
              </a:ext>
            </a:extLst>
          </p:cNvPr>
          <p:cNvSpPr/>
          <p:nvPr/>
        </p:nvSpPr>
        <p:spPr>
          <a:xfrm>
            <a:off x="-180" y="899980"/>
            <a:ext cx="2732967" cy="5958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TextBox 24">
            <a:extLst>
              <a:ext uri="{FF2B5EF4-FFF2-40B4-BE49-F238E27FC236}">
                <a16:creationId xmlns:a16="http://schemas.microsoft.com/office/drawing/2014/main" id="{90A12730-2A53-495E-3595-9F37463F86F8}"/>
              </a:ext>
            </a:extLst>
          </p:cNvPr>
          <p:cNvSpPr txBox="1"/>
          <p:nvPr/>
        </p:nvSpPr>
        <p:spPr>
          <a:xfrm>
            <a:off x="410404" y="182862"/>
            <a:ext cx="10907071" cy="523220"/>
          </a:xfrm>
          <a:prstGeom prst="rect">
            <a:avLst/>
          </a:prstGeom>
          <a:solidFill>
            <a:schemeClr val="tx1"/>
          </a:solidFill>
        </p:spPr>
        <p:txBody>
          <a:bodyPr wrap="square">
            <a:spAutoFit/>
          </a:bodyPr>
          <a:lstStyle/>
          <a:p>
            <a:r>
              <a:rPr lang="en-CA" sz="2800" b="1">
                <a:solidFill>
                  <a:srgbClr val="DCAE69"/>
                </a:solidFill>
                <a:latin typeface="Montserrat" panose="00000500000000000000" pitchFamily="2" charset="0"/>
                <a:cs typeface="Poppins SemiBold" panose="00000700000000000000" pitchFamily="2" charset="0"/>
              </a:rPr>
              <a:t>Major Mining Camp in Guiana Shield, Guyana</a:t>
            </a:r>
            <a:r>
              <a:rPr lang="en-CA" sz="2800" b="1">
                <a:solidFill>
                  <a:srgbClr val="FFC000"/>
                </a:solidFill>
                <a:latin typeface="Montserrat" panose="00000500000000000000" pitchFamily="2" charset="0"/>
                <a:cs typeface="Poppins SemiBold" panose="00000700000000000000" pitchFamily="2" charset="0"/>
              </a:rPr>
              <a:t> </a:t>
            </a:r>
            <a:endParaRPr lang="en-CA" sz="2800" b="1" dirty="0">
              <a:solidFill>
                <a:srgbClr val="FFC000"/>
              </a:solidFill>
              <a:latin typeface="Montserrat" panose="00000500000000000000" pitchFamily="2" charset="0"/>
              <a:cs typeface="Poppins SemiBold" panose="00000700000000000000" pitchFamily="2" charset="0"/>
            </a:endParaRPr>
          </a:p>
        </p:txBody>
      </p:sp>
      <p:sp>
        <p:nvSpPr>
          <p:cNvPr id="16" name="Rectangle: Rounded Corners 15">
            <a:extLst>
              <a:ext uri="{FF2B5EF4-FFF2-40B4-BE49-F238E27FC236}">
                <a16:creationId xmlns:a16="http://schemas.microsoft.com/office/drawing/2014/main" id="{BEF65FEC-4D45-523E-8309-556189F096DE}"/>
              </a:ext>
            </a:extLst>
          </p:cNvPr>
          <p:cNvSpPr/>
          <p:nvPr/>
        </p:nvSpPr>
        <p:spPr>
          <a:xfrm>
            <a:off x="143789" y="1774611"/>
            <a:ext cx="4000194" cy="2159171"/>
          </a:xfrm>
          <a:prstGeom prst="roundRect">
            <a:avLst/>
          </a:prstGeom>
          <a:solidFill>
            <a:srgbClr val="FFF8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 Placeholder 2">
            <a:extLst>
              <a:ext uri="{FF2B5EF4-FFF2-40B4-BE49-F238E27FC236}">
                <a16:creationId xmlns:a16="http://schemas.microsoft.com/office/drawing/2014/main" id="{4FC56827-7EFE-A692-4883-0D2C2D3E42EF}"/>
              </a:ext>
            </a:extLst>
          </p:cNvPr>
          <p:cNvSpPr txBox="1">
            <a:spLocks/>
          </p:cNvSpPr>
          <p:nvPr/>
        </p:nvSpPr>
        <p:spPr>
          <a:xfrm>
            <a:off x="197793" y="1929367"/>
            <a:ext cx="4321028" cy="1811826"/>
          </a:xfrm>
          <a:prstGeom prst="rect">
            <a:avLst/>
          </a:prstGeom>
        </p:spPr>
        <p:txBody>
          <a:bodyPr>
            <a:noAutofit/>
          </a:bodyPr>
          <a:lstStyle>
            <a:lvl1pPr marL="277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722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166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1611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055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2500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2944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3389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3833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a:lstStyle>
          <a:p>
            <a:pPr marL="171450" indent="-171450">
              <a:lnSpc>
                <a:spcPct val="90000"/>
              </a:lnSpc>
              <a:spcBef>
                <a:spcPts val="0"/>
              </a:spcBef>
              <a:spcAft>
                <a:spcPts val="600"/>
              </a:spcAft>
              <a:buFont typeface="Arial" panose="020B0604020202020204" pitchFamily="34" charset="0"/>
              <a:buChar char="•"/>
            </a:pPr>
            <a:r>
              <a:rPr lang="en-US" sz="1400" b="1">
                <a:solidFill>
                  <a:srgbClr val="262626"/>
                </a:solidFill>
                <a:highlight>
                  <a:srgbClr val="FFDB93"/>
                </a:highlight>
                <a:latin typeface="Arial" panose="020B0604020202020204" pitchFamily="34" charset="0"/>
                <a:ea typeface="Open Sans" panose="020B0606030504020204" pitchFamily="34" charset="0"/>
                <a:cs typeface="Arial" panose="020B0604020202020204" pitchFamily="34" charset="0"/>
              </a:rPr>
              <a:t>4.4 Moz </a:t>
            </a:r>
            <a:r>
              <a:rPr lang="en-US" sz="1400" b="1">
                <a:solidFill>
                  <a:srgbClr val="262626"/>
                </a:solidFill>
                <a:latin typeface="Arial" panose="020B0604020202020204" pitchFamily="34" charset="0"/>
                <a:ea typeface="Open Sans" panose="020B0606030504020204" pitchFamily="34" charset="0"/>
                <a:cs typeface="Arial" panose="020B0604020202020204" pitchFamily="34" charset="0"/>
              </a:rPr>
              <a:t>Inferred @1.95 g/t Au in 31.9Mt</a:t>
            </a:r>
          </a:p>
          <a:p>
            <a:pPr marL="171450" indent="-171450">
              <a:lnSpc>
                <a:spcPct val="90000"/>
              </a:lnSpc>
              <a:spcBef>
                <a:spcPts val="0"/>
              </a:spcBef>
              <a:spcAft>
                <a:spcPts val="600"/>
              </a:spcAft>
              <a:buFont typeface="Arial" panose="020B0604020202020204" pitchFamily="34" charset="0"/>
              <a:buChar char="•"/>
            </a:pPr>
            <a:r>
              <a:rPr lang="en-US" sz="1400" b="1">
                <a:solidFill>
                  <a:srgbClr val="262626"/>
                </a:solidFill>
                <a:highlight>
                  <a:srgbClr val="FFDB93"/>
                </a:highlight>
                <a:latin typeface="Arial" panose="020B0604020202020204" pitchFamily="34" charset="0"/>
                <a:ea typeface="Open Sans" panose="020B0606030504020204" pitchFamily="34" charset="0"/>
                <a:cs typeface="Arial" panose="020B0604020202020204" pitchFamily="34" charset="0"/>
              </a:rPr>
              <a:t>2.1m oz</a:t>
            </a:r>
            <a:r>
              <a:rPr lang="en-US" sz="1400" b="1">
                <a:solidFill>
                  <a:srgbClr val="262626"/>
                </a:solidFill>
                <a:latin typeface="Arial" panose="020B0604020202020204" pitchFamily="34" charset="0"/>
                <a:ea typeface="Open Sans" panose="020B0606030504020204" pitchFamily="34" charset="0"/>
                <a:cs typeface="Arial" panose="020B0604020202020204" pitchFamily="34" charset="0"/>
              </a:rPr>
              <a:t> Indicated @2.07 g/t Au in 69.6Mt</a:t>
            </a:r>
          </a:p>
          <a:p>
            <a:pPr marL="171450" indent="-171450">
              <a:lnSpc>
                <a:spcPct val="90000"/>
              </a:lnSpc>
              <a:spcBef>
                <a:spcPts val="0"/>
              </a:spcBef>
              <a:spcAft>
                <a:spcPts val="600"/>
              </a:spcAft>
              <a:buFont typeface="Arial" panose="020B0604020202020204" pitchFamily="34" charset="0"/>
              <a:buChar char="•"/>
            </a:pPr>
            <a:r>
              <a:rPr lang="en-US" sz="1400" b="1">
                <a:solidFill>
                  <a:srgbClr val="262626"/>
                </a:solidFill>
                <a:highlight>
                  <a:srgbClr val="FFDB93"/>
                </a:highlight>
                <a:latin typeface="Arial" panose="020B0604020202020204" pitchFamily="34" charset="0"/>
                <a:ea typeface="Open Sans" panose="020B0606030504020204" pitchFamily="34" charset="0"/>
                <a:cs typeface="Arial" panose="020B0604020202020204" pitchFamily="34" charset="0"/>
              </a:rPr>
              <a:t>96% increase to Wenot gold Resources</a:t>
            </a:r>
          </a:p>
          <a:p>
            <a:pPr marL="180975" lvl="1" indent="-180975">
              <a:spcBef>
                <a:spcPts val="0"/>
              </a:spcBef>
              <a:spcAft>
                <a:spcPts val="600"/>
              </a:spcAft>
            </a:pPr>
            <a:r>
              <a:rPr lang="en-US" sz="1400" b="1" u="sng">
                <a:solidFill>
                  <a:schemeClr val="tx1"/>
                </a:solidFill>
                <a:latin typeface="Arial" panose="020B0604020202020204" pitchFamily="34" charset="0"/>
                <a:cs typeface="Arial" panose="020B0604020202020204" pitchFamily="34" charset="0"/>
              </a:rPr>
              <a:t>&gt;</a:t>
            </a:r>
            <a:r>
              <a:rPr lang="en-US" sz="1400" b="1" u="sng" dirty="0">
                <a:solidFill>
                  <a:schemeClr val="tx1"/>
                </a:solidFill>
                <a:latin typeface="Arial" panose="020B0604020202020204" pitchFamily="34" charset="0"/>
                <a:cs typeface="Arial" panose="020B0604020202020204" pitchFamily="34" charset="0"/>
              </a:rPr>
              <a:t>10 million oz </a:t>
            </a:r>
            <a:r>
              <a:rPr lang="en-US" sz="1400" b="1" dirty="0">
                <a:solidFill>
                  <a:schemeClr val="tx1"/>
                </a:solidFill>
                <a:latin typeface="Arial" panose="020B0604020202020204" pitchFamily="34" charset="0"/>
                <a:cs typeface="Arial" panose="020B0604020202020204" pitchFamily="34" charset="0"/>
              </a:rPr>
              <a:t>new MRE + </a:t>
            </a:r>
            <a:r>
              <a:rPr lang="en-US" sz="1400" b="1">
                <a:solidFill>
                  <a:schemeClr val="tx1"/>
                </a:solidFill>
                <a:latin typeface="Arial" panose="020B0604020202020204" pitchFamily="34" charset="0"/>
                <a:cs typeface="Arial" panose="020B0604020202020204" pitchFamily="34" charset="0"/>
              </a:rPr>
              <a:t>Past Production</a:t>
            </a:r>
          </a:p>
          <a:p>
            <a:pPr marL="180975" lvl="1" indent="-180975">
              <a:spcBef>
                <a:spcPts val="0"/>
              </a:spcBef>
              <a:spcAft>
                <a:spcPts val="600"/>
              </a:spcAft>
            </a:pPr>
            <a:r>
              <a:rPr lang="en-US" sz="1400" b="1">
                <a:solidFill>
                  <a:schemeClr val="tx1"/>
                </a:solidFill>
                <a:latin typeface="Arial" panose="020B0604020202020204" pitchFamily="34" charset="0"/>
                <a:cs typeface="Arial" panose="020B0604020202020204" pitchFamily="34" charset="0"/>
              </a:rPr>
              <a:t>Two adjacent orogenic gold deposits</a:t>
            </a:r>
            <a:endParaRPr lang="en-US" sz="1400" b="1" dirty="0">
              <a:solidFill>
                <a:schemeClr val="tx1"/>
              </a:solidFill>
              <a:latin typeface="Arial" panose="020B0604020202020204" pitchFamily="34" charset="0"/>
              <a:cs typeface="Arial" panose="020B0604020202020204" pitchFamily="34" charset="0"/>
            </a:endParaRPr>
          </a:p>
          <a:p>
            <a:pPr marL="180975" lvl="1" indent="-180975">
              <a:spcBef>
                <a:spcPts val="0"/>
              </a:spcBef>
              <a:spcAft>
                <a:spcPts val="600"/>
              </a:spcAft>
            </a:pPr>
            <a:r>
              <a:rPr lang="en-US" sz="1400" b="1" dirty="0">
                <a:solidFill>
                  <a:schemeClr val="tx1"/>
                </a:solidFill>
                <a:latin typeface="Arial" panose="020B0604020202020204" pitchFamily="34" charset="0"/>
                <a:cs typeface="Arial" panose="020B0604020202020204" pitchFamily="34" charset="0"/>
              </a:rPr>
              <a:t>Wenot O/</a:t>
            </a:r>
            <a:r>
              <a:rPr lang="en-US" sz="1400" b="1">
                <a:solidFill>
                  <a:schemeClr val="tx1"/>
                </a:solidFill>
                <a:latin typeface="Arial" panose="020B0604020202020204" pitchFamily="34" charset="0"/>
                <a:cs typeface="Arial" panose="020B0604020202020204" pitchFamily="34" charset="0"/>
              </a:rPr>
              <a:t>P  </a:t>
            </a:r>
            <a:r>
              <a:rPr lang="en-US" sz="1400" b="1" dirty="0">
                <a:solidFill>
                  <a:schemeClr val="tx1"/>
                </a:solidFill>
                <a:latin typeface="Arial" panose="020B0604020202020204" pitchFamily="34" charset="0"/>
                <a:cs typeface="Arial" panose="020B0604020202020204" pitchFamily="34" charset="0"/>
              </a:rPr>
              <a:t>– regional </a:t>
            </a:r>
            <a:r>
              <a:rPr lang="en-US" sz="1400" b="1">
                <a:solidFill>
                  <a:schemeClr val="tx1"/>
                </a:solidFill>
                <a:latin typeface="Arial" panose="020B0604020202020204" pitchFamily="34" charset="0"/>
                <a:cs typeface="Arial" panose="020B0604020202020204" pitchFamily="34" charset="0"/>
              </a:rPr>
              <a:t>shear-hosted </a:t>
            </a:r>
            <a:endParaRPr lang="en-US" sz="1400" b="1" dirty="0">
              <a:solidFill>
                <a:schemeClr val="tx1"/>
              </a:solidFill>
              <a:latin typeface="Arial" panose="020B0604020202020204" pitchFamily="34" charset="0"/>
              <a:cs typeface="Arial" panose="020B0604020202020204" pitchFamily="34" charset="0"/>
            </a:endParaRPr>
          </a:p>
          <a:p>
            <a:pPr marL="180975" lvl="1" indent="-180975">
              <a:spcBef>
                <a:spcPts val="0"/>
              </a:spcBef>
              <a:spcAft>
                <a:spcPts val="600"/>
              </a:spcAft>
            </a:pPr>
            <a:r>
              <a:rPr lang="en-US" sz="1400" b="1" dirty="0">
                <a:solidFill>
                  <a:schemeClr val="tx1"/>
                </a:solidFill>
                <a:latin typeface="Arial" panose="020B0604020202020204" pitchFamily="34" charset="0"/>
                <a:cs typeface="Arial" panose="020B0604020202020204" pitchFamily="34" charset="0"/>
              </a:rPr>
              <a:t>Gilt Creek UG – </a:t>
            </a:r>
            <a:r>
              <a:rPr lang="en-US" sz="1400" b="1">
                <a:solidFill>
                  <a:schemeClr val="tx1"/>
                </a:solidFill>
                <a:latin typeface="Arial" panose="020B0604020202020204" pitchFamily="34" charset="0"/>
                <a:cs typeface="Arial" panose="020B0604020202020204" pitchFamily="34" charset="0"/>
              </a:rPr>
              <a:t>intrusion hosted</a:t>
            </a:r>
            <a:endParaRPr lang="en-US" sz="1400" b="1" dirty="0">
              <a:solidFill>
                <a:schemeClr val="tx1"/>
              </a:solidFill>
              <a:latin typeface="Arial" panose="020B0604020202020204" pitchFamily="34" charset="0"/>
              <a:cs typeface="Arial" panose="020B0604020202020204" pitchFamily="34" charset="0"/>
            </a:endParaRPr>
          </a:p>
        </p:txBody>
      </p:sp>
      <p:pic>
        <p:nvPicPr>
          <p:cNvPr id="23" name="Picture 22" descr="A gold logo on a black background&#10;&#10;AI-generated content may be incorrect.">
            <a:extLst>
              <a:ext uri="{FF2B5EF4-FFF2-40B4-BE49-F238E27FC236}">
                <a16:creationId xmlns:a16="http://schemas.microsoft.com/office/drawing/2014/main" id="{DA950BC6-BE0A-AECE-7A5C-6ECBDEA91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3978" y="-14021"/>
            <a:ext cx="2344637" cy="936545"/>
          </a:xfrm>
          <a:prstGeom prst="rect">
            <a:avLst/>
          </a:prstGeom>
        </p:spPr>
      </p:pic>
      <p:pic>
        <p:nvPicPr>
          <p:cNvPr id="3" name="Picture 2">
            <a:extLst>
              <a:ext uri="{FF2B5EF4-FFF2-40B4-BE49-F238E27FC236}">
                <a16:creationId xmlns:a16="http://schemas.microsoft.com/office/drawing/2014/main" id="{D5572F24-7FFA-7808-E044-F56065B7DD8C}"/>
              </a:ext>
            </a:extLst>
          </p:cNvPr>
          <p:cNvPicPr>
            <a:picLocks noChangeAspect="1"/>
          </p:cNvPicPr>
          <p:nvPr/>
        </p:nvPicPr>
        <p:blipFill>
          <a:blip r:embed="rId5"/>
          <a:stretch>
            <a:fillRect/>
          </a:stretch>
        </p:blipFill>
        <p:spPr>
          <a:xfrm>
            <a:off x="895903" y="4045680"/>
            <a:ext cx="2690639" cy="2685069"/>
          </a:xfrm>
          <a:prstGeom prst="rect">
            <a:avLst/>
          </a:prstGeom>
        </p:spPr>
      </p:pic>
      <p:sp>
        <p:nvSpPr>
          <p:cNvPr id="22" name="Rectangle 21">
            <a:extLst>
              <a:ext uri="{FF2B5EF4-FFF2-40B4-BE49-F238E27FC236}">
                <a16:creationId xmlns:a16="http://schemas.microsoft.com/office/drawing/2014/main" id="{F59BA56A-5A95-6C61-FFC1-A5699F38A585}"/>
              </a:ext>
            </a:extLst>
          </p:cNvPr>
          <p:cNvSpPr/>
          <p:nvPr/>
        </p:nvSpPr>
        <p:spPr>
          <a:xfrm>
            <a:off x="895903" y="4463716"/>
            <a:ext cx="277309" cy="4112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94DC6D4B-A63A-1F4E-E6EF-FE725A2B9253}"/>
              </a:ext>
            </a:extLst>
          </p:cNvPr>
          <p:cNvSpPr txBox="1"/>
          <p:nvPr/>
        </p:nvSpPr>
        <p:spPr>
          <a:xfrm>
            <a:off x="913951" y="4437838"/>
            <a:ext cx="355840" cy="246221"/>
          </a:xfrm>
          <a:prstGeom prst="rect">
            <a:avLst/>
          </a:prstGeom>
          <a:noFill/>
        </p:spPr>
        <p:txBody>
          <a:bodyPr wrap="square" rtlCol="0">
            <a:spAutoFit/>
          </a:bodyPr>
          <a:lstStyle/>
          <a:p>
            <a:r>
              <a:rPr lang="en-CA" sz="1000"/>
              <a:t>7.0</a:t>
            </a:r>
          </a:p>
        </p:txBody>
      </p:sp>
      <p:sp>
        <p:nvSpPr>
          <p:cNvPr id="21" name="TextBox 20">
            <a:extLst>
              <a:ext uri="{FF2B5EF4-FFF2-40B4-BE49-F238E27FC236}">
                <a16:creationId xmlns:a16="http://schemas.microsoft.com/office/drawing/2014/main" id="{15581625-BD9A-2DCC-1F15-AA0ECA53EE4A}"/>
              </a:ext>
            </a:extLst>
          </p:cNvPr>
          <p:cNvSpPr txBox="1"/>
          <p:nvPr/>
        </p:nvSpPr>
        <p:spPr>
          <a:xfrm>
            <a:off x="902052" y="4692404"/>
            <a:ext cx="355840" cy="246221"/>
          </a:xfrm>
          <a:prstGeom prst="rect">
            <a:avLst/>
          </a:prstGeom>
          <a:noFill/>
        </p:spPr>
        <p:txBody>
          <a:bodyPr wrap="square" rtlCol="0">
            <a:spAutoFit/>
          </a:bodyPr>
          <a:lstStyle/>
          <a:p>
            <a:r>
              <a:rPr lang="en-CA" sz="1000"/>
              <a:t>6.0</a:t>
            </a:r>
          </a:p>
        </p:txBody>
      </p:sp>
      <p:sp>
        <p:nvSpPr>
          <p:cNvPr id="26" name="TextBox 25">
            <a:extLst>
              <a:ext uri="{FF2B5EF4-FFF2-40B4-BE49-F238E27FC236}">
                <a16:creationId xmlns:a16="http://schemas.microsoft.com/office/drawing/2014/main" id="{3EAC26EB-633D-5552-F6C5-0F04C4555D38}"/>
              </a:ext>
            </a:extLst>
          </p:cNvPr>
          <p:cNvSpPr txBox="1"/>
          <p:nvPr/>
        </p:nvSpPr>
        <p:spPr>
          <a:xfrm>
            <a:off x="369306" y="1360095"/>
            <a:ext cx="3634265" cy="369332"/>
          </a:xfrm>
          <a:prstGeom prst="rect">
            <a:avLst/>
          </a:prstGeom>
          <a:noFill/>
        </p:spPr>
        <p:txBody>
          <a:bodyPr wrap="none" rtlCol="0">
            <a:spAutoFit/>
          </a:bodyPr>
          <a:lstStyle/>
          <a:p>
            <a:r>
              <a:rPr lang="en-CA" b="1" i="1">
                <a:solidFill>
                  <a:schemeClr val="accent4"/>
                </a:solidFill>
              </a:rPr>
              <a:t>New Mineral Resource Aug 25, 2025</a:t>
            </a:r>
          </a:p>
        </p:txBody>
      </p:sp>
      <p:sp>
        <p:nvSpPr>
          <p:cNvPr id="27" name="TextBox 26">
            <a:extLst>
              <a:ext uri="{FF2B5EF4-FFF2-40B4-BE49-F238E27FC236}">
                <a16:creationId xmlns:a16="http://schemas.microsoft.com/office/drawing/2014/main" id="{42ABEE0B-F202-C56F-C92E-30CBB24C15A9}"/>
              </a:ext>
            </a:extLst>
          </p:cNvPr>
          <p:cNvSpPr txBox="1"/>
          <p:nvPr/>
        </p:nvSpPr>
        <p:spPr>
          <a:xfrm rot="21185434">
            <a:off x="6258111" y="2334893"/>
            <a:ext cx="2108911" cy="523220"/>
          </a:xfrm>
          <a:prstGeom prst="rect">
            <a:avLst/>
          </a:prstGeom>
          <a:solidFill>
            <a:srgbClr val="B2871B">
              <a:alpha val="39000"/>
            </a:srgbClr>
          </a:solidFill>
        </p:spPr>
        <p:txBody>
          <a:bodyPr wrap="none" rtlCol="0">
            <a:spAutoFit/>
          </a:bodyPr>
          <a:lstStyle/>
          <a:p>
            <a:r>
              <a:rPr lang="en-CA" sz="1400" b="1"/>
              <a:t>   970 koz @1.46 g/t Indic</a:t>
            </a:r>
          </a:p>
          <a:p>
            <a:r>
              <a:rPr lang="en-CA" sz="1400" b="1"/>
              <a:t>3,717 koz @ 1.82 g/t Infer</a:t>
            </a:r>
          </a:p>
        </p:txBody>
      </p:sp>
      <p:sp>
        <p:nvSpPr>
          <p:cNvPr id="28" name="TextBox 27">
            <a:extLst>
              <a:ext uri="{FF2B5EF4-FFF2-40B4-BE49-F238E27FC236}">
                <a16:creationId xmlns:a16="http://schemas.microsoft.com/office/drawing/2014/main" id="{392DD3B5-D387-BBE1-CAC4-89A618D9CD4F}"/>
              </a:ext>
            </a:extLst>
          </p:cNvPr>
          <p:cNvSpPr txBox="1"/>
          <p:nvPr/>
        </p:nvSpPr>
        <p:spPr>
          <a:xfrm rot="21316715">
            <a:off x="9929337" y="5286486"/>
            <a:ext cx="2171428" cy="523220"/>
          </a:xfrm>
          <a:prstGeom prst="rect">
            <a:avLst/>
          </a:prstGeom>
          <a:noFill/>
        </p:spPr>
        <p:txBody>
          <a:bodyPr wrap="none" rtlCol="0">
            <a:spAutoFit/>
          </a:bodyPr>
          <a:lstStyle/>
          <a:p>
            <a:r>
              <a:rPr lang="en-CA" sz="1400" b="1">
                <a:solidFill>
                  <a:schemeClr val="accent6">
                    <a:lumMod val="60000"/>
                    <a:lumOff val="40000"/>
                  </a:schemeClr>
                </a:solidFill>
              </a:rPr>
              <a:t> 1,151 koz 3.22 g/t Indic</a:t>
            </a:r>
          </a:p>
          <a:p>
            <a:r>
              <a:rPr lang="en-CA" sz="1400" b="1">
                <a:solidFill>
                  <a:schemeClr val="accent6">
                    <a:lumMod val="60000"/>
                    <a:lumOff val="40000"/>
                  </a:schemeClr>
                </a:solidFill>
              </a:rPr>
              <a:t>     665 koz @ 3.34 g/t Infer</a:t>
            </a:r>
          </a:p>
        </p:txBody>
      </p:sp>
    </p:spTree>
    <p:extLst>
      <p:ext uri="{BB962C8B-B14F-4D97-AF65-F5344CB8AC3E}">
        <p14:creationId xmlns:p14="http://schemas.microsoft.com/office/powerpoint/2010/main" val="2558288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CF6F1-60D0-91AB-B1C7-7C4D03087E8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9D28926-7912-350D-5B23-5D17A98AAA93}"/>
              </a:ext>
            </a:extLst>
          </p:cNvPr>
          <p:cNvSpPr/>
          <p:nvPr/>
        </p:nvSpPr>
        <p:spPr>
          <a:xfrm>
            <a:off x="4735796" y="3438728"/>
            <a:ext cx="2671448" cy="2845340"/>
          </a:xfrm>
          <a:prstGeom prst="rect">
            <a:avLst/>
          </a:prstGeom>
          <a:solidFill>
            <a:srgbClr val="4352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FD35CFD1-464B-671A-397D-3937DCA2FB38}"/>
              </a:ext>
            </a:extLst>
          </p:cNvPr>
          <p:cNvSpPr/>
          <p:nvPr/>
        </p:nvSpPr>
        <p:spPr>
          <a:xfrm>
            <a:off x="0" y="-62990"/>
            <a:ext cx="12202060" cy="941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Box 3">
            <a:extLst>
              <a:ext uri="{FF2B5EF4-FFF2-40B4-BE49-F238E27FC236}">
                <a16:creationId xmlns:a16="http://schemas.microsoft.com/office/drawing/2014/main" id="{5B21B866-55E1-656C-3F9B-D723D8CC9D9A}"/>
              </a:ext>
            </a:extLst>
          </p:cNvPr>
          <p:cNvSpPr txBox="1"/>
          <p:nvPr/>
        </p:nvSpPr>
        <p:spPr>
          <a:xfrm>
            <a:off x="354919" y="3792986"/>
            <a:ext cx="3617057" cy="615553"/>
          </a:xfrm>
          <a:prstGeom prst="rect">
            <a:avLst/>
          </a:prstGeom>
          <a:noFill/>
        </p:spPr>
        <p:txBody>
          <a:bodyPr wrap="square" rtlCol="0">
            <a:spAutoFit/>
          </a:bodyPr>
          <a:lstStyle/>
          <a:p>
            <a:r>
              <a:rPr lang="en-US" sz="1700" b="1" dirty="0">
                <a:solidFill>
                  <a:srgbClr val="DCAE69"/>
                </a:solidFill>
                <a:latin typeface="Arial" panose="020B0604020202020204" pitchFamily="34" charset="0"/>
                <a:cs typeface="Arial" panose="020B0604020202020204" pitchFamily="34" charset="0"/>
              </a:rPr>
              <a:t>100% </a:t>
            </a:r>
            <a:r>
              <a:rPr lang="en-US" sz="1700" b="1">
                <a:solidFill>
                  <a:srgbClr val="DCAE69"/>
                </a:solidFill>
                <a:latin typeface="Arial" panose="020B0604020202020204" pitchFamily="34" charset="0"/>
                <a:cs typeface="Arial" panose="020B0604020202020204" pitchFamily="34" charset="0"/>
              </a:rPr>
              <a:t>Interest in Mining Friendly Jurisdiction</a:t>
            </a:r>
            <a:endParaRPr lang="en-US" sz="1700" b="1" dirty="0">
              <a:solidFill>
                <a:srgbClr val="DCAE6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F0A12FA-CE33-414E-BF82-3F193C6E2C53}"/>
              </a:ext>
            </a:extLst>
          </p:cNvPr>
          <p:cNvSpPr txBox="1"/>
          <p:nvPr/>
        </p:nvSpPr>
        <p:spPr>
          <a:xfrm>
            <a:off x="156766" y="4492192"/>
            <a:ext cx="4224259" cy="2007473"/>
          </a:xfrm>
          <a:prstGeom prst="rect">
            <a:avLst/>
          </a:prstGeom>
          <a:noFill/>
        </p:spPr>
        <p:txBody>
          <a:bodyPr wrap="square" rtlCol="0">
            <a:spAutoFit/>
          </a:bodyPr>
          <a:lstStyle/>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Simplest land tenure in Guyana: 3 permits directly from gov’t, Omai PL good until April 2027-2029</a:t>
            </a:r>
          </a:p>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Fraser Institute lists Guyana as 9</a:t>
            </a:r>
            <a:r>
              <a:rPr lang="en-US" sz="1300" baseline="30000">
                <a:solidFill>
                  <a:srgbClr val="262626"/>
                </a:solidFill>
                <a:latin typeface="Arial" panose="020B0604020202020204" pitchFamily="34" charset="0"/>
                <a:ea typeface="Open Sans" panose="020B0606030504020204" pitchFamily="34" charset="0"/>
                <a:cs typeface="Arial" panose="020B0604020202020204" pitchFamily="34" charset="0"/>
              </a:rPr>
              <a:t>th</a:t>
            </a: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 best jurisdiction for mining investment</a:t>
            </a:r>
          </a:p>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Fastest growing GDP in world – offshore oil boom</a:t>
            </a:r>
          </a:p>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Presidential election 2 wks ago: Incumbent re-elected with majority &amp; in parliament </a:t>
            </a:r>
          </a:p>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Government wants large-scale mine development</a:t>
            </a:r>
          </a:p>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Gov’t &amp; Communities pro redevelopment of Omai</a:t>
            </a:r>
          </a:p>
        </p:txBody>
      </p:sp>
      <p:sp>
        <p:nvSpPr>
          <p:cNvPr id="13" name="TextBox 12">
            <a:extLst>
              <a:ext uri="{FF2B5EF4-FFF2-40B4-BE49-F238E27FC236}">
                <a16:creationId xmlns:a16="http://schemas.microsoft.com/office/drawing/2014/main" id="{C64C6768-3EB4-E791-591E-938070CE5611}"/>
              </a:ext>
            </a:extLst>
          </p:cNvPr>
          <p:cNvSpPr txBox="1"/>
          <p:nvPr/>
        </p:nvSpPr>
        <p:spPr>
          <a:xfrm>
            <a:off x="285714" y="980508"/>
            <a:ext cx="4167487" cy="353943"/>
          </a:xfrm>
          <a:prstGeom prst="rect">
            <a:avLst/>
          </a:prstGeom>
          <a:noFill/>
        </p:spPr>
        <p:txBody>
          <a:bodyPr wrap="square" rtlCol="0">
            <a:spAutoFit/>
          </a:bodyPr>
          <a:lstStyle/>
          <a:p>
            <a:r>
              <a:rPr lang="en-US" sz="1700" b="1">
                <a:solidFill>
                  <a:srgbClr val="DCAE69"/>
                </a:solidFill>
                <a:latin typeface="Arial" panose="020B0604020202020204" pitchFamily="34" charset="0"/>
                <a:cs typeface="Arial" panose="020B0604020202020204" pitchFamily="34" charset="0"/>
              </a:rPr>
              <a:t>Drilling with Four Rigs</a:t>
            </a:r>
            <a:endParaRPr lang="en-US" sz="1700" b="1" dirty="0">
              <a:solidFill>
                <a:srgbClr val="DCAE69"/>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7092E81-621A-71DB-EEDA-974CA06A4E57}"/>
              </a:ext>
            </a:extLst>
          </p:cNvPr>
          <p:cNvSpPr txBox="1"/>
          <p:nvPr/>
        </p:nvSpPr>
        <p:spPr>
          <a:xfrm>
            <a:off x="121865" y="1326418"/>
            <a:ext cx="4331336" cy="2791533"/>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Drilled over 25,000m in 2025 and additional 15,000 planned before yr end:</a:t>
            </a:r>
          </a:p>
          <a:p>
            <a:pPr marL="447675" lvl="1" indent="-184150">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Wenot: to extend East Wenot, PEA optimization, resource expansion</a:t>
            </a:r>
          </a:p>
          <a:p>
            <a:pPr marL="447675" lvl="1" indent="-184150">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Nearby exploration targets for satellite pits</a:t>
            </a:r>
          </a:p>
          <a:p>
            <a:pPr marL="447675" lvl="1" indent="-184150">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Testing Wenot deep blue sky (1,812m currently)</a:t>
            </a:r>
          </a:p>
          <a:p>
            <a:pPr marL="171450" indent="-171450">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Updated PEA mine plan larger to incorporate Gilt Creek underground + much expanded Wenot superpit</a:t>
            </a:r>
          </a:p>
          <a:p>
            <a:pPr marL="171450" indent="-171450">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PEA components well underway</a:t>
            </a:r>
          </a:p>
          <a:p>
            <a:pPr>
              <a:lnSpc>
                <a:spcPct val="90000"/>
              </a:lnSpc>
              <a:spcAft>
                <a:spcPts val="600"/>
              </a:spcAft>
            </a:pPr>
            <a:endParaRPr lang="en-US" sz="1300">
              <a:solidFill>
                <a:srgbClr val="262626"/>
              </a:solidFill>
              <a:latin typeface="Arial" panose="020B0604020202020204" pitchFamily="34" charset="0"/>
              <a:ea typeface="Open Sans" panose="020B0606030504020204" pitchFamily="34" charset="0"/>
              <a:cs typeface="Arial" panose="020B0604020202020204" pitchFamily="34" charset="0"/>
            </a:endParaRPr>
          </a:p>
          <a:p>
            <a:pPr marL="171450" indent="-171450">
              <a:lnSpc>
                <a:spcPct val="90000"/>
              </a:lnSpc>
              <a:spcAft>
                <a:spcPts val="600"/>
              </a:spcAft>
              <a:buFont typeface="Arial" panose="020B0604020202020204" pitchFamily="34" charset="0"/>
              <a:buChar char="•"/>
            </a:pPr>
            <a:endParaRPr lang="en-US" sz="1300">
              <a:solidFill>
                <a:srgbClr val="262626"/>
              </a:solidFill>
              <a:latin typeface="Arial" panose="020B0604020202020204" pitchFamily="34" charset="0"/>
              <a:ea typeface="Open Sans" panose="020B06060305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5B43758-3BEC-A2EC-67B8-3FACBBB0410D}"/>
              </a:ext>
            </a:extLst>
          </p:cNvPr>
          <p:cNvSpPr txBox="1"/>
          <p:nvPr/>
        </p:nvSpPr>
        <p:spPr>
          <a:xfrm>
            <a:off x="7738801" y="941947"/>
            <a:ext cx="3476936" cy="353943"/>
          </a:xfrm>
          <a:prstGeom prst="rect">
            <a:avLst/>
          </a:prstGeom>
          <a:noFill/>
        </p:spPr>
        <p:txBody>
          <a:bodyPr wrap="square" rtlCol="0">
            <a:spAutoFit/>
          </a:bodyPr>
          <a:lstStyle/>
          <a:p>
            <a:r>
              <a:rPr lang="en-US" sz="1700" b="1" dirty="0">
                <a:solidFill>
                  <a:srgbClr val="DCAE69"/>
                </a:solidFill>
                <a:latin typeface="Arial" panose="020B0604020202020204" pitchFamily="34" charset="0"/>
                <a:cs typeface="Arial" panose="020B0604020202020204" pitchFamily="34" charset="0"/>
              </a:rPr>
              <a:t>Brownfields Advantage</a:t>
            </a:r>
          </a:p>
        </p:txBody>
      </p:sp>
      <p:sp>
        <p:nvSpPr>
          <p:cNvPr id="21" name="TextBox 20">
            <a:extLst>
              <a:ext uri="{FF2B5EF4-FFF2-40B4-BE49-F238E27FC236}">
                <a16:creationId xmlns:a16="http://schemas.microsoft.com/office/drawing/2014/main" id="{B4D0F54D-3060-D3D4-91F8-2E70000A56BA}"/>
              </a:ext>
            </a:extLst>
          </p:cNvPr>
          <p:cNvSpPr txBox="1"/>
          <p:nvPr/>
        </p:nvSpPr>
        <p:spPr>
          <a:xfrm>
            <a:off x="7558854" y="1354161"/>
            <a:ext cx="4332196" cy="2174441"/>
          </a:xfrm>
          <a:prstGeom prst="rect">
            <a:avLst/>
          </a:prstGeom>
          <a:noFill/>
        </p:spPr>
        <p:txBody>
          <a:bodyPr wrap="square" rtlCol="0">
            <a:spAutoFit/>
          </a:bodyPr>
          <a:lstStyle/>
          <a:p>
            <a:pPr marL="171450" indent="-171450">
              <a:lnSpc>
                <a:spcPct val="90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Producer of 3.8m oz (1993-2005) avg 300k oz/yr</a:t>
            </a:r>
          </a:p>
          <a:p>
            <a:pPr marL="171450" indent="-171450">
              <a:lnSpc>
                <a:spcPct val="90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Known </a:t>
            </a:r>
            <a:r>
              <a:rPr lang="en-US" sz="1300" dirty="0">
                <a:solidFill>
                  <a:srgbClr val="262626"/>
                </a:solidFill>
                <a:latin typeface="Arial" panose="020B0604020202020204" pitchFamily="34" charset="0"/>
                <a:ea typeface="Open Sans" panose="020B0606030504020204" pitchFamily="34" charset="0"/>
                <a:cs typeface="Arial" panose="020B0604020202020204" pitchFamily="34" charset="0"/>
              </a:rPr>
              <a:t>metallurgy: 92% gold recoveries </a:t>
            </a:r>
          </a:p>
          <a:p>
            <a:pPr marL="171450" indent="-171450">
              <a:lnSpc>
                <a:spcPct val="90000"/>
              </a:lnSpc>
              <a:spcAft>
                <a:spcPts val="600"/>
              </a:spcAft>
              <a:buFont typeface="Arial" panose="020B0604020202020204" pitchFamily="34" charset="0"/>
              <a:buChar char="•"/>
            </a:pPr>
            <a:r>
              <a:rPr lang="en-US" sz="1300" dirty="0">
                <a:solidFill>
                  <a:srgbClr val="262626"/>
                </a:solidFill>
                <a:latin typeface="Arial" panose="020B0604020202020204" pitchFamily="34" charset="0"/>
                <a:ea typeface="Open Sans" panose="020B0606030504020204" pitchFamily="34" charset="0"/>
                <a:cs typeface="Arial" panose="020B0604020202020204" pitchFamily="34" charset="0"/>
              </a:rPr>
              <a:t>Paved road and nearby skilled workforce</a:t>
            </a:r>
          </a:p>
          <a:p>
            <a:pPr marL="171450" indent="-171450">
              <a:lnSpc>
                <a:spcPct val="90000"/>
              </a:lnSpc>
              <a:spcAft>
                <a:spcPts val="600"/>
              </a:spcAft>
              <a:buFont typeface="Arial" panose="020B0604020202020204" pitchFamily="34" charset="0"/>
              <a:buChar char="•"/>
            </a:pPr>
            <a:r>
              <a:rPr lang="en-US" sz="1300" dirty="0">
                <a:solidFill>
                  <a:srgbClr val="262626"/>
                </a:solidFill>
                <a:latin typeface="Arial" panose="020B0604020202020204" pitchFamily="34" charset="0"/>
                <a:ea typeface="Open Sans" panose="020B0606030504020204" pitchFamily="34" charset="0"/>
                <a:cs typeface="Arial" panose="020B0604020202020204" pitchFamily="34" charset="0"/>
              </a:rPr>
              <a:t>Hydropower potential, to come </a:t>
            </a: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within 30km </a:t>
            </a:r>
            <a:endParaRPr lang="en-US" sz="1300" dirty="0">
              <a:solidFill>
                <a:srgbClr val="262626"/>
              </a:solidFill>
              <a:latin typeface="Arial" panose="020B0604020202020204" pitchFamily="34" charset="0"/>
              <a:ea typeface="Open Sans" panose="020B0606030504020204" pitchFamily="34" charset="0"/>
              <a:cs typeface="Arial" panose="020B0604020202020204" pitchFamily="34" charset="0"/>
            </a:endParaRPr>
          </a:p>
          <a:p>
            <a:pPr marL="171450" indent="-171450">
              <a:lnSpc>
                <a:spcPct val="90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Rapid, low-cost discoveries  &lt;$4.00/oz</a:t>
            </a:r>
          </a:p>
          <a:p>
            <a:pPr marL="171450" indent="-171450">
              <a:lnSpc>
                <a:spcPct val="90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Fast-track permitting as a brownfields site: Environmental </a:t>
            </a:r>
            <a:r>
              <a:rPr lang="en-US" sz="1300" dirty="0">
                <a:solidFill>
                  <a:srgbClr val="262626"/>
                </a:solidFill>
                <a:latin typeface="Arial" panose="020B0604020202020204" pitchFamily="34" charset="0"/>
                <a:ea typeface="Open Sans" panose="020B0606030504020204" pitchFamily="34" charset="0"/>
                <a:cs typeface="Arial" panose="020B0604020202020204" pitchFamily="34" charset="0"/>
              </a:rPr>
              <a:t>Permit (interim) issued after public comment </a:t>
            </a: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period on </a:t>
            </a:r>
            <a:r>
              <a:rPr lang="en-US" sz="1300" dirty="0">
                <a:solidFill>
                  <a:srgbClr val="262626"/>
                </a:solidFill>
                <a:latin typeface="Arial" panose="020B0604020202020204" pitchFamily="34" charset="0"/>
                <a:ea typeface="Open Sans" panose="020B0606030504020204" pitchFamily="34" charset="0"/>
                <a:cs typeface="Arial" panose="020B0604020202020204" pitchFamily="34" charset="0"/>
              </a:rPr>
              <a:t>the </a:t>
            </a: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EIA path</a:t>
            </a:r>
          </a:p>
          <a:p>
            <a:pPr marL="171450" indent="-171450">
              <a:lnSpc>
                <a:spcPct val="90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Two existing tailings sites</a:t>
            </a:r>
            <a:endParaRPr lang="en-US" sz="1300" dirty="0">
              <a:solidFill>
                <a:srgbClr val="262626"/>
              </a:solidFill>
              <a:latin typeface="Arial" panose="020B0604020202020204" pitchFamily="34" charset="0"/>
              <a:ea typeface="Open Sans" panose="020B0606030504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988D567-6C56-70D5-CBA0-B8851F5F39CA}"/>
              </a:ext>
            </a:extLst>
          </p:cNvPr>
          <p:cNvPicPr>
            <a:picLocks noChangeAspect="1"/>
          </p:cNvPicPr>
          <p:nvPr/>
        </p:nvPicPr>
        <p:blipFill>
          <a:blip r:embed="rId3"/>
          <a:stretch>
            <a:fillRect/>
          </a:stretch>
        </p:blipFill>
        <p:spPr>
          <a:xfrm>
            <a:off x="4804575" y="1014709"/>
            <a:ext cx="2515117" cy="2267147"/>
          </a:xfrm>
          <a:prstGeom prst="rect">
            <a:avLst/>
          </a:prstGeom>
          <a:ln w="63500">
            <a:solidFill>
              <a:srgbClr val="435260"/>
            </a:solidFill>
          </a:ln>
        </p:spPr>
      </p:pic>
      <p:sp>
        <p:nvSpPr>
          <p:cNvPr id="23" name="Rectangle 22">
            <a:extLst>
              <a:ext uri="{FF2B5EF4-FFF2-40B4-BE49-F238E27FC236}">
                <a16:creationId xmlns:a16="http://schemas.microsoft.com/office/drawing/2014/main" id="{9FD2AAF1-B76A-6601-A079-2617852366E3}"/>
              </a:ext>
            </a:extLst>
          </p:cNvPr>
          <p:cNvSpPr/>
          <p:nvPr/>
        </p:nvSpPr>
        <p:spPr>
          <a:xfrm>
            <a:off x="-21432" y="0"/>
            <a:ext cx="12213432" cy="828111"/>
          </a:xfrm>
          <a:prstGeom prst="rect">
            <a:avLst/>
          </a:prstGeom>
          <a:solidFill>
            <a:srgbClr val="43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TextBox 23">
            <a:extLst>
              <a:ext uri="{FF2B5EF4-FFF2-40B4-BE49-F238E27FC236}">
                <a16:creationId xmlns:a16="http://schemas.microsoft.com/office/drawing/2014/main" id="{BD756171-02D7-E0F8-5694-9F1DF40E5377}"/>
              </a:ext>
            </a:extLst>
          </p:cNvPr>
          <p:cNvSpPr txBox="1"/>
          <p:nvPr/>
        </p:nvSpPr>
        <p:spPr>
          <a:xfrm>
            <a:off x="195791" y="167142"/>
            <a:ext cx="10263654" cy="507831"/>
          </a:xfrm>
          <a:prstGeom prst="rect">
            <a:avLst/>
          </a:prstGeom>
          <a:noFill/>
        </p:spPr>
        <p:txBody>
          <a:bodyPr wrap="square" rtlCol="0">
            <a:spAutoFit/>
          </a:bodyPr>
          <a:lstStyle/>
          <a:p>
            <a:pPr>
              <a:tabLst>
                <a:tab pos="1538288" algn="l"/>
              </a:tabLst>
            </a:pPr>
            <a:r>
              <a:rPr lang="en-US" sz="2700" b="1">
                <a:solidFill>
                  <a:srgbClr val="DCAE69"/>
                </a:solidFill>
                <a:latin typeface="Montserrat" panose="00000500000000000000" pitchFamily="2" charset="0"/>
                <a:cs typeface="Poppins SemiBold" panose="00000700000000000000" pitchFamily="2" charset="0"/>
              </a:rPr>
              <a:t>Next Steps: Updated PEA &amp; Exploration Targets </a:t>
            </a:r>
            <a:endParaRPr lang="en-US" sz="2700" b="1" dirty="0">
              <a:solidFill>
                <a:srgbClr val="DCAE69"/>
              </a:solidFill>
              <a:latin typeface="Montserrat" panose="00000500000000000000" pitchFamily="2" charset="0"/>
              <a:cs typeface="Poppins SemiBold" panose="00000700000000000000" pitchFamily="2" charset="0"/>
            </a:endParaRPr>
          </a:p>
        </p:txBody>
      </p:sp>
      <p:pic>
        <p:nvPicPr>
          <p:cNvPr id="3" name="Graphic 2">
            <a:extLst>
              <a:ext uri="{FF2B5EF4-FFF2-40B4-BE49-F238E27FC236}">
                <a16:creationId xmlns:a16="http://schemas.microsoft.com/office/drawing/2014/main" id="{7F701F38-AB53-C776-B523-AC9D4A3AD0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0004" y="64391"/>
            <a:ext cx="1628405" cy="646671"/>
          </a:xfrm>
          <a:prstGeom prst="rect">
            <a:avLst/>
          </a:prstGeom>
        </p:spPr>
      </p:pic>
      <p:sp>
        <p:nvSpPr>
          <p:cNvPr id="2" name="TextBox 1">
            <a:extLst>
              <a:ext uri="{FF2B5EF4-FFF2-40B4-BE49-F238E27FC236}">
                <a16:creationId xmlns:a16="http://schemas.microsoft.com/office/drawing/2014/main" id="{7DCBAB6A-99AB-A04C-C7EE-814613E67504}"/>
              </a:ext>
            </a:extLst>
          </p:cNvPr>
          <p:cNvSpPr txBox="1"/>
          <p:nvPr/>
        </p:nvSpPr>
        <p:spPr>
          <a:xfrm>
            <a:off x="7612822" y="4343987"/>
            <a:ext cx="4224259" cy="1250342"/>
          </a:xfrm>
          <a:prstGeom prst="rect">
            <a:avLst/>
          </a:prstGeom>
          <a:solidFill>
            <a:schemeClr val="bg1"/>
          </a:solidFill>
        </p:spPr>
        <p:txBody>
          <a:bodyPr wrap="square" rtlCol="0">
            <a:spAutoFit/>
          </a:bodyPr>
          <a:lstStyle/>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US$19 million</a:t>
            </a:r>
          </a:p>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Updated PEA (Expanded Wenot + Gilt Creek)</a:t>
            </a:r>
          </a:p>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Nearby exploration targets for satellite pits</a:t>
            </a:r>
          </a:p>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Wenot resource expansion </a:t>
            </a:r>
          </a:p>
          <a:p>
            <a:pPr marL="171450" indent="-171450">
              <a:lnSpc>
                <a:spcPct val="85000"/>
              </a:lnSpc>
              <a:spcAft>
                <a:spcPts val="600"/>
              </a:spcAft>
              <a:buFont typeface="Arial" panose="020B0604020202020204" pitchFamily="34" charset="0"/>
              <a:buChar char="•"/>
            </a:pPr>
            <a:r>
              <a:rPr lang="en-US" sz="1300">
                <a:solidFill>
                  <a:srgbClr val="262626"/>
                </a:solidFill>
                <a:latin typeface="Arial" panose="020B0604020202020204" pitchFamily="34" charset="0"/>
                <a:ea typeface="Open Sans" panose="020B0606030504020204" pitchFamily="34" charset="0"/>
                <a:cs typeface="Arial" panose="020B0604020202020204" pitchFamily="34" charset="0"/>
              </a:rPr>
              <a:t>Deep blue sky Wenot potential</a:t>
            </a:r>
            <a:endParaRPr lang="en-US" sz="1300" dirty="0">
              <a:solidFill>
                <a:srgbClr val="262626"/>
              </a:solidFill>
              <a:latin typeface="Arial" panose="020B0604020202020204" pitchFamily="34" charset="0"/>
              <a:ea typeface="Open Sans" panose="020B0606030504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86EDD52-FCA7-5709-8294-06D7B5E2CA00}"/>
              </a:ext>
            </a:extLst>
          </p:cNvPr>
          <p:cNvPicPr>
            <a:picLocks noChangeAspect="1"/>
          </p:cNvPicPr>
          <p:nvPr/>
        </p:nvPicPr>
        <p:blipFill>
          <a:blip r:embed="rId6"/>
          <a:stretch>
            <a:fillRect/>
          </a:stretch>
        </p:blipFill>
        <p:spPr>
          <a:xfrm>
            <a:off x="4791544" y="3528602"/>
            <a:ext cx="2579999" cy="2695713"/>
          </a:xfrm>
          <a:prstGeom prst="rect">
            <a:avLst/>
          </a:prstGeom>
        </p:spPr>
      </p:pic>
      <p:sp>
        <p:nvSpPr>
          <p:cNvPr id="11" name="TextBox 10">
            <a:extLst>
              <a:ext uri="{FF2B5EF4-FFF2-40B4-BE49-F238E27FC236}">
                <a16:creationId xmlns:a16="http://schemas.microsoft.com/office/drawing/2014/main" id="{00F9751E-201E-1572-80FA-871D95261651}"/>
              </a:ext>
            </a:extLst>
          </p:cNvPr>
          <p:cNvSpPr txBox="1"/>
          <p:nvPr/>
        </p:nvSpPr>
        <p:spPr>
          <a:xfrm>
            <a:off x="7689839" y="3923792"/>
            <a:ext cx="4437355" cy="353943"/>
          </a:xfrm>
          <a:prstGeom prst="rect">
            <a:avLst/>
          </a:prstGeom>
          <a:noFill/>
        </p:spPr>
        <p:txBody>
          <a:bodyPr wrap="square" rtlCol="0">
            <a:spAutoFit/>
          </a:bodyPr>
          <a:lstStyle/>
          <a:p>
            <a:r>
              <a:rPr lang="en-US" sz="1700" b="1">
                <a:solidFill>
                  <a:srgbClr val="DCAE69"/>
                </a:solidFill>
                <a:latin typeface="Arial" panose="020B0604020202020204" pitchFamily="34" charset="0"/>
                <a:cs typeface="Arial" panose="020B0604020202020204" pitchFamily="34" charset="0"/>
              </a:rPr>
              <a:t>Well-funded with Upcoming Catalysts</a:t>
            </a:r>
            <a:endParaRPr lang="en-US" sz="1700" b="1" dirty="0">
              <a:solidFill>
                <a:srgbClr val="DCAE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177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190D3-7C25-0986-1CD4-12FE92C515F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277CF92-8B44-D718-EC01-1CB62772E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3711"/>
            <a:ext cx="5309058" cy="53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E2AA6BE2-9FDF-F6D7-6F65-35721970A378}"/>
              </a:ext>
            </a:extLst>
          </p:cNvPr>
          <p:cNvPicPr>
            <a:picLocks noChangeAspect="1"/>
          </p:cNvPicPr>
          <p:nvPr/>
        </p:nvPicPr>
        <p:blipFill>
          <a:blip r:embed="rId4"/>
          <a:srcRect l="5527"/>
          <a:stretch/>
        </p:blipFill>
        <p:spPr>
          <a:xfrm>
            <a:off x="8420368" y="3938468"/>
            <a:ext cx="3255970" cy="2636055"/>
          </a:xfrm>
          <a:prstGeom prst="rect">
            <a:avLst/>
          </a:prstGeom>
        </p:spPr>
      </p:pic>
      <p:grpSp>
        <p:nvGrpSpPr>
          <p:cNvPr id="2" name="Group 1">
            <a:extLst>
              <a:ext uri="{FF2B5EF4-FFF2-40B4-BE49-F238E27FC236}">
                <a16:creationId xmlns:a16="http://schemas.microsoft.com/office/drawing/2014/main" id="{01B95301-0BD7-84CF-5076-11EFDF9C4764}"/>
              </a:ext>
            </a:extLst>
          </p:cNvPr>
          <p:cNvGrpSpPr>
            <a:grpSpLocks noChangeAspect="1"/>
          </p:cNvGrpSpPr>
          <p:nvPr/>
        </p:nvGrpSpPr>
        <p:grpSpPr>
          <a:xfrm>
            <a:off x="8361642" y="4505256"/>
            <a:ext cx="3105250" cy="617071"/>
            <a:chOff x="2403660" y="1084397"/>
            <a:chExt cx="4691298" cy="904752"/>
          </a:xfrm>
        </p:grpSpPr>
        <p:sp>
          <p:nvSpPr>
            <p:cNvPr id="13" name="TextBox 12">
              <a:extLst>
                <a:ext uri="{FF2B5EF4-FFF2-40B4-BE49-F238E27FC236}">
                  <a16:creationId xmlns:a16="http://schemas.microsoft.com/office/drawing/2014/main" id="{DFD161B5-3476-8C4F-3206-1149D04DD121}"/>
                </a:ext>
              </a:extLst>
            </p:cNvPr>
            <p:cNvSpPr txBox="1"/>
            <p:nvPr/>
          </p:nvSpPr>
          <p:spPr>
            <a:xfrm rot="439661">
              <a:off x="5192514" y="1537885"/>
              <a:ext cx="1175037" cy="451264"/>
            </a:xfrm>
            <a:prstGeom prst="rect">
              <a:avLst/>
            </a:prstGeom>
            <a:noFill/>
          </p:spPr>
          <p:txBody>
            <a:bodyPr wrap="none" rtlCol="0">
              <a:spAutoFit/>
            </a:bodyPr>
            <a:lstStyle>
              <a:defPPr>
                <a:defRPr lang="en-US"/>
              </a:defPPr>
              <a:lvl1pPr>
                <a:defRPr sz="1400" b="1">
                  <a:ln w="3175">
                    <a:noFill/>
                  </a:ln>
                  <a:effectLst>
                    <a:outerShdw blurRad="50800" dist="38100" dir="2700000" algn="tl" rotWithShape="0">
                      <a:schemeClr val="bg1">
                        <a:alpha val="40000"/>
                      </a:schemeClr>
                    </a:outerShdw>
                  </a:effectLst>
                </a:defRPr>
              </a:lvl1pPr>
            </a:lstStyle>
            <a:p>
              <a:r>
                <a:rPr lang="en-CA" dirty="0"/>
                <a:t>Diabase</a:t>
              </a:r>
            </a:p>
          </p:txBody>
        </p:sp>
        <p:sp>
          <p:nvSpPr>
            <p:cNvPr id="14" name="TextBox 13">
              <a:extLst>
                <a:ext uri="{FF2B5EF4-FFF2-40B4-BE49-F238E27FC236}">
                  <a16:creationId xmlns:a16="http://schemas.microsoft.com/office/drawing/2014/main" id="{59A45F94-4DD2-E3A5-FC3E-060D6FAD1EAE}"/>
                </a:ext>
              </a:extLst>
            </p:cNvPr>
            <p:cNvSpPr txBox="1"/>
            <p:nvPr/>
          </p:nvSpPr>
          <p:spPr>
            <a:xfrm>
              <a:off x="2403660" y="1084397"/>
              <a:ext cx="2054038" cy="451262"/>
            </a:xfrm>
            <a:prstGeom prst="rect">
              <a:avLst/>
            </a:prstGeom>
            <a:noFill/>
          </p:spPr>
          <p:txBody>
            <a:bodyPr wrap="none" rtlCol="0">
              <a:spAutoFit/>
            </a:bodyPr>
            <a:lstStyle/>
            <a:p>
              <a:r>
                <a:rPr lang="en-CA" sz="1400" b="1" dirty="0">
                  <a:ln w="3175">
                    <a:noFill/>
                  </a:ln>
                  <a:effectLst>
                    <a:outerShdw blurRad="50800" dist="38100" dir="2700000" algn="tl" rotWithShape="0">
                      <a:schemeClr val="bg1">
                        <a:alpha val="40000"/>
                      </a:schemeClr>
                    </a:outerShdw>
                  </a:effectLst>
                </a:rPr>
                <a:t>Essequibo River</a:t>
              </a:r>
            </a:p>
          </p:txBody>
        </p:sp>
        <p:sp>
          <p:nvSpPr>
            <p:cNvPr id="15" name="TextBox 14">
              <a:extLst>
                <a:ext uri="{FF2B5EF4-FFF2-40B4-BE49-F238E27FC236}">
                  <a16:creationId xmlns:a16="http://schemas.microsoft.com/office/drawing/2014/main" id="{8F62E9E9-8BD6-384D-FEEF-294E2F85CBCB}"/>
                </a:ext>
              </a:extLst>
            </p:cNvPr>
            <p:cNvSpPr txBox="1"/>
            <p:nvPr/>
          </p:nvSpPr>
          <p:spPr>
            <a:xfrm>
              <a:off x="5689853" y="1092929"/>
              <a:ext cx="1405105" cy="451263"/>
            </a:xfrm>
            <a:prstGeom prst="rect">
              <a:avLst/>
            </a:prstGeom>
            <a:noFill/>
          </p:spPr>
          <p:txBody>
            <a:bodyPr wrap="none" rtlCol="0">
              <a:spAutoFit/>
            </a:bodyPr>
            <a:lstStyle>
              <a:defPPr>
                <a:defRPr lang="en-US"/>
              </a:defPPr>
              <a:lvl1pPr>
                <a:defRPr sz="1400" b="1">
                  <a:ln w="3175">
                    <a:noFill/>
                  </a:ln>
                  <a:effectLst>
                    <a:outerShdw blurRad="50800" dist="38100" dir="2700000" algn="tl" rotWithShape="0">
                      <a:schemeClr val="bg1">
                        <a:alpha val="40000"/>
                      </a:schemeClr>
                    </a:outerShdw>
                  </a:effectLst>
                </a:defRPr>
              </a:lvl1pPr>
            </a:lstStyle>
            <a:p>
              <a:r>
                <a:rPr lang="en-CA" dirty="0"/>
                <a:t>Wenot pit</a:t>
              </a:r>
            </a:p>
          </p:txBody>
        </p:sp>
      </p:grpSp>
      <p:sp>
        <p:nvSpPr>
          <p:cNvPr id="16" name="Text Placeholder 2">
            <a:extLst>
              <a:ext uri="{FF2B5EF4-FFF2-40B4-BE49-F238E27FC236}">
                <a16:creationId xmlns:a16="http://schemas.microsoft.com/office/drawing/2014/main" id="{5690E9E6-6147-99EB-A3AF-916CB0BE023C}"/>
              </a:ext>
            </a:extLst>
          </p:cNvPr>
          <p:cNvSpPr txBox="1">
            <a:spLocks/>
          </p:cNvSpPr>
          <p:nvPr/>
        </p:nvSpPr>
        <p:spPr>
          <a:xfrm>
            <a:off x="5392431" y="1214949"/>
            <a:ext cx="3027937" cy="1342196"/>
          </a:xfrm>
          <a:prstGeom prst="rect">
            <a:avLst/>
          </a:prstGeom>
        </p:spPr>
        <p:txBody>
          <a:bodyPr>
            <a:noAutofit/>
          </a:bodyPr>
          <a:lstStyle>
            <a:lvl1pPr marL="277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722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166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1611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055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2500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2944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3389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3833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a:lstStyle>
          <a:p>
            <a:pPr marL="174625" lvl="1" indent="-174625">
              <a:lnSpc>
                <a:spcPct val="90000"/>
              </a:lnSpc>
              <a:spcBef>
                <a:spcPts val="0"/>
              </a:spcBef>
              <a:spcAft>
                <a:spcPts val="400"/>
              </a:spcAft>
            </a:pPr>
            <a:r>
              <a:rPr lang="en-US" sz="1300" dirty="0">
                <a:latin typeface="Arial" panose="020B0604020202020204" pitchFamily="34" charset="0"/>
                <a:cs typeface="Arial" panose="020B0604020202020204" pitchFamily="34" charset="0"/>
              </a:rPr>
              <a:t>Road access to 2 largest towns in Guyana </a:t>
            </a:r>
          </a:p>
          <a:p>
            <a:pPr marL="619125" lvl="2" indent="-174625">
              <a:lnSpc>
                <a:spcPct val="90000"/>
              </a:lnSpc>
              <a:spcBef>
                <a:spcPts val="0"/>
              </a:spcBef>
              <a:spcAft>
                <a:spcPts val="400"/>
              </a:spcAft>
            </a:pPr>
            <a:r>
              <a:rPr lang="en-US" sz="1100" dirty="0">
                <a:latin typeface="Arial" panose="020B0604020202020204" pitchFamily="34" charset="0"/>
                <a:cs typeface="Arial" panose="020B0604020202020204" pitchFamily="34" charset="0"/>
              </a:rPr>
              <a:t>Georgetown (capital) ~165km</a:t>
            </a:r>
          </a:p>
          <a:p>
            <a:pPr marL="619125" lvl="2" indent="-174625">
              <a:lnSpc>
                <a:spcPct val="90000"/>
              </a:lnSpc>
              <a:spcBef>
                <a:spcPts val="0"/>
              </a:spcBef>
              <a:spcAft>
                <a:spcPts val="400"/>
              </a:spcAft>
            </a:pPr>
            <a:r>
              <a:rPr lang="en-US" sz="1100" dirty="0">
                <a:latin typeface="Arial" panose="020B0604020202020204" pitchFamily="34" charset="0"/>
                <a:cs typeface="Arial" panose="020B0604020202020204" pitchFamily="34" charset="0"/>
              </a:rPr>
              <a:t>Linden ~ 100km</a:t>
            </a:r>
          </a:p>
          <a:p>
            <a:pPr marL="174625" lvl="1" indent="-174625">
              <a:lnSpc>
                <a:spcPct val="90000"/>
              </a:lnSpc>
              <a:spcBef>
                <a:spcPts val="0"/>
              </a:spcBef>
              <a:spcAft>
                <a:spcPts val="400"/>
              </a:spcAft>
            </a:pPr>
            <a:r>
              <a:rPr lang="en-US" sz="1300" dirty="0">
                <a:latin typeface="Arial" panose="020B0604020202020204" pitchFamily="34" charset="0"/>
                <a:cs typeface="Arial" panose="020B0604020202020204" pitchFamily="34" charset="0"/>
              </a:rPr>
              <a:t>4 </a:t>
            </a:r>
            <a:r>
              <a:rPr lang="en-US" sz="1300" dirty="0" err="1">
                <a:latin typeface="Arial" panose="020B0604020202020204" pitchFamily="34" charset="0"/>
                <a:cs typeface="Arial" panose="020B0604020202020204" pitchFamily="34" charset="0"/>
              </a:rPr>
              <a:t>hr</a:t>
            </a:r>
            <a:r>
              <a:rPr lang="en-US" sz="1300" dirty="0">
                <a:latin typeface="Arial" panose="020B0604020202020204" pitchFamily="34" charset="0"/>
                <a:cs typeface="Arial" panose="020B0604020202020204" pitchFamily="34" charset="0"/>
              </a:rPr>
              <a:t> drive/ 40 min flight to site</a:t>
            </a:r>
          </a:p>
          <a:p>
            <a:pPr marL="174625" lvl="1" indent="-174625">
              <a:lnSpc>
                <a:spcPct val="90000"/>
              </a:lnSpc>
              <a:spcBef>
                <a:spcPts val="0"/>
              </a:spcBef>
              <a:spcAft>
                <a:spcPts val="400"/>
              </a:spcAft>
            </a:pPr>
            <a:r>
              <a:rPr lang="en-US" sz="1300" dirty="0">
                <a:latin typeface="Arial" panose="020B0604020202020204" pitchFamily="34" charset="0"/>
                <a:cs typeface="Arial" panose="020B0604020202020204" pitchFamily="34" charset="0"/>
              </a:rPr>
              <a:t>Existing tailings facilities &amp; cleared site</a:t>
            </a:r>
          </a:p>
          <a:p>
            <a:pPr marL="0" lvl="1" indent="0">
              <a:lnSpc>
                <a:spcPct val="90000"/>
              </a:lnSpc>
              <a:spcBef>
                <a:spcPts val="0"/>
              </a:spcBef>
              <a:spcAft>
                <a:spcPts val="400"/>
              </a:spcAft>
              <a:buNone/>
            </a:pPr>
            <a:endParaRPr lang="en-US" sz="1300" dirty="0">
              <a:latin typeface="Arial" panose="020B0604020202020204" pitchFamily="34" charset="0"/>
              <a:cs typeface="Arial" panose="020B0604020202020204" pitchFamily="34" charset="0"/>
            </a:endParaRPr>
          </a:p>
          <a:p>
            <a:pPr marL="174625" lvl="1" indent="-174625">
              <a:lnSpc>
                <a:spcPct val="90000"/>
              </a:lnSpc>
              <a:spcBef>
                <a:spcPts val="0"/>
              </a:spcBef>
              <a:spcAft>
                <a:spcPts val="400"/>
              </a:spcAft>
            </a:pPr>
            <a:endParaRPr lang="en-US" sz="1300" dirty="0">
              <a:latin typeface="Arial" panose="020B0604020202020204" pitchFamily="34" charset="0"/>
              <a:cs typeface="Arial" panose="020B0604020202020204" pitchFamily="34" charset="0"/>
            </a:endParaRPr>
          </a:p>
          <a:p>
            <a:pPr marL="0" lvl="1" indent="0" algn="ctr">
              <a:spcBef>
                <a:spcPts val="0"/>
              </a:spcBef>
              <a:spcAft>
                <a:spcPts val="600"/>
              </a:spcAft>
              <a:buNone/>
            </a:pPr>
            <a:endParaRPr lang="en-US" sz="1400" dirty="0">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A43C94E3-0CE8-3F5A-9A1C-69CAE18FB276}"/>
              </a:ext>
            </a:extLst>
          </p:cNvPr>
          <p:cNvPicPr>
            <a:picLocks noChangeAspect="1"/>
          </p:cNvPicPr>
          <p:nvPr/>
        </p:nvPicPr>
        <p:blipFill>
          <a:blip r:embed="rId5"/>
          <a:stretch>
            <a:fillRect/>
          </a:stretch>
        </p:blipFill>
        <p:spPr>
          <a:xfrm>
            <a:off x="8415507" y="1357836"/>
            <a:ext cx="3260831" cy="2525919"/>
          </a:xfrm>
          <a:prstGeom prst="rect">
            <a:avLst/>
          </a:prstGeom>
        </p:spPr>
      </p:pic>
      <p:sp>
        <p:nvSpPr>
          <p:cNvPr id="54" name="TextBox 53">
            <a:extLst>
              <a:ext uri="{FF2B5EF4-FFF2-40B4-BE49-F238E27FC236}">
                <a16:creationId xmlns:a16="http://schemas.microsoft.com/office/drawing/2014/main" id="{C312B616-5250-5E39-A09E-A165F276DE9E}"/>
              </a:ext>
            </a:extLst>
          </p:cNvPr>
          <p:cNvSpPr txBox="1"/>
          <p:nvPr/>
        </p:nvSpPr>
        <p:spPr>
          <a:xfrm>
            <a:off x="8421458" y="865369"/>
            <a:ext cx="3254880" cy="441339"/>
          </a:xfrm>
          <a:prstGeom prst="rect">
            <a:avLst/>
          </a:prstGeom>
          <a:solidFill>
            <a:schemeClr val="accent1">
              <a:lumMod val="40000"/>
              <a:lumOff val="60000"/>
              <a:alpha val="54000"/>
            </a:schemeClr>
          </a:solidFill>
        </p:spPr>
        <p:txBody>
          <a:bodyPr wrap="square" rtlCol="0">
            <a:spAutoFit/>
          </a:bodyPr>
          <a:lstStyle/>
          <a:p>
            <a:pPr algn="ctr">
              <a:lnSpc>
                <a:spcPct val="80000"/>
              </a:lnSpc>
            </a:pPr>
            <a:r>
              <a:rPr lang="en-CA" sz="1400" b="1" dirty="0"/>
              <a:t>Cleared site and large revamped </a:t>
            </a:r>
          </a:p>
          <a:p>
            <a:pPr algn="ctr">
              <a:lnSpc>
                <a:spcPct val="80000"/>
              </a:lnSpc>
            </a:pPr>
            <a:r>
              <a:rPr lang="en-CA" sz="1400" b="1" dirty="0"/>
              <a:t>buildings make an efficient worksite</a:t>
            </a:r>
          </a:p>
        </p:txBody>
      </p:sp>
      <p:pic>
        <p:nvPicPr>
          <p:cNvPr id="55" name="Picture 54" descr="A person standing on a road&#10;&#10;Description automatically generated">
            <a:extLst>
              <a:ext uri="{FF2B5EF4-FFF2-40B4-BE49-F238E27FC236}">
                <a16:creationId xmlns:a16="http://schemas.microsoft.com/office/drawing/2014/main" id="{2535AFF0-F0CE-02F0-5D68-43F31207B2C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78227" y="2883693"/>
            <a:ext cx="2885837" cy="2164378"/>
          </a:xfrm>
          <a:prstGeom prst="rect">
            <a:avLst/>
          </a:prstGeom>
        </p:spPr>
      </p:pic>
      <p:sp>
        <p:nvSpPr>
          <p:cNvPr id="56" name="TextBox 55">
            <a:extLst>
              <a:ext uri="{FF2B5EF4-FFF2-40B4-BE49-F238E27FC236}">
                <a16:creationId xmlns:a16="http://schemas.microsoft.com/office/drawing/2014/main" id="{B3312479-FF03-F2FD-20DF-3D248915C155}"/>
              </a:ext>
            </a:extLst>
          </p:cNvPr>
          <p:cNvSpPr txBox="1"/>
          <p:nvPr/>
        </p:nvSpPr>
        <p:spPr>
          <a:xfrm>
            <a:off x="5468615" y="2888199"/>
            <a:ext cx="2893027" cy="692497"/>
          </a:xfrm>
          <a:prstGeom prst="rect">
            <a:avLst/>
          </a:prstGeom>
          <a:solidFill>
            <a:schemeClr val="accent1">
              <a:lumMod val="40000"/>
              <a:lumOff val="60000"/>
              <a:alpha val="53000"/>
            </a:schemeClr>
          </a:solidFill>
        </p:spPr>
        <p:txBody>
          <a:bodyPr wrap="square" rtlCol="0">
            <a:spAutoFit/>
          </a:bodyPr>
          <a:lstStyle>
            <a:defPPr>
              <a:defRPr lang="en-US"/>
            </a:defPPr>
            <a:lvl1pPr>
              <a:defRPr sz="1600" b="1"/>
            </a:lvl1pPr>
          </a:lstStyle>
          <a:p>
            <a:r>
              <a:rPr lang="en-CA" sz="1300" dirty="0">
                <a:latin typeface="Montserrat" panose="00000500000000000000" pitchFamily="2" charset="0"/>
              </a:rPr>
              <a:t>Road widening and paving underway to within 10 km of Omai</a:t>
            </a:r>
          </a:p>
        </p:txBody>
      </p:sp>
      <p:pic>
        <p:nvPicPr>
          <p:cNvPr id="59" name="Picture 58">
            <a:extLst>
              <a:ext uri="{FF2B5EF4-FFF2-40B4-BE49-F238E27FC236}">
                <a16:creationId xmlns:a16="http://schemas.microsoft.com/office/drawing/2014/main" id="{63013AF3-5454-944D-DCB9-C35DB8766771}"/>
              </a:ext>
            </a:extLst>
          </p:cNvPr>
          <p:cNvPicPr>
            <a:picLocks noChangeAspect="1"/>
          </p:cNvPicPr>
          <p:nvPr/>
        </p:nvPicPr>
        <p:blipFill>
          <a:blip r:embed="rId7"/>
          <a:stretch>
            <a:fillRect/>
          </a:stretch>
        </p:blipFill>
        <p:spPr>
          <a:xfrm>
            <a:off x="5475805" y="5573666"/>
            <a:ext cx="2888261" cy="1010094"/>
          </a:xfrm>
          <a:prstGeom prst="rect">
            <a:avLst/>
          </a:prstGeom>
        </p:spPr>
      </p:pic>
      <p:sp>
        <p:nvSpPr>
          <p:cNvPr id="60" name="TextBox 59">
            <a:extLst>
              <a:ext uri="{FF2B5EF4-FFF2-40B4-BE49-F238E27FC236}">
                <a16:creationId xmlns:a16="http://schemas.microsoft.com/office/drawing/2014/main" id="{6C6AE543-EB58-1929-AB1F-807222EA5E4F}"/>
              </a:ext>
            </a:extLst>
          </p:cNvPr>
          <p:cNvSpPr txBox="1"/>
          <p:nvPr/>
        </p:nvSpPr>
        <p:spPr>
          <a:xfrm>
            <a:off x="5475805" y="5100676"/>
            <a:ext cx="2888260" cy="338554"/>
          </a:xfrm>
          <a:prstGeom prst="rect">
            <a:avLst/>
          </a:prstGeom>
          <a:solidFill>
            <a:schemeClr val="accent1">
              <a:lumMod val="40000"/>
              <a:lumOff val="60000"/>
              <a:alpha val="53000"/>
            </a:schemeClr>
          </a:solidFill>
        </p:spPr>
        <p:txBody>
          <a:bodyPr wrap="square" rtlCol="0">
            <a:spAutoFit/>
          </a:bodyPr>
          <a:lstStyle/>
          <a:p>
            <a:r>
              <a:rPr lang="en-CA" sz="1600" b="1" dirty="0"/>
              <a:t>1 km long airstrip on-site</a:t>
            </a:r>
          </a:p>
        </p:txBody>
      </p:sp>
      <p:cxnSp>
        <p:nvCxnSpPr>
          <p:cNvPr id="62" name="Straight Arrow Connector 61">
            <a:extLst>
              <a:ext uri="{FF2B5EF4-FFF2-40B4-BE49-F238E27FC236}">
                <a16:creationId xmlns:a16="http://schemas.microsoft.com/office/drawing/2014/main" id="{BE84B6E4-656A-35BF-237B-53CEBE063B24}"/>
              </a:ext>
            </a:extLst>
          </p:cNvPr>
          <p:cNvCxnSpPr>
            <a:cxnSpLocks/>
          </p:cNvCxnSpPr>
          <p:nvPr/>
        </p:nvCxnSpPr>
        <p:spPr>
          <a:xfrm flipH="1">
            <a:off x="3677122" y="2876443"/>
            <a:ext cx="541294" cy="321621"/>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B7DEDB-11C0-E0E4-69CA-BECC4141E3CA}"/>
              </a:ext>
            </a:extLst>
          </p:cNvPr>
          <p:cNvSpPr/>
          <p:nvPr/>
        </p:nvSpPr>
        <p:spPr>
          <a:xfrm>
            <a:off x="68987" y="1269412"/>
            <a:ext cx="2583036" cy="1502497"/>
          </a:xfrm>
          <a:prstGeom prst="round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 Placeholder 2">
            <a:extLst>
              <a:ext uri="{FF2B5EF4-FFF2-40B4-BE49-F238E27FC236}">
                <a16:creationId xmlns:a16="http://schemas.microsoft.com/office/drawing/2014/main" id="{F3ADF70B-A3C2-D71B-42F4-FF58169F1F10}"/>
              </a:ext>
            </a:extLst>
          </p:cNvPr>
          <p:cNvSpPr txBox="1">
            <a:spLocks/>
          </p:cNvSpPr>
          <p:nvPr/>
        </p:nvSpPr>
        <p:spPr>
          <a:xfrm>
            <a:off x="41236" y="1264479"/>
            <a:ext cx="2571236" cy="1457422"/>
          </a:xfrm>
          <a:prstGeom prst="rect">
            <a:avLst/>
          </a:prstGeom>
        </p:spPr>
        <p:txBody>
          <a:bodyPr>
            <a:noAutofit/>
          </a:bodyPr>
          <a:lstStyle>
            <a:lvl1pPr marL="277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722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166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1611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055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2500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2944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3389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3833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a:lstStyle>
          <a:p>
            <a:pPr marL="180975" lvl="1" indent="-180975">
              <a:spcBef>
                <a:spcPts val="0"/>
              </a:spcBef>
              <a:spcAft>
                <a:spcPts val="600"/>
              </a:spcAft>
            </a:pPr>
            <a:r>
              <a:rPr lang="en-US" sz="1300" dirty="0">
                <a:latin typeface="Arial" panose="020B0604020202020204" pitchFamily="34" charset="0"/>
                <a:cs typeface="Arial" panose="020B0604020202020204" pitchFamily="34" charset="0"/>
              </a:rPr>
              <a:t>Road Access within 10km of site (paved by year end)</a:t>
            </a:r>
          </a:p>
          <a:p>
            <a:pPr marL="180975" lvl="1" indent="-180975">
              <a:spcBef>
                <a:spcPts val="0"/>
              </a:spcBef>
              <a:spcAft>
                <a:spcPts val="600"/>
              </a:spcAft>
            </a:pPr>
            <a:r>
              <a:rPr lang="en-US" sz="1300" dirty="0">
                <a:latin typeface="Arial" panose="020B0604020202020204" pitchFamily="34" charset="0"/>
                <a:cs typeface="Arial" panose="020B0604020202020204" pitchFamily="34" charset="0"/>
              </a:rPr>
              <a:t>Skilled workforce in Linden 80km from Omai</a:t>
            </a:r>
          </a:p>
          <a:p>
            <a:pPr marL="180975" lvl="1" indent="-180975">
              <a:spcBef>
                <a:spcPts val="0"/>
              </a:spcBef>
              <a:spcAft>
                <a:spcPts val="600"/>
              </a:spcAft>
            </a:pPr>
            <a:r>
              <a:rPr lang="en-US" sz="1300" dirty="0">
                <a:latin typeface="Arial" panose="020B0604020202020204" pitchFamily="34" charset="0"/>
                <a:cs typeface="Arial" panose="020B0604020202020204" pitchFamily="34" charset="0"/>
              </a:rPr>
              <a:t>Approved hydropower line to within 30km awaits financing</a:t>
            </a:r>
          </a:p>
          <a:p>
            <a:pPr marL="180975" lvl="1" indent="-180975">
              <a:spcBef>
                <a:spcPts val="0"/>
              </a:spcBef>
              <a:spcAft>
                <a:spcPts val="600"/>
              </a:spcAft>
            </a:pPr>
            <a:endParaRPr lang="en-US" sz="11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404F02F-7708-AE31-EB13-3DA95B46C9FF}"/>
              </a:ext>
            </a:extLst>
          </p:cNvPr>
          <p:cNvSpPr txBox="1"/>
          <p:nvPr/>
        </p:nvSpPr>
        <p:spPr>
          <a:xfrm>
            <a:off x="8410740" y="3929628"/>
            <a:ext cx="3255960" cy="613694"/>
          </a:xfrm>
          <a:prstGeom prst="rect">
            <a:avLst/>
          </a:prstGeom>
          <a:solidFill>
            <a:schemeClr val="accent1">
              <a:lumMod val="40000"/>
              <a:lumOff val="60000"/>
              <a:alpha val="44000"/>
            </a:schemeClr>
          </a:solidFill>
        </p:spPr>
        <p:txBody>
          <a:bodyPr wrap="square" rtlCol="0">
            <a:spAutoFit/>
          </a:bodyPr>
          <a:lstStyle/>
          <a:p>
            <a:pPr algn="ctr">
              <a:lnSpc>
                <a:spcPct val="80000"/>
              </a:lnSpc>
            </a:pPr>
            <a:r>
              <a:rPr lang="en-CA" sz="1400" b="1" dirty="0"/>
              <a:t>350 Acre Tailings Facility with excess capacity, configured for dam raises plus convenient alternative old pit </a:t>
            </a:r>
          </a:p>
        </p:txBody>
      </p:sp>
      <p:cxnSp>
        <p:nvCxnSpPr>
          <p:cNvPr id="19" name="Straight Arrow Connector 18">
            <a:extLst>
              <a:ext uri="{FF2B5EF4-FFF2-40B4-BE49-F238E27FC236}">
                <a16:creationId xmlns:a16="http://schemas.microsoft.com/office/drawing/2014/main" id="{A7F2E2CB-0BAF-5579-07BE-E2173CA58E5C}"/>
              </a:ext>
            </a:extLst>
          </p:cNvPr>
          <p:cNvCxnSpPr>
            <a:cxnSpLocks/>
          </p:cNvCxnSpPr>
          <p:nvPr/>
        </p:nvCxnSpPr>
        <p:spPr>
          <a:xfrm flipH="1">
            <a:off x="49096" y="5505456"/>
            <a:ext cx="288983" cy="71783"/>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0828798-C8F7-57C7-5805-A49CCB30CB56}"/>
              </a:ext>
            </a:extLst>
          </p:cNvPr>
          <p:cNvSpPr txBox="1"/>
          <p:nvPr/>
        </p:nvSpPr>
        <p:spPr>
          <a:xfrm>
            <a:off x="4114823" y="2549801"/>
            <a:ext cx="1032656" cy="366575"/>
          </a:xfrm>
          <a:prstGeom prst="rect">
            <a:avLst/>
          </a:prstGeom>
          <a:noFill/>
          <a:ln>
            <a:noFill/>
          </a:ln>
        </p:spPr>
        <p:txBody>
          <a:bodyPr wrap="none" rtlCol="0">
            <a:spAutoFit/>
          </a:bodyPr>
          <a:lstStyle/>
          <a:p>
            <a:pPr>
              <a:lnSpc>
                <a:spcPct val="80000"/>
              </a:lnSpc>
            </a:pPr>
            <a:r>
              <a:rPr lang="en-CA" sz="1100" b="1" dirty="0">
                <a:solidFill>
                  <a:schemeClr val="tx1">
                    <a:lumMod val="85000"/>
                    <a:lumOff val="15000"/>
                  </a:schemeClr>
                </a:solidFill>
                <a:effectLst>
                  <a:outerShdw blurRad="50800" dist="38100" dir="2700000" algn="tl" rotWithShape="0">
                    <a:schemeClr val="bg1">
                      <a:alpha val="40000"/>
                    </a:schemeClr>
                  </a:outerShdw>
                </a:effectLst>
              </a:rPr>
              <a:t>Paved road to </a:t>
            </a:r>
          </a:p>
          <a:p>
            <a:pPr>
              <a:lnSpc>
                <a:spcPct val="80000"/>
              </a:lnSpc>
            </a:pPr>
            <a:r>
              <a:rPr lang="en-CA" sz="1100" b="1" dirty="0">
                <a:solidFill>
                  <a:schemeClr val="tx1">
                    <a:lumMod val="85000"/>
                    <a:lumOff val="15000"/>
                  </a:schemeClr>
                </a:solidFill>
                <a:effectLst>
                  <a:outerShdw blurRad="50800" dist="38100" dir="2700000" algn="tl" rotWithShape="0">
                    <a:schemeClr val="bg1">
                      <a:alpha val="40000"/>
                    </a:schemeClr>
                  </a:outerShdw>
                </a:effectLst>
              </a:rPr>
              <a:t>Linden (~1 hr)</a:t>
            </a:r>
          </a:p>
        </p:txBody>
      </p:sp>
      <p:sp>
        <p:nvSpPr>
          <p:cNvPr id="29" name="TextBox 28">
            <a:extLst>
              <a:ext uri="{FF2B5EF4-FFF2-40B4-BE49-F238E27FC236}">
                <a16:creationId xmlns:a16="http://schemas.microsoft.com/office/drawing/2014/main" id="{16965AFF-418E-DB78-A31F-19A913B61E95}"/>
              </a:ext>
            </a:extLst>
          </p:cNvPr>
          <p:cNvSpPr txBox="1"/>
          <p:nvPr/>
        </p:nvSpPr>
        <p:spPr>
          <a:xfrm>
            <a:off x="3417898" y="4860036"/>
            <a:ext cx="1226619" cy="501997"/>
          </a:xfrm>
          <a:prstGeom prst="rect">
            <a:avLst/>
          </a:prstGeom>
          <a:noFill/>
          <a:ln>
            <a:noFill/>
          </a:ln>
        </p:spPr>
        <p:txBody>
          <a:bodyPr wrap="none" rtlCol="0">
            <a:spAutoFit/>
          </a:bodyPr>
          <a:lstStyle/>
          <a:p>
            <a:pPr>
              <a:lnSpc>
                <a:spcPct val="80000"/>
              </a:lnSpc>
            </a:pPr>
            <a:r>
              <a:rPr lang="en-CA" sz="1100" b="1" dirty="0">
                <a:solidFill>
                  <a:schemeClr val="tx1">
                    <a:lumMod val="85000"/>
                    <a:lumOff val="15000"/>
                  </a:schemeClr>
                </a:solidFill>
                <a:effectLst>
                  <a:outerShdw blurRad="50800" dist="38100" dir="2700000" algn="tl" rotWithShape="0">
                    <a:schemeClr val="bg1">
                      <a:alpha val="40000"/>
                    </a:schemeClr>
                  </a:outerShdw>
                </a:effectLst>
              </a:rPr>
              <a:t>Upgrading &amp; </a:t>
            </a:r>
          </a:p>
          <a:p>
            <a:pPr>
              <a:lnSpc>
                <a:spcPct val="80000"/>
              </a:lnSpc>
            </a:pPr>
            <a:r>
              <a:rPr lang="en-CA" sz="1100" b="1" dirty="0">
                <a:solidFill>
                  <a:schemeClr val="tx1">
                    <a:lumMod val="85000"/>
                    <a:lumOff val="15000"/>
                  </a:schemeClr>
                </a:solidFill>
                <a:effectLst>
                  <a:outerShdw blurRad="50800" dist="38100" dir="2700000" algn="tl" rotWithShape="0">
                    <a:schemeClr val="bg1">
                      <a:alpha val="40000"/>
                    </a:schemeClr>
                  </a:outerShdw>
                </a:effectLst>
              </a:rPr>
              <a:t>paving underway </a:t>
            </a:r>
          </a:p>
          <a:p>
            <a:pPr>
              <a:lnSpc>
                <a:spcPct val="80000"/>
              </a:lnSpc>
            </a:pPr>
            <a:endParaRPr lang="en-CA" sz="1100" b="1" dirty="0">
              <a:solidFill>
                <a:schemeClr val="tx1">
                  <a:lumMod val="85000"/>
                  <a:lumOff val="15000"/>
                </a:schemeClr>
              </a:solidFill>
              <a:effectLst>
                <a:outerShdw blurRad="50800" dist="38100" dir="2700000" algn="tl" rotWithShape="0">
                  <a:schemeClr val="bg1">
                    <a:alpha val="40000"/>
                  </a:schemeClr>
                </a:outerShdw>
              </a:effectLst>
            </a:endParaRPr>
          </a:p>
        </p:txBody>
      </p:sp>
      <p:cxnSp>
        <p:nvCxnSpPr>
          <p:cNvPr id="30" name="Straight Arrow Connector 29">
            <a:extLst>
              <a:ext uri="{FF2B5EF4-FFF2-40B4-BE49-F238E27FC236}">
                <a16:creationId xmlns:a16="http://schemas.microsoft.com/office/drawing/2014/main" id="{7EC304B9-A870-527C-C515-188F1D215CD0}"/>
              </a:ext>
            </a:extLst>
          </p:cNvPr>
          <p:cNvCxnSpPr>
            <a:cxnSpLocks/>
          </p:cNvCxnSpPr>
          <p:nvPr/>
        </p:nvCxnSpPr>
        <p:spPr>
          <a:xfrm flipH="1">
            <a:off x="3082239" y="4953872"/>
            <a:ext cx="288983" cy="71783"/>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8C1CA24-2537-9EEE-91B7-7950EA93EF22}"/>
              </a:ext>
            </a:extLst>
          </p:cNvPr>
          <p:cNvSpPr txBox="1"/>
          <p:nvPr/>
        </p:nvSpPr>
        <p:spPr>
          <a:xfrm>
            <a:off x="2763479" y="5939408"/>
            <a:ext cx="1211357" cy="307777"/>
          </a:xfrm>
          <a:prstGeom prst="rect">
            <a:avLst/>
          </a:prstGeom>
          <a:noFill/>
          <a:ln>
            <a:noFill/>
          </a:ln>
        </p:spPr>
        <p:txBody>
          <a:bodyPr wrap="none" rtlCol="0">
            <a:spAutoFit/>
          </a:bodyPr>
          <a:lstStyle/>
          <a:p>
            <a:r>
              <a:rPr lang="en-CA" sz="1400" b="1" dirty="0">
                <a:solidFill>
                  <a:schemeClr val="tx1">
                    <a:lumMod val="85000"/>
                    <a:lumOff val="15000"/>
                  </a:schemeClr>
                </a:solidFill>
                <a:effectLst>
                  <a:outerShdw blurRad="50800" dist="38100" dir="2700000" algn="tl" rotWithShape="0">
                    <a:schemeClr val="bg1">
                      <a:alpha val="40000"/>
                    </a:schemeClr>
                  </a:outerShdw>
                </a:effectLst>
              </a:rPr>
              <a:t>Road to Brazil</a:t>
            </a:r>
          </a:p>
        </p:txBody>
      </p:sp>
      <p:cxnSp>
        <p:nvCxnSpPr>
          <p:cNvPr id="32" name="Straight Arrow Connector 31">
            <a:extLst>
              <a:ext uri="{FF2B5EF4-FFF2-40B4-BE49-F238E27FC236}">
                <a16:creationId xmlns:a16="http://schemas.microsoft.com/office/drawing/2014/main" id="{7B7DA3CA-267E-B619-521C-16738886C36A}"/>
              </a:ext>
            </a:extLst>
          </p:cNvPr>
          <p:cNvCxnSpPr>
            <a:cxnSpLocks/>
          </p:cNvCxnSpPr>
          <p:nvPr/>
        </p:nvCxnSpPr>
        <p:spPr>
          <a:xfrm flipH="1">
            <a:off x="2464868" y="6061786"/>
            <a:ext cx="288983" cy="71783"/>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Speech Bubble: Rectangle with Corners Rounded 5">
            <a:extLst>
              <a:ext uri="{FF2B5EF4-FFF2-40B4-BE49-F238E27FC236}">
                <a16:creationId xmlns:a16="http://schemas.microsoft.com/office/drawing/2014/main" id="{611C4D09-7F46-E3C5-FCA0-39406AB24704}"/>
              </a:ext>
            </a:extLst>
          </p:cNvPr>
          <p:cNvSpPr/>
          <p:nvPr/>
        </p:nvSpPr>
        <p:spPr>
          <a:xfrm rot="5400000">
            <a:off x="4296254" y="3377174"/>
            <a:ext cx="714049" cy="1478304"/>
          </a:xfrm>
          <a:prstGeom prst="wedgeRoundRectCallout">
            <a:avLst>
              <a:gd name="adj1" fmla="val -3148"/>
              <a:gd name="adj2" fmla="val 56488"/>
              <a:gd name="adj3" fmla="val 16667"/>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93549066-29A0-97D8-9A2C-4035A6280E58}"/>
              </a:ext>
            </a:extLst>
          </p:cNvPr>
          <p:cNvSpPr txBox="1"/>
          <p:nvPr/>
        </p:nvSpPr>
        <p:spPr>
          <a:xfrm>
            <a:off x="3987301" y="3808240"/>
            <a:ext cx="1368431" cy="631002"/>
          </a:xfrm>
          <a:prstGeom prst="rect">
            <a:avLst/>
          </a:prstGeom>
          <a:solidFill>
            <a:srgbClr val="F2F2F2"/>
          </a:solidFill>
          <a:ln>
            <a:noFill/>
          </a:ln>
        </p:spPr>
        <p:txBody>
          <a:bodyPr wrap="square" lIns="36000" tIns="36000" rIns="72000" bIns="0" rtlCol="0">
            <a:spAutoFit/>
          </a:bodyPr>
          <a:lstStyle/>
          <a:p>
            <a:pPr marL="85725" indent="-85725">
              <a:lnSpc>
                <a:spcPct val="80000"/>
              </a:lnSpc>
              <a:buFont typeface="Arial" panose="020B0604020202020204" pitchFamily="34" charset="0"/>
              <a:buChar char="•"/>
            </a:pPr>
            <a:r>
              <a:rPr lang="en-CA" sz="1200" dirty="0">
                <a:latin typeface="Arial" panose="020B0604020202020204" pitchFamily="34" charset="0"/>
                <a:cs typeface="Arial" panose="020B0604020202020204" pitchFamily="34" charset="0"/>
              </a:rPr>
              <a:t>Second largest town in Guyana</a:t>
            </a:r>
          </a:p>
          <a:p>
            <a:pPr marL="85725" indent="-85725">
              <a:lnSpc>
                <a:spcPct val="80000"/>
              </a:lnSpc>
              <a:buFont typeface="Arial" panose="020B0604020202020204" pitchFamily="34" charset="0"/>
              <a:buChar char="•"/>
            </a:pPr>
            <a:r>
              <a:rPr lang="en-CA" sz="1200" dirty="0">
                <a:latin typeface="Arial" panose="020B0604020202020204" pitchFamily="34" charset="0"/>
                <a:cs typeface="Arial" panose="020B0604020202020204" pitchFamily="34" charset="0"/>
              </a:rPr>
              <a:t>Open pit Bauxite mine since 1916</a:t>
            </a:r>
          </a:p>
        </p:txBody>
      </p:sp>
      <p:sp>
        <p:nvSpPr>
          <p:cNvPr id="3" name="TextBox 2">
            <a:extLst>
              <a:ext uri="{FF2B5EF4-FFF2-40B4-BE49-F238E27FC236}">
                <a16:creationId xmlns:a16="http://schemas.microsoft.com/office/drawing/2014/main" id="{D7E43318-F5BC-6464-71B4-AB281DD48869}"/>
              </a:ext>
            </a:extLst>
          </p:cNvPr>
          <p:cNvSpPr txBox="1"/>
          <p:nvPr/>
        </p:nvSpPr>
        <p:spPr>
          <a:xfrm>
            <a:off x="2763479" y="5565430"/>
            <a:ext cx="1082348" cy="366575"/>
          </a:xfrm>
          <a:prstGeom prst="rect">
            <a:avLst/>
          </a:prstGeom>
          <a:noFill/>
          <a:ln>
            <a:noFill/>
          </a:ln>
        </p:spPr>
        <p:txBody>
          <a:bodyPr wrap="none" rtlCol="0">
            <a:spAutoFit/>
          </a:bodyPr>
          <a:lstStyle/>
          <a:p>
            <a:pPr>
              <a:lnSpc>
                <a:spcPct val="80000"/>
              </a:lnSpc>
            </a:pPr>
            <a:r>
              <a:rPr lang="en-CA" sz="1100" b="1">
                <a:solidFill>
                  <a:schemeClr val="tx1">
                    <a:lumMod val="85000"/>
                    <a:lumOff val="15000"/>
                  </a:schemeClr>
                </a:solidFill>
                <a:effectLst>
                  <a:outerShdw blurRad="50800" dist="38100" dir="2700000" algn="tl" rotWithShape="0">
                    <a:schemeClr val="bg1">
                      <a:alpha val="40000"/>
                    </a:schemeClr>
                  </a:outerShdw>
                </a:effectLst>
              </a:rPr>
              <a:t>OMAI Junction </a:t>
            </a:r>
            <a:endParaRPr lang="en-CA" sz="1100" b="1" dirty="0">
              <a:solidFill>
                <a:schemeClr val="tx1">
                  <a:lumMod val="85000"/>
                  <a:lumOff val="15000"/>
                </a:schemeClr>
              </a:solidFill>
              <a:effectLst>
                <a:outerShdw blurRad="50800" dist="38100" dir="2700000" algn="tl" rotWithShape="0">
                  <a:schemeClr val="bg1">
                    <a:alpha val="40000"/>
                  </a:schemeClr>
                </a:outerShdw>
              </a:effectLst>
            </a:endParaRPr>
          </a:p>
          <a:p>
            <a:pPr>
              <a:lnSpc>
                <a:spcPct val="80000"/>
              </a:lnSpc>
            </a:pPr>
            <a:endParaRPr lang="en-CA" sz="1100" b="1" dirty="0">
              <a:solidFill>
                <a:schemeClr val="tx1">
                  <a:lumMod val="85000"/>
                  <a:lumOff val="15000"/>
                </a:schemeClr>
              </a:solidFill>
              <a:effectLst>
                <a:outerShdw blurRad="50800" dist="38100" dir="2700000" algn="tl" rotWithShape="0">
                  <a:schemeClr val="bg1">
                    <a:alpha val="40000"/>
                  </a:schemeClr>
                </a:outerShdw>
              </a:effectLst>
            </a:endParaRPr>
          </a:p>
        </p:txBody>
      </p:sp>
      <p:cxnSp>
        <p:nvCxnSpPr>
          <p:cNvPr id="5" name="Straight Arrow Connector 4">
            <a:extLst>
              <a:ext uri="{FF2B5EF4-FFF2-40B4-BE49-F238E27FC236}">
                <a16:creationId xmlns:a16="http://schemas.microsoft.com/office/drawing/2014/main" id="{6D44DC4D-37A2-35F1-4418-06FBA88AF2F2}"/>
              </a:ext>
            </a:extLst>
          </p:cNvPr>
          <p:cNvCxnSpPr>
            <a:cxnSpLocks/>
          </p:cNvCxnSpPr>
          <p:nvPr/>
        </p:nvCxnSpPr>
        <p:spPr>
          <a:xfrm flipH="1">
            <a:off x="2652023" y="5649542"/>
            <a:ext cx="189500" cy="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AutoShape 3">
            <a:extLst>
              <a:ext uri="{FF2B5EF4-FFF2-40B4-BE49-F238E27FC236}">
                <a16:creationId xmlns:a16="http://schemas.microsoft.com/office/drawing/2014/main" id="{0176A79D-CCD1-E2A8-134A-FB9719A1FE26}"/>
              </a:ext>
            </a:extLst>
          </p:cNvPr>
          <p:cNvSpPr/>
          <p:nvPr/>
        </p:nvSpPr>
        <p:spPr>
          <a:xfrm flipV="1">
            <a:off x="1" y="342522"/>
            <a:ext cx="12192000" cy="61433"/>
          </a:xfrm>
          <a:prstGeom prst="line">
            <a:avLst/>
          </a:prstGeom>
          <a:ln w="809625" cap="flat">
            <a:gradFill>
              <a:gsLst>
                <a:gs pos="66667">
                  <a:srgbClr val="435260"/>
                </a:gs>
                <a:gs pos="100000">
                  <a:srgbClr val="435260"/>
                </a:gs>
              </a:gsLst>
              <a:lin ang="0"/>
            </a:gradFill>
            <a:prstDash val="solid"/>
            <a:headEnd type="none" w="sm" len="sm"/>
            <a:tailEnd type="none" w="sm" len="sm"/>
          </a:ln>
        </p:spPr>
        <p:txBody>
          <a:bodyPr/>
          <a:lstStyle/>
          <a:p>
            <a:endParaRPr lang="en-CA" dirty="0"/>
          </a:p>
        </p:txBody>
      </p:sp>
      <p:sp>
        <p:nvSpPr>
          <p:cNvPr id="18" name="TextBox 17">
            <a:extLst>
              <a:ext uri="{FF2B5EF4-FFF2-40B4-BE49-F238E27FC236}">
                <a16:creationId xmlns:a16="http://schemas.microsoft.com/office/drawing/2014/main" id="{BF8B8D79-E88C-67C5-2354-A76CF7F151B3}"/>
              </a:ext>
            </a:extLst>
          </p:cNvPr>
          <p:cNvSpPr txBox="1"/>
          <p:nvPr/>
        </p:nvSpPr>
        <p:spPr>
          <a:xfrm>
            <a:off x="161382" y="127094"/>
            <a:ext cx="9490618" cy="523220"/>
          </a:xfrm>
          <a:prstGeom prst="rect">
            <a:avLst/>
          </a:prstGeom>
          <a:noFill/>
        </p:spPr>
        <p:txBody>
          <a:bodyPr wrap="square" rtlCol="0">
            <a:spAutoFit/>
          </a:bodyPr>
          <a:lstStyle/>
          <a:p>
            <a:r>
              <a:rPr lang="en-US" sz="2800" b="1" dirty="0">
                <a:solidFill>
                  <a:srgbClr val="DCAE69"/>
                </a:solidFill>
                <a:latin typeface="Montserrat" panose="00000500000000000000" pitchFamily="2" charset="0"/>
              </a:rPr>
              <a:t>Road Access and Benefits of a Brownfields Site</a:t>
            </a:r>
            <a:endParaRPr lang="en-CA" sz="2800" b="1" dirty="0">
              <a:solidFill>
                <a:srgbClr val="DCAE69"/>
              </a:solidFill>
              <a:latin typeface="Montserrat" panose="00000500000000000000" pitchFamily="2" charset="0"/>
            </a:endParaRPr>
          </a:p>
        </p:txBody>
      </p:sp>
      <p:pic>
        <p:nvPicPr>
          <p:cNvPr id="7" name="Picture 6" descr="A gold logo on a black background&#10;&#10;AI-generated content may be incorrect.">
            <a:extLst>
              <a:ext uri="{FF2B5EF4-FFF2-40B4-BE49-F238E27FC236}">
                <a16:creationId xmlns:a16="http://schemas.microsoft.com/office/drawing/2014/main" id="{905D5E6C-7302-EACC-194E-9A46113B96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7683" y="25669"/>
            <a:ext cx="1682659" cy="672124"/>
          </a:xfrm>
          <a:prstGeom prst="rect">
            <a:avLst/>
          </a:prstGeom>
        </p:spPr>
      </p:pic>
    </p:spTree>
    <p:extLst>
      <p:ext uri="{BB962C8B-B14F-4D97-AF65-F5344CB8AC3E}">
        <p14:creationId xmlns:p14="http://schemas.microsoft.com/office/powerpoint/2010/main" val="3185554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mountain&#10;&#10;AI-generated content may be incorrect.">
            <a:extLst>
              <a:ext uri="{FF2B5EF4-FFF2-40B4-BE49-F238E27FC236}">
                <a16:creationId xmlns:a16="http://schemas.microsoft.com/office/drawing/2014/main" id="{77C6E63C-BD8C-095C-FD15-31A8C3BD30B1}"/>
              </a:ext>
            </a:extLst>
          </p:cNvPr>
          <p:cNvPicPr>
            <a:picLocks noChangeAspect="1"/>
          </p:cNvPicPr>
          <p:nvPr/>
        </p:nvPicPr>
        <p:blipFill>
          <a:blip r:embed="rId2"/>
          <a:stretch>
            <a:fillRect/>
          </a:stretch>
        </p:blipFill>
        <p:spPr>
          <a:xfrm>
            <a:off x="-826" y="783621"/>
            <a:ext cx="5792749" cy="4283911"/>
          </a:xfrm>
          <a:prstGeom prst="rect">
            <a:avLst/>
          </a:prstGeom>
          <a:ln w="19050">
            <a:noFill/>
          </a:ln>
        </p:spPr>
      </p:pic>
      <p:sp>
        <p:nvSpPr>
          <p:cNvPr id="5" name="TextBox 4">
            <a:extLst>
              <a:ext uri="{FF2B5EF4-FFF2-40B4-BE49-F238E27FC236}">
                <a16:creationId xmlns:a16="http://schemas.microsoft.com/office/drawing/2014/main" id="{09B8BE29-D357-1551-F597-E2E1B7132EDF}"/>
              </a:ext>
            </a:extLst>
          </p:cNvPr>
          <p:cNvSpPr txBox="1"/>
          <p:nvPr/>
        </p:nvSpPr>
        <p:spPr>
          <a:xfrm>
            <a:off x="3706230" y="4455055"/>
            <a:ext cx="2052251" cy="407676"/>
          </a:xfrm>
          <a:prstGeom prst="rect">
            <a:avLst/>
          </a:prstGeom>
          <a:solidFill>
            <a:schemeClr val="bg1">
              <a:lumMod val="75000"/>
            </a:schemeClr>
          </a:solidFill>
        </p:spPr>
        <p:txBody>
          <a:bodyPr wrap="square" rtlCol="0">
            <a:spAutoFit/>
          </a:bodyPr>
          <a:lstStyle/>
          <a:p>
            <a:pPr>
              <a:lnSpc>
                <a:spcPct val="85000"/>
              </a:lnSpc>
            </a:pPr>
            <a:r>
              <a:rPr lang="en-CA" sz="1200" b="1" dirty="0"/>
              <a:t>Wenot -&gt; </a:t>
            </a:r>
            <a:r>
              <a:rPr lang="en-CA" sz="1200" dirty="0"/>
              <a:t>multiple subparallel near-vertical gold zones</a:t>
            </a:r>
          </a:p>
        </p:txBody>
      </p:sp>
      <p:sp>
        <p:nvSpPr>
          <p:cNvPr id="7" name="Arrow: Right 6">
            <a:extLst>
              <a:ext uri="{FF2B5EF4-FFF2-40B4-BE49-F238E27FC236}">
                <a16:creationId xmlns:a16="http://schemas.microsoft.com/office/drawing/2014/main" id="{1D4C6FE4-76AA-AC1E-DBF6-683E9498A451}"/>
              </a:ext>
            </a:extLst>
          </p:cNvPr>
          <p:cNvSpPr/>
          <p:nvPr/>
        </p:nvSpPr>
        <p:spPr>
          <a:xfrm rot="15403373">
            <a:off x="3607175" y="4098402"/>
            <a:ext cx="495035" cy="188267"/>
          </a:xfrm>
          <a:prstGeom prst="rightArrow">
            <a:avLst/>
          </a:prstGeom>
          <a:solidFill>
            <a:schemeClr val="bg1">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F82077FC-8033-2581-9D60-31E92552F182}"/>
              </a:ext>
            </a:extLst>
          </p:cNvPr>
          <p:cNvPicPr>
            <a:picLocks noChangeAspect="1"/>
          </p:cNvPicPr>
          <p:nvPr/>
        </p:nvPicPr>
        <p:blipFill>
          <a:blip r:embed="rId3"/>
          <a:stretch>
            <a:fillRect/>
          </a:stretch>
        </p:blipFill>
        <p:spPr>
          <a:xfrm>
            <a:off x="6032564" y="826841"/>
            <a:ext cx="5792749" cy="3711346"/>
          </a:xfrm>
          <a:prstGeom prst="rect">
            <a:avLst/>
          </a:prstGeom>
        </p:spPr>
      </p:pic>
      <p:pic>
        <p:nvPicPr>
          <p:cNvPr id="10" name="Picture 9">
            <a:extLst>
              <a:ext uri="{FF2B5EF4-FFF2-40B4-BE49-F238E27FC236}">
                <a16:creationId xmlns:a16="http://schemas.microsoft.com/office/drawing/2014/main" id="{D53DD2BF-B6E3-72FA-316D-A68B14D71721}"/>
              </a:ext>
            </a:extLst>
          </p:cNvPr>
          <p:cNvPicPr>
            <a:picLocks noChangeAspect="1"/>
          </p:cNvPicPr>
          <p:nvPr/>
        </p:nvPicPr>
        <p:blipFill>
          <a:blip r:embed="rId4"/>
          <a:stretch>
            <a:fillRect/>
          </a:stretch>
        </p:blipFill>
        <p:spPr>
          <a:xfrm>
            <a:off x="5898585" y="4562485"/>
            <a:ext cx="6163497" cy="1789918"/>
          </a:xfrm>
          <a:prstGeom prst="rect">
            <a:avLst/>
          </a:prstGeom>
        </p:spPr>
      </p:pic>
      <p:sp>
        <p:nvSpPr>
          <p:cNvPr id="15" name="Rectangle: Rounded Corners 14">
            <a:extLst>
              <a:ext uri="{FF2B5EF4-FFF2-40B4-BE49-F238E27FC236}">
                <a16:creationId xmlns:a16="http://schemas.microsoft.com/office/drawing/2014/main" id="{F4DFE141-9C53-5C2F-37E0-23FCE8B4D08F}"/>
              </a:ext>
            </a:extLst>
          </p:cNvPr>
          <p:cNvSpPr/>
          <p:nvPr/>
        </p:nvSpPr>
        <p:spPr>
          <a:xfrm>
            <a:off x="0" y="5034538"/>
            <a:ext cx="5758481" cy="1789918"/>
          </a:xfrm>
          <a:prstGeom prst="roundRect">
            <a:avLst/>
          </a:prstGeom>
          <a:solidFill>
            <a:schemeClr val="bg1">
              <a:lumMod val="95000"/>
            </a:schemeClr>
          </a:solidFill>
          <a:ln>
            <a:solidFill>
              <a:srgbClr val="4352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 Placeholder 2">
            <a:extLst>
              <a:ext uri="{FF2B5EF4-FFF2-40B4-BE49-F238E27FC236}">
                <a16:creationId xmlns:a16="http://schemas.microsoft.com/office/drawing/2014/main" id="{F14A7087-89DB-73B4-9D72-BE9F14321EFA}"/>
              </a:ext>
            </a:extLst>
          </p:cNvPr>
          <p:cNvSpPr txBox="1">
            <a:spLocks/>
          </p:cNvSpPr>
          <p:nvPr/>
        </p:nvSpPr>
        <p:spPr>
          <a:xfrm>
            <a:off x="150498" y="5126142"/>
            <a:ext cx="5748087" cy="1119232"/>
          </a:xfrm>
          <a:prstGeom prst="rect">
            <a:avLst/>
          </a:prstGeom>
        </p:spPr>
        <p:txBody>
          <a:bodyPr>
            <a:noAutofit/>
          </a:bodyPr>
          <a:lstStyle>
            <a:lvl1pPr marL="277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1pPr>
            <a:lvl2pPr marL="722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2pPr>
            <a:lvl3pPr marL="1166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3pPr>
            <a:lvl4pPr marL="1611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4pPr>
            <a:lvl5pPr marL="2055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5pPr>
            <a:lvl6pPr marL="2500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6pPr>
            <a:lvl7pPr marL="2944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7pPr>
            <a:lvl8pPr marL="33893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8pPr>
            <a:lvl9pPr marL="3833812" marR="0" indent="-277812" algn="l" defTabSz="448799" rtl="0" latinLnBrk="0">
              <a:lnSpc>
                <a:spcPct val="100000"/>
              </a:lnSpc>
              <a:spcBef>
                <a:spcPts val="3200"/>
              </a:spcBef>
              <a:spcAft>
                <a:spcPts val="0"/>
              </a:spcAft>
              <a:buClrTx/>
              <a:buSzPct val="145000"/>
              <a:buFontTx/>
              <a:buChar char="•"/>
              <a:tabLst/>
              <a:defRPr sz="2000" b="0" i="0" u="none" strike="noStrike" cap="none" spc="0" baseline="0">
                <a:solidFill>
                  <a:srgbClr val="000000"/>
                </a:solidFill>
                <a:uFillTx/>
                <a:latin typeface="Helvetica Neue"/>
                <a:ea typeface="Helvetica Neue"/>
                <a:cs typeface="Helvetica Neue"/>
                <a:sym typeface="Helvetica Neue"/>
              </a:defRPr>
            </a:lvl9pPr>
          </a:lstStyle>
          <a:p>
            <a:pPr marL="180975" lvl="1" indent="-180975">
              <a:lnSpc>
                <a:spcPct val="90000"/>
              </a:lnSpc>
              <a:spcBef>
                <a:spcPts val="0"/>
              </a:spcBef>
              <a:spcAft>
                <a:spcPts val="600"/>
              </a:spcAft>
            </a:pPr>
            <a:r>
              <a:rPr lang="en-US" sz="1400" u="sng" dirty="0">
                <a:solidFill>
                  <a:srgbClr val="262626"/>
                </a:solidFill>
                <a:latin typeface="Arial" panose="020B0604020202020204" pitchFamily="34" charset="0"/>
                <a:cs typeface="Arial" panose="020B0604020202020204" pitchFamily="34" charset="0"/>
              </a:rPr>
              <a:t>Wenot Shear Corridor: </a:t>
            </a:r>
            <a:r>
              <a:rPr lang="en-US" sz="1400" dirty="0">
                <a:solidFill>
                  <a:srgbClr val="262626"/>
                </a:solidFill>
                <a:latin typeface="Arial" panose="020B0604020202020204" pitchFamily="34" charset="0"/>
                <a:cs typeface="Arial" panose="020B0604020202020204" pitchFamily="34" charset="0"/>
              </a:rPr>
              <a:t>deformation across &gt;7 km, centered on contact between metavolcanic rocks and metasedimentary rocks</a:t>
            </a:r>
          </a:p>
          <a:p>
            <a:pPr marL="180975" lvl="1" indent="-180975">
              <a:lnSpc>
                <a:spcPct val="90000"/>
              </a:lnSpc>
              <a:spcBef>
                <a:spcPts val="0"/>
              </a:spcBef>
              <a:spcAft>
                <a:spcPts val="600"/>
              </a:spcAft>
            </a:pPr>
            <a:r>
              <a:rPr lang="en-US" sz="1400" dirty="0">
                <a:solidFill>
                  <a:srgbClr val="262626"/>
                </a:solidFill>
                <a:latin typeface="Arial" panose="020B0604020202020204" pitchFamily="34" charset="0"/>
                <a:cs typeface="Arial" panose="020B0604020202020204" pitchFamily="34" charset="0"/>
              </a:rPr>
              <a:t>Wenot – Multiple near vertical gold zones across up to a 450m width</a:t>
            </a:r>
          </a:p>
          <a:p>
            <a:pPr marL="180975" lvl="1" indent="-180975">
              <a:lnSpc>
                <a:spcPct val="90000"/>
              </a:lnSpc>
              <a:spcBef>
                <a:spcPts val="0"/>
              </a:spcBef>
              <a:spcAft>
                <a:spcPts val="600"/>
              </a:spcAft>
            </a:pPr>
            <a:r>
              <a:rPr lang="en-US" sz="1400" dirty="0">
                <a:solidFill>
                  <a:srgbClr val="262626"/>
                </a:solidFill>
                <a:latin typeface="Arial" panose="020B0604020202020204" pitchFamily="34" charset="0"/>
                <a:cs typeface="Arial" panose="020B0604020202020204" pitchFamily="34" charset="0"/>
              </a:rPr>
              <a:t>Multiple expansion and exploration targets: strike extensions, depth extensions, geophysics, old artisanal workings, high grade trenches</a:t>
            </a:r>
          </a:p>
          <a:p>
            <a:pPr marL="180975" lvl="1" indent="-180975">
              <a:lnSpc>
                <a:spcPct val="90000"/>
              </a:lnSpc>
              <a:spcBef>
                <a:spcPts val="0"/>
              </a:spcBef>
              <a:spcAft>
                <a:spcPts val="600"/>
              </a:spcAft>
            </a:pPr>
            <a:r>
              <a:rPr lang="en-US" sz="1400" dirty="0">
                <a:solidFill>
                  <a:srgbClr val="262626"/>
                </a:solidFill>
                <a:latin typeface="Arial" panose="020B0604020202020204" pitchFamily="34" charset="0"/>
                <a:cs typeface="Arial" panose="020B0604020202020204" pitchFamily="34" charset="0"/>
              </a:rPr>
              <a:t>Wenot corresponds to a strong magnetic high</a:t>
            </a:r>
          </a:p>
          <a:p>
            <a:pPr marL="180975" lvl="1" indent="-180975">
              <a:lnSpc>
                <a:spcPct val="90000"/>
              </a:lnSpc>
              <a:spcBef>
                <a:spcPts val="0"/>
              </a:spcBef>
              <a:spcAft>
                <a:spcPts val="600"/>
              </a:spcAft>
            </a:pPr>
            <a:r>
              <a:rPr lang="en-US" sz="1400" dirty="0">
                <a:solidFill>
                  <a:srgbClr val="262626"/>
                </a:solidFill>
                <a:latin typeface="Arial" panose="020B0604020202020204" pitchFamily="34" charset="0"/>
                <a:cs typeface="Arial" panose="020B0604020202020204" pitchFamily="34" charset="0"/>
              </a:rPr>
              <a:t>Gilt Creek intrusion-hosted deposit is magnetic low </a:t>
            </a:r>
          </a:p>
        </p:txBody>
      </p:sp>
      <p:sp>
        <p:nvSpPr>
          <p:cNvPr id="4" name="TextBox 3">
            <a:extLst>
              <a:ext uri="{FF2B5EF4-FFF2-40B4-BE49-F238E27FC236}">
                <a16:creationId xmlns:a16="http://schemas.microsoft.com/office/drawing/2014/main" id="{AEE20FCC-A3CA-531C-E6B5-441FCCA84D64}"/>
              </a:ext>
            </a:extLst>
          </p:cNvPr>
          <p:cNvSpPr txBox="1"/>
          <p:nvPr/>
        </p:nvSpPr>
        <p:spPr>
          <a:xfrm>
            <a:off x="2675055" y="956211"/>
            <a:ext cx="951244" cy="620426"/>
          </a:xfrm>
          <a:prstGeom prst="rect">
            <a:avLst/>
          </a:prstGeom>
          <a:noFill/>
        </p:spPr>
        <p:txBody>
          <a:bodyPr wrap="square" rtlCol="0">
            <a:spAutoFit/>
          </a:bodyPr>
          <a:lstStyle/>
          <a:p>
            <a:pPr>
              <a:lnSpc>
                <a:spcPct val="70000"/>
              </a:lnSpc>
            </a:pPr>
            <a:r>
              <a:rPr lang="en-CA" sz="1600" b="1"/>
              <a:t>Gilt Creek</a:t>
            </a:r>
          </a:p>
          <a:p>
            <a:pPr>
              <a:lnSpc>
                <a:spcPct val="70000"/>
              </a:lnSpc>
            </a:pPr>
            <a:r>
              <a:rPr lang="en-CA" sz="1600" b="1"/>
              <a:t>Deposit</a:t>
            </a:r>
          </a:p>
        </p:txBody>
      </p:sp>
      <p:sp>
        <p:nvSpPr>
          <p:cNvPr id="6" name="TextBox 5">
            <a:extLst>
              <a:ext uri="{FF2B5EF4-FFF2-40B4-BE49-F238E27FC236}">
                <a16:creationId xmlns:a16="http://schemas.microsoft.com/office/drawing/2014/main" id="{172880DA-0019-F5F7-22F6-4A9BF5ED02C5}"/>
              </a:ext>
            </a:extLst>
          </p:cNvPr>
          <p:cNvSpPr txBox="1"/>
          <p:nvPr/>
        </p:nvSpPr>
        <p:spPr>
          <a:xfrm>
            <a:off x="1075281" y="3854778"/>
            <a:ext cx="951244" cy="448071"/>
          </a:xfrm>
          <a:prstGeom prst="rect">
            <a:avLst/>
          </a:prstGeom>
          <a:noFill/>
        </p:spPr>
        <p:txBody>
          <a:bodyPr wrap="square" rtlCol="0">
            <a:spAutoFit/>
          </a:bodyPr>
          <a:lstStyle/>
          <a:p>
            <a:pPr>
              <a:lnSpc>
                <a:spcPct val="70000"/>
              </a:lnSpc>
            </a:pPr>
            <a:r>
              <a:rPr lang="en-CA" sz="1600" b="1"/>
              <a:t>Wenot Deposit</a:t>
            </a:r>
          </a:p>
        </p:txBody>
      </p:sp>
      <p:sp>
        <p:nvSpPr>
          <p:cNvPr id="3" name="TextBox 2">
            <a:extLst>
              <a:ext uri="{FF2B5EF4-FFF2-40B4-BE49-F238E27FC236}">
                <a16:creationId xmlns:a16="http://schemas.microsoft.com/office/drawing/2014/main" id="{447D1EA2-1AA1-CED4-FC03-0BB7D7CADB13}"/>
              </a:ext>
            </a:extLst>
          </p:cNvPr>
          <p:cNvSpPr txBox="1"/>
          <p:nvPr/>
        </p:nvSpPr>
        <p:spPr>
          <a:xfrm rot="1318491">
            <a:off x="6094177" y="3358589"/>
            <a:ext cx="975956" cy="200055"/>
          </a:xfrm>
          <a:prstGeom prst="rect">
            <a:avLst/>
          </a:prstGeom>
          <a:solidFill>
            <a:srgbClr val="4CA99D"/>
          </a:solidFill>
        </p:spPr>
        <p:txBody>
          <a:bodyPr wrap="square" tIns="0" rtlCol="0">
            <a:spAutoFit/>
          </a:bodyPr>
          <a:lstStyle/>
          <a:p>
            <a:r>
              <a:rPr lang="en-CA" sz="1000" b="1">
                <a:solidFill>
                  <a:schemeClr val="bg1"/>
                </a:solidFill>
              </a:rPr>
              <a:t>CAMP ZONE</a:t>
            </a:r>
          </a:p>
        </p:txBody>
      </p:sp>
      <p:sp>
        <p:nvSpPr>
          <p:cNvPr id="8" name="Star: 5 Points 7">
            <a:extLst>
              <a:ext uri="{FF2B5EF4-FFF2-40B4-BE49-F238E27FC236}">
                <a16:creationId xmlns:a16="http://schemas.microsoft.com/office/drawing/2014/main" id="{1CAF0569-EA6B-2C1C-0795-03D7192AC66C}"/>
              </a:ext>
            </a:extLst>
          </p:cNvPr>
          <p:cNvSpPr/>
          <p:nvPr/>
        </p:nvSpPr>
        <p:spPr>
          <a:xfrm>
            <a:off x="6924627" y="1255446"/>
            <a:ext cx="294968" cy="21631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Star: 5 Points 11">
            <a:extLst>
              <a:ext uri="{FF2B5EF4-FFF2-40B4-BE49-F238E27FC236}">
                <a16:creationId xmlns:a16="http://schemas.microsoft.com/office/drawing/2014/main" id="{8604EDED-EC63-9D04-338B-1C83CD04C14E}"/>
              </a:ext>
            </a:extLst>
          </p:cNvPr>
          <p:cNvSpPr/>
          <p:nvPr/>
        </p:nvSpPr>
        <p:spPr>
          <a:xfrm>
            <a:off x="6434671" y="3140251"/>
            <a:ext cx="294968" cy="21631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Star: 5 Points 12">
            <a:extLst>
              <a:ext uri="{FF2B5EF4-FFF2-40B4-BE49-F238E27FC236}">
                <a16:creationId xmlns:a16="http://schemas.microsoft.com/office/drawing/2014/main" id="{89138B44-024F-0AC1-D9A4-0E99EB99B9BA}"/>
              </a:ext>
            </a:extLst>
          </p:cNvPr>
          <p:cNvSpPr/>
          <p:nvPr/>
        </p:nvSpPr>
        <p:spPr>
          <a:xfrm>
            <a:off x="7989206" y="985820"/>
            <a:ext cx="294968" cy="21631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Star: 5 Points 13">
            <a:extLst>
              <a:ext uri="{FF2B5EF4-FFF2-40B4-BE49-F238E27FC236}">
                <a16:creationId xmlns:a16="http://schemas.microsoft.com/office/drawing/2014/main" id="{D07576C8-E4D4-6286-FA4E-657E9717149E}"/>
              </a:ext>
            </a:extLst>
          </p:cNvPr>
          <p:cNvSpPr/>
          <p:nvPr/>
        </p:nvSpPr>
        <p:spPr>
          <a:xfrm>
            <a:off x="10475729" y="3904992"/>
            <a:ext cx="294968" cy="21631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5AEB0065-2ABF-CA91-0C12-1C8797CFD36E}"/>
              </a:ext>
            </a:extLst>
          </p:cNvPr>
          <p:cNvSpPr txBox="1"/>
          <p:nvPr/>
        </p:nvSpPr>
        <p:spPr>
          <a:xfrm>
            <a:off x="6355044" y="4202506"/>
            <a:ext cx="1184787" cy="276999"/>
          </a:xfrm>
          <a:prstGeom prst="rect">
            <a:avLst/>
          </a:prstGeom>
          <a:solidFill>
            <a:srgbClr val="478CA2"/>
          </a:solidFill>
        </p:spPr>
        <p:txBody>
          <a:bodyPr wrap="square" rtlCol="0">
            <a:spAutoFit/>
          </a:bodyPr>
          <a:lstStyle/>
          <a:p>
            <a:r>
              <a:rPr lang="en-CA" sz="1200"/>
              <a:t>Current Drilling</a:t>
            </a:r>
          </a:p>
        </p:txBody>
      </p:sp>
      <p:sp>
        <p:nvSpPr>
          <p:cNvPr id="16" name="Star: 5 Points 15">
            <a:extLst>
              <a:ext uri="{FF2B5EF4-FFF2-40B4-BE49-F238E27FC236}">
                <a16:creationId xmlns:a16="http://schemas.microsoft.com/office/drawing/2014/main" id="{FB77BF05-4044-5A12-F35C-F1B7AAEFE5D6}"/>
              </a:ext>
            </a:extLst>
          </p:cNvPr>
          <p:cNvSpPr/>
          <p:nvPr/>
        </p:nvSpPr>
        <p:spPr>
          <a:xfrm>
            <a:off x="6124413" y="4206154"/>
            <a:ext cx="294968" cy="21631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AutoShape 3">
            <a:extLst>
              <a:ext uri="{FF2B5EF4-FFF2-40B4-BE49-F238E27FC236}">
                <a16:creationId xmlns:a16="http://schemas.microsoft.com/office/drawing/2014/main" id="{D42E5B46-EF9E-A750-7E11-BA12C4E424FE}"/>
              </a:ext>
            </a:extLst>
          </p:cNvPr>
          <p:cNvSpPr/>
          <p:nvPr/>
        </p:nvSpPr>
        <p:spPr>
          <a:xfrm flipV="1">
            <a:off x="2711" y="396876"/>
            <a:ext cx="2023814" cy="0"/>
          </a:xfrm>
          <a:prstGeom prst="line">
            <a:avLst/>
          </a:prstGeom>
          <a:ln w="809625" cap="flat">
            <a:gradFill>
              <a:gsLst>
                <a:gs pos="0">
                  <a:srgbClr val="EFC585">
                    <a:alpha val="100000"/>
                  </a:srgbClr>
                </a:gs>
                <a:gs pos="33333">
                  <a:srgbClr val="DBAB67">
                    <a:alpha val="100000"/>
                  </a:srgbClr>
                </a:gs>
                <a:gs pos="66667">
                  <a:srgbClr val="CC9B57">
                    <a:alpha val="100000"/>
                  </a:srgbClr>
                </a:gs>
                <a:gs pos="100000">
                  <a:srgbClr val="C69553">
                    <a:alpha val="100000"/>
                  </a:srgbClr>
                </a:gs>
              </a:gsLst>
              <a:lin ang="0"/>
            </a:gradFill>
            <a:prstDash val="solid"/>
            <a:headEnd type="none" w="sm" len="sm"/>
            <a:tailEnd type="none" w="sm" len="sm"/>
          </a:ln>
        </p:spPr>
        <p:txBody>
          <a:bodyPr/>
          <a:lstStyle/>
          <a:p>
            <a:endParaRPr lang="en-CA"/>
          </a:p>
        </p:txBody>
      </p:sp>
      <p:sp>
        <p:nvSpPr>
          <p:cNvPr id="53" name="TextBox 52">
            <a:extLst>
              <a:ext uri="{FF2B5EF4-FFF2-40B4-BE49-F238E27FC236}">
                <a16:creationId xmlns:a16="http://schemas.microsoft.com/office/drawing/2014/main" id="{45CF73C5-1605-2EF2-1822-96297DEDF723}"/>
              </a:ext>
            </a:extLst>
          </p:cNvPr>
          <p:cNvSpPr txBox="1"/>
          <p:nvPr/>
        </p:nvSpPr>
        <p:spPr>
          <a:xfrm>
            <a:off x="150498" y="135917"/>
            <a:ext cx="1796217" cy="523220"/>
          </a:xfrm>
          <a:prstGeom prst="rect">
            <a:avLst/>
          </a:prstGeom>
          <a:noFill/>
        </p:spPr>
        <p:txBody>
          <a:bodyPr wrap="square" rtlCol="0">
            <a:spAutoFit/>
          </a:bodyPr>
          <a:lstStyle/>
          <a:p>
            <a:r>
              <a:rPr lang="en-CA" sz="2800" dirty="0">
                <a:solidFill>
                  <a:srgbClr val="435260"/>
                </a:solidFill>
                <a:latin typeface="Montserrat ExtraBold" panose="00000900000000000000" pitchFamily="2" charset="0"/>
              </a:rPr>
              <a:t>WENOT</a:t>
            </a:r>
          </a:p>
        </p:txBody>
      </p:sp>
      <p:sp>
        <p:nvSpPr>
          <p:cNvPr id="54" name="AutoShape 3">
            <a:extLst>
              <a:ext uri="{FF2B5EF4-FFF2-40B4-BE49-F238E27FC236}">
                <a16:creationId xmlns:a16="http://schemas.microsoft.com/office/drawing/2014/main" id="{70FC558D-B122-9483-C2B3-D53DA1401ABB}"/>
              </a:ext>
            </a:extLst>
          </p:cNvPr>
          <p:cNvSpPr/>
          <p:nvPr/>
        </p:nvSpPr>
        <p:spPr>
          <a:xfrm flipV="1">
            <a:off x="2026529" y="352942"/>
            <a:ext cx="10177423" cy="53227"/>
          </a:xfrm>
          <a:prstGeom prst="line">
            <a:avLst/>
          </a:prstGeom>
          <a:ln w="809625" cap="flat">
            <a:gradFill>
              <a:gsLst>
                <a:gs pos="66667">
                  <a:srgbClr val="435260"/>
                </a:gs>
                <a:gs pos="100000">
                  <a:srgbClr val="435260"/>
                </a:gs>
              </a:gsLst>
              <a:lin ang="0"/>
            </a:gradFill>
            <a:prstDash val="solid"/>
            <a:headEnd type="none" w="sm" len="sm"/>
            <a:tailEnd type="none" w="sm" len="sm"/>
          </a:ln>
        </p:spPr>
        <p:txBody>
          <a:bodyPr/>
          <a:lstStyle/>
          <a:p>
            <a:endParaRPr lang="en-CA"/>
          </a:p>
        </p:txBody>
      </p:sp>
      <p:sp>
        <p:nvSpPr>
          <p:cNvPr id="55" name="TextBox 54">
            <a:extLst>
              <a:ext uri="{FF2B5EF4-FFF2-40B4-BE49-F238E27FC236}">
                <a16:creationId xmlns:a16="http://schemas.microsoft.com/office/drawing/2014/main" id="{370E106E-0255-0F9E-62C2-20A2B0D1A792}"/>
              </a:ext>
            </a:extLst>
          </p:cNvPr>
          <p:cNvSpPr txBox="1"/>
          <p:nvPr/>
        </p:nvSpPr>
        <p:spPr>
          <a:xfrm>
            <a:off x="2093360" y="144901"/>
            <a:ext cx="8672400" cy="507831"/>
          </a:xfrm>
          <a:prstGeom prst="rect">
            <a:avLst/>
          </a:prstGeom>
          <a:noFill/>
        </p:spPr>
        <p:txBody>
          <a:bodyPr wrap="square" rtlCol="0">
            <a:spAutoFit/>
          </a:bodyPr>
          <a:lstStyle/>
          <a:p>
            <a:r>
              <a:rPr lang="en-US" sz="2700" b="1" dirty="0">
                <a:solidFill>
                  <a:srgbClr val="DCAE69"/>
                </a:solidFill>
                <a:latin typeface="Montserrat" panose="00000500000000000000" pitchFamily="2" charset="0"/>
              </a:rPr>
              <a:t>A Large Gold Camp with Significant Upside </a:t>
            </a:r>
          </a:p>
        </p:txBody>
      </p:sp>
      <p:pic>
        <p:nvPicPr>
          <p:cNvPr id="19" name="Picture 18" descr="A gold logo on a black background&#10;&#10;AI-generated content may be incorrect.">
            <a:extLst>
              <a:ext uri="{FF2B5EF4-FFF2-40B4-BE49-F238E27FC236}">
                <a16:creationId xmlns:a16="http://schemas.microsoft.com/office/drawing/2014/main" id="{7757516E-B0B3-6FD9-7D31-E07F40B30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7683" y="32108"/>
            <a:ext cx="1682659" cy="672124"/>
          </a:xfrm>
          <a:prstGeom prst="rect">
            <a:avLst/>
          </a:prstGeom>
        </p:spPr>
      </p:pic>
    </p:spTree>
    <p:extLst>
      <p:ext uri="{BB962C8B-B14F-4D97-AF65-F5344CB8AC3E}">
        <p14:creationId xmlns:p14="http://schemas.microsoft.com/office/powerpoint/2010/main" val="1852692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6ED11-DFE2-1444-12B6-03F8AC302DCD}"/>
            </a:ext>
          </a:extLst>
        </p:cNvPr>
        <p:cNvGrpSpPr/>
        <p:nvPr/>
      </p:nvGrpSpPr>
      <p:grpSpPr>
        <a:xfrm>
          <a:off x="0" y="0"/>
          <a:ext cx="0" cy="0"/>
          <a:chOff x="0" y="0"/>
          <a:chExt cx="0" cy="0"/>
        </a:xfrm>
      </p:grpSpPr>
      <p:pic>
        <p:nvPicPr>
          <p:cNvPr id="5" name="Picture 4" descr="A diagram of a diagram of a variety of colors&#10;&#10;AI-generated content may be incorrect.">
            <a:extLst>
              <a:ext uri="{FF2B5EF4-FFF2-40B4-BE49-F238E27FC236}">
                <a16:creationId xmlns:a16="http://schemas.microsoft.com/office/drawing/2014/main" id="{D891A51A-176A-C987-D300-9EBED42B1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6724"/>
            <a:ext cx="9656084" cy="3218695"/>
          </a:xfrm>
          <a:prstGeom prst="rect">
            <a:avLst/>
          </a:prstGeom>
        </p:spPr>
      </p:pic>
      <p:sp>
        <p:nvSpPr>
          <p:cNvPr id="38" name="Rectangle: Rounded Corners 37">
            <a:extLst>
              <a:ext uri="{FF2B5EF4-FFF2-40B4-BE49-F238E27FC236}">
                <a16:creationId xmlns:a16="http://schemas.microsoft.com/office/drawing/2014/main" id="{8603956B-AA97-3D80-B369-004AF9346D14}"/>
              </a:ext>
            </a:extLst>
          </p:cNvPr>
          <p:cNvSpPr/>
          <p:nvPr/>
        </p:nvSpPr>
        <p:spPr>
          <a:xfrm>
            <a:off x="9686360" y="1003093"/>
            <a:ext cx="2441932" cy="5626604"/>
          </a:xfrm>
          <a:prstGeom prst="roundRect">
            <a:avLst/>
          </a:prstGeom>
          <a:solidFill>
            <a:srgbClr val="435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Block Model With Grid" descr="A colorful graph with black lines&#10;&#10;Description automatically generated with medium confidence" hidden="1">
            <a:extLst>
              <a:ext uri="{FF2B5EF4-FFF2-40B4-BE49-F238E27FC236}">
                <a16:creationId xmlns:a16="http://schemas.microsoft.com/office/drawing/2014/main" id="{2BE81FCB-ACA6-E2CA-76FF-30EAFA562E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273" y="1493091"/>
            <a:ext cx="11611284" cy="3870428"/>
          </a:xfrm>
          <a:prstGeom prst="rect">
            <a:avLst/>
          </a:prstGeom>
        </p:spPr>
      </p:pic>
      <p:sp>
        <p:nvSpPr>
          <p:cNvPr id="8" name="Rectangle: Rounded Corners 7">
            <a:extLst>
              <a:ext uri="{FF2B5EF4-FFF2-40B4-BE49-F238E27FC236}">
                <a16:creationId xmlns:a16="http://schemas.microsoft.com/office/drawing/2014/main" id="{D849FFC3-DBE5-5F7D-E527-F9017E227985}"/>
              </a:ext>
            </a:extLst>
          </p:cNvPr>
          <p:cNvSpPr/>
          <p:nvPr/>
        </p:nvSpPr>
        <p:spPr>
          <a:xfrm>
            <a:off x="4925827" y="5211738"/>
            <a:ext cx="7211011" cy="1468716"/>
          </a:xfrm>
          <a:prstGeom prst="roundRect">
            <a:avLst>
              <a:gd name="adj" fmla="val 8178"/>
            </a:avLst>
          </a:prstGeom>
          <a:solidFill>
            <a:srgbClr val="4352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363BF4A0-2F8C-1D96-7A98-79694DA031DB}"/>
              </a:ext>
            </a:extLst>
          </p:cNvPr>
          <p:cNvSpPr txBox="1"/>
          <p:nvPr/>
        </p:nvSpPr>
        <p:spPr>
          <a:xfrm>
            <a:off x="4933882" y="5243626"/>
            <a:ext cx="2441932" cy="1437317"/>
          </a:xfrm>
          <a:prstGeom prst="rect">
            <a:avLst/>
          </a:prstGeom>
          <a:noFill/>
        </p:spPr>
        <p:txBody>
          <a:bodyPr wrap="square" rtlCol="0">
            <a:spAutoFit/>
          </a:bodyPr>
          <a:lstStyle/>
          <a:p>
            <a:pPr lvl="0" algn="just">
              <a:lnSpc>
                <a:spcPct val="90000"/>
              </a:lnSpc>
              <a:spcAft>
                <a:spcPts val="200"/>
              </a:spcAft>
            </a:pPr>
            <a:r>
              <a:rPr lang="en-CA" sz="1300" b="1" dirty="0">
                <a:solidFill>
                  <a:schemeClr val="bg1"/>
                </a:solidFill>
                <a:effectLst/>
                <a:latin typeface="Arial" panose="020B0604020202020204" pitchFamily="34" charset="0"/>
                <a:ea typeface="Montserrat" panose="00000500000000000000" pitchFamily="2" charset="0"/>
                <a:cs typeface="Times New Roman (Body CS)"/>
              </a:rPr>
              <a:t>Hole 24ODD-086  </a:t>
            </a:r>
            <a:endParaRPr lang="en-CA" sz="1300" b="1" dirty="0">
              <a:solidFill>
                <a:schemeClr val="bg1"/>
              </a:solidFill>
              <a:effectLst/>
              <a:latin typeface="Montserrat" panose="00000500000000000000" pitchFamily="2" charset="0"/>
              <a:ea typeface="Montserrat" panose="00000500000000000000" pitchFamily="2" charset="0"/>
              <a:cs typeface="Times New Roman (Body CS)"/>
            </a:endParaRPr>
          </a:p>
          <a:p>
            <a:pPr marL="357188" lvl="1" indent="-193675">
              <a:lnSpc>
                <a:spcPct val="90000"/>
              </a:lnSpc>
              <a:spcAft>
                <a:spcPts val="200"/>
              </a:spcAft>
              <a:buFont typeface="Courier New" panose="02070309020205020404" pitchFamily="49" charset="0"/>
              <a:buChar char="o"/>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rPr>
              <a:t>2.96 g/t Au over 19.4m </a:t>
            </a:r>
          </a:p>
          <a:p>
            <a:pPr marL="357188" lvl="1" indent="-193675">
              <a:lnSpc>
                <a:spcPct val="90000"/>
              </a:lnSpc>
              <a:spcAft>
                <a:spcPts val="200"/>
              </a:spcAft>
              <a:buFont typeface="Courier New" panose="02070309020205020404" pitchFamily="49" charset="0"/>
              <a:buChar char="o"/>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rPr>
              <a:t>3.78 g/t Au over 10.5m </a:t>
            </a:r>
          </a:p>
          <a:p>
            <a:pPr marL="357188" lvl="1" indent="-193675">
              <a:lnSpc>
                <a:spcPct val="90000"/>
              </a:lnSpc>
              <a:spcAft>
                <a:spcPts val="200"/>
              </a:spcAft>
              <a:buFont typeface="Courier New" panose="02070309020205020404" pitchFamily="49" charset="0"/>
              <a:buChar char="o"/>
            </a:pPr>
            <a:endParaRPr lang="en-CA" sz="800" dirty="0">
              <a:solidFill>
                <a:schemeClr val="bg1"/>
              </a:solidFill>
              <a:latin typeface="Arial" panose="020B0604020202020204" pitchFamily="34" charset="0"/>
              <a:ea typeface="Montserrat" panose="00000500000000000000" pitchFamily="2" charset="0"/>
              <a:cs typeface="Times New Roman (Body CS)"/>
            </a:endParaRPr>
          </a:p>
          <a:p>
            <a:pPr lvl="0" algn="just">
              <a:lnSpc>
                <a:spcPct val="90000"/>
              </a:lnSpc>
              <a:spcAft>
                <a:spcPts val="200"/>
              </a:spcAft>
            </a:pPr>
            <a:r>
              <a:rPr lang="en-CA" sz="1300" b="1" dirty="0">
                <a:solidFill>
                  <a:schemeClr val="bg1"/>
                </a:solidFill>
                <a:effectLst/>
                <a:latin typeface="Arial" panose="020B0604020202020204" pitchFamily="34" charset="0"/>
                <a:ea typeface="Montserrat" panose="00000500000000000000" pitchFamily="2" charset="0"/>
                <a:cs typeface="Times New Roman (Body CS)"/>
              </a:rPr>
              <a:t>Hole 24ODD-078</a:t>
            </a:r>
            <a:endParaRPr lang="en-CA" sz="1300" b="1" dirty="0">
              <a:solidFill>
                <a:schemeClr val="bg1"/>
              </a:solidFill>
              <a:effectLst/>
              <a:latin typeface="Montserrat" panose="00000500000000000000" pitchFamily="2" charset="0"/>
              <a:ea typeface="Montserrat" panose="00000500000000000000" pitchFamily="2" charset="0"/>
              <a:cs typeface="Times New Roman (Body CS)"/>
            </a:endParaRPr>
          </a:p>
          <a:p>
            <a:pPr marL="273050" lvl="1" indent="-185738" algn="just">
              <a:lnSpc>
                <a:spcPct val="90000"/>
              </a:lnSpc>
              <a:spcAft>
                <a:spcPts val="200"/>
              </a:spcAft>
              <a:buFont typeface="Courier New" panose="02070309020205020404" pitchFamily="49" charset="0"/>
              <a:buChar char="o"/>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ea typeface="Montserrat" panose="00000500000000000000" pitchFamily="2" charset="0"/>
                <a:cs typeface="Times New Roman (Body CS)"/>
              </a:rPr>
              <a:t>2.20 g/t Au over 43.7m</a:t>
            </a:r>
            <a:endParaRPr lang="en-CA" sz="1300" b="1" dirty="0">
              <a:solidFill>
                <a:srgbClr val="DCAE69"/>
              </a:solidFill>
              <a:effectLst>
                <a:outerShdw blurRad="38100" dist="38100" dir="2700000" algn="tl">
                  <a:srgbClr val="000000">
                    <a:alpha val="43137"/>
                  </a:srgbClr>
                </a:outerShdw>
              </a:effectLst>
              <a:latin typeface="Montserrat" panose="00000500000000000000" pitchFamily="2" charset="0"/>
              <a:ea typeface="Montserrat" panose="00000500000000000000" pitchFamily="2" charset="0"/>
              <a:cs typeface="Times New Roman (Body CS)"/>
            </a:endParaRPr>
          </a:p>
          <a:p>
            <a:pPr marL="273050" lvl="1" indent="-185738" algn="just">
              <a:lnSpc>
                <a:spcPct val="90000"/>
              </a:lnSpc>
              <a:spcAft>
                <a:spcPts val="200"/>
              </a:spcAft>
              <a:buFont typeface="Courier New" panose="02070309020205020404" pitchFamily="49" charset="0"/>
              <a:buChar char="o"/>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ea typeface="Montserrat" panose="00000500000000000000" pitchFamily="2" charset="0"/>
                <a:cs typeface="Times New Roman (Body CS)"/>
              </a:rPr>
              <a:t>3.13 g/t Au over 43.0m</a:t>
            </a:r>
            <a:endParaRPr lang="en-CA" sz="1300" dirty="0">
              <a:solidFill>
                <a:schemeClr val="bg1"/>
              </a:solidFill>
              <a:latin typeface="Arial" panose="020B0604020202020204" pitchFamily="34" charset="0"/>
              <a:ea typeface="Montserrat" panose="00000500000000000000" pitchFamily="2" charset="0"/>
              <a:cs typeface="Times New Roman (Body CS)"/>
            </a:endParaRPr>
          </a:p>
        </p:txBody>
      </p:sp>
      <p:sp>
        <p:nvSpPr>
          <p:cNvPr id="16" name="TextBox 15">
            <a:extLst>
              <a:ext uri="{FF2B5EF4-FFF2-40B4-BE49-F238E27FC236}">
                <a16:creationId xmlns:a16="http://schemas.microsoft.com/office/drawing/2014/main" id="{9424E34F-65EF-F5BD-62C8-FEB7083E81A4}"/>
              </a:ext>
            </a:extLst>
          </p:cNvPr>
          <p:cNvSpPr txBox="1"/>
          <p:nvPr/>
        </p:nvSpPr>
        <p:spPr>
          <a:xfrm>
            <a:off x="7360023" y="5288464"/>
            <a:ext cx="2441932" cy="1411669"/>
          </a:xfrm>
          <a:prstGeom prst="rect">
            <a:avLst/>
          </a:prstGeom>
          <a:noFill/>
        </p:spPr>
        <p:txBody>
          <a:bodyPr wrap="square" rtlCol="0">
            <a:spAutoFit/>
          </a:bodyPr>
          <a:lstStyle/>
          <a:p>
            <a:pPr lvl="0" algn="just">
              <a:lnSpc>
                <a:spcPct val="90000"/>
              </a:lnSpc>
              <a:spcAft>
                <a:spcPts val="200"/>
              </a:spcAft>
            </a:pPr>
            <a:r>
              <a:rPr lang="en-CA" sz="1300" b="1" dirty="0">
                <a:solidFill>
                  <a:schemeClr val="bg1"/>
                </a:solidFill>
                <a:effectLst/>
                <a:latin typeface="Arial" panose="020B0604020202020204" pitchFamily="34" charset="0"/>
                <a:ea typeface="Montserrat" panose="00000500000000000000" pitchFamily="2" charset="0"/>
                <a:cs typeface="Times New Roman (Body CS)"/>
              </a:rPr>
              <a:t>Hole 24ODD-092</a:t>
            </a:r>
            <a:endParaRPr lang="en-CA" sz="1300" b="1" dirty="0">
              <a:solidFill>
                <a:schemeClr val="bg1"/>
              </a:solidFill>
              <a:effectLst/>
              <a:latin typeface="Montserrat" panose="00000500000000000000" pitchFamily="2" charset="0"/>
              <a:ea typeface="Montserrat" panose="00000500000000000000" pitchFamily="2" charset="0"/>
              <a:cs typeface="Times New Roman (Body CS)"/>
            </a:endParaRP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4.48 g/t Au over 57.0m i</a:t>
            </a:r>
            <a:r>
              <a:rPr lang="en-CA" sz="1300" dirty="0">
                <a:solidFill>
                  <a:srgbClr val="DCAE69"/>
                </a:solidFill>
                <a:effectLst>
                  <a:outerShdw blurRad="38100" dist="38100" dir="2700000" algn="tl">
                    <a:srgbClr val="000000">
                      <a:alpha val="43137"/>
                    </a:srgbClr>
                  </a:outerShdw>
                </a:effectLst>
                <a:latin typeface="Arial" panose="020B0604020202020204" pitchFamily="34" charset="0"/>
              </a:rPr>
              <a:t>ncl. 21.13 g/t over 10.0m</a:t>
            </a:r>
          </a:p>
          <a:p>
            <a:pPr marL="273050" lvl="1" indent="-185738">
              <a:lnSpc>
                <a:spcPct val="90000"/>
              </a:lnSpc>
              <a:spcAft>
                <a:spcPts val="200"/>
              </a:spcAft>
              <a:buFont typeface="Courier New" panose="02070309020205020404" pitchFamily="49" charset="0"/>
              <a:buChar char="o"/>
            </a:pPr>
            <a:endParaRPr lang="en-CA" sz="800" dirty="0">
              <a:solidFill>
                <a:srgbClr val="F7B827"/>
              </a:solidFill>
              <a:effectLst>
                <a:outerShdw blurRad="38100" dist="38100" dir="2700000" algn="tl">
                  <a:srgbClr val="000000">
                    <a:alpha val="43137"/>
                  </a:srgbClr>
                </a:outerShdw>
              </a:effectLst>
              <a:latin typeface="Arial" panose="020B0604020202020204" pitchFamily="34" charset="0"/>
            </a:endParaRPr>
          </a:p>
          <a:p>
            <a:pPr lvl="0" algn="just">
              <a:lnSpc>
                <a:spcPct val="90000"/>
              </a:lnSpc>
              <a:spcAft>
                <a:spcPts val="200"/>
              </a:spcAft>
            </a:pPr>
            <a:r>
              <a:rPr lang="en-CA" sz="1300" b="1" dirty="0">
                <a:solidFill>
                  <a:schemeClr val="bg1"/>
                </a:solidFill>
                <a:latin typeface="Arial" panose="020B0604020202020204" pitchFamily="34" charset="0"/>
                <a:ea typeface="Montserrat" panose="00000500000000000000" pitchFamily="2" charset="0"/>
                <a:cs typeface="Times New Roman (Body CS)"/>
              </a:rPr>
              <a:t>Hole 25ODD-102</a:t>
            </a:r>
            <a:endParaRPr lang="en-CA" sz="1300" b="1" dirty="0">
              <a:solidFill>
                <a:schemeClr val="bg1"/>
              </a:solidFill>
              <a:latin typeface="Montserrat" panose="00000500000000000000" pitchFamily="2" charset="0"/>
              <a:ea typeface="Montserrat" panose="00000500000000000000" pitchFamily="2" charset="0"/>
              <a:cs typeface="Times New Roman (Body CS)"/>
            </a:endParaRP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28.04 g/t Au over 9.3m</a:t>
            </a: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8.98 g/t Au over 5.0m</a:t>
            </a:r>
            <a:endParaRPr lang="en-CA" sz="800" dirty="0">
              <a:solidFill>
                <a:schemeClr val="bg1"/>
              </a:solidFill>
              <a:latin typeface="Arial" panose="020B0604020202020204" pitchFamily="34" charset="0"/>
              <a:ea typeface="Montserrat" panose="00000500000000000000" pitchFamily="2" charset="0"/>
              <a:cs typeface="Times New Roman (Body CS)"/>
            </a:endParaRPr>
          </a:p>
        </p:txBody>
      </p:sp>
      <p:pic>
        <p:nvPicPr>
          <p:cNvPr id="25" name="Picture 24">
            <a:extLst>
              <a:ext uri="{FF2B5EF4-FFF2-40B4-BE49-F238E27FC236}">
                <a16:creationId xmlns:a16="http://schemas.microsoft.com/office/drawing/2014/main" id="{1E1DB411-B713-56C2-C67F-B9E6CE722FBF}"/>
              </a:ext>
            </a:extLst>
          </p:cNvPr>
          <p:cNvPicPr>
            <a:picLocks noChangeAspect="1"/>
          </p:cNvPicPr>
          <p:nvPr/>
        </p:nvPicPr>
        <p:blipFill>
          <a:blip r:embed="rId4"/>
          <a:stretch>
            <a:fillRect/>
          </a:stretch>
        </p:blipFill>
        <p:spPr>
          <a:xfrm>
            <a:off x="5894" y="4180934"/>
            <a:ext cx="4512861" cy="2640178"/>
          </a:xfrm>
          <a:prstGeom prst="rect">
            <a:avLst/>
          </a:prstGeom>
        </p:spPr>
      </p:pic>
      <p:sp>
        <p:nvSpPr>
          <p:cNvPr id="30" name="TextBox 29">
            <a:extLst>
              <a:ext uri="{FF2B5EF4-FFF2-40B4-BE49-F238E27FC236}">
                <a16:creationId xmlns:a16="http://schemas.microsoft.com/office/drawing/2014/main" id="{744C2FD5-90F6-4DD6-1AC4-FC420FE1618D}"/>
              </a:ext>
            </a:extLst>
          </p:cNvPr>
          <p:cNvSpPr txBox="1"/>
          <p:nvPr/>
        </p:nvSpPr>
        <p:spPr>
          <a:xfrm>
            <a:off x="-169545" y="1003093"/>
            <a:ext cx="1274443" cy="523220"/>
          </a:xfrm>
          <a:prstGeom prst="rect">
            <a:avLst/>
          </a:prstGeom>
          <a:noFill/>
        </p:spPr>
        <p:txBody>
          <a:bodyPr wrap="square" rtlCol="0">
            <a:spAutoFit/>
          </a:bodyPr>
          <a:lstStyle/>
          <a:p>
            <a:pPr algn="r"/>
            <a:r>
              <a:rPr lang="en-CA" sz="1400" b="1" dirty="0"/>
              <a:t>Long section looking north</a:t>
            </a:r>
          </a:p>
        </p:txBody>
      </p:sp>
      <p:sp>
        <p:nvSpPr>
          <p:cNvPr id="39" name="TextBox 38">
            <a:extLst>
              <a:ext uri="{FF2B5EF4-FFF2-40B4-BE49-F238E27FC236}">
                <a16:creationId xmlns:a16="http://schemas.microsoft.com/office/drawing/2014/main" id="{3B254A0C-A89F-E4D2-B0E2-25E19815DE60}"/>
              </a:ext>
            </a:extLst>
          </p:cNvPr>
          <p:cNvSpPr txBox="1"/>
          <p:nvPr/>
        </p:nvSpPr>
        <p:spPr>
          <a:xfrm>
            <a:off x="9819700" y="1046331"/>
            <a:ext cx="2338868" cy="5766707"/>
          </a:xfrm>
          <a:prstGeom prst="rect">
            <a:avLst/>
          </a:prstGeom>
          <a:noFill/>
        </p:spPr>
        <p:txBody>
          <a:bodyPr wrap="square" rtlCol="0">
            <a:spAutoFit/>
          </a:bodyPr>
          <a:lstStyle/>
          <a:p>
            <a:pPr lvl="0" algn="just">
              <a:lnSpc>
                <a:spcPct val="90000"/>
              </a:lnSpc>
              <a:spcAft>
                <a:spcPts val="200"/>
              </a:spcAft>
            </a:pPr>
            <a:r>
              <a:rPr lang="en-CA" sz="1300" b="1" dirty="0">
                <a:solidFill>
                  <a:schemeClr val="bg1"/>
                </a:solidFill>
                <a:latin typeface="Arial" panose="020B0604020202020204" pitchFamily="34" charset="0"/>
                <a:ea typeface="Montserrat" panose="00000500000000000000" pitchFamily="2" charset="0"/>
                <a:cs typeface="Times New Roman (Body CS)"/>
              </a:rPr>
              <a:t>Hole 25ODD-119</a:t>
            </a:r>
            <a:endParaRPr lang="en-CA" sz="1300" b="1" dirty="0">
              <a:solidFill>
                <a:schemeClr val="bg1"/>
              </a:solidFill>
              <a:latin typeface="Montserrat" panose="00000500000000000000" pitchFamily="2" charset="0"/>
              <a:ea typeface="Montserrat" panose="00000500000000000000" pitchFamily="2" charset="0"/>
              <a:cs typeface="Times New Roman (Body CS)"/>
            </a:endParaRP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31.70 g/t Au over 7.5m</a:t>
            </a:r>
            <a:r>
              <a:rPr lang="fr-FR" sz="1300" dirty="0">
                <a:solidFill>
                  <a:srgbClr val="DCAE69"/>
                </a:solidFill>
                <a:effectLst>
                  <a:outerShdw blurRad="38100" dist="38100" dir="2700000" algn="tl">
                    <a:srgbClr val="000000">
                      <a:alpha val="43137"/>
                    </a:srgbClr>
                  </a:outerShdw>
                </a:effectLst>
                <a:latin typeface="Arial" panose="020B0604020202020204" pitchFamily="34" charset="0"/>
              </a:rPr>
              <a:t> </a:t>
            </a: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1.61 g/t Au over 36.4m</a:t>
            </a: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3.89 g/t Au over 13.2m</a:t>
            </a:r>
          </a:p>
          <a:p>
            <a:pPr lvl="0" algn="just">
              <a:lnSpc>
                <a:spcPct val="90000"/>
              </a:lnSpc>
              <a:spcAft>
                <a:spcPts val="200"/>
              </a:spcAft>
            </a:pPr>
            <a:endParaRPr lang="en-CA" sz="800" b="1" dirty="0">
              <a:solidFill>
                <a:schemeClr val="bg1"/>
              </a:solidFill>
              <a:latin typeface="Arial" panose="020B0604020202020204" pitchFamily="34" charset="0"/>
              <a:ea typeface="Montserrat" panose="00000500000000000000" pitchFamily="2" charset="0"/>
              <a:cs typeface="Times New Roman (Body CS)"/>
            </a:endParaRPr>
          </a:p>
          <a:p>
            <a:pPr lvl="0" algn="just">
              <a:lnSpc>
                <a:spcPct val="90000"/>
              </a:lnSpc>
              <a:spcAft>
                <a:spcPts val="200"/>
              </a:spcAft>
            </a:pPr>
            <a:r>
              <a:rPr lang="en-CA" sz="1300" b="1" dirty="0">
                <a:solidFill>
                  <a:schemeClr val="bg1"/>
                </a:solidFill>
                <a:latin typeface="Arial" panose="020B0604020202020204" pitchFamily="34" charset="0"/>
                <a:ea typeface="Montserrat" panose="00000500000000000000" pitchFamily="2" charset="0"/>
                <a:cs typeface="Times New Roman (Body CS)"/>
              </a:rPr>
              <a:t>Hole 25ODD-124</a:t>
            </a:r>
            <a:endParaRPr lang="en-CA" sz="1300" b="1" dirty="0">
              <a:solidFill>
                <a:schemeClr val="bg1"/>
              </a:solidFill>
              <a:latin typeface="Montserrat" panose="00000500000000000000" pitchFamily="2" charset="0"/>
              <a:ea typeface="Montserrat" panose="00000500000000000000" pitchFamily="2" charset="0"/>
              <a:cs typeface="Times New Roman (Body CS)"/>
            </a:endParaRP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2.64 g/t Au over 41.8m</a:t>
            </a:r>
            <a:r>
              <a:rPr lang="fr-FR" sz="1300" dirty="0">
                <a:solidFill>
                  <a:srgbClr val="DCAE69"/>
                </a:solidFill>
                <a:effectLst>
                  <a:outerShdw blurRad="38100" dist="38100" dir="2700000" algn="tl">
                    <a:srgbClr val="000000">
                      <a:alpha val="43137"/>
                    </a:srgbClr>
                  </a:outerShdw>
                </a:effectLst>
                <a:latin typeface="Arial" panose="020B0604020202020204" pitchFamily="34" charset="0"/>
              </a:rPr>
              <a:t> </a:t>
            </a: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3.49 g/t Au over 17.4m</a:t>
            </a: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3.89 g/t Au over 13.2m</a:t>
            </a:r>
          </a:p>
          <a:p>
            <a:pPr marL="87312" lvl="1">
              <a:lnSpc>
                <a:spcPct val="90000"/>
              </a:lnSpc>
              <a:spcAft>
                <a:spcPts val="200"/>
              </a:spcAft>
            </a:pPr>
            <a:endParaRPr lang="fr-FR" sz="800" b="1" dirty="0">
              <a:solidFill>
                <a:srgbClr val="EEB500"/>
              </a:solidFill>
              <a:effectLst>
                <a:outerShdw blurRad="38100" dist="38100" dir="2700000" algn="tl">
                  <a:srgbClr val="000000">
                    <a:alpha val="43137"/>
                  </a:srgbClr>
                </a:outerShdw>
              </a:effectLst>
              <a:latin typeface="Arial" panose="020B0604020202020204" pitchFamily="34" charset="0"/>
            </a:endParaRPr>
          </a:p>
          <a:p>
            <a:pPr lvl="0" algn="just">
              <a:lnSpc>
                <a:spcPct val="90000"/>
              </a:lnSpc>
              <a:spcAft>
                <a:spcPts val="200"/>
              </a:spcAft>
            </a:pPr>
            <a:r>
              <a:rPr lang="en-CA" sz="1300" b="1" dirty="0">
                <a:solidFill>
                  <a:schemeClr val="bg1"/>
                </a:solidFill>
                <a:latin typeface="Arial" panose="020B0604020202020204" pitchFamily="34" charset="0"/>
                <a:ea typeface="Montserrat" panose="00000500000000000000" pitchFamily="2" charset="0"/>
                <a:cs typeface="Times New Roman (Body CS)"/>
              </a:rPr>
              <a:t>Hole 25ODD-101</a:t>
            </a:r>
            <a:endParaRPr lang="en-CA" sz="1300" b="1" dirty="0">
              <a:solidFill>
                <a:schemeClr val="bg1"/>
              </a:solidFill>
              <a:latin typeface="Montserrat" panose="00000500000000000000" pitchFamily="2" charset="0"/>
              <a:ea typeface="Montserrat" panose="00000500000000000000" pitchFamily="2" charset="0"/>
              <a:cs typeface="Times New Roman (Body CS)"/>
            </a:endParaRP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16.35 g/t Au over 10.5m</a:t>
            </a:r>
            <a:r>
              <a:rPr lang="fr-FR" sz="1300" dirty="0">
                <a:solidFill>
                  <a:srgbClr val="DCAE69"/>
                </a:solidFill>
                <a:effectLst>
                  <a:outerShdw blurRad="38100" dist="38100" dir="2700000" algn="tl">
                    <a:srgbClr val="000000">
                      <a:alpha val="43137"/>
                    </a:srgbClr>
                  </a:outerShdw>
                </a:effectLst>
                <a:latin typeface="Arial" panose="020B0604020202020204" pitchFamily="34" charset="0"/>
              </a:rPr>
              <a:t> </a:t>
            </a: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2.13 g/t Au over 48.5m</a:t>
            </a:r>
          </a:p>
          <a:p>
            <a:pPr marL="273050" lvl="1" indent="-185738">
              <a:lnSpc>
                <a:spcPct val="90000"/>
              </a:lnSpc>
              <a:spcAft>
                <a:spcPts val="200"/>
              </a:spcAft>
              <a:buFont typeface="Courier New" panose="02070309020205020404" pitchFamily="49" charset="0"/>
              <a:buChar char="o"/>
            </a:pPr>
            <a:r>
              <a:rPr lang="fr-FR" sz="1300" b="1" dirty="0">
                <a:solidFill>
                  <a:srgbClr val="DCAE69"/>
                </a:solidFill>
                <a:effectLst>
                  <a:outerShdw blurRad="38100" dist="38100" dir="2700000" algn="tl">
                    <a:srgbClr val="000000">
                      <a:alpha val="43137"/>
                    </a:srgbClr>
                  </a:outerShdw>
                </a:effectLst>
                <a:latin typeface="Arial" panose="020B0604020202020204" pitchFamily="34" charset="0"/>
              </a:rPr>
              <a:t>3.83 g/t Au over 18.8m</a:t>
            </a:r>
          </a:p>
          <a:p>
            <a:pPr lvl="0" algn="just">
              <a:lnSpc>
                <a:spcPct val="90000"/>
              </a:lnSpc>
              <a:spcAft>
                <a:spcPts val="200"/>
              </a:spcAft>
            </a:pPr>
            <a:endParaRPr lang="en-CA" sz="800" b="1" dirty="0">
              <a:solidFill>
                <a:schemeClr val="bg1"/>
              </a:solidFill>
              <a:latin typeface="Arial" panose="020B0604020202020204" pitchFamily="34" charset="0"/>
              <a:ea typeface="Montserrat" panose="00000500000000000000" pitchFamily="2" charset="0"/>
              <a:cs typeface="Times New Roman (Body CS)"/>
            </a:endParaRPr>
          </a:p>
          <a:p>
            <a:pPr lvl="0" algn="just">
              <a:lnSpc>
                <a:spcPct val="90000"/>
              </a:lnSpc>
              <a:spcAft>
                <a:spcPts val="200"/>
              </a:spcAft>
            </a:pPr>
            <a:r>
              <a:rPr lang="en-CA" sz="1300" b="1" dirty="0">
                <a:solidFill>
                  <a:schemeClr val="bg1"/>
                </a:solidFill>
                <a:latin typeface="Arial" panose="020B0604020202020204" pitchFamily="34" charset="0"/>
                <a:ea typeface="Montserrat" panose="00000500000000000000" pitchFamily="2" charset="0"/>
                <a:cs typeface="Times New Roman (Body CS)"/>
              </a:rPr>
              <a:t>Hole 25ODD-116</a:t>
            </a:r>
          </a:p>
          <a:p>
            <a:pPr marL="273050" lvl="1" indent="-185738">
              <a:lnSpc>
                <a:spcPct val="90000"/>
              </a:lnSpc>
              <a:spcAft>
                <a:spcPts val="200"/>
              </a:spcAft>
              <a:buFont typeface="Courier New" panose="02070309020205020404" pitchFamily="49" charset="0"/>
              <a:buChar char="o"/>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rPr>
              <a:t>2.63 g/t Au over 27.5m</a:t>
            </a:r>
          </a:p>
          <a:p>
            <a:pPr lvl="0" algn="just">
              <a:lnSpc>
                <a:spcPct val="90000"/>
              </a:lnSpc>
              <a:spcAft>
                <a:spcPts val="200"/>
              </a:spcAft>
            </a:pPr>
            <a:endParaRPr lang="en-CA" sz="800" b="1" dirty="0">
              <a:solidFill>
                <a:schemeClr val="bg1"/>
              </a:solidFill>
              <a:latin typeface="Arial" panose="020B0604020202020204" pitchFamily="34" charset="0"/>
              <a:ea typeface="Montserrat" panose="00000500000000000000" pitchFamily="2" charset="0"/>
              <a:cs typeface="Times New Roman (Body CS)"/>
            </a:endParaRPr>
          </a:p>
          <a:p>
            <a:pPr lvl="0" algn="just">
              <a:lnSpc>
                <a:spcPct val="90000"/>
              </a:lnSpc>
              <a:spcAft>
                <a:spcPts val="200"/>
              </a:spcAft>
            </a:pPr>
            <a:r>
              <a:rPr lang="en-CA" sz="1300" b="1" dirty="0">
                <a:solidFill>
                  <a:schemeClr val="bg1"/>
                </a:solidFill>
                <a:latin typeface="Arial" panose="020B0604020202020204" pitchFamily="34" charset="0"/>
                <a:ea typeface="Montserrat" panose="00000500000000000000" pitchFamily="2" charset="0"/>
                <a:cs typeface="Times New Roman (Body CS)"/>
              </a:rPr>
              <a:t>Hole 25ODD-113</a:t>
            </a:r>
          </a:p>
          <a:p>
            <a:pPr marL="273050" lvl="1" indent="-185738">
              <a:lnSpc>
                <a:spcPct val="90000"/>
              </a:lnSpc>
              <a:spcAft>
                <a:spcPts val="200"/>
              </a:spcAft>
              <a:buFont typeface="Courier New" panose="02070309020205020404" pitchFamily="49" charset="0"/>
              <a:buChar char="o"/>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rPr>
              <a:t>5.47 g/t Au over 9.7m</a:t>
            </a:r>
          </a:p>
          <a:p>
            <a:pPr marL="87312" lvl="1">
              <a:lnSpc>
                <a:spcPct val="90000"/>
              </a:lnSpc>
              <a:spcAft>
                <a:spcPts val="200"/>
              </a:spcAft>
            </a:pPr>
            <a:r>
              <a:rPr lang="en-CA" sz="800" b="1" dirty="0">
                <a:solidFill>
                  <a:srgbClr val="EEB500"/>
                </a:solidFill>
                <a:effectLst>
                  <a:outerShdw blurRad="38100" dist="38100" dir="2700000" algn="tl">
                    <a:srgbClr val="000000">
                      <a:alpha val="43137"/>
                    </a:srgbClr>
                  </a:outerShdw>
                </a:effectLst>
                <a:latin typeface="Arial" panose="020B0604020202020204" pitchFamily="34" charset="0"/>
              </a:rPr>
              <a:t> </a:t>
            </a:r>
          </a:p>
          <a:p>
            <a:pPr lvl="0" algn="just">
              <a:lnSpc>
                <a:spcPct val="90000"/>
              </a:lnSpc>
              <a:spcAft>
                <a:spcPts val="200"/>
              </a:spcAft>
            </a:pPr>
            <a:r>
              <a:rPr lang="en-CA" sz="1300" b="1" dirty="0">
                <a:solidFill>
                  <a:schemeClr val="bg1"/>
                </a:solidFill>
                <a:latin typeface="Arial" panose="020B0604020202020204" pitchFamily="34" charset="0"/>
                <a:ea typeface="Montserrat" panose="00000500000000000000" pitchFamily="2" charset="0"/>
                <a:cs typeface="Times New Roman (Body CS)"/>
              </a:rPr>
              <a:t>Hole 25ODD-107</a:t>
            </a:r>
          </a:p>
          <a:p>
            <a:pPr marL="273050" lvl="1" indent="-185738">
              <a:lnSpc>
                <a:spcPct val="90000"/>
              </a:lnSpc>
              <a:spcAft>
                <a:spcPts val="200"/>
              </a:spcAft>
              <a:buFont typeface="Courier New" panose="02070309020205020404" pitchFamily="49" charset="0"/>
              <a:buChar char="o"/>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rPr>
              <a:t>2.67 g/t Au over 21.4m</a:t>
            </a:r>
          </a:p>
          <a:p>
            <a:pPr marL="273050" lvl="1" indent="-185738">
              <a:lnSpc>
                <a:spcPct val="90000"/>
              </a:lnSpc>
              <a:spcAft>
                <a:spcPts val="200"/>
              </a:spcAft>
              <a:buFont typeface="Courier New" panose="02070309020205020404" pitchFamily="49" charset="0"/>
              <a:buChar char="o"/>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rPr>
              <a:t>2.31 g/t Au over 24.6m</a:t>
            </a:r>
          </a:p>
          <a:p>
            <a:pPr lvl="0" algn="just">
              <a:lnSpc>
                <a:spcPct val="90000"/>
              </a:lnSpc>
              <a:spcAft>
                <a:spcPts val="200"/>
              </a:spcAft>
            </a:pPr>
            <a:endParaRPr lang="en-CA" sz="400" b="1" dirty="0">
              <a:solidFill>
                <a:schemeClr val="bg1"/>
              </a:solidFill>
              <a:latin typeface="Arial" panose="020B0604020202020204" pitchFamily="34" charset="0"/>
              <a:ea typeface="Montserrat" panose="00000500000000000000" pitchFamily="2" charset="0"/>
              <a:cs typeface="Times New Roman (Body CS)"/>
            </a:endParaRPr>
          </a:p>
          <a:p>
            <a:pPr lvl="0" algn="just">
              <a:lnSpc>
                <a:spcPct val="90000"/>
              </a:lnSpc>
              <a:spcAft>
                <a:spcPts val="200"/>
              </a:spcAft>
            </a:pPr>
            <a:r>
              <a:rPr lang="en-CA" sz="1300" b="1" dirty="0">
                <a:solidFill>
                  <a:schemeClr val="bg1"/>
                </a:solidFill>
                <a:latin typeface="Arial" panose="020B0604020202020204" pitchFamily="34" charset="0"/>
                <a:ea typeface="Montserrat" panose="00000500000000000000" pitchFamily="2" charset="0"/>
                <a:cs typeface="Times New Roman (Body CS)"/>
              </a:rPr>
              <a:t>Hole 24ODD-085</a:t>
            </a:r>
            <a:endParaRPr lang="en-CA" sz="1300" b="1" dirty="0">
              <a:solidFill>
                <a:schemeClr val="bg1"/>
              </a:solidFill>
              <a:latin typeface="Montserrat" panose="00000500000000000000" pitchFamily="2" charset="0"/>
              <a:ea typeface="Montserrat" panose="00000500000000000000" pitchFamily="2" charset="0"/>
              <a:cs typeface="Times New Roman (Body CS)"/>
            </a:endParaRPr>
          </a:p>
          <a:p>
            <a:pPr marL="273050" lvl="1" indent="-185738">
              <a:lnSpc>
                <a:spcPct val="90000"/>
              </a:lnSpc>
              <a:spcAft>
                <a:spcPts val="200"/>
              </a:spcAft>
              <a:buFont typeface="Courier New" panose="02070309020205020404" pitchFamily="49" charset="0"/>
              <a:buChar char="o"/>
              <a:tabLst>
                <a:tab pos="360363" algn="l"/>
              </a:tabLst>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rPr>
              <a:t>3.16 g/t Au over 68.7m</a:t>
            </a:r>
          </a:p>
          <a:p>
            <a:pPr lvl="0" algn="just">
              <a:lnSpc>
                <a:spcPct val="90000"/>
              </a:lnSpc>
              <a:spcAft>
                <a:spcPts val="200"/>
              </a:spcAft>
            </a:pPr>
            <a:endParaRPr lang="en-CA" sz="800" b="1" dirty="0">
              <a:solidFill>
                <a:schemeClr val="bg1"/>
              </a:solidFill>
              <a:latin typeface="Arial" panose="020B0604020202020204" pitchFamily="34" charset="0"/>
              <a:ea typeface="Montserrat" panose="00000500000000000000" pitchFamily="2" charset="0"/>
              <a:cs typeface="Times New Roman (Body CS)"/>
            </a:endParaRPr>
          </a:p>
          <a:p>
            <a:pPr lvl="0" algn="just">
              <a:lnSpc>
                <a:spcPct val="90000"/>
              </a:lnSpc>
              <a:spcAft>
                <a:spcPts val="200"/>
              </a:spcAft>
            </a:pPr>
            <a:r>
              <a:rPr lang="en-CA" sz="1300" b="1" dirty="0">
                <a:solidFill>
                  <a:schemeClr val="bg1"/>
                </a:solidFill>
                <a:latin typeface="Arial" panose="020B0604020202020204" pitchFamily="34" charset="0"/>
                <a:ea typeface="Montserrat" panose="00000500000000000000" pitchFamily="2" charset="0"/>
                <a:cs typeface="Times New Roman (Body CS)"/>
              </a:rPr>
              <a:t>Hole 24ODD-087</a:t>
            </a:r>
            <a:endParaRPr lang="en-CA" sz="1300" b="1" dirty="0">
              <a:solidFill>
                <a:schemeClr val="bg1"/>
              </a:solidFill>
              <a:latin typeface="Montserrat" panose="00000500000000000000" pitchFamily="2" charset="0"/>
              <a:ea typeface="Montserrat" panose="00000500000000000000" pitchFamily="2" charset="0"/>
              <a:cs typeface="Times New Roman (Body CS)"/>
            </a:endParaRPr>
          </a:p>
          <a:p>
            <a:pPr marL="273050" lvl="1" indent="-185738" algn="just">
              <a:lnSpc>
                <a:spcPct val="90000"/>
              </a:lnSpc>
              <a:spcAft>
                <a:spcPts val="200"/>
              </a:spcAft>
              <a:buFont typeface="Courier New" panose="02070309020205020404" pitchFamily="49" charset="0"/>
              <a:buChar char="o"/>
            </a:pPr>
            <a:r>
              <a:rPr lang="en-CA" sz="1300" b="1" dirty="0">
                <a:solidFill>
                  <a:srgbClr val="DCAE69"/>
                </a:solidFill>
                <a:effectLst>
                  <a:outerShdw blurRad="38100" dist="38100" dir="2700000" algn="tl">
                    <a:srgbClr val="000000">
                      <a:alpha val="43137"/>
                    </a:srgbClr>
                  </a:outerShdw>
                </a:effectLst>
                <a:latin typeface="Arial" panose="020B0604020202020204" pitchFamily="34" charset="0"/>
              </a:rPr>
              <a:t>4.57 g/t Au over 45.5m </a:t>
            </a:r>
            <a:endParaRPr lang="en-CA" sz="1300" b="1" dirty="0">
              <a:solidFill>
                <a:srgbClr val="F7B827"/>
              </a:solidFill>
              <a:effectLst>
                <a:outerShdw blurRad="38100" dist="38100" dir="2700000" algn="tl">
                  <a:srgbClr val="000000">
                    <a:alpha val="43137"/>
                  </a:srgbClr>
                </a:outerShdw>
              </a:effectLst>
              <a:latin typeface="Arial" panose="020B0604020202020204" pitchFamily="34" charset="0"/>
            </a:endParaRPr>
          </a:p>
        </p:txBody>
      </p:sp>
      <p:cxnSp>
        <p:nvCxnSpPr>
          <p:cNvPr id="15" name="Straight Arrow Connector 14">
            <a:extLst>
              <a:ext uri="{FF2B5EF4-FFF2-40B4-BE49-F238E27FC236}">
                <a16:creationId xmlns:a16="http://schemas.microsoft.com/office/drawing/2014/main" id="{906FD7A5-0112-89F3-6428-DB7C13FFA143}"/>
              </a:ext>
            </a:extLst>
          </p:cNvPr>
          <p:cNvCxnSpPr>
            <a:cxnSpLocks/>
            <a:stCxn id="14" idx="3"/>
          </p:cNvCxnSpPr>
          <p:nvPr/>
        </p:nvCxnSpPr>
        <p:spPr>
          <a:xfrm>
            <a:off x="1787636" y="1300876"/>
            <a:ext cx="240606" cy="13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91D1ACC-01AC-4E94-1C38-3DC91FDF793A}"/>
              </a:ext>
            </a:extLst>
          </p:cNvPr>
          <p:cNvSpPr txBox="1"/>
          <p:nvPr/>
        </p:nvSpPr>
        <p:spPr>
          <a:xfrm>
            <a:off x="1148870" y="1110636"/>
            <a:ext cx="638766" cy="380480"/>
          </a:xfrm>
          <a:prstGeom prst="rect">
            <a:avLst/>
          </a:prstGeom>
          <a:noFill/>
        </p:spPr>
        <p:txBody>
          <a:bodyPr wrap="square" lIns="36000" tIns="36000" rIns="36000" bIns="36000" rtlCol="0">
            <a:spAutoFit/>
          </a:bodyPr>
          <a:lstStyle/>
          <a:p>
            <a:r>
              <a:rPr lang="en-CA" sz="1000" b="1" dirty="0">
                <a:effectLst>
                  <a:outerShdw blurRad="38100" dist="25400" dir="2700000" algn="tl" rotWithShape="0">
                    <a:schemeClr val="bg1">
                      <a:alpha val="40000"/>
                    </a:schemeClr>
                  </a:outerShdw>
                </a:effectLst>
              </a:rPr>
              <a:t>2024 PEA pit outline</a:t>
            </a:r>
          </a:p>
        </p:txBody>
      </p:sp>
      <p:sp>
        <p:nvSpPr>
          <p:cNvPr id="2" name="TextBox 1">
            <a:extLst>
              <a:ext uri="{FF2B5EF4-FFF2-40B4-BE49-F238E27FC236}">
                <a16:creationId xmlns:a16="http://schemas.microsoft.com/office/drawing/2014/main" id="{BCEE9A8C-8B87-FE2F-0EA9-5BD18C930F07}"/>
              </a:ext>
            </a:extLst>
          </p:cNvPr>
          <p:cNvSpPr txBox="1"/>
          <p:nvPr/>
        </p:nvSpPr>
        <p:spPr>
          <a:xfrm>
            <a:off x="530841" y="4286615"/>
            <a:ext cx="3692036" cy="292388"/>
          </a:xfrm>
          <a:prstGeom prst="rect">
            <a:avLst/>
          </a:prstGeom>
          <a:noFill/>
        </p:spPr>
        <p:txBody>
          <a:bodyPr wrap="none" rtlCol="0">
            <a:spAutoFit/>
          </a:bodyPr>
          <a:lstStyle/>
          <a:p>
            <a:r>
              <a:rPr lang="en-CA" sz="1300" b="1"/>
              <a:t>2024 Feb Resource – 30,000m subsequently drilled</a:t>
            </a:r>
          </a:p>
        </p:txBody>
      </p:sp>
      <p:sp>
        <p:nvSpPr>
          <p:cNvPr id="12" name="Rectangle 11">
            <a:extLst>
              <a:ext uri="{FF2B5EF4-FFF2-40B4-BE49-F238E27FC236}">
                <a16:creationId xmlns:a16="http://schemas.microsoft.com/office/drawing/2014/main" id="{1BE5E2BC-F280-A27A-30EC-E20229EAD96C}"/>
              </a:ext>
            </a:extLst>
          </p:cNvPr>
          <p:cNvSpPr/>
          <p:nvPr/>
        </p:nvSpPr>
        <p:spPr>
          <a:xfrm>
            <a:off x="6327666" y="3693644"/>
            <a:ext cx="1692000" cy="180000"/>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6B79F2C1-7809-00EA-76C7-55E5200490AC}"/>
              </a:ext>
            </a:extLst>
          </p:cNvPr>
          <p:cNvSpPr/>
          <p:nvPr/>
        </p:nvSpPr>
        <p:spPr>
          <a:xfrm>
            <a:off x="6336212" y="3134007"/>
            <a:ext cx="1692000" cy="180000"/>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191950E4-E2B4-83F3-44AF-8C9E44462028}"/>
              </a:ext>
            </a:extLst>
          </p:cNvPr>
          <p:cNvSpPr/>
          <p:nvPr/>
        </p:nvSpPr>
        <p:spPr>
          <a:xfrm>
            <a:off x="7027002" y="2752179"/>
            <a:ext cx="1692000" cy="180000"/>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D5318D6C-1974-A951-2B5F-B9F75B1AAF3F}"/>
              </a:ext>
            </a:extLst>
          </p:cNvPr>
          <p:cNvSpPr/>
          <p:nvPr/>
        </p:nvSpPr>
        <p:spPr>
          <a:xfrm>
            <a:off x="1566230" y="3837498"/>
            <a:ext cx="1692000" cy="180000"/>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F1DE642D-FC23-D511-24D4-23CD2182749E}"/>
              </a:ext>
            </a:extLst>
          </p:cNvPr>
          <p:cNvSpPr/>
          <p:nvPr/>
        </p:nvSpPr>
        <p:spPr>
          <a:xfrm>
            <a:off x="1574774" y="3487122"/>
            <a:ext cx="1692000" cy="180000"/>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787E4057-F0EA-A5C3-00E5-0DB7D945EDCC}"/>
              </a:ext>
            </a:extLst>
          </p:cNvPr>
          <p:cNvSpPr/>
          <p:nvPr/>
        </p:nvSpPr>
        <p:spPr>
          <a:xfrm>
            <a:off x="1557683" y="2769267"/>
            <a:ext cx="1692000" cy="180000"/>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6" name="Chart 5">
            <a:extLst>
              <a:ext uri="{FF2B5EF4-FFF2-40B4-BE49-F238E27FC236}">
                <a16:creationId xmlns:a16="http://schemas.microsoft.com/office/drawing/2014/main" id="{DC09147F-932C-A200-8F1B-D38944F960E6}"/>
              </a:ext>
            </a:extLst>
          </p:cNvPr>
          <p:cNvGraphicFramePr>
            <a:graphicFrameLocks/>
          </p:cNvGraphicFramePr>
          <p:nvPr>
            <p:extLst>
              <p:ext uri="{D42A27DB-BD31-4B8C-83A1-F6EECF244321}">
                <p14:modId xmlns:p14="http://schemas.microsoft.com/office/powerpoint/2010/main" val="76854012"/>
              </p:ext>
            </p:extLst>
          </p:nvPr>
        </p:nvGraphicFramePr>
        <p:xfrm>
          <a:off x="-21432" y="4136434"/>
          <a:ext cx="4731449" cy="2836594"/>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92EE59AD-1B8E-9ADD-D3D2-B97992C33556}"/>
              </a:ext>
            </a:extLst>
          </p:cNvPr>
          <p:cNvSpPr txBox="1"/>
          <p:nvPr/>
        </p:nvSpPr>
        <p:spPr>
          <a:xfrm rot="19427022">
            <a:off x="948385" y="5096309"/>
            <a:ext cx="780022" cy="276999"/>
          </a:xfrm>
          <a:prstGeom prst="rect">
            <a:avLst/>
          </a:prstGeom>
          <a:noFill/>
        </p:spPr>
        <p:txBody>
          <a:bodyPr wrap="none" rtlCol="0">
            <a:spAutoFit/>
          </a:bodyPr>
          <a:lstStyle/>
          <a:p>
            <a:r>
              <a:rPr lang="en-CA" sz="1200" b="1"/>
              <a:t>Indicated</a:t>
            </a:r>
          </a:p>
        </p:txBody>
      </p:sp>
      <p:sp>
        <p:nvSpPr>
          <p:cNvPr id="9" name="TextBox 8">
            <a:extLst>
              <a:ext uri="{FF2B5EF4-FFF2-40B4-BE49-F238E27FC236}">
                <a16:creationId xmlns:a16="http://schemas.microsoft.com/office/drawing/2014/main" id="{B5135AEF-B07D-CDAD-A50A-DE9AC875ED77}"/>
              </a:ext>
            </a:extLst>
          </p:cNvPr>
          <p:cNvSpPr txBox="1"/>
          <p:nvPr/>
        </p:nvSpPr>
        <p:spPr>
          <a:xfrm rot="19206146">
            <a:off x="1942259" y="5584217"/>
            <a:ext cx="698781" cy="276999"/>
          </a:xfrm>
          <a:prstGeom prst="rect">
            <a:avLst/>
          </a:prstGeom>
          <a:noFill/>
        </p:spPr>
        <p:txBody>
          <a:bodyPr wrap="none" rtlCol="0">
            <a:spAutoFit/>
          </a:bodyPr>
          <a:lstStyle/>
          <a:p>
            <a:r>
              <a:rPr lang="en-CA" sz="1200" b="1"/>
              <a:t>Inferred</a:t>
            </a:r>
          </a:p>
        </p:txBody>
      </p:sp>
      <p:sp>
        <p:nvSpPr>
          <p:cNvPr id="10" name="TextBox 1">
            <a:extLst>
              <a:ext uri="{FF2B5EF4-FFF2-40B4-BE49-F238E27FC236}">
                <a16:creationId xmlns:a16="http://schemas.microsoft.com/office/drawing/2014/main" id="{E6DA5B2F-C476-A09B-0BFB-7ECAC36003B6}"/>
              </a:ext>
            </a:extLst>
          </p:cNvPr>
          <p:cNvSpPr txBox="1"/>
          <p:nvPr/>
        </p:nvSpPr>
        <p:spPr>
          <a:xfrm>
            <a:off x="4002346" y="5230741"/>
            <a:ext cx="914400" cy="45995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pPr>
            <a:r>
              <a:rPr lang="en-CA" sz="1300" b="1"/>
              <a:t>1,420 </a:t>
            </a:r>
            <a:r>
              <a:rPr lang="en-CA" sz="1300" b="1" kern="1200"/>
              <a:t>koz</a:t>
            </a:r>
          </a:p>
          <a:p>
            <a:pPr>
              <a:lnSpc>
                <a:spcPct val="80000"/>
              </a:lnSpc>
            </a:pPr>
            <a:r>
              <a:rPr lang="en-CA" sz="1300" b="1" kern="1200">
                <a:highlight>
                  <a:srgbClr val="FFDB93"/>
                </a:highlight>
              </a:rPr>
              <a:t>1.77 g/</a:t>
            </a:r>
            <a:r>
              <a:rPr lang="en-CA" sz="1300" kern="1200">
                <a:highlight>
                  <a:srgbClr val="FFDB93"/>
                </a:highlight>
              </a:rPr>
              <a:t>t</a:t>
            </a:r>
          </a:p>
        </p:txBody>
      </p:sp>
      <p:sp>
        <p:nvSpPr>
          <p:cNvPr id="22" name="TextBox 1">
            <a:extLst>
              <a:ext uri="{FF2B5EF4-FFF2-40B4-BE49-F238E27FC236}">
                <a16:creationId xmlns:a16="http://schemas.microsoft.com/office/drawing/2014/main" id="{E6DA5B2F-C476-A09B-0BFB-7ECAC36003B6}"/>
              </a:ext>
            </a:extLst>
          </p:cNvPr>
          <p:cNvSpPr txBox="1"/>
          <p:nvPr/>
        </p:nvSpPr>
        <p:spPr>
          <a:xfrm>
            <a:off x="3944335" y="5666660"/>
            <a:ext cx="914400" cy="45995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pPr>
            <a:r>
              <a:rPr lang="en-CA" sz="1300" b="1"/>
              <a:t>1,350 </a:t>
            </a:r>
            <a:r>
              <a:rPr lang="en-CA" sz="1300" b="1" kern="1200"/>
              <a:t>koz</a:t>
            </a:r>
          </a:p>
          <a:p>
            <a:pPr>
              <a:lnSpc>
                <a:spcPct val="80000"/>
              </a:lnSpc>
            </a:pPr>
            <a:r>
              <a:rPr lang="en-CA" sz="1300" b="1" kern="1200">
                <a:highlight>
                  <a:srgbClr val="FFDB93"/>
                </a:highlight>
              </a:rPr>
              <a:t>1.78 g/t</a:t>
            </a:r>
          </a:p>
        </p:txBody>
      </p:sp>
      <p:sp>
        <p:nvSpPr>
          <p:cNvPr id="23" name="TextBox 1">
            <a:extLst>
              <a:ext uri="{FF2B5EF4-FFF2-40B4-BE49-F238E27FC236}">
                <a16:creationId xmlns:a16="http://schemas.microsoft.com/office/drawing/2014/main" id="{E6DA5B2F-C476-A09B-0BFB-7ECAC36003B6}"/>
              </a:ext>
            </a:extLst>
          </p:cNvPr>
          <p:cNvSpPr txBox="1"/>
          <p:nvPr/>
        </p:nvSpPr>
        <p:spPr>
          <a:xfrm>
            <a:off x="3961418" y="6053078"/>
            <a:ext cx="914400" cy="45995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pPr>
            <a:r>
              <a:rPr lang="en-CA" sz="1300" b="1" dirty="0"/>
              <a:t>912 </a:t>
            </a:r>
            <a:r>
              <a:rPr lang="en-CA" sz="1300" b="1" kern="1200" dirty="0"/>
              <a:t>koz</a:t>
            </a:r>
          </a:p>
          <a:p>
            <a:pPr>
              <a:lnSpc>
                <a:spcPct val="80000"/>
              </a:lnSpc>
            </a:pPr>
            <a:r>
              <a:rPr lang="en-CA" sz="1300" b="1" kern="1200" dirty="0">
                <a:highlight>
                  <a:srgbClr val="FFDB93"/>
                </a:highlight>
              </a:rPr>
              <a:t>1.92 g/</a:t>
            </a:r>
            <a:r>
              <a:rPr lang="en-CA" sz="1300" kern="1200" dirty="0">
                <a:highlight>
                  <a:srgbClr val="FFDB93"/>
                </a:highlight>
              </a:rPr>
              <a:t>t</a:t>
            </a:r>
          </a:p>
        </p:txBody>
      </p:sp>
      <p:sp>
        <p:nvSpPr>
          <p:cNvPr id="24" name="TextBox 1">
            <a:extLst>
              <a:ext uri="{FF2B5EF4-FFF2-40B4-BE49-F238E27FC236}">
                <a16:creationId xmlns:a16="http://schemas.microsoft.com/office/drawing/2014/main" id="{E6DA5B2F-C476-A09B-0BFB-7ECAC36003B6}"/>
              </a:ext>
            </a:extLst>
          </p:cNvPr>
          <p:cNvSpPr txBox="1"/>
          <p:nvPr/>
        </p:nvSpPr>
        <p:spPr>
          <a:xfrm>
            <a:off x="3978501" y="6426440"/>
            <a:ext cx="914400" cy="45995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80000"/>
              </a:lnSpc>
            </a:pPr>
            <a:r>
              <a:rPr lang="en-CA" sz="1300" b="1"/>
              <a:t>72 </a:t>
            </a:r>
            <a:r>
              <a:rPr lang="en-CA" sz="1300" b="1" kern="1200"/>
              <a:t>koz</a:t>
            </a:r>
          </a:p>
          <a:p>
            <a:pPr>
              <a:lnSpc>
                <a:spcPct val="80000"/>
              </a:lnSpc>
            </a:pPr>
            <a:r>
              <a:rPr lang="en-CA" sz="1300" b="1">
                <a:highlight>
                  <a:srgbClr val="FFDB93"/>
                </a:highlight>
              </a:rPr>
              <a:t>2.13</a:t>
            </a:r>
            <a:r>
              <a:rPr lang="en-CA" sz="1300" b="1" kern="1200">
                <a:highlight>
                  <a:srgbClr val="FFDB93"/>
                </a:highlight>
              </a:rPr>
              <a:t> g/</a:t>
            </a:r>
            <a:r>
              <a:rPr lang="en-CA" sz="1200" b="1" kern="1200">
                <a:highlight>
                  <a:srgbClr val="FFDB93"/>
                </a:highlight>
              </a:rPr>
              <a:t>t</a:t>
            </a:r>
          </a:p>
        </p:txBody>
      </p:sp>
      <p:sp>
        <p:nvSpPr>
          <p:cNvPr id="4" name="Arrow: Right 3">
            <a:extLst>
              <a:ext uri="{FF2B5EF4-FFF2-40B4-BE49-F238E27FC236}">
                <a16:creationId xmlns:a16="http://schemas.microsoft.com/office/drawing/2014/main" id="{01CC6D0B-5370-ABD0-90B8-4084311EA6DF}"/>
              </a:ext>
            </a:extLst>
          </p:cNvPr>
          <p:cNvSpPr/>
          <p:nvPr/>
        </p:nvSpPr>
        <p:spPr>
          <a:xfrm>
            <a:off x="3057761" y="6107361"/>
            <a:ext cx="789447" cy="233883"/>
          </a:xfrm>
          <a:prstGeom prst="rightArrow">
            <a:avLst/>
          </a:prstGeom>
          <a:solidFill>
            <a:srgbClr val="FFC000">
              <a:alpha val="2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Arrow: Right 26">
            <a:extLst>
              <a:ext uri="{FF2B5EF4-FFF2-40B4-BE49-F238E27FC236}">
                <a16:creationId xmlns:a16="http://schemas.microsoft.com/office/drawing/2014/main" id="{5A399743-B9C2-56C4-6998-18B8B880FD10}"/>
              </a:ext>
            </a:extLst>
          </p:cNvPr>
          <p:cNvSpPr/>
          <p:nvPr/>
        </p:nvSpPr>
        <p:spPr>
          <a:xfrm>
            <a:off x="3049706" y="6464236"/>
            <a:ext cx="789447" cy="233883"/>
          </a:xfrm>
          <a:prstGeom prst="rightArrow">
            <a:avLst/>
          </a:prstGeom>
          <a:solidFill>
            <a:srgbClr val="FFC000">
              <a:alpha val="2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31026414-BA92-B726-8494-A92DA98D1CFA}"/>
              </a:ext>
            </a:extLst>
          </p:cNvPr>
          <p:cNvSpPr/>
          <p:nvPr/>
        </p:nvSpPr>
        <p:spPr>
          <a:xfrm>
            <a:off x="4873821" y="4139220"/>
            <a:ext cx="4668053" cy="993915"/>
          </a:xfrm>
          <a:prstGeom prst="roundRect">
            <a:avLst/>
          </a:prstGeom>
          <a:solidFill>
            <a:srgbClr val="FFDB93">
              <a:alpha val="26000"/>
            </a:srgbClr>
          </a:solid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ectangle 32">
            <a:extLst>
              <a:ext uri="{FF2B5EF4-FFF2-40B4-BE49-F238E27FC236}">
                <a16:creationId xmlns:a16="http://schemas.microsoft.com/office/drawing/2014/main" id="{CC2FB39F-2331-BC37-D09E-9878A8C35397}"/>
              </a:ext>
            </a:extLst>
          </p:cNvPr>
          <p:cNvSpPr/>
          <p:nvPr/>
        </p:nvSpPr>
        <p:spPr>
          <a:xfrm>
            <a:off x="52385" y="4093039"/>
            <a:ext cx="4706081" cy="319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a:extLst>
              <a:ext uri="{FF2B5EF4-FFF2-40B4-BE49-F238E27FC236}">
                <a16:creationId xmlns:a16="http://schemas.microsoft.com/office/drawing/2014/main" id="{E62699CB-40C2-86FE-D775-2232AEDE5BB5}"/>
              </a:ext>
            </a:extLst>
          </p:cNvPr>
          <p:cNvSpPr txBox="1"/>
          <p:nvPr/>
        </p:nvSpPr>
        <p:spPr>
          <a:xfrm>
            <a:off x="878704" y="4043741"/>
            <a:ext cx="3458383" cy="369332"/>
          </a:xfrm>
          <a:prstGeom prst="rect">
            <a:avLst/>
          </a:prstGeom>
          <a:noFill/>
        </p:spPr>
        <p:txBody>
          <a:bodyPr wrap="none" rtlCol="0">
            <a:spAutoFit/>
          </a:bodyPr>
          <a:lstStyle/>
          <a:p>
            <a:r>
              <a:rPr lang="en-CA" sz="1600" b="1" dirty="0">
                <a:solidFill>
                  <a:srgbClr val="435260"/>
                </a:solidFill>
              </a:rPr>
              <a:t>Wenot Deposit by 100m depth slices </a:t>
            </a:r>
            <a:r>
              <a:rPr lang="en-CA" dirty="0">
                <a:solidFill>
                  <a:srgbClr val="435260"/>
                </a:solidFill>
              </a:rPr>
              <a:t> </a:t>
            </a:r>
          </a:p>
        </p:txBody>
      </p:sp>
      <p:sp>
        <p:nvSpPr>
          <p:cNvPr id="34" name="TextBox 33">
            <a:extLst>
              <a:ext uri="{FF2B5EF4-FFF2-40B4-BE49-F238E27FC236}">
                <a16:creationId xmlns:a16="http://schemas.microsoft.com/office/drawing/2014/main" id="{6E8C7CD8-E511-688A-EB7C-BED7747E2A29}"/>
              </a:ext>
            </a:extLst>
          </p:cNvPr>
          <p:cNvSpPr txBox="1"/>
          <p:nvPr/>
        </p:nvSpPr>
        <p:spPr>
          <a:xfrm>
            <a:off x="30282" y="4498762"/>
            <a:ext cx="857188" cy="2084097"/>
          </a:xfrm>
          <a:prstGeom prst="rect">
            <a:avLst/>
          </a:prstGeom>
          <a:solidFill>
            <a:schemeClr val="bg1"/>
          </a:solidFill>
        </p:spPr>
        <p:txBody>
          <a:bodyPr wrap="square" rtlCol="0">
            <a:spAutoFit/>
          </a:bodyPr>
          <a:lstStyle/>
          <a:p>
            <a:pPr algn="r">
              <a:lnSpc>
                <a:spcPct val="190000"/>
              </a:lnSpc>
            </a:pPr>
            <a:r>
              <a:rPr lang="en-CA" sz="1400"/>
              <a:t>-50m</a:t>
            </a:r>
          </a:p>
          <a:p>
            <a:pPr algn="r">
              <a:lnSpc>
                <a:spcPct val="190000"/>
              </a:lnSpc>
            </a:pPr>
            <a:r>
              <a:rPr lang="en-CA" sz="1400"/>
              <a:t>-150m</a:t>
            </a:r>
          </a:p>
          <a:p>
            <a:pPr algn="r">
              <a:lnSpc>
                <a:spcPct val="190000"/>
              </a:lnSpc>
            </a:pPr>
            <a:r>
              <a:rPr lang="en-CA" sz="1400"/>
              <a:t>-250m</a:t>
            </a:r>
          </a:p>
          <a:p>
            <a:pPr algn="r">
              <a:lnSpc>
                <a:spcPct val="190000"/>
              </a:lnSpc>
            </a:pPr>
            <a:r>
              <a:rPr lang="en-CA" sz="1400"/>
              <a:t>-350m</a:t>
            </a:r>
          </a:p>
          <a:p>
            <a:pPr algn="r">
              <a:lnSpc>
                <a:spcPct val="190000"/>
              </a:lnSpc>
            </a:pPr>
            <a:r>
              <a:rPr lang="en-CA" sz="1400"/>
              <a:t>-450m</a:t>
            </a:r>
            <a:endParaRPr lang="en-CA"/>
          </a:p>
        </p:txBody>
      </p:sp>
      <p:sp>
        <p:nvSpPr>
          <p:cNvPr id="29" name="TextBox 28">
            <a:extLst>
              <a:ext uri="{FF2B5EF4-FFF2-40B4-BE49-F238E27FC236}">
                <a16:creationId xmlns:a16="http://schemas.microsoft.com/office/drawing/2014/main" id="{4AA81A0C-5619-35BB-7589-9934EA8C6120}"/>
              </a:ext>
            </a:extLst>
          </p:cNvPr>
          <p:cNvSpPr txBox="1"/>
          <p:nvPr/>
        </p:nvSpPr>
        <p:spPr>
          <a:xfrm>
            <a:off x="4841893" y="4201086"/>
            <a:ext cx="4751987" cy="882293"/>
          </a:xfrm>
          <a:prstGeom prst="rect">
            <a:avLst/>
          </a:prstGeom>
          <a:noFill/>
        </p:spPr>
        <p:txBody>
          <a:bodyPr wrap="square" rtlCol="0">
            <a:spAutoFit/>
          </a:bodyPr>
          <a:lstStyle/>
          <a:p>
            <a:pPr marL="174625" indent="-174625">
              <a:lnSpc>
                <a:spcPct val="80000"/>
              </a:lnSpc>
              <a:spcAft>
                <a:spcPts val="400"/>
              </a:spcAft>
              <a:buFont typeface="Arial" panose="020B0604020202020204" pitchFamily="34" charset="0"/>
              <a:buChar char="•"/>
            </a:pPr>
            <a:r>
              <a:rPr lang="en-CA" sz="1500" dirty="0">
                <a:solidFill>
                  <a:srgbClr val="262626"/>
                </a:solidFill>
                <a:latin typeface="Arial" panose="020B0604020202020204" pitchFamily="34" charset="0"/>
                <a:cs typeface="Arial" panose="020B0604020202020204" pitchFamily="34" charset="0"/>
              </a:rPr>
              <a:t>&gt;1.3m oz </a:t>
            </a:r>
            <a:r>
              <a:rPr lang="en-CA" sz="1500" u="sng" dirty="0">
                <a:solidFill>
                  <a:srgbClr val="262626"/>
                </a:solidFill>
                <a:latin typeface="Arial" panose="020B0604020202020204" pitchFamily="34" charset="0"/>
                <a:cs typeface="Arial" panose="020B0604020202020204" pitchFamily="34" charset="0"/>
              </a:rPr>
              <a:t>per</a:t>
            </a:r>
            <a:r>
              <a:rPr lang="en-CA" sz="1500" dirty="0">
                <a:solidFill>
                  <a:srgbClr val="262626"/>
                </a:solidFill>
                <a:latin typeface="Arial" panose="020B0604020202020204" pitchFamily="34" charset="0"/>
                <a:cs typeface="Arial" panose="020B0604020202020204" pitchFamily="34" charset="0"/>
              </a:rPr>
              <a:t> vertical 100m where most drilled and these levels still open along strike</a:t>
            </a:r>
          </a:p>
          <a:p>
            <a:pPr marL="174625" indent="-174625">
              <a:lnSpc>
                <a:spcPct val="80000"/>
              </a:lnSpc>
              <a:spcAft>
                <a:spcPts val="400"/>
              </a:spcAft>
              <a:buFont typeface="Arial" panose="020B0604020202020204" pitchFamily="34" charset="0"/>
              <a:buChar char="•"/>
            </a:pPr>
            <a:r>
              <a:rPr lang="en-CA" sz="1500" dirty="0">
                <a:solidFill>
                  <a:srgbClr val="262626"/>
                </a:solidFill>
                <a:latin typeface="Arial" panose="020B0604020202020204" pitchFamily="34" charset="0"/>
                <a:cs typeface="Arial" panose="020B0604020202020204" pitchFamily="34" charset="0"/>
              </a:rPr>
              <a:t>Higher grades and widths at depth could support underground mining alternative </a:t>
            </a:r>
          </a:p>
        </p:txBody>
      </p:sp>
      <p:sp>
        <p:nvSpPr>
          <p:cNvPr id="35" name="TextBox 34">
            <a:extLst>
              <a:ext uri="{FF2B5EF4-FFF2-40B4-BE49-F238E27FC236}">
                <a16:creationId xmlns:a16="http://schemas.microsoft.com/office/drawing/2014/main" id="{EAC40D80-6A4C-6A30-96E5-0CAB883BB337}"/>
              </a:ext>
            </a:extLst>
          </p:cNvPr>
          <p:cNvSpPr txBox="1"/>
          <p:nvPr/>
        </p:nvSpPr>
        <p:spPr>
          <a:xfrm>
            <a:off x="324112" y="4317726"/>
            <a:ext cx="543739" cy="261610"/>
          </a:xfrm>
          <a:prstGeom prst="rect">
            <a:avLst/>
          </a:prstGeom>
          <a:noFill/>
        </p:spPr>
        <p:txBody>
          <a:bodyPr wrap="none" rtlCol="0">
            <a:spAutoFit/>
          </a:bodyPr>
          <a:lstStyle/>
          <a:p>
            <a:r>
              <a:rPr lang="en-CA" sz="1100" b="1"/>
              <a:t>Depth</a:t>
            </a:r>
          </a:p>
        </p:txBody>
      </p:sp>
      <p:sp>
        <p:nvSpPr>
          <p:cNvPr id="49" name="AutoShape 3">
            <a:extLst>
              <a:ext uri="{FF2B5EF4-FFF2-40B4-BE49-F238E27FC236}">
                <a16:creationId xmlns:a16="http://schemas.microsoft.com/office/drawing/2014/main" id="{37407F95-C4D4-E9D9-F86E-0442C8AD41A1}"/>
              </a:ext>
            </a:extLst>
          </p:cNvPr>
          <p:cNvSpPr/>
          <p:nvPr/>
        </p:nvSpPr>
        <p:spPr>
          <a:xfrm flipV="1">
            <a:off x="-5367" y="396978"/>
            <a:ext cx="2023814" cy="0"/>
          </a:xfrm>
          <a:prstGeom prst="line">
            <a:avLst/>
          </a:prstGeom>
          <a:ln w="809625" cap="flat">
            <a:gradFill>
              <a:gsLst>
                <a:gs pos="0">
                  <a:srgbClr val="EFC585">
                    <a:alpha val="100000"/>
                  </a:srgbClr>
                </a:gs>
                <a:gs pos="33333">
                  <a:srgbClr val="DBAB67">
                    <a:alpha val="100000"/>
                  </a:srgbClr>
                </a:gs>
                <a:gs pos="66667">
                  <a:srgbClr val="CC9B57">
                    <a:alpha val="100000"/>
                  </a:srgbClr>
                </a:gs>
                <a:gs pos="100000">
                  <a:srgbClr val="C69553">
                    <a:alpha val="100000"/>
                  </a:srgbClr>
                </a:gs>
              </a:gsLst>
              <a:lin ang="0"/>
            </a:gradFill>
            <a:prstDash val="solid"/>
            <a:headEnd type="none" w="sm" len="sm"/>
            <a:tailEnd type="none" w="sm" len="sm"/>
          </a:ln>
        </p:spPr>
        <p:txBody>
          <a:bodyPr/>
          <a:lstStyle/>
          <a:p>
            <a:endParaRPr lang="en-CA"/>
          </a:p>
        </p:txBody>
      </p:sp>
      <p:sp>
        <p:nvSpPr>
          <p:cNvPr id="50" name="TextBox 49">
            <a:extLst>
              <a:ext uri="{FF2B5EF4-FFF2-40B4-BE49-F238E27FC236}">
                <a16:creationId xmlns:a16="http://schemas.microsoft.com/office/drawing/2014/main" id="{0076C234-83B6-A540-A61C-CAE4FE9AC709}"/>
              </a:ext>
            </a:extLst>
          </p:cNvPr>
          <p:cNvSpPr txBox="1"/>
          <p:nvPr/>
        </p:nvSpPr>
        <p:spPr>
          <a:xfrm>
            <a:off x="142420" y="136019"/>
            <a:ext cx="1796217" cy="523220"/>
          </a:xfrm>
          <a:prstGeom prst="rect">
            <a:avLst/>
          </a:prstGeom>
          <a:noFill/>
        </p:spPr>
        <p:txBody>
          <a:bodyPr wrap="square" rtlCol="0">
            <a:spAutoFit/>
          </a:bodyPr>
          <a:lstStyle/>
          <a:p>
            <a:r>
              <a:rPr lang="en-CA" sz="2800" dirty="0">
                <a:solidFill>
                  <a:srgbClr val="435260"/>
                </a:solidFill>
                <a:latin typeface="Montserrat Black" panose="00000A00000000000000" pitchFamily="2" charset="0"/>
              </a:rPr>
              <a:t>WENOT</a:t>
            </a:r>
          </a:p>
        </p:txBody>
      </p:sp>
      <p:sp>
        <p:nvSpPr>
          <p:cNvPr id="51" name="AutoShape 3">
            <a:extLst>
              <a:ext uri="{FF2B5EF4-FFF2-40B4-BE49-F238E27FC236}">
                <a16:creationId xmlns:a16="http://schemas.microsoft.com/office/drawing/2014/main" id="{21674269-B2D1-93A5-6CA6-B1E2EDAB43A7}"/>
              </a:ext>
            </a:extLst>
          </p:cNvPr>
          <p:cNvSpPr/>
          <p:nvPr/>
        </p:nvSpPr>
        <p:spPr>
          <a:xfrm flipV="1">
            <a:off x="2018451" y="344404"/>
            <a:ext cx="10177423" cy="53227"/>
          </a:xfrm>
          <a:prstGeom prst="line">
            <a:avLst/>
          </a:prstGeom>
          <a:ln w="809625" cap="flat">
            <a:gradFill>
              <a:gsLst>
                <a:gs pos="66667">
                  <a:srgbClr val="435260"/>
                </a:gs>
                <a:gs pos="100000">
                  <a:srgbClr val="435260"/>
                </a:gs>
              </a:gsLst>
              <a:lin ang="0"/>
            </a:gradFill>
            <a:prstDash val="solid"/>
            <a:headEnd type="none" w="sm" len="sm"/>
            <a:tailEnd type="none" w="sm" len="sm"/>
          </a:ln>
        </p:spPr>
        <p:txBody>
          <a:bodyPr/>
          <a:lstStyle/>
          <a:p>
            <a:endParaRPr lang="en-CA"/>
          </a:p>
        </p:txBody>
      </p:sp>
      <p:sp>
        <p:nvSpPr>
          <p:cNvPr id="52" name="TextBox 51">
            <a:extLst>
              <a:ext uri="{FF2B5EF4-FFF2-40B4-BE49-F238E27FC236}">
                <a16:creationId xmlns:a16="http://schemas.microsoft.com/office/drawing/2014/main" id="{62445366-95D0-063C-FBD2-A7922A9A1581}"/>
              </a:ext>
            </a:extLst>
          </p:cNvPr>
          <p:cNvSpPr txBox="1"/>
          <p:nvPr/>
        </p:nvSpPr>
        <p:spPr>
          <a:xfrm>
            <a:off x="2016277" y="119121"/>
            <a:ext cx="7602860" cy="523220"/>
          </a:xfrm>
          <a:prstGeom prst="rect">
            <a:avLst/>
          </a:prstGeom>
          <a:noFill/>
        </p:spPr>
        <p:txBody>
          <a:bodyPr wrap="square" rtlCol="0">
            <a:spAutoFit/>
          </a:bodyPr>
          <a:lstStyle/>
          <a:p>
            <a:r>
              <a:rPr lang="en-US" sz="2800" b="1" dirty="0">
                <a:solidFill>
                  <a:srgbClr val="DCAE69"/>
                </a:solidFill>
                <a:latin typeface="Montserrat" panose="00000500000000000000" pitchFamily="2" charset="0"/>
              </a:rPr>
              <a:t> </a:t>
            </a:r>
            <a:r>
              <a:rPr lang="en-US" sz="2400" b="1" dirty="0">
                <a:solidFill>
                  <a:srgbClr val="DCAE69"/>
                </a:solidFill>
                <a:latin typeface="Montserrat" panose="00000500000000000000" pitchFamily="2" charset="0"/>
              </a:rPr>
              <a:t>Grades &amp; Widths Increase with Depth</a:t>
            </a:r>
          </a:p>
        </p:txBody>
      </p:sp>
      <p:pic>
        <p:nvPicPr>
          <p:cNvPr id="28" name="Picture 27" descr="A gold logo on a black background&#10;&#10;AI-generated content may be incorrect.">
            <a:extLst>
              <a:ext uri="{FF2B5EF4-FFF2-40B4-BE49-F238E27FC236}">
                <a16:creationId xmlns:a16="http://schemas.microsoft.com/office/drawing/2014/main" id="{24B32332-7496-00BB-1714-BBEF5DADC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7683" y="12791"/>
            <a:ext cx="1682659" cy="672124"/>
          </a:xfrm>
          <a:prstGeom prst="rect">
            <a:avLst/>
          </a:prstGeom>
        </p:spPr>
      </p:pic>
    </p:spTree>
    <p:extLst>
      <p:ext uri="{BB962C8B-B14F-4D97-AF65-F5344CB8AC3E}">
        <p14:creationId xmlns:p14="http://schemas.microsoft.com/office/powerpoint/2010/main" val="2714556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FA879-C261-2EC3-AAE9-EB8C1751F5AC}"/>
            </a:ext>
          </a:extLst>
        </p:cNvPr>
        <p:cNvGrpSpPr/>
        <p:nvPr/>
      </p:nvGrpSpPr>
      <p:grpSpPr>
        <a:xfrm>
          <a:off x="0" y="0"/>
          <a:ext cx="0" cy="0"/>
          <a:chOff x="0" y="0"/>
          <a:chExt cx="0" cy="0"/>
        </a:xfrm>
      </p:grpSpPr>
      <p:sp>
        <p:nvSpPr>
          <p:cNvPr id="79" name="Rectangle 78">
            <a:extLst>
              <a:ext uri="{FF2B5EF4-FFF2-40B4-BE49-F238E27FC236}">
                <a16:creationId xmlns:a16="http://schemas.microsoft.com/office/drawing/2014/main" id="{DD63ACC1-E20C-FAA3-7E8B-BF420684774A}"/>
              </a:ext>
            </a:extLst>
          </p:cNvPr>
          <p:cNvSpPr/>
          <p:nvPr/>
        </p:nvSpPr>
        <p:spPr>
          <a:xfrm>
            <a:off x="237010" y="1317592"/>
            <a:ext cx="5146710" cy="192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7" name="Picture 156">
            <a:extLst>
              <a:ext uri="{FF2B5EF4-FFF2-40B4-BE49-F238E27FC236}">
                <a16:creationId xmlns:a16="http://schemas.microsoft.com/office/drawing/2014/main" id="{0C6C22EF-24DE-CCC9-692F-D9F682D89E36}"/>
              </a:ext>
            </a:extLst>
          </p:cNvPr>
          <p:cNvPicPr>
            <a:picLocks noChangeAspect="1"/>
          </p:cNvPicPr>
          <p:nvPr/>
        </p:nvPicPr>
        <p:blipFill>
          <a:blip r:embed="rId2"/>
          <a:stretch>
            <a:fillRect/>
          </a:stretch>
        </p:blipFill>
        <p:spPr>
          <a:xfrm>
            <a:off x="4639457" y="1393068"/>
            <a:ext cx="3887201" cy="5400966"/>
          </a:xfrm>
          <a:prstGeom prst="rect">
            <a:avLst/>
          </a:prstGeom>
        </p:spPr>
      </p:pic>
      <p:sp>
        <p:nvSpPr>
          <p:cNvPr id="158" name="TextBox 157">
            <a:extLst>
              <a:ext uri="{FF2B5EF4-FFF2-40B4-BE49-F238E27FC236}">
                <a16:creationId xmlns:a16="http://schemas.microsoft.com/office/drawing/2014/main" id="{FE9DBC43-E656-B999-5EC7-A07C781A3187}"/>
              </a:ext>
            </a:extLst>
          </p:cNvPr>
          <p:cNvSpPr txBox="1"/>
          <p:nvPr/>
        </p:nvSpPr>
        <p:spPr>
          <a:xfrm>
            <a:off x="8447738" y="5140429"/>
            <a:ext cx="1244217" cy="307777"/>
          </a:xfrm>
          <a:prstGeom prst="rect">
            <a:avLst/>
          </a:prstGeom>
          <a:noFill/>
        </p:spPr>
        <p:txBody>
          <a:bodyPr wrap="square" rtlCol="0">
            <a:spAutoFit/>
          </a:bodyPr>
          <a:lstStyle/>
          <a:p>
            <a:r>
              <a:rPr lang="en-US" sz="1400" b="1" dirty="0">
                <a:solidFill>
                  <a:srgbClr val="435260"/>
                </a:solidFill>
              </a:rPr>
              <a:t>2024 PEA Pit</a:t>
            </a:r>
            <a:endParaRPr lang="en-CA" sz="1400" b="1" dirty="0">
              <a:solidFill>
                <a:srgbClr val="435260"/>
              </a:solidFill>
            </a:endParaRPr>
          </a:p>
        </p:txBody>
      </p:sp>
      <p:cxnSp>
        <p:nvCxnSpPr>
          <p:cNvPr id="162" name="Straight Arrow Connector 161">
            <a:extLst>
              <a:ext uri="{FF2B5EF4-FFF2-40B4-BE49-F238E27FC236}">
                <a16:creationId xmlns:a16="http://schemas.microsoft.com/office/drawing/2014/main" id="{A9ED14A4-016B-E038-F3DB-9184EDC79BBD}"/>
              </a:ext>
            </a:extLst>
          </p:cNvPr>
          <p:cNvCxnSpPr>
            <a:cxnSpLocks/>
            <a:stCxn id="158" idx="1"/>
          </p:cNvCxnSpPr>
          <p:nvPr/>
        </p:nvCxnSpPr>
        <p:spPr>
          <a:xfrm flipH="1" flipV="1">
            <a:off x="7421337" y="5140429"/>
            <a:ext cx="1026401" cy="153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D4214E-F4CC-944B-B1CF-27A1B4B02803}"/>
              </a:ext>
            </a:extLst>
          </p:cNvPr>
          <p:cNvSpPr txBox="1"/>
          <p:nvPr/>
        </p:nvSpPr>
        <p:spPr>
          <a:xfrm>
            <a:off x="5530544" y="897416"/>
            <a:ext cx="2105025" cy="446789"/>
          </a:xfrm>
          <a:prstGeom prst="rect">
            <a:avLst/>
          </a:prstGeom>
          <a:noFill/>
        </p:spPr>
        <p:txBody>
          <a:bodyPr wrap="square" rtlCol="0">
            <a:spAutoFit/>
          </a:bodyPr>
          <a:lstStyle/>
          <a:p>
            <a:pPr algn="ctr">
              <a:lnSpc>
                <a:spcPct val="85000"/>
              </a:lnSpc>
            </a:pPr>
            <a:r>
              <a:rPr lang="en-US" sz="1600" dirty="0">
                <a:solidFill>
                  <a:srgbClr val="435260"/>
                </a:solidFill>
              </a:rPr>
              <a:t>Longitudinal  Sections </a:t>
            </a:r>
            <a:r>
              <a:rPr lang="en-US" sz="1100" dirty="0">
                <a:solidFill>
                  <a:srgbClr val="435260"/>
                </a:solidFill>
              </a:rPr>
              <a:t>(Each 50m wide - looking North)</a:t>
            </a:r>
            <a:endParaRPr lang="en-CA" sz="1100" dirty="0">
              <a:solidFill>
                <a:srgbClr val="435260"/>
              </a:solidFill>
            </a:endParaRPr>
          </a:p>
        </p:txBody>
      </p:sp>
      <p:pic>
        <p:nvPicPr>
          <p:cNvPr id="27" name="Picture 26">
            <a:extLst>
              <a:ext uri="{FF2B5EF4-FFF2-40B4-BE49-F238E27FC236}">
                <a16:creationId xmlns:a16="http://schemas.microsoft.com/office/drawing/2014/main" id="{245B8448-5292-D606-BB21-20CA49EF5B8A}"/>
              </a:ext>
            </a:extLst>
          </p:cNvPr>
          <p:cNvPicPr>
            <a:picLocks noChangeAspect="1"/>
          </p:cNvPicPr>
          <p:nvPr/>
        </p:nvPicPr>
        <p:blipFill>
          <a:blip r:embed="rId3"/>
          <a:stretch>
            <a:fillRect/>
          </a:stretch>
        </p:blipFill>
        <p:spPr>
          <a:xfrm>
            <a:off x="50448" y="1517398"/>
            <a:ext cx="4797795" cy="4536943"/>
          </a:xfrm>
          <a:prstGeom prst="rect">
            <a:avLst/>
          </a:prstGeom>
        </p:spPr>
      </p:pic>
      <p:grpSp>
        <p:nvGrpSpPr>
          <p:cNvPr id="35" name="Group 34">
            <a:extLst>
              <a:ext uri="{FF2B5EF4-FFF2-40B4-BE49-F238E27FC236}">
                <a16:creationId xmlns:a16="http://schemas.microsoft.com/office/drawing/2014/main" id="{15D2CAA0-3F62-AE1F-F5EA-8B90ACAF1974}"/>
              </a:ext>
            </a:extLst>
          </p:cNvPr>
          <p:cNvGrpSpPr/>
          <p:nvPr/>
        </p:nvGrpSpPr>
        <p:grpSpPr>
          <a:xfrm>
            <a:off x="742365" y="1208552"/>
            <a:ext cx="3622581" cy="1259642"/>
            <a:chOff x="742365" y="694619"/>
            <a:chExt cx="3622581" cy="1259642"/>
          </a:xfrm>
        </p:grpSpPr>
        <p:sp>
          <p:nvSpPr>
            <p:cNvPr id="23" name="TextBox 22">
              <a:extLst>
                <a:ext uri="{FF2B5EF4-FFF2-40B4-BE49-F238E27FC236}">
                  <a16:creationId xmlns:a16="http://schemas.microsoft.com/office/drawing/2014/main" id="{CB1EC337-AAE9-3E41-6F04-8808DF55D62A}"/>
                </a:ext>
              </a:extLst>
            </p:cNvPr>
            <p:cNvSpPr txBox="1"/>
            <p:nvPr/>
          </p:nvSpPr>
          <p:spPr>
            <a:xfrm>
              <a:off x="742365" y="694619"/>
              <a:ext cx="1161911" cy="491160"/>
            </a:xfrm>
            <a:prstGeom prst="rect">
              <a:avLst/>
            </a:prstGeom>
            <a:noFill/>
          </p:spPr>
          <p:txBody>
            <a:bodyPr wrap="square" rtlCol="0">
              <a:spAutoFit/>
            </a:bodyPr>
            <a:lstStyle/>
            <a:p>
              <a:pPr>
                <a:lnSpc>
                  <a:spcPct val="80000"/>
                </a:lnSpc>
              </a:pPr>
              <a:r>
                <a:rPr lang="en-CA" sz="1600" b="1" i="1" dirty="0">
                  <a:solidFill>
                    <a:srgbClr val="435260"/>
                  </a:solidFill>
                </a:rPr>
                <a:t>Four Main Gold Zones</a:t>
              </a:r>
            </a:p>
          </p:txBody>
        </p:sp>
        <p:sp>
          <p:nvSpPr>
            <p:cNvPr id="28" name="Rectangle: Rounded Corners 27">
              <a:extLst>
                <a:ext uri="{FF2B5EF4-FFF2-40B4-BE49-F238E27FC236}">
                  <a16:creationId xmlns:a16="http://schemas.microsoft.com/office/drawing/2014/main" id="{84C0B02D-7877-B76A-A81A-BF2005D25529}"/>
                </a:ext>
              </a:extLst>
            </p:cNvPr>
            <p:cNvSpPr/>
            <p:nvPr/>
          </p:nvSpPr>
          <p:spPr>
            <a:xfrm>
              <a:off x="787927" y="1120659"/>
              <a:ext cx="3577019" cy="833602"/>
            </a:xfrm>
            <a:prstGeom prst="roundRect">
              <a:avLst/>
            </a:prstGeom>
            <a:solidFill>
              <a:srgbClr val="FFC000">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9" name="TextBox 28">
            <a:extLst>
              <a:ext uri="{FF2B5EF4-FFF2-40B4-BE49-F238E27FC236}">
                <a16:creationId xmlns:a16="http://schemas.microsoft.com/office/drawing/2014/main" id="{DC363DEA-61FA-3C07-4EAF-90182D858C5D}"/>
              </a:ext>
            </a:extLst>
          </p:cNvPr>
          <p:cNvSpPr txBox="1"/>
          <p:nvPr/>
        </p:nvSpPr>
        <p:spPr>
          <a:xfrm>
            <a:off x="8586634" y="1948952"/>
            <a:ext cx="3536000" cy="2635593"/>
          </a:xfrm>
          <a:prstGeom prst="rect">
            <a:avLst/>
          </a:prstGeom>
          <a:solidFill>
            <a:schemeClr val="bg1"/>
          </a:solidFill>
        </p:spPr>
        <p:txBody>
          <a:bodyPr wrap="square" rtlCol="0">
            <a:spAutoFit/>
          </a:bodyPr>
          <a:lstStyle/>
          <a:p>
            <a:pPr marL="174625" indent="-174625">
              <a:lnSpc>
                <a:spcPct val="90000"/>
              </a:lnSpc>
              <a:spcAft>
                <a:spcPts val="800"/>
              </a:spcAft>
              <a:buFont typeface="Arial" panose="020B0604020202020204" pitchFamily="34" charset="0"/>
              <a:buChar char="•"/>
            </a:pPr>
            <a:r>
              <a:rPr lang="en-US" sz="1400" dirty="0">
                <a:solidFill>
                  <a:srgbClr val="262626"/>
                </a:solidFill>
                <a:latin typeface="Arial" panose="020B0604020202020204" pitchFamily="34" charset="0"/>
                <a:cs typeface="Arial" panose="020B0604020202020204" pitchFamily="34" charset="0"/>
              </a:rPr>
              <a:t>Four main gold zones across up to 400m wide deformation corridor</a:t>
            </a:r>
          </a:p>
          <a:p>
            <a:pPr marL="174625" indent="-174625">
              <a:lnSpc>
                <a:spcPct val="90000"/>
              </a:lnSpc>
              <a:spcAft>
                <a:spcPts val="800"/>
              </a:spcAft>
              <a:buFont typeface="Arial" panose="020B0604020202020204" pitchFamily="34" charset="0"/>
              <a:buChar char="•"/>
            </a:pPr>
            <a:r>
              <a:rPr lang="en-CA" sz="1400" dirty="0">
                <a:solidFill>
                  <a:srgbClr val="262626"/>
                </a:solidFill>
                <a:latin typeface="Arial" panose="020B0604020202020204" pitchFamily="34" charset="0"/>
                <a:cs typeface="Arial" panose="020B0604020202020204" pitchFamily="34" charset="0"/>
              </a:rPr>
              <a:t>Each zone hosts very significant gold mineralization</a:t>
            </a:r>
          </a:p>
          <a:p>
            <a:pPr marL="174625" indent="-174625">
              <a:lnSpc>
                <a:spcPct val="90000"/>
              </a:lnSpc>
              <a:spcAft>
                <a:spcPts val="800"/>
              </a:spcAft>
              <a:buFont typeface="Arial" panose="020B0604020202020204" pitchFamily="34" charset="0"/>
              <a:buChar char="•"/>
            </a:pPr>
            <a:r>
              <a:rPr lang="en-CA" sz="1400" dirty="0">
                <a:solidFill>
                  <a:srgbClr val="262626"/>
                </a:solidFill>
                <a:latin typeface="Arial" panose="020B0604020202020204" pitchFamily="34" charset="0"/>
                <a:cs typeface="Arial" panose="020B0604020202020204" pitchFamily="34" charset="0"/>
              </a:rPr>
              <a:t>Since 2024 PEA over 30,000m drilling has extended mineralization on every zone to new depths</a:t>
            </a:r>
          </a:p>
          <a:p>
            <a:pPr marL="174625" indent="-174625">
              <a:lnSpc>
                <a:spcPct val="90000"/>
              </a:lnSpc>
              <a:spcAft>
                <a:spcPts val="800"/>
              </a:spcAft>
              <a:buFont typeface="Arial" panose="020B0604020202020204" pitchFamily="34" charset="0"/>
              <a:buChar char="•"/>
            </a:pPr>
            <a:r>
              <a:rPr lang="en-CA" sz="1400" dirty="0">
                <a:solidFill>
                  <a:srgbClr val="262626"/>
                </a:solidFill>
                <a:latin typeface="Arial" panose="020B0604020202020204" pitchFamily="34" charset="0"/>
                <a:cs typeface="Arial" panose="020B0604020202020204" pitchFamily="34" charset="0"/>
              </a:rPr>
              <a:t>Updated PEA will incorporate significant new resources</a:t>
            </a:r>
          </a:p>
          <a:p>
            <a:pPr marL="174625" indent="-174625">
              <a:lnSpc>
                <a:spcPct val="90000"/>
              </a:lnSpc>
              <a:spcAft>
                <a:spcPts val="800"/>
              </a:spcAft>
              <a:buFont typeface="Arial" panose="020B0604020202020204" pitchFamily="34" charset="0"/>
              <a:buChar char="•"/>
            </a:pPr>
            <a:r>
              <a:rPr lang="en-CA" sz="1400" dirty="0">
                <a:solidFill>
                  <a:srgbClr val="262626"/>
                </a:solidFill>
                <a:latin typeface="Arial" panose="020B0604020202020204" pitchFamily="34" charset="0"/>
                <a:cs typeface="Arial" panose="020B0604020202020204" pitchFamily="34" charset="0"/>
              </a:rPr>
              <a:t>Drilling continues along strike and at depth on certain zones</a:t>
            </a:r>
          </a:p>
        </p:txBody>
      </p:sp>
      <p:sp>
        <p:nvSpPr>
          <p:cNvPr id="152" name="TextBox 151">
            <a:extLst>
              <a:ext uri="{FF2B5EF4-FFF2-40B4-BE49-F238E27FC236}">
                <a16:creationId xmlns:a16="http://schemas.microsoft.com/office/drawing/2014/main" id="{A3A8AEF2-CBB9-549F-E73E-C6DB96431BBE}"/>
              </a:ext>
            </a:extLst>
          </p:cNvPr>
          <p:cNvSpPr txBox="1"/>
          <p:nvPr/>
        </p:nvSpPr>
        <p:spPr>
          <a:xfrm>
            <a:off x="1858798" y="890812"/>
            <a:ext cx="1559631" cy="459998"/>
          </a:xfrm>
          <a:prstGeom prst="rect">
            <a:avLst/>
          </a:prstGeom>
          <a:noFill/>
        </p:spPr>
        <p:txBody>
          <a:bodyPr wrap="square" rtlCol="0">
            <a:spAutoFit/>
          </a:bodyPr>
          <a:lstStyle/>
          <a:p>
            <a:pPr algn="ctr">
              <a:lnSpc>
                <a:spcPct val="85000"/>
              </a:lnSpc>
            </a:pPr>
            <a:r>
              <a:rPr lang="en-US" sz="1600" dirty="0">
                <a:solidFill>
                  <a:srgbClr val="435260"/>
                </a:solidFill>
              </a:rPr>
              <a:t>Cross Section </a:t>
            </a:r>
            <a:r>
              <a:rPr lang="en-US" sz="1200" dirty="0">
                <a:solidFill>
                  <a:srgbClr val="435260"/>
                </a:solidFill>
              </a:rPr>
              <a:t>(looking West)</a:t>
            </a:r>
            <a:endParaRPr lang="en-CA" sz="1200" dirty="0">
              <a:solidFill>
                <a:srgbClr val="435260"/>
              </a:solidFill>
            </a:endParaRPr>
          </a:p>
        </p:txBody>
      </p:sp>
      <p:sp>
        <p:nvSpPr>
          <p:cNvPr id="11" name="TextBox 10">
            <a:extLst>
              <a:ext uri="{FF2B5EF4-FFF2-40B4-BE49-F238E27FC236}">
                <a16:creationId xmlns:a16="http://schemas.microsoft.com/office/drawing/2014/main" id="{5B347814-CE69-9FB6-41EF-4015D2F7707F}"/>
              </a:ext>
            </a:extLst>
          </p:cNvPr>
          <p:cNvSpPr txBox="1"/>
          <p:nvPr/>
        </p:nvSpPr>
        <p:spPr>
          <a:xfrm>
            <a:off x="4618293" y="6103969"/>
            <a:ext cx="442750" cy="369332"/>
          </a:xfrm>
          <a:prstGeom prst="rect">
            <a:avLst/>
          </a:prstGeom>
          <a:noFill/>
        </p:spPr>
        <p:txBody>
          <a:bodyPr wrap="none" rtlCol="0">
            <a:spAutoFit/>
          </a:bodyPr>
          <a:lstStyle/>
          <a:p>
            <a:r>
              <a:rPr lang="en-US" b="1"/>
              <a:t>(1)</a:t>
            </a:r>
            <a:endParaRPr lang="en-CA" b="1"/>
          </a:p>
        </p:txBody>
      </p:sp>
      <p:sp>
        <p:nvSpPr>
          <p:cNvPr id="13" name="TextBox 12">
            <a:extLst>
              <a:ext uri="{FF2B5EF4-FFF2-40B4-BE49-F238E27FC236}">
                <a16:creationId xmlns:a16="http://schemas.microsoft.com/office/drawing/2014/main" id="{6A1DF7EC-9617-3A32-AE74-5744288B3699}"/>
              </a:ext>
            </a:extLst>
          </p:cNvPr>
          <p:cNvSpPr txBox="1"/>
          <p:nvPr/>
        </p:nvSpPr>
        <p:spPr>
          <a:xfrm>
            <a:off x="4579481" y="5448206"/>
            <a:ext cx="662361" cy="369332"/>
          </a:xfrm>
          <a:prstGeom prst="rect">
            <a:avLst/>
          </a:prstGeom>
          <a:noFill/>
        </p:spPr>
        <p:txBody>
          <a:bodyPr wrap="none" rtlCol="0">
            <a:spAutoFit/>
          </a:bodyPr>
          <a:lstStyle/>
          <a:p>
            <a:r>
              <a:rPr lang="en-US" b="1"/>
              <a:t>(2/1)</a:t>
            </a:r>
            <a:endParaRPr lang="en-CA" b="1"/>
          </a:p>
        </p:txBody>
      </p:sp>
      <p:sp>
        <p:nvSpPr>
          <p:cNvPr id="15" name="TextBox 14">
            <a:extLst>
              <a:ext uri="{FF2B5EF4-FFF2-40B4-BE49-F238E27FC236}">
                <a16:creationId xmlns:a16="http://schemas.microsoft.com/office/drawing/2014/main" id="{5B5C0C39-8DA1-45E8-B5A3-05EF5FF48F14}"/>
              </a:ext>
            </a:extLst>
          </p:cNvPr>
          <p:cNvSpPr txBox="1"/>
          <p:nvPr/>
        </p:nvSpPr>
        <p:spPr>
          <a:xfrm>
            <a:off x="4710135" y="4775060"/>
            <a:ext cx="445956" cy="369332"/>
          </a:xfrm>
          <a:prstGeom prst="rect">
            <a:avLst/>
          </a:prstGeom>
          <a:noFill/>
        </p:spPr>
        <p:txBody>
          <a:bodyPr wrap="none" rtlCol="0">
            <a:spAutoFit/>
          </a:bodyPr>
          <a:lstStyle/>
          <a:p>
            <a:r>
              <a:rPr lang="en-US" b="1" dirty="0"/>
              <a:t>(2)</a:t>
            </a:r>
            <a:endParaRPr lang="en-CA" b="1" dirty="0"/>
          </a:p>
        </p:txBody>
      </p:sp>
      <p:sp>
        <p:nvSpPr>
          <p:cNvPr id="17" name="TextBox 16">
            <a:extLst>
              <a:ext uri="{FF2B5EF4-FFF2-40B4-BE49-F238E27FC236}">
                <a16:creationId xmlns:a16="http://schemas.microsoft.com/office/drawing/2014/main" id="{93B4614C-C244-9E2A-A7B9-04630F6B00B3}"/>
              </a:ext>
            </a:extLst>
          </p:cNvPr>
          <p:cNvSpPr txBox="1"/>
          <p:nvPr/>
        </p:nvSpPr>
        <p:spPr>
          <a:xfrm>
            <a:off x="4700765" y="4160097"/>
            <a:ext cx="445956" cy="369332"/>
          </a:xfrm>
          <a:prstGeom prst="rect">
            <a:avLst/>
          </a:prstGeom>
          <a:noFill/>
        </p:spPr>
        <p:txBody>
          <a:bodyPr wrap="none" rtlCol="0">
            <a:spAutoFit/>
          </a:bodyPr>
          <a:lstStyle/>
          <a:p>
            <a:r>
              <a:rPr lang="en-US" b="1"/>
              <a:t>(3)</a:t>
            </a:r>
            <a:endParaRPr lang="en-CA" b="1"/>
          </a:p>
        </p:txBody>
      </p:sp>
      <p:sp>
        <p:nvSpPr>
          <p:cNvPr id="18" name="TextBox 17">
            <a:extLst>
              <a:ext uri="{FF2B5EF4-FFF2-40B4-BE49-F238E27FC236}">
                <a16:creationId xmlns:a16="http://schemas.microsoft.com/office/drawing/2014/main" id="{980E5AA5-05AF-770E-80DE-63CF9EEE7C65}"/>
              </a:ext>
            </a:extLst>
          </p:cNvPr>
          <p:cNvSpPr txBox="1"/>
          <p:nvPr/>
        </p:nvSpPr>
        <p:spPr>
          <a:xfrm>
            <a:off x="4700765" y="3502888"/>
            <a:ext cx="445956" cy="369332"/>
          </a:xfrm>
          <a:prstGeom prst="rect">
            <a:avLst/>
          </a:prstGeom>
          <a:noFill/>
        </p:spPr>
        <p:txBody>
          <a:bodyPr wrap="none" rtlCol="0">
            <a:spAutoFit/>
          </a:bodyPr>
          <a:lstStyle/>
          <a:p>
            <a:r>
              <a:rPr lang="en-US" b="1"/>
              <a:t>(3)</a:t>
            </a:r>
            <a:endParaRPr lang="en-CA" b="1"/>
          </a:p>
        </p:txBody>
      </p:sp>
      <p:sp>
        <p:nvSpPr>
          <p:cNvPr id="21" name="TextBox 20">
            <a:extLst>
              <a:ext uri="{FF2B5EF4-FFF2-40B4-BE49-F238E27FC236}">
                <a16:creationId xmlns:a16="http://schemas.microsoft.com/office/drawing/2014/main" id="{497FF2BE-9BA1-46D8-3D77-C0EA5CCB35CC}"/>
              </a:ext>
            </a:extLst>
          </p:cNvPr>
          <p:cNvSpPr txBox="1"/>
          <p:nvPr/>
        </p:nvSpPr>
        <p:spPr>
          <a:xfrm>
            <a:off x="4676798" y="2851973"/>
            <a:ext cx="445956" cy="369332"/>
          </a:xfrm>
          <a:prstGeom prst="rect">
            <a:avLst/>
          </a:prstGeom>
          <a:noFill/>
        </p:spPr>
        <p:txBody>
          <a:bodyPr wrap="none" rtlCol="0">
            <a:spAutoFit/>
          </a:bodyPr>
          <a:lstStyle/>
          <a:p>
            <a:r>
              <a:rPr lang="en-US" b="1"/>
              <a:t>(3)</a:t>
            </a:r>
            <a:endParaRPr lang="en-CA" b="1"/>
          </a:p>
        </p:txBody>
      </p:sp>
      <p:sp>
        <p:nvSpPr>
          <p:cNvPr id="22" name="TextBox 21">
            <a:extLst>
              <a:ext uri="{FF2B5EF4-FFF2-40B4-BE49-F238E27FC236}">
                <a16:creationId xmlns:a16="http://schemas.microsoft.com/office/drawing/2014/main" id="{2BD7ECB6-3D3D-EFA0-2B26-D3483BCCEB8F}"/>
              </a:ext>
            </a:extLst>
          </p:cNvPr>
          <p:cNvSpPr txBox="1"/>
          <p:nvPr/>
        </p:nvSpPr>
        <p:spPr>
          <a:xfrm>
            <a:off x="4639457" y="2240375"/>
            <a:ext cx="445956" cy="369332"/>
          </a:xfrm>
          <a:prstGeom prst="rect">
            <a:avLst/>
          </a:prstGeom>
          <a:noFill/>
        </p:spPr>
        <p:txBody>
          <a:bodyPr wrap="none" rtlCol="0">
            <a:spAutoFit/>
          </a:bodyPr>
          <a:lstStyle/>
          <a:p>
            <a:r>
              <a:rPr lang="en-US" b="1"/>
              <a:t>(4)</a:t>
            </a:r>
            <a:endParaRPr lang="en-CA" b="1"/>
          </a:p>
        </p:txBody>
      </p:sp>
      <p:sp>
        <p:nvSpPr>
          <p:cNvPr id="26" name="TextBox 25">
            <a:extLst>
              <a:ext uri="{FF2B5EF4-FFF2-40B4-BE49-F238E27FC236}">
                <a16:creationId xmlns:a16="http://schemas.microsoft.com/office/drawing/2014/main" id="{17DE4B32-C14F-BADC-506B-42C75DB8CDA7}"/>
              </a:ext>
            </a:extLst>
          </p:cNvPr>
          <p:cNvSpPr txBox="1"/>
          <p:nvPr/>
        </p:nvSpPr>
        <p:spPr>
          <a:xfrm>
            <a:off x="4639457" y="1658817"/>
            <a:ext cx="445956" cy="369332"/>
          </a:xfrm>
          <a:prstGeom prst="rect">
            <a:avLst/>
          </a:prstGeom>
          <a:noFill/>
        </p:spPr>
        <p:txBody>
          <a:bodyPr wrap="none" rtlCol="0">
            <a:spAutoFit/>
          </a:bodyPr>
          <a:lstStyle/>
          <a:p>
            <a:r>
              <a:rPr lang="en-US" b="1"/>
              <a:t>(4)</a:t>
            </a:r>
            <a:endParaRPr lang="en-CA" b="1"/>
          </a:p>
        </p:txBody>
      </p:sp>
      <p:sp>
        <p:nvSpPr>
          <p:cNvPr id="6" name="AutoShape 3">
            <a:extLst>
              <a:ext uri="{FF2B5EF4-FFF2-40B4-BE49-F238E27FC236}">
                <a16:creationId xmlns:a16="http://schemas.microsoft.com/office/drawing/2014/main" id="{99021404-82FC-505B-761C-743A136FF5D1}"/>
              </a:ext>
            </a:extLst>
          </p:cNvPr>
          <p:cNvSpPr/>
          <p:nvPr/>
        </p:nvSpPr>
        <p:spPr>
          <a:xfrm flipV="1">
            <a:off x="-9241" y="397126"/>
            <a:ext cx="2023814" cy="0"/>
          </a:xfrm>
          <a:prstGeom prst="line">
            <a:avLst/>
          </a:prstGeom>
          <a:ln w="809625" cap="flat">
            <a:gradFill>
              <a:gsLst>
                <a:gs pos="0">
                  <a:srgbClr val="EFC585">
                    <a:alpha val="100000"/>
                  </a:srgbClr>
                </a:gs>
                <a:gs pos="33333">
                  <a:srgbClr val="DBAB67">
                    <a:alpha val="100000"/>
                  </a:srgbClr>
                </a:gs>
                <a:gs pos="66667">
                  <a:srgbClr val="CC9B57">
                    <a:alpha val="100000"/>
                  </a:srgbClr>
                </a:gs>
                <a:gs pos="100000">
                  <a:srgbClr val="C69553">
                    <a:alpha val="100000"/>
                  </a:srgbClr>
                </a:gs>
              </a:gsLst>
              <a:lin ang="0"/>
            </a:gradFill>
            <a:prstDash val="solid"/>
            <a:headEnd type="none" w="sm" len="sm"/>
            <a:tailEnd type="none" w="sm" len="sm"/>
          </a:ln>
        </p:spPr>
        <p:txBody>
          <a:bodyPr/>
          <a:lstStyle/>
          <a:p>
            <a:endParaRPr lang="en-CA"/>
          </a:p>
        </p:txBody>
      </p:sp>
      <p:sp>
        <p:nvSpPr>
          <p:cNvPr id="7" name="TextBox 6">
            <a:extLst>
              <a:ext uri="{FF2B5EF4-FFF2-40B4-BE49-F238E27FC236}">
                <a16:creationId xmlns:a16="http://schemas.microsoft.com/office/drawing/2014/main" id="{15C9FE91-C767-6B2D-55DC-DFE0621EC106}"/>
              </a:ext>
            </a:extLst>
          </p:cNvPr>
          <p:cNvSpPr txBox="1"/>
          <p:nvPr/>
        </p:nvSpPr>
        <p:spPr>
          <a:xfrm>
            <a:off x="138546" y="136167"/>
            <a:ext cx="1796217" cy="523220"/>
          </a:xfrm>
          <a:prstGeom prst="rect">
            <a:avLst/>
          </a:prstGeom>
          <a:noFill/>
        </p:spPr>
        <p:txBody>
          <a:bodyPr wrap="square" rtlCol="0">
            <a:spAutoFit/>
          </a:bodyPr>
          <a:lstStyle/>
          <a:p>
            <a:r>
              <a:rPr lang="en-CA" sz="2800" dirty="0">
                <a:solidFill>
                  <a:srgbClr val="435260"/>
                </a:solidFill>
                <a:latin typeface="Montserrat Black" panose="00000A00000000000000" pitchFamily="2" charset="0"/>
              </a:rPr>
              <a:t>WENOT</a:t>
            </a:r>
          </a:p>
        </p:txBody>
      </p:sp>
      <p:sp>
        <p:nvSpPr>
          <p:cNvPr id="9" name="AutoShape 3">
            <a:extLst>
              <a:ext uri="{FF2B5EF4-FFF2-40B4-BE49-F238E27FC236}">
                <a16:creationId xmlns:a16="http://schemas.microsoft.com/office/drawing/2014/main" id="{350CA50D-9A1B-E3DF-46B3-0FC440B6A727}"/>
              </a:ext>
            </a:extLst>
          </p:cNvPr>
          <p:cNvSpPr/>
          <p:nvPr/>
        </p:nvSpPr>
        <p:spPr>
          <a:xfrm flipV="1">
            <a:off x="2014577" y="341095"/>
            <a:ext cx="10269438" cy="56682"/>
          </a:xfrm>
          <a:prstGeom prst="line">
            <a:avLst/>
          </a:prstGeom>
          <a:ln w="809625" cap="flat">
            <a:gradFill>
              <a:gsLst>
                <a:gs pos="66667">
                  <a:srgbClr val="435260"/>
                </a:gs>
                <a:gs pos="100000">
                  <a:srgbClr val="435260"/>
                </a:gs>
              </a:gsLst>
              <a:lin ang="0"/>
            </a:gradFill>
            <a:prstDash val="solid"/>
            <a:headEnd type="none" w="sm" len="sm"/>
            <a:tailEnd type="none" w="sm" len="sm"/>
          </a:ln>
        </p:spPr>
        <p:txBody>
          <a:bodyPr/>
          <a:lstStyle/>
          <a:p>
            <a:endParaRPr lang="en-CA"/>
          </a:p>
        </p:txBody>
      </p:sp>
      <p:sp>
        <p:nvSpPr>
          <p:cNvPr id="12" name="TextBox 11">
            <a:extLst>
              <a:ext uri="{FF2B5EF4-FFF2-40B4-BE49-F238E27FC236}">
                <a16:creationId xmlns:a16="http://schemas.microsoft.com/office/drawing/2014/main" id="{3EBBA8B9-070D-0722-7E54-A0955C599CA4}"/>
              </a:ext>
            </a:extLst>
          </p:cNvPr>
          <p:cNvSpPr txBox="1"/>
          <p:nvPr/>
        </p:nvSpPr>
        <p:spPr>
          <a:xfrm>
            <a:off x="2046905" y="167527"/>
            <a:ext cx="8422596" cy="430887"/>
          </a:xfrm>
          <a:prstGeom prst="rect">
            <a:avLst/>
          </a:prstGeom>
          <a:noFill/>
        </p:spPr>
        <p:txBody>
          <a:bodyPr wrap="square" rtlCol="0">
            <a:spAutoFit/>
          </a:bodyPr>
          <a:lstStyle/>
          <a:p>
            <a:r>
              <a:rPr lang="en-US" sz="2200" b="1">
                <a:solidFill>
                  <a:srgbClr val="DCAE69"/>
                </a:solidFill>
                <a:latin typeface="Montserrat" panose="00000500000000000000" pitchFamily="2" charset="0"/>
              </a:rPr>
              <a:t>Multiple Vertical Zones Across Wenot Shear Corridor</a:t>
            </a:r>
            <a:endParaRPr lang="en-US" sz="2200" b="1" dirty="0">
              <a:solidFill>
                <a:srgbClr val="DCAE69"/>
              </a:solidFill>
              <a:latin typeface="Montserrat" panose="00000500000000000000" pitchFamily="2" charset="0"/>
            </a:endParaRPr>
          </a:p>
        </p:txBody>
      </p:sp>
      <p:pic>
        <p:nvPicPr>
          <p:cNvPr id="3" name="Picture 2" descr="A gold logo on a black background&#10;&#10;AI-generated content may be incorrect.">
            <a:extLst>
              <a:ext uri="{FF2B5EF4-FFF2-40B4-BE49-F238E27FC236}">
                <a16:creationId xmlns:a16="http://schemas.microsoft.com/office/drawing/2014/main" id="{249EAB94-83B2-3B53-C599-595ED85D0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7683" y="25669"/>
            <a:ext cx="1682659" cy="672124"/>
          </a:xfrm>
          <a:prstGeom prst="rect">
            <a:avLst/>
          </a:prstGeom>
        </p:spPr>
      </p:pic>
    </p:spTree>
    <p:extLst>
      <p:ext uri="{BB962C8B-B14F-4D97-AF65-F5344CB8AC3E}">
        <p14:creationId xmlns:p14="http://schemas.microsoft.com/office/powerpoint/2010/main" val="2445520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6B426-74A4-E987-7EE9-09B2073DE4A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9791F-C22B-F176-F80C-553B0D2E40EE}"/>
              </a:ext>
            </a:extLst>
          </p:cNvPr>
          <p:cNvPicPr>
            <a:picLocks noChangeAspect="1"/>
          </p:cNvPicPr>
          <p:nvPr/>
        </p:nvPicPr>
        <p:blipFill>
          <a:blip r:embed="rId2"/>
          <a:stretch>
            <a:fillRect/>
          </a:stretch>
        </p:blipFill>
        <p:spPr>
          <a:xfrm>
            <a:off x="121087" y="1176276"/>
            <a:ext cx="7372833" cy="4981410"/>
          </a:xfrm>
          <a:prstGeom prst="rect">
            <a:avLst/>
          </a:prstGeom>
        </p:spPr>
      </p:pic>
      <p:pic>
        <p:nvPicPr>
          <p:cNvPr id="3" name="Block Model With Grid" descr="A colorful graph with black lines&#10;&#10;Description automatically generated with medium confidence" hidden="1">
            <a:extLst>
              <a:ext uri="{FF2B5EF4-FFF2-40B4-BE49-F238E27FC236}">
                <a16:creationId xmlns:a16="http://schemas.microsoft.com/office/drawing/2014/main" id="{A4AEBB74-C0B5-ECA2-C2E5-55033C6254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273" y="1493091"/>
            <a:ext cx="11611284" cy="3870428"/>
          </a:xfrm>
          <a:prstGeom prst="rect">
            <a:avLst/>
          </a:prstGeom>
        </p:spPr>
      </p:pic>
      <p:sp>
        <p:nvSpPr>
          <p:cNvPr id="18" name="TextBox 17">
            <a:extLst>
              <a:ext uri="{FF2B5EF4-FFF2-40B4-BE49-F238E27FC236}">
                <a16:creationId xmlns:a16="http://schemas.microsoft.com/office/drawing/2014/main" id="{449DE955-2A6E-73CA-69B2-69A24542239F}"/>
              </a:ext>
            </a:extLst>
          </p:cNvPr>
          <p:cNvSpPr txBox="1"/>
          <p:nvPr/>
        </p:nvSpPr>
        <p:spPr>
          <a:xfrm>
            <a:off x="1083805" y="1147115"/>
            <a:ext cx="1093026" cy="480131"/>
          </a:xfrm>
          <a:prstGeom prst="rect">
            <a:avLst/>
          </a:prstGeom>
          <a:solidFill>
            <a:schemeClr val="bg1"/>
          </a:solidFill>
        </p:spPr>
        <p:txBody>
          <a:bodyPr wrap="square" rtlCol="0">
            <a:spAutoFit/>
          </a:bodyPr>
          <a:lstStyle/>
          <a:p>
            <a:pPr algn="ctr">
              <a:lnSpc>
                <a:spcPct val="90000"/>
              </a:lnSpc>
            </a:pPr>
            <a:r>
              <a:rPr lang="en-CA" sz="1400" b="1" dirty="0"/>
              <a:t>Long Hole</a:t>
            </a:r>
          </a:p>
          <a:p>
            <a:pPr algn="ctr">
              <a:lnSpc>
                <a:spcPct val="90000"/>
              </a:lnSpc>
            </a:pPr>
            <a:r>
              <a:rPr lang="en-CA" sz="1400" b="1" dirty="0"/>
              <a:t>25ODD-122</a:t>
            </a:r>
          </a:p>
        </p:txBody>
      </p:sp>
      <p:sp>
        <p:nvSpPr>
          <p:cNvPr id="19" name="TextBox 18">
            <a:extLst>
              <a:ext uri="{FF2B5EF4-FFF2-40B4-BE49-F238E27FC236}">
                <a16:creationId xmlns:a16="http://schemas.microsoft.com/office/drawing/2014/main" id="{AA9D63AE-4321-FE5F-A153-F84308196B25}"/>
              </a:ext>
            </a:extLst>
          </p:cNvPr>
          <p:cNvSpPr txBox="1"/>
          <p:nvPr/>
        </p:nvSpPr>
        <p:spPr>
          <a:xfrm>
            <a:off x="444519" y="1511236"/>
            <a:ext cx="302000" cy="307777"/>
          </a:xfrm>
          <a:prstGeom prst="rect">
            <a:avLst/>
          </a:prstGeom>
          <a:noFill/>
          <a:ln w="25400">
            <a:solidFill>
              <a:schemeClr val="tx1"/>
            </a:solidFill>
          </a:ln>
        </p:spPr>
        <p:txBody>
          <a:bodyPr wrap="square" rtlCol="0">
            <a:spAutoFit/>
          </a:bodyPr>
          <a:lstStyle/>
          <a:p>
            <a:r>
              <a:rPr lang="en-CA" sz="1400"/>
              <a:t>A</a:t>
            </a:r>
          </a:p>
        </p:txBody>
      </p:sp>
      <p:sp>
        <p:nvSpPr>
          <p:cNvPr id="21" name="TextBox 20">
            <a:extLst>
              <a:ext uri="{FF2B5EF4-FFF2-40B4-BE49-F238E27FC236}">
                <a16:creationId xmlns:a16="http://schemas.microsoft.com/office/drawing/2014/main" id="{3799E573-6702-FB20-6EC9-60390C60EAEC}"/>
              </a:ext>
            </a:extLst>
          </p:cNvPr>
          <p:cNvSpPr txBox="1"/>
          <p:nvPr/>
        </p:nvSpPr>
        <p:spPr>
          <a:xfrm>
            <a:off x="7014411" y="1521098"/>
            <a:ext cx="341750" cy="307777"/>
          </a:xfrm>
          <a:prstGeom prst="rect">
            <a:avLst/>
          </a:prstGeom>
          <a:noFill/>
          <a:ln w="25400">
            <a:solidFill>
              <a:schemeClr val="tx1"/>
            </a:solidFill>
          </a:ln>
        </p:spPr>
        <p:txBody>
          <a:bodyPr wrap="square" rtlCol="0">
            <a:spAutoFit/>
          </a:bodyPr>
          <a:lstStyle/>
          <a:p>
            <a:r>
              <a:rPr lang="en-CA" sz="1400"/>
              <a:t>A’</a:t>
            </a:r>
          </a:p>
        </p:txBody>
      </p:sp>
      <p:sp>
        <p:nvSpPr>
          <p:cNvPr id="2" name="TextBox 25">
            <a:extLst>
              <a:ext uri="{FF2B5EF4-FFF2-40B4-BE49-F238E27FC236}">
                <a16:creationId xmlns:a16="http://schemas.microsoft.com/office/drawing/2014/main" id="{E439FFBF-5E23-D5C6-D326-648E6391460D}"/>
              </a:ext>
            </a:extLst>
          </p:cNvPr>
          <p:cNvSpPr txBox="1">
            <a:spLocks noChangeArrowheads="1"/>
          </p:cNvSpPr>
          <p:nvPr/>
        </p:nvSpPr>
        <p:spPr bwMode="auto">
          <a:xfrm>
            <a:off x="808924" y="2100471"/>
            <a:ext cx="1076145" cy="23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a:lnSpc>
                <a:spcPct val="80000"/>
              </a:lnSpc>
            </a:pPr>
            <a:r>
              <a:rPr lang="en-CA" altLang="en-US" sz="1050" dirty="0">
                <a:highlight>
                  <a:srgbClr val="F2F2F2"/>
                </a:highlight>
              </a:rPr>
              <a:t>24ODD-095</a:t>
            </a:r>
          </a:p>
        </p:txBody>
      </p:sp>
      <p:sp>
        <p:nvSpPr>
          <p:cNvPr id="4" name="TextBox 3">
            <a:extLst>
              <a:ext uri="{FF2B5EF4-FFF2-40B4-BE49-F238E27FC236}">
                <a16:creationId xmlns:a16="http://schemas.microsoft.com/office/drawing/2014/main" id="{5380C2F1-8B0A-A138-ABDC-EFCA2DABDD11}"/>
              </a:ext>
            </a:extLst>
          </p:cNvPr>
          <p:cNvSpPr txBox="1"/>
          <p:nvPr/>
        </p:nvSpPr>
        <p:spPr>
          <a:xfrm>
            <a:off x="7832991" y="987801"/>
            <a:ext cx="4014933" cy="1759347"/>
          </a:xfrm>
          <a:prstGeom prst="flowChartAlternateProcess">
            <a:avLst/>
          </a:prstGeom>
          <a:solidFill>
            <a:srgbClr val="FFF4DE"/>
          </a:solidFill>
          <a:ln>
            <a:noFill/>
          </a:ln>
        </p:spPr>
        <p:txBody>
          <a:bodyPr wrap="square">
            <a:spAutoFit/>
          </a:bodyPr>
          <a:lstStyle/>
          <a:p>
            <a:pPr marL="171450" indent="-171450">
              <a:spcBef>
                <a:spcPts val="400"/>
              </a:spcBef>
              <a:spcAft>
                <a:spcPts val="400"/>
              </a:spcAft>
              <a:buFont typeface="Arial" panose="020B0604020202020204" pitchFamily="34" charset="0"/>
              <a:buChar char="•"/>
            </a:pPr>
            <a:r>
              <a:rPr lang="en-CA" sz="1400" dirty="0">
                <a:solidFill>
                  <a:srgbClr val="262626"/>
                </a:solidFill>
                <a:latin typeface="Arial" panose="020B0604020202020204" pitchFamily="34" charset="0"/>
                <a:cs typeface="Arial" panose="020B0604020202020204" pitchFamily="34" charset="0"/>
              </a:rPr>
              <a:t>Orogenic shear-hosted Wenot gold deposit has potential for deep roots</a:t>
            </a:r>
          </a:p>
          <a:p>
            <a:pPr marL="171450" indent="-171450">
              <a:spcBef>
                <a:spcPts val="400"/>
              </a:spcBef>
              <a:spcAft>
                <a:spcPts val="400"/>
              </a:spcAft>
              <a:buFont typeface="Arial" panose="020B0604020202020204" pitchFamily="34" charset="0"/>
              <a:buChar char="•"/>
            </a:pPr>
            <a:r>
              <a:rPr lang="en-CA" sz="1400" dirty="0">
                <a:solidFill>
                  <a:srgbClr val="262626"/>
                </a:solidFill>
                <a:latin typeface="Arial" panose="020B0604020202020204" pitchFamily="34" charset="0"/>
                <a:cs typeface="Arial" panose="020B0604020202020204" pitchFamily="34" charset="0"/>
              </a:rPr>
              <a:t>Targeting Wenot extension </a:t>
            </a:r>
            <a:r>
              <a:rPr lang="en-CA" sz="1400">
                <a:solidFill>
                  <a:srgbClr val="262626"/>
                </a:solidFill>
                <a:latin typeface="Arial" panose="020B0604020202020204" pitchFamily="34" charset="0"/>
                <a:cs typeface="Arial" panose="020B0604020202020204" pitchFamily="34" charset="0"/>
              </a:rPr>
              <a:t>at depth of 1100–1200m</a:t>
            </a:r>
            <a:r>
              <a:rPr lang="en-CA" sz="1400" dirty="0">
                <a:solidFill>
                  <a:srgbClr val="262626"/>
                </a:solidFill>
                <a:latin typeface="Arial" panose="020B0604020202020204" pitchFamily="34" charset="0"/>
                <a:cs typeface="Arial" panose="020B0604020202020204" pitchFamily="34" charset="0"/>
              </a:rPr>
              <a:t>, ~600–700m below </a:t>
            </a:r>
            <a:r>
              <a:rPr lang="en-CA" sz="1400">
                <a:solidFill>
                  <a:srgbClr val="262626"/>
                </a:solidFill>
                <a:latin typeface="Arial" panose="020B0604020202020204" pitchFamily="34" charset="0"/>
                <a:cs typeface="Arial" panose="020B0604020202020204" pitchFamily="34" charset="0"/>
              </a:rPr>
              <a:t>deepest drilling of Wenot </a:t>
            </a:r>
            <a:r>
              <a:rPr lang="en-CA" sz="1400" dirty="0">
                <a:solidFill>
                  <a:srgbClr val="262626"/>
                </a:solidFill>
                <a:latin typeface="Arial" panose="020B0604020202020204" pitchFamily="34" charset="0"/>
                <a:cs typeface="Arial" panose="020B0604020202020204" pitchFamily="34" charset="0"/>
              </a:rPr>
              <a:t>to </a:t>
            </a:r>
            <a:r>
              <a:rPr lang="en-CA" sz="1400">
                <a:solidFill>
                  <a:srgbClr val="262626"/>
                </a:solidFill>
                <a:latin typeface="Arial" panose="020B0604020202020204" pitchFamily="34" charset="0"/>
                <a:cs typeface="Arial" panose="020B0604020202020204" pitchFamily="34" charset="0"/>
              </a:rPr>
              <a:t>date </a:t>
            </a:r>
            <a:endParaRPr lang="en-CA" sz="1400" dirty="0">
              <a:solidFill>
                <a:srgbClr val="262626"/>
              </a:solidFill>
              <a:latin typeface="Arial" panose="020B0604020202020204" pitchFamily="34" charset="0"/>
              <a:cs typeface="Arial" panose="020B0604020202020204" pitchFamily="34" charset="0"/>
            </a:endParaRPr>
          </a:p>
          <a:p>
            <a:pPr marL="171450" indent="-171450">
              <a:spcBef>
                <a:spcPts val="400"/>
              </a:spcBef>
              <a:spcAft>
                <a:spcPts val="400"/>
              </a:spcAft>
              <a:buFont typeface="Arial" panose="020B0604020202020204" pitchFamily="34" charset="0"/>
              <a:buChar char="•"/>
            </a:pPr>
            <a:r>
              <a:rPr lang="en-CA" sz="1400" dirty="0">
                <a:solidFill>
                  <a:srgbClr val="262626"/>
                </a:solidFill>
                <a:latin typeface="Arial" panose="020B0604020202020204" pitchFamily="34" charset="0"/>
                <a:cs typeface="Arial" panose="020B0604020202020204" pitchFamily="34" charset="0"/>
              </a:rPr>
              <a:t>Drill hole 122 currently </a:t>
            </a:r>
            <a:r>
              <a:rPr lang="en-CA" sz="1400">
                <a:solidFill>
                  <a:srgbClr val="262626"/>
                </a:solidFill>
                <a:latin typeface="Arial" panose="020B0604020202020204" pitchFamily="34" charset="0"/>
                <a:cs typeface="Arial" panose="020B0604020202020204" pitchFamily="34" charset="0"/>
              </a:rPr>
              <a:t>@ 1812m</a:t>
            </a:r>
            <a:endParaRPr lang="en-CA" sz="1400" dirty="0">
              <a:solidFill>
                <a:srgbClr val="262626"/>
              </a:solidFill>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B39B0D39-9F67-CA45-E39C-9413D1952A08}"/>
              </a:ext>
            </a:extLst>
          </p:cNvPr>
          <p:cNvCxnSpPr>
            <a:cxnSpLocks/>
          </p:cNvCxnSpPr>
          <p:nvPr/>
        </p:nvCxnSpPr>
        <p:spPr>
          <a:xfrm flipV="1">
            <a:off x="3950059" y="5171708"/>
            <a:ext cx="216861" cy="196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FD5605E-043C-434D-6E4B-815FC9B80C5E}"/>
              </a:ext>
            </a:extLst>
          </p:cNvPr>
          <p:cNvSpPr txBox="1"/>
          <p:nvPr/>
        </p:nvSpPr>
        <p:spPr>
          <a:xfrm>
            <a:off x="3355593" y="5255111"/>
            <a:ext cx="734496" cy="461665"/>
          </a:xfrm>
          <a:prstGeom prst="rect">
            <a:avLst/>
          </a:prstGeom>
          <a:noFill/>
        </p:spPr>
        <p:txBody>
          <a:bodyPr wrap="none" rtlCol="0">
            <a:spAutoFit/>
          </a:bodyPr>
          <a:lstStyle/>
          <a:p>
            <a:r>
              <a:rPr lang="en-CA" sz="1200">
                <a:solidFill>
                  <a:srgbClr val="0070C0"/>
                </a:solidFill>
              </a:rPr>
              <a:t>Sept 6</a:t>
            </a:r>
            <a:r>
              <a:rPr lang="en-CA" sz="1200" baseline="30000">
                <a:solidFill>
                  <a:srgbClr val="0070C0"/>
                </a:solidFill>
              </a:rPr>
              <a:t>th</a:t>
            </a:r>
            <a:endParaRPr lang="en-CA" sz="1200">
              <a:solidFill>
                <a:srgbClr val="0070C0"/>
              </a:solidFill>
            </a:endParaRPr>
          </a:p>
          <a:p>
            <a:r>
              <a:rPr lang="en-CA" sz="1200">
                <a:solidFill>
                  <a:srgbClr val="0070C0"/>
                </a:solidFill>
              </a:rPr>
              <a:t>~1760m </a:t>
            </a:r>
          </a:p>
        </p:txBody>
      </p:sp>
      <p:sp>
        <p:nvSpPr>
          <p:cNvPr id="7" name="TextBox 6">
            <a:extLst>
              <a:ext uri="{FF2B5EF4-FFF2-40B4-BE49-F238E27FC236}">
                <a16:creationId xmlns:a16="http://schemas.microsoft.com/office/drawing/2014/main" id="{BD3E8AB8-9913-2ADF-048A-906C457D6779}"/>
              </a:ext>
            </a:extLst>
          </p:cNvPr>
          <p:cNvSpPr txBox="1"/>
          <p:nvPr/>
        </p:nvSpPr>
        <p:spPr>
          <a:xfrm>
            <a:off x="5893904" y="2166889"/>
            <a:ext cx="1771265" cy="1046440"/>
          </a:xfrm>
          <a:prstGeom prst="rect">
            <a:avLst/>
          </a:prstGeom>
          <a:solidFill>
            <a:schemeClr val="bg1"/>
          </a:solidFill>
        </p:spPr>
        <p:txBody>
          <a:bodyPr wrap="square" rtlCol="0">
            <a:spAutoFit/>
          </a:bodyPr>
          <a:lstStyle/>
          <a:p>
            <a:r>
              <a:rPr lang="en-US" sz="1100" b="1" i="1" dirty="0"/>
              <a:t>Indicated</a:t>
            </a:r>
          </a:p>
          <a:p>
            <a:r>
              <a:rPr lang="en-US" sz="1100" dirty="0"/>
              <a:t>970,000 oz @ 1.46 g/t Au</a:t>
            </a:r>
          </a:p>
          <a:p>
            <a:r>
              <a:rPr lang="en-US" sz="1100" b="1" i="1" dirty="0"/>
              <a:t>Inferred</a:t>
            </a:r>
          </a:p>
          <a:p>
            <a:r>
              <a:rPr lang="en-US" sz="1100" dirty="0"/>
              <a:t>3,717,000 oz @ 1.82 g/t Au</a:t>
            </a:r>
          </a:p>
          <a:p>
            <a:endParaRPr lang="en-US" dirty="0"/>
          </a:p>
        </p:txBody>
      </p:sp>
      <p:sp>
        <p:nvSpPr>
          <p:cNvPr id="12" name="AutoShape 3">
            <a:extLst>
              <a:ext uri="{FF2B5EF4-FFF2-40B4-BE49-F238E27FC236}">
                <a16:creationId xmlns:a16="http://schemas.microsoft.com/office/drawing/2014/main" id="{6C381E65-725C-1320-9A6D-C94C49480BA0}"/>
              </a:ext>
            </a:extLst>
          </p:cNvPr>
          <p:cNvSpPr/>
          <p:nvPr/>
        </p:nvSpPr>
        <p:spPr>
          <a:xfrm flipV="1">
            <a:off x="0" y="325352"/>
            <a:ext cx="12192000" cy="61433"/>
          </a:xfrm>
          <a:prstGeom prst="line">
            <a:avLst/>
          </a:prstGeom>
          <a:ln w="809625" cap="flat">
            <a:gradFill>
              <a:gsLst>
                <a:gs pos="66667">
                  <a:srgbClr val="435260"/>
                </a:gs>
                <a:gs pos="100000">
                  <a:srgbClr val="435260"/>
                </a:gs>
              </a:gsLst>
              <a:lin ang="0"/>
            </a:gradFill>
            <a:prstDash val="solid"/>
            <a:headEnd type="none" w="sm" len="sm"/>
            <a:tailEnd type="none" w="sm" len="sm"/>
          </a:ln>
        </p:spPr>
        <p:txBody>
          <a:bodyPr/>
          <a:lstStyle/>
          <a:p>
            <a:endParaRPr lang="en-CA"/>
          </a:p>
        </p:txBody>
      </p:sp>
      <p:sp>
        <p:nvSpPr>
          <p:cNvPr id="13" name="TextBox 12">
            <a:extLst>
              <a:ext uri="{FF2B5EF4-FFF2-40B4-BE49-F238E27FC236}">
                <a16:creationId xmlns:a16="http://schemas.microsoft.com/office/drawing/2014/main" id="{520BD516-C8F4-6E93-1364-136D49E4C971}"/>
              </a:ext>
            </a:extLst>
          </p:cNvPr>
          <p:cNvSpPr txBox="1"/>
          <p:nvPr/>
        </p:nvSpPr>
        <p:spPr>
          <a:xfrm>
            <a:off x="160749" y="150962"/>
            <a:ext cx="10148005" cy="461665"/>
          </a:xfrm>
          <a:prstGeom prst="rect">
            <a:avLst/>
          </a:prstGeom>
          <a:noFill/>
        </p:spPr>
        <p:txBody>
          <a:bodyPr wrap="square" rtlCol="0">
            <a:spAutoFit/>
          </a:bodyPr>
          <a:lstStyle/>
          <a:p>
            <a:r>
              <a:rPr lang="en-US" sz="2400" b="1" dirty="0">
                <a:solidFill>
                  <a:srgbClr val="DCAE69"/>
                </a:solidFill>
                <a:latin typeface="Montserrat" panose="00000500000000000000" pitchFamily="2" charset="0"/>
              </a:rPr>
              <a:t>Testing the </a:t>
            </a:r>
            <a:r>
              <a:rPr lang="en-US" sz="2400" b="1">
                <a:solidFill>
                  <a:srgbClr val="DCAE69"/>
                </a:solidFill>
                <a:latin typeface="Montserrat" panose="00000500000000000000" pitchFamily="2" charset="0"/>
              </a:rPr>
              <a:t>Blue-Sky Depth Potential of Wenot: In Progress</a:t>
            </a:r>
            <a:endParaRPr lang="en-CA" sz="2400" b="1" dirty="0">
              <a:solidFill>
                <a:srgbClr val="DCAE69"/>
              </a:solidFill>
              <a:latin typeface="Montserrat" panose="00000500000000000000" pitchFamily="2" charset="0"/>
            </a:endParaRPr>
          </a:p>
        </p:txBody>
      </p:sp>
      <p:pic>
        <p:nvPicPr>
          <p:cNvPr id="11" name="Picture 10" descr="A map of a mountain&#10;&#10;AI-generated content may be incorrect.">
            <a:extLst>
              <a:ext uri="{FF2B5EF4-FFF2-40B4-BE49-F238E27FC236}">
                <a16:creationId xmlns:a16="http://schemas.microsoft.com/office/drawing/2014/main" id="{53D740B7-6C3E-5D98-E2D3-6C28435FDF1B}"/>
              </a:ext>
            </a:extLst>
          </p:cNvPr>
          <p:cNvPicPr>
            <a:picLocks noChangeAspect="1"/>
          </p:cNvPicPr>
          <p:nvPr/>
        </p:nvPicPr>
        <p:blipFill>
          <a:blip r:embed="rId4"/>
          <a:stretch>
            <a:fillRect/>
          </a:stretch>
        </p:blipFill>
        <p:spPr>
          <a:xfrm>
            <a:off x="7185286" y="2989710"/>
            <a:ext cx="4725226" cy="3494446"/>
          </a:xfrm>
          <a:prstGeom prst="rect">
            <a:avLst/>
          </a:prstGeom>
        </p:spPr>
      </p:pic>
      <p:sp>
        <p:nvSpPr>
          <p:cNvPr id="15" name="Freeform: Shape 14">
            <a:extLst>
              <a:ext uri="{FF2B5EF4-FFF2-40B4-BE49-F238E27FC236}">
                <a16:creationId xmlns:a16="http://schemas.microsoft.com/office/drawing/2014/main" id="{0F436112-04D7-687A-4D72-3CAC0D1C9186}"/>
              </a:ext>
            </a:extLst>
          </p:cNvPr>
          <p:cNvSpPr/>
          <p:nvPr/>
        </p:nvSpPr>
        <p:spPr>
          <a:xfrm>
            <a:off x="8808334" y="3472405"/>
            <a:ext cx="578734" cy="1614025"/>
          </a:xfrm>
          <a:custGeom>
            <a:avLst/>
            <a:gdLst>
              <a:gd name="connsiteX0" fmla="*/ 0 w 578734"/>
              <a:gd name="connsiteY0" fmla="*/ 0 h 1614025"/>
              <a:gd name="connsiteX1" fmla="*/ 219919 w 578734"/>
              <a:gd name="connsiteY1" fmla="*/ 300942 h 1614025"/>
              <a:gd name="connsiteX2" fmla="*/ 358815 w 578734"/>
              <a:gd name="connsiteY2" fmla="*/ 659757 h 1614025"/>
              <a:gd name="connsiteX3" fmla="*/ 497712 w 578734"/>
              <a:gd name="connsiteY3" fmla="*/ 1157468 h 1614025"/>
              <a:gd name="connsiteX4" fmla="*/ 567160 w 578734"/>
              <a:gd name="connsiteY4" fmla="*/ 1608881 h 1614025"/>
              <a:gd name="connsiteX5" fmla="*/ 567160 w 578734"/>
              <a:gd name="connsiteY5" fmla="*/ 1608881 h 1614025"/>
              <a:gd name="connsiteX6" fmla="*/ 578734 w 578734"/>
              <a:gd name="connsiteY6" fmla="*/ 1608881 h 161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734" h="1614025">
                <a:moveTo>
                  <a:pt x="0" y="0"/>
                </a:moveTo>
                <a:cubicBezTo>
                  <a:pt x="80058" y="95491"/>
                  <a:pt x="160117" y="190983"/>
                  <a:pt x="219919" y="300942"/>
                </a:cubicBezTo>
                <a:cubicBezTo>
                  <a:pt x="279721" y="410901"/>
                  <a:pt x="312516" y="517003"/>
                  <a:pt x="358815" y="659757"/>
                </a:cubicBezTo>
                <a:cubicBezTo>
                  <a:pt x="405114" y="802511"/>
                  <a:pt x="462988" y="999281"/>
                  <a:pt x="497712" y="1157468"/>
                </a:cubicBezTo>
                <a:cubicBezTo>
                  <a:pt x="532436" y="1315655"/>
                  <a:pt x="567160" y="1608881"/>
                  <a:pt x="567160" y="1608881"/>
                </a:cubicBezTo>
                <a:lnTo>
                  <a:pt x="567160" y="1608881"/>
                </a:lnTo>
                <a:cubicBezTo>
                  <a:pt x="569089" y="1608881"/>
                  <a:pt x="567159" y="1620456"/>
                  <a:pt x="578734" y="1608881"/>
                </a:cubicBezTo>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a:extLst>
              <a:ext uri="{FF2B5EF4-FFF2-40B4-BE49-F238E27FC236}">
                <a16:creationId xmlns:a16="http://schemas.microsoft.com/office/drawing/2014/main" id="{E56AF681-A1FC-D85C-7833-B4F7B0227E35}"/>
              </a:ext>
            </a:extLst>
          </p:cNvPr>
          <p:cNvCxnSpPr>
            <a:cxnSpLocks/>
          </p:cNvCxnSpPr>
          <p:nvPr/>
        </p:nvCxnSpPr>
        <p:spPr>
          <a:xfrm>
            <a:off x="8724356" y="3265730"/>
            <a:ext cx="823543" cy="2474214"/>
          </a:xfrm>
          <a:prstGeom prst="line">
            <a:avLst/>
          </a:prstGeom>
          <a:ln w="254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04539E8-0AB2-C4F2-7028-70F9B0FC91F5}"/>
              </a:ext>
            </a:extLst>
          </p:cNvPr>
          <p:cNvSpPr txBox="1"/>
          <p:nvPr/>
        </p:nvSpPr>
        <p:spPr>
          <a:xfrm>
            <a:off x="8448822" y="3059440"/>
            <a:ext cx="275534" cy="307777"/>
          </a:xfrm>
          <a:prstGeom prst="rect">
            <a:avLst/>
          </a:prstGeom>
          <a:noFill/>
          <a:ln w="25400">
            <a:solidFill>
              <a:schemeClr val="tx1"/>
            </a:solidFill>
          </a:ln>
        </p:spPr>
        <p:txBody>
          <a:bodyPr wrap="square" rtlCol="0">
            <a:spAutoFit/>
          </a:bodyPr>
          <a:lstStyle/>
          <a:p>
            <a:r>
              <a:rPr lang="en-CA" sz="1400"/>
              <a:t>A</a:t>
            </a:r>
          </a:p>
        </p:txBody>
      </p:sp>
      <p:sp>
        <p:nvSpPr>
          <p:cNvPr id="17" name="TextBox 16">
            <a:extLst>
              <a:ext uri="{FF2B5EF4-FFF2-40B4-BE49-F238E27FC236}">
                <a16:creationId xmlns:a16="http://schemas.microsoft.com/office/drawing/2014/main" id="{218F598B-1CAF-96EE-8FCB-E2B15DDA762C}"/>
              </a:ext>
            </a:extLst>
          </p:cNvPr>
          <p:cNvSpPr txBox="1"/>
          <p:nvPr/>
        </p:nvSpPr>
        <p:spPr>
          <a:xfrm>
            <a:off x="9210717" y="5770126"/>
            <a:ext cx="384813" cy="307777"/>
          </a:xfrm>
          <a:prstGeom prst="rect">
            <a:avLst/>
          </a:prstGeom>
          <a:noFill/>
          <a:ln w="25400">
            <a:solidFill>
              <a:schemeClr val="tx1"/>
            </a:solidFill>
          </a:ln>
        </p:spPr>
        <p:txBody>
          <a:bodyPr wrap="square" rtlCol="0">
            <a:spAutoFit/>
          </a:bodyPr>
          <a:lstStyle/>
          <a:p>
            <a:r>
              <a:rPr lang="en-CA" sz="1400"/>
              <a:t>A’</a:t>
            </a:r>
          </a:p>
        </p:txBody>
      </p:sp>
      <p:pic>
        <p:nvPicPr>
          <p:cNvPr id="14" name="Picture 13" descr="A gold logo on a black background&#10;&#10;AI-generated content may be incorrect.">
            <a:extLst>
              <a:ext uri="{FF2B5EF4-FFF2-40B4-BE49-F238E27FC236}">
                <a16:creationId xmlns:a16="http://schemas.microsoft.com/office/drawing/2014/main" id="{3A5AC174-1FE8-BC54-A81C-51BD20713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7683" y="6351"/>
            <a:ext cx="1682659" cy="672124"/>
          </a:xfrm>
          <a:prstGeom prst="rect">
            <a:avLst/>
          </a:prstGeom>
        </p:spPr>
      </p:pic>
    </p:spTree>
    <p:extLst>
      <p:ext uri="{BB962C8B-B14F-4D97-AF65-F5344CB8AC3E}">
        <p14:creationId xmlns:p14="http://schemas.microsoft.com/office/powerpoint/2010/main" val="2742321597"/>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E6AF0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232738</TotalTime>
  <Words>2433</Words>
  <Application>Microsoft Office PowerPoint</Application>
  <PresentationFormat>Widescreen</PresentationFormat>
  <Paragraphs>353</Paragraphs>
  <Slides>13</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Abadi</vt:lpstr>
      <vt:lpstr>Aharoni</vt:lpstr>
      <vt:lpstr>Aptos Narrow</vt:lpstr>
      <vt:lpstr>Arial</vt:lpstr>
      <vt:lpstr>Arial Black</vt:lpstr>
      <vt:lpstr>Courier New</vt:lpstr>
      <vt:lpstr>Montserrat</vt:lpstr>
      <vt:lpstr>Montserrat 2 Ultra-Bold</vt:lpstr>
      <vt:lpstr>Montserrat Black</vt:lpstr>
      <vt:lpstr>Montserrat ExtraBold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Riki Arjun Pratama</dc:creator>
  <cp:lastModifiedBy>Elaine Ellingham</cp:lastModifiedBy>
  <cp:revision>1541</cp:revision>
  <cp:lastPrinted>2025-09-07T23:08:43Z</cp:lastPrinted>
  <dcterms:created xsi:type="dcterms:W3CDTF">2020-07-28T10:39:17Z</dcterms:created>
  <dcterms:modified xsi:type="dcterms:W3CDTF">2025-09-14T17:41:42Z</dcterms:modified>
</cp:coreProperties>
</file>