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68" r:id="rId3"/>
    <p:sldMasterId id="2147483648" r:id="rId4"/>
  </p:sldMasterIdLst>
  <p:notesMasterIdLst>
    <p:notesMasterId r:id="rId28"/>
  </p:notesMasterIdLst>
  <p:handoutMasterIdLst>
    <p:handoutMasterId r:id="rId29"/>
  </p:handoutMasterIdLst>
  <p:sldIdLst>
    <p:sldId id="360" r:id="rId5"/>
    <p:sldId id="320" r:id="rId6"/>
    <p:sldId id="378" r:id="rId7"/>
    <p:sldId id="321" r:id="rId8"/>
    <p:sldId id="382" r:id="rId9"/>
    <p:sldId id="365" r:id="rId10"/>
    <p:sldId id="384" r:id="rId11"/>
    <p:sldId id="387" r:id="rId12"/>
    <p:sldId id="379" r:id="rId13"/>
    <p:sldId id="358" r:id="rId14"/>
    <p:sldId id="385" r:id="rId15"/>
    <p:sldId id="390" r:id="rId16"/>
    <p:sldId id="345" r:id="rId17"/>
    <p:sldId id="346" r:id="rId18"/>
    <p:sldId id="347" r:id="rId19"/>
    <p:sldId id="389" r:id="rId20"/>
    <p:sldId id="388" r:id="rId21"/>
    <p:sldId id="367" r:id="rId22"/>
    <p:sldId id="366" r:id="rId23"/>
    <p:sldId id="304" r:id="rId24"/>
    <p:sldId id="283" r:id="rId25"/>
    <p:sldId id="350" r:id="rId26"/>
    <p:sldId id="349" r:id="rId2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00798A4-F8BF-2B55-62DD-A6F24ED61A06}" name="Maria Vallejo" initials="MV" userId="S::mvallejo@vistagold.com::f46e5c57-a7ea-45c3-8f72-d450292c573a" providerId="AD"/>
  <p188:author id="{143B82B6-57AF-7290-A29C-58C632A001BF}" name="Doug Tobler" initials="DT" userId="S-1-5-21-425943033-1892122291-2771365863-469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oug Tobler" initials="DT" lastIdx="61" clrIdx="0">
    <p:extLst>
      <p:ext uri="{19B8F6BF-5375-455C-9EA6-DF929625EA0E}">
        <p15:presenceInfo xmlns:p15="http://schemas.microsoft.com/office/powerpoint/2012/main" userId="S::dtobler@VISTAGOLD.COM::2d8d02ff-43a0-4df1-a2e2-b36129b08193" providerId="AD"/>
      </p:ext>
    </p:extLst>
  </p:cmAuthor>
  <p:cmAuthor id="2" name="Pamela Solly" initials="PS" lastIdx="4" clrIdx="1">
    <p:extLst>
      <p:ext uri="{19B8F6BF-5375-455C-9EA6-DF929625EA0E}">
        <p15:presenceInfo xmlns:p15="http://schemas.microsoft.com/office/powerpoint/2012/main" userId="S-1-5-21-425943033-1892122291-2771365863-468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404E"/>
    <a:srgbClr val="00295F"/>
    <a:srgbClr val="4AADD6"/>
    <a:srgbClr val="F2F5F7"/>
    <a:srgbClr val="0F7CC1"/>
    <a:srgbClr val="BD8B26"/>
    <a:srgbClr val="C9941F"/>
    <a:srgbClr val="EEAA2C"/>
    <a:srgbClr val="FDB515"/>
    <a:srgbClr val="D196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86410" autoAdjust="0"/>
  </p:normalViewPr>
  <p:slideViewPr>
    <p:cSldViewPr snapToGrid="0" snapToObjects="1">
      <p:cViewPr varScale="1">
        <p:scale>
          <a:sx n="71" d="100"/>
          <a:sy n="71" d="100"/>
        </p:scale>
        <p:origin x="235" y="62"/>
      </p:cViewPr>
      <p:guideLst/>
    </p:cSldViewPr>
  </p:slideViewPr>
  <p:outlineViewPr>
    <p:cViewPr>
      <p:scale>
        <a:sx n="33" d="100"/>
        <a:sy n="33" d="100"/>
      </p:scale>
      <p:origin x="0" y="-2246"/>
    </p:cViewPr>
  </p:outlineViewPr>
  <p:notesTextViewPr>
    <p:cViewPr>
      <p:scale>
        <a:sx n="1" d="1"/>
        <a:sy n="1" d="1"/>
      </p:scale>
      <p:origin x="0" y="0"/>
    </p:cViewPr>
  </p:notesTextViewPr>
  <p:sorterViewPr>
    <p:cViewPr varScale="1">
      <p:scale>
        <a:sx n="125" d="100"/>
        <a:sy n="125" d="100"/>
      </p:scale>
      <p:origin x="0" y="-3322"/>
    </p:cViewPr>
  </p:sorterViewPr>
  <p:notesViewPr>
    <p:cSldViewPr snapToGrid="0" snapToObjects="1">
      <p:cViewPr varScale="1">
        <p:scale>
          <a:sx n="61" d="100"/>
          <a:sy n="61" d="100"/>
        </p:scale>
        <p:origin x="3216"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1.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8/10/relationships/authors" Target="author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647813B-9EFD-405D-B0D6-5B5B7B3D3499}"/>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770B637-3E63-46DB-9225-55853884591D}"/>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E46D5DE8-638A-45CB-9890-B18C8A41051F}" type="datetimeFigureOut">
              <a:rPr lang="en-US" smtClean="0"/>
              <a:t>9/14/2025</a:t>
            </a:fld>
            <a:endParaRPr lang="en-US" dirty="0"/>
          </a:p>
        </p:txBody>
      </p:sp>
      <p:sp>
        <p:nvSpPr>
          <p:cNvPr id="4" name="Footer Placeholder 3">
            <a:extLst>
              <a:ext uri="{FF2B5EF4-FFF2-40B4-BE49-F238E27FC236}">
                <a16:creationId xmlns:a16="http://schemas.microsoft.com/office/drawing/2014/main" id="{20414012-BBE7-48FC-A8B6-700DC161532F}"/>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E0C895B-2BB0-4D18-9396-DA5134F005D4}"/>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6976FB92-1CC3-44EE-A33B-F13361A6026D}" type="slidenum">
              <a:rPr lang="en-US" smtClean="0"/>
              <a:t>‹#›</a:t>
            </a:fld>
            <a:endParaRPr lang="en-US" dirty="0"/>
          </a:p>
        </p:txBody>
      </p:sp>
    </p:spTree>
    <p:extLst>
      <p:ext uri="{BB962C8B-B14F-4D97-AF65-F5344CB8AC3E}">
        <p14:creationId xmlns:p14="http://schemas.microsoft.com/office/powerpoint/2010/main" val="36861174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361396F-33F7-AA4C-8C32-2DE2EB77F246}" type="datetimeFigureOut">
              <a:rPr lang="en-US" smtClean="0"/>
              <a:t>9/14/2025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5F23945-DF8D-D148-89F5-D6CA4741AB60}" type="slidenum">
              <a:rPr lang="en-US" smtClean="0"/>
              <a:t>‹#›</a:t>
            </a:fld>
            <a:endParaRPr lang="en-US" dirty="0"/>
          </a:p>
        </p:txBody>
      </p:sp>
    </p:spTree>
    <p:extLst>
      <p:ext uri="{BB962C8B-B14F-4D97-AF65-F5344CB8AC3E}">
        <p14:creationId xmlns:p14="http://schemas.microsoft.com/office/powerpoint/2010/main" val="1894747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F23945-DF8D-D148-89F5-D6CA4741AB60}" type="slidenum">
              <a:rPr lang="en-US" smtClean="0"/>
              <a:t>0</a:t>
            </a:fld>
            <a:endParaRPr lang="en-US" dirty="0"/>
          </a:p>
        </p:txBody>
      </p:sp>
    </p:spTree>
    <p:extLst>
      <p:ext uri="{BB962C8B-B14F-4D97-AF65-F5344CB8AC3E}">
        <p14:creationId xmlns:p14="http://schemas.microsoft.com/office/powerpoint/2010/main" val="26621900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F23945-DF8D-D148-89F5-D6CA4741AB60}" type="slidenum">
              <a:rPr lang="en-US" smtClean="0"/>
              <a:t>9</a:t>
            </a:fld>
            <a:endParaRPr lang="en-US" dirty="0"/>
          </a:p>
        </p:txBody>
      </p:sp>
    </p:spTree>
    <p:extLst>
      <p:ext uri="{BB962C8B-B14F-4D97-AF65-F5344CB8AC3E}">
        <p14:creationId xmlns:p14="http://schemas.microsoft.com/office/powerpoint/2010/main" val="1060777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F23945-DF8D-D148-89F5-D6CA4741AB60}" type="slidenum">
              <a:rPr lang="en-US" smtClean="0"/>
              <a:t>10</a:t>
            </a:fld>
            <a:endParaRPr lang="en-US" dirty="0"/>
          </a:p>
        </p:txBody>
      </p:sp>
    </p:spTree>
    <p:extLst>
      <p:ext uri="{BB962C8B-B14F-4D97-AF65-F5344CB8AC3E}">
        <p14:creationId xmlns:p14="http://schemas.microsoft.com/office/powerpoint/2010/main" val="957785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F23945-DF8D-D148-89F5-D6CA4741AB60}" type="slidenum">
              <a:rPr lang="en-US" smtClean="0"/>
              <a:t>13</a:t>
            </a:fld>
            <a:endParaRPr lang="en-US" dirty="0"/>
          </a:p>
        </p:txBody>
      </p:sp>
    </p:spTree>
    <p:extLst>
      <p:ext uri="{BB962C8B-B14F-4D97-AF65-F5344CB8AC3E}">
        <p14:creationId xmlns:p14="http://schemas.microsoft.com/office/powerpoint/2010/main" val="1876246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5877D-E91C-1531-FA41-E9555D24B0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A7F021-46E3-3015-640D-E376405E87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823C6E-D053-7FF6-F99C-8086566F7B4B}"/>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135D7D3F-3D0B-F747-AE61-BA354847EDB5}"/>
              </a:ext>
            </a:extLst>
          </p:cNvPr>
          <p:cNvSpPr>
            <a:spLocks noGrp="1"/>
          </p:cNvSpPr>
          <p:nvPr>
            <p:ph type="sldNum" sz="quarter" idx="5"/>
          </p:nvPr>
        </p:nvSpPr>
        <p:spPr/>
        <p:txBody>
          <a:bodyPr/>
          <a:lstStyle/>
          <a:p>
            <a:fld id="{A5F23945-DF8D-D148-89F5-D6CA4741AB60}" type="slidenum">
              <a:rPr lang="en-US" smtClean="0"/>
              <a:t>14</a:t>
            </a:fld>
            <a:endParaRPr lang="en-US" dirty="0"/>
          </a:p>
        </p:txBody>
      </p:sp>
    </p:spTree>
    <p:extLst>
      <p:ext uri="{BB962C8B-B14F-4D97-AF65-F5344CB8AC3E}">
        <p14:creationId xmlns:p14="http://schemas.microsoft.com/office/powerpoint/2010/main" val="3070345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94D53-A63E-0976-DC61-89FD3F29CF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D026FA-E71B-E30C-675F-9C40390763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A258F0-969D-85BB-EF6E-94BA9899C76C}"/>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E138C00C-E51F-BDE6-7A5A-7573B652D1BA}"/>
              </a:ext>
            </a:extLst>
          </p:cNvPr>
          <p:cNvSpPr>
            <a:spLocks noGrp="1"/>
          </p:cNvSpPr>
          <p:nvPr>
            <p:ph type="sldNum" sz="quarter" idx="5"/>
          </p:nvPr>
        </p:nvSpPr>
        <p:spPr/>
        <p:txBody>
          <a:bodyPr/>
          <a:lstStyle/>
          <a:p>
            <a:fld id="{A5F23945-DF8D-D148-89F5-D6CA4741AB60}" type="slidenum">
              <a:rPr lang="en-US" smtClean="0"/>
              <a:t>15</a:t>
            </a:fld>
            <a:endParaRPr lang="en-US" dirty="0"/>
          </a:p>
        </p:txBody>
      </p:sp>
    </p:spTree>
    <p:extLst>
      <p:ext uri="{BB962C8B-B14F-4D97-AF65-F5344CB8AC3E}">
        <p14:creationId xmlns:p14="http://schemas.microsoft.com/office/powerpoint/2010/main" val="3933946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F23945-DF8D-D148-89F5-D6CA4741AB60}" type="slidenum">
              <a:rPr lang="en-US" smtClean="0"/>
              <a:t>17</a:t>
            </a:fld>
            <a:endParaRPr lang="en-US" dirty="0"/>
          </a:p>
        </p:txBody>
      </p:sp>
    </p:spTree>
    <p:extLst>
      <p:ext uri="{BB962C8B-B14F-4D97-AF65-F5344CB8AC3E}">
        <p14:creationId xmlns:p14="http://schemas.microsoft.com/office/powerpoint/2010/main" val="38513312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F23945-DF8D-D148-89F5-D6CA4741AB60}" type="slidenum">
              <a:rPr lang="en-US" smtClean="0"/>
              <a:t>18</a:t>
            </a:fld>
            <a:endParaRPr lang="en-US" dirty="0"/>
          </a:p>
        </p:txBody>
      </p:sp>
    </p:spTree>
    <p:extLst>
      <p:ext uri="{BB962C8B-B14F-4D97-AF65-F5344CB8AC3E}">
        <p14:creationId xmlns:p14="http://schemas.microsoft.com/office/powerpoint/2010/main" val="231799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F23945-DF8D-D148-89F5-D6CA4741AB60}" type="slidenum">
              <a:rPr lang="en-US" smtClean="0"/>
              <a:t>19</a:t>
            </a:fld>
            <a:endParaRPr lang="en-US" dirty="0"/>
          </a:p>
        </p:txBody>
      </p:sp>
    </p:spTree>
    <p:extLst>
      <p:ext uri="{BB962C8B-B14F-4D97-AF65-F5344CB8AC3E}">
        <p14:creationId xmlns:p14="http://schemas.microsoft.com/office/powerpoint/2010/main" val="32303680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F23945-DF8D-D148-89F5-D6CA4741AB60}" type="slidenum">
              <a:rPr lang="en-US" smtClean="0"/>
              <a:t>20</a:t>
            </a:fld>
            <a:endParaRPr lang="en-US" dirty="0"/>
          </a:p>
        </p:txBody>
      </p:sp>
    </p:spTree>
    <p:extLst>
      <p:ext uri="{BB962C8B-B14F-4D97-AF65-F5344CB8AC3E}">
        <p14:creationId xmlns:p14="http://schemas.microsoft.com/office/powerpoint/2010/main" val="32452295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F23945-DF8D-D148-89F5-D6CA4741AB60}" type="slidenum">
              <a:rPr lang="en-US" smtClean="0"/>
              <a:t>21</a:t>
            </a:fld>
            <a:endParaRPr lang="en-US" dirty="0"/>
          </a:p>
        </p:txBody>
      </p:sp>
    </p:spTree>
    <p:extLst>
      <p:ext uri="{BB962C8B-B14F-4D97-AF65-F5344CB8AC3E}">
        <p14:creationId xmlns:p14="http://schemas.microsoft.com/office/powerpoint/2010/main" val="969122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1342B-A623-BD4C-ADCE-C84A20C0C5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C47D6E-5399-64A9-5884-9FAAF515D1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3ECBA8-DD24-1B78-5877-E951D44426DC}"/>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017D09E8-8DB7-625A-E2F4-976126954D36}"/>
              </a:ext>
            </a:extLst>
          </p:cNvPr>
          <p:cNvSpPr>
            <a:spLocks noGrp="1"/>
          </p:cNvSpPr>
          <p:nvPr>
            <p:ph type="sldNum" sz="quarter" idx="5"/>
          </p:nvPr>
        </p:nvSpPr>
        <p:spPr/>
        <p:txBody>
          <a:bodyPr/>
          <a:lstStyle/>
          <a:p>
            <a:fld id="{A5F23945-DF8D-D148-89F5-D6CA4741AB60}" type="slidenum">
              <a:rPr lang="en-US" smtClean="0"/>
              <a:t>1</a:t>
            </a:fld>
            <a:endParaRPr lang="en-US" dirty="0"/>
          </a:p>
        </p:txBody>
      </p:sp>
    </p:spTree>
    <p:extLst>
      <p:ext uri="{BB962C8B-B14F-4D97-AF65-F5344CB8AC3E}">
        <p14:creationId xmlns:p14="http://schemas.microsoft.com/office/powerpoint/2010/main" val="405587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644FB-35E5-D625-8DBF-265E280584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39D5CD-5CCE-CDA7-2E60-6069B21CD1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C5C541-5F81-DBDA-B3A3-A7F6D6AF4718}"/>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A7CF4894-ABBA-1B6C-3CC3-99E75DBA445F}"/>
              </a:ext>
            </a:extLst>
          </p:cNvPr>
          <p:cNvSpPr>
            <a:spLocks noGrp="1"/>
          </p:cNvSpPr>
          <p:nvPr>
            <p:ph type="sldNum" sz="quarter" idx="5"/>
          </p:nvPr>
        </p:nvSpPr>
        <p:spPr/>
        <p:txBody>
          <a:bodyPr/>
          <a:lstStyle/>
          <a:p>
            <a:fld id="{A5F23945-DF8D-D148-89F5-D6CA4741AB60}" type="slidenum">
              <a:rPr lang="en-US" smtClean="0"/>
              <a:t>2</a:t>
            </a:fld>
            <a:endParaRPr lang="en-US" dirty="0"/>
          </a:p>
        </p:txBody>
      </p:sp>
    </p:spTree>
    <p:extLst>
      <p:ext uri="{BB962C8B-B14F-4D97-AF65-F5344CB8AC3E}">
        <p14:creationId xmlns:p14="http://schemas.microsoft.com/office/powerpoint/2010/main" val="2238796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F23945-DF8D-D148-89F5-D6CA4741AB60}" type="slidenum">
              <a:rPr lang="en-US" smtClean="0"/>
              <a:t>3</a:t>
            </a:fld>
            <a:endParaRPr lang="en-US" dirty="0"/>
          </a:p>
        </p:txBody>
      </p:sp>
    </p:spTree>
    <p:extLst>
      <p:ext uri="{BB962C8B-B14F-4D97-AF65-F5344CB8AC3E}">
        <p14:creationId xmlns:p14="http://schemas.microsoft.com/office/powerpoint/2010/main" val="1717997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FDCD3-199F-E5AD-888A-1BEE1B7478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BD6676-A191-DED6-E2A9-E1553896CF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8579BE-9CC3-BD9A-F97C-8E5FBD1CE178}"/>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3CE7C2AC-8FD2-E320-58DB-2EB6BD447C71}"/>
              </a:ext>
            </a:extLst>
          </p:cNvPr>
          <p:cNvSpPr>
            <a:spLocks noGrp="1"/>
          </p:cNvSpPr>
          <p:nvPr>
            <p:ph type="sldNum" sz="quarter" idx="5"/>
          </p:nvPr>
        </p:nvSpPr>
        <p:spPr/>
        <p:txBody>
          <a:bodyPr/>
          <a:lstStyle/>
          <a:p>
            <a:fld id="{A5F23945-DF8D-D148-89F5-D6CA4741AB60}" type="slidenum">
              <a:rPr lang="en-US" smtClean="0"/>
              <a:t>4</a:t>
            </a:fld>
            <a:endParaRPr lang="en-US" dirty="0"/>
          </a:p>
        </p:txBody>
      </p:sp>
    </p:spTree>
    <p:extLst>
      <p:ext uri="{BB962C8B-B14F-4D97-AF65-F5344CB8AC3E}">
        <p14:creationId xmlns:p14="http://schemas.microsoft.com/office/powerpoint/2010/main" val="1331566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F23945-DF8D-D148-89F5-D6CA4741AB60}" type="slidenum">
              <a:rPr lang="en-US" smtClean="0"/>
              <a:t>5</a:t>
            </a:fld>
            <a:endParaRPr lang="en-US" dirty="0"/>
          </a:p>
        </p:txBody>
      </p:sp>
    </p:spTree>
    <p:extLst>
      <p:ext uri="{BB962C8B-B14F-4D97-AF65-F5344CB8AC3E}">
        <p14:creationId xmlns:p14="http://schemas.microsoft.com/office/powerpoint/2010/main" val="1717997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9B13F-9019-7762-C0C1-131567477E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55D8B2-D3EC-92CD-3E50-8B561C6A59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D316DD-9404-1E2B-3A9E-D527F9FBEEC3}"/>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36E43654-A683-BEE0-1A8F-1390F0115E7A}"/>
              </a:ext>
            </a:extLst>
          </p:cNvPr>
          <p:cNvSpPr>
            <a:spLocks noGrp="1"/>
          </p:cNvSpPr>
          <p:nvPr>
            <p:ph type="sldNum" sz="quarter" idx="5"/>
          </p:nvPr>
        </p:nvSpPr>
        <p:spPr/>
        <p:txBody>
          <a:bodyPr/>
          <a:lstStyle/>
          <a:p>
            <a:fld id="{A5F23945-DF8D-D148-89F5-D6CA4741AB60}" type="slidenum">
              <a:rPr lang="en-US" smtClean="0"/>
              <a:t>6</a:t>
            </a:fld>
            <a:endParaRPr lang="en-US" dirty="0"/>
          </a:p>
        </p:txBody>
      </p:sp>
    </p:spTree>
    <p:extLst>
      <p:ext uri="{BB962C8B-B14F-4D97-AF65-F5344CB8AC3E}">
        <p14:creationId xmlns:p14="http://schemas.microsoft.com/office/powerpoint/2010/main" val="677091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F6A14-287F-B198-8164-D12229453C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D12AC7-10B3-4EF6-86CD-CF3E77595F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E9FF7F-3EFF-F38E-9C15-5EC773376E38}"/>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2D650BD0-EF88-B127-317E-A1F2C77DFA5A}"/>
              </a:ext>
            </a:extLst>
          </p:cNvPr>
          <p:cNvSpPr>
            <a:spLocks noGrp="1"/>
          </p:cNvSpPr>
          <p:nvPr>
            <p:ph type="sldNum" sz="quarter" idx="5"/>
          </p:nvPr>
        </p:nvSpPr>
        <p:spPr/>
        <p:txBody>
          <a:bodyPr/>
          <a:lstStyle/>
          <a:p>
            <a:fld id="{A5F23945-DF8D-D148-89F5-D6CA4741AB60}" type="slidenum">
              <a:rPr lang="en-US" smtClean="0"/>
              <a:t>7</a:t>
            </a:fld>
            <a:endParaRPr lang="en-US" dirty="0"/>
          </a:p>
        </p:txBody>
      </p:sp>
    </p:spTree>
    <p:extLst>
      <p:ext uri="{BB962C8B-B14F-4D97-AF65-F5344CB8AC3E}">
        <p14:creationId xmlns:p14="http://schemas.microsoft.com/office/powerpoint/2010/main" val="1430878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9D74A-CE5B-249A-FA82-884D7C4C5C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99E900-0678-656C-2E50-BF82689F83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411C09-94FD-232F-EEDC-BB99C5A3989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9771479-096B-4E31-88F1-830ED555D159}"/>
              </a:ext>
            </a:extLst>
          </p:cNvPr>
          <p:cNvSpPr>
            <a:spLocks noGrp="1"/>
          </p:cNvSpPr>
          <p:nvPr>
            <p:ph type="sldNum" sz="quarter" idx="5"/>
          </p:nvPr>
        </p:nvSpPr>
        <p:spPr/>
        <p:txBody>
          <a:bodyPr/>
          <a:lstStyle/>
          <a:p>
            <a:fld id="{A5F23945-DF8D-D148-89F5-D6CA4741AB60}" type="slidenum">
              <a:rPr lang="en-US" smtClean="0"/>
              <a:t>8</a:t>
            </a:fld>
            <a:endParaRPr lang="en-US" dirty="0"/>
          </a:p>
        </p:txBody>
      </p:sp>
    </p:spTree>
    <p:extLst>
      <p:ext uri="{BB962C8B-B14F-4D97-AF65-F5344CB8AC3E}">
        <p14:creationId xmlns:p14="http://schemas.microsoft.com/office/powerpoint/2010/main" val="20979029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89D13B18-A3FC-27F1-59CC-B3393B51A086}"/>
              </a:ext>
            </a:extLst>
          </p:cNvPr>
          <p:cNvCxnSpPr>
            <a:cxnSpLocks/>
          </p:cNvCxnSpPr>
          <p:nvPr userDrawn="1"/>
        </p:nvCxnSpPr>
        <p:spPr>
          <a:xfrm>
            <a:off x="0" y="12700"/>
            <a:ext cx="12192000" cy="0"/>
          </a:xfrm>
          <a:prstGeom prst="line">
            <a:avLst/>
          </a:prstGeom>
          <a:ln w="28575">
            <a:solidFill>
              <a:srgbClr val="D1962A"/>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4779C87-E0FD-E546-95C6-426E27430A98}"/>
              </a:ext>
            </a:extLst>
          </p:cNvPr>
          <p:cNvSpPr>
            <a:spLocks noGrp="1"/>
          </p:cNvSpPr>
          <p:nvPr>
            <p:ph type="title" hasCustomPrompt="1"/>
          </p:nvPr>
        </p:nvSpPr>
        <p:spPr>
          <a:xfrm>
            <a:off x="571500" y="542391"/>
            <a:ext cx="11382802" cy="263433"/>
          </a:xfrm>
        </p:spPr>
        <p:txBody>
          <a:bodyPr lIns="0" tIns="0" rIns="0" bIns="0" anchor="t" anchorCtr="0">
            <a:normAutofit/>
          </a:bodyPr>
          <a:lstStyle>
            <a:lvl1pPr>
              <a:defRPr sz="2400" b="1" i="0">
                <a:solidFill>
                  <a:srgbClr val="00295F"/>
                </a:solidFill>
                <a:latin typeface="Arial Black" panose="020B0604020202020204" pitchFamily="34" charset="0"/>
                <a:cs typeface="Arial Black" panose="020B060402020202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46AA0D66-522D-5F4E-8C91-FE65A943D174}"/>
              </a:ext>
            </a:extLst>
          </p:cNvPr>
          <p:cNvSpPr>
            <a:spLocks noGrp="1"/>
          </p:cNvSpPr>
          <p:nvPr>
            <p:ph idx="1"/>
          </p:nvPr>
        </p:nvSpPr>
        <p:spPr>
          <a:xfrm>
            <a:off x="571501" y="1221952"/>
            <a:ext cx="11010900" cy="2746199"/>
          </a:xfrm>
        </p:spPr>
        <p:txBody>
          <a:bodyPr lIns="0" tIns="0" rIns="0" bIns="0"/>
          <a:lstStyle>
            <a:lvl1pPr marL="0" indent="-192600">
              <a:lnSpc>
                <a:spcPct val="100000"/>
              </a:lnSpc>
              <a:buNone/>
              <a:defRPr sz="1900" b="1">
                <a:solidFill>
                  <a:srgbClr val="D1962A"/>
                </a:solidFill>
                <a:latin typeface="Arial" panose="020B0604020202020204" pitchFamily="34" charset="0"/>
                <a:cs typeface="Arial" panose="020B0604020202020204" pitchFamily="34" charset="0"/>
              </a:defRPr>
            </a:lvl1pPr>
            <a:lvl2pPr marL="59400" indent="0">
              <a:lnSpc>
                <a:spcPct val="100000"/>
              </a:lnSpc>
              <a:buSzPct val="70000"/>
              <a:buFontTx/>
              <a:buNone/>
              <a:defRPr sz="1600">
                <a:solidFill>
                  <a:srgbClr val="475861"/>
                </a:solidFill>
                <a:latin typeface="Arial" panose="020B0604020202020204" pitchFamily="34" charset="0"/>
                <a:cs typeface="Arial" panose="020B0604020202020204" pitchFamily="34" charset="0"/>
              </a:defRPr>
            </a:lvl2pPr>
            <a:lvl3pPr marL="360000" indent="-192600">
              <a:lnSpc>
                <a:spcPct val="100000"/>
              </a:lnSpc>
              <a:buSzPct val="70000"/>
              <a:buFont typeface="Abel Regular" panose="02000506030000020004" pitchFamily="2" charset="0"/>
              <a:buChar char="•"/>
              <a:defRPr sz="1600">
                <a:solidFill>
                  <a:srgbClr val="007CC4"/>
                </a:solidFill>
                <a:latin typeface="Arial" panose="020B0604020202020204" pitchFamily="34" charset="0"/>
                <a:cs typeface="Arial" panose="020B0604020202020204" pitchFamily="34" charset="0"/>
              </a:defRPr>
            </a:lvl3pPr>
            <a:lvl4pPr marL="360000" indent="-192600">
              <a:lnSpc>
                <a:spcPct val="100000"/>
              </a:lnSpc>
              <a:buSzPct val="70000"/>
              <a:buFont typeface="Abel Regular" panose="02000506030000020004" pitchFamily="2" charset="0"/>
              <a:buChar char="•"/>
              <a:defRPr sz="1600">
                <a:solidFill>
                  <a:srgbClr val="475861"/>
                </a:solidFill>
                <a:latin typeface="Arial" panose="020B0604020202020204" pitchFamily="34" charset="0"/>
                <a:cs typeface="Arial" panose="020B0604020202020204" pitchFamily="34" charset="0"/>
              </a:defRPr>
            </a:lvl4pPr>
            <a:lvl5pPr marL="360000" indent="-192600">
              <a:lnSpc>
                <a:spcPct val="100000"/>
              </a:lnSpc>
              <a:buSzPct val="70000"/>
              <a:buFont typeface="Abel Regular" panose="02000506030000020004" pitchFamily="2" charset="0"/>
              <a:buChar char="•"/>
              <a:defRPr sz="1600">
                <a:solidFill>
                  <a:srgbClr val="475861"/>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a:extLst>
              <a:ext uri="{FF2B5EF4-FFF2-40B4-BE49-F238E27FC236}">
                <a16:creationId xmlns:a16="http://schemas.microsoft.com/office/drawing/2014/main" id="{7D77CFFA-5693-5049-942C-B38ECE7AA1B1}"/>
              </a:ext>
            </a:extLst>
          </p:cNvPr>
          <p:cNvSpPr>
            <a:spLocks noGrp="1"/>
          </p:cNvSpPr>
          <p:nvPr>
            <p:ph type="ftr" sz="quarter" idx="11"/>
          </p:nvPr>
        </p:nvSpPr>
        <p:spPr>
          <a:xfrm>
            <a:off x="571501" y="6561515"/>
            <a:ext cx="1757632" cy="211425"/>
          </a:xfrm>
        </p:spPr>
        <p:txBody>
          <a:bodyPr lIns="0" tIns="0" rIns="0" bIns="0" anchor="t" anchorCtr="0"/>
          <a:lstStyle>
            <a:lvl1pPr algn="l">
              <a:defRPr sz="900">
                <a:solidFill>
                  <a:srgbClr val="007CC4"/>
                </a:solidFill>
                <a:latin typeface="Arial" panose="020B0604020202020204" pitchFamily="34" charset="0"/>
                <a:cs typeface="Arial" panose="020B0604020202020204" pitchFamily="34" charset="0"/>
              </a:defRPr>
            </a:lvl1pPr>
          </a:lstStyle>
          <a:p>
            <a:r>
              <a:rPr lang="en-US" b="1" dirty="0"/>
              <a:t>VGZ | VISTA GOLD</a:t>
            </a:r>
          </a:p>
        </p:txBody>
      </p:sp>
      <p:sp>
        <p:nvSpPr>
          <p:cNvPr id="6" name="Slide Number Placeholder 5">
            <a:extLst>
              <a:ext uri="{FF2B5EF4-FFF2-40B4-BE49-F238E27FC236}">
                <a16:creationId xmlns:a16="http://schemas.microsoft.com/office/drawing/2014/main" id="{47257368-5CC9-984E-AE99-7FCAAC106939}"/>
              </a:ext>
            </a:extLst>
          </p:cNvPr>
          <p:cNvSpPr>
            <a:spLocks noGrp="1"/>
          </p:cNvSpPr>
          <p:nvPr>
            <p:ph type="sldNum" sz="quarter" idx="12"/>
          </p:nvPr>
        </p:nvSpPr>
        <p:spPr>
          <a:xfrm>
            <a:off x="10990053" y="6561515"/>
            <a:ext cx="592348" cy="211425"/>
          </a:xfrm>
        </p:spPr>
        <p:txBody>
          <a:bodyPr anchor="t" anchorCtr="0"/>
          <a:lstStyle>
            <a:lvl1pPr>
              <a:defRPr sz="1000">
                <a:solidFill>
                  <a:srgbClr val="256FB9"/>
                </a:solidFill>
                <a:latin typeface="Arial" panose="020B0604020202020204" pitchFamily="34" charset="0"/>
                <a:cs typeface="Arial" panose="020B0604020202020204" pitchFamily="34" charset="0"/>
              </a:defRPr>
            </a:lvl1pPr>
          </a:lstStyle>
          <a:p>
            <a:fld id="{F38C2D39-810D-E34A-BF92-80CA0CB22B82}" type="slidenum">
              <a:rPr lang="en-US" smtClean="0"/>
              <a:pPr/>
              <a:t>‹#›</a:t>
            </a:fld>
            <a:endParaRPr lang="en-US" dirty="0"/>
          </a:p>
        </p:txBody>
      </p:sp>
      <p:pic>
        <p:nvPicPr>
          <p:cNvPr id="9" name="Picture 8" descr="A gold corner of a marble surface&#10;&#10;AI-generated content may be incorrect.">
            <a:extLst>
              <a:ext uri="{FF2B5EF4-FFF2-40B4-BE49-F238E27FC236}">
                <a16:creationId xmlns:a16="http://schemas.microsoft.com/office/drawing/2014/main" id="{30851B5E-887F-AE5E-453A-FDA5ED9C2F05}"/>
              </a:ext>
            </a:extLst>
          </p:cNvPr>
          <p:cNvPicPr>
            <a:picLocks noChangeAspect="1"/>
          </p:cNvPicPr>
          <p:nvPr userDrawn="1"/>
        </p:nvPicPr>
        <p:blipFill>
          <a:blip r:embed="rId2"/>
          <a:srcRect t="4003"/>
          <a:stretch>
            <a:fillRect/>
          </a:stretch>
        </p:blipFill>
        <p:spPr>
          <a:xfrm>
            <a:off x="11268074" y="0"/>
            <a:ext cx="923925" cy="934252"/>
          </a:xfrm>
          <a:prstGeom prst="rect">
            <a:avLst/>
          </a:prstGeom>
        </p:spPr>
      </p:pic>
      <p:pic>
        <p:nvPicPr>
          <p:cNvPr id="11" name="Graphic 10">
            <a:extLst>
              <a:ext uri="{FF2B5EF4-FFF2-40B4-BE49-F238E27FC236}">
                <a16:creationId xmlns:a16="http://schemas.microsoft.com/office/drawing/2014/main" id="{FE4AE7EF-E60E-2283-2FF3-235FBC1DCCE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645113" y="224126"/>
            <a:ext cx="622961" cy="569565"/>
          </a:xfrm>
          <a:prstGeom prst="rect">
            <a:avLst/>
          </a:prstGeom>
        </p:spPr>
      </p:pic>
      <p:sp>
        <p:nvSpPr>
          <p:cNvPr id="20" name="Rectangle 19">
            <a:extLst>
              <a:ext uri="{FF2B5EF4-FFF2-40B4-BE49-F238E27FC236}">
                <a16:creationId xmlns:a16="http://schemas.microsoft.com/office/drawing/2014/main" id="{3C75C288-3D4C-0054-0AB3-D74C46B6FBF2}"/>
              </a:ext>
            </a:extLst>
          </p:cNvPr>
          <p:cNvSpPr/>
          <p:nvPr userDrawn="1"/>
        </p:nvSpPr>
        <p:spPr>
          <a:xfrm>
            <a:off x="-2" y="6772940"/>
            <a:ext cx="12180627" cy="84090"/>
          </a:xfrm>
          <a:prstGeom prst="rect">
            <a:avLst/>
          </a:prstGeom>
          <a:solidFill>
            <a:srgbClr val="F2F5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 name="TextBox 3">
            <a:extLst>
              <a:ext uri="{FF2B5EF4-FFF2-40B4-BE49-F238E27FC236}">
                <a16:creationId xmlns:a16="http://schemas.microsoft.com/office/drawing/2014/main" id="{DC269087-EDAA-CC23-2D7D-B4E26AF851FC}"/>
              </a:ext>
            </a:extLst>
          </p:cNvPr>
          <p:cNvSpPr txBox="1"/>
          <p:nvPr userDrawn="1"/>
        </p:nvSpPr>
        <p:spPr>
          <a:xfrm>
            <a:off x="571501" y="209540"/>
            <a:ext cx="6108192" cy="184666"/>
          </a:xfrm>
          <a:prstGeom prst="rect">
            <a:avLst/>
          </a:prstGeom>
          <a:noFill/>
        </p:spPr>
        <p:txBody>
          <a:bodyPr wrap="square" lIns="0" tIns="0" rIns="0" bIns="0">
            <a:spAutoFit/>
          </a:bodyPr>
          <a:lstStyle/>
          <a:p>
            <a:r>
              <a:rPr lang="en-CA" sz="1200" b="1" dirty="0">
                <a:solidFill>
                  <a:srgbClr val="BD8B26"/>
                </a:solidFill>
                <a:latin typeface="Arial Black" panose="020B0604020202020204" pitchFamily="34" charset="0"/>
                <a:cs typeface="Arial Black" panose="020B0604020202020204" pitchFamily="34" charset="0"/>
              </a:rPr>
              <a:t>MT TODD GOLD PROJECT </a:t>
            </a:r>
          </a:p>
        </p:txBody>
      </p:sp>
    </p:spTree>
    <p:extLst>
      <p:ext uri="{BB962C8B-B14F-4D97-AF65-F5344CB8AC3E}">
        <p14:creationId xmlns:p14="http://schemas.microsoft.com/office/powerpoint/2010/main" val="2345820163"/>
      </p:ext>
    </p:extLst>
  </p:cSld>
  <p:clrMapOvr>
    <a:masterClrMapping/>
  </p:clrMapOvr>
  <p:extLst>
    <p:ext uri="{DCECCB84-F9BA-43D5-87BE-67443E8EF086}">
      <p15:sldGuideLst xmlns:p15="http://schemas.microsoft.com/office/powerpoint/2012/main">
        <p15:guide id="1" orient="horz" pos="336" userDrawn="1">
          <p15:clr>
            <a:srgbClr val="FBAE40"/>
          </p15:clr>
        </p15:guide>
        <p15:guide id="2" pos="7296" userDrawn="1">
          <p15:clr>
            <a:srgbClr val="FBAE40"/>
          </p15:clr>
        </p15:guide>
        <p15:guide id="3" pos="36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89D13B18-A3FC-27F1-59CC-B3393B51A086}"/>
              </a:ext>
            </a:extLst>
          </p:cNvPr>
          <p:cNvCxnSpPr>
            <a:cxnSpLocks/>
          </p:cNvCxnSpPr>
          <p:nvPr userDrawn="1"/>
        </p:nvCxnSpPr>
        <p:spPr>
          <a:xfrm>
            <a:off x="0" y="12700"/>
            <a:ext cx="12192000" cy="0"/>
          </a:xfrm>
          <a:prstGeom prst="line">
            <a:avLst/>
          </a:prstGeom>
          <a:ln w="28575">
            <a:solidFill>
              <a:srgbClr val="D1962A"/>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4779C87-E0FD-E546-95C6-426E27430A98}"/>
              </a:ext>
            </a:extLst>
          </p:cNvPr>
          <p:cNvSpPr>
            <a:spLocks noGrp="1"/>
          </p:cNvSpPr>
          <p:nvPr>
            <p:ph type="title" hasCustomPrompt="1"/>
          </p:nvPr>
        </p:nvSpPr>
        <p:spPr>
          <a:xfrm>
            <a:off x="571500" y="542391"/>
            <a:ext cx="11382802" cy="263433"/>
          </a:xfrm>
        </p:spPr>
        <p:txBody>
          <a:bodyPr lIns="0" tIns="0" rIns="0" bIns="0" anchor="t" anchorCtr="0">
            <a:normAutofit/>
          </a:bodyPr>
          <a:lstStyle>
            <a:lvl1pPr>
              <a:defRPr sz="2400" b="1" i="0">
                <a:solidFill>
                  <a:srgbClr val="00295F"/>
                </a:solidFill>
                <a:latin typeface="Arial Black" panose="020B0604020202020204" pitchFamily="34" charset="0"/>
                <a:cs typeface="Arial Black" panose="020B060402020202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46AA0D66-522D-5F4E-8C91-FE65A943D174}"/>
              </a:ext>
            </a:extLst>
          </p:cNvPr>
          <p:cNvSpPr>
            <a:spLocks noGrp="1"/>
          </p:cNvSpPr>
          <p:nvPr>
            <p:ph idx="1"/>
          </p:nvPr>
        </p:nvSpPr>
        <p:spPr>
          <a:xfrm>
            <a:off x="571501" y="1221952"/>
            <a:ext cx="11010900" cy="2746199"/>
          </a:xfrm>
        </p:spPr>
        <p:txBody>
          <a:bodyPr lIns="0" tIns="0" rIns="0" bIns="0"/>
          <a:lstStyle>
            <a:lvl1pPr marL="0" indent="-192600">
              <a:lnSpc>
                <a:spcPct val="100000"/>
              </a:lnSpc>
              <a:buNone/>
              <a:defRPr sz="1900" b="1">
                <a:solidFill>
                  <a:srgbClr val="D1962A"/>
                </a:solidFill>
                <a:latin typeface="Arial" panose="020B0604020202020204" pitchFamily="34" charset="0"/>
                <a:cs typeface="Arial" panose="020B0604020202020204" pitchFamily="34" charset="0"/>
              </a:defRPr>
            </a:lvl1pPr>
            <a:lvl2pPr marL="59400" indent="0">
              <a:lnSpc>
                <a:spcPct val="100000"/>
              </a:lnSpc>
              <a:buSzPct val="70000"/>
              <a:buFontTx/>
              <a:buNone/>
              <a:defRPr sz="1600">
                <a:solidFill>
                  <a:srgbClr val="475861"/>
                </a:solidFill>
                <a:latin typeface="Arial" panose="020B0604020202020204" pitchFamily="34" charset="0"/>
                <a:cs typeface="Arial" panose="020B0604020202020204" pitchFamily="34" charset="0"/>
              </a:defRPr>
            </a:lvl2pPr>
            <a:lvl3pPr marL="360000" indent="-192600">
              <a:lnSpc>
                <a:spcPct val="100000"/>
              </a:lnSpc>
              <a:buSzPct val="70000"/>
              <a:buFont typeface="Abel Regular" panose="02000506030000020004" pitchFamily="2" charset="0"/>
              <a:buChar char="•"/>
              <a:defRPr sz="1600">
                <a:solidFill>
                  <a:srgbClr val="007CC4"/>
                </a:solidFill>
                <a:latin typeface="Arial" panose="020B0604020202020204" pitchFamily="34" charset="0"/>
                <a:cs typeface="Arial" panose="020B0604020202020204" pitchFamily="34" charset="0"/>
              </a:defRPr>
            </a:lvl3pPr>
            <a:lvl4pPr marL="360000" indent="-192600">
              <a:lnSpc>
                <a:spcPct val="100000"/>
              </a:lnSpc>
              <a:buSzPct val="70000"/>
              <a:buFont typeface="Abel Regular" panose="02000506030000020004" pitchFamily="2" charset="0"/>
              <a:buChar char="•"/>
              <a:defRPr sz="1600">
                <a:solidFill>
                  <a:srgbClr val="475861"/>
                </a:solidFill>
                <a:latin typeface="Arial" panose="020B0604020202020204" pitchFamily="34" charset="0"/>
                <a:cs typeface="Arial" panose="020B0604020202020204" pitchFamily="34" charset="0"/>
              </a:defRPr>
            </a:lvl4pPr>
            <a:lvl5pPr marL="360000" indent="-192600">
              <a:lnSpc>
                <a:spcPct val="100000"/>
              </a:lnSpc>
              <a:buSzPct val="70000"/>
              <a:buFont typeface="Abel Regular" panose="02000506030000020004" pitchFamily="2" charset="0"/>
              <a:buChar char="•"/>
              <a:defRPr sz="1600">
                <a:solidFill>
                  <a:srgbClr val="475861"/>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a:extLst>
              <a:ext uri="{FF2B5EF4-FFF2-40B4-BE49-F238E27FC236}">
                <a16:creationId xmlns:a16="http://schemas.microsoft.com/office/drawing/2014/main" id="{7D77CFFA-5693-5049-942C-B38ECE7AA1B1}"/>
              </a:ext>
            </a:extLst>
          </p:cNvPr>
          <p:cNvSpPr>
            <a:spLocks noGrp="1"/>
          </p:cNvSpPr>
          <p:nvPr>
            <p:ph type="ftr" sz="quarter" idx="11"/>
          </p:nvPr>
        </p:nvSpPr>
        <p:spPr>
          <a:xfrm>
            <a:off x="571501" y="6561515"/>
            <a:ext cx="1757632" cy="211425"/>
          </a:xfrm>
        </p:spPr>
        <p:txBody>
          <a:bodyPr lIns="0" tIns="0" rIns="0" bIns="0" anchor="t" anchorCtr="0"/>
          <a:lstStyle>
            <a:lvl1pPr algn="l">
              <a:defRPr sz="900">
                <a:solidFill>
                  <a:srgbClr val="007CC4"/>
                </a:solidFill>
                <a:latin typeface="Arial" panose="020B0604020202020204" pitchFamily="34" charset="0"/>
                <a:cs typeface="Arial" panose="020B0604020202020204" pitchFamily="34" charset="0"/>
              </a:defRPr>
            </a:lvl1pPr>
          </a:lstStyle>
          <a:p>
            <a:r>
              <a:rPr lang="en-US" b="1" dirty="0"/>
              <a:t>VGZ | VISTA GOLD</a:t>
            </a:r>
          </a:p>
        </p:txBody>
      </p:sp>
      <p:sp>
        <p:nvSpPr>
          <p:cNvPr id="6" name="Slide Number Placeholder 5">
            <a:extLst>
              <a:ext uri="{FF2B5EF4-FFF2-40B4-BE49-F238E27FC236}">
                <a16:creationId xmlns:a16="http://schemas.microsoft.com/office/drawing/2014/main" id="{47257368-5CC9-984E-AE99-7FCAAC106939}"/>
              </a:ext>
            </a:extLst>
          </p:cNvPr>
          <p:cNvSpPr>
            <a:spLocks noGrp="1"/>
          </p:cNvSpPr>
          <p:nvPr>
            <p:ph type="sldNum" sz="quarter" idx="12"/>
          </p:nvPr>
        </p:nvSpPr>
        <p:spPr>
          <a:xfrm>
            <a:off x="10990053" y="6561515"/>
            <a:ext cx="592348" cy="211425"/>
          </a:xfrm>
        </p:spPr>
        <p:txBody>
          <a:bodyPr anchor="t" anchorCtr="0"/>
          <a:lstStyle>
            <a:lvl1pPr>
              <a:defRPr sz="1000">
                <a:solidFill>
                  <a:srgbClr val="256FB9"/>
                </a:solidFill>
                <a:latin typeface="Arial" panose="020B0604020202020204" pitchFamily="34" charset="0"/>
                <a:cs typeface="Arial" panose="020B0604020202020204" pitchFamily="34" charset="0"/>
              </a:defRPr>
            </a:lvl1pPr>
          </a:lstStyle>
          <a:p>
            <a:fld id="{F38C2D39-810D-E34A-BF92-80CA0CB22B82}" type="slidenum">
              <a:rPr lang="en-US" smtClean="0"/>
              <a:pPr/>
              <a:t>‹#›</a:t>
            </a:fld>
            <a:endParaRPr lang="en-US" dirty="0"/>
          </a:p>
        </p:txBody>
      </p:sp>
      <p:pic>
        <p:nvPicPr>
          <p:cNvPr id="9" name="Picture 8" descr="A gold corner of a marble surface&#10;&#10;AI-generated content may be incorrect.">
            <a:extLst>
              <a:ext uri="{FF2B5EF4-FFF2-40B4-BE49-F238E27FC236}">
                <a16:creationId xmlns:a16="http://schemas.microsoft.com/office/drawing/2014/main" id="{30851B5E-887F-AE5E-453A-FDA5ED9C2F05}"/>
              </a:ext>
            </a:extLst>
          </p:cNvPr>
          <p:cNvPicPr>
            <a:picLocks noChangeAspect="1"/>
          </p:cNvPicPr>
          <p:nvPr userDrawn="1"/>
        </p:nvPicPr>
        <p:blipFill>
          <a:blip r:embed="rId2"/>
          <a:srcRect t="4003"/>
          <a:stretch>
            <a:fillRect/>
          </a:stretch>
        </p:blipFill>
        <p:spPr>
          <a:xfrm>
            <a:off x="11268074" y="0"/>
            <a:ext cx="923925" cy="934252"/>
          </a:xfrm>
          <a:prstGeom prst="rect">
            <a:avLst/>
          </a:prstGeom>
        </p:spPr>
      </p:pic>
      <p:pic>
        <p:nvPicPr>
          <p:cNvPr id="11" name="Graphic 10">
            <a:extLst>
              <a:ext uri="{FF2B5EF4-FFF2-40B4-BE49-F238E27FC236}">
                <a16:creationId xmlns:a16="http://schemas.microsoft.com/office/drawing/2014/main" id="{FE4AE7EF-E60E-2283-2FF3-235FBC1DCCE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645113" y="224126"/>
            <a:ext cx="622961" cy="569565"/>
          </a:xfrm>
          <a:prstGeom prst="rect">
            <a:avLst/>
          </a:prstGeom>
        </p:spPr>
      </p:pic>
      <p:sp>
        <p:nvSpPr>
          <p:cNvPr id="20" name="Rectangle 19">
            <a:extLst>
              <a:ext uri="{FF2B5EF4-FFF2-40B4-BE49-F238E27FC236}">
                <a16:creationId xmlns:a16="http://schemas.microsoft.com/office/drawing/2014/main" id="{3C75C288-3D4C-0054-0AB3-D74C46B6FBF2}"/>
              </a:ext>
            </a:extLst>
          </p:cNvPr>
          <p:cNvSpPr/>
          <p:nvPr userDrawn="1"/>
        </p:nvSpPr>
        <p:spPr>
          <a:xfrm>
            <a:off x="-2" y="6772940"/>
            <a:ext cx="12180627" cy="84090"/>
          </a:xfrm>
          <a:prstGeom prst="rect">
            <a:avLst/>
          </a:prstGeom>
          <a:solidFill>
            <a:srgbClr val="F2F5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2345820163"/>
      </p:ext>
    </p:extLst>
  </p:cSld>
  <p:clrMapOvr>
    <a:masterClrMapping/>
  </p:clrMapOvr>
  <p:extLst>
    <p:ext uri="{DCECCB84-F9BA-43D5-87BE-67443E8EF086}">
      <p15:sldGuideLst xmlns:p15="http://schemas.microsoft.com/office/powerpoint/2012/main">
        <p15:guide id="1" orient="horz" pos="336" userDrawn="1">
          <p15:clr>
            <a:srgbClr val="FBAE40"/>
          </p15:clr>
        </p15:guide>
        <p15:guide id="2" pos="7296" userDrawn="1">
          <p15:clr>
            <a:srgbClr val="FBAE40"/>
          </p15:clr>
        </p15:guide>
        <p15:guide id="3" pos="36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89D13B18-A3FC-27F1-59CC-B3393B51A086}"/>
              </a:ext>
            </a:extLst>
          </p:cNvPr>
          <p:cNvCxnSpPr>
            <a:cxnSpLocks/>
          </p:cNvCxnSpPr>
          <p:nvPr userDrawn="1"/>
        </p:nvCxnSpPr>
        <p:spPr>
          <a:xfrm>
            <a:off x="0" y="12700"/>
            <a:ext cx="12192000" cy="0"/>
          </a:xfrm>
          <a:prstGeom prst="line">
            <a:avLst/>
          </a:prstGeom>
          <a:ln w="28575">
            <a:solidFill>
              <a:srgbClr val="D1962A"/>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4779C87-E0FD-E546-95C6-426E27430A98}"/>
              </a:ext>
            </a:extLst>
          </p:cNvPr>
          <p:cNvSpPr>
            <a:spLocks noGrp="1"/>
          </p:cNvSpPr>
          <p:nvPr>
            <p:ph type="title" hasCustomPrompt="1"/>
          </p:nvPr>
        </p:nvSpPr>
        <p:spPr>
          <a:xfrm>
            <a:off x="571500" y="542391"/>
            <a:ext cx="11382802" cy="263433"/>
          </a:xfrm>
        </p:spPr>
        <p:txBody>
          <a:bodyPr lIns="0" tIns="0" rIns="0" bIns="0" anchor="t" anchorCtr="0">
            <a:normAutofit/>
          </a:bodyPr>
          <a:lstStyle>
            <a:lvl1pPr>
              <a:defRPr sz="2400" b="1" i="0">
                <a:solidFill>
                  <a:srgbClr val="00295F"/>
                </a:solidFill>
                <a:latin typeface="Arial Black" panose="020B0604020202020204" pitchFamily="34" charset="0"/>
                <a:cs typeface="Arial Black" panose="020B060402020202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46AA0D66-522D-5F4E-8C91-FE65A943D174}"/>
              </a:ext>
            </a:extLst>
          </p:cNvPr>
          <p:cNvSpPr>
            <a:spLocks noGrp="1"/>
          </p:cNvSpPr>
          <p:nvPr>
            <p:ph idx="1"/>
          </p:nvPr>
        </p:nvSpPr>
        <p:spPr>
          <a:xfrm>
            <a:off x="571501" y="1221952"/>
            <a:ext cx="11010900" cy="2746199"/>
          </a:xfrm>
        </p:spPr>
        <p:txBody>
          <a:bodyPr lIns="0" tIns="0" rIns="0" bIns="0"/>
          <a:lstStyle>
            <a:lvl1pPr marL="0" indent="-192600">
              <a:lnSpc>
                <a:spcPct val="100000"/>
              </a:lnSpc>
              <a:buNone/>
              <a:defRPr sz="1900" b="1">
                <a:solidFill>
                  <a:srgbClr val="D1962A"/>
                </a:solidFill>
                <a:latin typeface="Arial" panose="020B0604020202020204" pitchFamily="34" charset="0"/>
                <a:cs typeface="Arial" panose="020B0604020202020204" pitchFamily="34" charset="0"/>
              </a:defRPr>
            </a:lvl1pPr>
            <a:lvl2pPr marL="59400" indent="0">
              <a:lnSpc>
                <a:spcPct val="100000"/>
              </a:lnSpc>
              <a:buSzPct val="70000"/>
              <a:buFontTx/>
              <a:buNone/>
              <a:defRPr sz="1600">
                <a:solidFill>
                  <a:srgbClr val="475861"/>
                </a:solidFill>
                <a:latin typeface="Arial" panose="020B0604020202020204" pitchFamily="34" charset="0"/>
                <a:cs typeface="Arial" panose="020B0604020202020204" pitchFamily="34" charset="0"/>
              </a:defRPr>
            </a:lvl2pPr>
            <a:lvl3pPr marL="360000" indent="-192600">
              <a:lnSpc>
                <a:spcPct val="100000"/>
              </a:lnSpc>
              <a:buSzPct val="70000"/>
              <a:buFont typeface="Abel Regular" panose="02000506030000020004" pitchFamily="2" charset="0"/>
              <a:buChar char="•"/>
              <a:defRPr sz="1600">
                <a:solidFill>
                  <a:srgbClr val="007CC4"/>
                </a:solidFill>
                <a:latin typeface="Arial" panose="020B0604020202020204" pitchFamily="34" charset="0"/>
                <a:cs typeface="Arial" panose="020B0604020202020204" pitchFamily="34" charset="0"/>
              </a:defRPr>
            </a:lvl3pPr>
            <a:lvl4pPr marL="360000" indent="-192600">
              <a:lnSpc>
                <a:spcPct val="100000"/>
              </a:lnSpc>
              <a:buSzPct val="70000"/>
              <a:buFont typeface="Abel Regular" panose="02000506030000020004" pitchFamily="2" charset="0"/>
              <a:buChar char="•"/>
              <a:defRPr sz="1600">
                <a:solidFill>
                  <a:srgbClr val="475861"/>
                </a:solidFill>
                <a:latin typeface="Arial" panose="020B0604020202020204" pitchFamily="34" charset="0"/>
                <a:cs typeface="Arial" panose="020B0604020202020204" pitchFamily="34" charset="0"/>
              </a:defRPr>
            </a:lvl4pPr>
            <a:lvl5pPr marL="360000" indent="-192600">
              <a:lnSpc>
                <a:spcPct val="100000"/>
              </a:lnSpc>
              <a:buSzPct val="70000"/>
              <a:buFont typeface="Abel Regular" panose="02000506030000020004" pitchFamily="2" charset="0"/>
              <a:buChar char="•"/>
              <a:defRPr sz="1600">
                <a:solidFill>
                  <a:srgbClr val="475861"/>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a:extLst>
              <a:ext uri="{FF2B5EF4-FFF2-40B4-BE49-F238E27FC236}">
                <a16:creationId xmlns:a16="http://schemas.microsoft.com/office/drawing/2014/main" id="{7D77CFFA-5693-5049-942C-B38ECE7AA1B1}"/>
              </a:ext>
            </a:extLst>
          </p:cNvPr>
          <p:cNvSpPr>
            <a:spLocks noGrp="1"/>
          </p:cNvSpPr>
          <p:nvPr>
            <p:ph type="ftr" sz="quarter" idx="11"/>
          </p:nvPr>
        </p:nvSpPr>
        <p:spPr>
          <a:xfrm>
            <a:off x="571501" y="6561515"/>
            <a:ext cx="1757632" cy="211425"/>
          </a:xfrm>
        </p:spPr>
        <p:txBody>
          <a:bodyPr lIns="0" tIns="0" rIns="0" bIns="0" anchor="t" anchorCtr="0"/>
          <a:lstStyle>
            <a:lvl1pPr algn="l">
              <a:defRPr sz="900">
                <a:solidFill>
                  <a:srgbClr val="007CC4"/>
                </a:solidFill>
                <a:latin typeface="Arial" panose="020B0604020202020204" pitchFamily="34" charset="0"/>
                <a:cs typeface="Arial" panose="020B0604020202020204" pitchFamily="34" charset="0"/>
              </a:defRPr>
            </a:lvl1pPr>
          </a:lstStyle>
          <a:p>
            <a:r>
              <a:rPr lang="en-US" b="1" dirty="0"/>
              <a:t>VGZ | VISTA GOLD</a:t>
            </a:r>
          </a:p>
        </p:txBody>
      </p:sp>
      <p:sp>
        <p:nvSpPr>
          <p:cNvPr id="6" name="Slide Number Placeholder 5">
            <a:extLst>
              <a:ext uri="{FF2B5EF4-FFF2-40B4-BE49-F238E27FC236}">
                <a16:creationId xmlns:a16="http://schemas.microsoft.com/office/drawing/2014/main" id="{47257368-5CC9-984E-AE99-7FCAAC106939}"/>
              </a:ext>
            </a:extLst>
          </p:cNvPr>
          <p:cNvSpPr>
            <a:spLocks noGrp="1"/>
          </p:cNvSpPr>
          <p:nvPr>
            <p:ph type="sldNum" sz="quarter" idx="12"/>
          </p:nvPr>
        </p:nvSpPr>
        <p:spPr>
          <a:xfrm>
            <a:off x="10990053" y="6561515"/>
            <a:ext cx="592348" cy="211425"/>
          </a:xfrm>
        </p:spPr>
        <p:txBody>
          <a:bodyPr anchor="t" anchorCtr="0"/>
          <a:lstStyle>
            <a:lvl1pPr>
              <a:defRPr sz="1000">
                <a:solidFill>
                  <a:srgbClr val="256FB9"/>
                </a:solidFill>
                <a:latin typeface="Arial" panose="020B0604020202020204" pitchFamily="34" charset="0"/>
                <a:cs typeface="Arial" panose="020B0604020202020204" pitchFamily="34" charset="0"/>
              </a:defRPr>
            </a:lvl1pPr>
          </a:lstStyle>
          <a:p>
            <a:fld id="{F38C2D39-810D-E34A-BF92-80CA0CB22B82}" type="slidenum">
              <a:rPr lang="en-US" smtClean="0"/>
              <a:pPr/>
              <a:t>‹#›</a:t>
            </a:fld>
            <a:endParaRPr lang="en-US" dirty="0"/>
          </a:p>
        </p:txBody>
      </p:sp>
      <p:pic>
        <p:nvPicPr>
          <p:cNvPr id="9" name="Picture 8" descr="A gold corner of a marble surface&#10;&#10;AI-generated content may be incorrect.">
            <a:extLst>
              <a:ext uri="{FF2B5EF4-FFF2-40B4-BE49-F238E27FC236}">
                <a16:creationId xmlns:a16="http://schemas.microsoft.com/office/drawing/2014/main" id="{30851B5E-887F-AE5E-453A-FDA5ED9C2F05}"/>
              </a:ext>
            </a:extLst>
          </p:cNvPr>
          <p:cNvPicPr>
            <a:picLocks noChangeAspect="1"/>
          </p:cNvPicPr>
          <p:nvPr userDrawn="1"/>
        </p:nvPicPr>
        <p:blipFill>
          <a:blip r:embed="rId2"/>
          <a:srcRect t="4003"/>
          <a:stretch>
            <a:fillRect/>
          </a:stretch>
        </p:blipFill>
        <p:spPr>
          <a:xfrm>
            <a:off x="11268074" y="0"/>
            <a:ext cx="923925" cy="934252"/>
          </a:xfrm>
          <a:prstGeom prst="rect">
            <a:avLst/>
          </a:prstGeom>
        </p:spPr>
      </p:pic>
      <p:pic>
        <p:nvPicPr>
          <p:cNvPr id="11" name="Graphic 10">
            <a:extLst>
              <a:ext uri="{FF2B5EF4-FFF2-40B4-BE49-F238E27FC236}">
                <a16:creationId xmlns:a16="http://schemas.microsoft.com/office/drawing/2014/main" id="{FE4AE7EF-E60E-2283-2FF3-235FBC1DCCE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645113" y="224126"/>
            <a:ext cx="622961" cy="569565"/>
          </a:xfrm>
          <a:prstGeom prst="rect">
            <a:avLst/>
          </a:prstGeom>
        </p:spPr>
      </p:pic>
      <p:sp>
        <p:nvSpPr>
          <p:cNvPr id="20" name="Rectangle 19">
            <a:extLst>
              <a:ext uri="{FF2B5EF4-FFF2-40B4-BE49-F238E27FC236}">
                <a16:creationId xmlns:a16="http://schemas.microsoft.com/office/drawing/2014/main" id="{3C75C288-3D4C-0054-0AB3-D74C46B6FBF2}"/>
              </a:ext>
            </a:extLst>
          </p:cNvPr>
          <p:cNvSpPr/>
          <p:nvPr userDrawn="1"/>
        </p:nvSpPr>
        <p:spPr>
          <a:xfrm>
            <a:off x="-2" y="6772940"/>
            <a:ext cx="12180627" cy="84090"/>
          </a:xfrm>
          <a:prstGeom prst="rect">
            <a:avLst/>
          </a:prstGeom>
          <a:solidFill>
            <a:srgbClr val="F2F5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2345820163"/>
      </p:ext>
    </p:extLst>
  </p:cSld>
  <p:clrMapOvr>
    <a:masterClrMapping/>
  </p:clrMapOvr>
  <p:extLst>
    <p:ext uri="{DCECCB84-F9BA-43D5-87BE-67443E8EF086}">
      <p15:sldGuideLst xmlns:p15="http://schemas.microsoft.com/office/powerpoint/2012/main">
        <p15:guide id="1" orient="horz" pos="336" userDrawn="1">
          <p15:clr>
            <a:srgbClr val="FBAE40"/>
          </p15:clr>
        </p15:guide>
        <p15:guide id="2" pos="7296" userDrawn="1">
          <p15:clr>
            <a:srgbClr val="FBAE40"/>
          </p15:clr>
        </p15:guide>
        <p15:guide id="3" pos="36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89D13B18-A3FC-27F1-59CC-B3393B51A086}"/>
              </a:ext>
            </a:extLst>
          </p:cNvPr>
          <p:cNvCxnSpPr>
            <a:cxnSpLocks/>
          </p:cNvCxnSpPr>
          <p:nvPr userDrawn="1"/>
        </p:nvCxnSpPr>
        <p:spPr>
          <a:xfrm>
            <a:off x="0" y="12700"/>
            <a:ext cx="12192000" cy="0"/>
          </a:xfrm>
          <a:prstGeom prst="line">
            <a:avLst/>
          </a:prstGeom>
          <a:ln w="28575">
            <a:solidFill>
              <a:srgbClr val="D1962A"/>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4779C87-E0FD-E546-95C6-426E27430A98}"/>
              </a:ext>
            </a:extLst>
          </p:cNvPr>
          <p:cNvSpPr>
            <a:spLocks noGrp="1"/>
          </p:cNvSpPr>
          <p:nvPr>
            <p:ph type="title" hasCustomPrompt="1"/>
          </p:nvPr>
        </p:nvSpPr>
        <p:spPr>
          <a:xfrm>
            <a:off x="571500" y="542391"/>
            <a:ext cx="11382802" cy="263433"/>
          </a:xfrm>
        </p:spPr>
        <p:txBody>
          <a:bodyPr lIns="0" tIns="0" rIns="0" bIns="0" anchor="t" anchorCtr="0">
            <a:normAutofit/>
          </a:bodyPr>
          <a:lstStyle>
            <a:lvl1pPr>
              <a:defRPr sz="2400" b="1" i="0">
                <a:solidFill>
                  <a:srgbClr val="00295F"/>
                </a:solidFill>
                <a:latin typeface="Arial Black" panose="020B0604020202020204" pitchFamily="34" charset="0"/>
                <a:cs typeface="Arial Black" panose="020B060402020202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46AA0D66-522D-5F4E-8C91-FE65A943D174}"/>
              </a:ext>
            </a:extLst>
          </p:cNvPr>
          <p:cNvSpPr>
            <a:spLocks noGrp="1"/>
          </p:cNvSpPr>
          <p:nvPr>
            <p:ph idx="1"/>
          </p:nvPr>
        </p:nvSpPr>
        <p:spPr>
          <a:xfrm>
            <a:off x="571501" y="1221952"/>
            <a:ext cx="11010900" cy="2746199"/>
          </a:xfrm>
        </p:spPr>
        <p:txBody>
          <a:bodyPr lIns="0" tIns="0" rIns="0" bIns="0"/>
          <a:lstStyle>
            <a:lvl1pPr marL="0" indent="-192600">
              <a:lnSpc>
                <a:spcPct val="100000"/>
              </a:lnSpc>
              <a:buNone/>
              <a:defRPr sz="1900" b="1">
                <a:solidFill>
                  <a:srgbClr val="D1962A"/>
                </a:solidFill>
                <a:latin typeface="Arial" panose="020B0604020202020204" pitchFamily="34" charset="0"/>
                <a:cs typeface="Arial" panose="020B0604020202020204" pitchFamily="34" charset="0"/>
              </a:defRPr>
            </a:lvl1pPr>
            <a:lvl2pPr marL="59400" indent="0">
              <a:lnSpc>
                <a:spcPct val="100000"/>
              </a:lnSpc>
              <a:buSzPct val="70000"/>
              <a:buFontTx/>
              <a:buNone/>
              <a:defRPr sz="1600">
                <a:solidFill>
                  <a:srgbClr val="475861"/>
                </a:solidFill>
                <a:latin typeface="Arial" panose="020B0604020202020204" pitchFamily="34" charset="0"/>
                <a:cs typeface="Arial" panose="020B0604020202020204" pitchFamily="34" charset="0"/>
              </a:defRPr>
            </a:lvl2pPr>
            <a:lvl3pPr marL="360000" indent="-192600">
              <a:lnSpc>
                <a:spcPct val="100000"/>
              </a:lnSpc>
              <a:buSzPct val="70000"/>
              <a:buFont typeface="Abel Regular" panose="02000506030000020004" pitchFamily="2" charset="0"/>
              <a:buChar char="•"/>
              <a:defRPr sz="1600">
                <a:solidFill>
                  <a:srgbClr val="007CC4"/>
                </a:solidFill>
                <a:latin typeface="Arial" panose="020B0604020202020204" pitchFamily="34" charset="0"/>
                <a:cs typeface="Arial" panose="020B0604020202020204" pitchFamily="34" charset="0"/>
              </a:defRPr>
            </a:lvl3pPr>
            <a:lvl4pPr marL="360000" indent="-192600">
              <a:lnSpc>
                <a:spcPct val="100000"/>
              </a:lnSpc>
              <a:buSzPct val="70000"/>
              <a:buFont typeface="Abel Regular" panose="02000506030000020004" pitchFamily="2" charset="0"/>
              <a:buChar char="•"/>
              <a:defRPr sz="1600">
                <a:solidFill>
                  <a:srgbClr val="475861"/>
                </a:solidFill>
                <a:latin typeface="Arial" panose="020B0604020202020204" pitchFamily="34" charset="0"/>
                <a:cs typeface="Arial" panose="020B0604020202020204" pitchFamily="34" charset="0"/>
              </a:defRPr>
            </a:lvl4pPr>
            <a:lvl5pPr marL="360000" indent="-192600">
              <a:lnSpc>
                <a:spcPct val="100000"/>
              </a:lnSpc>
              <a:buSzPct val="70000"/>
              <a:buFont typeface="Abel Regular" panose="02000506030000020004" pitchFamily="2" charset="0"/>
              <a:buChar char="•"/>
              <a:defRPr sz="1600">
                <a:solidFill>
                  <a:srgbClr val="475861"/>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a:extLst>
              <a:ext uri="{FF2B5EF4-FFF2-40B4-BE49-F238E27FC236}">
                <a16:creationId xmlns:a16="http://schemas.microsoft.com/office/drawing/2014/main" id="{7D77CFFA-5693-5049-942C-B38ECE7AA1B1}"/>
              </a:ext>
            </a:extLst>
          </p:cNvPr>
          <p:cNvSpPr>
            <a:spLocks noGrp="1"/>
          </p:cNvSpPr>
          <p:nvPr>
            <p:ph type="ftr" sz="quarter" idx="11"/>
          </p:nvPr>
        </p:nvSpPr>
        <p:spPr>
          <a:xfrm>
            <a:off x="571501" y="6561515"/>
            <a:ext cx="1757632" cy="211425"/>
          </a:xfrm>
        </p:spPr>
        <p:txBody>
          <a:bodyPr lIns="0" tIns="0" rIns="0" bIns="0" anchor="t" anchorCtr="0"/>
          <a:lstStyle>
            <a:lvl1pPr algn="l">
              <a:defRPr sz="900">
                <a:solidFill>
                  <a:srgbClr val="007CC4"/>
                </a:solidFill>
                <a:latin typeface="Arial" panose="020B0604020202020204" pitchFamily="34" charset="0"/>
                <a:cs typeface="Arial" panose="020B0604020202020204" pitchFamily="34" charset="0"/>
              </a:defRPr>
            </a:lvl1pPr>
          </a:lstStyle>
          <a:p>
            <a:r>
              <a:rPr lang="en-US" b="1" dirty="0"/>
              <a:t>VGZ | VISTA GOLD</a:t>
            </a:r>
          </a:p>
        </p:txBody>
      </p:sp>
      <p:sp>
        <p:nvSpPr>
          <p:cNvPr id="6" name="Slide Number Placeholder 5">
            <a:extLst>
              <a:ext uri="{FF2B5EF4-FFF2-40B4-BE49-F238E27FC236}">
                <a16:creationId xmlns:a16="http://schemas.microsoft.com/office/drawing/2014/main" id="{47257368-5CC9-984E-AE99-7FCAAC106939}"/>
              </a:ext>
            </a:extLst>
          </p:cNvPr>
          <p:cNvSpPr>
            <a:spLocks noGrp="1"/>
          </p:cNvSpPr>
          <p:nvPr>
            <p:ph type="sldNum" sz="quarter" idx="12"/>
          </p:nvPr>
        </p:nvSpPr>
        <p:spPr>
          <a:xfrm>
            <a:off x="10990053" y="6561515"/>
            <a:ext cx="592348" cy="211425"/>
          </a:xfrm>
        </p:spPr>
        <p:txBody>
          <a:bodyPr anchor="t" anchorCtr="0"/>
          <a:lstStyle>
            <a:lvl1pPr>
              <a:defRPr sz="1000">
                <a:solidFill>
                  <a:srgbClr val="256FB9"/>
                </a:solidFill>
                <a:latin typeface="Arial" panose="020B0604020202020204" pitchFamily="34" charset="0"/>
                <a:cs typeface="Arial" panose="020B0604020202020204" pitchFamily="34" charset="0"/>
              </a:defRPr>
            </a:lvl1pPr>
          </a:lstStyle>
          <a:p>
            <a:fld id="{F38C2D39-810D-E34A-BF92-80CA0CB22B82}" type="slidenum">
              <a:rPr lang="en-US" smtClean="0"/>
              <a:pPr/>
              <a:t>‹#›</a:t>
            </a:fld>
            <a:endParaRPr lang="en-US" dirty="0"/>
          </a:p>
        </p:txBody>
      </p:sp>
      <p:pic>
        <p:nvPicPr>
          <p:cNvPr id="9" name="Picture 8" descr="A gold corner of a marble surface&#10;&#10;AI-generated content may be incorrect.">
            <a:extLst>
              <a:ext uri="{FF2B5EF4-FFF2-40B4-BE49-F238E27FC236}">
                <a16:creationId xmlns:a16="http://schemas.microsoft.com/office/drawing/2014/main" id="{30851B5E-887F-AE5E-453A-FDA5ED9C2F05}"/>
              </a:ext>
            </a:extLst>
          </p:cNvPr>
          <p:cNvPicPr>
            <a:picLocks noChangeAspect="1"/>
          </p:cNvPicPr>
          <p:nvPr userDrawn="1"/>
        </p:nvPicPr>
        <p:blipFill>
          <a:blip r:embed="rId2"/>
          <a:srcRect t="4003"/>
          <a:stretch>
            <a:fillRect/>
          </a:stretch>
        </p:blipFill>
        <p:spPr>
          <a:xfrm>
            <a:off x="11268074" y="0"/>
            <a:ext cx="923925" cy="934252"/>
          </a:xfrm>
          <a:prstGeom prst="rect">
            <a:avLst/>
          </a:prstGeom>
        </p:spPr>
      </p:pic>
      <p:pic>
        <p:nvPicPr>
          <p:cNvPr id="11" name="Graphic 10">
            <a:extLst>
              <a:ext uri="{FF2B5EF4-FFF2-40B4-BE49-F238E27FC236}">
                <a16:creationId xmlns:a16="http://schemas.microsoft.com/office/drawing/2014/main" id="{FE4AE7EF-E60E-2283-2FF3-235FBC1DCCE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645113" y="224126"/>
            <a:ext cx="622961" cy="569565"/>
          </a:xfrm>
          <a:prstGeom prst="rect">
            <a:avLst/>
          </a:prstGeom>
        </p:spPr>
      </p:pic>
      <p:sp>
        <p:nvSpPr>
          <p:cNvPr id="20" name="Rectangle 19">
            <a:extLst>
              <a:ext uri="{FF2B5EF4-FFF2-40B4-BE49-F238E27FC236}">
                <a16:creationId xmlns:a16="http://schemas.microsoft.com/office/drawing/2014/main" id="{3C75C288-3D4C-0054-0AB3-D74C46B6FBF2}"/>
              </a:ext>
            </a:extLst>
          </p:cNvPr>
          <p:cNvSpPr/>
          <p:nvPr userDrawn="1"/>
        </p:nvSpPr>
        <p:spPr>
          <a:xfrm>
            <a:off x="-2" y="6772940"/>
            <a:ext cx="12180627" cy="84090"/>
          </a:xfrm>
          <a:prstGeom prst="rect">
            <a:avLst/>
          </a:prstGeom>
          <a:solidFill>
            <a:srgbClr val="F2F5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 name="TextBox 3">
            <a:extLst>
              <a:ext uri="{FF2B5EF4-FFF2-40B4-BE49-F238E27FC236}">
                <a16:creationId xmlns:a16="http://schemas.microsoft.com/office/drawing/2014/main" id="{DC269087-EDAA-CC23-2D7D-B4E26AF851FC}"/>
              </a:ext>
            </a:extLst>
          </p:cNvPr>
          <p:cNvSpPr txBox="1"/>
          <p:nvPr userDrawn="1"/>
        </p:nvSpPr>
        <p:spPr>
          <a:xfrm>
            <a:off x="571501" y="209540"/>
            <a:ext cx="6108192" cy="184666"/>
          </a:xfrm>
          <a:prstGeom prst="rect">
            <a:avLst/>
          </a:prstGeom>
          <a:noFill/>
        </p:spPr>
        <p:txBody>
          <a:bodyPr wrap="square" lIns="0" tIns="0" rIns="0" bIns="0">
            <a:spAutoFit/>
          </a:bodyPr>
          <a:lstStyle/>
          <a:p>
            <a:r>
              <a:rPr lang="en-CA" sz="1200" b="1" dirty="0">
                <a:solidFill>
                  <a:srgbClr val="BD8B26"/>
                </a:solidFill>
                <a:latin typeface="Arial Black" panose="020B0604020202020204" pitchFamily="34" charset="0"/>
                <a:cs typeface="Arial Black" panose="020B0604020202020204" pitchFamily="34" charset="0"/>
              </a:rPr>
              <a:t>MT TODD GOLD PROJECT</a:t>
            </a:r>
          </a:p>
        </p:txBody>
      </p:sp>
    </p:spTree>
    <p:extLst>
      <p:ext uri="{BB962C8B-B14F-4D97-AF65-F5344CB8AC3E}">
        <p14:creationId xmlns:p14="http://schemas.microsoft.com/office/powerpoint/2010/main" val="2345820163"/>
      </p:ext>
    </p:extLst>
  </p:cSld>
  <p:clrMapOvr>
    <a:masterClrMapping/>
  </p:clrMapOvr>
  <p:extLst>
    <p:ext uri="{DCECCB84-F9BA-43D5-87BE-67443E8EF086}">
      <p15:sldGuideLst xmlns:p15="http://schemas.microsoft.com/office/powerpoint/2012/main">
        <p15:guide id="1" orient="horz" pos="336" userDrawn="1">
          <p15:clr>
            <a:srgbClr val="FBAE40"/>
          </p15:clr>
        </p15:guide>
        <p15:guide id="2" pos="7296" userDrawn="1">
          <p15:clr>
            <a:srgbClr val="FBAE40"/>
          </p15:clr>
        </p15:guide>
        <p15:guide id="3" pos="36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4" descr="An aerial view of a large area&#10;&#10;AI-generated content may be incorrect.">
            <a:extLst>
              <a:ext uri="{FF2B5EF4-FFF2-40B4-BE49-F238E27FC236}">
                <a16:creationId xmlns:a16="http://schemas.microsoft.com/office/drawing/2014/main" id="{970DDD39-F2FA-2263-FBB2-E2B67F0FE07D}"/>
              </a:ext>
            </a:extLst>
          </p:cNvPr>
          <p:cNvPicPr>
            <a:picLocks noChangeAspect="1"/>
          </p:cNvPicPr>
          <p:nvPr userDrawn="1"/>
        </p:nvPicPr>
        <p:blipFill>
          <a:blip r:embed="rId2"/>
          <a:stretch>
            <a:fillRect/>
          </a:stretch>
        </p:blipFill>
        <p:spPr>
          <a:xfrm>
            <a:off x="0" y="2026968"/>
            <a:ext cx="12192000" cy="4831032"/>
          </a:xfrm>
          <a:prstGeom prst="rect">
            <a:avLst/>
          </a:prstGeom>
        </p:spPr>
      </p:pic>
      <p:cxnSp>
        <p:nvCxnSpPr>
          <p:cNvPr id="7" name="Straight Connector 6">
            <a:extLst>
              <a:ext uri="{FF2B5EF4-FFF2-40B4-BE49-F238E27FC236}">
                <a16:creationId xmlns:a16="http://schemas.microsoft.com/office/drawing/2014/main" id="{739A0E36-4D24-30D2-307A-BFC0B3ED3C3C}"/>
              </a:ext>
            </a:extLst>
          </p:cNvPr>
          <p:cNvCxnSpPr>
            <a:cxnSpLocks/>
          </p:cNvCxnSpPr>
          <p:nvPr userDrawn="1"/>
        </p:nvCxnSpPr>
        <p:spPr>
          <a:xfrm>
            <a:off x="0" y="2026968"/>
            <a:ext cx="12192000" cy="0"/>
          </a:xfrm>
          <a:prstGeom prst="line">
            <a:avLst/>
          </a:prstGeom>
          <a:ln w="28575">
            <a:solidFill>
              <a:srgbClr val="D1962A"/>
            </a:solidFill>
          </a:ln>
        </p:spPr>
        <p:style>
          <a:lnRef idx="1">
            <a:schemeClr val="accent1"/>
          </a:lnRef>
          <a:fillRef idx="0">
            <a:schemeClr val="accent1"/>
          </a:fillRef>
          <a:effectRef idx="0">
            <a:schemeClr val="accent1"/>
          </a:effectRef>
          <a:fontRef idx="minor">
            <a:schemeClr val="tx1"/>
          </a:fontRef>
        </p:style>
      </p:cxnSp>
      <p:pic>
        <p:nvPicPr>
          <p:cNvPr id="8" name="Picture 7" descr="A blue text on a black background&#10;&#10;AI-generated content may be incorrect.">
            <a:extLst>
              <a:ext uri="{FF2B5EF4-FFF2-40B4-BE49-F238E27FC236}">
                <a16:creationId xmlns:a16="http://schemas.microsoft.com/office/drawing/2014/main" id="{3AB3FFFA-13BC-B3B7-7B83-5A80C367CB4D}"/>
              </a:ext>
            </a:extLst>
          </p:cNvPr>
          <p:cNvPicPr>
            <a:picLocks noChangeAspect="1"/>
          </p:cNvPicPr>
          <p:nvPr userDrawn="1"/>
        </p:nvPicPr>
        <p:blipFill>
          <a:blip r:embed="rId3"/>
          <a:stretch>
            <a:fillRect/>
          </a:stretch>
        </p:blipFill>
        <p:spPr>
          <a:xfrm>
            <a:off x="1154131" y="560118"/>
            <a:ext cx="2374900" cy="977900"/>
          </a:xfrm>
          <a:prstGeom prst="rect">
            <a:avLst/>
          </a:prstGeom>
        </p:spPr>
      </p:pic>
    </p:spTree>
    <p:extLst>
      <p:ext uri="{BB962C8B-B14F-4D97-AF65-F5344CB8AC3E}">
        <p14:creationId xmlns:p14="http://schemas.microsoft.com/office/powerpoint/2010/main" val="2753394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89D13B18-A3FC-27F1-59CC-B3393B51A086}"/>
              </a:ext>
            </a:extLst>
          </p:cNvPr>
          <p:cNvCxnSpPr>
            <a:cxnSpLocks/>
          </p:cNvCxnSpPr>
          <p:nvPr userDrawn="1"/>
        </p:nvCxnSpPr>
        <p:spPr>
          <a:xfrm>
            <a:off x="0" y="12700"/>
            <a:ext cx="12192000" cy="0"/>
          </a:xfrm>
          <a:prstGeom prst="line">
            <a:avLst/>
          </a:prstGeom>
          <a:ln w="28575">
            <a:solidFill>
              <a:srgbClr val="D1962A"/>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4779C87-E0FD-E546-95C6-426E27430A98}"/>
              </a:ext>
            </a:extLst>
          </p:cNvPr>
          <p:cNvSpPr>
            <a:spLocks noGrp="1"/>
          </p:cNvSpPr>
          <p:nvPr>
            <p:ph type="title" hasCustomPrompt="1"/>
          </p:nvPr>
        </p:nvSpPr>
        <p:spPr>
          <a:xfrm>
            <a:off x="571500" y="542391"/>
            <a:ext cx="11382802" cy="263433"/>
          </a:xfrm>
        </p:spPr>
        <p:txBody>
          <a:bodyPr lIns="0" tIns="0" rIns="0" bIns="0" anchor="t" anchorCtr="0">
            <a:normAutofit/>
          </a:bodyPr>
          <a:lstStyle>
            <a:lvl1pPr>
              <a:defRPr sz="2400" b="1" i="0">
                <a:solidFill>
                  <a:srgbClr val="00295F"/>
                </a:solidFill>
                <a:latin typeface="Arial Black" panose="020B0604020202020204" pitchFamily="34" charset="0"/>
                <a:cs typeface="Arial Black" panose="020B060402020202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46AA0D66-522D-5F4E-8C91-FE65A943D174}"/>
              </a:ext>
            </a:extLst>
          </p:cNvPr>
          <p:cNvSpPr>
            <a:spLocks noGrp="1"/>
          </p:cNvSpPr>
          <p:nvPr>
            <p:ph idx="1"/>
          </p:nvPr>
        </p:nvSpPr>
        <p:spPr>
          <a:xfrm>
            <a:off x="571501" y="1221952"/>
            <a:ext cx="11010900" cy="2746199"/>
          </a:xfrm>
        </p:spPr>
        <p:txBody>
          <a:bodyPr lIns="0" tIns="0" rIns="0" bIns="0"/>
          <a:lstStyle>
            <a:lvl1pPr marL="0" indent="-192600">
              <a:lnSpc>
                <a:spcPct val="100000"/>
              </a:lnSpc>
              <a:buNone/>
              <a:defRPr sz="1900" b="1">
                <a:solidFill>
                  <a:srgbClr val="D1962A"/>
                </a:solidFill>
                <a:latin typeface="Arial" panose="020B0604020202020204" pitchFamily="34" charset="0"/>
                <a:cs typeface="Arial" panose="020B0604020202020204" pitchFamily="34" charset="0"/>
              </a:defRPr>
            </a:lvl1pPr>
            <a:lvl2pPr marL="59400" indent="0">
              <a:lnSpc>
                <a:spcPct val="100000"/>
              </a:lnSpc>
              <a:buSzPct val="70000"/>
              <a:buFontTx/>
              <a:buNone/>
              <a:defRPr sz="1600">
                <a:solidFill>
                  <a:srgbClr val="475861"/>
                </a:solidFill>
                <a:latin typeface="Arial" panose="020B0604020202020204" pitchFamily="34" charset="0"/>
                <a:cs typeface="Arial" panose="020B0604020202020204" pitchFamily="34" charset="0"/>
              </a:defRPr>
            </a:lvl2pPr>
            <a:lvl3pPr marL="360000" indent="-192600">
              <a:lnSpc>
                <a:spcPct val="100000"/>
              </a:lnSpc>
              <a:buSzPct val="70000"/>
              <a:buFont typeface="Abel Regular" panose="02000506030000020004" pitchFamily="2" charset="0"/>
              <a:buChar char="•"/>
              <a:defRPr sz="1600">
                <a:solidFill>
                  <a:srgbClr val="007CC4"/>
                </a:solidFill>
                <a:latin typeface="Arial" panose="020B0604020202020204" pitchFamily="34" charset="0"/>
                <a:cs typeface="Arial" panose="020B0604020202020204" pitchFamily="34" charset="0"/>
              </a:defRPr>
            </a:lvl3pPr>
            <a:lvl4pPr marL="360000" indent="-192600">
              <a:lnSpc>
                <a:spcPct val="100000"/>
              </a:lnSpc>
              <a:buSzPct val="70000"/>
              <a:buFont typeface="Abel Regular" panose="02000506030000020004" pitchFamily="2" charset="0"/>
              <a:buChar char="•"/>
              <a:defRPr sz="1600">
                <a:solidFill>
                  <a:srgbClr val="475861"/>
                </a:solidFill>
                <a:latin typeface="Arial" panose="020B0604020202020204" pitchFamily="34" charset="0"/>
                <a:cs typeface="Arial" panose="020B0604020202020204" pitchFamily="34" charset="0"/>
              </a:defRPr>
            </a:lvl4pPr>
            <a:lvl5pPr marL="360000" indent="-192600">
              <a:lnSpc>
                <a:spcPct val="100000"/>
              </a:lnSpc>
              <a:buSzPct val="70000"/>
              <a:buFont typeface="Abel Regular" panose="02000506030000020004" pitchFamily="2" charset="0"/>
              <a:buChar char="•"/>
              <a:defRPr sz="1600">
                <a:solidFill>
                  <a:srgbClr val="475861"/>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a:extLst>
              <a:ext uri="{FF2B5EF4-FFF2-40B4-BE49-F238E27FC236}">
                <a16:creationId xmlns:a16="http://schemas.microsoft.com/office/drawing/2014/main" id="{7D77CFFA-5693-5049-942C-B38ECE7AA1B1}"/>
              </a:ext>
            </a:extLst>
          </p:cNvPr>
          <p:cNvSpPr>
            <a:spLocks noGrp="1"/>
          </p:cNvSpPr>
          <p:nvPr>
            <p:ph type="ftr" sz="quarter" idx="11"/>
          </p:nvPr>
        </p:nvSpPr>
        <p:spPr>
          <a:xfrm>
            <a:off x="571501" y="6561515"/>
            <a:ext cx="1757632" cy="211425"/>
          </a:xfrm>
        </p:spPr>
        <p:txBody>
          <a:bodyPr lIns="0" tIns="0" rIns="0" bIns="0" anchor="t" anchorCtr="0"/>
          <a:lstStyle>
            <a:lvl1pPr algn="l">
              <a:defRPr sz="900">
                <a:solidFill>
                  <a:srgbClr val="007CC4"/>
                </a:solidFill>
                <a:latin typeface="Arial" panose="020B0604020202020204" pitchFamily="34" charset="0"/>
                <a:cs typeface="Arial" panose="020B0604020202020204" pitchFamily="34" charset="0"/>
              </a:defRPr>
            </a:lvl1pPr>
          </a:lstStyle>
          <a:p>
            <a:r>
              <a:rPr lang="en-US" b="1" dirty="0"/>
              <a:t>VGZ | VISTA GOLD</a:t>
            </a:r>
          </a:p>
        </p:txBody>
      </p:sp>
      <p:sp>
        <p:nvSpPr>
          <p:cNvPr id="6" name="Slide Number Placeholder 5">
            <a:extLst>
              <a:ext uri="{FF2B5EF4-FFF2-40B4-BE49-F238E27FC236}">
                <a16:creationId xmlns:a16="http://schemas.microsoft.com/office/drawing/2014/main" id="{47257368-5CC9-984E-AE99-7FCAAC106939}"/>
              </a:ext>
            </a:extLst>
          </p:cNvPr>
          <p:cNvSpPr>
            <a:spLocks noGrp="1"/>
          </p:cNvSpPr>
          <p:nvPr>
            <p:ph type="sldNum" sz="quarter" idx="12"/>
          </p:nvPr>
        </p:nvSpPr>
        <p:spPr>
          <a:xfrm>
            <a:off x="10990053" y="6561515"/>
            <a:ext cx="592348" cy="211425"/>
          </a:xfrm>
        </p:spPr>
        <p:txBody>
          <a:bodyPr anchor="t" anchorCtr="0"/>
          <a:lstStyle>
            <a:lvl1pPr>
              <a:defRPr sz="1000">
                <a:solidFill>
                  <a:srgbClr val="256FB9"/>
                </a:solidFill>
                <a:latin typeface="Arial" panose="020B0604020202020204" pitchFamily="34" charset="0"/>
                <a:cs typeface="Arial" panose="020B0604020202020204" pitchFamily="34" charset="0"/>
              </a:defRPr>
            </a:lvl1pPr>
          </a:lstStyle>
          <a:p>
            <a:fld id="{F38C2D39-810D-E34A-BF92-80CA0CB22B82}" type="slidenum">
              <a:rPr lang="en-US" smtClean="0"/>
              <a:pPr/>
              <a:t>‹#›</a:t>
            </a:fld>
            <a:endParaRPr lang="en-US" dirty="0"/>
          </a:p>
        </p:txBody>
      </p:sp>
      <p:pic>
        <p:nvPicPr>
          <p:cNvPr id="9" name="Picture 8" descr="A gold corner of a marble surface&#10;&#10;AI-generated content may be incorrect.">
            <a:extLst>
              <a:ext uri="{FF2B5EF4-FFF2-40B4-BE49-F238E27FC236}">
                <a16:creationId xmlns:a16="http://schemas.microsoft.com/office/drawing/2014/main" id="{30851B5E-887F-AE5E-453A-FDA5ED9C2F05}"/>
              </a:ext>
            </a:extLst>
          </p:cNvPr>
          <p:cNvPicPr>
            <a:picLocks noChangeAspect="1"/>
          </p:cNvPicPr>
          <p:nvPr userDrawn="1"/>
        </p:nvPicPr>
        <p:blipFill>
          <a:blip r:embed="rId2"/>
          <a:srcRect t="4003"/>
          <a:stretch>
            <a:fillRect/>
          </a:stretch>
        </p:blipFill>
        <p:spPr>
          <a:xfrm>
            <a:off x="11268074" y="0"/>
            <a:ext cx="923925" cy="934252"/>
          </a:xfrm>
          <a:prstGeom prst="rect">
            <a:avLst/>
          </a:prstGeom>
        </p:spPr>
      </p:pic>
      <p:pic>
        <p:nvPicPr>
          <p:cNvPr id="11" name="Graphic 10">
            <a:extLst>
              <a:ext uri="{FF2B5EF4-FFF2-40B4-BE49-F238E27FC236}">
                <a16:creationId xmlns:a16="http://schemas.microsoft.com/office/drawing/2014/main" id="{FE4AE7EF-E60E-2283-2FF3-235FBC1DCCE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645113" y="224126"/>
            <a:ext cx="622961" cy="569565"/>
          </a:xfrm>
          <a:prstGeom prst="rect">
            <a:avLst/>
          </a:prstGeom>
        </p:spPr>
      </p:pic>
      <p:sp>
        <p:nvSpPr>
          <p:cNvPr id="20" name="Rectangle 19">
            <a:extLst>
              <a:ext uri="{FF2B5EF4-FFF2-40B4-BE49-F238E27FC236}">
                <a16:creationId xmlns:a16="http://schemas.microsoft.com/office/drawing/2014/main" id="{3C75C288-3D4C-0054-0AB3-D74C46B6FBF2}"/>
              </a:ext>
            </a:extLst>
          </p:cNvPr>
          <p:cNvSpPr/>
          <p:nvPr userDrawn="1"/>
        </p:nvSpPr>
        <p:spPr>
          <a:xfrm>
            <a:off x="-2" y="6772940"/>
            <a:ext cx="12180627" cy="84090"/>
          </a:xfrm>
          <a:prstGeom prst="rect">
            <a:avLst/>
          </a:prstGeom>
          <a:solidFill>
            <a:srgbClr val="F2F5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2345820163"/>
      </p:ext>
    </p:extLst>
  </p:cSld>
  <p:clrMapOvr>
    <a:masterClrMapping/>
  </p:clrMapOvr>
  <p:extLst>
    <p:ext uri="{DCECCB84-F9BA-43D5-87BE-67443E8EF086}">
      <p15:sldGuideLst xmlns:p15="http://schemas.microsoft.com/office/powerpoint/2012/main">
        <p15:guide id="1" orient="horz" pos="336" userDrawn="1">
          <p15:clr>
            <a:srgbClr val="FBAE40"/>
          </p15:clr>
        </p15:guide>
        <p15:guide id="2" pos="7296" userDrawn="1">
          <p15:clr>
            <a:srgbClr val="FBAE40"/>
          </p15:clr>
        </p15:guide>
        <p15:guide id="3" pos="3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070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AE1BA-4482-63F7-9720-F5FF10D038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4192F5-0DF0-C711-F598-B22E2FD4DF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FC96A5-6069-C0FF-687F-A16001EEB77A}"/>
              </a:ext>
            </a:extLst>
          </p:cNvPr>
          <p:cNvSpPr>
            <a:spLocks noGrp="1"/>
          </p:cNvSpPr>
          <p:nvPr>
            <p:ph type="dt" sz="half" idx="10"/>
          </p:nvPr>
        </p:nvSpPr>
        <p:spPr/>
        <p:txBody>
          <a:bodyPr/>
          <a:lstStyle/>
          <a:p>
            <a:fld id="{DB9A0746-5925-4E7B-A576-7CC65462395E}" type="datetimeFigureOut">
              <a:rPr lang="en-US" smtClean="0"/>
              <a:t>9/14/2025</a:t>
            </a:fld>
            <a:endParaRPr lang="en-US" dirty="0"/>
          </a:p>
        </p:txBody>
      </p:sp>
      <p:sp>
        <p:nvSpPr>
          <p:cNvPr id="5" name="Footer Placeholder 4">
            <a:extLst>
              <a:ext uri="{FF2B5EF4-FFF2-40B4-BE49-F238E27FC236}">
                <a16:creationId xmlns:a16="http://schemas.microsoft.com/office/drawing/2014/main" id="{8F27462D-538A-8A3A-C901-C1E82ED6728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6659B46-828B-750A-A16E-9F208B3BAC9A}"/>
              </a:ext>
            </a:extLst>
          </p:cNvPr>
          <p:cNvSpPr>
            <a:spLocks noGrp="1"/>
          </p:cNvSpPr>
          <p:nvPr>
            <p:ph type="sldNum" sz="quarter" idx="12"/>
          </p:nvPr>
        </p:nvSpPr>
        <p:spPr/>
        <p:txBody>
          <a:bodyPr/>
          <a:lstStyle/>
          <a:p>
            <a:fld id="{E1930D3A-EA2F-4A0F-8D02-FC2D98AC0DDF}" type="slidenum">
              <a:rPr lang="en-US" smtClean="0"/>
              <a:t>‹#›</a:t>
            </a:fld>
            <a:endParaRPr lang="en-US" dirty="0"/>
          </a:p>
        </p:txBody>
      </p:sp>
    </p:spTree>
    <p:extLst>
      <p:ext uri="{BB962C8B-B14F-4D97-AF65-F5344CB8AC3E}">
        <p14:creationId xmlns:p14="http://schemas.microsoft.com/office/powerpoint/2010/main" val="2525358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68AA71-2A4D-1245-B028-43924134DE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3669575-4841-E14F-B0CD-8AC33AFFE9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509608A-1774-224D-8872-EC1FAD21E7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D0D40ADD-319A-8547-BEF3-020059F9BA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6D5B8B5-F2A3-6343-8A11-83B8515DFE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8C2D39-810D-E34A-BF92-80CA0CB22B82}" type="slidenum">
              <a:rPr lang="en-US" smtClean="0"/>
              <a:t>‹#›</a:t>
            </a:fld>
            <a:endParaRPr lang="en-US" dirty="0"/>
          </a:p>
        </p:txBody>
      </p:sp>
    </p:spTree>
    <p:extLst>
      <p:ext uri="{BB962C8B-B14F-4D97-AF65-F5344CB8AC3E}">
        <p14:creationId xmlns:p14="http://schemas.microsoft.com/office/powerpoint/2010/main" val="686047477"/>
      </p:ext>
    </p:extLst>
  </p:cSld>
  <p:clrMap bg1="lt1" tx1="dk1" bg2="lt2" tx2="dk2" accent1="accent1" accent2="accent2" accent3="accent3" accent4="accent4" accent5="accent5" accent6="accent6" hlink="hlink" folHlink="folHlink"/>
  <p:sldLayoutIdLst>
    <p:sldLayoutId id="2147483669" r:id="rId1"/>
    <p:sldLayoutId id="2147483667" r:id="rId2"/>
    <p:sldLayoutId id="2147483666" r:id="rId3"/>
    <p:sldLayoutId id="2147483665" r:id="rId4"/>
    <p:sldLayoutId id="2147483663" r:id="rId5"/>
    <p:sldLayoutId id="2147483664" r:id="rId6"/>
    <p:sldLayoutId id="2147483661"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DEB46F-2F97-FE4E-60E1-98FFF009D7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4E1E1C-C03F-8AA3-FCAE-D9219B5676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BB4F55-2B33-CB4A-8D4D-3F36B83F3F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B9A0746-5925-4E7B-A576-7CC65462395E}" type="datetimeFigureOut">
              <a:rPr lang="en-US" smtClean="0"/>
              <a:t>9/14/2025</a:t>
            </a:fld>
            <a:endParaRPr lang="en-US" dirty="0"/>
          </a:p>
        </p:txBody>
      </p:sp>
      <p:sp>
        <p:nvSpPr>
          <p:cNvPr id="5" name="Footer Placeholder 4">
            <a:extLst>
              <a:ext uri="{FF2B5EF4-FFF2-40B4-BE49-F238E27FC236}">
                <a16:creationId xmlns:a16="http://schemas.microsoft.com/office/drawing/2014/main" id="{39727066-EDA4-AF85-D58D-EDFDD00AC2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605EADC6-72EB-4E4C-2084-518B4E9B4D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1930D3A-EA2F-4A0F-8D02-FC2D98AC0DDF}" type="slidenum">
              <a:rPr lang="en-US" smtClean="0"/>
              <a:t>‹#›</a:t>
            </a:fld>
            <a:endParaRPr lang="en-US" dirty="0"/>
          </a:p>
        </p:txBody>
      </p:sp>
    </p:spTree>
    <p:extLst>
      <p:ext uri="{BB962C8B-B14F-4D97-AF65-F5344CB8AC3E}">
        <p14:creationId xmlns:p14="http://schemas.microsoft.com/office/powerpoint/2010/main" val="96569056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8.sv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g"/><Relationship Id="rId1" Type="http://schemas.openxmlformats.org/officeDocument/2006/relationships/slideLayout" Target="../slideLayouts/slideLayout8.xml"/><Relationship Id="rId5" Type="http://schemas.openxmlformats.org/officeDocument/2006/relationships/image" Target="../media/image18.jpe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3.png"/><Relationship Id="rId4" Type="http://schemas.openxmlformats.org/officeDocument/2006/relationships/image" Target="../media/image8.sv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8.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8.sv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8.svg"/></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jpg"/><Relationship Id="rId3" Type="http://schemas.openxmlformats.org/officeDocument/2006/relationships/image" Target="../media/image6.jpg"/><Relationship Id="rId7" Type="http://schemas.openxmlformats.org/officeDocument/2006/relationships/image" Target="../media/image30.svg"/><Relationship Id="rId12"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9.png"/><Relationship Id="rId11" Type="http://schemas.openxmlformats.org/officeDocument/2006/relationships/image" Target="../media/image34.jpeg"/><Relationship Id="rId5" Type="http://schemas.openxmlformats.org/officeDocument/2006/relationships/image" Target="../media/image28.pn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svg"/><Relationship Id="rId14"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43.jpg"/><Relationship Id="rId3" Type="http://schemas.openxmlformats.org/officeDocument/2006/relationships/image" Target="../media/image38.jpeg"/><Relationship Id="rId7" Type="http://schemas.openxmlformats.org/officeDocument/2006/relationships/image" Target="../media/image31.png"/><Relationship Id="rId12" Type="http://schemas.openxmlformats.org/officeDocument/2006/relationships/image" Target="../media/image42.png"/><Relationship Id="rId2" Type="http://schemas.openxmlformats.org/officeDocument/2006/relationships/image" Target="../media/image6.jpg"/><Relationship Id="rId1" Type="http://schemas.openxmlformats.org/officeDocument/2006/relationships/slideLayout" Target="../slideLayouts/slideLayout3.xml"/><Relationship Id="rId6" Type="http://schemas.openxmlformats.org/officeDocument/2006/relationships/image" Target="../media/image30.svg"/><Relationship Id="rId11" Type="http://schemas.openxmlformats.org/officeDocument/2006/relationships/image" Target="../media/image41.jpeg"/><Relationship Id="rId5" Type="http://schemas.openxmlformats.org/officeDocument/2006/relationships/image" Target="../media/image29.png"/><Relationship Id="rId10" Type="http://schemas.openxmlformats.org/officeDocument/2006/relationships/image" Target="../media/image40.jpeg"/><Relationship Id="rId4" Type="http://schemas.openxmlformats.org/officeDocument/2006/relationships/image" Target="../media/image28.png"/><Relationship Id="rId9"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8.sv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8.sv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8.sv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4.JPG"/><Relationship Id="rId5" Type="http://schemas.openxmlformats.org/officeDocument/2006/relationships/image" Target="../media/image6.jpg"/><Relationship Id="rId4"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D9F5DFFE-D3C9-D483-82E2-090CC4964580}"/>
              </a:ext>
            </a:extLst>
          </p:cNvPr>
          <p:cNvCxnSpPr>
            <a:cxnSpLocks/>
          </p:cNvCxnSpPr>
          <p:nvPr/>
        </p:nvCxnSpPr>
        <p:spPr>
          <a:xfrm>
            <a:off x="0" y="2026968"/>
            <a:ext cx="12192000" cy="0"/>
          </a:xfrm>
          <a:prstGeom prst="line">
            <a:avLst/>
          </a:prstGeom>
          <a:ln w="28575">
            <a:solidFill>
              <a:srgbClr val="D1962A"/>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9CD7B1C-CD20-166C-2564-BD37CAEAA707}"/>
              </a:ext>
            </a:extLst>
          </p:cNvPr>
          <p:cNvSpPr txBox="1"/>
          <p:nvPr/>
        </p:nvSpPr>
        <p:spPr>
          <a:xfrm>
            <a:off x="5064162" y="1268854"/>
            <a:ext cx="6104964" cy="338554"/>
          </a:xfrm>
          <a:prstGeom prst="rect">
            <a:avLst/>
          </a:prstGeom>
          <a:noFill/>
        </p:spPr>
        <p:txBody>
          <a:bodyPr wrap="square">
            <a:spAutoFit/>
          </a:bodyPr>
          <a:lstStyle/>
          <a:p>
            <a:pPr algn="r"/>
            <a:r>
              <a:rPr lang="en-CA" sz="1600" dirty="0">
                <a:solidFill>
                  <a:srgbClr val="586871"/>
                </a:solidFill>
                <a:effectLst/>
                <a:latin typeface="Arial" panose="020B0604020202020204" pitchFamily="34" charset="0"/>
              </a:rPr>
              <a:t>September 2025</a:t>
            </a:r>
          </a:p>
        </p:txBody>
      </p:sp>
      <p:sp>
        <p:nvSpPr>
          <p:cNvPr id="16" name="TextBox 15">
            <a:extLst>
              <a:ext uri="{FF2B5EF4-FFF2-40B4-BE49-F238E27FC236}">
                <a16:creationId xmlns:a16="http://schemas.microsoft.com/office/drawing/2014/main" id="{831E56D5-F8E8-6F13-88C8-850A28847BA8}"/>
              </a:ext>
            </a:extLst>
          </p:cNvPr>
          <p:cNvSpPr txBox="1"/>
          <p:nvPr/>
        </p:nvSpPr>
        <p:spPr>
          <a:xfrm>
            <a:off x="337736" y="2351723"/>
            <a:ext cx="7278677" cy="1292662"/>
          </a:xfrm>
          <a:prstGeom prst="rect">
            <a:avLst/>
          </a:prstGeom>
          <a:noFill/>
          <a:effectLst>
            <a:outerShdw blurRad="50800" dist="38100" dir="2700000" algn="tl" rotWithShape="0">
              <a:prstClr val="black">
                <a:alpha val="40000"/>
              </a:prstClr>
            </a:outerShdw>
          </a:effectLst>
        </p:spPr>
        <p:txBody>
          <a:bodyPr wrap="square">
            <a:spAutoFit/>
          </a:bodyPr>
          <a:lstStyle/>
          <a:p>
            <a:r>
              <a:rPr lang="en-CA" sz="2600" b="1" dirty="0">
                <a:solidFill>
                  <a:schemeClr val="bg1"/>
                </a:solidFill>
                <a:latin typeface="Arial Black" panose="020B0604020202020204" pitchFamily="34" charset="0"/>
                <a:cs typeface="Arial Black" panose="020B0604020202020204" pitchFamily="34" charset="0"/>
              </a:rPr>
              <a:t>CHARTING A NEW PATH FOR VALUE REALIZATION AT MT TODD</a:t>
            </a:r>
          </a:p>
          <a:p>
            <a:endParaRPr lang="en-CA" sz="2600" b="1" dirty="0">
              <a:solidFill>
                <a:schemeClr val="bg1"/>
              </a:solidFill>
              <a:latin typeface="+mj-lt"/>
              <a:cs typeface="Arial Black" panose="020B0604020202020204" pitchFamily="34" charset="0"/>
            </a:endParaRPr>
          </a:p>
        </p:txBody>
      </p:sp>
      <p:sp>
        <p:nvSpPr>
          <p:cNvPr id="18" name="TextBox 17">
            <a:extLst>
              <a:ext uri="{FF2B5EF4-FFF2-40B4-BE49-F238E27FC236}">
                <a16:creationId xmlns:a16="http://schemas.microsoft.com/office/drawing/2014/main" id="{0FADAA75-E86C-08EA-993A-9042709CFB20}"/>
              </a:ext>
            </a:extLst>
          </p:cNvPr>
          <p:cNvSpPr txBox="1"/>
          <p:nvPr/>
        </p:nvSpPr>
        <p:spPr>
          <a:xfrm>
            <a:off x="9920649" y="6162478"/>
            <a:ext cx="1794429" cy="530915"/>
          </a:xfrm>
          <a:prstGeom prst="rect">
            <a:avLst/>
          </a:prstGeom>
          <a:noFill/>
        </p:spPr>
        <p:txBody>
          <a:bodyPr wrap="square">
            <a:spAutoFit/>
          </a:bodyPr>
          <a:lstStyle/>
          <a:p>
            <a:r>
              <a:rPr lang="en-CA" b="1" dirty="0">
                <a:solidFill>
                  <a:schemeClr val="bg1"/>
                </a:solidFill>
                <a:effectLst/>
                <a:latin typeface="Arial" panose="020B0604020202020204" pitchFamily="34" charset="0"/>
              </a:rPr>
              <a:t>VGZ</a:t>
            </a:r>
          </a:p>
          <a:p>
            <a:r>
              <a:rPr lang="en-CA" sz="1050" dirty="0">
                <a:solidFill>
                  <a:schemeClr val="bg1"/>
                </a:solidFill>
              </a:rPr>
              <a:t>NYSE American &amp; TSX</a:t>
            </a:r>
            <a:endParaRPr lang="en-CA" sz="1050" dirty="0">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31362822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88C1593-DF99-5F8B-52DF-D218B5CC0EC4}"/>
              </a:ext>
            </a:extLst>
          </p:cNvPr>
          <p:cNvSpPr>
            <a:spLocks noGrp="1"/>
          </p:cNvSpPr>
          <p:nvPr>
            <p:ph type="sldNum" sz="quarter" idx="12"/>
          </p:nvPr>
        </p:nvSpPr>
        <p:spPr/>
        <p:txBody>
          <a:bodyPr/>
          <a:lstStyle/>
          <a:p>
            <a:fld id="{F38C2D39-810D-E34A-BF92-80CA0CB22B82}" type="slidenum">
              <a:rPr lang="en-US" smtClean="0"/>
              <a:pPr/>
              <a:t>9</a:t>
            </a:fld>
            <a:endParaRPr lang="en-US" dirty="0"/>
          </a:p>
        </p:txBody>
      </p:sp>
      <p:sp>
        <p:nvSpPr>
          <p:cNvPr id="11" name="Title 1">
            <a:extLst>
              <a:ext uri="{FF2B5EF4-FFF2-40B4-BE49-F238E27FC236}">
                <a16:creationId xmlns:a16="http://schemas.microsoft.com/office/drawing/2014/main" id="{D4856123-A86B-61F1-4E72-C55CC1DE7DDF}"/>
              </a:ext>
            </a:extLst>
          </p:cNvPr>
          <p:cNvSpPr txBox="1">
            <a:spLocks/>
          </p:cNvSpPr>
          <p:nvPr/>
        </p:nvSpPr>
        <p:spPr>
          <a:xfrm>
            <a:off x="571500" y="497787"/>
            <a:ext cx="11382802" cy="358554"/>
          </a:xfrm>
          <a:prstGeom prst="rect">
            <a:avLst/>
          </a:prstGeom>
        </p:spPr>
        <p:txBody>
          <a:bodyPr vert="horz" lIns="0" tIns="0" rIns="0" bIns="0" rtlCol="0" anchor="t" anchorCtr="0">
            <a:normAutofit fontScale="97500"/>
          </a:bodyPr>
          <a:lstStyle>
            <a:lvl1pPr algn="l" defTabSz="914400" rtl="0" eaLnBrk="1" latinLnBrk="0" hangingPunct="1">
              <a:lnSpc>
                <a:spcPct val="90000"/>
              </a:lnSpc>
              <a:spcBef>
                <a:spcPct val="0"/>
              </a:spcBef>
              <a:buNone/>
              <a:defRPr sz="2400" b="1" i="0" kern="1200">
                <a:solidFill>
                  <a:srgbClr val="00295F"/>
                </a:solidFill>
                <a:latin typeface="Arial Black" panose="020B0604020202020204" pitchFamily="34" charset="0"/>
                <a:ea typeface="+mj-ea"/>
                <a:cs typeface="Arial Black" panose="020B0604020202020204" pitchFamily="34" charset="0"/>
              </a:defRPr>
            </a:lvl1pPr>
          </a:lstStyle>
          <a:p>
            <a:r>
              <a:rPr lang="en-US" cap="all" dirty="0"/>
              <a:t>VISTA GOLD CORP. – Value proposition</a:t>
            </a:r>
            <a:endParaRPr lang="en-US" strike="sngStrike" cap="all" dirty="0">
              <a:solidFill>
                <a:srgbClr val="FF0000"/>
              </a:solidFill>
            </a:endParaRPr>
          </a:p>
        </p:txBody>
      </p:sp>
      <p:pic>
        <p:nvPicPr>
          <p:cNvPr id="20" name="Picture 19" descr="A blue wavy surface with white lines&#10;&#10;AI-generated content may be incorrect.">
            <a:extLst>
              <a:ext uri="{FF2B5EF4-FFF2-40B4-BE49-F238E27FC236}">
                <a16:creationId xmlns:a16="http://schemas.microsoft.com/office/drawing/2014/main" id="{75179BB3-16D0-6C22-2BC5-8F5425910123}"/>
              </a:ext>
            </a:extLst>
          </p:cNvPr>
          <p:cNvPicPr>
            <a:picLocks noChangeAspect="1"/>
          </p:cNvPicPr>
          <p:nvPr/>
        </p:nvPicPr>
        <p:blipFill>
          <a:blip r:embed="rId3"/>
          <a:srcRect t="16292" b="69688"/>
          <a:stretch>
            <a:fillRect/>
          </a:stretch>
        </p:blipFill>
        <p:spPr>
          <a:xfrm>
            <a:off x="0" y="999786"/>
            <a:ext cx="12192000" cy="1143000"/>
          </a:xfrm>
          <a:prstGeom prst="rect">
            <a:avLst/>
          </a:prstGeom>
        </p:spPr>
      </p:pic>
      <p:sp>
        <p:nvSpPr>
          <p:cNvPr id="21" name="object 10">
            <a:extLst>
              <a:ext uri="{FF2B5EF4-FFF2-40B4-BE49-F238E27FC236}">
                <a16:creationId xmlns:a16="http://schemas.microsoft.com/office/drawing/2014/main" id="{3AE8B3F7-C5EA-0E2B-B945-683339106290}"/>
              </a:ext>
            </a:extLst>
          </p:cNvPr>
          <p:cNvSpPr txBox="1"/>
          <p:nvPr/>
        </p:nvSpPr>
        <p:spPr>
          <a:xfrm>
            <a:off x="547911" y="1389789"/>
            <a:ext cx="9203362" cy="333681"/>
          </a:xfrm>
          <a:prstGeom prst="rect">
            <a:avLst/>
          </a:prstGeom>
        </p:spPr>
        <p:txBody>
          <a:bodyPr vert="horz" wrap="square" lIns="0" tIns="12065" rIns="0" bIns="0" rtlCol="0" anchor="t" anchorCtr="0">
            <a:spAutoFit/>
          </a:bodyPr>
          <a:lstStyle/>
          <a:p>
            <a:pPr marL="12700" marR="5080">
              <a:lnSpc>
                <a:spcPct val="110400"/>
              </a:lnSpc>
              <a:spcBef>
                <a:spcPts val="95"/>
              </a:spcBef>
            </a:pPr>
            <a:r>
              <a:rPr lang="en-US" sz="2000" dirty="0">
                <a:solidFill>
                  <a:schemeClr val="bg1"/>
                </a:solidFill>
                <a:latin typeface="Arial Black"/>
                <a:cs typeface="Arial Black"/>
              </a:rPr>
              <a:t>Pursuing Development Options to Achieve Producer Re-Rating</a:t>
            </a:r>
            <a:endParaRPr sz="2000" dirty="0">
              <a:solidFill>
                <a:schemeClr val="bg1"/>
              </a:solidFill>
              <a:latin typeface="Arial Black"/>
              <a:cs typeface="Arial Black"/>
            </a:endParaRPr>
          </a:p>
        </p:txBody>
      </p:sp>
      <p:pic>
        <p:nvPicPr>
          <p:cNvPr id="5" name="Picture 4">
            <a:extLst>
              <a:ext uri="{FF2B5EF4-FFF2-40B4-BE49-F238E27FC236}">
                <a16:creationId xmlns:a16="http://schemas.microsoft.com/office/drawing/2014/main" id="{5209EAFD-DFFD-2D51-9BCE-26C32E4D532F}"/>
              </a:ext>
            </a:extLst>
          </p:cNvPr>
          <p:cNvPicPr>
            <a:picLocks noChangeAspect="1"/>
          </p:cNvPicPr>
          <p:nvPr/>
        </p:nvPicPr>
        <p:blipFill>
          <a:blip r:embed="rId4"/>
          <a:stretch>
            <a:fillRect/>
          </a:stretch>
        </p:blipFill>
        <p:spPr>
          <a:xfrm>
            <a:off x="3691457" y="2691846"/>
            <a:ext cx="8264987" cy="3613336"/>
          </a:xfrm>
          <a:prstGeom prst="rect">
            <a:avLst/>
          </a:prstGeom>
          <a:ln>
            <a:solidFill>
              <a:srgbClr val="00295F"/>
            </a:solidFill>
          </a:ln>
        </p:spPr>
      </p:pic>
      <p:sp>
        <p:nvSpPr>
          <p:cNvPr id="15" name="TextBox 14">
            <a:extLst>
              <a:ext uri="{FF2B5EF4-FFF2-40B4-BE49-F238E27FC236}">
                <a16:creationId xmlns:a16="http://schemas.microsoft.com/office/drawing/2014/main" id="{AE416017-7CA2-6CAC-D1BE-F084CF7B5AA1}"/>
              </a:ext>
            </a:extLst>
          </p:cNvPr>
          <p:cNvSpPr txBox="1"/>
          <p:nvPr/>
        </p:nvSpPr>
        <p:spPr>
          <a:xfrm>
            <a:off x="152559" y="2315526"/>
            <a:ext cx="3332919" cy="4095480"/>
          </a:xfrm>
          <a:prstGeom prst="rect">
            <a:avLst/>
          </a:prstGeom>
          <a:noFill/>
        </p:spPr>
        <p:txBody>
          <a:bodyPr wrap="square">
            <a:spAutoFit/>
          </a:bodyPr>
          <a:lstStyle/>
          <a:p>
            <a:pPr marL="401638" indent="-388938" fontAlgn="ctr">
              <a:lnSpc>
                <a:spcPct val="114000"/>
              </a:lnSpc>
              <a:spcBef>
                <a:spcPts val="400"/>
              </a:spcBef>
              <a:spcAft>
                <a:spcPts val="400"/>
              </a:spcAft>
              <a:buSzPct val="180000"/>
              <a:buBlip>
                <a:blip r:embed="rId5">
                  <a:extLst>
                    <a:ext uri="{96DAC541-7B7A-43D3-8B79-37D633B846F1}">
                      <asvg:svgBlip xmlns:asvg="http://schemas.microsoft.com/office/drawing/2016/SVG/main" r:embed="rId6"/>
                    </a:ext>
                  </a:extLst>
                </a:blip>
              </a:buBlip>
            </a:pPr>
            <a:r>
              <a:rPr lang="en-CA" sz="1500" dirty="0">
                <a:solidFill>
                  <a:srgbClr val="00295F"/>
                </a:solidFill>
                <a:latin typeface="Arial Black" panose="020B0604020202020204" pitchFamily="34" charset="0"/>
              </a:rPr>
              <a:t>Premier Asset in Tier 1 Mining Jurisdiction</a:t>
            </a:r>
            <a:endParaRPr lang="en-CA" sz="1500" dirty="0">
              <a:solidFill>
                <a:srgbClr val="475861"/>
              </a:solidFill>
            </a:endParaRPr>
          </a:p>
          <a:p>
            <a:pPr marL="401638" indent="-388938" fontAlgn="ctr">
              <a:lnSpc>
                <a:spcPct val="114000"/>
              </a:lnSpc>
              <a:spcBef>
                <a:spcPts val="400"/>
              </a:spcBef>
              <a:spcAft>
                <a:spcPts val="400"/>
              </a:spcAft>
              <a:buSzPct val="180000"/>
              <a:buBlip>
                <a:blip r:embed="rId5">
                  <a:extLst>
                    <a:ext uri="{96DAC541-7B7A-43D3-8B79-37D633B846F1}">
                      <asvg:svgBlip xmlns:asvg="http://schemas.microsoft.com/office/drawing/2016/SVG/main" r:embed="rId6"/>
                    </a:ext>
                  </a:extLst>
                </a:blip>
              </a:buBlip>
            </a:pPr>
            <a:r>
              <a:rPr lang="en-CA" sz="1500" dirty="0">
                <a:solidFill>
                  <a:srgbClr val="00295F"/>
                </a:solidFill>
                <a:latin typeface="Arial Black" panose="020B0604020202020204" pitchFamily="34" charset="0"/>
              </a:rPr>
              <a:t>Demonstrated Economic Feasibility</a:t>
            </a:r>
          </a:p>
          <a:p>
            <a:pPr marL="401638" indent="-388938" fontAlgn="ctr">
              <a:lnSpc>
                <a:spcPct val="114000"/>
              </a:lnSpc>
              <a:spcBef>
                <a:spcPts val="400"/>
              </a:spcBef>
              <a:spcAft>
                <a:spcPts val="400"/>
              </a:spcAft>
              <a:buSzPct val="180000"/>
              <a:buBlip>
                <a:blip r:embed="rId5">
                  <a:extLst>
                    <a:ext uri="{96DAC541-7B7A-43D3-8B79-37D633B846F1}">
                      <asvg:svgBlip xmlns:asvg="http://schemas.microsoft.com/office/drawing/2016/SVG/main" r:embed="rId6"/>
                    </a:ext>
                  </a:extLst>
                </a:blip>
              </a:buBlip>
            </a:pPr>
            <a:r>
              <a:rPr lang="en-US" sz="1500" dirty="0">
                <a:solidFill>
                  <a:srgbClr val="00295F"/>
                </a:solidFill>
                <a:latin typeface="Arial Black" panose="020B0604020202020204" pitchFamily="34" charset="0"/>
              </a:rPr>
              <a:t>Achievable Near-Term Production</a:t>
            </a:r>
          </a:p>
          <a:p>
            <a:pPr marL="401638" indent="-388938" fontAlgn="ctr">
              <a:lnSpc>
                <a:spcPct val="114000"/>
              </a:lnSpc>
              <a:spcBef>
                <a:spcPts val="400"/>
              </a:spcBef>
              <a:spcAft>
                <a:spcPts val="400"/>
              </a:spcAft>
              <a:buSzPct val="180000"/>
              <a:buBlip>
                <a:blip r:embed="rId5">
                  <a:extLst>
                    <a:ext uri="{96DAC541-7B7A-43D3-8B79-37D633B846F1}">
                      <asvg:svgBlip xmlns:asvg="http://schemas.microsoft.com/office/drawing/2016/SVG/main" r:embed="rId6"/>
                    </a:ext>
                  </a:extLst>
                </a:blip>
              </a:buBlip>
            </a:pPr>
            <a:r>
              <a:rPr lang="en-US" sz="1500" dirty="0">
                <a:solidFill>
                  <a:srgbClr val="00295F"/>
                </a:solidFill>
                <a:latin typeface="Arial Black" panose="020B0604020202020204" pitchFamily="34" charset="0"/>
              </a:rPr>
              <a:t>Expansion Opportunities</a:t>
            </a:r>
          </a:p>
          <a:p>
            <a:pPr marL="401638" indent="-388938" fontAlgn="ctr">
              <a:lnSpc>
                <a:spcPct val="114000"/>
              </a:lnSpc>
              <a:spcBef>
                <a:spcPts val="400"/>
              </a:spcBef>
              <a:spcAft>
                <a:spcPts val="400"/>
              </a:spcAft>
              <a:buSzPct val="180000"/>
              <a:buBlip>
                <a:blip r:embed="rId5">
                  <a:extLst>
                    <a:ext uri="{96DAC541-7B7A-43D3-8B79-37D633B846F1}">
                      <asvg:svgBlip xmlns:asvg="http://schemas.microsoft.com/office/drawing/2016/SVG/main" r:embed="rId6"/>
                    </a:ext>
                  </a:extLst>
                </a:blip>
              </a:buBlip>
            </a:pPr>
            <a:r>
              <a:rPr lang="en-US" sz="1500" dirty="0">
                <a:solidFill>
                  <a:srgbClr val="00295F"/>
                </a:solidFill>
                <a:latin typeface="Arial Black" panose="020B0604020202020204" pitchFamily="34" charset="0"/>
              </a:rPr>
              <a:t>Strategic Path</a:t>
            </a:r>
            <a:endParaRPr lang="en-CA" sz="1500" dirty="0">
              <a:solidFill>
                <a:srgbClr val="00295F"/>
              </a:solidFill>
              <a:latin typeface="Arial Black" panose="020B0604020202020204" pitchFamily="34" charset="0"/>
              <a:cs typeface="Arial Black" panose="020B0604020202020204" pitchFamily="34" charset="0"/>
            </a:endParaRPr>
          </a:p>
          <a:p>
            <a:pPr marL="620395" lvl="1" indent="-233045" fontAlgn="ctr">
              <a:spcBef>
                <a:spcPts val="300"/>
              </a:spcBef>
              <a:spcAft>
                <a:spcPts val="300"/>
              </a:spcAft>
              <a:buClr>
                <a:srgbClr val="E0B125"/>
              </a:buClr>
              <a:buSzPct val="130000"/>
              <a:buFont typeface="Arial" panose="020B0604020202020204" pitchFamily="34" charset="0"/>
              <a:buChar char="•"/>
            </a:pPr>
            <a:r>
              <a:rPr lang="en-US" sz="1400" dirty="0">
                <a:solidFill>
                  <a:srgbClr val="20404E"/>
                </a:solidFill>
              </a:rPr>
              <a:t>Corporate or asset transaction</a:t>
            </a:r>
          </a:p>
          <a:p>
            <a:pPr marL="620395" lvl="1" indent="-233045" fontAlgn="ctr">
              <a:spcBef>
                <a:spcPts val="300"/>
              </a:spcBef>
              <a:spcAft>
                <a:spcPts val="300"/>
              </a:spcAft>
              <a:buClr>
                <a:srgbClr val="E0B125"/>
              </a:buClr>
              <a:buSzPct val="130000"/>
              <a:buFont typeface="Arial" panose="020B0604020202020204" pitchFamily="34" charset="0"/>
              <a:buChar char="•"/>
            </a:pPr>
            <a:r>
              <a:rPr lang="en-US" sz="1400" dirty="0">
                <a:solidFill>
                  <a:srgbClr val="20404E"/>
                </a:solidFill>
              </a:rPr>
              <a:t>Joint venture</a:t>
            </a:r>
          </a:p>
          <a:p>
            <a:pPr marL="620395" lvl="1" indent="-233045" fontAlgn="ctr">
              <a:spcBef>
                <a:spcPts val="300"/>
              </a:spcBef>
              <a:spcAft>
                <a:spcPts val="300"/>
              </a:spcAft>
              <a:buClr>
                <a:srgbClr val="E0B125"/>
              </a:buClr>
              <a:buSzPct val="130000"/>
              <a:buFont typeface="Arial" panose="020B0604020202020204" pitchFamily="34" charset="0"/>
              <a:buChar char="•"/>
            </a:pPr>
            <a:r>
              <a:rPr lang="en-US" sz="1400" dirty="0">
                <a:solidFill>
                  <a:srgbClr val="20404E"/>
                </a:solidFill>
              </a:rPr>
              <a:t>Advance on a standalone basis</a:t>
            </a:r>
            <a:endParaRPr lang="en-US" sz="1400" dirty="0"/>
          </a:p>
          <a:p>
            <a:pPr marL="620395" lvl="1" indent="-233045" fontAlgn="ctr">
              <a:spcBef>
                <a:spcPts val="300"/>
              </a:spcBef>
              <a:spcAft>
                <a:spcPts val="300"/>
              </a:spcAft>
              <a:buClr>
                <a:srgbClr val="E0B125"/>
              </a:buClr>
              <a:buSzPct val="130000"/>
              <a:buFont typeface="Arial" panose="020B0604020202020204" pitchFamily="34" charset="0"/>
              <a:buChar char="•"/>
            </a:pPr>
            <a:r>
              <a:rPr lang="en-US" sz="1400" dirty="0">
                <a:solidFill>
                  <a:srgbClr val="20404E"/>
                </a:solidFill>
              </a:rPr>
              <a:t>Other form of strategic transaction</a:t>
            </a:r>
          </a:p>
        </p:txBody>
      </p:sp>
      <p:sp>
        <p:nvSpPr>
          <p:cNvPr id="17" name="TextBox 16">
            <a:extLst>
              <a:ext uri="{FF2B5EF4-FFF2-40B4-BE49-F238E27FC236}">
                <a16:creationId xmlns:a16="http://schemas.microsoft.com/office/drawing/2014/main" id="{32EEF842-B09C-6D71-9CA8-751CB8F73445}"/>
              </a:ext>
            </a:extLst>
          </p:cNvPr>
          <p:cNvSpPr txBox="1"/>
          <p:nvPr/>
        </p:nvSpPr>
        <p:spPr>
          <a:xfrm>
            <a:off x="5023818" y="2217366"/>
            <a:ext cx="5421853" cy="369332"/>
          </a:xfrm>
          <a:prstGeom prst="rect">
            <a:avLst/>
          </a:prstGeom>
          <a:noFill/>
        </p:spPr>
        <p:txBody>
          <a:bodyPr wrap="square" rtlCol="0">
            <a:spAutoFit/>
          </a:bodyPr>
          <a:lstStyle/>
          <a:p>
            <a:pPr algn="ctr"/>
            <a:r>
              <a:rPr lang="en-US" dirty="0">
                <a:solidFill>
                  <a:srgbClr val="00295F"/>
                </a:solidFill>
                <a:latin typeface="Arial Black" panose="020B0A04020102020204" pitchFamily="34" charset="0"/>
              </a:rPr>
              <a:t>Comparison to Australian Gold Producers </a:t>
            </a:r>
          </a:p>
        </p:txBody>
      </p:sp>
      <p:sp>
        <p:nvSpPr>
          <p:cNvPr id="2" name="Footer Placeholder 4">
            <a:extLst>
              <a:ext uri="{FF2B5EF4-FFF2-40B4-BE49-F238E27FC236}">
                <a16:creationId xmlns:a16="http://schemas.microsoft.com/office/drawing/2014/main" id="{42B443CB-8C1C-5B01-8D60-E6C77FDD0409}"/>
              </a:ext>
            </a:extLst>
          </p:cNvPr>
          <p:cNvSpPr>
            <a:spLocks noGrp="1"/>
          </p:cNvSpPr>
          <p:nvPr>
            <p:ph type="ftr" sz="quarter" idx="11"/>
          </p:nvPr>
        </p:nvSpPr>
        <p:spPr>
          <a:xfrm>
            <a:off x="571501" y="6561515"/>
            <a:ext cx="1757632" cy="211425"/>
          </a:xfrm>
        </p:spPr>
        <p:txBody>
          <a:bodyPr lIns="0" tIns="0" rIns="0" bIns="0" anchor="t" anchorCtr="0"/>
          <a:lstStyle>
            <a:lvl1pPr algn="l">
              <a:defRPr sz="900">
                <a:solidFill>
                  <a:srgbClr val="007CC4"/>
                </a:solidFill>
                <a:latin typeface="Arial" panose="020B0604020202020204" pitchFamily="34" charset="0"/>
                <a:cs typeface="Arial" panose="020B0604020202020204" pitchFamily="34" charset="0"/>
              </a:defRPr>
            </a:lvl1pPr>
          </a:lstStyle>
          <a:p>
            <a:r>
              <a:rPr lang="en-US" b="1" dirty="0"/>
              <a:t>VGZ | VISTA GOLD</a:t>
            </a:r>
          </a:p>
        </p:txBody>
      </p:sp>
    </p:spTree>
    <p:extLst>
      <p:ext uri="{BB962C8B-B14F-4D97-AF65-F5344CB8AC3E}">
        <p14:creationId xmlns:p14="http://schemas.microsoft.com/office/powerpoint/2010/main" val="2544491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0ECFA6-7447-C940-4F3C-FFC81B5F4606}"/>
              </a:ext>
            </a:extLst>
          </p:cNvPr>
          <p:cNvSpPr>
            <a:spLocks noGrp="1"/>
          </p:cNvSpPr>
          <p:nvPr>
            <p:ph idx="1"/>
          </p:nvPr>
        </p:nvSpPr>
        <p:spPr>
          <a:xfrm>
            <a:off x="363010" y="1923450"/>
            <a:ext cx="11010900" cy="4692361"/>
          </a:xfrm>
        </p:spPr>
        <p:txBody>
          <a:bodyPr>
            <a:normAutofit/>
          </a:bodyPr>
          <a:lstStyle/>
          <a:p>
            <a:pPr marL="401638" indent="-388938" fontAlgn="ctr">
              <a:lnSpc>
                <a:spcPts val="1600"/>
              </a:lnSpc>
              <a:spcBef>
                <a:spcPts val="300"/>
              </a:spcBef>
              <a:spcAft>
                <a:spcPts val="400"/>
              </a:spcAft>
              <a:buSzPct val="180000"/>
              <a:buBlip>
                <a:blip r:embed="rId3">
                  <a:extLst>
                    <a:ext uri="{96DAC541-7B7A-43D3-8B79-37D633B846F1}">
                      <asvg:svgBlip xmlns:asvg="http://schemas.microsoft.com/office/drawing/2016/SVG/main" r:embed="rId4"/>
                    </a:ext>
                  </a:extLst>
                </a:blip>
              </a:buBlip>
            </a:pPr>
            <a:r>
              <a:rPr lang="en-US" sz="1500" dirty="0">
                <a:solidFill>
                  <a:srgbClr val="00295F"/>
                </a:solidFill>
                <a:latin typeface="Arial Black" panose="020B0604020202020204" pitchFamily="34" charset="0"/>
                <a:cs typeface="Arial Black" panose="020B0604020202020204" pitchFamily="34" charset="0"/>
              </a:rPr>
              <a:t>Designed as an Australian Project for Near-Term Production</a:t>
            </a:r>
          </a:p>
          <a:p>
            <a:pPr marL="620395" lvl="1" indent="-233045" fontAlgn="ctr">
              <a:lnSpc>
                <a:spcPts val="1600"/>
              </a:lnSpc>
              <a:spcBef>
                <a:spcPts val="300"/>
              </a:spcBef>
              <a:spcAft>
                <a:spcPts val="400"/>
              </a:spcAft>
              <a:buClr>
                <a:srgbClr val="E0B125"/>
              </a:buClr>
              <a:buSzPct val="130000"/>
              <a:buFont typeface="Arial" panose="020B0604020202020204" pitchFamily="34" charset="0"/>
              <a:buChar char="•"/>
            </a:pPr>
            <a:r>
              <a:rPr lang="en-US" sz="1500" dirty="0">
                <a:solidFill>
                  <a:srgbClr val="20404E"/>
                </a:solidFill>
              </a:rPr>
              <a:t>Fit for purpose and right sized</a:t>
            </a:r>
          </a:p>
          <a:p>
            <a:pPr marL="401638" indent="-388938" fontAlgn="ctr">
              <a:lnSpc>
                <a:spcPts val="2000"/>
              </a:lnSpc>
              <a:spcBef>
                <a:spcPts val="300"/>
              </a:spcBef>
              <a:spcAft>
                <a:spcPts val="400"/>
              </a:spcAft>
              <a:buSzPct val="180000"/>
              <a:buBlip>
                <a:blip r:embed="rId3">
                  <a:extLst>
                    <a:ext uri="{96DAC541-7B7A-43D3-8B79-37D633B846F1}">
                      <asvg:svgBlip xmlns:asvg="http://schemas.microsoft.com/office/drawing/2016/SVG/main" r:embed="rId4"/>
                    </a:ext>
                  </a:extLst>
                </a:blip>
              </a:buBlip>
            </a:pPr>
            <a:r>
              <a:rPr lang="en-CA" sz="1500" dirty="0">
                <a:solidFill>
                  <a:srgbClr val="00295F"/>
                </a:solidFill>
                <a:latin typeface="Arial Black" panose="020B0604020202020204" pitchFamily="34" charset="0"/>
              </a:rPr>
              <a:t>Attractive Development Option</a:t>
            </a:r>
            <a:endParaRPr lang="en-CA" sz="1500" dirty="0">
              <a:solidFill>
                <a:srgbClr val="475861"/>
              </a:solidFill>
            </a:endParaRPr>
          </a:p>
          <a:p>
            <a:pPr marL="620395" lvl="1" indent="-233045" fontAlgn="ctr">
              <a:lnSpc>
                <a:spcPts val="1600"/>
              </a:lnSpc>
              <a:spcBef>
                <a:spcPts val="300"/>
              </a:spcBef>
              <a:spcAft>
                <a:spcPts val="400"/>
              </a:spcAft>
              <a:buClr>
                <a:srgbClr val="E0B125"/>
              </a:buClr>
              <a:buSzPct val="130000"/>
              <a:buFont typeface="Arial" panose="020B0604020202020204" pitchFamily="34" charset="0"/>
              <a:buChar char="•"/>
            </a:pPr>
            <a:r>
              <a:rPr lang="en-US" sz="1500" dirty="0"/>
              <a:t>1.04 g Au/t average ore grade over first 15 years; 0.97 g Au/t LoM</a:t>
            </a:r>
          </a:p>
          <a:p>
            <a:pPr marL="620395" lvl="1" indent="-233045" fontAlgn="ctr">
              <a:lnSpc>
                <a:spcPts val="1600"/>
              </a:lnSpc>
              <a:spcBef>
                <a:spcPts val="300"/>
              </a:spcBef>
              <a:spcAft>
                <a:spcPts val="400"/>
              </a:spcAft>
              <a:buClr>
                <a:srgbClr val="E0B125"/>
              </a:buClr>
              <a:buSzPct val="130000"/>
              <a:buFont typeface="Arial" panose="020B0604020202020204" pitchFamily="34" charset="0"/>
              <a:buChar char="•"/>
            </a:pPr>
            <a:r>
              <a:rPr lang="en-US" sz="1500" dirty="0"/>
              <a:t>Reduced capex by 59% to $425 million</a:t>
            </a:r>
          </a:p>
          <a:p>
            <a:pPr marL="620395" lvl="1" indent="-233045" fontAlgn="ctr">
              <a:lnSpc>
                <a:spcPts val="1600"/>
              </a:lnSpc>
              <a:spcBef>
                <a:spcPts val="300"/>
              </a:spcBef>
              <a:spcAft>
                <a:spcPts val="400"/>
              </a:spcAft>
              <a:buClr>
                <a:srgbClr val="E0B125"/>
              </a:buClr>
              <a:buSzPct val="130000"/>
              <a:buFont typeface="Arial" panose="020B0604020202020204" pitchFamily="34" charset="0"/>
              <a:buChar char="•"/>
            </a:pPr>
            <a:r>
              <a:rPr lang="en-US" sz="1500" dirty="0"/>
              <a:t>Steady gold production of approximately 153,000 oz/yr years 1-15; 146,000 LoM</a:t>
            </a:r>
          </a:p>
          <a:p>
            <a:pPr marL="401638" indent="-388938" fontAlgn="ctr">
              <a:lnSpc>
                <a:spcPts val="1600"/>
              </a:lnSpc>
              <a:spcBef>
                <a:spcPts val="300"/>
              </a:spcBef>
              <a:spcAft>
                <a:spcPts val="400"/>
              </a:spcAft>
              <a:buSzPct val="180000"/>
              <a:buBlip>
                <a:blip r:embed="rId3">
                  <a:extLst>
                    <a:ext uri="{96DAC541-7B7A-43D3-8B79-37D633B846F1}">
                      <asvg:svgBlip xmlns:asvg="http://schemas.microsoft.com/office/drawing/2016/SVG/main" r:embed="rId4"/>
                    </a:ext>
                  </a:extLst>
                </a:blip>
              </a:buBlip>
            </a:pPr>
            <a:r>
              <a:rPr lang="en-US" sz="1500" dirty="0">
                <a:solidFill>
                  <a:srgbClr val="00295F"/>
                </a:solidFill>
                <a:latin typeface="Arial Black" panose="020B0604020202020204" pitchFamily="34" charset="0"/>
              </a:rPr>
              <a:t>Sustained Leverage to Gold Price</a:t>
            </a:r>
          </a:p>
          <a:p>
            <a:pPr marL="620395" lvl="1" indent="-233045" fontAlgn="ctr">
              <a:lnSpc>
                <a:spcPts val="1600"/>
              </a:lnSpc>
              <a:spcBef>
                <a:spcPts val="300"/>
              </a:spcBef>
              <a:spcAft>
                <a:spcPts val="400"/>
              </a:spcAft>
              <a:buClr>
                <a:srgbClr val="E0B125"/>
              </a:buClr>
              <a:buSzPct val="130000"/>
              <a:buFont typeface="Arial" panose="020B0604020202020204" pitchFamily="34" charset="0"/>
              <a:buChar char="•"/>
            </a:pPr>
            <a:r>
              <a:rPr lang="en-US" sz="1500" dirty="0"/>
              <a:t>After-Tax NPV</a:t>
            </a:r>
            <a:r>
              <a:rPr lang="en-US" sz="1500" baseline="-25000" dirty="0"/>
              <a:t>5% </a:t>
            </a:r>
            <a:r>
              <a:rPr lang="en-US" sz="1500" dirty="0"/>
              <a:t>of $1.1 billion and IRR of 27.8% at $2,500 gold price</a:t>
            </a:r>
            <a:endParaRPr lang="en-US" sz="1500" dirty="0">
              <a:solidFill>
                <a:srgbClr val="D1962A"/>
              </a:solidFill>
            </a:endParaRPr>
          </a:p>
          <a:p>
            <a:pPr marL="620395" lvl="1" indent="-233045" fontAlgn="ctr">
              <a:lnSpc>
                <a:spcPts val="1600"/>
              </a:lnSpc>
              <a:spcBef>
                <a:spcPts val="300"/>
              </a:spcBef>
              <a:spcAft>
                <a:spcPts val="400"/>
              </a:spcAft>
              <a:buClr>
                <a:srgbClr val="E0B125"/>
              </a:buClr>
              <a:buSzPct val="130000"/>
              <a:buFont typeface="Arial" panose="020B0604020202020204" pitchFamily="34" charset="0"/>
              <a:buChar char="•"/>
            </a:pPr>
            <a:r>
              <a:rPr lang="en-US" sz="1500" dirty="0"/>
              <a:t>After-Tax NPV</a:t>
            </a:r>
            <a:r>
              <a:rPr lang="en-US" sz="1500" baseline="-25000" dirty="0"/>
              <a:t>5% </a:t>
            </a:r>
            <a:r>
              <a:rPr lang="en-US" sz="1500" dirty="0"/>
              <a:t>of $2.2 billion and IRR of 44.7% at spot gold price of $3,300</a:t>
            </a:r>
          </a:p>
          <a:p>
            <a:pPr marL="401638" indent="-388938" fontAlgn="ctr">
              <a:lnSpc>
                <a:spcPts val="1800"/>
              </a:lnSpc>
              <a:spcBef>
                <a:spcPts val="300"/>
              </a:spcBef>
              <a:spcAft>
                <a:spcPts val="400"/>
              </a:spcAft>
              <a:buSzPct val="180000"/>
              <a:buBlip>
                <a:blip r:embed="rId3">
                  <a:extLst>
                    <a:ext uri="{96DAC541-7B7A-43D3-8B79-37D633B846F1}">
                      <asvg:svgBlip xmlns:asvg="http://schemas.microsoft.com/office/drawing/2016/SVG/main" r:embed="rId4"/>
                    </a:ext>
                  </a:extLst>
                </a:blip>
              </a:buBlip>
            </a:pPr>
            <a:r>
              <a:rPr lang="en-US" sz="1500" dirty="0">
                <a:solidFill>
                  <a:srgbClr val="00295F"/>
                </a:solidFill>
                <a:latin typeface="Arial Black" panose="020B0604020202020204" pitchFamily="34" charset="0"/>
              </a:rPr>
              <a:t>Expansion Opportunities</a:t>
            </a:r>
          </a:p>
          <a:p>
            <a:pPr marL="401638" indent="-388938" fontAlgn="ctr">
              <a:lnSpc>
                <a:spcPts val="2000"/>
              </a:lnSpc>
              <a:spcBef>
                <a:spcPts val="300"/>
              </a:spcBef>
              <a:spcAft>
                <a:spcPts val="400"/>
              </a:spcAft>
              <a:buSzPct val="180000"/>
              <a:buBlip>
                <a:blip r:embed="rId3">
                  <a:extLst>
                    <a:ext uri="{96DAC541-7B7A-43D3-8B79-37D633B846F1}">
                      <asvg:svgBlip xmlns:asvg="http://schemas.microsoft.com/office/drawing/2016/SVG/main" r:embed="rId4"/>
                    </a:ext>
                  </a:extLst>
                </a:blip>
              </a:buBlip>
            </a:pPr>
            <a:r>
              <a:rPr lang="en-CA" sz="1500" dirty="0">
                <a:solidFill>
                  <a:srgbClr val="00295F"/>
                </a:solidFill>
                <a:latin typeface="Arial Black" panose="020B0604020202020204" pitchFamily="34" charset="0"/>
              </a:rPr>
              <a:t>Reducing Development and Operating Risk</a:t>
            </a:r>
            <a:endParaRPr lang="en-CA" sz="1500" dirty="0">
              <a:solidFill>
                <a:srgbClr val="475861"/>
              </a:solidFill>
              <a:highlight>
                <a:srgbClr val="FF00FF"/>
              </a:highlight>
            </a:endParaRPr>
          </a:p>
          <a:p>
            <a:pPr marL="620395" lvl="1" indent="-233045" fontAlgn="ctr">
              <a:lnSpc>
                <a:spcPts val="1600"/>
              </a:lnSpc>
              <a:spcBef>
                <a:spcPts val="300"/>
              </a:spcBef>
              <a:spcAft>
                <a:spcPts val="400"/>
              </a:spcAft>
              <a:buClr>
                <a:srgbClr val="E0B125"/>
              </a:buClr>
              <a:buSzPct val="130000"/>
              <a:buFont typeface="Arial" panose="020B0604020202020204" pitchFamily="34" charset="0"/>
              <a:buChar char="•"/>
            </a:pPr>
            <a:r>
              <a:rPr lang="en-US" sz="1500" dirty="0"/>
              <a:t>Renowned engineering firms with proven track records</a:t>
            </a:r>
          </a:p>
          <a:p>
            <a:pPr marL="620395" lvl="1" indent="-233045" fontAlgn="ctr">
              <a:lnSpc>
                <a:spcPts val="1600"/>
              </a:lnSpc>
              <a:spcBef>
                <a:spcPts val="300"/>
              </a:spcBef>
              <a:spcAft>
                <a:spcPts val="400"/>
              </a:spcAft>
              <a:buClr>
                <a:srgbClr val="E0B125"/>
              </a:buClr>
              <a:buSzPct val="130000"/>
              <a:buFont typeface="Arial" panose="020B0604020202020204" pitchFamily="34" charset="0"/>
              <a:buChar char="•"/>
            </a:pPr>
            <a:r>
              <a:rPr lang="en-US" sz="1500" dirty="0"/>
              <a:t>Contract mining and 3</a:t>
            </a:r>
            <a:r>
              <a:rPr lang="en-US" sz="1500" baseline="30000" dirty="0"/>
              <a:t>rd</a:t>
            </a:r>
            <a:r>
              <a:rPr lang="en-US" sz="1500" dirty="0"/>
              <a:t> party power generation</a:t>
            </a:r>
          </a:p>
          <a:p>
            <a:pPr marL="620395" lvl="1" indent="-233045" fontAlgn="ctr">
              <a:lnSpc>
                <a:spcPts val="1600"/>
              </a:lnSpc>
              <a:spcBef>
                <a:spcPts val="300"/>
              </a:spcBef>
              <a:spcAft>
                <a:spcPts val="400"/>
              </a:spcAft>
              <a:buClr>
                <a:srgbClr val="E0B125"/>
              </a:buClr>
              <a:buSzPct val="130000"/>
              <a:buFont typeface="Arial" panose="020B0604020202020204" pitchFamily="34" charset="0"/>
              <a:buChar char="•"/>
            </a:pPr>
            <a:r>
              <a:rPr lang="en-US" sz="1500" dirty="0"/>
              <a:t>Predominantly FIFO workforce</a:t>
            </a:r>
          </a:p>
          <a:p>
            <a:pPr marL="401638" indent="-388938" fontAlgn="ctr">
              <a:lnSpc>
                <a:spcPts val="1800"/>
              </a:lnSpc>
              <a:spcBef>
                <a:spcPts val="300"/>
              </a:spcBef>
              <a:spcAft>
                <a:spcPts val="400"/>
              </a:spcAft>
              <a:buSzPct val="180000"/>
              <a:buBlip>
                <a:blip r:embed="rId3">
                  <a:extLst>
                    <a:ext uri="{96DAC541-7B7A-43D3-8B79-37D633B846F1}">
                      <asvg:svgBlip xmlns:asvg="http://schemas.microsoft.com/office/drawing/2016/SVG/main" r:embed="rId4"/>
                    </a:ext>
                  </a:extLst>
                </a:blip>
              </a:buBlip>
            </a:pPr>
            <a:r>
              <a:rPr lang="en-US" sz="1500" dirty="0">
                <a:solidFill>
                  <a:srgbClr val="00295F"/>
                </a:solidFill>
                <a:latin typeface="Arial Black" panose="020B0604020202020204" pitchFamily="34" charset="0"/>
              </a:rPr>
              <a:t>Study Has Opened Doors to Various Development Alternatives</a:t>
            </a:r>
          </a:p>
        </p:txBody>
      </p:sp>
      <p:sp>
        <p:nvSpPr>
          <p:cNvPr id="4" name="Slide Number Placeholder 3">
            <a:extLst>
              <a:ext uri="{FF2B5EF4-FFF2-40B4-BE49-F238E27FC236}">
                <a16:creationId xmlns:a16="http://schemas.microsoft.com/office/drawing/2014/main" id="{995A2C67-81BA-F261-AD8A-7B19A8F5A743}"/>
              </a:ext>
            </a:extLst>
          </p:cNvPr>
          <p:cNvSpPr>
            <a:spLocks noGrp="1"/>
          </p:cNvSpPr>
          <p:nvPr>
            <p:ph type="sldNum" sz="quarter" idx="12"/>
          </p:nvPr>
        </p:nvSpPr>
        <p:spPr/>
        <p:txBody>
          <a:bodyPr/>
          <a:lstStyle/>
          <a:p>
            <a:fld id="{F38C2D39-810D-E34A-BF92-80CA0CB22B82}" type="slidenum">
              <a:rPr lang="en-US" smtClean="0"/>
              <a:pPr/>
              <a:t>10</a:t>
            </a:fld>
            <a:endParaRPr lang="en-US" dirty="0"/>
          </a:p>
        </p:txBody>
      </p:sp>
      <p:sp>
        <p:nvSpPr>
          <p:cNvPr id="7" name="Footer Placeholder 4">
            <a:extLst>
              <a:ext uri="{FF2B5EF4-FFF2-40B4-BE49-F238E27FC236}">
                <a16:creationId xmlns:a16="http://schemas.microsoft.com/office/drawing/2014/main" id="{7E9BFD22-1195-4002-9182-9C1CBC182305}"/>
              </a:ext>
            </a:extLst>
          </p:cNvPr>
          <p:cNvSpPr>
            <a:spLocks noGrp="1"/>
          </p:cNvSpPr>
          <p:nvPr>
            <p:ph type="ftr" sz="quarter" idx="11"/>
          </p:nvPr>
        </p:nvSpPr>
        <p:spPr>
          <a:xfrm>
            <a:off x="571501" y="6636821"/>
            <a:ext cx="1757632" cy="211425"/>
          </a:xfrm>
        </p:spPr>
        <p:txBody>
          <a:bodyPr lIns="0" tIns="0" rIns="0" bIns="0" anchor="t" anchorCtr="0"/>
          <a:lstStyle>
            <a:lvl1pPr algn="l">
              <a:defRPr sz="900">
                <a:solidFill>
                  <a:srgbClr val="007CC4"/>
                </a:solidFill>
                <a:latin typeface="Arial" panose="020B0604020202020204" pitchFamily="34" charset="0"/>
                <a:cs typeface="Arial" panose="020B0604020202020204" pitchFamily="34" charset="0"/>
              </a:defRPr>
            </a:lvl1pPr>
          </a:lstStyle>
          <a:p>
            <a:r>
              <a:rPr lang="en-US" b="1" dirty="0"/>
              <a:t>VGZ | VISTA GOLD</a:t>
            </a:r>
          </a:p>
        </p:txBody>
      </p:sp>
      <p:sp>
        <p:nvSpPr>
          <p:cNvPr id="6" name="Title 1">
            <a:extLst>
              <a:ext uri="{FF2B5EF4-FFF2-40B4-BE49-F238E27FC236}">
                <a16:creationId xmlns:a16="http://schemas.microsoft.com/office/drawing/2014/main" id="{2D7B6C90-AAD7-82B7-DC89-3C6806D561E4}"/>
              </a:ext>
            </a:extLst>
          </p:cNvPr>
          <p:cNvSpPr txBox="1">
            <a:spLocks/>
          </p:cNvSpPr>
          <p:nvPr/>
        </p:nvSpPr>
        <p:spPr>
          <a:xfrm>
            <a:off x="496194" y="381024"/>
            <a:ext cx="11382802" cy="26343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400" b="1" i="0" kern="1200">
                <a:solidFill>
                  <a:srgbClr val="00295F"/>
                </a:solidFill>
                <a:latin typeface="Arial Black" panose="020B0604020202020204" pitchFamily="34" charset="0"/>
                <a:ea typeface="+mj-ea"/>
                <a:cs typeface="Arial Black" panose="020B0604020202020204" pitchFamily="34" charset="0"/>
              </a:defRPr>
            </a:lvl1pPr>
          </a:lstStyle>
          <a:p>
            <a:r>
              <a:rPr lang="en-US" cap="all" dirty="0"/>
              <a:t>VISTA GOLD CORP. </a:t>
            </a:r>
          </a:p>
        </p:txBody>
      </p:sp>
      <p:pic>
        <p:nvPicPr>
          <p:cNvPr id="5" name="Picture 4" descr="A blue wavy surface with white lines&#10;&#10;AI-generated content may be incorrect.">
            <a:extLst>
              <a:ext uri="{FF2B5EF4-FFF2-40B4-BE49-F238E27FC236}">
                <a16:creationId xmlns:a16="http://schemas.microsoft.com/office/drawing/2014/main" id="{9F191CEB-80F9-248B-98E6-FCEA9ADC5433}"/>
              </a:ext>
            </a:extLst>
          </p:cNvPr>
          <p:cNvPicPr>
            <a:picLocks noChangeAspect="1"/>
          </p:cNvPicPr>
          <p:nvPr/>
        </p:nvPicPr>
        <p:blipFill>
          <a:blip r:embed="rId5"/>
          <a:srcRect t="16292" b="69688"/>
          <a:stretch>
            <a:fillRect/>
          </a:stretch>
        </p:blipFill>
        <p:spPr>
          <a:xfrm>
            <a:off x="0" y="956754"/>
            <a:ext cx="12192000" cy="847727"/>
          </a:xfrm>
          <a:prstGeom prst="rect">
            <a:avLst/>
          </a:prstGeom>
        </p:spPr>
      </p:pic>
      <p:sp>
        <p:nvSpPr>
          <p:cNvPr id="8" name="object 10">
            <a:extLst>
              <a:ext uri="{FF2B5EF4-FFF2-40B4-BE49-F238E27FC236}">
                <a16:creationId xmlns:a16="http://schemas.microsoft.com/office/drawing/2014/main" id="{E50BA591-817A-85B0-B980-31EE3858428E}"/>
              </a:ext>
            </a:extLst>
          </p:cNvPr>
          <p:cNvSpPr txBox="1"/>
          <p:nvPr/>
        </p:nvSpPr>
        <p:spPr>
          <a:xfrm>
            <a:off x="571501" y="1185788"/>
            <a:ext cx="7628147" cy="333681"/>
          </a:xfrm>
          <a:prstGeom prst="rect">
            <a:avLst/>
          </a:prstGeom>
        </p:spPr>
        <p:txBody>
          <a:bodyPr vert="horz" wrap="square" lIns="0" tIns="12065" rIns="0" bIns="0" rtlCol="0" anchor="t" anchorCtr="0">
            <a:spAutoFit/>
          </a:bodyPr>
          <a:lstStyle/>
          <a:p>
            <a:pPr marL="12700" marR="5080">
              <a:lnSpc>
                <a:spcPct val="110400"/>
              </a:lnSpc>
              <a:spcBef>
                <a:spcPts val="95"/>
              </a:spcBef>
            </a:pPr>
            <a:r>
              <a:rPr lang="en-US" sz="2000" dirty="0">
                <a:solidFill>
                  <a:schemeClr val="bg1"/>
                </a:solidFill>
                <a:latin typeface="Arial Black"/>
                <a:cs typeface="Arial Black"/>
              </a:rPr>
              <a:t>Charting a New Path for Value Realization at Mt Todd </a:t>
            </a:r>
            <a:endParaRPr sz="2000" dirty="0">
              <a:latin typeface="Arial Black"/>
              <a:cs typeface="Arial Black"/>
            </a:endParaRPr>
          </a:p>
        </p:txBody>
      </p:sp>
    </p:spTree>
    <p:extLst>
      <p:ext uri="{BB962C8B-B14F-4D97-AF65-F5344CB8AC3E}">
        <p14:creationId xmlns:p14="http://schemas.microsoft.com/office/powerpoint/2010/main" val="1787660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CD11B5-C7D5-FB8D-4138-97EF7D2014DD}"/>
              </a:ext>
            </a:extLst>
          </p:cNvPr>
          <p:cNvSpPr txBox="1"/>
          <p:nvPr/>
        </p:nvSpPr>
        <p:spPr>
          <a:xfrm>
            <a:off x="2845728" y="1190633"/>
            <a:ext cx="2117145" cy="769441"/>
          </a:xfrm>
          <a:prstGeom prst="rect">
            <a:avLst/>
          </a:prstGeom>
          <a:noFill/>
        </p:spPr>
        <p:txBody>
          <a:bodyPr wrap="square" rtlCol="0">
            <a:spAutoFit/>
          </a:bodyPr>
          <a:lstStyle/>
          <a:p>
            <a:r>
              <a:rPr lang="en-US" sz="1400" dirty="0">
                <a:solidFill>
                  <a:srgbClr val="20404E"/>
                </a:solidFill>
                <a:latin typeface="Arial" panose="020B0604020202020204" pitchFamily="34" charset="0"/>
                <a:cs typeface="Arial" panose="020B0604020202020204" pitchFamily="34" charset="0"/>
              </a:rPr>
              <a:t>Contact</a:t>
            </a:r>
          </a:p>
          <a:p>
            <a:r>
              <a:rPr lang="en-US" sz="1600" dirty="0">
                <a:solidFill>
                  <a:schemeClr val="tx2">
                    <a:lumMod val="90000"/>
                    <a:lumOff val="10000"/>
                  </a:schemeClr>
                </a:solidFill>
                <a:latin typeface="Arial Black" panose="020B0604020202020204" pitchFamily="34" charset="0"/>
              </a:rPr>
              <a:t>Pamela A. Solly</a:t>
            </a:r>
          </a:p>
          <a:p>
            <a:r>
              <a:rPr lang="en-US" sz="1400" dirty="0">
                <a:solidFill>
                  <a:srgbClr val="20404E"/>
                </a:solidFill>
                <a:latin typeface="Arial" panose="020B0604020202020204" pitchFamily="34" charset="0"/>
                <a:cs typeface="Arial" panose="020B0604020202020204" pitchFamily="34" charset="0"/>
              </a:rPr>
              <a:t>VP of Investor Relations</a:t>
            </a:r>
          </a:p>
        </p:txBody>
      </p:sp>
      <p:sp>
        <p:nvSpPr>
          <p:cNvPr id="6" name="TextBox 5">
            <a:extLst>
              <a:ext uri="{FF2B5EF4-FFF2-40B4-BE49-F238E27FC236}">
                <a16:creationId xmlns:a16="http://schemas.microsoft.com/office/drawing/2014/main" id="{35175A77-2EB0-A8CD-4836-C4CDC6A8F3B9}"/>
              </a:ext>
            </a:extLst>
          </p:cNvPr>
          <p:cNvSpPr txBox="1"/>
          <p:nvPr/>
        </p:nvSpPr>
        <p:spPr>
          <a:xfrm>
            <a:off x="6645091" y="1362909"/>
            <a:ext cx="2548069" cy="568489"/>
          </a:xfrm>
          <a:prstGeom prst="rect">
            <a:avLst/>
          </a:prstGeom>
          <a:noFill/>
        </p:spPr>
        <p:txBody>
          <a:bodyPr wrap="square" rtlCol="0">
            <a:spAutoFit/>
          </a:bodyPr>
          <a:lstStyle/>
          <a:p>
            <a:pPr>
              <a:lnSpc>
                <a:spcPts val="1900"/>
              </a:lnSpc>
              <a:spcBef>
                <a:spcPts val="1200"/>
              </a:spcBef>
            </a:pPr>
            <a:r>
              <a:rPr lang="en-US" sz="1400" dirty="0">
                <a:solidFill>
                  <a:srgbClr val="20404E"/>
                </a:solidFill>
                <a:latin typeface="Arial" panose="020B0604020202020204" pitchFamily="34" charset="0"/>
                <a:cs typeface="Arial" panose="020B0604020202020204" pitchFamily="34" charset="0"/>
              </a:rPr>
              <a:t>Phone: (720) 877-0132</a:t>
            </a:r>
          </a:p>
          <a:p>
            <a:pPr>
              <a:lnSpc>
                <a:spcPts val="1900"/>
              </a:lnSpc>
            </a:pPr>
            <a:r>
              <a:rPr lang="en-US" sz="1400" dirty="0">
                <a:solidFill>
                  <a:srgbClr val="20404E"/>
                </a:solidFill>
                <a:latin typeface="Arial" panose="020B0604020202020204" pitchFamily="34" charset="0"/>
                <a:cs typeface="Arial" panose="020B0604020202020204" pitchFamily="34" charset="0"/>
              </a:rPr>
              <a:t>Email: psolly@vistagold.com</a:t>
            </a:r>
          </a:p>
        </p:txBody>
      </p:sp>
      <p:pic>
        <p:nvPicPr>
          <p:cNvPr id="7" name="Picture 6" descr="An aerial view of a large area&#10;&#10;AI-generated content may be incorrect.">
            <a:extLst>
              <a:ext uri="{FF2B5EF4-FFF2-40B4-BE49-F238E27FC236}">
                <a16:creationId xmlns:a16="http://schemas.microsoft.com/office/drawing/2014/main" id="{FF4CCA86-3EE5-CECF-5747-64C6BB848655}"/>
              </a:ext>
            </a:extLst>
          </p:cNvPr>
          <p:cNvPicPr>
            <a:picLocks noChangeAspect="1"/>
          </p:cNvPicPr>
          <p:nvPr/>
        </p:nvPicPr>
        <p:blipFill>
          <a:blip r:embed="rId2"/>
          <a:srcRect t="12810" b="8054"/>
          <a:stretch>
            <a:fillRect/>
          </a:stretch>
        </p:blipFill>
        <p:spPr>
          <a:xfrm>
            <a:off x="0" y="2065667"/>
            <a:ext cx="12192000" cy="3823148"/>
          </a:xfrm>
          <a:prstGeom prst="rect">
            <a:avLst/>
          </a:prstGeom>
        </p:spPr>
      </p:pic>
      <p:cxnSp>
        <p:nvCxnSpPr>
          <p:cNvPr id="8" name="Straight Connector 7">
            <a:extLst>
              <a:ext uri="{FF2B5EF4-FFF2-40B4-BE49-F238E27FC236}">
                <a16:creationId xmlns:a16="http://schemas.microsoft.com/office/drawing/2014/main" id="{A5E39D0B-B443-277F-9676-6772057C7C57}"/>
              </a:ext>
            </a:extLst>
          </p:cNvPr>
          <p:cNvCxnSpPr>
            <a:cxnSpLocks/>
          </p:cNvCxnSpPr>
          <p:nvPr/>
        </p:nvCxnSpPr>
        <p:spPr>
          <a:xfrm>
            <a:off x="0" y="2046642"/>
            <a:ext cx="12192000" cy="0"/>
          </a:xfrm>
          <a:prstGeom prst="line">
            <a:avLst/>
          </a:prstGeom>
          <a:ln w="28575">
            <a:solidFill>
              <a:srgbClr val="D1962A"/>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8610A04-641E-0A0E-4571-93FD5466DC9E}"/>
              </a:ext>
            </a:extLst>
          </p:cNvPr>
          <p:cNvSpPr/>
          <p:nvPr/>
        </p:nvSpPr>
        <p:spPr>
          <a:xfrm>
            <a:off x="5021865" y="5944149"/>
            <a:ext cx="2365248" cy="486480"/>
          </a:xfrm>
          <a:prstGeom prst="rect">
            <a:avLst/>
          </a:prstGeom>
        </p:spPr>
        <p:txBody>
          <a:bodyPr wrap="square">
            <a:spAutoFit/>
          </a:bodyPr>
          <a:lstStyle/>
          <a:p>
            <a:pPr algn="ctr">
              <a:lnSpc>
                <a:spcPts val="1620"/>
              </a:lnSpc>
            </a:pPr>
            <a:r>
              <a:rPr lang="en-CA" sz="1200" dirty="0">
                <a:solidFill>
                  <a:srgbClr val="20404E"/>
                </a:solidFill>
                <a:latin typeface="Arial" panose="020B0604020202020204" pitchFamily="34" charset="0"/>
                <a:cs typeface="Arial" panose="020B0604020202020204" pitchFamily="34" charset="0"/>
              </a:rPr>
              <a:t>NYSE AMERICAN &amp; TSX: </a:t>
            </a:r>
            <a:r>
              <a:rPr lang="en-CA" sz="1200" b="1" dirty="0">
                <a:solidFill>
                  <a:srgbClr val="002060"/>
                </a:solidFill>
                <a:latin typeface="Arial Black" panose="020B0604020202020204" pitchFamily="34" charset="0"/>
                <a:cs typeface="Arial Black" panose="020B0604020202020204" pitchFamily="34" charset="0"/>
              </a:rPr>
              <a:t>VGZ</a:t>
            </a:r>
          </a:p>
          <a:p>
            <a:pPr algn="ctr">
              <a:lnSpc>
                <a:spcPts val="1620"/>
              </a:lnSpc>
            </a:pPr>
            <a:r>
              <a:rPr lang="en-CA" sz="1200" b="1" dirty="0">
                <a:solidFill>
                  <a:srgbClr val="002060"/>
                </a:solidFill>
                <a:latin typeface="Arial" panose="020B0604020202020204" pitchFamily="34" charset="0"/>
                <a:cs typeface="Arial" panose="020B0604020202020204" pitchFamily="34" charset="0"/>
              </a:rPr>
              <a:t>www.</a:t>
            </a:r>
            <a:r>
              <a:rPr lang="en-CA" sz="1200" b="1" dirty="0">
                <a:solidFill>
                  <a:schemeClr val="tx2">
                    <a:lumMod val="90000"/>
                    <a:lumOff val="10000"/>
                  </a:schemeClr>
                </a:solidFill>
                <a:latin typeface="Arial" panose="020B0604020202020204" pitchFamily="34" charset="0"/>
                <a:cs typeface="Arial" panose="020B0604020202020204" pitchFamily="34" charset="0"/>
              </a:rPr>
              <a:t>vistagold</a:t>
            </a:r>
            <a:r>
              <a:rPr lang="en-CA" sz="1200" b="1" dirty="0">
                <a:solidFill>
                  <a:srgbClr val="002060"/>
                </a:solidFill>
                <a:latin typeface="Arial" panose="020B0604020202020204" pitchFamily="34" charset="0"/>
                <a:cs typeface="Arial" panose="020B0604020202020204" pitchFamily="34" charset="0"/>
              </a:rPr>
              <a:t>.com</a:t>
            </a:r>
            <a:endParaRPr lang="en-CA" sz="1200" b="1" dirty="0">
              <a:solidFill>
                <a:srgbClr val="002060"/>
              </a:solidFill>
              <a:effectLst/>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0B60BD51-5BFC-93FC-3A0C-7FFB4FB8513D}"/>
              </a:ext>
              <a:ext uri="{C183D7F6-B498-43B3-948B-1728B52AA6E4}">
                <adec:decorative xmlns:adec="http://schemas.microsoft.com/office/drawing/2017/decorative" val="1"/>
              </a:ext>
            </a:extLst>
          </p:cNvPr>
          <p:cNvGrpSpPr/>
          <p:nvPr/>
        </p:nvGrpSpPr>
        <p:grpSpPr>
          <a:xfrm>
            <a:off x="5852718" y="6467427"/>
            <a:ext cx="565217" cy="212363"/>
            <a:chOff x="5759208" y="6307719"/>
            <a:chExt cx="565217" cy="212363"/>
          </a:xfrm>
        </p:grpSpPr>
        <p:pic>
          <p:nvPicPr>
            <p:cNvPr id="11" name="Picture 10" descr="A black and grey logo&#10;&#10;Description automatically generated with medium confidence">
              <a:extLst>
                <a:ext uri="{FF2B5EF4-FFF2-40B4-BE49-F238E27FC236}">
                  <a16:creationId xmlns:a16="http://schemas.microsoft.com/office/drawing/2014/main" id="{AFFB4F31-B148-16AB-23F4-6A0276F79D2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072494" y="6307719"/>
              <a:ext cx="251931" cy="198481"/>
            </a:xfrm>
            <a:prstGeom prst="rect">
              <a:avLst/>
            </a:prstGeom>
          </p:spPr>
        </p:pic>
        <p:pic>
          <p:nvPicPr>
            <p:cNvPr id="12" name="Picture 11" descr="A black and grey x&#10;&#10;Description automatically generated">
              <a:extLst>
                <a:ext uri="{FF2B5EF4-FFF2-40B4-BE49-F238E27FC236}">
                  <a16:creationId xmlns:a16="http://schemas.microsoft.com/office/drawing/2014/main" id="{6A0588EB-412D-ACBF-A726-25360596890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59208" y="6316450"/>
              <a:ext cx="220601" cy="203632"/>
            </a:xfrm>
            <a:prstGeom prst="rect">
              <a:avLst/>
            </a:prstGeom>
          </p:spPr>
        </p:pic>
      </p:grpSp>
      <p:pic>
        <p:nvPicPr>
          <p:cNvPr id="13" name="Picture 12" descr="A yellow and blue logo&#10;&#10;AI-generated content may be incorrect.">
            <a:extLst>
              <a:ext uri="{FF2B5EF4-FFF2-40B4-BE49-F238E27FC236}">
                <a16:creationId xmlns:a16="http://schemas.microsoft.com/office/drawing/2014/main" id="{F6EF5724-3CBC-7F14-245B-EA88DF29BA8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61562" y="217179"/>
            <a:ext cx="1719682" cy="827837"/>
          </a:xfrm>
          <a:prstGeom prst="rect">
            <a:avLst/>
          </a:prstGeom>
          <a:noFill/>
          <a:ln>
            <a:noFill/>
          </a:ln>
        </p:spPr>
      </p:pic>
      <p:cxnSp>
        <p:nvCxnSpPr>
          <p:cNvPr id="2" name="Straight Connector 1">
            <a:extLst>
              <a:ext uri="{FF2B5EF4-FFF2-40B4-BE49-F238E27FC236}">
                <a16:creationId xmlns:a16="http://schemas.microsoft.com/office/drawing/2014/main" id="{EA90BAD0-DBD7-AA7D-9DBC-B0AEA4636A2D}"/>
              </a:ext>
            </a:extLst>
          </p:cNvPr>
          <p:cNvCxnSpPr>
            <a:cxnSpLocks/>
          </p:cNvCxnSpPr>
          <p:nvPr/>
        </p:nvCxnSpPr>
        <p:spPr>
          <a:xfrm>
            <a:off x="-5302" y="0"/>
            <a:ext cx="12192000" cy="0"/>
          </a:xfrm>
          <a:prstGeom prst="line">
            <a:avLst/>
          </a:prstGeom>
          <a:ln w="28575">
            <a:solidFill>
              <a:srgbClr val="D196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61774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AE5B7-39CA-AF4C-1BF0-463490BEE6B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01EFB1E-9382-C412-6C37-47153E859D3B}"/>
              </a:ext>
            </a:extLst>
          </p:cNvPr>
          <p:cNvSpPr>
            <a:spLocks noGrp="1"/>
          </p:cNvSpPr>
          <p:nvPr>
            <p:ph type="sldNum" sz="quarter" idx="12"/>
          </p:nvPr>
        </p:nvSpPr>
        <p:spPr>
          <a:xfrm>
            <a:off x="11371845" y="6561515"/>
            <a:ext cx="592348" cy="365497"/>
          </a:xfrm>
        </p:spPr>
        <p:txBody>
          <a:bodyPr/>
          <a:lstStyle/>
          <a:p>
            <a:fld id="{F38C2D39-810D-E34A-BF92-80CA0CB22B82}" type="slidenum">
              <a:rPr lang="en-US" smtClean="0"/>
              <a:pPr/>
              <a:t>12</a:t>
            </a:fld>
            <a:endParaRPr lang="en-US" sz="1000" dirty="0"/>
          </a:p>
        </p:txBody>
      </p:sp>
      <p:sp>
        <p:nvSpPr>
          <p:cNvPr id="13" name="Rectangle 12">
            <a:extLst>
              <a:ext uri="{FF2B5EF4-FFF2-40B4-BE49-F238E27FC236}">
                <a16:creationId xmlns:a16="http://schemas.microsoft.com/office/drawing/2014/main" id="{D52DA783-A446-E9C9-67E3-B78ADE8F55B8}"/>
              </a:ext>
            </a:extLst>
          </p:cNvPr>
          <p:cNvSpPr/>
          <p:nvPr/>
        </p:nvSpPr>
        <p:spPr>
          <a:xfrm>
            <a:off x="-2" y="6772940"/>
            <a:ext cx="12180627" cy="84090"/>
          </a:xfrm>
          <a:prstGeom prst="rect">
            <a:avLst/>
          </a:prstGeom>
          <a:solidFill>
            <a:srgbClr val="F2F5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Footer Placeholder 4">
            <a:extLst>
              <a:ext uri="{FF2B5EF4-FFF2-40B4-BE49-F238E27FC236}">
                <a16:creationId xmlns:a16="http://schemas.microsoft.com/office/drawing/2014/main" id="{8BBC1B23-DFD0-40F7-4065-F7BDFD6B45DD}"/>
              </a:ext>
            </a:extLst>
          </p:cNvPr>
          <p:cNvSpPr>
            <a:spLocks noGrp="1"/>
          </p:cNvSpPr>
          <p:nvPr>
            <p:ph type="ftr" sz="quarter" idx="11"/>
          </p:nvPr>
        </p:nvSpPr>
        <p:spPr>
          <a:xfrm>
            <a:off x="571501" y="6561515"/>
            <a:ext cx="1757632" cy="283785"/>
          </a:xfrm>
        </p:spPr>
        <p:txBody>
          <a:bodyPr lIns="0" tIns="0" rIns="0" bIns="0" anchor="t" anchorCtr="0"/>
          <a:lstStyle>
            <a:lvl1pPr algn="l">
              <a:defRPr sz="900">
                <a:solidFill>
                  <a:srgbClr val="007CC4"/>
                </a:solidFill>
                <a:latin typeface="Arial" panose="020B0604020202020204" pitchFamily="34" charset="0"/>
                <a:cs typeface="Arial" panose="020B0604020202020204" pitchFamily="34" charset="0"/>
              </a:defRPr>
            </a:lvl1pPr>
          </a:lstStyle>
          <a:p>
            <a:r>
              <a:rPr lang="en-US" b="1" dirty="0"/>
              <a:t>VGZ | VISTA GOLD</a:t>
            </a:r>
          </a:p>
        </p:txBody>
      </p:sp>
      <p:pic>
        <p:nvPicPr>
          <p:cNvPr id="5" name="Picture 4">
            <a:extLst>
              <a:ext uri="{FF2B5EF4-FFF2-40B4-BE49-F238E27FC236}">
                <a16:creationId xmlns:a16="http://schemas.microsoft.com/office/drawing/2014/main" id="{A7DADA18-E90D-B708-7325-6E55716B5DBF}"/>
              </a:ext>
            </a:extLst>
          </p:cNvPr>
          <p:cNvPicPr>
            <a:picLocks noChangeAspect="1"/>
          </p:cNvPicPr>
          <p:nvPr/>
        </p:nvPicPr>
        <p:blipFill rotWithShape="1">
          <a:blip r:embed="rId2"/>
          <a:srcRect t="8883" r="-109" b="21805"/>
          <a:stretch/>
        </p:blipFill>
        <p:spPr>
          <a:xfrm>
            <a:off x="11375" y="-12700"/>
            <a:ext cx="12192000" cy="6858000"/>
          </a:xfrm>
          <a:prstGeom prst="rect">
            <a:avLst/>
          </a:prstGeom>
        </p:spPr>
      </p:pic>
      <p:sp>
        <p:nvSpPr>
          <p:cNvPr id="6" name="Title 1">
            <a:extLst>
              <a:ext uri="{FF2B5EF4-FFF2-40B4-BE49-F238E27FC236}">
                <a16:creationId xmlns:a16="http://schemas.microsoft.com/office/drawing/2014/main" id="{613D6110-8CD0-CE4F-1C15-025ECDEC3CF2}"/>
              </a:ext>
            </a:extLst>
          </p:cNvPr>
          <p:cNvSpPr txBox="1">
            <a:spLocks/>
          </p:cNvSpPr>
          <p:nvPr/>
        </p:nvSpPr>
        <p:spPr>
          <a:xfrm>
            <a:off x="4927275" y="1161013"/>
            <a:ext cx="2337450" cy="613999"/>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2400" b="1" i="0" kern="1200">
                <a:solidFill>
                  <a:srgbClr val="00295F"/>
                </a:solidFill>
                <a:latin typeface="Arial Black" panose="020B0604020202020204" pitchFamily="34" charset="0"/>
                <a:ea typeface="+mj-ea"/>
                <a:cs typeface="Arial Black" panose="020B0604020202020204" pitchFamily="34" charset="0"/>
              </a:defRPr>
            </a:lvl1pPr>
          </a:lstStyle>
          <a:p>
            <a:r>
              <a:rPr lang="en-US" dirty="0">
                <a:solidFill>
                  <a:schemeClr val="bg1"/>
                </a:solidFill>
              </a:rPr>
              <a:t>APPENDIX</a:t>
            </a:r>
          </a:p>
        </p:txBody>
      </p:sp>
    </p:spTree>
    <p:extLst>
      <p:ext uri="{BB962C8B-B14F-4D97-AF65-F5344CB8AC3E}">
        <p14:creationId xmlns:p14="http://schemas.microsoft.com/office/powerpoint/2010/main" val="739626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BDB88-7CEE-22C7-5B5A-06656260011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8ECAD3-5435-3CC0-2161-018D51B18E1E}"/>
              </a:ext>
            </a:extLst>
          </p:cNvPr>
          <p:cNvSpPr>
            <a:spLocks noGrp="1"/>
          </p:cNvSpPr>
          <p:nvPr>
            <p:ph type="sldNum" sz="quarter" idx="12"/>
          </p:nvPr>
        </p:nvSpPr>
        <p:spPr>
          <a:xfrm>
            <a:off x="11371845" y="6561515"/>
            <a:ext cx="592348" cy="365497"/>
          </a:xfrm>
        </p:spPr>
        <p:txBody>
          <a:bodyPr/>
          <a:lstStyle/>
          <a:p>
            <a:fld id="{F38C2D39-810D-E34A-BF92-80CA0CB22B82}" type="slidenum">
              <a:rPr lang="en-US" smtClean="0"/>
              <a:pPr/>
              <a:t>13</a:t>
            </a:fld>
            <a:endParaRPr lang="en-US" sz="1000" dirty="0"/>
          </a:p>
        </p:txBody>
      </p:sp>
      <p:sp>
        <p:nvSpPr>
          <p:cNvPr id="13" name="Rectangle 12">
            <a:extLst>
              <a:ext uri="{FF2B5EF4-FFF2-40B4-BE49-F238E27FC236}">
                <a16:creationId xmlns:a16="http://schemas.microsoft.com/office/drawing/2014/main" id="{5D5C076A-6C92-B6D5-6F6A-959089021302}"/>
              </a:ext>
            </a:extLst>
          </p:cNvPr>
          <p:cNvSpPr/>
          <p:nvPr/>
        </p:nvSpPr>
        <p:spPr>
          <a:xfrm>
            <a:off x="-2" y="6772940"/>
            <a:ext cx="12180627" cy="84090"/>
          </a:xfrm>
          <a:prstGeom prst="rect">
            <a:avLst/>
          </a:prstGeom>
          <a:solidFill>
            <a:srgbClr val="F2F5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Footer Placeholder 4">
            <a:extLst>
              <a:ext uri="{FF2B5EF4-FFF2-40B4-BE49-F238E27FC236}">
                <a16:creationId xmlns:a16="http://schemas.microsoft.com/office/drawing/2014/main" id="{CFC59F0E-32C8-93E3-D2AE-E78196E1ED54}"/>
              </a:ext>
            </a:extLst>
          </p:cNvPr>
          <p:cNvSpPr>
            <a:spLocks noGrp="1"/>
          </p:cNvSpPr>
          <p:nvPr>
            <p:ph type="ftr" sz="quarter" idx="11"/>
          </p:nvPr>
        </p:nvSpPr>
        <p:spPr>
          <a:xfrm>
            <a:off x="571501" y="6561515"/>
            <a:ext cx="1757632" cy="283785"/>
          </a:xfrm>
        </p:spPr>
        <p:txBody>
          <a:bodyPr lIns="0" tIns="0" rIns="0" bIns="0" anchor="t" anchorCtr="0"/>
          <a:lstStyle>
            <a:lvl1pPr algn="l">
              <a:defRPr sz="900">
                <a:solidFill>
                  <a:srgbClr val="007CC4"/>
                </a:solidFill>
                <a:latin typeface="Arial" panose="020B0604020202020204" pitchFamily="34" charset="0"/>
                <a:cs typeface="Arial" panose="020B0604020202020204" pitchFamily="34" charset="0"/>
              </a:defRPr>
            </a:lvl1pPr>
          </a:lstStyle>
          <a:p>
            <a:r>
              <a:rPr lang="en-US" b="1" dirty="0"/>
              <a:t>VGZ | VISTA GOLD</a:t>
            </a:r>
          </a:p>
        </p:txBody>
      </p:sp>
      <p:sp>
        <p:nvSpPr>
          <p:cNvPr id="2" name="Title 1">
            <a:extLst>
              <a:ext uri="{FF2B5EF4-FFF2-40B4-BE49-F238E27FC236}">
                <a16:creationId xmlns:a16="http://schemas.microsoft.com/office/drawing/2014/main" id="{5450D9C5-166A-1399-DF54-7794AD25902D}"/>
              </a:ext>
            </a:extLst>
          </p:cNvPr>
          <p:cNvSpPr>
            <a:spLocks noGrp="1"/>
          </p:cNvSpPr>
          <p:nvPr>
            <p:ph type="title"/>
          </p:nvPr>
        </p:nvSpPr>
        <p:spPr>
          <a:xfrm>
            <a:off x="581391" y="423997"/>
            <a:ext cx="10790454" cy="332399"/>
          </a:xfrm>
        </p:spPr>
        <p:txBody>
          <a:bodyPr wrap="square" anchor="t" anchorCtr="0">
            <a:spAutoFit/>
          </a:bodyPr>
          <a:lstStyle/>
          <a:p>
            <a:r>
              <a:rPr lang="en-CA" dirty="0">
                <a:solidFill>
                  <a:srgbClr val="00295F"/>
                </a:solidFill>
              </a:rPr>
              <a:t>MINERAL RES</a:t>
            </a:r>
            <a:r>
              <a:rPr lang="en-CA" dirty="0"/>
              <a:t>OURCES ESTIMATE</a:t>
            </a:r>
            <a:endParaRPr lang="en-CA" dirty="0">
              <a:solidFill>
                <a:srgbClr val="00295F"/>
              </a:solidFill>
            </a:endParaRPr>
          </a:p>
        </p:txBody>
      </p:sp>
      <p:sp>
        <p:nvSpPr>
          <p:cNvPr id="17" name="TextBox 16">
            <a:extLst>
              <a:ext uri="{FF2B5EF4-FFF2-40B4-BE49-F238E27FC236}">
                <a16:creationId xmlns:a16="http://schemas.microsoft.com/office/drawing/2014/main" id="{ABB86304-E4CE-C93E-CF38-097006AC2368}"/>
              </a:ext>
            </a:extLst>
          </p:cNvPr>
          <p:cNvSpPr txBox="1"/>
          <p:nvPr/>
        </p:nvSpPr>
        <p:spPr>
          <a:xfrm>
            <a:off x="625481" y="3901894"/>
            <a:ext cx="11338712" cy="2132956"/>
          </a:xfrm>
          <a:prstGeom prst="rect">
            <a:avLst/>
          </a:prstGeom>
          <a:noFill/>
        </p:spPr>
        <p:txBody>
          <a:bodyPr wrap="square">
            <a:spAutoFit/>
          </a:bodyPr>
          <a:lstStyle/>
          <a:p>
            <a:pPr marL="0" marR="0">
              <a:buNone/>
            </a:pPr>
            <a:r>
              <a:rPr lang="en-US" sz="900" kern="100" dirty="0">
                <a:solidFill>
                  <a:schemeClr val="tx1">
                    <a:lumMod val="60000"/>
                    <a:lumOff val="40000"/>
                  </a:schemeClr>
                </a:solidFill>
                <a:effectLst/>
                <a:latin typeface="Arial" panose="020B0604020202020204" pitchFamily="34" charset="0"/>
                <a:ea typeface="Aptos" panose="020B0004020202020204" pitchFamily="34" charset="0"/>
                <a:cs typeface="Times New Roman" panose="02020603050405020304" pitchFamily="18" charset="0"/>
              </a:rPr>
              <a:t>Notes:</a:t>
            </a:r>
            <a:endParaRPr lang="en-US" sz="1200" kern="100" dirty="0">
              <a:solidFill>
                <a:schemeClr val="tx1">
                  <a:lumMod val="60000"/>
                  <a:lumOff val="4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buFont typeface="+mj-lt"/>
              <a:buAutoNum type="arabicParenR"/>
            </a:pPr>
            <a:r>
              <a:rPr lang="en-US" sz="900" kern="0" dirty="0">
                <a:solidFill>
                  <a:schemeClr val="tx1">
                    <a:lumMod val="60000"/>
                    <a:lumOff val="40000"/>
                  </a:schemeClr>
                </a:solidFill>
                <a:effectLst/>
                <a:latin typeface="Arial" panose="020B0604020202020204" pitchFamily="34" charset="0"/>
                <a:ea typeface="Times New Roman" panose="02020603050405020304" pitchFamily="18" charset="0"/>
                <a:cs typeface="Times New Roman" panose="02020603050405020304" pitchFamily="18" charset="0"/>
              </a:rPr>
              <a:t>Measured &amp; Indicated resources include Proven and Probable Reserves.</a:t>
            </a:r>
            <a:endParaRPr lang="en-US" sz="1200" kern="100" dirty="0">
              <a:solidFill>
                <a:schemeClr val="tx1">
                  <a:lumMod val="60000"/>
                  <a:lumOff val="4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buFont typeface="+mj-lt"/>
              <a:buAutoNum type="arabicParenR"/>
            </a:pPr>
            <a:r>
              <a:rPr lang="en-US" sz="900" kern="0" dirty="0">
                <a:solidFill>
                  <a:schemeClr val="tx1">
                    <a:lumMod val="60000"/>
                    <a:lumOff val="40000"/>
                  </a:schemeClr>
                </a:solidFill>
                <a:effectLst/>
                <a:latin typeface="Arial" panose="020B0604020202020204" pitchFamily="34" charset="0"/>
                <a:ea typeface="Times New Roman" panose="02020603050405020304" pitchFamily="18" charset="0"/>
                <a:cs typeface="Times New Roman" panose="02020603050405020304" pitchFamily="18" charset="0"/>
              </a:rPr>
              <a:t>Batman and Quigley Resources are quoted at a 0.40g-Au/t cut-off grade. Heap Leach resources are the average grade of the heap, no cut-off applied. </a:t>
            </a:r>
            <a:endParaRPr lang="en-US" sz="1200" kern="100" dirty="0">
              <a:solidFill>
                <a:schemeClr val="tx1">
                  <a:lumMod val="60000"/>
                  <a:lumOff val="4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buFont typeface="+mj-lt"/>
              <a:buAutoNum type="arabicParenR"/>
            </a:pPr>
            <a:r>
              <a:rPr lang="en-US" sz="900" kern="0" dirty="0">
                <a:solidFill>
                  <a:schemeClr val="tx1">
                    <a:lumMod val="60000"/>
                    <a:lumOff val="40000"/>
                  </a:schemeClr>
                </a:solidFill>
                <a:effectLst/>
                <a:latin typeface="Arial" panose="020B0604020202020204" pitchFamily="34" charset="0"/>
                <a:ea typeface="Times New Roman" panose="02020603050405020304" pitchFamily="18" charset="0"/>
                <a:cs typeface="Times New Roman" panose="02020603050405020304" pitchFamily="18" charset="0"/>
              </a:rPr>
              <a:t>Batman: Resources constrained within a $1,950/oz gold pit shell. Pit parameters: Mining Cost $3.00/tonne, Milling Cost $17.50/tonne processed, G&amp;A Cost $1.50/tonne processed, Au Recovery metallurgical equation averaging 89.7%. </a:t>
            </a:r>
            <a:endParaRPr lang="en-US" sz="1200" kern="100" dirty="0">
              <a:solidFill>
                <a:schemeClr val="tx1">
                  <a:lumMod val="60000"/>
                  <a:lumOff val="4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buFont typeface="+mj-lt"/>
              <a:buAutoNum type="arabicParenR"/>
            </a:pPr>
            <a:r>
              <a:rPr lang="en-US" sz="900" kern="0" dirty="0">
                <a:solidFill>
                  <a:schemeClr val="tx1">
                    <a:lumMod val="60000"/>
                    <a:lumOff val="40000"/>
                  </a:schemeClr>
                </a:solidFill>
                <a:effectLst/>
                <a:latin typeface="Arial" panose="020B0604020202020204" pitchFamily="34" charset="0"/>
                <a:ea typeface="Times New Roman" panose="02020603050405020304" pitchFamily="18" charset="0"/>
                <a:cs typeface="Times New Roman" panose="02020603050405020304" pitchFamily="18" charset="0"/>
              </a:rPr>
              <a:t>Quigleys: Resources constrained within a $1,950/oz gold pit shell. Pit parameters: Mining Cost $3.00/tonne, Milling Cost $17.50/tonne processed, G&amp;A Cost $1.50/tonne processed, Au Recovery metallurgical equation averaging 89.7%.</a:t>
            </a:r>
            <a:endParaRPr lang="en-US" sz="1200" kern="100" dirty="0">
              <a:solidFill>
                <a:schemeClr val="tx1">
                  <a:lumMod val="60000"/>
                  <a:lumOff val="4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buFont typeface="+mj-lt"/>
              <a:buAutoNum type="arabicParenR"/>
            </a:pPr>
            <a:r>
              <a:rPr lang="en-US" sz="900" kern="0" dirty="0">
                <a:solidFill>
                  <a:schemeClr val="tx1">
                    <a:lumMod val="60000"/>
                    <a:lumOff val="40000"/>
                  </a:schemeClr>
                </a:solidFill>
                <a:effectLst/>
                <a:latin typeface="Arial" panose="020B0604020202020204" pitchFamily="34" charset="0"/>
                <a:ea typeface="Times New Roman" panose="02020603050405020304" pitchFamily="18" charset="0"/>
                <a:cs typeface="Times New Roman" panose="02020603050405020304" pitchFamily="18" charset="0"/>
              </a:rPr>
              <a:t>Differences in the table due to rounding are not considered material. Differences between Batman and Quigleys mining and metallurgical parameters are due to their individual geologic and engineering characteristics.  </a:t>
            </a:r>
            <a:endParaRPr lang="en-US" sz="1200" kern="100" dirty="0">
              <a:solidFill>
                <a:schemeClr val="tx1">
                  <a:lumMod val="60000"/>
                  <a:lumOff val="4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buFont typeface="+mj-lt"/>
              <a:buAutoNum type="arabicParenR"/>
            </a:pPr>
            <a:r>
              <a:rPr lang="en-US" sz="900" kern="0" dirty="0">
                <a:solidFill>
                  <a:schemeClr val="tx1">
                    <a:lumMod val="60000"/>
                    <a:lumOff val="40000"/>
                  </a:schemeClr>
                </a:solidFill>
                <a:effectLst/>
                <a:latin typeface="Arial" panose="020B0604020202020204" pitchFamily="34" charset="0"/>
                <a:ea typeface="Times New Roman" panose="02020603050405020304" pitchFamily="18" charset="0"/>
                <a:cs typeface="Times New Roman" panose="02020603050405020304" pitchFamily="18" charset="0"/>
              </a:rPr>
              <a:t>Kira Johnson, MMSA, of Tetra Tech is the QP responsible for the Statement of Mineral Resources for the Batman, Quigleys deposits and Heap Leach pad.  </a:t>
            </a:r>
            <a:endParaRPr lang="en-US" sz="1200" kern="100" dirty="0">
              <a:solidFill>
                <a:schemeClr val="tx1">
                  <a:lumMod val="60000"/>
                  <a:lumOff val="4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buFont typeface="+mj-lt"/>
              <a:buAutoNum type="arabicParenR"/>
            </a:pPr>
            <a:r>
              <a:rPr lang="en-US" sz="900" kern="0" dirty="0">
                <a:solidFill>
                  <a:schemeClr val="tx1">
                    <a:lumMod val="60000"/>
                    <a:lumOff val="40000"/>
                  </a:schemeClr>
                </a:solidFill>
                <a:effectLst/>
                <a:latin typeface="Arial" panose="020B0604020202020204" pitchFamily="34" charset="0"/>
                <a:ea typeface="Times New Roman" panose="02020603050405020304" pitchFamily="18" charset="0"/>
                <a:cs typeface="Times New Roman" panose="02020603050405020304" pitchFamily="18" charset="0"/>
              </a:rPr>
              <a:t>The effective date of the Heap Leach, Batman and Quigleys resource estimate is July 25, 2025.</a:t>
            </a:r>
            <a:endParaRPr lang="en-US" sz="1200" kern="100" dirty="0">
              <a:solidFill>
                <a:schemeClr val="tx1">
                  <a:lumMod val="60000"/>
                  <a:lumOff val="4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buFont typeface="+mj-lt"/>
              <a:buAutoNum type="arabicParenR"/>
            </a:pPr>
            <a:r>
              <a:rPr lang="en-US" sz="900" kern="0" dirty="0">
                <a:solidFill>
                  <a:schemeClr val="tx1">
                    <a:lumMod val="60000"/>
                    <a:lumOff val="40000"/>
                  </a:schemeClr>
                </a:solidFill>
                <a:effectLst/>
                <a:latin typeface="Arial" panose="020B0604020202020204" pitchFamily="34" charset="0"/>
                <a:ea typeface="Times New Roman" panose="02020603050405020304" pitchFamily="18" charset="0"/>
                <a:cs typeface="Times New Roman" panose="02020603050405020304" pitchFamily="18" charset="0"/>
              </a:rPr>
              <a:t>Mineral resources that are not mineral reserves have no demonstrated economic viability and do not meet all relevant modifying factors.</a:t>
            </a:r>
            <a:endParaRPr lang="en-US" sz="1200" kern="100" dirty="0">
              <a:solidFill>
                <a:schemeClr val="tx1">
                  <a:lumMod val="60000"/>
                  <a:lumOff val="4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mj-lt"/>
              <a:buAutoNum type="arabicParenR"/>
            </a:pPr>
            <a:r>
              <a:rPr lang="en-US" sz="900" kern="0" dirty="0">
                <a:solidFill>
                  <a:schemeClr val="tx1">
                    <a:lumMod val="60000"/>
                    <a:lumOff val="40000"/>
                  </a:schemeClr>
                </a:solidFill>
                <a:effectLst/>
                <a:latin typeface="Arial" panose="020B0604020202020204" pitchFamily="34" charset="0"/>
                <a:ea typeface="Times New Roman" panose="02020603050405020304" pitchFamily="18" charset="0"/>
                <a:cs typeface="Times New Roman" panose="02020603050405020304" pitchFamily="18" charset="0"/>
              </a:rPr>
              <a:t>The Mineral Resources were estimated using the Canadian Institute of Mining, Metallurgy and Petroleum (CIM) Definition Standards for Mineral Resources and Reserves.</a:t>
            </a:r>
            <a:endParaRPr lang="en-US" sz="1200" kern="100" dirty="0">
              <a:solidFill>
                <a:schemeClr val="tx1">
                  <a:lumMod val="60000"/>
                  <a:lumOff val="40000"/>
                </a:schemeClr>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CC318F5B-59F7-A9FA-94D9-F3DB58F2DA99}"/>
              </a:ext>
            </a:extLst>
          </p:cNvPr>
          <p:cNvPicPr>
            <a:picLocks noChangeAspect="1"/>
          </p:cNvPicPr>
          <p:nvPr/>
        </p:nvPicPr>
        <p:blipFill>
          <a:blip r:embed="rId3"/>
          <a:stretch>
            <a:fillRect/>
          </a:stretch>
        </p:blipFill>
        <p:spPr>
          <a:xfrm>
            <a:off x="420955" y="1449898"/>
            <a:ext cx="11338712" cy="2198980"/>
          </a:xfrm>
          <a:prstGeom prst="rect">
            <a:avLst/>
          </a:prstGeom>
        </p:spPr>
      </p:pic>
      <p:sp>
        <p:nvSpPr>
          <p:cNvPr id="3" name="TextBox 2">
            <a:extLst>
              <a:ext uri="{FF2B5EF4-FFF2-40B4-BE49-F238E27FC236}">
                <a16:creationId xmlns:a16="http://schemas.microsoft.com/office/drawing/2014/main" id="{B1AA8CF8-B013-72B0-42AF-EE637E56D0C6}"/>
              </a:ext>
            </a:extLst>
          </p:cNvPr>
          <p:cNvSpPr txBox="1"/>
          <p:nvPr/>
        </p:nvSpPr>
        <p:spPr>
          <a:xfrm>
            <a:off x="571501" y="209540"/>
            <a:ext cx="6108192" cy="184666"/>
          </a:xfrm>
          <a:prstGeom prst="rect">
            <a:avLst/>
          </a:prstGeom>
          <a:noFill/>
        </p:spPr>
        <p:txBody>
          <a:bodyPr wrap="square" lIns="0" tIns="0" rIns="0" bIns="0">
            <a:spAutoFit/>
          </a:bodyPr>
          <a:lstStyle/>
          <a:p>
            <a:r>
              <a:rPr lang="en-CA" sz="1200" b="1" dirty="0">
                <a:solidFill>
                  <a:srgbClr val="BD8B26"/>
                </a:solidFill>
                <a:latin typeface="Arial Black" panose="020B0604020202020204" pitchFamily="34" charset="0"/>
                <a:cs typeface="Arial Black" panose="020B0604020202020204" pitchFamily="34" charset="0"/>
              </a:rPr>
              <a:t>MT TODD GOLD PROJECT</a:t>
            </a:r>
          </a:p>
        </p:txBody>
      </p:sp>
    </p:spTree>
    <p:extLst>
      <p:ext uri="{BB962C8B-B14F-4D97-AF65-F5344CB8AC3E}">
        <p14:creationId xmlns:p14="http://schemas.microsoft.com/office/powerpoint/2010/main" val="2330720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C72FB-CEDF-6C23-61AB-CCE927DC7D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A915AD-A259-78A0-3397-8EFA3A853A98}"/>
              </a:ext>
            </a:extLst>
          </p:cNvPr>
          <p:cNvSpPr>
            <a:spLocks noGrp="1"/>
          </p:cNvSpPr>
          <p:nvPr>
            <p:ph type="title"/>
          </p:nvPr>
        </p:nvSpPr>
        <p:spPr>
          <a:xfrm>
            <a:off x="581391" y="436578"/>
            <a:ext cx="10790454" cy="332399"/>
          </a:xfrm>
        </p:spPr>
        <p:txBody>
          <a:bodyPr wrap="square" anchor="t" anchorCtr="0">
            <a:spAutoFit/>
          </a:bodyPr>
          <a:lstStyle/>
          <a:p>
            <a:r>
              <a:rPr lang="en-CA" dirty="0"/>
              <a:t>MINERAL RESERVES ESTIMATE</a:t>
            </a:r>
            <a:endParaRPr lang="en-CA" dirty="0">
              <a:solidFill>
                <a:srgbClr val="00295F"/>
              </a:solidFill>
            </a:endParaRPr>
          </a:p>
        </p:txBody>
      </p:sp>
      <p:sp>
        <p:nvSpPr>
          <p:cNvPr id="3" name="TextBox 2">
            <a:extLst>
              <a:ext uri="{FF2B5EF4-FFF2-40B4-BE49-F238E27FC236}">
                <a16:creationId xmlns:a16="http://schemas.microsoft.com/office/drawing/2014/main" id="{5722161D-3CC6-64C9-75B3-EB5E7487BBF9}"/>
              </a:ext>
            </a:extLst>
          </p:cNvPr>
          <p:cNvSpPr txBox="1"/>
          <p:nvPr/>
        </p:nvSpPr>
        <p:spPr>
          <a:xfrm>
            <a:off x="571501" y="209540"/>
            <a:ext cx="6108192" cy="184666"/>
          </a:xfrm>
          <a:prstGeom prst="rect">
            <a:avLst/>
          </a:prstGeom>
          <a:noFill/>
        </p:spPr>
        <p:txBody>
          <a:bodyPr wrap="square" lIns="0" tIns="0" rIns="0" bIns="0">
            <a:spAutoFit/>
          </a:bodyPr>
          <a:lstStyle/>
          <a:p>
            <a:r>
              <a:rPr lang="en-CA" sz="1200" b="1" dirty="0">
                <a:solidFill>
                  <a:srgbClr val="BD8B26"/>
                </a:solidFill>
                <a:latin typeface="Arial Black" panose="020B0604020202020204" pitchFamily="34" charset="0"/>
                <a:cs typeface="Arial Black" panose="020B0604020202020204" pitchFamily="34" charset="0"/>
              </a:rPr>
              <a:t>MT TODD GOLD PROJECT </a:t>
            </a:r>
          </a:p>
        </p:txBody>
      </p:sp>
      <p:sp>
        <p:nvSpPr>
          <p:cNvPr id="4" name="Footer Placeholder 4">
            <a:extLst>
              <a:ext uri="{FF2B5EF4-FFF2-40B4-BE49-F238E27FC236}">
                <a16:creationId xmlns:a16="http://schemas.microsoft.com/office/drawing/2014/main" id="{B069A258-33DA-5376-D276-A8C15481D5C2}"/>
              </a:ext>
            </a:extLst>
          </p:cNvPr>
          <p:cNvSpPr>
            <a:spLocks noGrp="1"/>
          </p:cNvSpPr>
          <p:nvPr>
            <p:ph type="ftr" sz="quarter" idx="11"/>
          </p:nvPr>
        </p:nvSpPr>
        <p:spPr>
          <a:xfrm>
            <a:off x="571501" y="6561515"/>
            <a:ext cx="1757632" cy="283785"/>
          </a:xfrm>
        </p:spPr>
        <p:txBody>
          <a:bodyPr lIns="0" tIns="0" rIns="0" bIns="0" anchor="t" anchorCtr="0"/>
          <a:lstStyle>
            <a:lvl1pPr algn="l">
              <a:defRPr sz="900">
                <a:solidFill>
                  <a:srgbClr val="007CC4"/>
                </a:solidFill>
                <a:latin typeface="Arial" panose="020B0604020202020204" pitchFamily="34" charset="0"/>
                <a:cs typeface="Arial" panose="020B0604020202020204" pitchFamily="34" charset="0"/>
              </a:defRPr>
            </a:lvl1pPr>
          </a:lstStyle>
          <a:p>
            <a:r>
              <a:rPr lang="en-US" b="1" dirty="0"/>
              <a:t>VGZ | VISTA GOLD</a:t>
            </a:r>
          </a:p>
        </p:txBody>
      </p:sp>
      <p:sp>
        <p:nvSpPr>
          <p:cNvPr id="8" name="Slide Number Placeholder 3">
            <a:extLst>
              <a:ext uri="{FF2B5EF4-FFF2-40B4-BE49-F238E27FC236}">
                <a16:creationId xmlns:a16="http://schemas.microsoft.com/office/drawing/2014/main" id="{C0C6D19D-66B5-C28A-693E-14051EBC6955}"/>
              </a:ext>
            </a:extLst>
          </p:cNvPr>
          <p:cNvSpPr>
            <a:spLocks noGrp="1"/>
          </p:cNvSpPr>
          <p:nvPr>
            <p:ph type="sldNum" sz="quarter" idx="12"/>
          </p:nvPr>
        </p:nvSpPr>
        <p:spPr>
          <a:xfrm>
            <a:off x="11371845" y="6561515"/>
            <a:ext cx="592348" cy="365497"/>
          </a:xfrm>
        </p:spPr>
        <p:txBody>
          <a:bodyPr/>
          <a:lstStyle/>
          <a:p>
            <a:fld id="{F38C2D39-810D-E34A-BF92-80CA0CB22B82}" type="slidenum">
              <a:rPr lang="en-US" smtClean="0"/>
              <a:pPr/>
              <a:t>14</a:t>
            </a:fld>
            <a:endParaRPr lang="en-US" sz="1000" dirty="0"/>
          </a:p>
        </p:txBody>
      </p:sp>
      <p:graphicFrame>
        <p:nvGraphicFramePr>
          <p:cNvPr id="13" name="Table 12">
            <a:extLst>
              <a:ext uri="{FF2B5EF4-FFF2-40B4-BE49-F238E27FC236}">
                <a16:creationId xmlns:a16="http://schemas.microsoft.com/office/drawing/2014/main" id="{EA8E147E-5891-8F48-B487-D0933FAAA817}"/>
              </a:ext>
            </a:extLst>
          </p:cNvPr>
          <p:cNvGraphicFramePr>
            <a:graphicFrameLocks noGrp="1"/>
          </p:cNvGraphicFramePr>
          <p:nvPr>
            <p:extLst>
              <p:ext uri="{D42A27DB-BD31-4B8C-83A1-F6EECF244321}">
                <p14:modId xmlns:p14="http://schemas.microsoft.com/office/powerpoint/2010/main" val="1943337483"/>
              </p:ext>
            </p:extLst>
          </p:nvPr>
        </p:nvGraphicFramePr>
        <p:xfrm>
          <a:off x="715623" y="4205081"/>
          <a:ext cx="11047624" cy="1776170"/>
        </p:xfrm>
        <a:graphic>
          <a:graphicData uri="http://schemas.openxmlformats.org/drawingml/2006/table">
            <a:tbl>
              <a:tblPr/>
              <a:tblGrid>
                <a:gridCol w="1730180">
                  <a:extLst>
                    <a:ext uri="{9D8B030D-6E8A-4147-A177-3AD203B41FA5}">
                      <a16:colId xmlns:a16="http://schemas.microsoft.com/office/drawing/2014/main" val="2058082520"/>
                    </a:ext>
                  </a:extLst>
                </a:gridCol>
                <a:gridCol w="865090">
                  <a:extLst>
                    <a:ext uri="{9D8B030D-6E8A-4147-A177-3AD203B41FA5}">
                      <a16:colId xmlns:a16="http://schemas.microsoft.com/office/drawing/2014/main" val="3070405802"/>
                    </a:ext>
                  </a:extLst>
                </a:gridCol>
                <a:gridCol w="865090">
                  <a:extLst>
                    <a:ext uri="{9D8B030D-6E8A-4147-A177-3AD203B41FA5}">
                      <a16:colId xmlns:a16="http://schemas.microsoft.com/office/drawing/2014/main" val="3033834509"/>
                    </a:ext>
                  </a:extLst>
                </a:gridCol>
                <a:gridCol w="1148726">
                  <a:extLst>
                    <a:ext uri="{9D8B030D-6E8A-4147-A177-3AD203B41FA5}">
                      <a16:colId xmlns:a16="http://schemas.microsoft.com/office/drawing/2014/main" val="2679714482"/>
                    </a:ext>
                  </a:extLst>
                </a:gridCol>
                <a:gridCol w="865090">
                  <a:extLst>
                    <a:ext uri="{9D8B030D-6E8A-4147-A177-3AD203B41FA5}">
                      <a16:colId xmlns:a16="http://schemas.microsoft.com/office/drawing/2014/main" val="679015925"/>
                    </a:ext>
                  </a:extLst>
                </a:gridCol>
                <a:gridCol w="865090">
                  <a:extLst>
                    <a:ext uri="{9D8B030D-6E8A-4147-A177-3AD203B41FA5}">
                      <a16:colId xmlns:a16="http://schemas.microsoft.com/office/drawing/2014/main" val="1536629535"/>
                    </a:ext>
                  </a:extLst>
                </a:gridCol>
                <a:gridCol w="1148726">
                  <a:extLst>
                    <a:ext uri="{9D8B030D-6E8A-4147-A177-3AD203B41FA5}">
                      <a16:colId xmlns:a16="http://schemas.microsoft.com/office/drawing/2014/main" val="4236960685"/>
                    </a:ext>
                  </a:extLst>
                </a:gridCol>
                <a:gridCol w="865090">
                  <a:extLst>
                    <a:ext uri="{9D8B030D-6E8A-4147-A177-3AD203B41FA5}">
                      <a16:colId xmlns:a16="http://schemas.microsoft.com/office/drawing/2014/main" val="2440527670"/>
                    </a:ext>
                  </a:extLst>
                </a:gridCol>
                <a:gridCol w="865090">
                  <a:extLst>
                    <a:ext uri="{9D8B030D-6E8A-4147-A177-3AD203B41FA5}">
                      <a16:colId xmlns:a16="http://schemas.microsoft.com/office/drawing/2014/main" val="2007576806"/>
                    </a:ext>
                  </a:extLst>
                </a:gridCol>
                <a:gridCol w="1148726">
                  <a:extLst>
                    <a:ext uri="{9D8B030D-6E8A-4147-A177-3AD203B41FA5}">
                      <a16:colId xmlns:a16="http://schemas.microsoft.com/office/drawing/2014/main" val="2041004407"/>
                    </a:ext>
                  </a:extLst>
                </a:gridCol>
                <a:gridCol w="680726">
                  <a:extLst>
                    <a:ext uri="{9D8B030D-6E8A-4147-A177-3AD203B41FA5}">
                      <a16:colId xmlns:a16="http://schemas.microsoft.com/office/drawing/2014/main" val="3417974140"/>
                    </a:ext>
                  </a:extLst>
                </a:gridCol>
              </a:tblGrid>
              <a:tr h="199426">
                <a:tc>
                  <a:txBody>
                    <a:bodyPr/>
                    <a:lstStyle/>
                    <a:p>
                      <a:pPr algn="just" fontAlgn="ctr"/>
                      <a:r>
                        <a:rPr lang="en-US" sz="900" b="0" i="0" u="none" strike="noStrike" dirty="0">
                          <a:solidFill>
                            <a:schemeClr val="tx1">
                              <a:lumMod val="60000"/>
                              <a:lumOff val="40000"/>
                            </a:schemeClr>
                          </a:solidFill>
                          <a:effectLst/>
                          <a:latin typeface="+mj-lt"/>
                        </a:rPr>
                        <a:t>Notes: </a:t>
                      </a:r>
                    </a:p>
                  </a:txBody>
                  <a:tcPr marL="7620" marR="7620" marT="7620" marB="0" anchor="ctr">
                    <a:lnL>
                      <a:noFill/>
                    </a:lnL>
                    <a:lnR>
                      <a:noFill/>
                    </a:lnR>
                    <a:lnT>
                      <a:noFill/>
                    </a:lnT>
                    <a:lnB>
                      <a:noFill/>
                    </a:lnB>
                    <a:noFill/>
                  </a:tcPr>
                </a:tc>
                <a:tc>
                  <a:txBody>
                    <a:bodyPr/>
                    <a:lstStyle/>
                    <a:p>
                      <a:pPr algn="l" fontAlgn="b"/>
                      <a:endParaRPr lang="en-US" sz="900" b="0" i="0" u="none" strike="noStrike" dirty="0">
                        <a:solidFill>
                          <a:schemeClr val="tx1">
                            <a:lumMod val="60000"/>
                            <a:lumOff val="40000"/>
                          </a:schemeClr>
                        </a:solidFill>
                        <a:effectLst/>
                        <a:latin typeface="+mj-lt"/>
                      </a:endParaRPr>
                    </a:p>
                  </a:txBody>
                  <a:tcPr marL="7620" marR="7620" marT="7620" marB="0" anchor="b">
                    <a:lnL>
                      <a:noFill/>
                    </a:lnL>
                    <a:lnR>
                      <a:noFill/>
                    </a:lnR>
                    <a:lnT>
                      <a:noFill/>
                    </a:lnT>
                    <a:lnB>
                      <a:noFill/>
                    </a:lnB>
                    <a:noFill/>
                  </a:tcPr>
                </a:tc>
                <a:tc>
                  <a:txBody>
                    <a:bodyPr/>
                    <a:lstStyle/>
                    <a:p>
                      <a:pPr algn="ctr" fontAlgn="b"/>
                      <a:endParaRPr lang="en-US" sz="900" b="0" i="0" u="none" strike="noStrike" dirty="0">
                        <a:solidFill>
                          <a:schemeClr val="tx1">
                            <a:lumMod val="60000"/>
                            <a:lumOff val="40000"/>
                          </a:schemeClr>
                        </a:solidFill>
                        <a:effectLst/>
                        <a:latin typeface="+mj-lt"/>
                      </a:endParaRPr>
                    </a:p>
                  </a:txBody>
                  <a:tcPr marL="7620" marR="7620" marT="7620" marB="0" anchor="b">
                    <a:lnL>
                      <a:noFill/>
                    </a:lnL>
                    <a:lnR>
                      <a:noFill/>
                    </a:lnR>
                    <a:lnT>
                      <a:noFill/>
                    </a:lnT>
                    <a:lnB>
                      <a:noFill/>
                    </a:lnB>
                    <a:noFill/>
                  </a:tcPr>
                </a:tc>
                <a:tc>
                  <a:txBody>
                    <a:bodyPr/>
                    <a:lstStyle/>
                    <a:p>
                      <a:pPr algn="l" fontAlgn="b"/>
                      <a:endParaRPr lang="en-US" sz="900" b="0" i="0" u="none" strike="noStrike" dirty="0">
                        <a:solidFill>
                          <a:schemeClr val="tx1">
                            <a:lumMod val="60000"/>
                            <a:lumOff val="40000"/>
                          </a:schemeClr>
                        </a:solidFill>
                        <a:effectLst/>
                        <a:latin typeface="+mj-lt"/>
                      </a:endParaRPr>
                    </a:p>
                  </a:txBody>
                  <a:tcPr marL="7620" marR="7620" marT="7620" marB="0" anchor="b">
                    <a:lnL>
                      <a:noFill/>
                    </a:lnL>
                    <a:lnR>
                      <a:noFill/>
                    </a:lnR>
                    <a:lnT>
                      <a:noFill/>
                    </a:lnT>
                    <a:lnB>
                      <a:noFill/>
                    </a:lnB>
                    <a:noFill/>
                  </a:tcPr>
                </a:tc>
                <a:tc>
                  <a:txBody>
                    <a:bodyPr/>
                    <a:lstStyle/>
                    <a:p>
                      <a:pPr algn="l" fontAlgn="b"/>
                      <a:endParaRPr lang="en-US" sz="900" b="0" i="0" u="none" strike="noStrike" dirty="0">
                        <a:solidFill>
                          <a:schemeClr val="tx1">
                            <a:lumMod val="60000"/>
                            <a:lumOff val="40000"/>
                          </a:schemeClr>
                        </a:solidFill>
                        <a:effectLst/>
                        <a:latin typeface="+mj-lt"/>
                      </a:endParaRPr>
                    </a:p>
                  </a:txBody>
                  <a:tcPr marL="7620" marR="7620" marT="7620" marB="0" anchor="b">
                    <a:lnL>
                      <a:noFill/>
                    </a:lnL>
                    <a:lnR>
                      <a:noFill/>
                    </a:lnR>
                    <a:lnT>
                      <a:noFill/>
                    </a:lnT>
                    <a:lnB>
                      <a:noFill/>
                    </a:lnB>
                    <a:noFill/>
                  </a:tcPr>
                </a:tc>
                <a:tc>
                  <a:txBody>
                    <a:bodyPr/>
                    <a:lstStyle/>
                    <a:p>
                      <a:pPr algn="l" fontAlgn="b"/>
                      <a:endParaRPr lang="en-US" sz="900" b="0" i="0" u="none" strike="noStrike" dirty="0">
                        <a:solidFill>
                          <a:schemeClr val="tx1">
                            <a:lumMod val="60000"/>
                            <a:lumOff val="40000"/>
                          </a:schemeClr>
                        </a:solidFill>
                        <a:effectLst/>
                        <a:latin typeface="+mj-lt"/>
                      </a:endParaRPr>
                    </a:p>
                  </a:txBody>
                  <a:tcPr marL="7620" marR="7620" marT="7620" marB="0" anchor="b">
                    <a:lnL>
                      <a:noFill/>
                    </a:lnL>
                    <a:lnR>
                      <a:noFill/>
                    </a:lnR>
                    <a:lnT>
                      <a:noFill/>
                    </a:lnT>
                    <a:lnB>
                      <a:noFill/>
                    </a:lnB>
                    <a:noFill/>
                  </a:tcPr>
                </a:tc>
                <a:tc>
                  <a:txBody>
                    <a:bodyPr/>
                    <a:lstStyle/>
                    <a:p>
                      <a:pPr algn="l" fontAlgn="b"/>
                      <a:endParaRPr lang="en-US" sz="900" b="0" i="0" u="none" strike="noStrike" dirty="0">
                        <a:solidFill>
                          <a:schemeClr val="tx1">
                            <a:lumMod val="60000"/>
                            <a:lumOff val="40000"/>
                          </a:schemeClr>
                        </a:solidFill>
                        <a:effectLst/>
                        <a:latin typeface="+mj-lt"/>
                      </a:endParaRPr>
                    </a:p>
                  </a:txBody>
                  <a:tcPr marL="7620" marR="7620" marT="7620" marB="0" anchor="b">
                    <a:lnL>
                      <a:noFill/>
                    </a:lnL>
                    <a:lnR>
                      <a:noFill/>
                    </a:lnR>
                    <a:lnT>
                      <a:noFill/>
                    </a:lnT>
                    <a:lnB>
                      <a:noFill/>
                    </a:lnB>
                    <a:noFill/>
                  </a:tcPr>
                </a:tc>
                <a:tc>
                  <a:txBody>
                    <a:bodyPr/>
                    <a:lstStyle/>
                    <a:p>
                      <a:pPr algn="l" fontAlgn="b"/>
                      <a:endParaRPr lang="en-US" sz="900" b="0" i="0" u="none" strike="noStrike" dirty="0">
                        <a:solidFill>
                          <a:schemeClr val="tx1">
                            <a:lumMod val="60000"/>
                            <a:lumOff val="40000"/>
                          </a:schemeClr>
                        </a:solidFill>
                        <a:effectLst/>
                        <a:latin typeface="+mj-lt"/>
                      </a:endParaRPr>
                    </a:p>
                  </a:txBody>
                  <a:tcPr marL="7620" marR="7620" marT="7620" marB="0" anchor="b">
                    <a:lnL>
                      <a:noFill/>
                    </a:lnL>
                    <a:lnR>
                      <a:noFill/>
                    </a:lnR>
                    <a:lnT>
                      <a:noFill/>
                    </a:lnT>
                    <a:lnB>
                      <a:noFill/>
                    </a:lnB>
                    <a:noFill/>
                  </a:tcPr>
                </a:tc>
                <a:tc>
                  <a:txBody>
                    <a:bodyPr/>
                    <a:lstStyle/>
                    <a:p>
                      <a:pPr algn="l" fontAlgn="b"/>
                      <a:endParaRPr lang="en-US" sz="1100" b="0" i="0" u="none" strike="noStrike" dirty="0">
                        <a:solidFill>
                          <a:srgbClr val="20404E"/>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endParaRPr lang="en-US" sz="1100" b="0" i="0" u="none" strike="noStrike" dirty="0">
                        <a:solidFill>
                          <a:srgbClr val="20404E"/>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extLst>
                  <a:ext uri="{0D108BD9-81ED-4DB2-BD59-A6C34878D82A}">
                    <a16:rowId xmlns:a16="http://schemas.microsoft.com/office/drawing/2014/main" val="1091707438"/>
                  </a:ext>
                </a:extLst>
              </a:tr>
              <a:tr h="199426">
                <a:tc gridSpan="6">
                  <a:txBody>
                    <a:bodyPr/>
                    <a:lstStyle/>
                    <a:p>
                      <a:pPr algn="l" fontAlgn="b"/>
                      <a:r>
                        <a:rPr lang="en-US" sz="900" b="0" i="0" u="none" strike="noStrike" dirty="0">
                          <a:solidFill>
                            <a:schemeClr val="tx1">
                              <a:lumMod val="60000"/>
                              <a:lumOff val="40000"/>
                            </a:schemeClr>
                          </a:solidFill>
                          <a:effectLst/>
                          <a:latin typeface="+mj-lt"/>
                        </a:rPr>
                        <a:t>1)      The Mineral Reserves point of reference is the point where material is fed into the processing plant.</a:t>
                      </a:r>
                    </a:p>
                  </a:txBody>
                  <a:tcPr marL="7620" marR="7620" marT="7620" marB="0" anchor="b">
                    <a:lnL>
                      <a:noFill/>
                    </a:lnL>
                    <a:lnR>
                      <a:noFill/>
                    </a:lnR>
                    <a:lnT>
                      <a:noFill/>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900" b="0" i="0" u="none" strike="noStrike" dirty="0">
                        <a:solidFill>
                          <a:schemeClr val="tx1">
                            <a:lumMod val="60000"/>
                            <a:lumOff val="40000"/>
                          </a:schemeClr>
                        </a:solidFill>
                        <a:effectLst/>
                        <a:latin typeface="+mj-lt"/>
                      </a:endParaRPr>
                    </a:p>
                  </a:txBody>
                  <a:tcPr marL="7620" marR="7620" marT="7620" marB="0" anchor="b">
                    <a:lnL>
                      <a:noFill/>
                    </a:lnL>
                    <a:lnR>
                      <a:noFill/>
                    </a:lnR>
                    <a:lnT>
                      <a:noFill/>
                    </a:lnT>
                    <a:lnB>
                      <a:noFill/>
                    </a:lnB>
                    <a:noFill/>
                  </a:tcPr>
                </a:tc>
                <a:tc>
                  <a:txBody>
                    <a:bodyPr/>
                    <a:lstStyle/>
                    <a:p>
                      <a:pPr algn="l" fontAlgn="b"/>
                      <a:endParaRPr lang="en-US" sz="900" b="0" i="0" u="none" strike="noStrike" dirty="0">
                        <a:solidFill>
                          <a:schemeClr val="tx1">
                            <a:lumMod val="60000"/>
                            <a:lumOff val="40000"/>
                          </a:schemeClr>
                        </a:solidFill>
                        <a:effectLst/>
                        <a:latin typeface="+mj-lt"/>
                      </a:endParaRPr>
                    </a:p>
                  </a:txBody>
                  <a:tcPr marL="7620" marR="7620" marT="7620" marB="0" anchor="b">
                    <a:lnL>
                      <a:noFill/>
                    </a:lnL>
                    <a:lnR>
                      <a:noFill/>
                    </a:lnR>
                    <a:lnT>
                      <a:noFill/>
                    </a:lnT>
                    <a:lnB>
                      <a:noFill/>
                    </a:lnB>
                    <a:noFill/>
                  </a:tcPr>
                </a:tc>
                <a:tc>
                  <a:txBody>
                    <a:bodyPr/>
                    <a:lstStyle/>
                    <a:p>
                      <a:pPr algn="l" fontAlgn="b"/>
                      <a:endParaRPr lang="en-US" sz="1100" b="0" i="0" u="none" strike="noStrike" dirty="0">
                        <a:solidFill>
                          <a:srgbClr val="20404E"/>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endParaRPr lang="en-US" sz="1100" b="0" i="0" u="none" strike="noStrike" dirty="0">
                        <a:solidFill>
                          <a:srgbClr val="20404E"/>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extLst>
                  <a:ext uri="{0D108BD9-81ED-4DB2-BD59-A6C34878D82A}">
                    <a16:rowId xmlns:a16="http://schemas.microsoft.com/office/drawing/2014/main" val="1467887897"/>
                  </a:ext>
                </a:extLst>
              </a:tr>
              <a:tr h="199426">
                <a:tc gridSpan="11">
                  <a:txBody>
                    <a:bodyPr/>
                    <a:lstStyle/>
                    <a:p>
                      <a:pPr algn="l" fontAlgn="ctr"/>
                      <a:r>
                        <a:rPr lang="en-US" sz="900" b="0" i="0" u="none" strike="noStrike" dirty="0">
                          <a:solidFill>
                            <a:schemeClr val="tx1">
                              <a:lumMod val="60000"/>
                              <a:lumOff val="40000"/>
                            </a:schemeClr>
                          </a:solidFill>
                          <a:effectLst/>
                          <a:latin typeface="+mj-lt"/>
                        </a:rPr>
                        <a:t>2)      Batman deposit Mineral Reserves are reported using a 0.50 g Au/t cutoff grade and $1,800/oz gold price.</a:t>
                      </a:r>
                    </a:p>
                  </a:txBody>
                  <a:tcPr marL="7620" marR="7620" marT="7620" marB="0" anchor="ctr">
                    <a:lnL>
                      <a:noFill/>
                    </a:lnL>
                    <a:lnR>
                      <a:noFill/>
                    </a:lnR>
                    <a:lnT>
                      <a:noFill/>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59718029"/>
                  </a:ext>
                </a:extLst>
              </a:tr>
              <a:tr h="199426">
                <a:tc gridSpan="11">
                  <a:txBody>
                    <a:bodyPr/>
                    <a:lstStyle/>
                    <a:p>
                      <a:pPr algn="l" fontAlgn="ctr"/>
                      <a:r>
                        <a:rPr lang="en-US" sz="900" b="0" i="0" u="none" strike="noStrike" dirty="0">
                          <a:solidFill>
                            <a:schemeClr val="tx1">
                              <a:lumMod val="60000"/>
                              <a:lumOff val="40000"/>
                            </a:schemeClr>
                          </a:solidFill>
                          <a:effectLst/>
                          <a:latin typeface="+mj-lt"/>
                        </a:rPr>
                        <a:t>3)      Colin McVie, FAusIMMand Peter Lock , FAusIMM of Mining Plus are the QP's responsible for the Statement of Mineral Reserves for Batman Deposit Proven and Probable mineral reserves.</a:t>
                      </a:r>
                    </a:p>
                  </a:txBody>
                  <a:tcPr marL="7620" marR="7620" marT="7620" marB="0" anchor="ctr">
                    <a:lnL>
                      <a:noFill/>
                    </a:lnL>
                    <a:lnR>
                      <a:noFill/>
                    </a:lnR>
                    <a:lnT>
                      <a:noFill/>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14270951"/>
                  </a:ext>
                </a:extLst>
              </a:tr>
              <a:tr h="199426">
                <a:tc gridSpan="11">
                  <a:txBody>
                    <a:bodyPr/>
                    <a:lstStyle/>
                    <a:p>
                      <a:pPr algn="l" fontAlgn="ctr"/>
                      <a:r>
                        <a:rPr lang="en-US" sz="900" b="0" i="0" u="none" strike="noStrike" dirty="0">
                          <a:solidFill>
                            <a:schemeClr val="tx1">
                              <a:lumMod val="60000"/>
                              <a:lumOff val="40000"/>
                            </a:schemeClr>
                          </a:solidFill>
                          <a:effectLst/>
                          <a:latin typeface="+mj-lt"/>
                        </a:rPr>
                        <a:t>4)      Because all the heap-leach pad reserves are to be fed through the mill, these Mineral Reserves are reported without a cutoff grade applied.</a:t>
                      </a:r>
                    </a:p>
                  </a:txBody>
                  <a:tcPr marL="7620" marR="7620" marT="7620" marB="0" anchor="ctr">
                    <a:lnL>
                      <a:noFill/>
                    </a:lnL>
                    <a:lnR>
                      <a:noFill/>
                    </a:lnR>
                    <a:lnT>
                      <a:noFill/>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29815502"/>
                  </a:ext>
                </a:extLst>
              </a:tr>
              <a:tr h="199426">
                <a:tc gridSpan="8">
                  <a:txBody>
                    <a:bodyPr/>
                    <a:lstStyle/>
                    <a:p>
                      <a:pPr algn="l" fontAlgn="ctr"/>
                      <a:r>
                        <a:rPr lang="en-US" sz="900" b="0" i="0" u="none" strike="noStrike" dirty="0">
                          <a:solidFill>
                            <a:schemeClr val="tx1">
                              <a:lumMod val="60000"/>
                              <a:lumOff val="40000"/>
                            </a:schemeClr>
                          </a:solidFill>
                          <a:effectLst/>
                          <a:latin typeface="+mj-lt"/>
                        </a:rPr>
                        <a:t>5)      Deepak Malhotra SME registered member, is the QP responsible for reporting the heap-leach pad Mineral Reserves.</a:t>
                      </a:r>
                    </a:p>
                  </a:txBody>
                  <a:tcPr marL="7620" marR="7620" marT="7620" marB="0" anchor="ctr">
                    <a:lnL>
                      <a:noFill/>
                    </a:lnL>
                    <a:lnR>
                      <a:noFill/>
                    </a:lnR>
                    <a:lnT>
                      <a:noFill/>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ctr"/>
                      <a:endParaRPr lang="en-US" sz="1100" b="0" i="0" u="none" strike="noStrike" dirty="0">
                        <a:solidFill>
                          <a:srgbClr val="20404E"/>
                        </a:solidFill>
                        <a:effectLst/>
                        <a:latin typeface="Calibri" panose="020F0502020204030204" pitchFamily="34" charset="0"/>
                      </a:endParaRPr>
                    </a:p>
                  </a:txBody>
                  <a:tcPr marL="7620" marR="7620" marT="7620" marB="0" anchor="ctr">
                    <a:lnL>
                      <a:noFill/>
                    </a:lnL>
                    <a:lnR>
                      <a:noFill/>
                    </a:lnR>
                    <a:lnT>
                      <a:noFill/>
                    </a:lnT>
                    <a:lnB>
                      <a:noFill/>
                    </a:lnB>
                    <a:noFill/>
                  </a:tcPr>
                </a:tc>
                <a:tc>
                  <a:txBody>
                    <a:bodyPr/>
                    <a:lstStyle/>
                    <a:p>
                      <a:pPr algn="l" fontAlgn="ctr"/>
                      <a:endParaRPr lang="en-US" sz="1100" b="0" i="0" u="none" strike="noStrike" dirty="0">
                        <a:solidFill>
                          <a:srgbClr val="20404E"/>
                        </a:solidFill>
                        <a:effectLst/>
                        <a:latin typeface="Calibri" panose="020F0502020204030204" pitchFamily="34" charset="0"/>
                      </a:endParaRPr>
                    </a:p>
                  </a:txBody>
                  <a:tcPr marL="7620" marR="7620" marT="7620" marB="0" anchor="ctr">
                    <a:lnL>
                      <a:noFill/>
                    </a:lnL>
                    <a:lnR>
                      <a:noFill/>
                    </a:lnR>
                    <a:lnT>
                      <a:noFill/>
                    </a:lnT>
                    <a:lnB>
                      <a:noFill/>
                    </a:lnB>
                    <a:noFill/>
                  </a:tcPr>
                </a:tc>
                <a:tc>
                  <a:txBody>
                    <a:bodyPr/>
                    <a:lstStyle/>
                    <a:p>
                      <a:pPr algn="l" fontAlgn="ctr"/>
                      <a:endParaRPr lang="en-US" sz="1100" b="0" i="0" u="none" strike="noStrike" dirty="0">
                        <a:solidFill>
                          <a:srgbClr val="000000"/>
                        </a:solidFill>
                        <a:effectLst/>
                        <a:latin typeface="Calibri" panose="020F0502020204030204" pitchFamily="34" charset="0"/>
                      </a:endParaRPr>
                    </a:p>
                  </a:txBody>
                  <a:tcPr marL="7620" marR="7620" marT="7620" marB="0" anchor="ctr">
                    <a:lnL>
                      <a:noFill/>
                    </a:lnL>
                    <a:lnR>
                      <a:noFill/>
                    </a:lnR>
                    <a:lnT>
                      <a:noFill/>
                    </a:lnT>
                    <a:lnB>
                      <a:noFill/>
                    </a:lnB>
                    <a:noFill/>
                  </a:tcPr>
                </a:tc>
                <a:extLst>
                  <a:ext uri="{0D108BD9-81ED-4DB2-BD59-A6C34878D82A}">
                    <a16:rowId xmlns:a16="http://schemas.microsoft.com/office/drawing/2014/main" val="3407512658"/>
                  </a:ext>
                </a:extLst>
              </a:tr>
              <a:tr h="199426">
                <a:tc gridSpan="11">
                  <a:txBody>
                    <a:bodyPr/>
                    <a:lstStyle/>
                    <a:p>
                      <a:pPr algn="l" fontAlgn="ctr"/>
                      <a:r>
                        <a:rPr lang="en-US" sz="900" b="0" i="0" u="none" strike="noStrike" dirty="0">
                          <a:solidFill>
                            <a:schemeClr val="tx1">
                              <a:lumMod val="60000"/>
                              <a:lumOff val="40000"/>
                            </a:schemeClr>
                          </a:solidFill>
                          <a:effectLst/>
                          <a:latin typeface="+mj-lt"/>
                        </a:rPr>
                        <a:t>6)      The effective date of the Batman and Heap Leach Mineral Reserves estimate is July 25, 2025.</a:t>
                      </a:r>
                    </a:p>
                  </a:txBody>
                  <a:tcPr marL="7620" marR="7620" marT="7620" marB="0" anchor="ctr">
                    <a:lnL>
                      <a:noFill/>
                    </a:lnL>
                    <a:lnR>
                      <a:noFill/>
                    </a:lnR>
                    <a:lnT>
                      <a:noFill/>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8319331"/>
                  </a:ext>
                </a:extLst>
              </a:tr>
              <a:tr h="199426">
                <a:tc gridSpan="11">
                  <a:txBody>
                    <a:bodyPr/>
                    <a:lstStyle/>
                    <a:p>
                      <a:pPr algn="l" fontAlgn="ctr"/>
                      <a:r>
                        <a:rPr lang="en-US" sz="900" b="0" i="0" u="none" strike="noStrike" dirty="0">
                          <a:solidFill>
                            <a:schemeClr val="tx1">
                              <a:lumMod val="60000"/>
                              <a:lumOff val="40000"/>
                            </a:schemeClr>
                          </a:solidFill>
                          <a:effectLst/>
                          <a:latin typeface="+mj-lt"/>
                        </a:rPr>
                        <a:t>7)      Differences in the table due to rounding are not considered material</a:t>
                      </a:r>
                    </a:p>
                  </a:txBody>
                  <a:tcPr marL="7620" marR="7620" marT="7620" marB="0" anchor="ctr">
                    <a:lnL>
                      <a:noFill/>
                    </a:lnL>
                    <a:lnR>
                      <a:noFill/>
                    </a:lnR>
                    <a:lnT>
                      <a:noFill/>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51078589"/>
                  </a:ext>
                </a:extLst>
              </a:tr>
              <a:tr h="180762">
                <a:tc gridSpan="11">
                  <a:txBody>
                    <a:bodyPr/>
                    <a:lstStyle/>
                    <a:p>
                      <a:pPr algn="l" fontAlgn="b"/>
                      <a:r>
                        <a:rPr lang="en-US" sz="900" b="0" i="0" u="none" strike="noStrike" dirty="0">
                          <a:solidFill>
                            <a:schemeClr val="tx1">
                              <a:lumMod val="60000"/>
                              <a:lumOff val="40000"/>
                            </a:schemeClr>
                          </a:solidFill>
                          <a:effectLst/>
                          <a:latin typeface="+mj-lt"/>
                        </a:rPr>
                        <a:t>8)      The Mineral Reserves were estimated using the CIM Definition Standards for Mineral Resources and Mineral Reserves.</a:t>
                      </a:r>
                    </a:p>
                  </a:txBody>
                  <a:tcPr marL="7620" marR="7620" marT="7620" marB="0" anchor="b">
                    <a:lnL>
                      <a:noFill/>
                    </a:lnL>
                    <a:lnR>
                      <a:noFill/>
                    </a:lnR>
                    <a:lnT>
                      <a:noFill/>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86142217"/>
                  </a:ext>
                </a:extLst>
              </a:tr>
            </a:tbl>
          </a:graphicData>
        </a:graphic>
      </p:graphicFrame>
      <p:pic>
        <p:nvPicPr>
          <p:cNvPr id="6" name="Picture 5">
            <a:extLst>
              <a:ext uri="{FF2B5EF4-FFF2-40B4-BE49-F238E27FC236}">
                <a16:creationId xmlns:a16="http://schemas.microsoft.com/office/drawing/2014/main" id="{4F60CB02-C0D5-216B-12B7-02821CAA454E}"/>
              </a:ext>
            </a:extLst>
          </p:cNvPr>
          <p:cNvPicPr>
            <a:picLocks noChangeAspect="1"/>
          </p:cNvPicPr>
          <p:nvPr/>
        </p:nvPicPr>
        <p:blipFill>
          <a:blip r:embed="rId3"/>
          <a:stretch>
            <a:fillRect/>
          </a:stretch>
        </p:blipFill>
        <p:spPr>
          <a:xfrm>
            <a:off x="1339848" y="1379246"/>
            <a:ext cx="9273540" cy="2286000"/>
          </a:xfrm>
          <a:prstGeom prst="rect">
            <a:avLst/>
          </a:prstGeom>
        </p:spPr>
      </p:pic>
    </p:spTree>
    <p:extLst>
      <p:ext uri="{BB962C8B-B14F-4D97-AF65-F5344CB8AC3E}">
        <p14:creationId xmlns:p14="http://schemas.microsoft.com/office/powerpoint/2010/main" val="2990531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8ED6D-5E9B-46C3-B1A4-D5CF666622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2D6FD2-98BE-4F7B-C599-50DD4CA0992F}"/>
              </a:ext>
            </a:extLst>
          </p:cNvPr>
          <p:cNvSpPr>
            <a:spLocks noGrp="1"/>
          </p:cNvSpPr>
          <p:nvPr>
            <p:ph type="title"/>
          </p:nvPr>
        </p:nvSpPr>
        <p:spPr>
          <a:xfrm>
            <a:off x="581391" y="436578"/>
            <a:ext cx="10790454" cy="332399"/>
          </a:xfrm>
        </p:spPr>
        <p:txBody>
          <a:bodyPr wrap="square" anchor="t" anchorCtr="0">
            <a:spAutoFit/>
          </a:bodyPr>
          <a:lstStyle/>
          <a:p>
            <a:r>
              <a:rPr lang="en-CA" dirty="0"/>
              <a:t>15 KTPD FEASIBILITY STUDY RESULTS SUMMARY</a:t>
            </a:r>
            <a:endParaRPr lang="en-CA" dirty="0">
              <a:solidFill>
                <a:srgbClr val="00295F"/>
              </a:solidFill>
            </a:endParaRPr>
          </a:p>
        </p:txBody>
      </p:sp>
      <p:graphicFrame>
        <p:nvGraphicFramePr>
          <p:cNvPr id="5" name="object 2">
            <a:extLst>
              <a:ext uri="{FF2B5EF4-FFF2-40B4-BE49-F238E27FC236}">
                <a16:creationId xmlns:a16="http://schemas.microsoft.com/office/drawing/2014/main" id="{62D172CD-3EBC-FA9B-C462-1A2B190DBECF}"/>
              </a:ext>
            </a:extLst>
          </p:cNvPr>
          <p:cNvGraphicFramePr>
            <a:graphicFrameLocks noGrp="1"/>
          </p:cNvGraphicFramePr>
          <p:nvPr/>
        </p:nvGraphicFramePr>
        <p:xfrm>
          <a:off x="1427928" y="1452464"/>
          <a:ext cx="9336144" cy="4473463"/>
        </p:xfrm>
        <a:graphic>
          <a:graphicData uri="http://schemas.openxmlformats.org/drawingml/2006/table">
            <a:tbl>
              <a:tblPr firstRow="1" bandRow="1">
                <a:effectLst>
                  <a:outerShdw blurRad="165100" dist="38100" dir="5400000" algn="tl" rotWithShape="0">
                    <a:prstClr val="black">
                      <a:alpha val="20000"/>
                    </a:prstClr>
                  </a:outerShdw>
                </a:effectLst>
                <a:tableStyleId>{2D5ABB26-0587-4C30-8999-92F81FD0307C}</a:tableStyleId>
              </a:tblPr>
              <a:tblGrid>
                <a:gridCol w="4499536">
                  <a:extLst>
                    <a:ext uri="{9D8B030D-6E8A-4147-A177-3AD203B41FA5}">
                      <a16:colId xmlns:a16="http://schemas.microsoft.com/office/drawing/2014/main" val="20000"/>
                    </a:ext>
                  </a:extLst>
                </a:gridCol>
                <a:gridCol w="1183341">
                  <a:extLst>
                    <a:ext uri="{9D8B030D-6E8A-4147-A177-3AD203B41FA5}">
                      <a16:colId xmlns:a16="http://schemas.microsoft.com/office/drawing/2014/main" val="360414141"/>
                    </a:ext>
                  </a:extLst>
                </a:gridCol>
                <a:gridCol w="1869800">
                  <a:extLst>
                    <a:ext uri="{9D8B030D-6E8A-4147-A177-3AD203B41FA5}">
                      <a16:colId xmlns:a16="http://schemas.microsoft.com/office/drawing/2014/main" val="20001"/>
                    </a:ext>
                  </a:extLst>
                </a:gridCol>
                <a:gridCol w="1783467">
                  <a:extLst>
                    <a:ext uri="{9D8B030D-6E8A-4147-A177-3AD203B41FA5}">
                      <a16:colId xmlns:a16="http://schemas.microsoft.com/office/drawing/2014/main" val="1312125442"/>
                    </a:ext>
                  </a:extLst>
                </a:gridCol>
              </a:tblGrid>
              <a:tr h="399864">
                <a:tc>
                  <a:txBody>
                    <a:bodyPr/>
                    <a:lstStyle/>
                    <a:p>
                      <a:pPr marL="11113" indent="0" algn="ctr">
                        <a:lnSpc>
                          <a:spcPct val="100000"/>
                        </a:lnSpc>
                        <a:spcBef>
                          <a:spcPts val="0"/>
                        </a:spcBef>
                        <a:tabLst/>
                      </a:pPr>
                      <a:endParaRPr sz="1300" dirty="0">
                        <a:latin typeface="Arial Black"/>
                        <a:cs typeface="Arial Black"/>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rgbClr val="D0DBE2"/>
                      </a:solidFill>
                      <a:prstDash val="solid"/>
                      <a:round/>
                      <a:headEnd type="none" w="med" len="med"/>
                      <a:tailEnd type="none" w="med" len="med"/>
                    </a:lnR>
                    <a:lnT w="38100" cap="flat" cmpd="sng" algn="ctr">
                      <a:solidFill>
                        <a:srgbClr val="93CFF2"/>
                      </a:solidFill>
                      <a:prstDash val="solid"/>
                      <a:round/>
                      <a:headEnd type="none" w="med" len="med"/>
                      <a:tailEnd type="none" w="med" len="med"/>
                    </a:lnT>
                    <a:lnB w="38100" cap="flat" cmpd="sng" algn="ctr">
                      <a:solidFill>
                        <a:srgbClr val="93CFF2"/>
                      </a:solidFill>
                      <a:prstDash val="solid"/>
                      <a:round/>
                      <a:headEnd type="none" w="med" len="med"/>
                      <a:tailEnd type="none" w="med" len="med"/>
                    </a:lnB>
                    <a:solidFill>
                      <a:srgbClr val="B78A2D"/>
                    </a:solidFill>
                  </a:tcPr>
                </a:tc>
                <a:tc>
                  <a:txBody>
                    <a:bodyPr/>
                    <a:lstStyle/>
                    <a:p>
                      <a:pPr marL="11113" indent="0" algn="ctr" defTabSz="914400" rtl="0" eaLnBrk="1" latinLnBrk="0" hangingPunct="1">
                        <a:lnSpc>
                          <a:spcPct val="100000"/>
                        </a:lnSpc>
                        <a:spcBef>
                          <a:spcPts val="0"/>
                        </a:spcBef>
                        <a:tabLst/>
                      </a:pPr>
                      <a:endParaRPr lang="en-US" sz="1300" kern="1200" dirty="0">
                        <a:solidFill>
                          <a:srgbClr val="FFFFFF"/>
                        </a:solidFill>
                        <a:latin typeface="Arial Black"/>
                        <a:ea typeface="+mn-ea"/>
                        <a:cs typeface="Arial Black"/>
                      </a:endParaRPr>
                    </a:p>
                  </a:txBody>
                  <a:tcPr marL="0" marR="0" marT="0" marB="0" anchor="ctr">
                    <a:lnL w="12700" cap="flat" cmpd="sng" algn="ctr">
                      <a:solidFill>
                        <a:srgbClr val="D0DBE2"/>
                      </a:solidFill>
                      <a:prstDash val="solid"/>
                      <a:round/>
                      <a:headEnd type="none" w="med" len="med"/>
                      <a:tailEnd type="none" w="med" len="med"/>
                    </a:lnL>
                    <a:lnR w="12700" cap="flat" cmpd="sng" algn="ctr">
                      <a:solidFill>
                        <a:srgbClr val="D0DBE2"/>
                      </a:solidFill>
                      <a:prstDash val="solid"/>
                      <a:round/>
                      <a:headEnd type="none" w="med" len="med"/>
                      <a:tailEnd type="none" w="med" len="med"/>
                    </a:lnR>
                    <a:lnT w="38100" cap="flat" cmpd="sng" algn="ctr">
                      <a:solidFill>
                        <a:srgbClr val="93CFF2"/>
                      </a:solidFill>
                      <a:prstDash val="solid"/>
                      <a:round/>
                      <a:headEnd type="none" w="med" len="med"/>
                      <a:tailEnd type="none" w="med" len="med"/>
                    </a:lnT>
                    <a:lnB w="38100" cap="flat" cmpd="sng" algn="ctr">
                      <a:solidFill>
                        <a:srgbClr val="93CFF2"/>
                      </a:solidFill>
                      <a:prstDash val="solid"/>
                      <a:round/>
                      <a:headEnd type="none" w="med" len="med"/>
                      <a:tailEnd type="none" w="med" len="med"/>
                    </a:lnB>
                    <a:solidFill>
                      <a:srgbClr val="B78A2D"/>
                    </a:solidFill>
                  </a:tcPr>
                </a:tc>
                <a:tc>
                  <a:txBody>
                    <a:bodyPr/>
                    <a:lstStyle/>
                    <a:p>
                      <a:pPr marL="11113" indent="0" algn="ctr" defTabSz="914400" rtl="0" eaLnBrk="1" latinLnBrk="0" hangingPunct="1">
                        <a:lnSpc>
                          <a:spcPct val="100000"/>
                        </a:lnSpc>
                        <a:spcBef>
                          <a:spcPts val="0"/>
                        </a:spcBef>
                        <a:tabLst/>
                      </a:pPr>
                      <a:r>
                        <a:rPr lang="en-US" sz="1300" kern="1200" dirty="0">
                          <a:solidFill>
                            <a:srgbClr val="FFFFFF"/>
                          </a:solidFill>
                          <a:latin typeface="Arial Black"/>
                          <a:ea typeface="+mn-ea"/>
                          <a:cs typeface="Arial Black"/>
                        </a:rPr>
                        <a:t>YEARS 1-15</a:t>
                      </a:r>
                    </a:p>
                  </a:txBody>
                  <a:tcPr marL="0" marR="0" marT="0" marB="0" anchor="ctr">
                    <a:lnL w="12700" cap="flat" cmpd="sng" algn="ctr">
                      <a:solidFill>
                        <a:srgbClr val="D0DBE2"/>
                      </a:solidFill>
                      <a:prstDash val="solid"/>
                      <a:round/>
                      <a:headEnd type="none" w="med" len="med"/>
                      <a:tailEnd type="none" w="med" len="med"/>
                    </a:lnL>
                    <a:lnR w="12700" cap="flat" cmpd="sng" algn="ctr">
                      <a:solidFill>
                        <a:srgbClr val="D0DBE2"/>
                      </a:solidFill>
                      <a:prstDash val="solid"/>
                      <a:round/>
                      <a:headEnd type="none" w="med" len="med"/>
                      <a:tailEnd type="none" w="med" len="med"/>
                    </a:lnR>
                    <a:lnT w="38100" cap="flat" cmpd="sng" algn="ctr">
                      <a:solidFill>
                        <a:srgbClr val="93CFF2"/>
                      </a:solidFill>
                      <a:prstDash val="solid"/>
                      <a:round/>
                      <a:headEnd type="none" w="med" len="med"/>
                      <a:tailEnd type="none" w="med" len="med"/>
                    </a:lnT>
                    <a:lnB w="38100" cap="flat" cmpd="sng" algn="ctr">
                      <a:solidFill>
                        <a:srgbClr val="93CFF2"/>
                      </a:solidFill>
                      <a:prstDash val="solid"/>
                      <a:round/>
                      <a:headEnd type="none" w="med" len="med"/>
                      <a:tailEnd type="none" w="med" len="med"/>
                    </a:lnB>
                    <a:solidFill>
                      <a:srgbClr val="B78A2D"/>
                    </a:solidFill>
                  </a:tcPr>
                </a:tc>
                <a:tc>
                  <a:txBody>
                    <a:bodyPr/>
                    <a:lstStyle/>
                    <a:p>
                      <a:pPr marL="11113" marR="0" lvl="0" indent="0" algn="ctr" defTabSz="914400" rtl="0" eaLnBrk="1" fontAlgn="auto" latinLnBrk="0" hangingPunct="1">
                        <a:lnSpc>
                          <a:spcPct val="100000"/>
                        </a:lnSpc>
                        <a:spcBef>
                          <a:spcPts val="0"/>
                        </a:spcBef>
                        <a:spcAft>
                          <a:spcPts val="0"/>
                        </a:spcAft>
                        <a:buClrTx/>
                        <a:buSzTx/>
                        <a:buFontTx/>
                        <a:buNone/>
                        <a:tabLst/>
                        <a:defRPr/>
                      </a:pPr>
                      <a:r>
                        <a:rPr lang="en-US" sz="1300" dirty="0">
                          <a:solidFill>
                            <a:srgbClr val="FFFFFF"/>
                          </a:solidFill>
                          <a:latin typeface="Arial Black"/>
                          <a:cs typeface="Arial Black"/>
                        </a:rPr>
                        <a:t>LIFE OF MINE </a:t>
                      </a:r>
                      <a:r>
                        <a:rPr lang="en-US" sz="1800" baseline="30000" dirty="0">
                          <a:solidFill>
                            <a:srgbClr val="FFFFFF"/>
                          </a:solidFill>
                          <a:latin typeface="Arial Black"/>
                          <a:cs typeface="Arial Black"/>
                        </a:rPr>
                        <a:t>1</a:t>
                      </a:r>
                      <a:r>
                        <a:rPr lang="en-US" sz="1300" dirty="0">
                          <a:solidFill>
                            <a:srgbClr val="FFFFFF"/>
                          </a:solidFill>
                          <a:latin typeface="Arial Black"/>
                          <a:cs typeface="Arial Black"/>
                        </a:rPr>
                        <a:t> </a:t>
                      </a:r>
                      <a:endParaRPr sz="1300" dirty="0">
                        <a:latin typeface="Arial Black"/>
                        <a:cs typeface="Arial Black"/>
                      </a:endParaRPr>
                    </a:p>
                  </a:txBody>
                  <a:tcPr marL="0" marR="0" marT="0" marB="0" anchor="ctr">
                    <a:lnL w="12700" cap="flat" cmpd="sng" algn="ctr">
                      <a:solidFill>
                        <a:srgbClr val="D0DBE2"/>
                      </a:solidFill>
                      <a:prstDash val="solid"/>
                      <a:round/>
                      <a:headEnd type="none" w="med" len="med"/>
                      <a:tailEnd type="none" w="med" len="med"/>
                    </a:lnL>
                    <a:lnR w="12700" cap="flat" cmpd="sng" algn="ctr">
                      <a:solidFill>
                        <a:srgbClr val="D0DBE2"/>
                      </a:solidFill>
                      <a:prstDash val="solid"/>
                      <a:round/>
                      <a:headEnd type="none" w="med" len="med"/>
                      <a:tailEnd type="none" w="med" len="med"/>
                    </a:lnR>
                    <a:lnT w="38100" cap="flat" cmpd="sng" algn="ctr">
                      <a:solidFill>
                        <a:srgbClr val="93CFF2"/>
                      </a:solidFill>
                      <a:prstDash val="solid"/>
                      <a:round/>
                      <a:headEnd type="none" w="med" len="med"/>
                      <a:tailEnd type="none" w="med" len="med"/>
                    </a:lnT>
                    <a:lnB w="38100" cap="flat" cmpd="sng" algn="ctr">
                      <a:solidFill>
                        <a:srgbClr val="93CFF2"/>
                      </a:solidFill>
                      <a:prstDash val="solid"/>
                      <a:round/>
                      <a:headEnd type="none" w="med" len="med"/>
                      <a:tailEnd type="none" w="med" len="med"/>
                    </a:lnB>
                    <a:solidFill>
                      <a:srgbClr val="B78A2D"/>
                    </a:solidFill>
                  </a:tcPr>
                </a:tc>
                <a:extLst>
                  <a:ext uri="{0D108BD9-81ED-4DB2-BD59-A6C34878D82A}">
                    <a16:rowId xmlns:a16="http://schemas.microsoft.com/office/drawing/2014/main" val="10000"/>
                  </a:ext>
                </a:extLst>
              </a:tr>
              <a:tr h="286633">
                <a:tc>
                  <a:txBody>
                    <a:bodyPr/>
                    <a:lstStyle/>
                    <a:p>
                      <a:pPr marL="143510" algn="l" defTabSz="914400" rtl="0" eaLnBrk="1" fontAlgn="ctr" latinLnBrk="0" hangingPunct="1">
                        <a:lnSpc>
                          <a:spcPct val="100000"/>
                        </a:lnSpc>
                        <a:spcBef>
                          <a:spcPts val="810"/>
                        </a:spcBef>
                        <a:buNone/>
                      </a:pPr>
                      <a:r>
                        <a:rPr lang="en-US" sz="1400" b="0" kern="1200" dirty="0">
                          <a:solidFill>
                            <a:srgbClr val="20404E"/>
                          </a:solidFill>
                          <a:latin typeface="Arial"/>
                          <a:ea typeface="+mn-ea"/>
                          <a:cs typeface="Arial"/>
                        </a:rPr>
                        <a:t>Average Annual Gold Production</a:t>
                      </a:r>
                    </a:p>
                  </a:txBody>
                  <a:tcPr marL="0" marR="0" marT="0" marB="0" anchor="ctr">
                    <a:lnL w="12700" cap="flat" cmpd="sng" algn="ctr">
                      <a:solidFill>
                        <a:schemeClr val="bg1"/>
                      </a:solidFill>
                      <a:prstDash val="solid"/>
                      <a:round/>
                      <a:headEnd type="none" w="med" len="med"/>
                      <a:tailEnd type="none" w="med" len="med"/>
                    </a:lnL>
                    <a:lnR w="12700" cap="flat" cmpd="sng" algn="ctr">
                      <a:solidFill>
                        <a:srgbClr val="D0DBE2"/>
                      </a:solidFill>
                      <a:prstDash val="solid"/>
                      <a:round/>
                      <a:headEnd type="none" w="med" len="med"/>
                      <a:tailEnd type="none" w="med" len="med"/>
                    </a:lnR>
                    <a:lnT w="38100" cap="flat" cmpd="sng" algn="ctr">
                      <a:solidFill>
                        <a:srgbClr val="93CFF2"/>
                      </a:solidFill>
                      <a:prstDash val="solid"/>
                      <a:round/>
                      <a:headEnd type="none" w="med" len="med"/>
                      <a:tailEnd type="none" w="med" len="med"/>
                    </a:lnT>
                    <a:lnB w="12700">
                      <a:solidFill>
                        <a:srgbClr val="D0DBE2"/>
                      </a:solidFill>
                      <a:prstDash val="solid"/>
                    </a:lnB>
                    <a:solidFill>
                      <a:srgbClr val="F2F5F7"/>
                    </a:solidFill>
                  </a:tcPr>
                </a:tc>
                <a:tc>
                  <a:txBody>
                    <a:bodyPr/>
                    <a:lstStyle/>
                    <a:p>
                      <a:pPr marL="88265" marR="0" lvl="0" indent="0" algn="ctr" defTabSz="914400" rtl="0" eaLnBrk="1" fontAlgn="ctr" latinLnBrk="0" hangingPunct="1">
                        <a:lnSpc>
                          <a:spcPct val="100000"/>
                        </a:lnSpc>
                        <a:spcBef>
                          <a:spcPts val="745"/>
                        </a:spcBef>
                        <a:spcAft>
                          <a:spcPts val="0"/>
                        </a:spcAft>
                        <a:buClrTx/>
                        <a:buSzTx/>
                        <a:buFontTx/>
                        <a:buNone/>
                        <a:tabLst/>
                        <a:defRPr/>
                      </a:pPr>
                      <a:r>
                        <a:rPr lang="en-US" sz="1400" kern="1200" dirty="0">
                          <a:solidFill>
                            <a:srgbClr val="20404E"/>
                          </a:solidFill>
                          <a:latin typeface="+mn-lt"/>
                          <a:ea typeface="+mn-ea"/>
                          <a:cs typeface="Arial"/>
                        </a:rPr>
                        <a:t>koz</a:t>
                      </a:r>
                      <a:endParaRPr lang="en-US" sz="1400" kern="1200" dirty="0">
                        <a:solidFill>
                          <a:srgbClr val="20404E"/>
                        </a:solidFill>
                        <a:latin typeface="Arial"/>
                        <a:ea typeface="+mn-ea"/>
                        <a:cs typeface="Arial"/>
                      </a:endParaRPr>
                    </a:p>
                  </a:txBody>
                  <a:tcPr marL="0" marR="0" marT="0" marB="0" anchor="ctr">
                    <a:lnL w="12700" cap="flat" cmpd="sng" algn="ctr">
                      <a:solidFill>
                        <a:srgbClr val="D0DBE2"/>
                      </a:solidFill>
                      <a:prstDash val="solid"/>
                      <a:round/>
                      <a:headEnd type="none" w="med" len="med"/>
                      <a:tailEnd type="none" w="med" len="med"/>
                    </a:lnL>
                    <a:lnR w="12700" cap="flat" cmpd="sng" algn="ctr">
                      <a:solidFill>
                        <a:srgbClr val="D0DBE2"/>
                      </a:solidFill>
                      <a:prstDash val="solid"/>
                      <a:round/>
                      <a:headEnd type="none" w="med" len="med"/>
                      <a:tailEnd type="none" w="med" len="med"/>
                    </a:lnR>
                    <a:lnT w="38100" cap="flat" cmpd="sng" algn="ctr">
                      <a:solidFill>
                        <a:srgbClr val="93CFF2"/>
                      </a:solidFill>
                      <a:prstDash val="solid"/>
                      <a:round/>
                      <a:headEnd type="none" w="med" len="med"/>
                      <a:tailEnd type="none" w="med" len="med"/>
                    </a:lnT>
                    <a:lnB w="12700" cap="flat" cmpd="sng" algn="ctr">
                      <a:solidFill>
                        <a:srgbClr val="D0DBE2"/>
                      </a:solidFill>
                      <a:prstDash val="solid"/>
                      <a:round/>
                      <a:headEnd type="none" w="med" len="med"/>
                      <a:tailEnd type="none" w="med" len="med"/>
                    </a:lnB>
                    <a:solidFill>
                      <a:srgbClr val="F2F5F7"/>
                    </a:solidFill>
                  </a:tcPr>
                </a:tc>
                <a:tc>
                  <a:txBody>
                    <a:bodyPr/>
                    <a:lstStyle/>
                    <a:p>
                      <a:pPr marL="88265" algn="ctr" defTabSz="914400" rtl="0" eaLnBrk="1" fontAlgn="ctr" latinLnBrk="0" hangingPunct="1">
                        <a:lnSpc>
                          <a:spcPct val="100000"/>
                        </a:lnSpc>
                        <a:spcBef>
                          <a:spcPts val="745"/>
                        </a:spcBef>
                        <a:buNone/>
                      </a:pPr>
                      <a:r>
                        <a:rPr lang="en-US" sz="1400" kern="1200" dirty="0">
                          <a:solidFill>
                            <a:srgbClr val="20404E"/>
                          </a:solidFill>
                          <a:latin typeface="Arial"/>
                          <a:ea typeface="+mn-ea"/>
                          <a:cs typeface="Arial"/>
                        </a:rPr>
                        <a:t>153 </a:t>
                      </a:r>
                    </a:p>
                  </a:txBody>
                  <a:tcPr marL="0" marR="0" marT="0" marB="0" anchor="ctr">
                    <a:lnL w="12700" cap="flat" cmpd="sng" algn="ctr">
                      <a:solidFill>
                        <a:srgbClr val="D0DBE2"/>
                      </a:solidFill>
                      <a:prstDash val="solid"/>
                      <a:round/>
                      <a:headEnd type="none" w="med" len="med"/>
                      <a:tailEnd type="none" w="med" len="med"/>
                    </a:lnL>
                    <a:lnR w="12700" cap="flat" cmpd="sng" algn="ctr">
                      <a:solidFill>
                        <a:srgbClr val="D0DBE2"/>
                      </a:solidFill>
                      <a:prstDash val="solid"/>
                      <a:round/>
                      <a:headEnd type="none" w="med" len="med"/>
                      <a:tailEnd type="none" w="med" len="med"/>
                    </a:lnR>
                    <a:lnT w="38100" cap="flat" cmpd="sng" algn="ctr">
                      <a:solidFill>
                        <a:srgbClr val="93CFF2"/>
                      </a:solidFill>
                      <a:prstDash val="solid"/>
                      <a:round/>
                      <a:headEnd type="none" w="med" len="med"/>
                      <a:tailEnd type="none" w="med" len="med"/>
                    </a:lnT>
                    <a:lnB w="12700">
                      <a:solidFill>
                        <a:srgbClr val="D0DBE2"/>
                      </a:solidFill>
                      <a:prstDash val="solid"/>
                    </a:lnB>
                    <a:solidFill>
                      <a:srgbClr val="F2F5F7"/>
                    </a:solidFill>
                  </a:tcPr>
                </a:tc>
                <a:tc>
                  <a:txBody>
                    <a:bodyPr/>
                    <a:lstStyle/>
                    <a:p>
                      <a:pPr marL="88265" algn="ctr" defTabSz="914400" rtl="0" eaLnBrk="1" fontAlgn="ctr" latinLnBrk="0" hangingPunct="1">
                        <a:lnSpc>
                          <a:spcPct val="100000"/>
                        </a:lnSpc>
                        <a:spcBef>
                          <a:spcPts val="745"/>
                        </a:spcBef>
                        <a:buNone/>
                      </a:pPr>
                      <a:r>
                        <a:rPr lang="en-US" sz="1400" kern="1200" dirty="0">
                          <a:solidFill>
                            <a:srgbClr val="20404E"/>
                          </a:solidFill>
                          <a:latin typeface="Arial"/>
                          <a:ea typeface="+mn-ea"/>
                          <a:cs typeface="Arial"/>
                        </a:rPr>
                        <a:t>146 </a:t>
                      </a:r>
                    </a:p>
                  </a:txBody>
                  <a:tcPr marL="0" marR="0" marT="0" marB="0" anchor="ctr">
                    <a:lnL w="12700" cap="flat" cmpd="sng" algn="ctr">
                      <a:solidFill>
                        <a:srgbClr val="D0DBE2"/>
                      </a:solidFill>
                      <a:prstDash val="solid"/>
                      <a:round/>
                      <a:headEnd type="none" w="med" len="med"/>
                      <a:tailEnd type="none" w="med" len="med"/>
                    </a:lnL>
                    <a:lnR w="12700" cap="flat" cmpd="sng" algn="ctr">
                      <a:solidFill>
                        <a:srgbClr val="D0DBE2"/>
                      </a:solidFill>
                      <a:prstDash val="solid"/>
                      <a:round/>
                      <a:headEnd type="none" w="med" len="med"/>
                      <a:tailEnd type="none" w="med" len="med"/>
                    </a:lnR>
                    <a:lnT w="38100" cap="flat" cmpd="sng" algn="ctr">
                      <a:solidFill>
                        <a:srgbClr val="93CFF2"/>
                      </a:solidFill>
                      <a:prstDash val="solid"/>
                      <a:round/>
                      <a:headEnd type="none" w="med" len="med"/>
                      <a:tailEnd type="none" w="med" len="med"/>
                    </a:lnT>
                    <a:lnB w="12700" cap="flat" cmpd="sng" algn="ctr">
                      <a:solidFill>
                        <a:srgbClr val="D0DBE2"/>
                      </a:solidFill>
                      <a:prstDash val="solid"/>
                      <a:round/>
                      <a:headEnd type="none" w="med" len="med"/>
                      <a:tailEnd type="none" w="med" len="med"/>
                    </a:lnB>
                    <a:solidFill>
                      <a:srgbClr val="F2F5F7"/>
                    </a:solidFill>
                  </a:tcPr>
                </a:tc>
                <a:extLst>
                  <a:ext uri="{0D108BD9-81ED-4DB2-BD59-A6C34878D82A}">
                    <a16:rowId xmlns:a16="http://schemas.microsoft.com/office/drawing/2014/main" val="10002"/>
                  </a:ext>
                </a:extLst>
              </a:tr>
              <a:tr h="274320">
                <a:tc>
                  <a:txBody>
                    <a:bodyPr/>
                    <a:lstStyle/>
                    <a:p>
                      <a:pPr marL="143510" algn="l" defTabSz="914400" rtl="0" eaLnBrk="1" fontAlgn="ctr" latinLnBrk="0" hangingPunct="1">
                        <a:lnSpc>
                          <a:spcPct val="100000"/>
                        </a:lnSpc>
                        <a:spcBef>
                          <a:spcPts val="810"/>
                        </a:spcBef>
                        <a:buNone/>
                      </a:pPr>
                      <a:r>
                        <a:rPr lang="en-US" sz="1400" b="0" kern="1200" dirty="0">
                          <a:solidFill>
                            <a:srgbClr val="20404E"/>
                          </a:solidFill>
                          <a:latin typeface="Arial"/>
                          <a:ea typeface="+mn-ea"/>
                          <a:cs typeface="Arial"/>
                        </a:rPr>
                        <a:t>Gold Grade (ROM feed)</a:t>
                      </a:r>
                      <a:r>
                        <a:rPr lang="en-US" sz="1400" b="0" kern="1200" baseline="30000" dirty="0">
                          <a:solidFill>
                            <a:srgbClr val="20404E"/>
                          </a:solidFill>
                          <a:latin typeface="+mn-lt"/>
                          <a:ea typeface="+mn-ea"/>
                          <a:cs typeface="Arial"/>
                        </a:rPr>
                        <a:t> 2</a:t>
                      </a:r>
                      <a:endParaRPr lang="en-US" sz="1400" b="0" kern="1200" dirty="0">
                        <a:solidFill>
                          <a:srgbClr val="20404E"/>
                        </a:solidFill>
                        <a:latin typeface="Arial"/>
                        <a:ea typeface="+mn-ea"/>
                        <a:cs typeface="Aria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rgbClr val="D0DBE2"/>
                      </a:solidFill>
                      <a:prstDash val="solid"/>
                      <a:round/>
                      <a:headEnd type="none" w="med" len="med"/>
                      <a:tailEnd type="none" w="med" len="med"/>
                    </a:lnR>
                    <a:lnT w="12700">
                      <a:solidFill>
                        <a:srgbClr val="D0DBE2"/>
                      </a:solidFill>
                      <a:prstDash val="solid"/>
                    </a:lnT>
                    <a:lnB w="12700" cap="flat" cmpd="sng" algn="ctr">
                      <a:solidFill>
                        <a:srgbClr val="D0DBE2"/>
                      </a:solidFill>
                      <a:prstDash val="solid"/>
                      <a:round/>
                      <a:headEnd type="none" w="med" len="med"/>
                      <a:tailEnd type="none" w="med" len="med"/>
                    </a:lnB>
                    <a:solidFill>
                      <a:schemeClr val="bg1"/>
                    </a:solidFill>
                  </a:tcPr>
                </a:tc>
                <a:tc>
                  <a:txBody>
                    <a:bodyPr/>
                    <a:lstStyle/>
                    <a:p>
                      <a:pPr marL="88265" marR="0" lvl="0" indent="0" algn="ctr" defTabSz="914400" rtl="0" eaLnBrk="1" fontAlgn="ctr" latinLnBrk="0" hangingPunct="1">
                        <a:lnSpc>
                          <a:spcPct val="100000"/>
                        </a:lnSpc>
                        <a:spcBef>
                          <a:spcPts val="745"/>
                        </a:spcBef>
                        <a:spcAft>
                          <a:spcPts val="0"/>
                        </a:spcAft>
                        <a:buClrTx/>
                        <a:buSzTx/>
                        <a:buFontTx/>
                        <a:buNone/>
                        <a:tabLst/>
                        <a:defRPr/>
                      </a:pPr>
                      <a:r>
                        <a:rPr lang="en-US" sz="1400" kern="1200" dirty="0">
                          <a:solidFill>
                            <a:srgbClr val="20404E"/>
                          </a:solidFill>
                          <a:latin typeface="Arial"/>
                          <a:ea typeface="+mn-ea"/>
                          <a:cs typeface="Arial"/>
                        </a:rPr>
                        <a:t>g Au/t</a:t>
                      </a:r>
                    </a:p>
                  </a:txBody>
                  <a:tcPr marL="0" marR="0" marT="0" marB="0" anchor="ctr">
                    <a:lnL w="12700" cap="flat" cmpd="sng" algn="ctr">
                      <a:solidFill>
                        <a:srgbClr val="D0DBE2"/>
                      </a:solidFill>
                      <a:prstDash val="solid"/>
                      <a:round/>
                      <a:headEnd type="none" w="med" len="med"/>
                      <a:tailEnd type="none" w="med" len="med"/>
                    </a:lnL>
                    <a:lnR w="12700" cap="flat" cmpd="sng" algn="ctr">
                      <a:solidFill>
                        <a:srgbClr val="D0DBE2"/>
                      </a:solidFill>
                      <a:prstDash val="solid"/>
                      <a:round/>
                      <a:headEnd type="none" w="med" len="med"/>
                      <a:tailEnd type="none" w="med" len="med"/>
                    </a:lnR>
                    <a:lnT w="12700" cap="flat" cmpd="sng" algn="ctr">
                      <a:solidFill>
                        <a:srgbClr val="D0DBE2"/>
                      </a:solidFill>
                      <a:prstDash val="solid"/>
                      <a:round/>
                      <a:headEnd type="none" w="med" len="med"/>
                      <a:tailEnd type="none" w="med" len="med"/>
                    </a:lnT>
                    <a:lnB w="12700" cap="flat" cmpd="sng" algn="ctr">
                      <a:solidFill>
                        <a:srgbClr val="D0DBE2"/>
                      </a:solidFill>
                      <a:prstDash val="solid"/>
                      <a:round/>
                      <a:headEnd type="none" w="med" len="med"/>
                      <a:tailEnd type="none" w="med" len="med"/>
                    </a:lnB>
                    <a:solidFill>
                      <a:schemeClr val="bg1"/>
                    </a:solidFill>
                  </a:tcPr>
                </a:tc>
                <a:tc>
                  <a:txBody>
                    <a:bodyPr/>
                    <a:lstStyle/>
                    <a:p>
                      <a:pPr marL="88265" algn="ctr" defTabSz="914400" rtl="0" eaLnBrk="1" fontAlgn="ctr" latinLnBrk="0" hangingPunct="1">
                        <a:lnSpc>
                          <a:spcPct val="100000"/>
                        </a:lnSpc>
                        <a:spcBef>
                          <a:spcPts val="745"/>
                        </a:spcBef>
                        <a:buNone/>
                      </a:pPr>
                      <a:r>
                        <a:rPr lang="en-US" sz="1400" kern="1200" dirty="0">
                          <a:solidFill>
                            <a:srgbClr val="20404E"/>
                          </a:solidFill>
                          <a:latin typeface="Arial"/>
                          <a:ea typeface="+mn-ea"/>
                          <a:cs typeface="Arial"/>
                        </a:rPr>
                        <a:t>1.04</a:t>
                      </a:r>
                    </a:p>
                  </a:txBody>
                  <a:tcPr marL="0" marR="0" marT="0" marB="0" anchor="ctr">
                    <a:lnL w="12700" cap="flat" cmpd="sng" algn="ctr">
                      <a:solidFill>
                        <a:srgbClr val="D0DBE2"/>
                      </a:solidFill>
                      <a:prstDash val="solid"/>
                      <a:round/>
                      <a:headEnd type="none" w="med" len="med"/>
                      <a:tailEnd type="none" w="med" len="med"/>
                    </a:lnL>
                    <a:lnR w="12700" cap="flat" cmpd="sng" algn="ctr">
                      <a:solidFill>
                        <a:srgbClr val="D0DBE2"/>
                      </a:solidFill>
                      <a:prstDash val="solid"/>
                      <a:round/>
                      <a:headEnd type="none" w="med" len="med"/>
                      <a:tailEnd type="none" w="med" len="med"/>
                    </a:lnR>
                    <a:lnT w="12700">
                      <a:solidFill>
                        <a:srgbClr val="D0DBE2"/>
                      </a:solidFill>
                      <a:prstDash val="solid"/>
                    </a:lnT>
                    <a:lnB w="12700" cap="flat" cmpd="sng" algn="ctr">
                      <a:solidFill>
                        <a:srgbClr val="D0DBE2"/>
                      </a:solidFill>
                      <a:prstDash val="solid"/>
                      <a:round/>
                      <a:headEnd type="none" w="med" len="med"/>
                      <a:tailEnd type="none" w="med" len="med"/>
                    </a:lnB>
                    <a:solidFill>
                      <a:schemeClr val="bg1"/>
                    </a:solidFill>
                  </a:tcPr>
                </a:tc>
                <a:tc>
                  <a:txBody>
                    <a:bodyPr/>
                    <a:lstStyle/>
                    <a:p>
                      <a:pPr marL="88265" algn="ctr" defTabSz="914400" rtl="0" eaLnBrk="1" fontAlgn="ctr" latinLnBrk="0" hangingPunct="1">
                        <a:lnSpc>
                          <a:spcPct val="100000"/>
                        </a:lnSpc>
                        <a:spcBef>
                          <a:spcPts val="745"/>
                        </a:spcBef>
                        <a:buNone/>
                      </a:pPr>
                      <a:r>
                        <a:rPr lang="en-US" sz="1400" kern="1200" dirty="0">
                          <a:solidFill>
                            <a:srgbClr val="20404E"/>
                          </a:solidFill>
                          <a:latin typeface="Arial"/>
                          <a:ea typeface="+mn-ea"/>
                          <a:cs typeface="Arial"/>
                        </a:rPr>
                        <a:t>0.97</a:t>
                      </a:r>
                    </a:p>
                  </a:txBody>
                  <a:tcPr marL="0" marR="0" marT="0" marB="0" anchor="ctr">
                    <a:lnL w="12700" cap="flat" cmpd="sng" algn="ctr">
                      <a:solidFill>
                        <a:srgbClr val="D0DBE2"/>
                      </a:solidFill>
                      <a:prstDash val="solid"/>
                      <a:round/>
                      <a:headEnd type="none" w="med" len="med"/>
                      <a:tailEnd type="none" w="med" len="med"/>
                    </a:lnL>
                    <a:lnR w="12700" cap="flat" cmpd="sng" algn="ctr">
                      <a:solidFill>
                        <a:srgbClr val="D0DBE2"/>
                      </a:solidFill>
                      <a:prstDash val="solid"/>
                      <a:round/>
                      <a:headEnd type="none" w="med" len="med"/>
                      <a:tailEnd type="none" w="med" len="med"/>
                    </a:lnR>
                    <a:lnT w="12700" cap="flat" cmpd="sng" algn="ctr">
                      <a:solidFill>
                        <a:srgbClr val="D0DBE2"/>
                      </a:solidFill>
                      <a:prstDash val="solid"/>
                      <a:round/>
                      <a:headEnd type="none" w="med" len="med"/>
                      <a:tailEnd type="none" w="med" len="med"/>
                    </a:lnT>
                    <a:lnB w="12700" cap="flat" cmpd="sng" algn="ctr">
                      <a:solidFill>
                        <a:srgbClr val="D0DBE2"/>
                      </a:solidFill>
                      <a:prstDash val="solid"/>
                      <a:round/>
                      <a:headEnd type="none" w="med" len="med"/>
                      <a:tailEnd type="none" w="med" len="med"/>
                    </a:lnB>
                    <a:solidFill>
                      <a:schemeClr val="bg1"/>
                    </a:solidFill>
                  </a:tcPr>
                </a:tc>
                <a:extLst>
                  <a:ext uri="{0D108BD9-81ED-4DB2-BD59-A6C34878D82A}">
                    <a16:rowId xmlns:a16="http://schemas.microsoft.com/office/drawing/2014/main" val="2549246617"/>
                  </a:ext>
                </a:extLst>
              </a:tr>
              <a:tr h="284480">
                <a:tc>
                  <a:txBody>
                    <a:bodyPr/>
                    <a:lstStyle/>
                    <a:p>
                      <a:pPr marL="143510" algn="l" defTabSz="914400" rtl="0" eaLnBrk="1" fontAlgn="ctr" latinLnBrk="0" hangingPunct="1">
                        <a:lnSpc>
                          <a:spcPct val="100000"/>
                        </a:lnSpc>
                        <a:spcBef>
                          <a:spcPts val="810"/>
                        </a:spcBef>
                        <a:buNone/>
                      </a:pPr>
                      <a:r>
                        <a:rPr lang="en-US" sz="1400" b="0" kern="1200" dirty="0">
                          <a:solidFill>
                            <a:srgbClr val="20404E"/>
                          </a:solidFill>
                          <a:latin typeface="Arial"/>
                          <a:ea typeface="+mn-ea"/>
                          <a:cs typeface="Arial"/>
                        </a:rPr>
                        <a:t>Gold Recovery (ROM) </a:t>
                      </a:r>
                      <a:r>
                        <a:rPr lang="en-US" sz="1400" b="0" kern="1200" baseline="30000" dirty="0">
                          <a:solidFill>
                            <a:srgbClr val="20404E"/>
                          </a:solidFill>
                          <a:latin typeface="Arial"/>
                          <a:ea typeface="+mn-ea"/>
                          <a:cs typeface="Arial"/>
                        </a:rPr>
                        <a:t>2</a:t>
                      </a:r>
                    </a:p>
                  </a:txBody>
                  <a:tcPr marL="0" marR="0" marT="0" marB="0" anchor="ctr">
                    <a:lnL w="12700" cap="flat" cmpd="sng" algn="ctr">
                      <a:solidFill>
                        <a:schemeClr val="bg1"/>
                      </a:solidFill>
                      <a:prstDash val="solid"/>
                      <a:round/>
                      <a:headEnd type="none" w="med" len="med"/>
                      <a:tailEnd type="none" w="med" len="med"/>
                    </a:lnL>
                    <a:lnR w="12700" cap="flat" cmpd="sng" algn="ctr">
                      <a:solidFill>
                        <a:srgbClr val="D0DBE2"/>
                      </a:solidFill>
                      <a:prstDash val="solid"/>
                      <a:round/>
                      <a:headEnd type="none" w="med" len="med"/>
                      <a:tailEnd type="none" w="med" len="med"/>
                    </a:lnR>
                    <a:lnT w="12700">
                      <a:solidFill>
                        <a:srgbClr val="D0DBE2"/>
                      </a:solidFill>
                      <a:prstDash val="solid"/>
                    </a:lnT>
                    <a:lnB w="12700" cap="flat" cmpd="sng" algn="ctr">
                      <a:solidFill>
                        <a:srgbClr val="D0DBE2"/>
                      </a:solidFill>
                      <a:prstDash val="solid"/>
                      <a:round/>
                      <a:headEnd type="none" w="med" len="med"/>
                      <a:tailEnd type="none" w="med" len="med"/>
                    </a:lnB>
                    <a:solidFill>
                      <a:srgbClr val="F2F5F7"/>
                    </a:solidFill>
                  </a:tcPr>
                </a:tc>
                <a:tc>
                  <a:txBody>
                    <a:bodyPr/>
                    <a:lstStyle/>
                    <a:p>
                      <a:pPr marL="88265" algn="ctr" defTabSz="914400" rtl="0" eaLnBrk="1" fontAlgn="ctr" latinLnBrk="0" hangingPunct="1">
                        <a:lnSpc>
                          <a:spcPct val="100000"/>
                        </a:lnSpc>
                        <a:spcBef>
                          <a:spcPts val="745"/>
                        </a:spcBef>
                        <a:buNone/>
                      </a:pPr>
                      <a:r>
                        <a:rPr lang="en-US" sz="1400" kern="1200" dirty="0">
                          <a:solidFill>
                            <a:srgbClr val="20404E"/>
                          </a:solidFill>
                          <a:latin typeface="Arial"/>
                          <a:ea typeface="+mn-ea"/>
                          <a:cs typeface="Arial"/>
                        </a:rPr>
                        <a:t>%</a:t>
                      </a:r>
                    </a:p>
                  </a:txBody>
                  <a:tcPr marL="0" marR="0" marT="0" marB="0" anchor="ctr">
                    <a:lnL w="12700" cap="flat" cmpd="sng" algn="ctr">
                      <a:solidFill>
                        <a:srgbClr val="D0DBE2"/>
                      </a:solidFill>
                      <a:prstDash val="solid"/>
                      <a:round/>
                      <a:headEnd type="none" w="med" len="med"/>
                      <a:tailEnd type="none" w="med" len="med"/>
                    </a:lnL>
                    <a:lnR w="12700" cap="flat" cmpd="sng" algn="ctr">
                      <a:solidFill>
                        <a:srgbClr val="D0DBE2"/>
                      </a:solidFill>
                      <a:prstDash val="solid"/>
                      <a:round/>
                      <a:headEnd type="none" w="med" len="med"/>
                      <a:tailEnd type="none" w="med" len="med"/>
                    </a:lnR>
                    <a:lnT w="12700" cap="flat" cmpd="sng" algn="ctr">
                      <a:solidFill>
                        <a:srgbClr val="D0DBE2"/>
                      </a:solidFill>
                      <a:prstDash val="solid"/>
                      <a:round/>
                      <a:headEnd type="none" w="med" len="med"/>
                      <a:tailEnd type="none" w="med" len="med"/>
                    </a:lnT>
                    <a:lnB w="12700" cap="flat" cmpd="sng" algn="ctr">
                      <a:solidFill>
                        <a:srgbClr val="D0DBE2"/>
                      </a:solidFill>
                      <a:prstDash val="solid"/>
                      <a:round/>
                      <a:headEnd type="none" w="med" len="med"/>
                      <a:tailEnd type="none" w="med" len="med"/>
                    </a:lnB>
                    <a:solidFill>
                      <a:srgbClr val="F2F5F7"/>
                    </a:solidFill>
                  </a:tcPr>
                </a:tc>
                <a:tc>
                  <a:txBody>
                    <a:bodyPr/>
                    <a:lstStyle/>
                    <a:p>
                      <a:pPr marL="88265" algn="ctr" defTabSz="914400" rtl="0" eaLnBrk="1" fontAlgn="ctr" latinLnBrk="0" hangingPunct="1">
                        <a:lnSpc>
                          <a:spcPct val="100000"/>
                        </a:lnSpc>
                        <a:spcBef>
                          <a:spcPts val="745"/>
                        </a:spcBef>
                        <a:buNone/>
                      </a:pPr>
                      <a:r>
                        <a:rPr lang="en-US" sz="1400" kern="1200" dirty="0">
                          <a:solidFill>
                            <a:srgbClr val="20404E"/>
                          </a:solidFill>
                          <a:latin typeface="Arial"/>
                          <a:ea typeface="+mn-ea"/>
                          <a:cs typeface="Arial"/>
                        </a:rPr>
                        <a:t>88.6%</a:t>
                      </a:r>
                    </a:p>
                  </a:txBody>
                  <a:tcPr marL="0" marR="0" marT="0" marB="0" anchor="ctr">
                    <a:lnL w="12700" cap="flat" cmpd="sng" algn="ctr">
                      <a:solidFill>
                        <a:srgbClr val="D0DBE2"/>
                      </a:solidFill>
                      <a:prstDash val="solid"/>
                      <a:round/>
                      <a:headEnd type="none" w="med" len="med"/>
                      <a:tailEnd type="none" w="med" len="med"/>
                    </a:lnL>
                    <a:lnR w="12700" cap="flat" cmpd="sng" algn="ctr">
                      <a:solidFill>
                        <a:srgbClr val="D0DBE2"/>
                      </a:solidFill>
                      <a:prstDash val="solid"/>
                      <a:round/>
                      <a:headEnd type="none" w="med" len="med"/>
                      <a:tailEnd type="none" w="med" len="med"/>
                    </a:lnR>
                    <a:lnT w="12700">
                      <a:solidFill>
                        <a:srgbClr val="D0DBE2"/>
                      </a:solidFill>
                      <a:prstDash val="solid"/>
                    </a:lnT>
                    <a:lnB w="12700" cap="flat" cmpd="sng" algn="ctr">
                      <a:solidFill>
                        <a:srgbClr val="D0DBE2"/>
                      </a:solidFill>
                      <a:prstDash val="solid"/>
                      <a:round/>
                      <a:headEnd type="none" w="med" len="med"/>
                      <a:tailEnd type="none" w="med" len="med"/>
                    </a:lnB>
                    <a:solidFill>
                      <a:srgbClr val="F2F5F7"/>
                    </a:solidFill>
                  </a:tcPr>
                </a:tc>
                <a:tc>
                  <a:txBody>
                    <a:bodyPr/>
                    <a:lstStyle/>
                    <a:p>
                      <a:pPr marL="88265" algn="ctr" defTabSz="914400" rtl="0" eaLnBrk="1" fontAlgn="ctr" latinLnBrk="0" hangingPunct="1">
                        <a:lnSpc>
                          <a:spcPct val="100000"/>
                        </a:lnSpc>
                        <a:spcBef>
                          <a:spcPts val="745"/>
                        </a:spcBef>
                        <a:buNone/>
                      </a:pPr>
                      <a:r>
                        <a:rPr lang="en-US" sz="1400" kern="1200" dirty="0">
                          <a:solidFill>
                            <a:srgbClr val="20404E"/>
                          </a:solidFill>
                          <a:latin typeface="Arial"/>
                          <a:ea typeface="+mn-ea"/>
                          <a:cs typeface="Arial"/>
                        </a:rPr>
                        <a:t>88.5%</a:t>
                      </a:r>
                    </a:p>
                  </a:txBody>
                  <a:tcPr marL="0" marR="0" marT="0" marB="0" anchor="ctr">
                    <a:lnL w="12700" cap="flat" cmpd="sng" algn="ctr">
                      <a:solidFill>
                        <a:srgbClr val="D0DBE2"/>
                      </a:solidFill>
                      <a:prstDash val="solid"/>
                      <a:round/>
                      <a:headEnd type="none" w="med" len="med"/>
                      <a:tailEnd type="none" w="med" len="med"/>
                    </a:lnL>
                    <a:lnR w="12700" cap="flat" cmpd="sng" algn="ctr">
                      <a:solidFill>
                        <a:srgbClr val="D0DBE2"/>
                      </a:solidFill>
                      <a:prstDash val="solid"/>
                      <a:round/>
                      <a:headEnd type="none" w="med" len="med"/>
                      <a:tailEnd type="none" w="med" len="med"/>
                    </a:lnR>
                    <a:lnT w="12700" cap="flat" cmpd="sng" algn="ctr">
                      <a:solidFill>
                        <a:srgbClr val="D0DBE2"/>
                      </a:solidFill>
                      <a:prstDash val="solid"/>
                      <a:round/>
                      <a:headEnd type="none" w="med" len="med"/>
                      <a:tailEnd type="none" w="med" len="med"/>
                    </a:lnT>
                    <a:lnB w="12700" cap="flat" cmpd="sng" algn="ctr">
                      <a:solidFill>
                        <a:srgbClr val="D0DBE2"/>
                      </a:solidFill>
                      <a:prstDash val="solid"/>
                      <a:round/>
                      <a:headEnd type="none" w="med" len="med"/>
                      <a:tailEnd type="none" w="med" len="med"/>
                    </a:lnB>
                    <a:solidFill>
                      <a:srgbClr val="F2F5F7"/>
                    </a:solidFill>
                  </a:tcPr>
                </a:tc>
                <a:extLst>
                  <a:ext uri="{0D108BD9-81ED-4DB2-BD59-A6C34878D82A}">
                    <a16:rowId xmlns:a16="http://schemas.microsoft.com/office/drawing/2014/main" val="2763337910"/>
                  </a:ext>
                </a:extLst>
              </a:tr>
              <a:tr h="284480">
                <a:tc>
                  <a:txBody>
                    <a:bodyPr/>
                    <a:lstStyle/>
                    <a:p>
                      <a:pPr marL="143510" algn="l" defTabSz="914400" rtl="0" eaLnBrk="1" fontAlgn="ctr" latinLnBrk="0" hangingPunct="1">
                        <a:lnSpc>
                          <a:spcPct val="100000"/>
                        </a:lnSpc>
                        <a:spcBef>
                          <a:spcPts val="810"/>
                        </a:spcBef>
                        <a:buNone/>
                      </a:pPr>
                      <a:r>
                        <a:rPr lang="en-US" sz="1400" b="0" kern="1200" dirty="0">
                          <a:solidFill>
                            <a:srgbClr val="20404E"/>
                          </a:solidFill>
                          <a:latin typeface="Arial"/>
                          <a:ea typeface="+mn-ea"/>
                          <a:cs typeface="Arial"/>
                        </a:rPr>
                        <a:t>Total Gold Production</a:t>
                      </a:r>
                    </a:p>
                  </a:txBody>
                  <a:tcPr marL="0" marR="0" marT="0" marB="0" anchor="ctr">
                    <a:lnL w="12700" cap="flat" cmpd="sng" algn="ctr">
                      <a:solidFill>
                        <a:schemeClr val="bg1"/>
                      </a:solidFill>
                      <a:prstDash val="solid"/>
                      <a:round/>
                      <a:headEnd type="none" w="med" len="med"/>
                      <a:tailEnd type="none" w="med" len="med"/>
                    </a:lnL>
                    <a:lnR w="12700" cap="flat" cmpd="sng" algn="ctr">
                      <a:solidFill>
                        <a:srgbClr val="D0DBE2"/>
                      </a:solidFill>
                      <a:prstDash val="solid"/>
                      <a:round/>
                      <a:headEnd type="none" w="med" len="med"/>
                      <a:tailEnd type="none" w="med" len="med"/>
                    </a:lnR>
                    <a:lnT w="12700" cap="flat" cmpd="sng" algn="ctr">
                      <a:solidFill>
                        <a:srgbClr val="D0DBE2"/>
                      </a:solidFill>
                      <a:prstDash val="solid"/>
                      <a:round/>
                      <a:headEnd type="none" w="med" len="med"/>
                      <a:tailEnd type="none" w="med" len="med"/>
                    </a:lnT>
                    <a:lnB w="12700" cap="flat" cmpd="sng" algn="ctr">
                      <a:solidFill>
                        <a:srgbClr val="D0DBE2"/>
                      </a:solidFill>
                      <a:prstDash val="solid"/>
                      <a:round/>
                      <a:headEnd type="none" w="med" len="med"/>
                      <a:tailEnd type="none" w="med" len="med"/>
                    </a:lnB>
                    <a:solidFill>
                      <a:schemeClr val="bg1"/>
                    </a:solidFill>
                  </a:tcPr>
                </a:tc>
                <a:tc>
                  <a:txBody>
                    <a:bodyPr/>
                    <a:lstStyle/>
                    <a:p>
                      <a:pPr marL="88265" marR="0" lvl="0" indent="0" algn="ctr" defTabSz="914400" rtl="0" eaLnBrk="1" fontAlgn="ctr" latinLnBrk="0" hangingPunct="1">
                        <a:lnSpc>
                          <a:spcPct val="100000"/>
                        </a:lnSpc>
                        <a:spcBef>
                          <a:spcPts val="745"/>
                        </a:spcBef>
                        <a:spcAft>
                          <a:spcPts val="0"/>
                        </a:spcAft>
                        <a:buClrTx/>
                        <a:buSzTx/>
                        <a:buFontTx/>
                        <a:buNone/>
                        <a:tabLst/>
                        <a:defRPr/>
                      </a:pPr>
                      <a:r>
                        <a:rPr lang="en-US" sz="1400" kern="1200" dirty="0">
                          <a:solidFill>
                            <a:srgbClr val="20404E"/>
                          </a:solidFill>
                          <a:latin typeface="+mn-lt"/>
                          <a:ea typeface="+mn-ea"/>
                          <a:cs typeface="Arial"/>
                        </a:rPr>
                        <a:t>koz</a:t>
                      </a:r>
                      <a:endParaRPr lang="en-US" sz="1400" kern="1200" dirty="0">
                        <a:solidFill>
                          <a:srgbClr val="20404E"/>
                        </a:solidFill>
                        <a:latin typeface="Arial"/>
                        <a:ea typeface="+mn-ea"/>
                        <a:cs typeface="Arial"/>
                      </a:endParaRPr>
                    </a:p>
                  </a:txBody>
                  <a:tcPr marL="0" marR="0" marT="0" marB="0" anchor="ctr">
                    <a:lnL w="12700" cap="flat" cmpd="sng" algn="ctr">
                      <a:solidFill>
                        <a:srgbClr val="D0DBE2"/>
                      </a:solidFill>
                      <a:prstDash val="solid"/>
                      <a:round/>
                      <a:headEnd type="none" w="med" len="med"/>
                      <a:tailEnd type="none" w="med" len="med"/>
                    </a:lnL>
                    <a:lnR w="12700" cap="flat" cmpd="sng" algn="ctr">
                      <a:solidFill>
                        <a:srgbClr val="D0DBE2"/>
                      </a:solidFill>
                      <a:prstDash val="solid"/>
                      <a:round/>
                      <a:headEnd type="none" w="med" len="med"/>
                      <a:tailEnd type="none" w="med" len="med"/>
                    </a:lnR>
                    <a:lnT w="12700" cap="flat" cmpd="sng" algn="ctr">
                      <a:solidFill>
                        <a:srgbClr val="D0DBE2"/>
                      </a:solidFill>
                      <a:prstDash val="solid"/>
                      <a:round/>
                      <a:headEnd type="none" w="med" len="med"/>
                      <a:tailEnd type="none" w="med" len="med"/>
                    </a:lnT>
                    <a:lnB w="12700" cap="flat" cmpd="sng" algn="ctr">
                      <a:solidFill>
                        <a:srgbClr val="D0DBE2"/>
                      </a:solidFill>
                      <a:prstDash val="solid"/>
                      <a:round/>
                      <a:headEnd type="none" w="med" len="med"/>
                      <a:tailEnd type="none" w="med" len="med"/>
                    </a:lnB>
                    <a:solidFill>
                      <a:schemeClr val="bg1"/>
                    </a:solidFill>
                  </a:tcPr>
                </a:tc>
                <a:tc>
                  <a:txBody>
                    <a:bodyPr/>
                    <a:lstStyle/>
                    <a:p>
                      <a:pPr marL="88265" algn="ctr" defTabSz="914400" rtl="0" eaLnBrk="1" fontAlgn="ctr" latinLnBrk="0" hangingPunct="1">
                        <a:lnSpc>
                          <a:spcPct val="100000"/>
                        </a:lnSpc>
                        <a:spcBef>
                          <a:spcPts val="745"/>
                        </a:spcBef>
                        <a:buNone/>
                      </a:pPr>
                      <a:r>
                        <a:rPr lang="en-US" sz="1400" kern="1200" dirty="0">
                          <a:solidFill>
                            <a:srgbClr val="20404E"/>
                          </a:solidFill>
                          <a:latin typeface="Arial"/>
                          <a:ea typeface="+mn-ea"/>
                          <a:cs typeface="Arial"/>
                        </a:rPr>
                        <a:t>2,298 </a:t>
                      </a:r>
                    </a:p>
                  </a:txBody>
                  <a:tcPr marL="0" marR="0" marT="0" marB="0" anchor="ctr">
                    <a:lnL w="12700" cap="flat" cmpd="sng" algn="ctr">
                      <a:solidFill>
                        <a:srgbClr val="D0DBE2"/>
                      </a:solidFill>
                      <a:prstDash val="solid"/>
                      <a:round/>
                      <a:headEnd type="none" w="med" len="med"/>
                      <a:tailEnd type="none" w="med" len="med"/>
                    </a:lnL>
                    <a:lnR w="12700" cap="flat" cmpd="sng" algn="ctr">
                      <a:solidFill>
                        <a:srgbClr val="D0DBE2"/>
                      </a:solidFill>
                      <a:prstDash val="solid"/>
                      <a:round/>
                      <a:headEnd type="none" w="med" len="med"/>
                      <a:tailEnd type="none" w="med" len="med"/>
                    </a:lnR>
                    <a:lnT w="12700" cap="flat" cmpd="sng" algn="ctr">
                      <a:solidFill>
                        <a:srgbClr val="D0DBE2"/>
                      </a:solidFill>
                      <a:prstDash val="solid"/>
                      <a:round/>
                      <a:headEnd type="none" w="med" len="med"/>
                      <a:tailEnd type="none" w="med" len="med"/>
                    </a:lnT>
                    <a:lnB w="12700" cap="flat" cmpd="sng" algn="ctr">
                      <a:solidFill>
                        <a:srgbClr val="D0DBE2"/>
                      </a:solidFill>
                      <a:prstDash val="solid"/>
                      <a:round/>
                      <a:headEnd type="none" w="med" len="med"/>
                      <a:tailEnd type="none" w="med" len="med"/>
                    </a:lnB>
                    <a:solidFill>
                      <a:schemeClr val="bg1"/>
                    </a:solidFill>
                  </a:tcPr>
                </a:tc>
                <a:tc>
                  <a:txBody>
                    <a:bodyPr/>
                    <a:lstStyle/>
                    <a:p>
                      <a:pPr marL="88265" algn="ctr" defTabSz="914400" rtl="0" eaLnBrk="1" fontAlgn="ctr" latinLnBrk="0" hangingPunct="1">
                        <a:lnSpc>
                          <a:spcPct val="100000"/>
                        </a:lnSpc>
                        <a:spcBef>
                          <a:spcPts val="745"/>
                        </a:spcBef>
                        <a:buNone/>
                      </a:pPr>
                      <a:r>
                        <a:rPr lang="en-US" sz="1400" kern="1200" dirty="0">
                          <a:solidFill>
                            <a:srgbClr val="20404E"/>
                          </a:solidFill>
                          <a:latin typeface="Arial"/>
                          <a:ea typeface="+mn-ea"/>
                          <a:cs typeface="Arial"/>
                        </a:rPr>
                        <a:t>4,368</a:t>
                      </a:r>
                    </a:p>
                  </a:txBody>
                  <a:tcPr marL="0" marR="0" marT="0" marB="0" anchor="ctr">
                    <a:lnL w="12700" cap="flat" cmpd="sng" algn="ctr">
                      <a:solidFill>
                        <a:srgbClr val="D0DBE2"/>
                      </a:solidFill>
                      <a:prstDash val="solid"/>
                      <a:round/>
                      <a:headEnd type="none" w="med" len="med"/>
                      <a:tailEnd type="none" w="med" len="med"/>
                    </a:lnL>
                    <a:lnR w="12700" cap="flat" cmpd="sng" algn="ctr">
                      <a:solidFill>
                        <a:srgbClr val="D0DBE2"/>
                      </a:solidFill>
                      <a:prstDash val="solid"/>
                      <a:round/>
                      <a:headEnd type="none" w="med" len="med"/>
                      <a:tailEnd type="none" w="med" len="med"/>
                    </a:lnR>
                    <a:lnT w="12700" cap="flat" cmpd="sng" algn="ctr">
                      <a:solidFill>
                        <a:srgbClr val="D0DBE2"/>
                      </a:solidFill>
                      <a:prstDash val="solid"/>
                      <a:round/>
                      <a:headEnd type="none" w="med" len="med"/>
                      <a:tailEnd type="none" w="med" len="med"/>
                    </a:lnT>
                    <a:lnB w="12700" cap="flat" cmpd="sng" algn="ctr">
                      <a:solidFill>
                        <a:srgbClr val="D0DBE2"/>
                      </a:solidFill>
                      <a:prstDash val="solid"/>
                      <a:round/>
                      <a:headEnd type="none" w="med" len="med"/>
                      <a:tailEnd type="none" w="med" len="med"/>
                    </a:lnB>
                    <a:solidFill>
                      <a:schemeClr val="bg1"/>
                    </a:solidFill>
                  </a:tcPr>
                </a:tc>
                <a:extLst>
                  <a:ext uri="{0D108BD9-81ED-4DB2-BD59-A6C34878D82A}">
                    <a16:rowId xmlns:a16="http://schemas.microsoft.com/office/drawing/2014/main" val="583796967"/>
                  </a:ext>
                </a:extLst>
              </a:tr>
              <a:tr h="261446">
                <a:tc>
                  <a:txBody>
                    <a:bodyPr/>
                    <a:lstStyle/>
                    <a:p>
                      <a:pPr marL="143510" algn="l" defTabSz="914400" rtl="0" eaLnBrk="1" fontAlgn="ctr" latinLnBrk="0" hangingPunct="1">
                        <a:lnSpc>
                          <a:spcPct val="100000"/>
                        </a:lnSpc>
                        <a:spcBef>
                          <a:spcPts val="810"/>
                        </a:spcBef>
                        <a:buNone/>
                      </a:pPr>
                      <a:r>
                        <a:rPr lang="en-US" sz="1400" b="0" kern="1200" dirty="0">
                          <a:solidFill>
                            <a:srgbClr val="20404E"/>
                          </a:solidFill>
                          <a:latin typeface="Arial"/>
                          <a:ea typeface="+mn-ea"/>
                          <a:cs typeface="Arial"/>
                        </a:rPr>
                        <a:t>Cash Costs</a:t>
                      </a:r>
                    </a:p>
                  </a:txBody>
                  <a:tcPr marL="0" marR="0" marT="0" marB="0" anchor="ctr">
                    <a:lnL w="12700" cap="flat" cmpd="sng" algn="ctr">
                      <a:solidFill>
                        <a:schemeClr val="bg1"/>
                      </a:solidFill>
                      <a:prstDash val="solid"/>
                      <a:round/>
                      <a:headEnd type="none" w="med" len="med"/>
                      <a:tailEnd type="none" w="med" len="med"/>
                    </a:lnL>
                    <a:lnR w="12700" cap="flat" cmpd="sng" algn="ctr">
                      <a:solidFill>
                        <a:srgbClr val="D0DBE2"/>
                      </a:solidFill>
                      <a:prstDash val="solid"/>
                      <a:round/>
                      <a:headEnd type="none" w="med" len="med"/>
                      <a:tailEnd type="none" w="med" len="med"/>
                    </a:lnR>
                    <a:lnT w="12700" cap="flat" cmpd="sng" algn="ctr">
                      <a:solidFill>
                        <a:srgbClr val="D0DBE2"/>
                      </a:solidFill>
                      <a:prstDash val="solid"/>
                      <a:round/>
                      <a:headEnd type="none" w="med" len="med"/>
                      <a:tailEnd type="none" w="med" len="med"/>
                    </a:lnT>
                    <a:lnB w="12700" cap="flat" cmpd="sng" algn="ctr">
                      <a:solidFill>
                        <a:srgbClr val="D0DBE2"/>
                      </a:solidFill>
                      <a:prstDash val="solid"/>
                      <a:round/>
                      <a:headEnd type="none" w="med" len="med"/>
                      <a:tailEnd type="none" w="med" len="med"/>
                    </a:lnB>
                    <a:solidFill>
                      <a:srgbClr val="F2F5F7"/>
                    </a:solidFill>
                  </a:tcPr>
                </a:tc>
                <a:tc>
                  <a:txBody>
                    <a:bodyPr/>
                    <a:lstStyle/>
                    <a:p>
                      <a:pPr marL="88265" algn="ctr" defTabSz="914400" rtl="0" eaLnBrk="1" fontAlgn="ctr" latinLnBrk="0" hangingPunct="1">
                        <a:lnSpc>
                          <a:spcPct val="100000"/>
                        </a:lnSpc>
                        <a:spcBef>
                          <a:spcPts val="745"/>
                        </a:spcBef>
                        <a:buNone/>
                      </a:pPr>
                      <a:r>
                        <a:rPr lang="en-US" sz="1400" kern="1200" dirty="0">
                          <a:solidFill>
                            <a:srgbClr val="20404E"/>
                          </a:solidFill>
                          <a:latin typeface="Arial"/>
                          <a:ea typeface="+mn-ea"/>
                          <a:cs typeface="Arial"/>
                        </a:rPr>
                        <a:t>$/oz</a:t>
                      </a:r>
                    </a:p>
                  </a:txBody>
                  <a:tcPr marL="0" marR="0" marT="0" marB="0" anchor="ctr">
                    <a:lnL w="12700" cap="flat" cmpd="sng" algn="ctr">
                      <a:solidFill>
                        <a:srgbClr val="D0DBE2"/>
                      </a:solidFill>
                      <a:prstDash val="solid"/>
                      <a:round/>
                      <a:headEnd type="none" w="med" len="med"/>
                      <a:tailEnd type="none" w="med" len="med"/>
                    </a:lnL>
                    <a:lnR w="12700" cap="flat" cmpd="sng" algn="ctr">
                      <a:solidFill>
                        <a:srgbClr val="D0DBE2"/>
                      </a:solidFill>
                      <a:prstDash val="solid"/>
                      <a:round/>
                      <a:headEnd type="none" w="med" len="med"/>
                      <a:tailEnd type="none" w="med" len="med"/>
                    </a:lnR>
                    <a:lnT w="12700" cap="flat" cmpd="sng" algn="ctr">
                      <a:solidFill>
                        <a:srgbClr val="D0DBE2"/>
                      </a:solidFill>
                      <a:prstDash val="solid"/>
                      <a:round/>
                      <a:headEnd type="none" w="med" len="med"/>
                      <a:tailEnd type="none" w="med" len="med"/>
                    </a:lnT>
                    <a:lnB w="12700" cap="flat" cmpd="sng" algn="ctr">
                      <a:solidFill>
                        <a:srgbClr val="D0DBE2"/>
                      </a:solidFill>
                      <a:prstDash val="solid"/>
                      <a:round/>
                      <a:headEnd type="none" w="med" len="med"/>
                      <a:tailEnd type="none" w="med" len="med"/>
                    </a:lnB>
                    <a:solidFill>
                      <a:srgbClr val="F2F5F7"/>
                    </a:solidFill>
                  </a:tcPr>
                </a:tc>
                <a:tc>
                  <a:txBody>
                    <a:bodyPr/>
                    <a:lstStyle/>
                    <a:p>
                      <a:pPr marL="88265" algn="ctr" defTabSz="914400" rtl="0" eaLnBrk="1" fontAlgn="ctr" latinLnBrk="0" hangingPunct="1">
                        <a:lnSpc>
                          <a:spcPct val="100000"/>
                        </a:lnSpc>
                        <a:spcBef>
                          <a:spcPts val="745"/>
                        </a:spcBef>
                        <a:buNone/>
                      </a:pPr>
                      <a:r>
                        <a:rPr lang="en-US" sz="1400" kern="1200" dirty="0">
                          <a:solidFill>
                            <a:srgbClr val="20404E"/>
                          </a:solidFill>
                          <a:latin typeface="Arial"/>
                          <a:ea typeface="+mn-ea"/>
                          <a:cs typeface="Arial"/>
                        </a:rPr>
                        <a:t> $1,399 </a:t>
                      </a:r>
                    </a:p>
                  </a:txBody>
                  <a:tcPr marL="0" marR="0" marT="0" marB="0" anchor="ctr">
                    <a:lnL w="12700" cap="flat" cmpd="sng" algn="ctr">
                      <a:solidFill>
                        <a:srgbClr val="D0DBE2"/>
                      </a:solidFill>
                      <a:prstDash val="solid"/>
                      <a:round/>
                      <a:headEnd type="none" w="med" len="med"/>
                      <a:tailEnd type="none" w="med" len="med"/>
                    </a:lnL>
                    <a:lnR w="12700" cap="flat" cmpd="sng" algn="ctr">
                      <a:solidFill>
                        <a:srgbClr val="D0DBE2"/>
                      </a:solidFill>
                      <a:prstDash val="solid"/>
                      <a:round/>
                      <a:headEnd type="none" w="med" len="med"/>
                      <a:tailEnd type="none" w="med" len="med"/>
                    </a:lnR>
                    <a:lnT w="12700" cap="flat" cmpd="sng" algn="ctr">
                      <a:solidFill>
                        <a:srgbClr val="D0DBE2"/>
                      </a:solidFill>
                      <a:prstDash val="solid"/>
                      <a:round/>
                      <a:headEnd type="none" w="med" len="med"/>
                      <a:tailEnd type="none" w="med" len="med"/>
                    </a:lnT>
                    <a:lnB w="12700" cap="flat" cmpd="sng" algn="ctr">
                      <a:solidFill>
                        <a:srgbClr val="D0DBE2"/>
                      </a:solidFill>
                      <a:prstDash val="solid"/>
                      <a:round/>
                      <a:headEnd type="none" w="med" len="med"/>
                      <a:tailEnd type="none" w="med" len="med"/>
                    </a:lnB>
                    <a:solidFill>
                      <a:srgbClr val="F2F5F7"/>
                    </a:solidFill>
                  </a:tcPr>
                </a:tc>
                <a:tc>
                  <a:txBody>
                    <a:bodyPr/>
                    <a:lstStyle/>
                    <a:p>
                      <a:pPr marL="88265" algn="ctr" defTabSz="914400" rtl="0" eaLnBrk="1" fontAlgn="ctr" latinLnBrk="0" hangingPunct="1">
                        <a:lnSpc>
                          <a:spcPct val="100000"/>
                        </a:lnSpc>
                        <a:spcBef>
                          <a:spcPts val="745"/>
                        </a:spcBef>
                        <a:buNone/>
                      </a:pPr>
                      <a:r>
                        <a:rPr lang="en-US" sz="1400" kern="1200" dirty="0">
                          <a:solidFill>
                            <a:srgbClr val="20404E"/>
                          </a:solidFill>
                          <a:latin typeface="Arial"/>
                          <a:ea typeface="+mn-ea"/>
                          <a:cs typeface="Arial"/>
                        </a:rPr>
                        <a:t> $1,413 </a:t>
                      </a:r>
                    </a:p>
                  </a:txBody>
                  <a:tcPr marL="0" marR="0" marT="0" marB="0" anchor="ctr">
                    <a:lnL w="12700" cap="flat" cmpd="sng" algn="ctr">
                      <a:solidFill>
                        <a:srgbClr val="D0DBE2"/>
                      </a:solidFill>
                      <a:prstDash val="solid"/>
                      <a:round/>
                      <a:headEnd type="none" w="med" len="med"/>
                      <a:tailEnd type="none" w="med" len="med"/>
                    </a:lnL>
                    <a:lnR w="12700" cap="flat" cmpd="sng" algn="ctr">
                      <a:solidFill>
                        <a:srgbClr val="D0DBE2"/>
                      </a:solidFill>
                      <a:prstDash val="solid"/>
                      <a:round/>
                      <a:headEnd type="none" w="med" len="med"/>
                      <a:tailEnd type="none" w="med" len="med"/>
                    </a:lnR>
                    <a:lnT w="12700" cap="flat" cmpd="sng" algn="ctr">
                      <a:solidFill>
                        <a:srgbClr val="D0DBE2"/>
                      </a:solidFill>
                      <a:prstDash val="solid"/>
                      <a:round/>
                      <a:headEnd type="none" w="med" len="med"/>
                      <a:tailEnd type="none" w="med" len="med"/>
                    </a:lnT>
                    <a:lnB w="12700" cap="flat" cmpd="sng" algn="ctr">
                      <a:solidFill>
                        <a:srgbClr val="D0DBE2"/>
                      </a:solidFill>
                      <a:prstDash val="solid"/>
                      <a:round/>
                      <a:headEnd type="none" w="med" len="med"/>
                      <a:tailEnd type="none" w="med" len="med"/>
                    </a:lnB>
                    <a:solidFill>
                      <a:srgbClr val="F2F5F7"/>
                    </a:solidFill>
                  </a:tcPr>
                </a:tc>
                <a:extLst>
                  <a:ext uri="{0D108BD9-81ED-4DB2-BD59-A6C34878D82A}">
                    <a16:rowId xmlns:a16="http://schemas.microsoft.com/office/drawing/2014/main" val="10004"/>
                  </a:ext>
                </a:extLst>
              </a:tr>
              <a:tr h="254000">
                <a:tc>
                  <a:txBody>
                    <a:bodyPr/>
                    <a:lstStyle/>
                    <a:p>
                      <a:pPr marL="143510" algn="l" defTabSz="914400" rtl="0" eaLnBrk="1" fontAlgn="ctr" latinLnBrk="0" hangingPunct="1">
                        <a:lnSpc>
                          <a:spcPct val="100000"/>
                        </a:lnSpc>
                        <a:spcBef>
                          <a:spcPts val="810"/>
                        </a:spcBef>
                        <a:buNone/>
                      </a:pPr>
                      <a:r>
                        <a:rPr lang="en-US" sz="1400" b="0" kern="1200" dirty="0">
                          <a:solidFill>
                            <a:srgbClr val="20404E"/>
                          </a:solidFill>
                          <a:latin typeface="Arial"/>
                          <a:ea typeface="+mn-ea"/>
                          <a:cs typeface="Arial"/>
                        </a:rPr>
                        <a:t>All-in Sustaining Costs</a:t>
                      </a:r>
                    </a:p>
                  </a:txBody>
                  <a:tcPr marL="0" marR="0" marT="0" marB="0" anchor="ctr">
                    <a:lnL w="12700" cap="flat" cmpd="sng" algn="ctr">
                      <a:solidFill>
                        <a:schemeClr val="bg1"/>
                      </a:solidFill>
                      <a:prstDash val="solid"/>
                      <a:round/>
                      <a:headEnd type="none" w="med" len="med"/>
                      <a:tailEnd type="none" w="med" len="med"/>
                    </a:lnL>
                    <a:lnR w="12700" cap="flat" cmpd="sng" algn="ctr">
                      <a:solidFill>
                        <a:srgbClr val="D0DBE2"/>
                      </a:solidFill>
                      <a:prstDash val="solid"/>
                      <a:round/>
                      <a:headEnd type="none" w="med" len="med"/>
                      <a:tailEnd type="none" w="med" len="med"/>
                    </a:lnR>
                    <a:lnT w="12700">
                      <a:solidFill>
                        <a:srgbClr val="D0DBE2"/>
                      </a:solidFill>
                      <a:prstDash val="solid"/>
                    </a:lnT>
                    <a:lnB w="12700" cap="flat" cmpd="sng" algn="ctr">
                      <a:solidFill>
                        <a:srgbClr val="D0DBE2"/>
                      </a:solidFill>
                      <a:prstDash val="solid"/>
                      <a:round/>
                      <a:headEnd type="none" w="med" len="med"/>
                      <a:tailEnd type="none" w="med" len="med"/>
                    </a:lnB>
                    <a:solidFill>
                      <a:schemeClr val="bg1"/>
                    </a:solidFill>
                  </a:tcPr>
                </a:tc>
                <a:tc>
                  <a:txBody>
                    <a:bodyPr/>
                    <a:lstStyle/>
                    <a:p>
                      <a:pPr marL="88265" marR="0" lvl="0" indent="0" algn="ctr" defTabSz="914400" rtl="0" eaLnBrk="1" fontAlgn="ctr" latinLnBrk="0" hangingPunct="1">
                        <a:lnSpc>
                          <a:spcPct val="100000"/>
                        </a:lnSpc>
                        <a:spcBef>
                          <a:spcPts val="745"/>
                        </a:spcBef>
                        <a:spcAft>
                          <a:spcPts val="0"/>
                        </a:spcAft>
                        <a:buClrTx/>
                        <a:buSzTx/>
                        <a:buFontTx/>
                        <a:buNone/>
                        <a:tabLst/>
                        <a:defRPr/>
                      </a:pPr>
                      <a:r>
                        <a:rPr lang="en-US" sz="1400" kern="1200" dirty="0">
                          <a:solidFill>
                            <a:srgbClr val="20404E"/>
                          </a:solidFill>
                          <a:latin typeface="+mn-lt"/>
                          <a:ea typeface="+mn-ea"/>
                          <a:cs typeface="Arial"/>
                        </a:rPr>
                        <a:t>$/oz</a:t>
                      </a:r>
                      <a:endParaRPr lang="en-US" sz="1400" kern="1200" dirty="0">
                        <a:solidFill>
                          <a:srgbClr val="20404E"/>
                        </a:solidFill>
                        <a:latin typeface="Arial"/>
                        <a:ea typeface="+mn-ea"/>
                        <a:cs typeface="Arial"/>
                      </a:endParaRPr>
                    </a:p>
                  </a:txBody>
                  <a:tcPr marL="0" marR="0" marT="0" marB="0" anchor="ctr">
                    <a:lnL w="12700" cap="flat" cmpd="sng" algn="ctr">
                      <a:solidFill>
                        <a:srgbClr val="D0DBE2"/>
                      </a:solidFill>
                      <a:prstDash val="solid"/>
                      <a:round/>
                      <a:headEnd type="none" w="med" len="med"/>
                      <a:tailEnd type="none" w="med" len="med"/>
                    </a:lnL>
                    <a:lnR w="12700" cap="flat" cmpd="sng" algn="ctr">
                      <a:solidFill>
                        <a:srgbClr val="D0DBE2"/>
                      </a:solidFill>
                      <a:prstDash val="solid"/>
                      <a:round/>
                      <a:headEnd type="none" w="med" len="med"/>
                      <a:tailEnd type="none" w="med" len="med"/>
                    </a:lnR>
                    <a:lnT w="12700" cap="flat" cmpd="sng" algn="ctr">
                      <a:solidFill>
                        <a:srgbClr val="D0DBE2"/>
                      </a:solidFill>
                      <a:prstDash val="solid"/>
                      <a:round/>
                      <a:headEnd type="none" w="med" len="med"/>
                      <a:tailEnd type="none" w="med" len="med"/>
                    </a:lnT>
                    <a:lnB w="12700" cap="flat" cmpd="sng" algn="ctr">
                      <a:solidFill>
                        <a:srgbClr val="D0DBE2"/>
                      </a:solidFill>
                      <a:prstDash val="solid"/>
                      <a:round/>
                      <a:headEnd type="none" w="med" len="med"/>
                      <a:tailEnd type="none" w="med" len="med"/>
                    </a:lnB>
                    <a:solidFill>
                      <a:schemeClr val="bg1"/>
                    </a:solidFill>
                  </a:tcPr>
                </a:tc>
                <a:tc>
                  <a:txBody>
                    <a:bodyPr/>
                    <a:lstStyle/>
                    <a:p>
                      <a:pPr marL="88265" algn="ctr" defTabSz="914400" rtl="0" eaLnBrk="1" fontAlgn="ctr" latinLnBrk="0" hangingPunct="1">
                        <a:lnSpc>
                          <a:spcPct val="100000"/>
                        </a:lnSpc>
                        <a:spcBef>
                          <a:spcPts val="745"/>
                        </a:spcBef>
                        <a:buNone/>
                      </a:pPr>
                      <a:r>
                        <a:rPr lang="en-US" sz="1400" kern="1200" dirty="0">
                          <a:solidFill>
                            <a:srgbClr val="20404E"/>
                          </a:solidFill>
                          <a:latin typeface="Arial"/>
                          <a:ea typeface="+mn-ea"/>
                          <a:cs typeface="Arial"/>
                        </a:rPr>
                        <a:t> $1,449 </a:t>
                      </a:r>
                    </a:p>
                  </a:txBody>
                  <a:tcPr marL="0" marR="0" marT="0" marB="0" anchor="ctr">
                    <a:lnL w="12700" cap="flat" cmpd="sng" algn="ctr">
                      <a:solidFill>
                        <a:srgbClr val="D0DBE2"/>
                      </a:solidFill>
                      <a:prstDash val="solid"/>
                      <a:round/>
                      <a:headEnd type="none" w="med" len="med"/>
                      <a:tailEnd type="none" w="med" len="med"/>
                    </a:lnL>
                    <a:lnR w="12700" cap="flat" cmpd="sng" algn="ctr">
                      <a:solidFill>
                        <a:srgbClr val="D0DBE2"/>
                      </a:solidFill>
                      <a:prstDash val="solid"/>
                      <a:round/>
                      <a:headEnd type="none" w="med" len="med"/>
                      <a:tailEnd type="none" w="med" len="med"/>
                    </a:lnR>
                    <a:lnT w="12700">
                      <a:solidFill>
                        <a:srgbClr val="D0DBE2"/>
                      </a:solidFill>
                      <a:prstDash val="solid"/>
                    </a:lnT>
                    <a:lnB w="12700" cap="flat" cmpd="sng" algn="ctr">
                      <a:solidFill>
                        <a:srgbClr val="D0DBE2"/>
                      </a:solidFill>
                      <a:prstDash val="solid"/>
                      <a:round/>
                      <a:headEnd type="none" w="med" len="med"/>
                      <a:tailEnd type="none" w="med" len="med"/>
                    </a:lnB>
                    <a:solidFill>
                      <a:schemeClr val="bg1"/>
                    </a:solidFill>
                  </a:tcPr>
                </a:tc>
                <a:tc>
                  <a:txBody>
                    <a:bodyPr/>
                    <a:lstStyle/>
                    <a:p>
                      <a:pPr marL="88265" algn="ctr" defTabSz="914400" rtl="0" eaLnBrk="1" fontAlgn="ctr" latinLnBrk="0" hangingPunct="1">
                        <a:lnSpc>
                          <a:spcPct val="100000"/>
                        </a:lnSpc>
                        <a:spcBef>
                          <a:spcPts val="745"/>
                        </a:spcBef>
                        <a:buNone/>
                      </a:pPr>
                      <a:r>
                        <a:rPr lang="en-US" sz="1400" kern="1200" dirty="0">
                          <a:solidFill>
                            <a:srgbClr val="20404E"/>
                          </a:solidFill>
                          <a:latin typeface="Arial"/>
                          <a:ea typeface="+mn-ea"/>
                          <a:cs typeface="Arial"/>
                        </a:rPr>
                        <a:t> $1,499 </a:t>
                      </a:r>
                    </a:p>
                  </a:txBody>
                  <a:tcPr marL="0" marR="0" marT="0" marB="0" anchor="ctr">
                    <a:lnL w="12700" cap="flat" cmpd="sng" algn="ctr">
                      <a:solidFill>
                        <a:srgbClr val="D0DBE2"/>
                      </a:solidFill>
                      <a:prstDash val="solid"/>
                      <a:round/>
                      <a:headEnd type="none" w="med" len="med"/>
                      <a:tailEnd type="none" w="med" len="med"/>
                    </a:lnL>
                    <a:lnR w="12700" cap="flat" cmpd="sng" algn="ctr">
                      <a:solidFill>
                        <a:srgbClr val="D0DBE2"/>
                      </a:solidFill>
                      <a:prstDash val="solid"/>
                      <a:round/>
                      <a:headEnd type="none" w="med" len="med"/>
                      <a:tailEnd type="none" w="med" len="med"/>
                    </a:lnR>
                    <a:lnT w="12700" cap="flat" cmpd="sng" algn="ctr">
                      <a:solidFill>
                        <a:srgbClr val="D0DBE2"/>
                      </a:solidFill>
                      <a:prstDash val="solid"/>
                      <a:round/>
                      <a:headEnd type="none" w="med" len="med"/>
                      <a:tailEnd type="none" w="med" len="med"/>
                    </a:lnT>
                    <a:lnB w="12700" cap="flat" cmpd="sng" algn="ctr">
                      <a:solidFill>
                        <a:srgbClr val="D0DBE2"/>
                      </a:solidFill>
                      <a:prstDash val="solid"/>
                      <a:round/>
                      <a:headEnd type="none" w="med" len="med"/>
                      <a:tailEnd type="none" w="med" len="med"/>
                    </a:lnB>
                    <a:solidFill>
                      <a:schemeClr val="bg1"/>
                    </a:solidFill>
                  </a:tcPr>
                </a:tc>
                <a:extLst>
                  <a:ext uri="{0D108BD9-81ED-4DB2-BD59-A6C34878D82A}">
                    <a16:rowId xmlns:a16="http://schemas.microsoft.com/office/drawing/2014/main" val="2273804755"/>
                  </a:ext>
                </a:extLst>
              </a:tr>
              <a:tr h="264160">
                <a:tc>
                  <a:txBody>
                    <a:bodyPr/>
                    <a:lstStyle/>
                    <a:p>
                      <a:pPr marL="143510" algn="l" defTabSz="914400" rtl="0" eaLnBrk="1" fontAlgn="ctr" latinLnBrk="0" hangingPunct="1">
                        <a:lnSpc>
                          <a:spcPct val="100000"/>
                        </a:lnSpc>
                        <a:spcBef>
                          <a:spcPts val="810"/>
                        </a:spcBef>
                        <a:buNone/>
                      </a:pPr>
                      <a:r>
                        <a:rPr lang="en-US" sz="1400" b="0" kern="1200" dirty="0">
                          <a:solidFill>
                            <a:srgbClr val="20404E"/>
                          </a:solidFill>
                          <a:latin typeface="Arial"/>
                          <a:ea typeface="+mn-ea"/>
                          <a:cs typeface="Arial"/>
                        </a:rPr>
                        <a:t>Stripping Ratio</a:t>
                      </a:r>
                    </a:p>
                  </a:txBody>
                  <a:tcPr marL="0" marR="0" marT="0" marB="0" anchor="ctr">
                    <a:lnL w="12700" cap="flat" cmpd="sng" algn="ctr">
                      <a:solidFill>
                        <a:schemeClr val="bg1"/>
                      </a:solidFill>
                      <a:prstDash val="solid"/>
                      <a:round/>
                      <a:headEnd type="none" w="med" len="med"/>
                      <a:tailEnd type="none" w="med" len="med"/>
                    </a:lnL>
                    <a:lnR w="12700" cap="flat" cmpd="sng" algn="ctr">
                      <a:solidFill>
                        <a:srgbClr val="D0DBE2"/>
                      </a:solidFill>
                      <a:prstDash val="solid"/>
                      <a:round/>
                      <a:headEnd type="none" w="med" len="med"/>
                      <a:tailEnd type="none" w="med" len="med"/>
                    </a:lnR>
                    <a:lnT w="12700">
                      <a:solidFill>
                        <a:srgbClr val="D0DBE2"/>
                      </a:solidFill>
                      <a:prstDash val="solid"/>
                    </a:lnT>
                    <a:lnB w="12700" cap="flat" cmpd="sng" algn="ctr">
                      <a:solidFill>
                        <a:srgbClr val="D0DBE2"/>
                      </a:solidFill>
                      <a:prstDash val="solid"/>
                      <a:round/>
                      <a:headEnd type="none" w="med" len="med"/>
                      <a:tailEnd type="none" w="med" len="med"/>
                    </a:lnB>
                    <a:solidFill>
                      <a:srgbClr val="F2F5F7"/>
                    </a:solidFill>
                  </a:tcPr>
                </a:tc>
                <a:tc>
                  <a:txBody>
                    <a:bodyPr/>
                    <a:lstStyle/>
                    <a:p>
                      <a:pPr marL="88265" algn="ctr" defTabSz="914400" rtl="0" eaLnBrk="1" fontAlgn="ctr" latinLnBrk="0" hangingPunct="1">
                        <a:lnSpc>
                          <a:spcPct val="100000"/>
                        </a:lnSpc>
                        <a:spcBef>
                          <a:spcPts val="745"/>
                        </a:spcBef>
                        <a:buNone/>
                      </a:pPr>
                      <a:r>
                        <a:rPr lang="en-US" sz="1400" kern="1200" dirty="0">
                          <a:solidFill>
                            <a:srgbClr val="20404E"/>
                          </a:solidFill>
                          <a:latin typeface="Arial"/>
                          <a:ea typeface="+mn-ea"/>
                          <a:cs typeface="Arial"/>
                        </a:rPr>
                        <a:t>W:O</a:t>
                      </a:r>
                    </a:p>
                  </a:txBody>
                  <a:tcPr marL="0" marR="0" marT="0" marB="0" anchor="ctr">
                    <a:lnL w="12700" cap="flat" cmpd="sng" algn="ctr">
                      <a:solidFill>
                        <a:srgbClr val="D0DBE2"/>
                      </a:solidFill>
                      <a:prstDash val="solid"/>
                      <a:round/>
                      <a:headEnd type="none" w="med" len="med"/>
                      <a:tailEnd type="none" w="med" len="med"/>
                    </a:lnL>
                    <a:lnR w="12700" cap="flat" cmpd="sng" algn="ctr">
                      <a:solidFill>
                        <a:srgbClr val="D0DBE2"/>
                      </a:solidFill>
                      <a:prstDash val="solid"/>
                      <a:round/>
                      <a:headEnd type="none" w="med" len="med"/>
                      <a:tailEnd type="none" w="med" len="med"/>
                    </a:lnR>
                    <a:lnT w="12700" cap="flat" cmpd="sng" algn="ctr">
                      <a:solidFill>
                        <a:srgbClr val="D0DBE2"/>
                      </a:solidFill>
                      <a:prstDash val="solid"/>
                      <a:round/>
                      <a:headEnd type="none" w="med" len="med"/>
                      <a:tailEnd type="none" w="med" len="med"/>
                    </a:lnT>
                    <a:lnB w="12700" cap="flat" cmpd="sng" algn="ctr">
                      <a:solidFill>
                        <a:srgbClr val="D0DBE2"/>
                      </a:solidFill>
                      <a:prstDash val="solid"/>
                      <a:round/>
                      <a:headEnd type="none" w="med" len="med"/>
                      <a:tailEnd type="none" w="med" len="med"/>
                    </a:lnB>
                    <a:solidFill>
                      <a:srgbClr val="F2F5F7"/>
                    </a:solidFill>
                  </a:tcPr>
                </a:tc>
                <a:tc>
                  <a:txBody>
                    <a:bodyPr/>
                    <a:lstStyle/>
                    <a:p>
                      <a:pPr marL="88265" algn="ctr" defTabSz="914400" rtl="0" eaLnBrk="1" fontAlgn="ctr" latinLnBrk="0" hangingPunct="1">
                        <a:lnSpc>
                          <a:spcPct val="100000"/>
                        </a:lnSpc>
                        <a:spcBef>
                          <a:spcPts val="745"/>
                        </a:spcBef>
                        <a:buNone/>
                      </a:pPr>
                      <a:r>
                        <a:rPr lang="en-US" sz="1400" kern="1200" dirty="0">
                          <a:solidFill>
                            <a:srgbClr val="20404E"/>
                          </a:solidFill>
                          <a:latin typeface="Arial"/>
                          <a:ea typeface="+mn-ea"/>
                          <a:cs typeface="Arial"/>
                        </a:rPr>
                        <a:t>4.15 </a:t>
                      </a:r>
                    </a:p>
                  </a:txBody>
                  <a:tcPr marL="0" marR="0" marT="0" marB="0" anchor="ctr">
                    <a:lnL w="12700" cap="flat" cmpd="sng" algn="ctr">
                      <a:solidFill>
                        <a:srgbClr val="D0DBE2"/>
                      </a:solidFill>
                      <a:prstDash val="solid"/>
                      <a:round/>
                      <a:headEnd type="none" w="med" len="med"/>
                      <a:tailEnd type="none" w="med" len="med"/>
                    </a:lnL>
                    <a:lnR w="12700" cap="flat" cmpd="sng" algn="ctr">
                      <a:solidFill>
                        <a:srgbClr val="D0DBE2"/>
                      </a:solidFill>
                      <a:prstDash val="solid"/>
                      <a:round/>
                      <a:headEnd type="none" w="med" len="med"/>
                      <a:tailEnd type="none" w="med" len="med"/>
                    </a:lnR>
                    <a:lnT w="12700">
                      <a:solidFill>
                        <a:srgbClr val="D0DBE2"/>
                      </a:solidFill>
                      <a:prstDash val="solid"/>
                    </a:lnT>
                    <a:lnB w="12700" cap="flat" cmpd="sng" algn="ctr">
                      <a:solidFill>
                        <a:srgbClr val="D0DBE2"/>
                      </a:solidFill>
                      <a:prstDash val="solid"/>
                      <a:round/>
                      <a:headEnd type="none" w="med" len="med"/>
                      <a:tailEnd type="none" w="med" len="med"/>
                    </a:lnB>
                    <a:solidFill>
                      <a:srgbClr val="F2F5F7"/>
                    </a:solidFill>
                  </a:tcPr>
                </a:tc>
                <a:tc>
                  <a:txBody>
                    <a:bodyPr/>
                    <a:lstStyle/>
                    <a:p>
                      <a:pPr marL="88265" algn="ctr" defTabSz="914400" rtl="0" eaLnBrk="1" fontAlgn="ctr" latinLnBrk="0" hangingPunct="1">
                        <a:lnSpc>
                          <a:spcPct val="100000"/>
                        </a:lnSpc>
                        <a:spcBef>
                          <a:spcPts val="745"/>
                        </a:spcBef>
                        <a:buNone/>
                      </a:pPr>
                      <a:r>
                        <a:rPr lang="en-US" sz="1400" kern="1200" dirty="0">
                          <a:solidFill>
                            <a:srgbClr val="20404E"/>
                          </a:solidFill>
                          <a:latin typeface="Arial"/>
                          <a:ea typeface="+mn-ea"/>
                          <a:cs typeface="Arial"/>
                        </a:rPr>
                        <a:t>3.98 </a:t>
                      </a:r>
                    </a:p>
                  </a:txBody>
                  <a:tcPr marL="0" marR="0" marT="0" marB="0" anchor="ctr">
                    <a:lnL w="12700" cap="flat" cmpd="sng" algn="ctr">
                      <a:solidFill>
                        <a:srgbClr val="D0DBE2"/>
                      </a:solidFill>
                      <a:prstDash val="solid"/>
                      <a:round/>
                      <a:headEnd type="none" w="med" len="med"/>
                      <a:tailEnd type="none" w="med" len="med"/>
                    </a:lnL>
                    <a:lnR w="12700" cap="flat" cmpd="sng" algn="ctr">
                      <a:solidFill>
                        <a:srgbClr val="D0DBE2"/>
                      </a:solidFill>
                      <a:prstDash val="solid"/>
                      <a:round/>
                      <a:headEnd type="none" w="med" len="med"/>
                      <a:tailEnd type="none" w="med" len="med"/>
                    </a:lnR>
                    <a:lnT w="12700" cap="flat" cmpd="sng" algn="ctr">
                      <a:solidFill>
                        <a:srgbClr val="D0DBE2"/>
                      </a:solidFill>
                      <a:prstDash val="solid"/>
                      <a:round/>
                      <a:headEnd type="none" w="med" len="med"/>
                      <a:tailEnd type="none" w="med" len="med"/>
                    </a:lnT>
                    <a:lnB w="12700" cap="flat" cmpd="sng" algn="ctr">
                      <a:solidFill>
                        <a:srgbClr val="D0DBE2"/>
                      </a:solidFill>
                      <a:prstDash val="solid"/>
                      <a:round/>
                      <a:headEnd type="none" w="med" len="med"/>
                      <a:tailEnd type="none" w="med" len="med"/>
                    </a:lnB>
                    <a:solidFill>
                      <a:srgbClr val="F2F5F7"/>
                    </a:solidFill>
                  </a:tcPr>
                </a:tc>
                <a:extLst>
                  <a:ext uri="{0D108BD9-81ED-4DB2-BD59-A6C34878D82A}">
                    <a16:rowId xmlns:a16="http://schemas.microsoft.com/office/drawing/2014/main" val="2647590420"/>
                  </a:ext>
                </a:extLst>
              </a:tr>
              <a:tr h="284480">
                <a:tc>
                  <a:txBody>
                    <a:bodyPr/>
                    <a:lstStyle/>
                    <a:p>
                      <a:pPr marL="143510" algn="l" defTabSz="914400" rtl="0" eaLnBrk="1" fontAlgn="ctr" latinLnBrk="0" hangingPunct="1">
                        <a:lnSpc>
                          <a:spcPct val="100000"/>
                        </a:lnSpc>
                        <a:spcBef>
                          <a:spcPts val="810"/>
                        </a:spcBef>
                        <a:buNone/>
                      </a:pPr>
                      <a:r>
                        <a:rPr lang="en-US" sz="1400" b="0" kern="1200" dirty="0">
                          <a:solidFill>
                            <a:srgbClr val="20404E"/>
                          </a:solidFill>
                          <a:latin typeface="Arial"/>
                          <a:ea typeface="+mn-ea"/>
                          <a:cs typeface="Arial"/>
                        </a:rPr>
                        <a:t>Initial Capital </a:t>
                      </a:r>
                    </a:p>
                  </a:txBody>
                  <a:tcPr marL="0" marR="0" marT="0" marB="0" anchor="ctr">
                    <a:lnL w="12700" cap="flat" cmpd="sng" algn="ctr">
                      <a:solidFill>
                        <a:schemeClr val="bg1"/>
                      </a:solidFill>
                      <a:prstDash val="solid"/>
                      <a:round/>
                      <a:headEnd type="none" w="med" len="med"/>
                      <a:tailEnd type="none" w="med" len="med"/>
                    </a:lnL>
                    <a:lnR w="12700" cap="flat" cmpd="sng" algn="ctr">
                      <a:solidFill>
                        <a:srgbClr val="D0DBE2"/>
                      </a:solidFill>
                      <a:prstDash val="solid"/>
                      <a:round/>
                      <a:headEnd type="none" w="med" len="med"/>
                      <a:tailEnd type="none" w="med" len="med"/>
                    </a:lnR>
                    <a:lnT w="12700">
                      <a:solidFill>
                        <a:srgbClr val="D0DBE2"/>
                      </a:solidFill>
                      <a:prstDash val="solid"/>
                    </a:lnT>
                    <a:lnB w="12700" cap="flat" cmpd="sng" algn="ctr">
                      <a:solidFill>
                        <a:srgbClr val="D0DBE2"/>
                      </a:solidFill>
                      <a:prstDash val="solid"/>
                      <a:round/>
                      <a:headEnd type="none" w="med" len="med"/>
                      <a:tailEnd type="none" w="med" len="med"/>
                    </a:lnB>
                    <a:solidFill>
                      <a:schemeClr val="bg1"/>
                    </a:solidFill>
                  </a:tcPr>
                </a:tc>
                <a:tc>
                  <a:txBody>
                    <a:bodyPr/>
                    <a:lstStyle/>
                    <a:p>
                      <a:pPr marL="88265" algn="ctr" defTabSz="914400" rtl="0" eaLnBrk="1" fontAlgn="ctr" latinLnBrk="0" hangingPunct="1">
                        <a:lnSpc>
                          <a:spcPct val="100000"/>
                        </a:lnSpc>
                        <a:spcBef>
                          <a:spcPts val="745"/>
                        </a:spcBef>
                        <a:buNone/>
                      </a:pPr>
                      <a:r>
                        <a:rPr lang="en-US" sz="1400" b="0" kern="1200" dirty="0">
                          <a:solidFill>
                            <a:srgbClr val="20404E"/>
                          </a:solidFill>
                          <a:latin typeface="+mn-lt"/>
                          <a:ea typeface="+mn-ea"/>
                          <a:cs typeface="Arial"/>
                        </a:rPr>
                        <a:t>$ millions</a:t>
                      </a:r>
                      <a:endParaRPr lang="en-US" sz="1400" kern="1200" dirty="0">
                        <a:solidFill>
                          <a:srgbClr val="20404E"/>
                        </a:solidFill>
                        <a:latin typeface="Arial"/>
                        <a:ea typeface="+mn-ea"/>
                        <a:cs typeface="Arial"/>
                      </a:endParaRPr>
                    </a:p>
                  </a:txBody>
                  <a:tcPr marL="0" marR="0" marT="0" marB="0" anchor="ctr">
                    <a:lnL w="12700" cap="flat" cmpd="sng" algn="ctr">
                      <a:solidFill>
                        <a:srgbClr val="D0DBE2"/>
                      </a:solidFill>
                      <a:prstDash val="solid"/>
                      <a:round/>
                      <a:headEnd type="none" w="med" len="med"/>
                      <a:tailEnd type="none" w="med" len="med"/>
                    </a:lnL>
                    <a:lnR w="12700" cap="flat" cmpd="sng" algn="ctr">
                      <a:solidFill>
                        <a:srgbClr val="D0DBE2"/>
                      </a:solidFill>
                      <a:prstDash val="solid"/>
                      <a:round/>
                      <a:headEnd type="none" w="med" len="med"/>
                      <a:tailEnd type="none" w="med" len="med"/>
                    </a:lnR>
                    <a:lnT w="12700" cap="flat" cmpd="sng" algn="ctr">
                      <a:solidFill>
                        <a:srgbClr val="D0DBE2"/>
                      </a:solidFill>
                      <a:prstDash val="solid"/>
                      <a:round/>
                      <a:headEnd type="none" w="med" len="med"/>
                      <a:tailEnd type="none" w="med" len="med"/>
                    </a:lnT>
                    <a:lnB w="12700" cap="flat" cmpd="sng" algn="ctr">
                      <a:solidFill>
                        <a:srgbClr val="D0DBE2"/>
                      </a:solidFill>
                      <a:prstDash val="solid"/>
                      <a:round/>
                      <a:headEnd type="none" w="med" len="med"/>
                      <a:tailEnd type="none" w="med" len="med"/>
                    </a:lnB>
                    <a:solidFill>
                      <a:schemeClr val="bg1"/>
                    </a:solidFill>
                  </a:tcPr>
                </a:tc>
                <a:tc>
                  <a:txBody>
                    <a:bodyPr/>
                    <a:lstStyle/>
                    <a:p>
                      <a:pPr marL="88265" algn="ctr" defTabSz="914400" rtl="0" eaLnBrk="1" fontAlgn="ctr" latinLnBrk="0" hangingPunct="1">
                        <a:lnSpc>
                          <a:spcPct val="100000"/>
                        </a:lnSpc>
                        <a:spcBef>
                          <a:spcPts val="745"/>
                        </a:spcBef>
                        <a:buNone/>
                      </a:pPr>
                      <a:r>
                        <a:rPr lang="en-US" sz="1400" kern="1200" dirty="0">
                          <a:solidFill>
                            <a:srgbClr val="20404E"/>
                          </a:solidFill>
                          <a:latin typeface="Arial"/>
                          <a:ea typeface="+mn-ea"/>
                          <a:cs typeface="Arial"/>
                        </a:rPr>
                        <a:t>-</a:t>
                      </a:r>
                    </a:p>
                  </a:txBody>
                  <a:tcPr marL="0" marR="0" marT="0" marB="0" anchor="ctr">
                    <a:lnL w="12700" cap="flat" cmpd="sng" algn="ctr">
                      <a:solidFill>
                        <a:srgbClr val="D0DBE2"/>
                      </a:solidFill>
                      <a:prstDash val="solid"/>
                      <a:round/>
                      <a:headEnd type="none" w="med" len="med"/>
                      <a:tailEnd type="none" w="med" len="med"/>
                    </a:lnL>
                    <a:lnR w="12700" cap="flat" cmpd="sng" algn="ctr">
                      <a:solidFill>
                        <a:srgbClr val="D0DBE2"/>
                      </a:solidFill>
                      <a:prstDash val="solid"/>
                      <a:round/>
                      <a:headEnd type="none" w="med" len="med"/>
                      <a:tailEnd type="none" w="med" len="med"/>
                    </a:lnR>
                    <a:lnT w="12700">
                      <a:solidFill>
                        <a:srgbClr val="D0DBE2"/>
                      </a:solidFill>
                      <a:prstDash val="solid"/>
                    </a:lnT>
                    <a:lnB w="12700" cap="flat" cmpd="sng" algn="ctr">
                      <a:solidFill>
                        <a:srgbClr val="D0DBE2"/>
                      </a:solidFill>
                      <a:prstDash val="solid"/>
                      <a:round/>
                      <a:headEnd type="none" w="med" len="med"/>
                      <a:tailEnd type="none" w="med" len="med"/>
                    </a:lnB>
                    <a:solidFill>
                      <a:schemeClr val="bg1"/>
                    </a:solidFill>
                  </a:tcPr>
                </a:tc>
                <a:tc>
                  <a:txBody>
                    <a:bodyPr/>
                    <a:lstStyle/>
                    <a:p>
                      <a:pPr marL="88265" algn="ctr" defTabSz="914400" rtl="0" eaLnBrk="1" fontAlgn="ctr" latinLnBrk="0" hangingPunct="1">
                        <a:lnSpc>
                          <a:spcPct val="100000"/>
                        </a:lnSpc>
                        <a:spcBef>
                          <a:spcPts val="745"/>
                        </a:spcBef>
                        <a:buNone/>
                      </a:pPr>
                      <a:r>
                        <a:rPr lang="en-US" sz="1400" kern="1200" dirty="0">
                          <a:solidFill>
                            <a:srgbClr val="20404E"/>
                          </a:solidFill>
                          <a:latin typeface="Arial"/>
                          <a:ea typeface="+mn-ea"/>
                          <a:cs typeface="Arial"/>
                        </a:rPr>
                        <a:t>$425</a:t>
                      </a:r>
                    </a:p>
                  </a:txBody>
                  <a:tcPr marL="0" marR="0" marT="0" marB="0" anchor="ctr">
                    <a:lnL w="12700" cap="flat" cmpd="sng" algn="ctr">
                      <a:solidFill>
                        <a:srgbClr val="D0DBE2"/>
                      </a:solidFill>
                      <a:prstDash val="solid"/>
                      <a:round/>
                      <a:headEnd type="none" w="med" len="med"/>
                      <a:tailEnd type="none" w="med" len="med"/>
                    </a:lnL>
                    <a:lnR w="12700" cap="flat" cmpd="sng" algn="ctr">
                      <a:solidFill>
                        <a:srgbClr val="D0DBE2"/>
                      </a:solidFill>
                      <a:prstDash val="solid"/>
                      <a:round/>
                      <a:headEnd type="none" w="med" len="med"/>
                      <a:tailEnd type="none" w="med" len="med"/>
                    </a:lnR>
                    <a:lnT w="12700" cap="flat" cmpd="sng" algn="ctr">
                      <a:solidFill>
                        <a:srgbClr val="D0DBE2"/>
                      </a:solidFill>
                      <a:prstDash val="solid"/>
                      <a:round/>
                      <a:headEnd type="none" w="med" len="med"/>
                      <a:tailEnd type="none" w="med" len="med"/>
                    </a:lnT>
                    <a:lnB w="12700" cap="flat" cmpd="sng" algn="ctr">
                      <a:solidFill>
                        <a:srgbClr val="D0DBE2"/>
                      </a:solidFill>
                      <a:prstDash val="solid"/>
                      <a:round/>
                      <a:headEnd type="none" w="med" len="med"/>
                      <a:tailEnd type="none" w="med" len="med"/>
                    </a:lnB>
                    <a:solidFill>
                      <a:schemeClr val="bg1"/>
                    </a:solidFill>
                  </a:tcPr>
                </a:tc>
                <a:extLst>
                  <a:ext uri="{0D108BD9-81ED-4DB2-BD59-A6C34878D82A}">
                    <a16:rowId xmlns:a16="http://schemas.microsoft.com/office/drawing/2014/main" val="4119001940"/>
                  </a:ext>
                </a:extLst>
              </a:tr>
              <a:tr h="254000">
                <a:tc>
                  <a:txBody>
                    <a:bodyPr/>
                    <a:lstStyle/>
                    <a:p>
                      <a:pPr marL="143510" marR="0" lvl="0" indent="0" algn="l" defTabSz="914400" rtl="0" eaLnBrk="1" fontAlgn="ctr" latinLnBrk="0" hangingPunct="1">
                        <a:lnSpc>
                          <a:spcPct val="100000"/>
                        </a:lnSpc>
                        <a:spcBef>
                          <a:spcPts val="810"/>
                        </a:spcBef>
                        <a:spcAft>
                          <a:spcPts val="0"/>
                        </a:spcAft>
                        <a:buClrTx/>
                        <a:buSzTx/>
                        <a:buFontTx/>
                        <a:buNone/>
                        <a:tabLst/>
                        <a:defRPr/>
                      </a:pPr>
                      <a:r>
                        <a:rPr lang="en-US" sz="1400" b="0" kern="1200" dirty="0">
                          <a:solidFill>
                            <a:srgbClr val="20404E"/>
                          </a:solidFill>
                          <a:latin typeface="Arial"/>
                          <a:ea typeface="+mn-ea"/>
                          <a:cs typeface="Arial"/>
                        </a:rPr>
                        <a:t>Capital Efficiency (initial capital : total oz Au produced)</a:t>
                      </a:r>
                    </a:p>
                  </a:txBody>
                  <a:tcPr marL="0" marR="0" marT="0" marB="0" anchor="ctr">
                    <a:lnL w="12700" cap="flat" cmpd="sng" algn="ctr">
                      <a:solidFill>
                        <a:schemeClr val="bg1"/>
                      </a:solidFill>
                      <a:prstDash val="solid"/>
                      <a:round/>
                      <a:headEnd type="none" w="med" len="med"/>
                      <a:tailEnd type="none" w="med" len="med"/>
                    </a:lnL>
                    <a:lnR w="12700" cap="flat" cmpd="sng" algn="ctr">
                      <a:solidFill>
                        <a:srgbClr val="D0DBE2"/>
                      </a:solidFill>
                      <a:prstDash val="solid"/>
                      <a:round/>
                      <a:headEnd type="none" w="med" len="med"/>
                      <a:tailEnd type="none" w="med" len="med"/>
                    </a:lnR>
                    <a:lnT w="12700" cap="flat" cmpd="sng" algn="ctr">
                      <a:solidFill>
                        <a:srgbClr val="D0DBE2"/>
                      </a:solidFill>
                      <a:prstDash val="solid"/>
                      <a:round/>
                      <a:headEnd type="none" w="med" len="med"/>
                      <a:tailEnd type="none" w="med" len="med"/>
                    </a:lnT>
                    <a:lnB w="12700" cap="flat" cmpd="sng" algn="ctr">
                      <a:solidFill>
                        <a:srgbClr val="D0DBE2"/>
                      </a:solidFill>
                      <a:prstDash val="solid"/>
                      <a:round/>
                      <a:headEnd type="none" w="med" len="med"/>
                      <a:tailEnd type="none" w="med" len="med"/>
                    </a:lnB>
                    <a:solidFill>
                      <a:srgbClr val="F2F5F7"/>
                    </a:solidFill>
                  </a:tcPr>
                </a:tc>
                <a:tc>
                  <a:txBody>
                    <a:bodyPr/>
                    <a:lstStyle/>
                    <a:p>
                      <a:pPr marL="88265" algn="ctr" defTabSz="914400" rtl="0" eaLnBrk="1" fontAlgn="ctr" latinLnBrk="0" hangingPunct="1">
                        <a:lnSpc>
                          <a:spcPct val="100000"/>
                        </a:lnSpc>
                        <a:spcBef>
                          <a:spcPts val="745"/>
                        </a:spcBef>
                        <a:buNone/>
                      </a:pPr>
                      <a:r>
                        <a:rPr lang="en-US" sz="1400" kern="1200" dirty="0">
                          <a:solidFill>
                            <a:srgbClr val="20404E"/>
                          </a:solidFill>
                          <a:latin typeface="Arial"/>
                          <a:ea typeface="+mn-ea"/>
                          <a:cs typeface="Arial"/>
                        </a:rPr>
                        <a:t>$/oz</a:t>
                      </a:r>
                    </a:p>
                  </a:txBody>
                  <a:tcPr marL="0" marR="0" marT="0" marB="0" anchor="ctr">
                    <a:lnL w="12700" cap="flat" cmpd="sng" algn="ctr">
                      <a:solidFill>
                        <a:srgbClr val="D0DBE2"/>
                      </a:solidFill>
                      <a:prstDash val="solid"/>
                      <a:round/>
                      <a:headEnd type="none" w="med" len="med"/>
                      <a:tailEnd type="none" w="med" len="med"/>
                    </a:lnL>
                    <a:lnR w="12700" cap="flat" cmpd="sng" algn="ctr">
                      <a:solidFill>
                        <a:srgbClr val="D0DBE2"/>
                      </a:solidFill>
                      <a:prstDash val="solid"/>
                      <a:round/>
                      <a:headEnd type="none" w="med" len="med"/>
                      <a:tailEnd type="none" w="med" len="med"/>
                    </a:lnR>
                    <a:lnT w="12700" cap="flat" cmpd="sng" algn="ctr">
                      <a:solidFill>
                        <a:srgbClr val="D0DBE2"/>
                      </a:solidFill>
                      <a:prstDash val="solid"/>
                      <a:round/>
                      <a:headEnd type="none" w="med" len="med"/>
                      <a:tailEnd type="none" w="med" len="med"/>
                    </a:lnT>
                    <a:lnB w="12700" cap="flat" cmpd="sng" algn="ctr">
                      <a:solidFill>
                        <a:srgbClr val="D0DBE2"/>
                      </a:solidFill>
                      <a:prstDash val="solid"/>
                      <a:round/>
                      <a:headEnd type="none" w="med" len="med"/>
                      <a:tailEnd type="none" w="med" len="med"/>
                    </a:lnB>
                    <a:solidFill>
                      <a:srgbClr val="F2F5F7"/>
                    </a:solidFill>
                  </a:tcPr>
                </a:tc>
                <a:tc>
                  <a:txBody>
                    <a:bodyPr/>
                    <a:lstStyle/>
                    <a:p>
                      <a:pPr marL="88265" algn="ctr" defTabSz="914400" rtl="0" eaLnBrk="1" fontAlgn="ctr" latinLnBrk="0" hangingPunct="1">
                        <a:lnSpc>
                          <a:spcPct val="100000"/>
                        </a:lnSpc>
                        <a:spcBef>
                          <a:spcPts val="745"/>
                        </a:spcBef>
                        <a:buNone/>
                      </a:pPr>
                      <a:r>
                        <a:rPr lang="en-US" sz="1400" kern="1200" dirty="0">
                          <a:solidFill>
                            <a:srgbClr val="20404E"/>
                          </a:solidFill>
                          <a:latin typeface="Arial"/>
                          <a:ea typeface="+mn-ea"/>
                          <a:cs typeface="Arial"/>
                        </a:rPr>
                        <a:t>$93</a:t>
                      </a:r>
                    </a:p>
                  </a:txBody>
                  <a:tcPr marL="0" marR="0" marT="0" marB="0" anchor="ctr">
                    <a:lnL w="12700" cap="flat" cmpd="sng" algn="ctr">
                      <a:solidFill>
                        <a:srgbClr val="D0DBE2"/>
                      </a:solidFill>
                      <a:prstDash val="solid"/>
                      <a:round/>
                      <a:headEnd type="none" w="med" len="med"/>
                      <a:tailEnd type="none" w="med" len="med"/>
                    </a:lnL>
                    <a:lnR w="12700" cap="flat" cmpd="sng" algn="ctr">
                      <a:solidFill>
                        <a:srgbClr val="D0DBE2"/>
                      </a:solidFill>
                      <a:prstDash val="solid"/>
                      <a:round/>
                      <a:headEnd type="none" w="med" len="med"/>
                      <a:tailEnd type="none" w="med" len="med"/>
                    </a:lnR>
                    <a:lnT w="12700" cap="flat" cmpd="sng" algn="ctr">
                      <a:solidFill>
                        <a:srgbClr val="D0DBE2"/>
                      </a:solidFill>
                      <a:prstDash val="solid"/>
                      <a:round/>
                      <a:headEnd type="none" w="med" len="med"/>
                      <a:tailEnd type="none" w="med" len="med"/>
                    </a:lnT>
                    <a:lnB w="12700" cap="flat" cmpd="sng" algn="ctr">
                      <a:solidFill>
                        <a:srgbClr val="D0DBE2"/>
                      </a:solidFill>
                      <a:prstDash val="solid"/>
                      <a:round/>
                      <a:headEnd type="none" w="med" len="med"/>
                      <a:tailEnd type="none" w="med" len="med"/>
                    </a:lnB>
                    <a:solidFill>
                      <a:srgbClr val="F2F5F7"/>
                    </a:solidFill>
                  </a:tcPr>
                </a:tc>
                <a:tc>
                  <a:txBody>
                    <a:bodyPr/>
                    <a:lstStyle/>
                    <a:p>
                      <a:pPr marL="88265" algn="ctr" defTabSz="914400" rtl="0" eaLnBrk="1" fontAlgn="ctr" latinLnBrk="0" hangingPunct="1">
                        <a:lnSpc>
                          <a:spcPct val="100000"/>
                        </a:lnSpc>
                        <a:spcBef>
                          <a:spcPts val="745"/>
                        </a:spcBef>
                        <a:buNone/>
                      </a:pPr>
                      <a:r>
                        <a:rPr lang="en-US" sz="1400" kern="1200" dirty="0">
                          <a:solidFill>
                            <a:srgbClr val="20404E"/>
                          </a:solidFill>
                          <a:latin typeface="Arial"/>
                          <a:ea typeface="+mn-ea"/>
                          <a:cs typeface="Arial"/>
                        </a:rPr>
                        <a:t>$97</a:t>
                      </a:r>
                    </a:p>
                  </a:txBody>
                  <a:tcPr marL="0" marR="0" marT="0" marB="0" anchor="ctr">
                    <a:lnL w="12700" cap="flat" cmpd="sng" algn="ctr">
                      <a:solidFill>
                        <a:srgbClr val="D0DBE2"/>
                      </a:solidFill>
                      <a:prstDash val="solid"/>
                      <a:round/>
                      <a:headEnd type="none" w="med" len="med"/>
                      <a:tailEnd type="none" w="med" len="med"/>
                    </a:lnL>
                    <a:lnR w="12700" cap="flat" cmpd="sng" algn="ctr">
                      <a:solidFill>
                        <a:srgbClr val="D0DBE2"/>
                      </a:solidFill>
                      <a:prstDash val="solid"/>
                      <a:round/>
                      <a:headEnd type="none" w="med" len="med"/>
                      <a:tailEnd type="none" w="med" len="med"/>
                    </a:lnR>
                    <a:lnT w="12700" cap="flat" cmpd="sng" algn="ctr">
                      <a:solidFill>
                        <a:srgbClr val="D0DBE2"/>
                      </a:solidFill>
                      <a:prstDash val="solid"/>
                      <a:round/>
                      <a:headEnd type="none" w="med" len="med"/>
                      <a:tailEnd type="none" w="med" len="med"/>
                    </a:lnT>
                    <a:lnB w="12700" cap="flat" cmpd="sng" algn="ctr">
                      <a:solidFill>
                        <a:srgbClr val="D0DBE2"/>
                      </a:solidFill>
                      <a:prstDash val="solid"/>
                      <a:round/>
                      <a:headEnd type="none" w="med" len="med"/>
                      <a:tailEnd type="none" w="med" len="med"/>
                    </a:lnB>
                    <a:solidFill>
                      <a:srgbClr val="F2F5F7"/>
                    </a:solidFill>
                  </a:tcPr>
                </a:tc>
                <a:extLst>
                  <a:ext uri="{0D108BD9-81ED-4DB2-BD59-A6C34878D82A}">
                    <a16:rowId xmlns:a16="http://schemas.microsoft.com/office/drawing/2014/main" val="2539144414"/>
                  </a:ext>
                </a:extLst>
              </a:tr>
              <a:tr h="254000">
                <a:tc>
                  <a:txBody>
                    <a:bodyPr/>
                    <a:lstStyle/>
                    <a:p>
                      <a:pPr marL="143510" marR="0" lvl="0" indent="0" algn="l" defTabSz="914400" rtl="0" eaLnBrk="1" fontAlgn="ctr" latinLnBrk="0" hangingPunct="1">
                        <a:lnSpc>
                          <a:spcPct val="100000"/>
                        </a:lnSpc>
                        <a:spcBef>
                          <a:spcPts val="810"/>
                        </a:spcBef>
                        <a:spcAft>
                          <a:spcPts val="0"/>
                        </a:spcAft>
                        <a:buClrTx/>
                        <a:buSzTx/>
                        <a:buFontTx/>
                        <a:buNone/>
                        <a:tabLst/>
                        <a:defRPr/>
                      </a:pPr>
                      <a:r>
                        <a:rPr lang="en-US" sz="1400" b="0" kern="1200" dirty="0">
                          <a:solidFill>
                            <a:srgbClr val="20404E"/>
                          </a:solidFill>
                          <a:latin typeface="Arial"/>
                          <a:ea typeface="+mn-ea"/>
                          <a:cs typeface="Arial"/>
                        </a:rPr>
                        <a:t>Benefit Cost Ratio (NPV</a:t>
                      </a:r>
                      <a:r>
                        <a:rPr lang="en-US" sz="1400" b="0" kern="1200" baseline="-25000" dirty="0">
                          <a:solidFill>
                            <a:srgbClr val="20404E"/>
                          </a:solidFill>
                          <a:latin typeface="Arial"/>
                          <a:ea typeface="+mn-ea"/>
                          <a:cs typeface="Arial"/>
                        </a:rPr>
                        <a:t>5% </a:t>
                      </a:r>
                      <a:r>
                        <a:rPr lang="en-US" sz="1400" b="0" kern="1200" dirty="0">
                          <a:solidFill>
                            <a:srgbClr val="20404E"/>
                          </a:solidFill>
                          <a:latin typeface="Arial"/>
                          <a:ea typeface="+mn-ea"/>
                          <a:cs typeface="Arial"/>
                        </a:rPr>
                        <a:t>: initial capital)</a:t>
                      </a:r>
                    </a:p>
                  </a:txBody>
                  <a:tcPr marL="0" marR="0" marT="0" marB="0" anchor="ctr">
                    <a:lnL w="12700" cap="flat" cmpd="sng" algn="ctr">
                      <a:solidFill>
                        <a:schemeClr val="bg1"/>
                      </a:solidFill>
                      <a:prstDash val="solid"/>
                      <a:round/>
                      <a:headEnd type="none" w="med" len="med"/>
                      <a:tailEnd type="none" w="med" len="med"/>
                    </a:lnL>
                    <a:lnR w="12700" cap="flat" cmpd="sng" algn="ctr">
                      <a:solidFill>
                        <a:srgbClr val="D0DBE2"/>
                      </a:solidFill>
                      <a:prstDash val="solid"/>
                      <a:round/>
                      <a:headEnd type="none" w="med" len="med"/>
                      <a:tailEnd type="none" w="med" len="med"/>
                    </a:lnR>
                    <a:lnT w="12700" cap="flat" cmpd="sng" algn="ctr">
                      <a:solidFill>
                        <a:srgbClr val="D0DBE2"/>
                      </a:solidFill>
                      <a:prstDash val="solid"/>
                      <a:round/>
                      <a:headEnd type="none" w="med" len="med"/>
                      <a:tailEnd type="none" w="med" len="med"/>
                    </a:lnT>
                    <a:lnB w="12700" cap="flat" cmpd="sng" algn="ctr">
                      <a:solidFill>
                        <a:srgbClr val="D0DBE2"/>
                      </a:solidFill>
                      <a:prstDash val="solid"/>
                      <a:round/>
                      <a:headEnd type="none" w="med" len="med"/>
                      <a:tailEnd type="none" w="med" len="med"/>
                    </a:lnB>
                    <a:solidFill>
                      <a:schemeClr val="bg1"/>
                    </a:solidFill>
                  </a:tcPr>
                </a:tc>
                <a:tc>
                  <a:txBody>
                    <a:bodyPr/>
                    <a:lstStyle/>
                    <a:p>
                      <a:pPr marL="88265" algn="ctr" defTabSz="914400" rtl="0" eaLnBrk="1" fontAlgn="ctr" latinLnBrk="0" hangingPunct="1">
                        <a:lnSpc>
                          <a:spcPct val="100000"/>
                        </a:lnSpc>
                        <a:spcBef>
                          <a:spcPts val="745"/>
                        </a:spcBef>
                        <a:buNone/>
                      </a:pPr>
                      <a:endParaRPr lang="en-US" sz="1400" kern="1200" dirty="0">
                        <a:solidFill>
                          <a:srgbClr val="20404E"/>
                        </a:solidFill>
                        <a:latin typeface="Arial"/>
                        <a:ea typeface="+mn-ea"/>
                        <a:cs typeface="Arial"/>
                      </a:endParaRPr>
                    </a:p>
                  </a:txBody>
                  <a:tcPr marL="0" marR="0" marT="0" marB="0" anchor="ctr">
                    <a:lnL w="12700" cap="flat" cmpd="sng" algn="ctr">
                      <a:solidFill>
                        <a:srgbClr val="D0DBE2"/>
                      </a:solidFill>
                      <a:prstDash val="solid"/>
                      <a:round/>
                      <a:headEnd type="none" w="med" len="med"/>
                      <a:tailEnd type="none" w="med" len="med"/>
                    </a:lnL>
                    <a:lnR w="12700" cap="flat" cmpd="sng" algn="ctr">
                      <a:solidFill>
                        <a:srgbClr val="D0DBE2"/>
                      </a:solidFill>
                      <a:prstDash val="solid"/>
                      <a:round/>
                      <a:headEnd type="none" w="med" len="med"/>
                      <a:tailEnd type="none" w="med" len="med"/>
                    </a:lnR>
                    <a:lnT w="12700" cap="flat" cmpd="sng" algn="ctr">
                      <a:solidFill>
                        <a:srgbClr val="D0DBE2"/>
                      </a:solidFill>
                      <a:prstDash val="solid"/>
                      <a:round/>
                      <a:headEnd type="none" w="med" len="med"/>
                      <a:tailEnd type="none" w="med" len="med"/>
                    </a:lnT>
                    <a:lnB w="12700" cap="flat" cmpd="sng" algn="ctr">
                      <a:solidFill>
                        <a:srgbClr val="D0DBE2"/>
                      </a:solidFill>
                      <a:prstDash val="solid"/>
                      <a:round/>
                      <a:headEnd type="none" w="med" len="med"/>
                      <a:tailEnd type="none" w="med" len="med"/>
                    </a:lnB>
                    <a:solidFill>
                      <a:schemeClr val="bg1"/>
                    </a:solidFill>
                  </a:tcPr>
                </a:tc>
                <a:tc>
                  <a:txBody>
                    <a:bodyPr/>
                    <a:lstStyle/>
                    <a:p>
                      <a:pPr marL="88265" algn="ctr" defTabSz="914400" rtl="0" eaLnBrk="1" fontAlgn="ctr" latinLnBrk="0" hangingPunct="1">
                        <a:lnSpc>
                          <a:spcPct val="100000"/>
                        </a:lnSpc>
                        <a:spcBef>
                          <a:spcPts val="745"/>
                        </a:spcBef>
                        <a:buNone/>
                      </a:pPr>
                      <a:r>
                        <a:rPr lang="en-US" sz="1400" kern="1200" dirty="0">
                          <a:solidFill>
                            <a:srgbClr val="20404E"/>
                          </a:solidFill>
                          <a:latin typeface="Arial"/>
                          <a:ea typeface="+mn-ea"/>
                          <a:cs typeface="Arial"/>
                        </a:rPr>
                        <a:t>-</a:t>
                      </a:r>
                    </a:p>
                  </a:txBody>
                  <a:tcPr marL="0" marR="0" marT="0" marB="0" anchor="ctr">
                    <a:lnL w="12700" cap="flat" cmpd="sng" algn="ctr">
                      <a:solidFill>
                        <a:srgbClr val="D0DBE2"/>
                      </a:solidFill>
                      <a:prstDash val="solid"/>
                      <a:round/>
                      <a:headEnd type="none" w="med" len="med"/>
                      <a:tailEnd type="none" w="med" len="med"/>
                    </a:lnL>
                    <a:lnR w="12700" cap="flat" cmpd="sng" algn="ctr">
                      <a:solidFill>
                        <a:srgbClr val="D0DBE2"/>
                      </a:solidFill>
                      <a:prstDash val="solid"/>
                      <a:round/>
                      <a:headEnd type="none" w="med" len="med"/>
                      <a:tailEnd type="none" w="med" len="med"/>
                    </a:lnR>
                    <a:lnT w="12700" cap="flat" cmpd="sng" algn="ctr">
                      <a:solidFill>
                        <a:srgbClr val="D0DBE2"/>
                      </a:solidFill>
                      <a:prstDash val="solid"/>
                      <a:round/>
                      <a:headEnd type="none" w="med" len="med"/>
                      <a:tailEnd type="none" w="med" len="med"/>
                    </a:lnT>
                    <a:lnB w="12700" cap="flat" cmpd="sng" algn="ctr">
                      <a:solidFill>
                        <a:srgbClr val="D0DBE2"/>
                      </a:solidFill>
                      <a:prstDash val="solid"/>
                      <a:round/>
                      <a:headEnd type="none" w="med" len="med"/>
                      <a:tailEnd type="none" w="med" len="med"/>
                    </a:lnB>
                    <a:solidFill>
                      <a:schemeClr val="bg1"/>
                    </a:solidFill>
                  </a:tcPr>
                </a:tc>
                <a:tc>
                  <a:txBody>
                    <a:bodyPr/>
                    <a:lstStyle/>
                    <a:p>
                      <a:pPr marL="88265" algn="ctr" defTabSz="914400" rtl="0" eaLnBrk="1" fontAlgn="ctr" latinLnBrk="0" hangingPunct="1">
                        <a:lnSpc>
                          <a:spcPct val="100000"/>
                        </a:lnSpc>
                        <a:spcBef>
                          <a:spcPts val="745"/>
                        </a:spcBef>
                        <a:buNone/>
                      </a:pPr>
                      <a:r>
                        <a:rPr lang="en-US" sz="1400" kern="1200" dirty="0">
                          <a:solidFill>
                            <a:srgbClr val="20404E"/>
                          </a:solidFill>
                          <a:latin typeface="Arial"/>
                          <a:ea typeface="+mn-ea"/>
                          <a:cs typeface="Arial"/>
                        </a:rPr>
                        <a:t>2.5</a:t>
                      </a:r>
                    </a:p>
                  </a:txBody>
                  <a:tcPr marL="0" marR="0" marT="0" marB="0" anchor="ctr">
                    <a:lnL w="12700" cap="flat" cmpd="sng" algn="ctr">
                      <a:solidFill>
                        <a:srgbClr val="D0DBE2"/>
                      </a:solidFill>
                      <a:prstDash val="solid"/>
                      <a:round/>
                      <a:headEnd type="none" w="med" len="med"/>
                      <a:tailEnd type="none" w="med" len="med"/>
                    </a:lnL>
                    <a:lnR w="12700" cap="flat" cmpd="sng" algn="ctr">
                      <a:solidFill>
                        <a:srgbClr val="D0DBE2"/>
                      </a:solidFill>
                      <a:prstDash val="solid"/>
                      <a:round/>
                      <a:headEnd type="none" w="med" len="med"/>
                      <a:tailEnd type="none" w="med" len="med"/>
                    </a:lnR>
                    <a:lnT w="12700" cap="flat" cmpd="sng" algn="ctr">
                      <a:solidFill>
                        <a:srgbClr val="D0DBE2"/>
                      </a:solidFill>
                      <a:prstDash val="solid"/>
                      <a:round/>
                      <a:headEnd type="none" w="med" len="med"/>
                      <a:tailEnd type="none" w="med" len="med"/>
                    </a:lnT>
                    <a:lnB w="12700" cap="flat" cmpd="sng" algn="ctr">
                      <a:solidFill>
                        <a:srgbClr val="D0DBE2"/>
                      </a:solidFill>
                      <a:prstDash val="solid"/>
                      <a:round/>
                      <a:headEnd type="none" w="med" len="med"/>
                      <a:tailEnd type="none" w="med" len="med"/>
                    </a:lnB>
                    <a:solidFill>
                      <a:schemeClr val="bg1"/>
                    </a:solidFill>
                  </a:tcPr>
                </a:tc>
                <a:extLst>
                  <a:ext uri="{0D108BD9-81ED-4DB2-BD59-A6C34878D82A}">
                    <a16:rowId xmlns:a16="http://schemas.microsoft.com/office/drawing/2014/main" val="209787640"/>
                  </a:ext>
                </a:extLst>
              </a:tr>
              <a:tr h="254000">
                <a:tc>
                  <a:txBody>
                    <a:bodyPr/>
                    <a:lstStyle/>
                    <a:p>
                      <a:pPr marL="143510" marR="0" lvl="0" indent="0" algn="l" defTabSz="914400" rtl="0" eaLnBrk="1" fontAlgn="ctr" latinLnBrk="0" hangingPunct="1">
                        <a:lnSpc>
                          <a:spcPct val="100000"/>
                        </a:lnSpc>
                        <a:spcBef>
                          <a:spcPts val="810"/>
                        </a:spcBef>
                        <a:spcAft>
                          <a:spcPts val="0"/>
                        </a:spcAft>
                        <a:buClrTx/>
                        <a:buSzTx/>
                        <a:buFontTx/>
                        <a:buNone/>
                        <a:tabLst/>
                        <a:defRPr/>
                      </a:pPr>
                      <a:r>
                        <a:rPr lang="en-US" sz="1400" b="0" kern="1200" dirty="0">
                          <a:solidFill>
                            <a:srgbClr val="20404E"/>
                          </a:solidFill>
                          <a:latin typeface="+mn-lt"/>
                          <a:ea typeface="+mn-ea"/>
                          <a:cs typeface="Arial"/>
                        </a:rPr>
                        <a:t>Sustaining Capital</a:t>
                      </a:r>
                      <a:endParaRPr lang="en-US" sz="1400" b="0" kern="1200" dirty="0">
                        <a:solidFill>
                          <a:srgbClr val="20404E"/>
                        </a:solidFill>
                        <a:latin typeface="Arial"/>
                        <a:ea typeface="+mn-ea"/>
                        <a:cs typeface="Aria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rgbClr val="D0DBE2"/>
                      </a:solidFill>
                      <a:prstDash val="solid"/>
                      <a:round/>
                      <a:headEnd type="none" w="med" len="med"/>
                      <a:tailEnd type="none" w="med" len="med"/>
                    </a:lnR>
                    <a:lnT w="12700" cap="flat" cmpd="sng" algn="ctr">
                      <a:solidFill>
                        <a:srgbClr val="D0DBE2"/>
                      </a:solidFill>
                      <a:prstDash val="solid"/>
                      <a:round/>
                      <a:headEnd type="none" w="med" len="med"/>
                      <a:tailEnd type="none" w="med" len="med"/>
                    </a:lnT>
                    <a:lnB w="12700" cap="flat" cmpd="sng" algn="ctr">
                      <a:solidFill>
                        <a:srgbClr val="D0DBE2"/>
                      </a:solidFill>
                      <a:prstDash val="solid"/>
                      <a:round/>
                      <a:headEnd type="none" w="med" len="med"/>
                      <a:tailEnd type="none" w="med" len="med"/>
                    </a:lnB>
                    <a:solidFill>
                      <a:srgbClr val="F2F5F7"/>
                    </a:solidFill>
                  </a:tcPr>
                </a:tc>
                <a:tc>
                  <a:txBody>
                    <a:bodyPr/>
                    <a:lstStyle/>
                    <a:p>
                      <a:pPr marL="88265" algn="ctr" defTabSz="914400" rtl="0" eaLnBrk="1" fontAlgn="ctr" latinLnBrk="0" hangingPunct="1">
                        <a:lnSpc>
                          <a:spcPct val="100000"/>
                        </a:lnSpc>
                        <a:spcBef>
                          <a:spcPts val="745"/>
                        </a:spcBef>
                        <a:buNone/>
                      </a:pPr>
                      <a:r>
                        <a:rPr lang="en-US" sz="1400" b="0" kern="1200" dirty="0">
                          <a:solidFill>
                            <a:srgbClr val="20404E"/>
                          </a:solidFill>
                          <a:latin typeface="+mn-lt"/>
                          <a:ea typeface="+mn-ea"/>
                          <a:cs typeface="Arial"/>
                        </a:rPr>
                        <a:t>$ millions</a:t>
                      </a:r>
                      <a:endParaRPr lang="en-US" sz="1400" kern="1200" dirty="0">
                        <a:solidFill>
                          <a:srgbClr val="20404E"/>
                        </a:solidFill>
                        <a:latin typeface="Arial"/>
                        <a:ea typeface="+mn-ea"/>
                        <a:cs typeface="Arial"/>
                      </a:endParaRPr>
                    </a:p>
                  </a:txBody>
                  <a:tcPr marL="0" marR="0" marT="0" marB="0" anchor="ctr">
                    <a:lnL w="12700" cap="flat" cmpd="sng" algn="ctr">
                      <a:solidFill>
                        <a:srgbClr val="D0DBE2"/>
                      </a:solidFill>
                      <a:prstDash val="solid"/>
                      <a:round/>
                      <a:headEnd type="none" w="med" len="med"/>
                      <a:tailEnd type="none" w="med" len="med"/>
                    </a:lnL>
                    <a:lnR w="12700" cap="flat" cmpd="sng" algn="ctr">
                      <a:solidFill>
                        <a:srgbClr val="D0DBE2"/>
                      </a:solidFill>
                      <a:prstDash val="solid"/>
                      <a:round/>
                      <a:headEnd type="none" w="med" len="med"/>
                      <a:tailEnd type="none" w="med" len="med"/>
                    </a:lnR>
                    <a:lnT w="12700" cap="flat" cmpd="sng" algn="ctr">
                      <a:solidFill>
                        <a:srgbClr val="D0DBE2"/>
                      </a:solidFill>
                      <a:prstDash val="solid"/>
                      <a:round/>
                      <a:headEnd type="none" w="med" len="med"/>
                      <a:tailEnd type="none" w="med" len="med"/>
                    </a:lnT>
                    <a:lnB w="12700" cap="flat" cmpd="sng" algn="ctr">
                      <a:solidFill>
                        <a:srgbClr val="D0DBE2"/>
                      </a:solidFill>
                      <a:prstDash val="solid"/>
                      <a:round/>
                      <a:headEnd type="none" w="med" len="med"/>
                      <a:tailEnd type="none" w="med" len="med"/>
                    </a:lnB>
                    <a:solidFill>
                      <a:srgbClr val="F2F5F7"/>
                    </a:solidFill>
                  </a:tcPr>
                </a:tc>
                <a:tc>
                  <a:txBody>
                    <a:bodyPr/>
                    <a:lstStyle/>
                    <a:p>
                      <a:pPr marL="88265" algn="ctr" defTabSz="914400" rtl="0" eaLnBrk="1" fontAlgn="ctr" latinLnBrk="0" hangingPunct="1">
                        <a:lnSpc>
                          <a:spcPct val="100000"/>
                        </a:lnSpc>
                        <a:spcBef>
                          <a:spcPts val="745"/>
                        </a:spcBef>
                        <a:buNone/>
                      </a:pPr>
                      <a:r>
                        <a:rPr lang="en-US" sz="1400" kern="1200" dirty="0">
                          <a:solidFill>
                            <a:srgbClr val="20404E"/>
                          </a:solidFill>
                          <a:latin typeface="Arial"/>
                          <a:ea typeface="+mn-ea"/>
                          <a:cs typeface="Arial"/>
                        </a:rPr>
                        <a:t>$85</a:t>
                      </a:r>
                    </a:p>
                  </a:txBody>
                  <a:tcPr marL="0" marR="0" marT="0" marB="0" anchor="ctr">
                    <a:lnL w="12700" cap="flat" cmpd="sng" algn="ctr">
                      <a:solidFill>
                        <a:srgbClr val="D0DBE2"/>
                      </a:solidFill>
                      <a:prstDash val="solid"/>
                      <a:round/>
                      <a:headEnd type="none" w="med" len="med"/>
                      <a:tailEnd type="none" w="med" len="med"/>
                    </a:lnL>
                    <a:lnR w="12700" cap="flat" cmpd="sng" algn="ctr">
                      <a:solidFill>
                        <a:srgbClr val="D0DBE2"/>
                      </a:solidFill>
                      <a:prstDash val="solid"/>
                      <a:round/>
                      <a:headEnd type="none" w="med" len="med"/>
                      <a:tailEnd type="none" w="med" len="med"/>
                    </a:lnR>
                    <a:lnT w="12700" cap="flat" cmpd="sng" algn="ctr">
                      <a:solidFill>
                        <a:srgbClr val="D0DBE2"/>
                      </a:solidFill>
                      <a:prstDash val="solid"/>
                      <a:round/>
                      <a:headEnd type="none" w="med" len="med"/>
                      <a:tailEnd type="none" w="med" len="med"/>
                    </a:lnT>
                    <a:lnB w="12700" cap="flat" cmpd="sng" algn="ctr">
                      <a:solidFill>
                        <a:srgbClr val="D0DBE2"/>
                      </a:solidFill>
                      <a:prstDash val="solid"/>
                      <a:round/>
                      <a:headEnd type="none" w="med" len="med"/>
                      <a:tailEnd type="none" w="med" len="med"/>
                    </a:lnB>
                    <a:solidFill>
                      <a:srgbClr val="F2F5F7"/>
                    </a:solidFill>
                  </a:tcPr>
                </a:tc>
                <a:tc>
                  <a:txBody>
                    <a:bodyPr/>
                    <a:lstStyle/>
                    <a:p>
                      <a:pPr marL="88265" algn="ctr" defTabSz="914400" rtl="0" eaLnBrk="1" fontAlgn="ctr" latinLnBrk="0" hangingPunct="1">
                        <a:lnSpc>
                          <a:spcPct val="100000"/>
                        </a:lnSpc>
                        <a:spcBef>
                          <a:spcPts val="745"/>
                        </a:spcBef>
                        <a:buNone/>
                      </a:pPr>
                      <a:r>
                        <a:rPr lang="en-US" sz="1400" kern="1200" dirty="0">
                          <a:solidFill>
                            <a:srgbClr val="20404E"/>
                          </a:solidFill>
                          <a:latin typeface="Arial"/>
                          <a:ea typeface="+mn-ea"/>
                          <a:cs typeface="Arial"/>
                        </a:rPr>
                        <a:t>$256</a:t>
                      </a:r>
                    </a:p>
                  </a:txBody>
                  <a:tcPr marL="0" marR="0" marT="0" marB="0" anchor="ctr">
                    <a:lnL w="12700" cap="flat" cmpd="sng" algn="ctr">
                      <a:solidFill>
                        <a:srgbClr val="D0DBE2"/>
                      </a:solidFill>
                      <a:prstDash val="solid"/>
                      <a:round/>
                      <a:headEnd type="none" w="med" len="med"/>
                      <a:tailEnd type="none" w="med" len="med"/>
                    </a:lnL>
                    <a:lnR w="12700" cap="flat" cmpd="sng" algn="ctr">
                      <a:solidFill>
                        <a:srgbClr val="D0DBE2"/>
                      </a:solidFill>
                      <a:prstDash val="solid"/>
                      <a:round/>
                      <a:headEnd type="none" w="med" len="med"/>
                      <a:tailEnd type="none" w="med" len="med"/>
                    </a:lnR>
                    <a:lnT w="12700" cap="flat" cmpd="sng" algn="ctr">
                      <a:solidFill>
                        <a:srgbClr val="D0DBE2"/>
                      </a:solidFill>
                      <a:prstDash val="solid"/>
                      <a:round/>
                      <a:headEnd type="none" w="med" len="med"/>
                      <a:tailEnd type="none" w="med" len="med"/>
                    </a:lnT>
                    <a:lnB w="12700" cap="flat" cmpd="sng" algn="ctr">
                      <a:solidFill>
                        <a:srgbClr val="D0DBE2"/>
                      </a:solidFill>
                      <a:prstDash val="solid"/>
                      <a:round/>
                      <a:headEnd type="none" w="med" len="med"/>
                      <a:tailEnd type="none" w="med" len="med"/>
                    </a:lnB>
                    <a:solidFill>
                      <a:srgbClr val="F2F5F7"/>
                    </a:solidFill>
                  </a:tcPr>
                </a:tc>
                <a:extLst>
                  <a:ext uri="{0D108BD9-81ED-4DB2-BD59-A6C34878D82A}">
                    <a16:rowId xmlns:a16="http://schemas.microsoft.com/office/drawing/2014/main" val="4111318057"/>
                  </a:ext>
                </a:extLst>
              </a:tr>
              <a:tr h="284480">
                <a:tc>
                  <a:txBody>
                    <a:bodyPr/>
                    <a:lstStyle/>
                    <a:p>
                      <a:pPr marL="143510" marR="0" lvl="0" indent="0" algn="l" defTabSz="914400" rtl="0" eaLnBrk="1" fontAlgn="ctr" latinLnBrk="0" hangingPunct="1">
                        <a:lnSpc>
                          <a:spcPct val="100000"/>
                        </a:lnSpc>
                        <a:spcBef>
                          <a:spcPts val="810"/>
                        </a:spcBef>
                        <a:spcAft>
                          <a:spcPts val="0"/>
                        </a:spcAft>
                        <a:buClrTx/>
                        <a:buSzTx/>
                        <a:buFontTx/>
                        <a:buNone/>
                        <a:tabLst/>
                        <a:defRPr/>
                      </a:pPr>
                      <a:r>
                        <a:rPr lang="en-US" sz="1400" b="0" kern="1200" dirty="0">
                          <a:solidFill>
                            <a:srgbClr val="20404E"/>
                          </a:solidFill>
                          <a:latin typeface="Arial"/>
                          <a:ea typeface="+mn-ea"/>
                          <a:cs typeface="Arial"/>
                        </a:rPr>
                        <a:t>Reclamation and Closure, Net</a:t>
                      </a:r>
                    </a:p>
                  </a:txBody>
                  <a:tcPr marL="0" marR="0" marT="0" marB="0" anchor="ctr">
                    <a:lnL w="12700" cap="flat" cmpd="sng" algn="ctr">
                      <a:solidFill>
                        <a:schemeClr val="bg1"/>
                      </a:solidFill>
                      <a:prstDash val="solid"/>
                      <a:round/>
                      <a:headEnd type="none" w="med" len="med"/>
                      <a:tailEnd type="none" w="med" len="med"/>
                    </a:lnL>
                    <a:lnR w="12700" cap="flat" cmpd="sng" algn="ctr">
                      <a:solidFill>
                        <a:srgbClr val="D0DBE2"/>
                      </a:solidFill>
                      <a:prstDash val="solid"/>
                      <a:round/>
                      <a:headEnd type="none" w="med" len="med"/>
                      <a:tailEnd type="none" w="med" len="med"/>
                    </a:lnR>
                    <a:lnT w="12700" cap="flat" cmpd="sng" algn="ctr">
                      <a:solidFill>
                        <a:srgbClr val="D0DBE2"/>
                      </a:solidFill>
                      <a:prstDash val="solid"/>
                      <a:round/>
                      <a:headEnd type="none" w="med" len="med"/>
                      <a:tailEnd type="none" w="med" len="med"/>
                    </a:lnT>
                    <a:lnB w="12700" cap="flat" cmpd="sng" algn="ctr">
                      <a:solidFill>
                        <a:srgbClr val="D0DBE2"/>
                      </a:solidFill>
                      <a:prstDash val="solid"/>
                      <a:round/>
                      <a:headEnd type="none" w="med" len="med"/>
                      <a:tailEnd type="none" w="med" len="med"/>
                    </a:lnB>
                    <a:solidFill>
                      <a:schemeClr val="bg1"/>
                    </a:solidFill>
                  </a:tcPr>
                </a:tc>
                <a:tc>
                  <a:txBody>
                    <a:bodyPr/>
                    <a:lstStyle/>
                    <a:p>
                      <a:pPr marL="88265" algn="ctr" defTabSz="914400" rtl="0" eaLnBrk="1" fontAlgn="ctr" latinLnBrk="0" hangingPunct="1">
                        <a:lnSpc>
                          <a:spcPct val="100000"/>
                        </a:lnSpc>
                        <a:spcBef>
                          <a:spcPts val="745"/>
                        </a:spcBef>
                        <a:buNone/>
                      </a:pPr>
                      <a:r>
                        <a:rPr lang="en-US" sz="1400" b="0" kern="1200" dirty="0">
                          <a:solidFill>
                            <a:srgbClr val="20404E"/>
                          </a:solidFill>
                          <a:latin typeface="+mn-lt"/>
                          <a:ea typeface="+mn-ea"/>
                          <a:cs typeface="Arial"/>
                        </a:rPr>
                        <a:t>$ millions</a:t>
                      </a:r>
                      <a:endParaRPr lang="en-US" sz="1400" kern="1200" dirty="0">
                        <a:solidFill>
                          <a:srgbClr val="20404E"/>
                        </a:solidFill>
                        <a:latin typeface="Arial"/>
                        <a:ea typeface="+mn-ea"/>
                        <a:cs typeface="Arial"/>
                      </a:endParaRPr>
                    </a:p>
                  </a:txBody>
                  <a:tcPr marL="0" marR="0" marT="0" marB="0" anchor="ctr">
                    <a:lnL w="12700" cap="flat" cmpd="sng" algn="ctr">
                      <a:solidFill>
                        <a:srgbClr val="D0DBE2"/>
                      </a:solidFill>
                      <a:prstDash val="solid"/>
                      <a:round/>
                      <a:headEnd type="none" w="med" len="med"/>
                      <a:tailEnd type="none" w="med" len="med"/>
                    </a:lnL>
                    <a:lnR w="12700" cap="flat" cmpd="sng" algn="ctr">
                      <a:solidFill>
                        <a:srgbClr val="D0DBE2"/>
                      </a:solidFill>
                      <a:prstDash val="solid"/>
                      <a:round/>
                      <a:headEnd type="none" w="med" len="med"/>
                      <a:tailEnd type="none" w="med" len="med"/>
                    </a:lnR>
                    <a:lnT w="12700" cap="flat" cmpd="sng" algn="ctr">
                      <a:solidFill>
                        <a:srgbClr val="D0DBE2"/>
                      </a:solidFill>
                      <a:prstDash val="solid"/>
                      <a:round/>
                      <a:headEnd type="none" w="med" len="med"/>
                      <a:tailEnd type="none" w="med" len="med"/>
                    </a:lnT>
                    <a:lnB w="12700" cap="flat" cmpd="sng" algn="ctr">
                      <a:solidFill>
                        <a:srgbClr val="D0DBE2"/>
                      </a:solidFill>
                      <a:prstDash val="solid"/>
                      <a:round/>
                      <a:headEnd type="none" w="med" len="med"/>
                      <a:tailEnd type="none" w="med" len="med"/>
                    </a:lnB>
                    <a:solidFill>
                      <a:schemeClr val="bg1"/>
                    </a:solidFill>
                  </a:tcPr>
                </a:tc>
                <a:tc>
                  <a:txBody>
                    <a:bodyPr/>
                    <a:lstStyle/>
                    <a:p>
                      <a:pPr marL="88265" algn="ctr" defTabSz="914400" rtl="0" eaLnBrk="1" fontAlgn="ctr" latinLnBrk="0" hangingPunct="1">
                        <a:lnSpc>
                          <a:spcPct val="100000"/>
                        </a:lnSpc>
                        <a:spcBef>
                          <a:spcPts val="745"/>
                        </a:spcBef>
                        <a:buNone/>
                      </a:pPr>
                      <a:r>
                        <a:rPr lang="en-US" sz="1400" kern="1200" dirty="0">
                          <a:solidFill>
                            <a:srgbClr val="20404E"/>
                          </a:solidFill>
                          <a:latin typeface="Arial"/>
                          <a:ea typeface="+mn-ea"/>
                          <a:cs typeface="Arial"/>
                        </a:rPr>
                        <a:t>$29</a:t>
                      </a:r>
                    </a:p>
                  </a:txBody>
                  <a:tcPr marL="0" marR="0" marT="0" marB="0" anchor="ctr">
                    <a:lnL w="12700" cap="flat" cmpd="sng" algn="ctr">
                      <a:solidFill>
                        <a:srgbClr val="D0DBE2"/>
                      </a:solidFill>
                      <a:prstDash val="solid"/>
                      <a:round/>
                      <a:headEnd type="none" w="med" len="med"/>
                      <a:tailEnd type="none" w="med" len="med"/>
                    </a:lnL>
                    <a:lnR w="12700" cap="flat" cmpd="sng" algn="ctr">
                      <a:solidFill>
                        <a:srgbClr val="D0DBE2"/>
                      </a:solidFill>
                      <a:prstDash val="solid"/>
                      <a:round/>
                      <a:headEnd type="none" w="med" len="med"/>
                      <a:tailEnd type="none" w="med" len="med"/>
                    </a:lnR>
                    <a:lnT w="12700" cap="flat" cmpd="sng" algn="ctr">
                      <a:solidFill>
                        <a:srgbClr val="D0DBE2"/>
                      </a:solidFill>
                      <a:prstDash val="solid"/>
                      <a:round/>
                      <a:headEnd type="none" w="med" len="med"/>
                      <a:tailEnd type="none" w="med" len="med"/>
                    </a:lnT>
                    <a:lnB w="12700" cap="flat" cmpd="sng" algn="ctr">
                      <a:solidFill>
                        <a:srgbClr val="D0DBE2"/>
                      </a:solidFill>
                      <a:prstDash val="solid"/>
                      <a:round/>
                      <a:headEnd type="none" w="med" len="med"/>
                      <a:tailEnd type="none" w="med" len="med"/>
                    </a:lnB>
                    <a:solidFill>
                      <a:schemeClr val="bg1"/>
                    </a:solidFill>
                  </a:tcPr>
                </a:tc>
                <a:tc>
                  <a:txBody>
                    <a:bodyPr/>
                    <a:lstStyle/>
                    <a:p>
                      <a:pPr marL="88265" algn="ctr" defTabSz="914400" rtl="0" eaLnBrk="1" fontAlgn="ctr" latinLnBrk="0" hangingPunct="1">
                        <a:lnSpc>
                          <a:spcPct val="100000"/>
                        </a:lnSpc>
                        <a:spcBef>
                          <a:spcPts val="745"/>
                        </a:spcBef>
                        <a:buNone/>
                      </a:pPr>
                      <a:r>
                        <a:rPr lang="en-US" sz="1400" kern="1200" dirty="0">
                          <a:solidFill>
                            <a:srgbClr val="20404E"/>
                          </a:solidFill>
                          <a:latin typeface="Arial"/>
                          <a:ea typeface="+mn-ea"/>
                          <a:cs typeface="Arial"/>
                        </a:rPr>
                        <a:t>$176</a:t>
                      </a:r>
                    </a:p>
                  </a:txBody>
                  <a:tcPr marL="0" marR="0" marT="0" marB="0" anchor="ctr">
                    <a:lnL w="12700" cap="flat" cmpd="sng" algn="ctr">
                      <a:solidFill>
                        <a:srgbClr val="D0DBE2"/>
                      </a:solidFill>
                      <a:prstDash val="solid"/>
                      <a:round/>
                      <a:headEnd type="none" w="med" len="med"/>
                      <a:tailEnd type="none" w="med" len="med"/>
                    </a:lnL>
                    <a:lnR w="12700" cap="flat" cmpd="sng" algn="ctr">
                      <a:solidFill>
                        <a:srgbClr val="D0DBE2"/>
                      </a:solidFill>
                      <a:prstDash val="solid"/>
                      <a:round/>
                      <a:headEnd type="none" w="med" len="med"/>
                      <a:tailEnd type="none" w="med" len="med"/>
                    </a:lnR>
                    <a:lnT w="12700" cap="flat" cmpd="sng" algn="ctr">
                      <a:solidFill>
                        <a:srgbClr val="D0DBE2"/>
                      </a:solidFill>
                      <a:prstDash val="solid"/>
                      <a:round/>
                      <a:headEnd type="none" w="med" len="med"/>
                      <a:tailEnd type="none" w="med" len="med"/>
                    </a:lnT>
                    <a:lnB w="12700" cap="flat" cmpd="sng" algn="ctr">
                      <a:solidFill>
                        <a:srgbClr val="D0DBE2"/>
                      </a:solidFill>
                      <a:prstDash val="solid"/>
                      <a:round/>
                      <a:headEnd type="none" w="med" len="med"/>
                      <a:tailEnd type="none" w="med" len="med"/>
                    </a:lnB>
                    <a:solidFill>
                      <a:schemeClr val="bg1"/>
                    </a:solidFill>
                  </a:tcPr>
                </a:tc>
                <a:extLst>
                  <a:ext uri="{0D108BD9-81ED-4DB2-BD59-A6C34878D82A}">
                    <a16:rowId xmlns:a16="http://schemas.microsoft.com/office/drawing/2014/main" val="12319206"/>
                  </a:ext>
                </a:extLst>
              </a:tr>
              <a:tr h="254000">
                <a:tc>
                  <a:txBody>
                    <a:bodyPr/>
                    <a:lstStyle/>
                    <a:p>
                      <a:pPr marL="143510" algn="l" defTabSz="914400" rtl="0" eaLnBrk="1" fontAlgn="ctr" latinLnBrk="0" hangingPunct="1">
                        <a:lnSpc>
                          <a:spcPct val="100000"/>
                        </a:lnSpc>
                        <a:spcBef>
                          <a:spcPts val="810"/>
                        </a:spcBef>
                        <a:buNone/>
                      </a:pPr>
                      <a:r>
                        <a:rPr lang="en-US" sz="1400" b="0" kern="1200" dirty="0">
                          <a:solidFill>
                            <a:srgbClr val="20404E"/>
                          </a:solidFill>
                          <a:latin typeface="Arial"/>
                          <a:ea typeface="+mn-ea"/>
                          <a:cs typeface="Arial"/>
                        </a:rPr>
                        <a:t>After-tax NPV</a:t>
                      </a:r>
                      <a:r>
                        <a:rPr lang="en-US" sz="1400" b="0" kern="1200" baseline="-20000" dirty="0">
                          <a:solidFill>
                            <a:srgbClr val="20404E"/>
                          </a:solidFill>
                          <a:latin typeface="Arial"/>
                          <a:ea typeface="+mn-ea"/>
                          <a:cs typeface="Arial"/>
                        </a:rPr>
                        <a:t>5%</a:t>
                      </a:r>
                      <a:r>
                        <a:rPr lang="en-US" sz="1400" b="0" kern="1200" baseline="40000" dirty="0">
                          <a:solidFill>
                            <a:srgbClr val="20404E"/>
                          </a:solidFill>
                          <a:latin typeface="Arial"/>
                          <a:ea typeface="+mn-ea"/>
                          <a:cs typeface="Arial"/>
                        </a:rPr>
                        <a:t>3</a:t>
                      </a:r>
                    </a:p>
                  </a:txBody>
                  <a:tcPr marL="0" marR="0" marT="0" marB="0" anchor="ctr">
                    <a:lnL w="12700" cap="flat" cmpd="sng" algn="ctr">
                      <a:solidFill>
                        <a:schemeClr val="bg1"/>
                      </a:solidFill>
                      <a:prstDash val="solid"/>
                      <a:round/>
                      <a:headEnd type="none" w="med" len="med"/>
                      <a:tailEnd type="none" w="med" len="med"/>
                    </a:lnL>
                    <a:lnR w="12700" cap="flat" cmpd="sng" algn="ctr">
                      <a:solidFill>
                        <a:srgbClr val="D0DBE2"/>
                      </a:solidFill>
                      <a:prstDash val="solid"/>
                      <a:round/>
                      <a:headEnd type="none" w="med" len="med"/>
                      <a:tailEnd type="none" w="med" len="med"/>
                    </a:lnR>
                    <a:lnT w="12700" cap="flat" cmpd="sng" algn="ctr">
                      <a:solidFill>
                        <a:srgbClr val="D0DBE2"/>
                      </a:solidFill>
                      <a:prstDash val="solid"/>
                      <a:round/>
                      <a:headEnd type="none" w="med" len="med"/>
                      <a:tailEnd type="none" w="med" len="med"/>
                    </a:lnT>
                    <a:lnB w="12700" cap="flat" cmpd="sng" algn="ctr">
                      <a:solidFill>
                        <a:srgbClr val="D0DBE2"/>
                      </a:solidFill>
                      <a:prstDash val="solid"/>
                      <a:round/>
                      <a:headEnd type="none" w="med" len="med"/>
                      <a:tailEnd type="none" w="med" len="med"/>
                    </a:lnB>
                    <a:solidFill>
                      <a:srgbClr val="F2F5F7"/>
                    </a:solidFill>
                  </a:tcPr>
                </a:tc>
                <a:tc>
                  <a:txBody>
                    <a:bodyPr/>
                    <a:lstStyle/>
                    <a:p>
                      <a:pPr marL="88265" marR="0" lvl="0" indent="0" algn="ctr" defTabSz="914400" rtl="0" eaLnBrk="1" fontAlgn="ctr" latinLnBrk="0" hangingPunct="1">
                        <a:lnSpc>
                          <a:spcPct val="100000"/>
                        </a:lnSpc>
                        <a:spcBef>
                          <a:spcPts val="745"/>
                        </a:spcBef>
                        <a:spcAft>
                          <a:spcPts val="0"/>
                        </a:spcAft>
                        <a:buClrTx/>
                        <a:buSzTx/>
                        <a:buFontTx/>
                        <a:buNone/>
                        <a:tabLst/>
                        <a:defRPr/>
                      </a:pPr>
                      <a:r>
                        <a:rPr lang="en-US" sz="1400" b="0" kern="1200" dirty="0">
                          <a:solidFill>
                            <a:srgbClr val="20404E"/>
                          </a:solidFill>
                          <a:latin typeface="+mn-lt"/>
                          <a:ea typeface="+mn-ea"/>
                          <a:cs typeface="Arial"/>
                        </a:rPr>
                        <a:t>$ millions</a:t>
                      </a:r>
                      <a:endParaRPr lang="en-US" sz="1400" kern="1200" dirty="0">
                        <a:solidFill>
                          <a:srgbClr val="20404E"/>
                        </a:solidFill>
                        <a:latin typeface="Arial"/>
                        <a:ea typeface="+mn-ea"/>
                        <a:cs typeface="Arial"/>
                      </a:endParaRPr>
                    </a:p>
                  </a:txBody>
                  <a:tcPr marL="0" marR="0" marT="0" marB="0" anchor="ctr">
                    <a:lnL w="12700" cap="flat" cmpd="sng" algn="ctr">
                      <a:solidFill>
                        <a:srgbClr val="D0DBE2"/>
                      </a:solidFill>
                      <a:prstDash val="solid"/>
                      <a:round/>
                      <a:headEnd type="none" w="med" len="med"/>
                      <a:tailEnd type="none" w="med" len="med"/>
                    </a:lnL>
                    <a:lnR w="12700" cap="flat" cmpd="sng" algn="ctr">
                      <a:solidFill>
                        <a:srgbClr val="D0DBE2"/>
                      </a:solidFill>
                      <a:prstDash val="solid"/>
                      <a:round/>
                      <a:headEnd type="none" w="med" len="med"/>
                      <a:tailEnd type="none" w="med" len="med"/>
                    </a:lnR>
                    <a:lnT w="12700" cap="flat" cmpd="sng" algn="ctr">
                      <a:solidFill>
                        <a:srgbClr val="D0DBE2"/>
                      </a:solidFill>
                      <a:prstDash val="solid"/>
                      <a:round/>
                      <a:headEnd type="none" w="med" len="med"/>
                      <a:tailEnd type="none" w="med" len="med"/>
                    </a:lnT>
                    <a:lnB w="12700" cap="flat" cmpd="sng" algn="ctr">
                      <a:solidFill>
                        <a:srgbClr val="D0DBE2"/>
                      </a:solidFill>
                      <a:prstDash val="solid"/>
                      <a:round/>
                      <a:headEnd type="none" w="med" len="med"/>
                      <a:tailEnd type="none" w="med" len="med"/>
                    </a:lnB>
                    <a:solidFill>
                      <a:srgbClr val="F2F5F7"/>
                    </a:solidFill>
                  </a:tcPr>
                </a:tc>
                <a:tc>
                  <a:txBody>
                    <a:bodyPr/>
                    <a:lstStyle/>
                    <a:p>
                      <a:pPr marL="88265" algn="ctr" defTabSz="914400" rtl="0" eaLnBrk="1" fontAlgn="ctr" latinLnBrk="0" hangingPunct="1">
                        <a:lnSpc>
                          <a:spcPct val="100000"/>
                        </a:lnSpc>
                        <a:spcBef>
                          <a:spcPts val="745"/>
                        </a:spcBef>
                        <a:buNone/>
                      </a:pPr>
                      <a:r>
                        <a:rPr lang="en-US" sz="1400" kern="1200" dirty="0">
                          <a:solidFill>
                            <a:srgbClr val="20404E"/>
                          </a:solidFill>
                          <a:latin typeface="Arial"/>
                          <a:ea typeface="+mn-ea"/>
                          <a:cs typeface="Arial"/>
                        </a:rPr>
                        <a:t> -</a:t>
                      </a:r>
                    </a:p>
                  </a:txBody>
                  <a:tcPr marL="0" marR="0" marT="0" marB="0" anchor="ctr">
                    <a:lnL w="12700" cap="flat" cmpd="sng" algn="ctr">
                      <a:solidFill>
                        <a:srgbClr val="D0DBE2"/>
                      </a:solidFill>
                      <a:prstDash val="solid"/>
                      <a:round/>
                      <a:headEnd type="none" w="med" len="med"/>
                      <a:tailEnd type="none" w="med" len="med"/>
                    </a:lnL>
                    <a:lnR w="12700" cap="flat" cmpd="sng" algn="ctr">
                      <a:solidFill>
                        <a:srgbClr val="D0DBE2"/>
                      </a:solidFill>
                      <a:prstDash val="solid"/>
                      <a:round/>
                      <a:headEnd type="none" w="med" len="med"/>
                      <a:tailEnd type="none" w="med" len="med"/>
                    </a:lnR>
                    <a:lnT w="12700" cap="flat" cmpd="sng" algn="ctr">
                      <a:solidFill>
                        <a:srgbClr val="D0DBE2"/>
                      </a:solidFill>
                      <a:prstDash val="solid"/>
                      <a:round/>
                      <a:headEnd type="none" w="med" len="med"/>
                      <a:tailEnd type="none" w="med" len="med"/>
                    </a:lnT>
                    <a:lnB w="12700" cap="flat" cmpd="sng" algn="ctr">
                      <a:solidFill>
                        <a:srgbClr val="D0DBE2"/>
                      </a:solidFill>
                      <a:prstDash val="solid"/>
                      <a:round/>
                      <a:headEnd type="none" w="med" len="med"/>
                      <a:tailEnd type="none" w="med" len="med"/>
                    </a:lnB>
                    <a:solidFill>
                      <a:srgbClr val="F2F5F7"/>
                    </a:solidFill>
                  </a:tcPr>
                </a:tc>
                <a:tc>
                  <a:txBody>
                    <a:bodyPr/>
                    <a:lstStyle/>
                    <a:p>
                      <a:pPr marL="88265" algn="ctr" defTabSz="914400" rtl="0" eaLnBrk="1" fontAlgn="ctr" latinLnBrk="0" hangingPunct="1">
                        <a:lnSpc>
                          <a:spcPct val="100000"/>
                        </a:lnSpc>
                        <a:spcBef>
                          <a:spcPts val="745"/>
                        </a:spcBef>
                        <a:buNone/>
                      </a:pPr>
                      <a:r>
                        <a:rPr lang="en-US" sz="1400" kern="1200" dirty="0">
                          <a:solidFill>
                            <a:srgbClr val="20404E"/>
                          </a:solidFill>
                          <a:latin typeface="Arial"/>
                          <a:ea typeface="+mn-ea"/>
                          <a:cs typeface="Arial"/>
                        </a:rPr>
                        <a:t>$1,060</a:t>
                      </a:r>
                    </a:p>
                  </a:txBody>
                  <a:tcPr marL="0" marR="0" marT="0" marB="0" anchor="ctr">
                    <a:lnL w="12700" cap="flat" cmpd="sng" algn="ctr">
                      <a:solidFill>
                        <a:srgbClr val="D0DBE2"/>
                      </a:solidFill>
                      <a:prstDash val="solid"/>
                      <a:round/>
                      <a:headEnd type="none" w="med" len="med"/>
                      <a:tailEnd type="none" w="med" len="med"/>
                    </a:lnL>
                    <a:lnR w="12700" cap="flat" cmpd="sng" algn="ctr">
                      <a:solidFill>
                        <a:srgbClr val="D0DBE2"/>
                      </a:solidFill>
                      <a:prstDash val="solid"/>
                      <a:round/>
                      <a:headEnd type="none" w="med" len="med"/>
                      <a:tailEnd type="none" w="med" len="med"/>
                    </a:lnR>
                    <a:lnT w="12700" cap="flat" cmpd="sng" algn="ctr">
                      <a:solidFill>
                        <a:srgbClr val="D0DBE2"/>
                      </a:solidFill>
                      <a:prstDash val="solid"/>
                      <a:round/>
                      <a:headEnd type="none" w="med" len="med"/>
                      <a:tailEnd type="none" w="med" len="med"/>
                    </a:lnT>
                    <a:lnB w="12700" cap="flat" cmpd="sng" algn="ctr">
                      <a:solidFill>
                        <a:srgbClr val="D0DBE2"/>
                      </a:solidFill>
                      <a:prstDash val="solid"/>
                      <a:round/>
                      <a:headEnd type="none" w="med" len="med"/>
                      <a:tailEnd type="none" w="med" len="med"/>
                    </a:lnB>
                    <a:solidFill>
                      <a:srgbClr val="F2F5F7"/>
                    </a:solidFill>
                  </a:tcPr>
                </a:tc>
                <a:extLst>
                  <a:ext uri="{0D108BD9-81ED-4DB2-BD59-A6C34878D82A}">
                    <a16:rowId xmlns:a16="http://schemas.microsoft.com/office/drawing/2014/main" val="1768441045"/>
                  </a:ext>
                </a:extLst>
              </a:tr>
              <a:tr h="274320">
                <a:tc>
                  <a:txBody>
                    <a:bodyPr/>
                    <a:lstStyle/>
                    <a:p>
                      <a:pPr marL="143510" algn="l" defTabSz="914400" rtl="0" eaLnBrk="1" fontAlgn="ctr" latinLnBrk="0" hangingPunct="1">
                        <a:lnSpc>
                          <a:spcPct val="100000"/>
                        </a:lnSpc>
                        <a:spcBef>
                          <a:spcPts val="810"/>
                        </a:spcBef>
                        <a:buNone/>
                      </a:pPr>
                      <a:r>
                        <a:rPr lang="en-US" sz="1400" b="0" kern="1200" dirty="0">
                          <a:solidFill>
                            <a:srgbClr val="20404E"/>
                          </a:solidFill>
                          <a:latin typeface="Arial"/>
                          <a:ea typeface="+mn-ea"/>
                          <a:cs typeface="Arial"/>
                        </a:rPr>
                        <a:t>After-tax IRR </a:t>
                      </a:r>
                      <a:r>
                        <a:rPr lang="en-US" sz="1400" b="0" kern="1200" baseline="40000" dirty="0">
                          <a:solidFill>
                            <a:srgbClr val="20404E"/>
                          </a:solidFill>
                          <a:latin typeface="Arial"/>
                          <a:ea typeface="+mn-ea"/>
                          <a:cs typeface="Arial"/>
                        </a:rPr>
                        <a:t>3</a:t>
                      </a:r>
                    </a:p>
                  </a:txBody>
                  <a:tcPr marL="0" marR="0" marT="0" marB="0" anchor="ctr">
                    <a:lnL w="12700" cap="flat" cmpd="sng" algn="ctr">
                      <a:solidFill>
                        <a:schemeClr val="bg1"/>
                      </a:solidFill>
                      <a:prstDash val="solid"/>
                      <a:round/>
                      <a:headEnd type="none" w="med" len="med"/>
                      <a:tailEnd type="none" w="med" len="med"/>
                    </a:lnL>
                    <a:lnR w="12700" cap="flat" cmpd="sng" algn="ctr">
                      <a:solidFill>
                        <a:srgbClr val="D0DBE2"/>
                      </a:solidFill>
                      <a:prstDash val="solid"/>
                      <a:round/>
                      <a:headEnd type="none" w="med" len="med"/>
                      <a:tailEnd type="none" w="med" len="med"/>
                    </a:lnR>
                    <a:lnT w="12700" cap="flat" cmpd="sng" algn="ctr">
                      <a:solidFill>
                        <a:srgbClr val="D0DBE2"/>
                      </a:solidFill>
                      <a:prstDash val="solid"/>
                      <a:round/>
                      <a:headEnd type="none" w="med" len="med"/>
                      <a:tailEnd type="none" w="med" len="med"/>
                    </a:lnT>
                    <a:lnB w="12700" cap="flat" cmpd="sng" algn="ctr">
                      <a:solidFill>
                        <a:srgbClr val="D0DBE2"/>
                      </a:solidFill>
                      <a:prstDash val="solid"/>
                      <a:round/>
                      <a:headEnd type="none" w="med" len="med"/>
                      <a:tailEnd type="none" w="med" len="med"/>
                    </a:lnB>
                    <a:solidFill>
                      <a:schemeClr val="bg1"/>
                    </a:solidFill>
                  </a:tcPr>
                </a:tc>
                <a:tc>
                  <a:txBody>
                    <a:bodyPr/>
                    <a:lstStyle/>
                    <a:p>
                      <a:pPr marL="88265" algn="ctr" defTabSz="914400" rtl="0" eaLnBrk="1" fontAlgn="ctr" latinLnBrk="0" hangingPunct="1">
                        <a:lnSpc>
                          <a:spcPct val="100000"/>
                        </a:lnSpc>
                        <a:spcBef>
                          <a:spcPts val="745"/>
                        </a:spcBef>
                        <a:buNone/>
                      </a:pPr>
                      <a:r>
                        <a:rPr lang="en-US" sz="1400" kern="1200" dirty="0">
                          <a:solidFill>
                            <a:srgbClr val="20404E"/>
                          </a:solidFill>
                          <a:latin typeface="Arial"/>
                          <a:ea typeface="+mn-ea"/>
                          <a:cs typeface="Arial"/>
                        </a:rPr>
                        <a:t>%</a:t>
                      </a:r>
                    </a:p>
                  </a:txBody>
                  <a:tcPr marL="0" marR="0" marT="0" marB="0" anchor="ctr">
                    <a:lnL w="12700" cap="flat" cmpd="sng" algn="ctr">
                      <a:solidFill>
                        <a:srgbClr val="D0DBE2"/>
                      </a:solidFill>
                      <a:prstDash val="solid"/>
                      <a:round/>
                      <a:headEnd type="none" w="med" len="med"/>
                      <a:tailEnd type="none" w="med" len="med"/>
                    </a:lnL>
                    <a:lnR w="12700" cap="flat" cmpd="sng" algn="ctr">
                      <a:solidFill>
                        <a:srgbClr val="D0DBE2"/>
                      </a:solidFill>
                      <a:prstDash val="solid"/>
                      <a:round/>
                      <a:headEnd type="none" w="med" len="med"/>
                      <a:tailEnd type="none" w="med" len="med"/>
                    </a:lnR>
                    <a:lnT w="12700" cap="flat" cmpd="sng" algn="ctr">
                      <a:solidFill>
                        <a:srgbClr val="D0DBE2"/>
                      </a:solidFill>
                      <a:prstDash val="solid"/>
                      <a:round/>
                      <a:headEnd type="none" w="med" len="med"/>
                      <a:tailEnd type="none" w="med" len="med"/>
                    </a:lnT>
                    <a:lnB w="12700" cap="flat" cmpd="sng" algn="ctr">
                      <a:solidFill>
                        <a:srgbClr val="D0DBE2"/>
                      </a:solidFill>
                      <a:prstDash val="solid"/>
                      <a:round/>
                      <a:headEnd type="none" w="med" len="med"/>
                      <a:tailEnd type="none" w="med" len="med"/>
                    </a:lnB>
                    <a:solidFill>
                      <a:schemeClr val="bg1"/>
                    </a:solidFill>
                  </a:tcPr>
                </a:tc>
                <a:tc>
                  <a:txBody>
                    <a:bodyPr/>
                    <a:lstStyle/>
                    <a:p>
                      <a:pPr marL="88265" algn="ctr" defTabSz="914400" rtl="0" eaLnBrk="1" fontAlgn="ctr" latinLnBrk="0" hangingPunct="1">
                        <a:lnSpc>
                          <a:spcPct val="100000"/>
                        </a:lnSpc>
                        <a:spcBef>
                          <a:spcPts val="745"/>
                        </a:spcBef>
                        <a:buNone/>
                      </a:pPr>
                      <a:r>
                        <a:rPr lang="en-US" sz="1400" kern="1200" dirty="0">
                          <a:solidFill>
                            <a:srgbClr val="20404E"/>
                          </a:solidFill>
                          <a:latin typeface="Arial"/>
                          <a:ea typeface="+mn-ea"/>
                          <a:cs typeface="Arial"/>
                        </a:rPr>
                        <a:t>-</a:t>
                      </a:r>
                    </a:p>
                  </a:txBody>
                  <a:tcPr marL="0" marR="0" marT="0" marB="0" anchor="ctr">
                    <a:lnL w="12700" cap="flat" cmpd="sng" algn="ctr">
                      <a:solidFill>
                        <a:srgbClr val="D0DBE2"/>
                      </a:solidFill>
                      <a:prstDash val="solid"/>
                      <a:round/>
                      <a:headEnd type="none" w="med" len="med"/>
                      <a:tailEnd type="none" w="med" len="med"/>
                    </a:lnL>
                    <a:lnR w="12700" cap="flat" cmpd="sng" algn="ctr">
                      <a:solidFill>
                        <a:srgbClr val="D0DBE2"/>
                      </a:solidFill>
                      <a:prstDash val="solid"/>
                      <a:round/>
                      <a:headEnd type="none" w="med" len="med"/>
                      <a:tailEnd type="none" w="med" len="med"/>
                    </a:lnR>
                    <a:lnT w="12700" cap="flat" cmpd="sng" algn="ctr">
                      <a:solidFill>
                        <a:srgbClr val="D0DBE2"/>
                      </a:solidFill>
                      <a:prstDash val="solid"/>
                      <a:round/>
                      <a:headEnd type="none" w="med" len="med"/>
                      <a:tailEnd type="none" w="med" len="med"/>
                    </a:lnT>
                    <a:lnB w="12700" cap="flat" cmpd="sng" algn="ctr">
                      <a:solidFill>
                        <a:srgbClr val="D0DBE2"/>
                      </a:solidFill>
                      <a:prstDash val="solid"/>
                      <a:round/>
                      <a:headEnd type="none" w="med" len="med"/>
                      <a:tailEnd type="none" w="med" len="med"/>
                    </a:lnB>
                    <a:solidFill>
                      <a:schemeClr val="bg1"/>
                    </a:solidFill>
                  </a:tcPr>
                </a:tc>
                <a:tc>
                  <a:txBody>
                    <a:bodyPr/>
                    <a:lstStyle/>
                    <a:p>
                      <a:pPr marL="88265" algn="ctr" defTabSz="914400" rtl="0" eaLnBrk="1" fontAlgn="ctr" latinLnBrk="0" hangingPunct="1">
                        <a:lnSpc>
                          <a:spcPct val="100000"/>
                        </a:lnSpc>
                        <a:spcBef>
                          <a:spcPts val="745"/>
                        </a:spcBef>
                        <a:buNone/>
                      </a:pPr>
                      <a:r>
                        <a:rPr lang="en-US" sz="1400" kern="1200" dirty="0">
                          <a:solidFill>
                            <a:srgbClr val="20404E"/>
                          </a:solidFill>
                          <a:latin typeface="Arial"/>
                          <a:ea typeface="+mn-ea"/>
                          <a:cs typeface="Arial"/>
                        </a:rPr>
                        <a:t>27.8%</a:t>
                      </a:r>
                      <a:endParaRPr lang="en-US" sz="1400" kern="1200" dirty="0">
                        <a:solidFill>
                          <a:srgbClr val="20404E"/>
                        </a:solidFill>
                        <a:highlight>
                          <a:srgbClr val="00FF00"/>
                        </a:highlight>
                        <a:latin typeface="Arial"/>
                        <a:ea typeface="+mn-ea"/>
                        <a:cs typeface="Arial"/>
                      </a:endParaRPr>
                    </a:p>
                  </a:txBody>
                  <a:tcPr marL="0" marR="0" marT="0" marB="0" anchor="ctr">
                    <a:lnL w="12700" cap="flat" cmpd="sng" algn="ctr">
                      <a:solidFill>
                        <a:srgbClr val="D0DBE2"/>
                      </a:solidFill>
                      <a:prstDash val="solid"/>
                      <a:round/>
                      <a:headEnd type="none" w="med" len="med"/>
                      <a:tailEnd type="none" w="med" len="med"/>
                    </a:lnL>
                    <a:lnR w="12700" cap="flat" cmpd="sng" algn="ctr">
                      <a:solidFill>
                        <a:srgbClr val="D0DBE2"/>
                      </a:solidFill>
                      <a:prstDash val="solid"/>
                      <a:round/>
                      <a:headEnd type="none" w="med" len="med"/>
                      <a:tailEnd type="none" w="med" len="med"/>
                    </a:lnR>
                    <a:lnT w="12700" cap="flat" cmpd="sng" algn="ctr">
                      <a:solidFill>
                        <a:srgbClr val="D0DBE2"/>
                      </a:solidFill>
                      <a:prstDash val="solid"/>
                      <a:round/>
                      <a:headEnd type="none" w="med" len="med"/>
                      <a:tailEnd type="none" w="med" len="med"/>
                    </a:lnT>
                    <a:lnB w="12700" cap="flat" cmpd="sng" algn="ctr">
                      <a:solidFill>
                        <a:srgbClr val="D0DBE2"/>
                      </a:solidFill>
                      <a:prstDash val="solid"/>
                      <a:round/>
                      <a:headEnd type="none" w="med" len="med"/>
                      <a:tailEnd type="none" w="med" len="med"/>
                    </a:lnB>
                    <a:solidFill>
                      <a:schemeClr val="bg1"/>
                    </a:solidFill>
                  </a:tcPr>
                </a:tc>
                <a:extLst>
                  <a:ext uri="{0D108BD9-81ED-4DB2-BD59-A6C34878D82A}">
                    <a16:rowId xmlns:a16="http://schemas.microsoft.com/office/drawing/2014/main" val="2356735103"/>
                  </a:ext>
                </a:extLst>
              </a:tr>
              <a:tr h="304800">
                <a:tc>
                  <a:txBody>
                    <a:bodyPr/>
                    <a:lstStyle/>
                    <a:p>
                      <a:pPr marL="143510" algn="l" defTabSz="914400" rtl="0" eaLnBrk="1" fontAlgn="ctr" latinLnBrk="0" hangingPunct="1">
                        <a:lnSpc>
                          <a:spcPct val="100000"/>
                        </a:lnSpc>
                        <a:spcBef>
                          <a:spcPts val="810"/>
                        </a:spcBef>
                        <a:buNone/>
                      </a:pPr>
                      <a:r>
                        <a:rPr lang="en-US" sz="1400" b="0" kern="1200" dirty="0">
                          <a:solidFill>
                            <a:srgbClr val="20404E"/>
                          </a:solidFill>
                          <a:latin typeface="Arial"/>
                          <a:ea typeface="+mn-ea"/>
                          <a:cs typeface="Arial"/>
                        </a:rPr>
                        <a:t>After-tax Payback </a:t>
                      </a:r>
                      <a:r>
                        <a:rPr lang="en-US" sz="1400" b="0" kern="1200" baseline="40000" dirty="0">
                          <a:solidFill>
                            <a:srgbClr val="20404E"/>
                          </a:solidFill>
                          <a:latin typeface="Arial"/>
                          <a:ea typeface="+mn-ea"/>
                          <a:cs typeface="Arial"/>
                        </a:rPr>
                        <a:t>3</a:t>
                      </a:r>
                    </a:p>
                  </a:txBody>
                  <a:tcPr marL="0" marR="0" marT="0" marB="0" anchor="ctr">
                    <a:lnL w="12700" cap="flat" cmpd="sng" algn="ctr">
                      <a:solidFill>
                        <a:schemeClr val="bg1"/>
                      </a:solidFill>
                      <a:prstDash val="solid"/>
                      <a:round/>
                      <a:headEnd type="none" w="med" len="med"/>
                      <a:tailEnd type="none" w="med" len="med"/>
                    </a:lnL>
                    <a:lnR w="12700" cap="flat" cmpd="sng" algn="ctr">
                      <a:solidFill>
                        <a:srgbClr val="D0DBE2"/>
                      </a:solidFill>
                      <a:prstDash val="solid"/>
                      <a:round/>
                      <a:headEnd type="none" w="med" len="med"/>
                      <a:tailEnd type="none" w="med" len="med"/>
                    </a:lnR>
                    <a:lnT w="12700" cap="flat" cmpd="sng" algn="ctr">
                      <a:solidFill>
                        <a:srgbClr val="D0DBE2"/>
                      </a:solidFill>
                      <a:prstDash val="solid"/>
                      <a:round/>
                      <a:headEnd type="none" w="med" len="med"/>
                      <a:tailEnd type="none" w="med" len="med"/>
                    </a:lnT>
                    <a:lnB w="38100">
                      <a:solidFill>
                        <a:srgbClr val="D0DBE2"/>
                      </a:solidFill>
                      <a:prstDash val="solid"/>
                    </a:lnB>
                    <a:solidFill>
                      <a:srgbClr val="F2F5F7"/>
                    </a:solidFill>
                  </a:tcPr>
                </a:tc>
                <a:tc>
                  <a:txBody>
                    <a:bodyPr/>
                    <a:lstStyle/>
                    <a:p>
                      <a:pPr marL="88265" algn="ctr" defTabSz="914400" rtl="0" eaLnBrk="1" fontAlgn="ctr" latinLnBrk="0" hangingPunct="1">
                        <a:lnSpc>
                          <a:spcPct val="100000"/>
                        </a:lnSpc>
                        <a:spcBef>
                          <a:spcPts val="745"/>
                        </a:spcBef>
                        <a:buNone/>
                      </a:pPr>
                      <a:r>
                        <a:rPr lang="en-US" sz="1400" kern="1200" dirty="0">
                          <a:solidFill>
                            <a:srgbClr val="20404E"/>
                          </a:solidFill>
                          <a:latin typeface="Arial"/>
                          <a:ea typeface="+mn-ea"/>
                          <a:cs typeface="Arial"/>
                        </a:rPr>
                        <a:t>Years</a:t>
                      </a:r>
                    </a:p>
                  </a:txBody>
                  <a:tcPr marL="0" marR="0" marT="0" marB="0" anchor="ctr">
                    <a:lnL w="12700" cap="flat" cmpd="sng" algn="ctr">
                      <a:solidFill>
                        <a:srgbClr val="D0DBE2"/>
                      </a:solidFill>
                      <a:prstDash val="solid"/>
                      <a:round/>
                      <a:headEnd type="none" w="med" len="med"/>
                      <a:tailEnd type="none" w="med" len="med"/>
                    </a:lnL>
                    <a:lnR w="12700" cap="flat" cmpd="sng" algn="ctr">
                      <a:solidFill>
                        <a:srgbClr val="D0DBE2"/>
                      </a:solidFill>
                      <a:prstDash val="solid"/>
                      <a:round/>
                      <a:headEnd type="none" w="med" len="med"/>
                      <a:tailEnd type="none" w="med" len="med"/>
                    </a:lnR>
                    <a:lnT w="12700" cap="flat" cmpd="sng" algn="ctr">
                      <a:solidFill>
                        <a:srgbClr val="D0DBE2"/>
                      </a:solidFill>
                      <a:prstDash val="solid"/>
                      <a:round/>
                      <a:headEnd type="none" w="med" len="med"/>
                      <a:tailEnd type="none" w="med" len="med"/>
                    </a:lnT>
                    <a:lnB w="38100">
                      <a:solidFill>
                        <a:srgbClr val="D0DBE2"/>
                      </a:solidFill>
                      <a:prstDash val="solid"/>
                    </a:lnB>
                    <a:solidFill>
                      <a:srgbClr val="F2F5F7"/>
                    </a:solidFill>
                  </a:tcPr>
                </a:tc>
                <a:tc>
                  <a:txBody>
                    <a:bodyPr/>
                    <a:lstStyle/>
                    <a:p>
                      <a:pPr marL="88265" algn="ctr" defTabSz="914400" rtl="0" eaLnBrk="1" fontAlgn="ctr" latinLnBrk="0" hangingPunct="1">
                        <a:lnSpc>
                          <a:spcPct val="100000"/>
                        </a:lnSpc>
                        <a:spcBef>
                          <a:spcPts val="745"/>
                        </a:spcBef>
                        <a:buNone/>
                      </a:pPr>
                      <a:r>
                        <a:rPr lang="en-US" sz="1400" kern="1200" dirty="0">
                          <a:solidFill>
                            <a:srgbClr val="20404E"/>
                          </a:solidFill>
                          <a:latin typeface="Arial"/>
                          <a:ea typeface="+mn-ea"/>
                          <a:cs typeface="Arial"/>
                        </a:rPr>
                        <a:t> -</a:t>
                      </a:r>
                    </a:p>
                  </a:txBody>
                  <a:tcPr marL="0" marR="0" marT="0" marB="0" anchor="ctr">
                    <a:lnL w="12700" cap="flat" cmpd="sng" algn="ctr">
                      <a:solidFill>
                        <a:srgbClr val="D0DBE2"/>
                      </a:solidFill>
                      <a:prstDash val="solid"/>
                      <a:round/>
                      <a:headEnd type="none" w="med" len="med"/>
                      <a:tailEnd type="none" w="med" len="med"/>
                    </a:lnL>
                    <a:lnR w="12700" cap="flat" cmpd="sng" algn="ctr">
                      <a:solidFill>
                        <a:srgbClr val="D0DBE2"/>
                      </a:solidFill>
                      <a:prstDash val="solid"/>
                      <a:round/>
                      <a:headEnd type="none" w="med" len="med"/>
                      <a:tailEnd type="none" w="med" len="med"/>
                    </a:lnR>
                    <a:lnT w="12700" cap="flat" cmpd="sng" algn="ctr">
                      <a:solidFill>
                        <a:srgbClr val="D0DBE2"/>
                      </a:solidFill>
                      <a:prstDash val="solid"/>
                      <a:round/>
                      <a:headEnd type="none" w="med" len="med"/>
                      <a:tailEnd type="none" w="med" len="med"/>
                    </a:lnT>
                    <a:lnB w="38100">
                      <a:solidFill>
                        <a:srgbClr val="D0DBE2"/>
                      </a:solidFill>
                      <a:prstDash val="solid"/>
                    </a:lnB>
                    <a:solidFill>
                      <a:srgbClr val="F2F5F7"/>
                    </a:solidFill>
                  </a:tcPr>
                </a:tc>
                <a:tc>
                  <a:txBody>
                    <a:bodyPr/>
                    <a:lstStyle/>
                    <a:p>
                      <a:pPr marL="88265" algn="ctr" defTabSz="914400" rtl="0" eaLnBrk="1" fontAlgn="ctr" latinLnBrk="0" hangingPunct="1">
                        <a:lnSpc>
                          <a:spcPct val="100000"/>
                        </a:lnSpc>
                        <a:spcBef>
                          <a:spcPts val="745"/>
                        </a:spcBef>
                        <a:buNone/>
                      </a:pPr>
                      <a:r>
                        <a:rPr lang="en-US" sz="1400" kern="1200" dirty="0">
                          <a:solidFill>
                            <a:srgbClr val="20404E"/>
                          </a:solidFill>
                          <a:latin typeface="Arial"/>
                          <a:ea typeface="+mn-ea"/>
                          <a:cs typeface="Arial"/>
                        </a:rPr>
                        <a:t>2.7 </a:t>
                      </a:r>
                    </a:p>
                  </a:txBody>
                  <a:tcPr marL="0" marR="0" marT="0" marB="0" anchor="ctr">
                    <a:lnL w="12700" cap="flat" cmpd="sng" algn="ctr">
                      <a:solidFill>
                        <a:srgbClr val="D0DBE2"/>
                      </a:solidFill>
                      <a:prstDash val="solid"/>
                      <a:round/>
                      <a:headEnd type="none" w="med" len="med"/>
                      <a:tailEnd type="none" w="med" len="med"/>
                    </a:lnL>
                    <a:lnR w="12700" cap="flat" cmpd="sng" algn="ctr">
                      <a:solidFill>
                        <a:srgbClr val="D0DBE2"/>
                      </a:solidFill>
                      <a:prstDash val="solid"/>
                      <a:round/>
                      <a:headEnd type="none" w="med" len="med"/>
                      <a:tailEnd type="none" w="med" len="med"/>
                    </a:lnR>
                    <a:lnT w="12700" cap="flat" cmpd="sng" algn="ctr">
                      <a:solidFill>
                        <a:srgbClr val="D0DBE2"/>
                      </a:solidFill>
                      <a:prstDash val="solid"/>
                      <a:round/>
                      <a:headEnd type="none" w="med" len="med"/>
                      <a:tailEnd type="none" w="med" len="med"/>
                    </a:lnT>
                    <a:lnB w="38100" cap="flat" cmpd="sng" algn="ctr">
                      <a:solidFill>
                        <a:srgbClr val="D0DBE2"/>
                      </a:solidFill>
                      <a:prstDash val="solid"/>
                      <a:round/>
                      <a:headEnd type="none" w="med" len="med"/>
                      <a:tailEnd type="none" w="med" len="med"/>
                    </a:lnB>
                    <a:solidFill>
                      <a:srgbClr val="F2F5F7"/>
                    </a:solidFill>
                  </a:tcPr>
                </a:tc>
                <a:extLst>
                  <a:ext uri="{0D108BD9-81ED-4DB2-BD59-A6C34878D82A}">
                    <a16:rowId xmlns:a16="http://schemas.microsoft.com/office/drawing/2014/main" val="10007"/>
                  </a:ext>
                </a:extLst>
              </a:tr>
            </a:tbl>
          </a:graphicData>
        </a:graphic>
      </p:graphicFrame>
      <p:sp>
        <p:nvSpPr>
          <p:cNvPr id="3" name="TextBox 2">
            <a:extLst>
              <a:ext uri="{FF2B5EF4-FFF2-40B4-BE49-F238E27FC236}">
                <a16:creationId xmlns:a16="http://schemas.microsoft.com/office/drawing/2014/main" id="{90A43F9C-1A08-5908-336B-659D6F62D180}"/>
              </a:ext>
            </a:extLst>
          </p:cNvPr>
          <p:cNvSpPr txBox="1"/>
          <p:nvPr/>
        </p:nvSpPr>
        <p:spPr>
          <a:xfrm>
            <a:off x="571501" y="209540"/>
            <a:ext cx="6108192" cy="184666"/>
          </a:xfrm>
          <a:prstGeom prst="rect">
            <a:avLst/>
          </a:prstGeom>
          <a:noFill/>
        </p:spPr>
        <p:txBody>
          <a:bodyPr wrap="square" lIns="0" tIns="0" rIns="0" bIns="0">
            <a:spAutoFit/>
          </a:bodyPr>
          <a:lstStyle/>
          <a:p>
            <a:r>
              <a:rPr lang="en-CA" sz="1200" b="1" dirty="0">
                <a:solidFill>
                  <a:srgbClr val="BD8B26"/>
                </a:solidFill>
                <a:latin typeface="Arial Black" panose="020B0604020202020204" pitchFamily="34" charset="0"/>
                <a:cs typeface="Arial Black" panose="020B0604020202020204" pitchFamily="34" charset="0"/>
              </a:rPr>
              <a:t>MT TODD GOLD PROJECT </a:t>
            </a:r>
          </a:p>
        </p:txBody>
      </p:sp>
      <p:sp>
        <p:nvSpPr>
          <p:cNvPr id="4" name="Footer Placeholder 4">
            <a:extLst>
              <a:ext uri="{FF2B5EF4-FFF2-40B4-BE49-F238E27FC236}">
                <a16:creationId xmlns:a16="http://schemas.microsoft.com/office/drawing/2014/main" id="{A4024224-9C9F-098F-A2AB-79E1A8E06271}"/>
              </a:ext>
            </a:extLst>
          </p:cNvPr>
          <p:cNvSpPr>
            <a:spLocks noGrp="1"/>
          </p:cNvSpPr>
          <p:nvPr>
            <p:ph type="ftr" sz="quarter" idx="11"/>
          </p:nvPr>
        </p:nvSpPr>
        <p:spPr>
          <a:xfrm>
            <a:off x="560741" y="6626063"/>
            <a:ext cx="1214268" cy="283785"/>
          </a:xfrm>
        </p:spPr>
        <p:txBody>
          <a:bodyPr lIns="0" tIns="0" rIns="0" bIns="0" anchor="t" anchorCtr="0"/>
          <a:lstStyle>
            <a:lvl1pPr algn="l">
              <a:defRPr sz="900">
                <a:solidFill>
                  <a:srgbClr val="007CC4"/>
                </a:solidFill>
                <a:latin typeface="Arial" panose="020B0604020202020204" pitchFamily="34" charset="0"/>
                <a:cs typeface="Arial" panose="020B0604020202020204" pitchFamily="34" charset="0"/>
              </a:defRPr>
            </a:lvl1pPr>
          </a:lstStyle>
          <a:p>
            <a:r>
              <a:rPr lang="en-US" b="1" dirty="0"/>
              <a:t>VGZ | VISTA GOLD</a:t>
            </a:r>
          </a:p>
        </p:txBody>
      </p:sp>
      <p:sp>
        <p:nvSpPr>
          <p:cNvPr id="8" name="Slide Number Placeholder 3">
            <a:extLst>
              <a:ext uri="{FF2B5EF4-FFF2-40B4-BE49-F238E27FC236}">
                <a16:creationId xmlns:a16="http://schemas.microsoft.com/office/drawing/2014/main" id="{CC748206-C82D-5743-71A8-EB878912FC82}"/>
              </a:ext>
            </a:extLst>
          </p:cNvPr>
          <p:cNvSpPr>
            <a:spLocks noGrp="1"/>
          </p:cNvSpPr>
          <p:nvPr>
            <p:ph type="sldNum" sz="quarter" idx="12"/>
          </p:nvPr>
        </p:nvSpPr>
        <p:spPr>
          <a:xfrm>
            <a:off x="11371845" y="6561515"/>
            <a:ext cx="592348" cy="365497"/>
          </a:xfrm>
        </p:spPr>
        <p:txBody>
          <a:bodyPr/>
          <a:lstStyle/>
          <a:p>
            <a:fld id="{F38C2D39-810D-E34A-BF92-80CA0CB22B82}" type="slidenum">
              <a:rPr lang="en-US" smtClean="0"/>
              <a:pPr/>
              <a:t>15</a:t>
            </a:fld>
            <a:endParaRPr lang="en-US" sz="1000" dirty="0"/>
          </a:p>
        </p:txBody>
      </p:sp>
      <p:sp>
        <p:nvSpPr>
          <p:cNvPr id="9" name="TextBox 8">
            <a:extLst>
              <a:ext uri="{FF2B5EF4-FFF2-40B4-BE49-F238E27FC236}">
                <a16:creationId xmlns:a16="http://schemas.microsoft.com/office/drawing/2014/main" id="{20AA9C22-F42E-16A0-0788-20F83924674E}"/>
              </a:ext>
            </a:extLst>
          </p:cNvPr>
          <p:cNvSpPr txBox="1"/>
          <p:nvPr/>
        </p:nvSpPr>
        <p:spPr>
          <a:xfrm>
            <a:off x="1487962" y="6037396"/>
            <a:ext cx="4146105" cy="507831"/>
          </a:xfrm>
          <a:prstGeom prst="rect">
            <a:avLst/>
          </a:prstGeom>
          <a:noFill/>
        </p:spPr>
        <p:txBody>
          <a:bodyPr wrap="square" rtlCol="0">
            <a:spAutoFit/>
          </a:bodyPr>
          <a:lstStyle/>
          <a:p>
            <a:pPr marL="228600" indent="-228600">
              <a:buFontTx/>
              <a:buAutoNum type="arabicPlain"/>
            </a:pPr>
            <a:r>
              <a:rPr lang="en-US" sz="900" dirty="0">
                <a:solidFill>
                  <a:schemeClr val="tx1">
                    <a:lumMod val="60000"/>
                    <a:lumOff val="40000"/>
                  </a:schemeClr>
                </a:solidFill>
              </a:rPr>
              <a:t>Life of Mine comprises years 1-30.</a:t>
            </a:r>
          </a:p>
          <a:p>
            <a:pPr marL="228600" indent="-228600">
              <a:buFontTx/>
              <a:buAutoNum type="arabicPlain"/>
            </a:pPr>
            <a:r>
              <a:rPr lang="en-US" sz="900" dirty="0">
                <a:solidFill>
                  <a:schemeClr val="tx1">
                    <a:lumMod val="60000"/>
                    <a:lumOff val="40000"/>
                  </a:schemeClr>
                </a:solidFill>
              </a:rPr>
              <a:t>“ROM” means run of mine.</a:t>
            </a:r>
          </a:p>
          <a:p>
            <a:pPr marL="228600" indent="-228600">
              <a:buAutoNum type="arabicPlain"/>
            </a:pPr>
            <a:r>
              <a:rPr lang="en-US" sz="900" dirty="0">
                <a:solidFill>
                  <a:schemeClr val="tx1">
                    <a:lumMod val="60000"/>
                    <a:lumOff val="40000"/>
                  </a:schemeClr>
                </a:solidFill>
              </a:rPr>
              <a:t>Feasibility Study gold price of $2,500.</a:t>
            </a:r>
            <a:endParaRPr lang="en-US" sz="1000" dirty="0">
              <a:solidFill>
                <a:schemeClr val="tx1">
                  <a:lumMod val="60000"/>
                  <a:lumOff val="40000"/>
                </a:schemeClr>
              </a:solidFill>
            </a:endParaRPr>
          </a:p>
        </p:txBody>
      </p:sp>
    </p:spTree>
    <p:extLst>
      <p:ext uri="{BB962C8B-B14F-4D97-AF65-F5344CB8AC3E}">
        <p14:creationId xmlns:p14="http://schemas.microsoft.com/office/powerpoint/2010/main" val="7742540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8309E-C4F1-D87D-FF23-C98719677D3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CE162A8-4F8C-17BA-C755-EA2ECE413079}"/>
              </a:ext>
            </a:extLst>
          </p:cNvPr>
          <p:cNvSpPr>
            <a:spLocks noGrp="1"/>
          </p:cNvSpPr>
          <p:nvPr>
            <p:ph type="sldNum" sz="quarter" idx="12"/>
          </p:nvPr>
        </p:nvSpPr>
        <p:spPr>
          <a:xfrm>
            <a:off x="11371845" y="6561515"/>
            <a:ext cx="592348" cy="365497"/>
          </a:xfrm>
        </p:spPr>
        <p:txBody>
          <a:bodyPr/>
          <a:lstStyle/>
          <a:p>
            <a:fld id="{F38C2D39-810D-E34A-BF92-80CA0CB22B82}" type="slidenum">
              <a:rPr lang="en-US" smtClean="0"/>
              <a:pPr/>
              <a:t>16</a:t>
            </a:fld>
            <a:endParaRPr lang="en-US" sz="1000" dirty="0"/>
          </a:p>
        </p:txBody>
      </p:sp>
      <p:sp>
        <p:nvSpPr>
          <p:cNvPr id="13" name="Rectangle 12">
            <a:extLst>
              <a:ext uri="{FF2B5EF4-FFF2-40B4-BE49-F238E27FC236}">
                <a16:creationId xmlns:a16="http://schemas.microsoft.com/office/drawing/2014/main" id="{9D6B4406-6912-9470-E617-9BE627454793}"/>
              </a:ext>
            </a:extLst>
          </p:cNvPr>
          <p:cNvSpPr/>
          <p:nvPr/>
        </p:nvSpPr>
        <p:spPr>
          <a:xfrm>
            <a:off x="-2" y="6772940"/>
            <a:ext cx="12180627" cy="84090"/>
          </a:xfrm>
          <a:prstGeom prst="rect">
            <a:avLst/>
          </a:prstGeom>
          <a:solidFill>
            <a:srgbClr val="F2F5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Footer Placeholder 4">
            <a:extLst>
              <a:ext uri="{FF2B5EF4-FFF2-40B4-BE49-F238E27FC236}">
                <a16:creationId xmlns:a16="http://schemas.microsoft.com/office/drawing/2014/main" id="{67B7F745-7427-C036-C6C1-BDB2681A12A1}"/>
              </a:ext>
            </a:extLst>
          </p:cNvPr>
          <p:cNvSpPr>
            <a:spLocks noGrp="1"/>
          </p:cNvSpPr>
          <p:nvPr>
            <p:ph type="ftr" sz="quarter" idx="11"/>
          </p:nvPr>
        </p:nvSpPr>
        <p:spPr>
          <a:xfrm>
            <a:off x="571501" y="6561515"/>
            <a:ext cx="1757632" cy="283785"/>
          </a:xfrm>
        </p:spPr>
        <p:txBody>
          <a:bodyPr lIns="0" tIns="0" rIns="0" bIns="0" anchor="t" anchorCtr="0"/>
          <a:lstStyle>
            <a:lvl1pPr algn="l">
              <a:defRPr sz="900">
                <a:solidFill>
                  <a:srgbClr val="007CC4"/>
                </a:solidFill>
                <a:latin typeface="Arial" panose="020B0604020202020204" pitchFamily="34" charset="0"/>
                <a:cs typeface="Arial" panose="020B0604020202020204" pitchFamily="34" charset="0"/>
              </a:defRPr>
            </a:lvl1pPr>
          </a:lstStyle>
          <a:p>
            <a:r>
              <a:rPr lang="en-US" b="1" dirty="0"/>
              <a:t>VGZ | VISTA GOLD</a:t>
            </a:r>
          </a:p>
        </p:txBody>
      </p:sp>
      <p:sp>
        <p:nvSpPr>
          <p:cNvPr id="2" name="Title 1">
            <a:extLst>
              <a:ext uri="{FF2B5EF4-FFF2-40B4-BE49-F238E27FC236}">
                <a16:creationId xmlns:a16="http://schemas.microsoft.com/office/drawing/2014/main" id="{09B2F869-A59F-3506-B774-24698A930786}"/>
              </a:ext>
            </a:extLst>
          </p:cNvPr>
          <p:cNvSpPr>
            <a:spLocks noGrp="1"/>
          </p:cNvSpPr>
          <p:nvPr>
            <p:ph type="title"/>
          </p:nvPr>
        </p:nvSpPr>
        <p:spPr>
          <a:xfrm>
            <a:off x="559875" y="423997"/>
            <a:ext cx="8867033" cy="332399"/>
          </a:xfrm>
        </p:spPr>
        <p:txBody>
          <a:bodyPr wrap="square" anchor="t" anchorCtr="0">
            <a:spAutoFit/>
          </a:bodyPr>
          <a:lstStyle/>
          <a:p>
            <a:r>
              <a:rPr lang="en-CA" cap="all" dirty="0"/>
              <a:t>Conventional Gold Recovery Circuit</a:t>
            </a:r>
          </a:p>
        </p:txBody>
      </p:sp>
      <p:pic>
        <p:nvPicPr>
          <p:cNvPr id="1026" name="image_0">
            <a:extLst>
              <a:ext uri="{FF2B5EF4-FFF2-40B4-BE49-F238E27FC236}">
                <a16:creationId xmlns:a16="http://schemas.microsoft.com/office/drawing/2014/main" id="{A9784DFD-A44F-6EC0-83EA-998E041DE5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0604" y="987522"/>
            <a:ext cx="9388475" cy="542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9884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8442C-81E8-A999-CA7D-DFA1CA99DFF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29595F1-9F82-79DB-EED7-94D0D2E99B41}"/>
              </a:ext>
            </a:extLst>
          </p:cNvPr>
          <p:cNvSpPr>
            <a:spLocks noGrp="1"/>
          </p:cNvSpPr>
          <p:nvPr>
            <p:ph type="sldNum" sz="quarter" idx="12"/>
          </p:nvPr>
        </p:nvSpPr>
        <p:spPr>
          <a:xfrm>
            <a:off x="11371845" y="6561515"/>
            <a:ext cx="592348" cy="365497"/>
          </a:xfrm>
        </p:spPr>
        <p:txBody>
          <a:bodyPr/>
          <a:lstStyle/>
          <a:p>
            <a:fld id="{F38C2D39-810D-E34A-BF92-80CA0CB22B82}" type="slidenum">
              <a:rPr lang="en-US" smtClean="0"/>
              <a:pPr/>
              <a:t>17</a:t>
            </a:fld>
            <a:endParaRPr lang="en-US" sz="1000" dirty="0"/>
          </a:p>
        </p:txBody>
      </p:sp>
      <p:sp>
        <p:nvSpPr>
          <p:cNvPr id="13" name="Rectangle 12">
            <a:extLst>
              <a:ext uri="{FF2B5EF4-FFF2-40B4-BE49-F238E27FC236}">
                <a16:creationId xmlns:a16="http://schemas.microsoft.com/office/drawing/2014/main" id="{FD83EF02-CC9F-4B1E-5E6B-77E906B23C36}"/>
              </a:ext>
            </a:extLst>
          </p:cNvPr>
          <p:cNvSpPr/>
          <p:nvPr/>
        </p:nvSpPr>
        <p:spPr>
          <a:xfrm>
            <a:off x="-2" y="6772940"/>
            <a:ext cx="12180627" cy="84090"/>
          </a:xfrm>
          <a:prstGeom prst="rect">
            <a:avLst/>
          </a:prstGeom>
          <a:solidFill>
            <a:srgbClr val="F2F5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Footer Placeholder 4">
            <a:extLst>
              <a:ext uri="{FF2B5EF4-FFF2-40B4-BE49-F238E27FC236}">
                <a16:creationId xmlns:a16="http://schemas.microsoft.com/office/drawing/2014/main" id="{395F9E74-D59F-9BE9-57DB-F3CCD796D2EA}"/>
              </a:ext>
            </a:extLst>
          </p:cNvPr>
          <p:cNvSpPr>
            <a:spLocks noGrp="1"/>
          </p:cNvSpPr>
          <p:nvPr>
            <p:ph type="ftr" sz="quarter" idx="11"/>
          </p:nvPr>
        </p:nvSpPr>
        <p:spPr>
          <a:xfrm>
            <a:off x="571501" y="6561515"/>
            <a:ext cx="1757632" cy="283785"/>
          </a:xfrm>
        </p:spPr>
        <p:txBody>
          <a:bodyPr lIns="0" tIns="0" rIns="0" bIns="0" anchor="t" anchorCtr="0"/>
          <a:lstStyle>
            <a:lvl1pPr algn="l">
              <a:defRPr sz="900">
                <a:solidFill>
                  <a:srgbClr val="007CC4"/>
                </a:solidFill>
                <a:latin typeface="Arial" panose="020B0604020202020204" pitchFamily="34" charset="0"/>
                <a:cs typeface="Arial" panose="020B0604020202020204" pitchFamily="34" charset="0"/>
              </a:defRPr>
            </a:lvl1pPr>
          </a:lstStyle>
          <a:p>
            <a:r>
              <a:rPr lang="en-US" b="1" dirty="0"/>
              <a:t>VGZ | VISTA GOLD</a:t>
            </a:r>
          </a:p>
        </p:txBody>
      </p:sp>
      <p:sp>
        <p:nvSpPr>
          <p:cNvPr id="2" name="Title 1">
            <a:extLst>
              <a:ext uri="{FF2B5EF4-FFF2-40B4-BE49-F238E27FC236}">
                <a16:creationId xmlns:a16="http://schemas.microsoft.com/office/drawing/2014/main" id="{C337D278-957F-F4DE-460B-ACE053FA4B58}"/>
              </a:ext>
            </a:extLst>
          </p:cNvPr>
          <p:cNvSpPr>
            <a:spLocks noGrp="1"/>
          </p:cNvSpPr>
          <p:nvPr>
            <p:ph type="title"/>
          </p:nvPr>
        </p:nvSpPr>
        <p:spPr>
          <a:xfrm>
            <a:off x="559875" y="434755"/>
            <a:ext cx="10790454" cy="332399"/>
          </a:xfrm>
        </p:spPr>
        <p:txBody>
          <a:bodyPr wrap="square" anchor="t" anchorCtr="0">
            <a:spAutoFit/>
          </a:bodyPr>
          <a:lstStyle/>
          <a:p>
            <a:r>
              <a:rPr lang="en-CA" dirty="0"/>
              <a:t>EXPLORATION</a:t>
            </a:r>
            <a:endParaRPr lang="en-CA" dirty="0">
              <a:solidFill>
                <a:srgbClr val="00295F"/>
              </a:solidFill>
            </a:endParaRPr>
          </a:p>
        </p:txBody>
      </p:sp>
      <p:sp>
        <p:nvSpPr>
          <p:cNvPr id="9" name="TextBox 8">
            <a:extLst>
              <a:ext uri="{FF2B5EF4-FFF2-40B4-BE49-F238E27FC236}">
                <a16:creationId xmlns:a16="http://schemas.microsoft.com/office/drawing/2014/main" id="{948F49B8-C9AD-46AC-9B02-2E31F0CEEF6F}"/>
              </a:ext>
            </a:extLst>
          </p:cNvPr>
          <p:cNvSpPr txBox="1"/>
          <p:nvPr/>
        </p:nvSpPr>
        <p:spPr>
          <a:xfrm>
            <a:off x="419436" y="1077009"/>
            <a:ext cx="4854360" cy="369332"/>
          </a:xfrm>
          <a:prstGeom prst="rect">
            <a:avLst/>
          </a:prstGeom>
          <a:noFill/>
        </p:spPr>
        <p:txBody>
          <a:bodyPr wrap="square">
            <a:spAutoFit/>
          </a:bodyPr>
          <a:lstStyle/>
          <a:p>
            <a:pPr marL="59400" lvl="1" indent="0">
              <a:spcBef>
                <a:spcPts val="800"/>
              </a:spcBef>
              <a:buNone/>
            </a:pPr>
            <a:endParaRPr lang="en-US" b="1" dirty="0">
              <a:solidFill>
                <a:srgbClr val="00295F"/>
              </a:solidFill>
              <a:latin typeface="Arial Black" panose="020B0604020202020204" pitchFamily="34" charset="0"/>
            </a:endParaRPr>
          </a:p>
        </p:txBody>
      </p:sp>
      <p:sp>
        <p:nvSpPr>
          <p:cNvPr id="21" name="TextBox 20">
            <a:extLst>
              <a:ext uri="{FF2B5EF4-FFF2-40B4-BE49-F238E27FC236}">
                <a16:creationId xmlns:a16="http://schemas.microsoft.com/office/drawing/2014/main" id="{A84717FA-BF48-3ED0-03F5-617641D5F621}"/>
              </a:ext>
            </a:extLst>
          </p:cNvPr>
          <p:cNvSpPr txBox="1"/>
          <p:nvPr/>
        </p:nvSpPr>
        <p:spPr>
          <a:xfrm>
            <a:off x="419436" y="921021"/>
            <a:ext cx="6131676" cy="1682512"/>
          </a:xfrm>
          <a:prstGeom prst="rect">
            <a:avLst/>
          </a:prstGeom>
          <a:noFill/>
        </p:spPr>
        <p:txBody>
          <a:bodyPr wrap="square">
            <a:spAutoFit/>
          </a:bodyPr>
          <a:lstStyle/>
          <a:p>
            <a:pPr marL="401638" indent="-388938" algn="just" fontAlgn="ctr">
              <a:lnSpc>
                <a:spcPts val="2000"/>
              </a:lnSpc>
              <a:spcAft>
                <a:spcPts val="600"/>
              </a:spcAft>
              <a:buSzPct val="180000"/>
              <a:buBlip>
                <a:blip r:embed="rId3">
                  <a:extLst>
                    <a:ext uri="{96DAC541-7B7A-43D3-8B79-37D633B846F1}">
                      <asvg:svgBlip xmlns:asvg="http://schemas.microsoft.com/office/drawing/2016/SVG/main" r:embed="rId4"/>
                    </a:ext>
                  </a:extLst>
                </a:blip>
              </a:buBlip>
            </a:pPr>
            <a:r>
              <a:rPr lang="en-US" b="1" dirty="0">
                <a:solidFill>
                  <a:srgbClr val="00295F"/>
                </a:solidFill>
                <a:latin typeface="Arial Black" panose="020B0604020202020204" pitchFamily="34" charset="0"/>
              </a:rPr>
              <a:t>Mining Leases and Exploration Licenses</a:t>
            </a:r>
          </a:p>
          <a:p>
            <a:pPr marL="534988" lvl="1" indent="-147638" algn="just" fontAlgn="ctr">
              <a:lnSpc>
                <a:spcPts val="2000"/>
              </a:lnSpc>
              <a:spcAft>
                <a:spcPts val="600"/>
              </a:spcAft>
              <a:buClr>
                <a:srgbClr val="E0B125"/>
              </a:buClr>
              <a:buSzPct val="130000"/>
              <a:buFont typeface="Arial" panose="020B0604020202020204" pitchFamily="34" charset="0"/>
              <a:buChar char="•"/>
            </a:pPr>
            <a:r>
              <a:rPr lang="en-CA" sz="1600" dirty="0">
                <a:solidFill>
                  <a:srgbClr val="20404E"/>
                </a:solidFill>
              </a:rPr>
              <a:t>Four mining leases (MLs)</a:t>
            </a:r>
          </a:p>
          <a:p>
            <a:pPr marL="977900" lvl="2" indent="-133350" algn="just" fontAlgn="ctr">
              <a:lnSpc>
                <a:spcPts val="2000"/>
              </a:lnSpc>
              <a:spcAft>
                <a:spcPts val="600"/>
              </a:spcAft>
              <a:buClr>
                <a:srgbClr val="E0B125"/>
              </a:buClr>
              <a:buSzPct val="130000"/>
              <a:buBlip>
                <a:blip r:embed="rId5"/>
              </a:buBlip>
              <a:tabLst>
                <a:tab pos="1066800" algn="l"/>
              </a:tabLst>
            </a:pPr>
            <a:r>
              <a:rPr lang="en-US" sz="1600" dirty="0">
                <a:solidFill>
                  <a:srgbClr val="20404E"/>
                </a:solidFill>
              </a:rPr>
              <a:t>55 km</a:t>
            </a:r>
            <a:r>
              <a:rPr lang="en-US" sz="1600" baseline="30000" dirty="0">
                <a:solidFill>
                  <a:srgbClr val="20404E"/>
                </a:solidFill>
              </a:rPr>
              <a:t>2</a:t>
            </a:r>
          </a:p>
          <a:p>
            <a:pPr marL="534988" lvl="1" indent="-147638" algn="just" fontAlgn="ctr">
              <a:lnSpc>
                <a:spcPts val="2000"/>
              </a:lnSpc>
              <a:spcAft>
                <a:spcPts val="600"/>
              </a:spcAft>
              <a:buClr>
                <a:srgbClr val="E0B125"/>
              </a:buClr>
              <a:buSzPct val="130000"/>
              <a:buFont typeface="Arial" panose="020B0604020202020204" pitchFamily="34" charset="0"/>
              <a:buChar char="•"/>
            </a:pPr>
            <a:r>
              <a:rPr lang="en-US" sz="1600" dirty="0">
                <a:solidFill>
                  <a:srgbClr val="20404E"/>
                </a:solidFill>
              </a:rPr>
              <a:t>Four exploration </a:t>
            </a:r>
            <a:r>
              <a:rPr lang="en-US" sz="1600" dirty="0">
                <a:solidFill>
                  <a:srgbClr val="475861"/>
                </a:solidFill>
              </a:rPr>
              <a:t>licenses (ELs)</a:t>
            </a:r>
          </a:p>
          <a:p>
            <a:pPr marL="977900" lvl="2" indent="-133350" algn="just" fontAlgn="ctr">
              <a:lnSpc>
                <a:spcPts val="2000"/>
              </a:lnSpc>
              <a:spcAft>
                <a:spcPts val="600"/>
              </a:spcAft>
              <a:buClr>
                <a:srgbClr val="E0B125"/>
              </a:buClr>
              <a:buSzPct val="130000"/>
              <a:buBlip>
                <a:blip r:embed="rId5"/>
              </a:buBlip>
            </a:pPr>
            <a:r>
              <a:rPr lang="en-US" sz="1600" dirty="0">
                <a:solidFill>
                  <a:srgbClr val="475861"/>
                </a:solidFill>
              </a:rPr>
              <a:t>1,337 km</a:t>
            </a:r>
            <a:r>
              <a:rPr lang="en-US" sz="1600" baseline="30000" dirty="0">
                <a:solidFill>
                  <a:srgbClr val="475861"/>
                </a:solidFill>
              </a:rPr>
              <a:t>2</a:t>
            </a:r>
          </a:p>
        </p:txBody>
      </p:sp>
      <p:pic>
        <p:nvPicPr>
          <p:cNvPr id="11" name="Picture 10">
            <a:extLst>
              <a:ext uri="{FF2B5EF4-FFF2-40B4-BE49-F238E27FC236}">
                <a16:creationId xmlns:a16="http://schemas.microsoft.com/office/drawing/2014/main" id="{0BDEC0A6-D2C8-ED72-37E4-D7F6AF0A62AF}"/>
              </a:ext>
            </a:extLst>
          </p:cNvPr>
          <p:cNvPicPr>
            <a:picLocks noChangeAspect="1"/>
          </p:cNvPicPr>
          <p:nvPr/>
        </p:nvPicPr>
        <p:blipFill>
          <a:blip r:embed="rId6"/>
          <a:stretch>
            <a:fillRect/>
          </a:stretch>
        </p:blipFill>
        <p:spPr>
          <a:xfrm>
            <a:off x="761298" y="2586194"/>
            <a:ext cx="4512497" cy="3538578"/>
          </a:xfrm>
          <a:prstGeom prst="rect">
            <a:avLst/>
          </a:prstGeom>
          <a:effectLst>
            <a:outerShdw blurRad="50800" dist="38100" algn="l" rotWithShape="0">
              <a:prstClr val="black">
                <a:alpha val="40000"/>
              </a:prstClr>
            </a:outerShdw>
          </a:effectLst>
        </p:spPr>
      </p:pic>
      <p:sp>
        <p:nvSpPr>
          <p:cNvPr id="3" name="TextBox 2">
            <a:extLst>
              <a:ext uri="{FF2B5EF4-FFF2-40B4-BE49-F238E27FC236}">
                <a16:creationId xmlns:a16="http://schemas.microsoft.com/office/drawing/2014/main" id="{B0099FE7-78F4-D86F-1D6C-9A469BB0FCBF}"/>
              </a:ext>
            </a:extLst>
          </p:cNvPr>
          <p:cNvSpPr txBox="1"/>
          <p:nvPr/>
        </p:nvSpPr>
        <p:spPr>
          <a:xfrm>
            <a:off x="720658" y="6134931"/>
            <a:ext cx="4512497" cy="400110"/>
          </a:xfrm>
          <a:prstGeom prst="rect">
            <a:avLst/>
          </a:prstGeom>
          <a:noFill/>
        </p:spPr>
        <p:txBody>
          <a:bodyPr wrap="square" rtlCol="0">
            <a:spAutoFit/>
          </a:bodyPr>
          <a:lstStyle/>
          <a:p>
            <a:r>
              <a:rPr lang="en-US" sz="1000" dirty="0">
                <a:solidFill>
                  <a:schemeClr val="tx1">
                    <a:lumMod val="60000"/>
                    <a:lumOff val="40000"/>
                  </a:schemeClr>
                </a:solidFill>
              </a:rPr>
              <a:t>Batman deposit and other previously mined open pits. Section is not representative of location and scale. </a:t>
            </a:r>
          </a:p>
        </p:txBody>
      </p:sp>
      <p:sp>
        <p:nvSpPr>
          <p:cNvPr id="5" name="TextBox 4">
            <a:extLst>
              <a:ext uri="{FF2B5EF4-FFF2-40B4-BE49-F238E27FC236}">
                <a16:creationId xmlns:a16="http://schemas.microsoft.com/office/drawing/2014/main" id="{CD3C88E4-A8EE-C2EC-E910-EFF77EFC2301}"/>
              </a:ext>
            </a:extLst>
          </p:cNvPr>
          <p:cNvSpPr txBox="1"/>
          <p:nvPr/>
        </p:nvSpPr>
        <p:spPr>
          <a:xfrm>
            <a:off x="571501" y="209540"/>
            <a:ext cx="6108192" cy="184666"/>
          </a:xfrm>
          <a:prstGeom prst="rect">
            <a:avLst/>
          </a:prstGeom>
          <a:noFill/>
        </p:spPr>
        <p:txBody>
          <a:bodyPr wrap="square" lIns="0" tIns="0" rIns="0" bIns="0">
            <a:spAutoFit/>
          </a:bodyPr>
          <a:lstStyle/>
          <a:p>
            <a:r>
              <a:rPr lang="en-CA" sz="1200" b="1" dirty="0">
                <a:solidFill>
                  <a:srgbClr val="BD8B26"/>
                </a:solidFill>
                <a:latin typeface="Arial Black" panose="020B0604020202020204" pitchFamily="34" charset="0"/>
                <a:cs typeface="Arial Black" panose="020B0604020202020204" pitchFamily="34" charset="0"/>
              </a:rPr>
              <a:t>MT TODD GOLD PROJECT </a:t>
            </a:r>
          </a:p>
        </p:txBody>
      </p:sp>
      <p:pic>
        <p:nvPicPr>
          <p:cNvPr id="7" name="Picture 6">
            <a:extLst>
              <a:ext uri="{FF2B5EF4-FFF2-40B4-BE49-F238E27FC236}">
                <a16:creationId xmlns:a16="http://schemas.microsoft.com/office/drawing/2014/main" id="{CB2EA812-9AC4-6B95-CD14-A8F0420E417F}"/>
              </a:ext>
            </a:extLst>
          </p:cNvPr>
          <p:cNvPicPr>
            <a:picLocks noChangeAspect="1"/>
          </p:cNvPicPr>
          <p:nvPr/>
        </p:nvPicPr>
        <p:blipFill>
          <a:blip r:embed="rId7"/>
          <a:stretch>
            <a:fillRect/>
          </a:stretch>
        </p:blipFill>
        <p:spPr>
          <a:xfrm>
            <a:off x="7429144" y="1067379"/>
            <a:ext cx="4163624" cy="5365860"/>
          </a:xfrm>
          <a:prstGeom prst="rect">
            <a:avLst/>
          </a:prstGeom>
          <a:ln>
            <a:solidFill>
              <a:srgbClr val="20404E"/>
            </a:solidFill>
          </a:ln>
        </p:spPr>
      </p:pic>
      <p:cxnSp>
        <p:nvCxnSpPr>
          <p:cNvPr id="12" name="Straight Connector 11">
            <a:extLst>
              <a:ext uri="{FF2B5EF4-FFF2-40B4-BE49-F238E27FC236}">
                <a16:creationId xmlns:a16="http://schemas.microsoft.com/office/drawing/2014/main" id="{E810D94C-A6C4-28B0-21EF-B30C3790E3B6}"/>
              </a:ext>
            </a:extLst>
          </p:cNvPr>
          <p:cNvCxnSpPr>
            <a:cxnSpLocks/>
          </p:cNvCxnSpPr>
          <p:nvPr/>
        </p:nvCxnSpPr>
        <p:spPr>
          <a:xfrm>
            <a:off x="5233155" y="2603533"/>
            <a:ext cx="4277801" cy="2051026"/>
          </a:xfrm>
          <a:prstGeom prst="line">
            <a:avLst/>
          </a:prstGeom>
          <a:ln>
            <a:solidFill>
              <a:srgbClr val="00295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B2A0445-8257-28B7-94B7-FCA257486288}"/>
              </a:ext>
            </a:extLst>
          </p:cNvPr>
          <p:cNvCxnSpPr>
            <a:cxnSpLocks/>
          </p:cNvCxnSpPr>
          <p:nvPr/>
        </p:nvCxnSpPr>
        <p:spPr>
          <a:xfrm flipV="1">
            <a:off x="5240540" y="4755101"/>
            <a:ext cx="4270416" cy="1338437"/>
          </a:xfrm>
          <a:prstGeom prst="line">
            <a:avLst/>
          </a:prstGeom>
          <a:ln>
            <a:solidFill>
              <a:srgbClr val="00295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9340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9E741-46F1-06DD-DA1B-4DF3A64308B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3858F3A-7FDA-980C-A49B-866F4510596A}"/>
              </a:ext>
            </a:extLst>
          </p:cNvPr>
          <p:cNvSpPr>
            <a:spLocks noGrp="1"/>
          </p:cNvSpPr>
          <p:nvPr>
            <p:ph type="sldNum" sz="quarter" idx="12"/>
          </p:nvPr>
        </p:nvSpPr>
        <p:spPr>
          <a:xfrm>
            <a:off x="11371845" y="6561515"/>
            <a:ext cx="592348" cy="365497"/>
          </a:xfrm>
        </p:spPr>
        <p:txBody>
          <a:bodyPr/>
          <a:lstStyle/>
          <a:p>
            <a:fld id="{F38C2D39-810D-E34A-BF92-80CA0CB22B82}" type="slidenum">
              <a:rPr lang="en-US" smtClean="0"/>
              <a:pPr/>
              <a:t>18</a:t>
            </a:fld>
            <a:endParaRPr lang="en-US" sz="1000" dirty="0"/>
          </a:p>
        </p:txBody>
      </p:sp>
      <p:sp>
        <p:nvSpPr>
          <p:cNvPr id="13" name="Rectangle 12">
            <a:extLst>
              <a:ext uri="{FF2B5EF4-FFF2-40B4-BE49-F238E27FC236}">
                <a16:creationId xmlns:a16="http://schemas.microsoft.com/office/drawing/2014/main" id="{05E7F37D-4975-6D01-3D27-CE888793520D}"/>
              </a:ext>
            </a:extLst>
          </p:cNvPr>
          <p:cNvSpPr/>
          <p:nvPr/>
        </p:nvSpPr>
        <p:spPr>
          <a:xfrm>
            <a:off x="-2" y="6772940"/>
            <a:ext cx="12180627" cy="84090"/>
          </a:xfrm>
          <a:prstGeom prst="rect">
            <a:avLst/>
          </a:prstGeom>
          <a:solidFill>
            <a:srgbClr val="F2F5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Footer Placeholder 4">
            <a:extLst>
              <a:ext uri="{FF2B5EF4-FFF2-40B4-BE49-F238E27FC236}">
                <a16:creationId xmlns:a16="http://schemas.microsoft.com/office/drawing/2014/main" id="{41379ACF-B2AE-8193-1358-9402F8203410}"/>
              </a:ext>
            </a:extLst>
          </p:cNvPr>
          <p:cNvSpPr>
            <a:spLocks noGrp="1"/>
          </p:cNvSpPr>
          <p:nvPr>
            <p:ph type="ftr" sz="quarter" idx="11"/>
          </p:nvPr>
        </p:nvSpPr>
        <p:spPr>
          <a:xfrm>
            <a:off x="571501" y="6561515"/>
            <a:ext cx="1757632" cy="283785"/>
          </a:xfrm>
        </p:spPr>
        <p:txBody>
          <a:bodyPr lIns="0" tIns="0" rIns="0" bIns="0" anchor="t" anchorCtr="0"/>
          <a:lstStyle>
            <a:lvl1pPr algn="l">
              <a:defRPr sz="900">
                <a:solidFill>
                  <a:srgbClr val="007CC4"/>
                </a:solidFill>
                <a:latin typeface="Arial" panose="020B0604020202020204" pitchFamily="34" charset="0"/>
                <a:cs typeface="Arial" panose="020B0604020202020204" pitchFamily="34" charset="0"/>
              </a:defRPr>
            </a:lvl1pPr>
          </a:lstStyle>
          <a:p>
            <a:r>
              <a:rPr lang="en-US" b="1" dirty="0"/>
              <a:t>VGZ | VISTA GOLD</a:t>
            </a:r>
          </a:p>
        </p:txBody>
      </p:sp>
      <p:sp>
        <p:nvSpPr>
          <p:cNvPr id="2" name="Title 1">
            <a:extLst>
              <a:ext uri="{FF2B5EF4-FFF2-40B4-BE49-F238E27FC236}">
                <a16:creationId xmlns:a16="http://schemas.microsoft.com/office/drawing/2014/main" id="{7DC2B707-0A40-79C0-1803-012AF4EBA842}"/>
              </a:ext>
            </a:extLst>
          </p:cNvPr>
          <p:cNvSpPr>
            <a:spLocks noGrp="1"/>
          </p:cNvSpPr>
          <p:nvPr>
            <p:ph type="title"/>
          </p:nvPr>
        </p:nvSpPr>
        <p:spPr>
          <a:xfrm>
            <a:off x="549117" y="467028"/>
            <a:ext cx="10790454" cy="332399"/>
          </a:xfrm>
        </p:spPr>
        <p:txBody>
          <a:bodyPr wrap="square" anchor="t" anchorCtr="0">
            <a:spAutoFit/>
          </a:bodyPr>
          <a:lstStyle/>
          <a:p>
            <a:r>
              <a:rPr lang="en-CA" dirty="0">
                <a:solidFill>
                  <a:srgbClr val="00295F"/>
                </a:solidFill>
              </a:rPr>
              <a:t>EXPLORATION</a:t>
            </a:r>
          </a:p>
        </p:txBody>
      </p:sp>
      <p:sp>
        <p:nvSpPr>
          <p:cNvPr id="6" name="TextBox 5">
            <a:extLst>
              <a:ext uri="{FF2B5EF4-FFF2-40B4-BE49-F238E27FC236}">
                <a16:creationId xmlns:a16="http://schemas.microsoft.com/office/drawing/2014/main" id="{3CFF15A2-A50E-9E07-FE9F-7A999B19513A}"/>
              </a:ext>
            </a:extLst>
          </p:cNvPr>
          <p:cNvSpPr txBox="1"/>
          <p:nvPr/>
        </p:nvSpPr>
        <p:spPr>
          <a:xfrm>
            <a:off x="548898" y="1594541"/>
            <a:ext cx="6730555" cy="4591000"/>
          </a:xfrm>
          <a:prstGeom prst="rect">
            <a:avLst/>
          </a:prstGeom>
          <a:noFill/>
        </p:spPr>
        <p:txBody>
          <a:bodyPr wrap="square" lIns="0" tIns="0" rIns="0" bIns="0">
            <a:spAutoFit/>
          </a:bodyPr>
          <a:lstStyle/>
          <a:p>
            <a:pPr marL="401638" indent="-388938" fontAlgn="ctr">
              <a:lnSpc>
                <a:spcPts val="2200"/>
              </a:lnSpc>
              <a:spcBef>
                <a:spcPts val="300"/>
              </a:spcBef>
              <a:spcAft>
                <a:spcPts val="300"/>
              </a:spcAft>
              <a:buSzPct val="180000"/>
              <a:buBlip>
                <a:blip r:embed="rId3">
                  <a:extLst>
                    <a:ext uri="{96DAC541-7B7A-43D3-8B79-37D633B846F1}">
                      <asvg:svgBlip xmlns:asvg="http://schemas.microsoft.com/office/drawing/2016/SVG/main" r:embed="rId4"/>
                    </a:ext>
                  </a:extLst>
                </a:blip>
              </a:buBlip>
            </a:pPr>
            <a:r>
              <a:rPr lang="en-CA" b="1" dirty="0">
                <a:solidFill>
                  <a:srgbClr val="00295F"/>
                </a:solidFill>
                <a:latin typeface="Arial Black" panose="020B0A04020102020204" pitchFamily="34" charset="0"/>
              </a:rPr>
              <a:t>1</a:t>
            </a:r>
            <a:r>
              <a:rPr lang="en-US" dirty="0">
                <a:solidFill>
                  <a:srgbClr val="00295F"/>
                </a:solidFill>
                <a:latin typeface="Arial Black" panose="020B0A04020102020204" pitchFamily="34" charset="0"/>
              </a:rPr>
              <a:t>,337 km</a:t>
            </a:r>
            <a:r>
              <a:rPr lang="en-US" baseline="30000" dirty="0">
                <a:solidFill>
                  <a:srgbClr val="00295F"/>
                </a:solidFill>
                <a:latin typeface="Arial Black" panose="020B0A04020102020204" pitchFamily="34" charset="0"/>
              </a:rPr>
              <a:t>2 </a:t>
            </a:r>
            <a:r>
              <a:rPr lang="en-US" dirty="0">
                <a:solidFill>
                  <a:srgbClr val="00295F"/>
                </a:solidFill>
                <a:latin typeface="Arial Black" panose="020B0A04020102020204" pitchFamily="34" charset="0"/>
              </a:rPr>
              <a:t>Contiguous Exploration Licenses</a:t>
            </a:r>
            <a:endParaRPr lang="en-CA" b="1" dirty="0">
              <a:solidFill>
                <a:srgbClr val="00295F"/>
              </a:solidFill>
              <a:latin typeface="Arial Black" panose="020B0604020202020204" pitchFamily="34" charset="0"/>
              <a:cs typeface="Arial Black" panose="020B0604020202020204" pitchFamily="34" charset="0"/>
            </a:endParaRPr>
          </a:p>
          <a:p>
            <a:pPr marL="620395" lvl="1" indent="-233045" fontAlgn="ctr">
              <a:lnSpc>
                <a:spcPts val="2000"/>
              </a:lnSpc>
              <a:spcBef>
                <a:spcPts val="300"/>
              </a:spcBef>
              <a:spcAft>
                <a:spcPts val="300"/>
              </a:spcAft>
              <a:buClr>
                <a:srgbClr val="E0B125"/>
              </a:buClr>
              <a:buSzPct val="130000"/>
              <a:buFont typeface="Arial" panose="020B0604020202020204" pitchFamily="34" charset="0"/>
              <a:buChar char="•"/>
            </a:pPr>
            <a:r>
              <a:rPr lang="en-US" sz="1600" dirty="0">
                <a:solidFill>
                  <a:srgbClr val="20404E"/>
                </a:solidFill>
              </a:rPr>
              <a:t>Largely unexplored, host to known occurrences of precious and base metals, and highly prospective for new discoveries</a:t>
            </a:r>
          </a:p>
          <a:p>
            <a:pPr marL="401638" indent="-388938" fontAlgn="ctr">
              <a:lnSpc>
                <a:spcPts val="2200"/>
              </a:lnSpc>
              <a:spcBef>
                <a:spcPts val="300"/>
              </a:spcBef>
              <a:spcAft>
                <a:spcPts val="300"/>
              </a:spcAft>
              <a:buSzPct val="180000"/>
              <a:buBlip>
                <a:blip r:embed="rId3">
                  <a:extLst>
                    <a:ext uri="{96DAC541-7B7A-43D3-8B79-37D633B846F1}">
                      <asvg:svgBlip xmlns:asvg="http://schemas.microsoft.com/office/drawing/2016/SVG/main" r:embed="rId4"/>
                    </a:ext>
                  </a:extLst>
                </a:blip>
              </a:buBlip>
            </a:pPr>
            <a:r>
              <a:rPr lang="en-CA" b="1" dirty="0">
                <a:solidFill>
                  <a:srgbClr val="00295F"/>
                </a:solidFill>
                <a:latin typeface="Arial Black" panose="020B0A04020102020204" pitchFamily="34" charset="0"/>
                <a:cs typeface="Arial Black" panose="020B0604020202020204" pitchFamily="34" charset="0"/>
              </a:rPr>
              <a:t>Prior Drilling within Boundaries of Mining Leases</a:t>
            </a:r>
            <a:endParaRPr lang="en-US" dirty="0">
              <a:solidFill>
                <a:srgbClr val="475861"/>
              </a:solidFill>
            </a:endParaRPr>
          </a:p>
          <a:p>
            <a:pPr marL="620395" lvl="1" indent="-233045" fontAlgn="ctr">
              <a:lnSpc>
                <a:spcPts val="2000"/>
              </a:lnSpc>
              <a:spcBef>
                <a:spcPts val="300"/>
              </a:spcBef>
              <a:spcAft>
                <a:spcPts val="300"/>
              </a:spcAft>
              <a:buClr>
                <a:srgbClr val="E0B125"/>
              </a:buClr>
              <a:buSzPct val="130000"/>
              <a:buFont typeface="Arial" panose="020B0604020202020204" pitchFamily="34" charset="0"/>
              <a:buChar char="•"/>
            </a:pPr>
            <a:r>
              <a:rPr lang="en-US" sz="1600" dirty="0">
                <a:solidFill>
                  <a:srgbClr val="475861"/>
                </a:solidFill>
              </a:rPr>
              <a:t>Identified four promising targets to date on the 24 km Batman-Driffield Trend with potential to add 1.8 – 3.5 million gold ounces to resource base</a:t>
            </a:r>
          </a:p>
          <a:p>
            <a:pPr marL="401638" indent="-388938" fontAlgn="ctr">
              <a:lnSpc>
                <a:spcPts val="2000"/>
              </a:lnSpc>
              <a:spcBef>
                <a:spcPts val="300"/>
              </a:spcBef>
              <a:spcAft>
                <a:spcPts val="300"/>
              </a:spcAft>
              <a:buSzPct val="180000"/>
              <a:buBlip>
                <a:blip r:embed="rId3">
                  <a:extLst>
                    <a:ext uri="{96DAC541-7B7A-43D3-8B79-37D633B846F1}">
                      <asvg:svgBlip xmlns:asvg="http://schemas.microsoft.com/office/drawing/2016/SVG/main" r:embed="rId4"/>
                    </a:ext>
                  </a:extLst>
                </a:blip>
              </a:buBlip>
            </a:pPr>
            <a:r>
              <a:rPr lang="en-CA" b="1" dirty="0">
                <a:solidFill>
                  <a:srgbClr val="00295F"/>
                </a:solidFill>
                <a:latin typeface="Arial Black" panose="020B0604020202020204" pitchFamily="34" charset="0"/>
                <a:cs typeface="Arial Black" panose="020B0604020202020204" pitchFamily="34" charset="0"/>
              </a:rPr>
              <a:t>Quigleys</a:t>
            </a:r>
          </a:p>
          <a:p>
            <a:pPr marL="620395" lvl="1" indent="-233045" fontAlgn="ctr">
              <a:lnSpc>
                <a:spcPts val="2000"/>
              </a:lnSpc>
              <a:spcBef>
                <a:spcPts val="300"/>
              </a:spcBef>
              <a:spcAft>
                <a:spcPts val="300"/>
              </a:spcAft>
              <a:buClr>
                <a:srgbClr val="E0B125"/>
              </a:buClr>
              <a:buSzPct val="130000"/>
              <a:buFont typeface="Arial" panose="020B0604020202020204" pitchFamily="34" charset="0"/>
              <a:buChar char="•"/>
            </a:pPr>
            <a:r>
              <a:rPr lang="en-US" sz="1600" dirty="0">
                <a:solidFill>
                  <a:srgbClr val="475861"/>
                </a:solidFill>
              </a:rPr>
              <a:t>Newly updated Mineral Resources estimate</a:t>
            </a:r>
          </a:p>
          <a:p>
            <a:pPr marL="620395" lvl="1" indent="-233045" fontAlgn="ctr">
              <a:lnSpc>
                <a:spcPts val="2000"/>
              </a:lnSpc>
              <a:spcBef>
                <a:spcPts val="300"/>
              </a:spcBef>
              <a:spcAft>
                <a:spcPts val="300"/>
              </a:spcAft>
              <a:buClr>
                <a:srgbClr val="E0B125"/>
              </a:buClr>
              <a:buSzPct val="130000"/>
              <a:buFont typeface="Arial" panose="020B0604020202020204" pitchFamily="34" charset="0"/>
              <a:buChar char="•"/>
            </a:pPr>
            <a:r>
              <a:rPr lang="en-US" sz="1600" dirty="0">
                <a:solidFill>
                  <a:srgbClr val="475861"/>
                </a:solidFill>
              </a:rPr>
              <a:t>MI&amp;I Mineral Resources estimate of 496 koz gold at 1.15 g Au/t</a:t>
            </a:r>
          </a:p>
          <a:p>
            <a:pPr marL="401638" indent="-388938" fontAlgn="ctr">
              <a:lnSpc>
                <a:spcPts val="2000"/>
              </a:lnSpc>
              <a:spcBef>
                <a:spcPts val="300"/>
              </a:spcBef>
              <a:spcAft>
                <a:spcPts val="300"/>
              </a:spcAft>
              <a:buSzPct val="180000"/>
              <a:buBlip>
                <a:blip r:embed="rId3">
                  <a:extLst>
                    <a:ext uri="{96DAC541-7B7A-43D3-8B79-37D633B846F1}">
                      <asvg:svgBlip xmlns:asvg="http://schemas.microsoft.com/office/drawing/2016/SVG/main" r:embed="rId4"/>
                    </a:ext>
                  </a:extLst>
                </a:blip>
              </a:buBlip>
            </a:pPr>
            <a:r>
              <a:rPr lang="en-CA" b="1" dirty="0">
                <a:solidFill>
                  <a:srgbClr val="00295F"/>
                </a:solidFill>
                <a:latin typeface="Arial Black" panose="020B0604020202020204" pitchFamily="34" charset="0"/>
                <a:cs typeface="Arial Black" panose="020B0604020202020204" pitchFamily="34" charset="0"/>
              </a:rPr>
              <a:t>South Cross Lode</a:t>
            </a:r>
          </a:p>
          <a:p>
            <a:pPr marL="620395" lvl="1" indent="-233045" fontAlgn="ctr">
              <a:lnSpc>
                <a:spcPts val="2000"/>
              </a:lnSpc>
              <a:spcBef>
                <a:spcPts val="300"/>
              </a:spcBef>
              <a:spcAft>
                <a:spcPts val="300"/>
              </a:spcAft>
              <a:buClr>
                <a:srgbClr val="E0B125"/>
              </a:buClr>
              <a:buSzPct val="130000"/>
              <a:buFont typeface="Arial" panose="020B0604020202020204" pitchFamily="34" charset="0"/>
              <a:buChar char="•"/>
            </a:pPr>
            <a:r>
              <a:rPr lang="en-US" sz="1600" dirty="0">
                <a:solidFill>
                  <a:srgbClr val="475861"/>
                </a:solidFill>
              </a:rPr>
              <a:t>South Cross Lode located adjacent to the Batman deposit and extends with a defined strike length of 400 meters northeast</a:t>
            </a:r>
          </a:p>
          <a:p>
            <a:pPr marL="620395" lvl="1" indent="-233045" fontAlgn="ctr">
              <a:lnSpc>
                <a:spcPts val="2000"/>
              </a:lnSpc>
              <a:spcBef>
                <a:spcPts val="300"/>
              </a:spcBef>
              <a:spcAft>
                <a:spcPts val="300"/>
              </a:spcAft>
              <a:buClr>
                <a:srgbClr val="E0B125"/>
              </a:buClr>
              <a:buSzPct val="130000"/>
              <a:buFont typeface="Arial" panose="020B0604020202020204" pitchFamily="34" charset="0"/>
              <a:buChar char="•"/>
            </a:pPr>
            <a:r>
              <a:rPr lang="en-US" sz="1600" dirty="0">
                <a:solidFill>
                  <a:srgbClr val="475861"/>
                </a:solidFill>
              </a:rPr>
              <a:t>Open at depth and along strike to the northeast, potentially connecting to other identified exploration targets</a:t>
            </a:r>
            <a:endParaRPr lang="en-CA" sz="1600" dirty="0">
              <a:solidFill>
                <a:srgbClr val="475861"/>
              </a:solidFill>
            </a:endParaRPr>
          </a:p>
        </p:txBody>
      </p:sp>
      <p:sp>
        <p:nvSpPr>
          <p:cNvPr id="7" name="object 10">
            <a:extLst>
              <a:ext uri="{FF2B5EF4-FFF2-40B4-BE49-F238E27FC236}">
                <a16:creationId xmlns:a16="http://schemas.microsoft.com/office/drawing/2014/main" id="{532A276D-EB33-E03B-D4AE-DA0EA3C431E5}"/>
              </a:ext>
            </a:extLst>
          </p:cNvPr>
          <p:cNvSpPr txBox="1"/>
          <p:nvPr/>
        </p:nvSpPr>
        <p:spPr>
          <a:xfrm>
            <a:off x="528470" y="1010852"/>
            <a:ext cx="5764752" cy="333681"/>
          </a:xfrm>
          <a:prstGeom prst="rect">
            <a:avLst/>
          </a:prstGeom>
        </p:spPr>
        <p:txBody>
          <a:bodyPr vert="horz" wrap="square" lIns="0" tIns="12065" rIns="0" bIns="0" rtlCol="0" anchor="t" anchorCtr="0">
            <a:spAutoFit/>
          </a:bodyPr>
          <a:lstStyle/>
          <a:p>
            <a:pPr marL="12700" marR="5080">
              <a:lnSpc>
                <a:spcPct val="110400"/>
              </a:lnSpc>
              <a:spcBef>
                <a:spcPts val="95"/>
              </a:spcBef>
            </a:pPr>
            <a:r>
              <a:rPr lang="en-US" sz="2000" dirty="0">
                <a:solidFill>
                  <a:srgbClr val="00295F"/>
                </a:solidFill>
                <a:latin typeface="Arial Black"/>
                <a:cs typeface="Arial Black"/>
              </a:rPr>
              <a:t>District-Scale Exploration Potential</a:t>
            </a:r>
            <a:endParaRPr sz="2000" dirty="0">
              <a:solidFill>
                <a:srgbClr val="00295F"/>
              </a:solidFill>
              <a:latin typeface="Arial Black"/>
              <a:cs typeface="Arial Black"/>
            </a:endParaRPr>
          </a:p>
        </p:txBody>
      </p:sp>
      <p:sp>
        <p:nvSpPr>
          <p:cNvPr id="5" name="TextBox 4">
            <a:extLst>
              <a:ext uri="{FF2B5EF4-FFF2-40B4-BE49-F238E27FC236}">
                <a16:creationId xmlns:a16="http://schemas.microsoft.com/office/drawing/2014/main" id="{89D4F122-67AE-44C9-1292-FE1DDBE70E51}"/>
              </a:ext>
            </a:extLst>
          </p:cNvPr>
          <p:cNvSpPr txBox="1"/>
          <p:nvPr/>
        </p:nvSpPr>
        <p:spPr>
          <a:xfrm>
            <a:off x="571501" y="209540"/>
            <a:ext cx="6108192" cy="184666"/>
          </a:xfrm>
          <a:prstGeom prst="rect">
            <a:avLst/>
          </a:prstGeom>
          <a:noFill/>
        </p:spPr>
        <p:txBody>
          <a:bodyPr wrap="square" lIns="0" tIns="0" rIns="0" bIns="0">
            <a:spAutoFit/>
          </a:bodyPr>
          <a:lstStyle/>
          <a:p>
            <a:r>
              <a:rPr lang="en-CA" sz="1200" b="1" dirty="0">
                <a:solidFill>
                  <a:srgbClr val="BD8B26"/>
                </a:solidFill>
                <a:latin typeface="Arial Black" panose="020B0604020202020204" pitchFamily="34" charset="0"/>
                <a:cs typeface="Arial Black" panose="020B0604020202020204" pitchFamily="34" charset="0"/>
              </a:rPr>
              <a:t>MT TODD GOLD PROJECT </a:t>
            </a:r>
          </a:p>
        </p:txBody>
      </p:sp>
      <p:pic>
        <p:nvPicPr>
          <p:cNvPr id="8" name="Picture 7" descr="A map of a mining town&#10;&#10;AI-generated content may be incorrect.">
            <a:extLst>
              <a:ext uri="{FF2B5EF4-FFF2-40B4-BE49-F238E27FC236}">
                <a16:creationId xmlns:a16="http://schemas.microsoft.com/office/drawing/2014/main" id="{D8913BEE-9D27-38D3-0CDA-8252AF1F4585}"/>
              </a:ext>
            </a:extLst>
          </p:cNvPr>
          <p:cNvPicPr>
            <a:picLocks noChangeAspect="1"/>
          </p:cNvPicPr>
          <p:nvPr/>
        </p:nvPicPr>
        <p:blipFill>
          <a:blip r:embed="rId5"/>
          <a:stretch>
            <a:fillRect/>
          </a:stretch>
        </p:blipFill>
        <p:spPr>
          <a:xfrm>
            <a:off x="7423923" y="1149565"/>
            <a:ext cx="4540270" cy="5176007"/>
          </a:xfrm>
          <a:prstGeom prst="rect">
            <a:avLst/>
          </a:prstGeom>
          <a:ln>
            <a:solidFill>
              <a:schemeClr val="tx1"/>
            </a:solidFill>
          </a:ln>
        </p:spPr>
      </p:pic>
    </p:spTree>
    <p:extLst>
      <p:ext uri="{BB962C8B-B14F-4D97-AF65-F5344CB8AC3E}">
        <p14:creationId xmlns:p14="http://schemas.microsoft.com/office/powerpoint/2010/main" val="9803522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1A487-A725-95B2-6AD0-C2C38AF70D25}"/>
            </a:ext>
          </a:extLst>
        </p:cNvPr>
        <p:cNvGrpSpPr/>
        <p:nvPr/>
      </p:nvGrpSpPr>
      <p:grpSpPr>
        <a:xfrm>
          <a:off x="0" y="0"/>
          <a:ext cx="0" cy="0"/>
          <a:chOff x="0" y="0"/>
          <a:chExt cx="0" cy="0"/>
        </a:xfrm>
      </p:grpSpPr>
      <p:sp>
        <p:nvSpPr>
          <p:cNvPr id="9" name="Footer Placeholder 4">
            <a:extLst>
              <a:ext uri="{FF2B5EF4-FFF2-40B4-BE49-F238E27FC236}">
                <a16:creationId xmlns:a16="http://schemas.microsoft.com/office/drawing/2014/main" id="{BB88CB31-D9C2-7F80-A221-C1A9A727E282}"/>
              </a:ext>
            </a:extLst>
          </p:cNvPr>
          <p:cNvSpPr>
            <a:spLocks noGrp="1"/>
          </p:cNvSpPr>
          <p:nvPr>
            <p:ph type="ftr" sz="quarter" idx="11"/>
          </p:nvPr>
        </p:nvSpPr>
        <p:spPr>
          <a:xfrm>
            <a:off x="10111237" y="6510687"/>
            <a:ext cx="1757632" cy="211425"/>
          </a:xfrm>
        </p:spPr>
        <p:txBody>
          <a:bodyPr lIns="0" tIns="0" rIns="0" bIns="0" anchor="t" anchorCtr="0"/>
          <a:lstStyle>
            <a:lvl1pPr algn="l">
              <a:defRPr sz="900">
                <a:solidFill>
                  <a:srgbClr val="007CC4"/>
                </a:solidFill>
                <a:latin typeface="Arial" panose="020B0604020202020204" pitchFamily="34" charset="0"/>
                <a:cs typeface="Arial" panose="020B0604020202020204" pitchFamily="34" charset="0"/>
              </a:defRPr>
            </a:lvl1pPr>
          </a:lstStyle>
          <a:p>
            <a:r>
              <a:rPr lang="en-US" b="1" dirty="0"/>
              <a:t>VGZ | VISTA GOLD</a:t>
            </a:r>
          </a:p>
        </p:txBody>
      </p:sp>
      <p:sp>
        <p:nvSpPr>
          <p:cNvPr id="10" name="Slide Number Placeholder 5">
            <a:extLst>
              <a:ext uri="{FF2B5EF4-FFF2-40B4-BE49-F238E27FC236}">
                <a16:creationId xmlns:a16="http://schemas.microsoft.com/office/drawing/2014/main" id="{1D15451A-9348-1B3B-C305-17FA78C79668}"/>
              </a:ext>
            </a:extLst>
          </p:cNvPr>
          <p:cNvSpPr>
            <a:spLocks noGrp="1"/>
          </p:cNvSpPr>
          <p:nvPr>
            <p:ph type="sldNum" sz="quarter" idx="12"/>
          </p:nvPr>
        </p:nvSpPr>
        <p:spPr>
          <a:xfrm>
            <a:off x="10990053" y="6561515"/>
            <a:ext cx="592348" cy="211425"/>
          </a:xfrm>
        </p:spPr>
        <p:txBody>
          <a:bodyPr anchor="t" anchorCtr="0"/>
          <a:lstStyle>
            <a:lvl1pPr>
              <a:defRPr sz="1000">
                <a:solidFill>
                  <a:srgbClr val="256FB9"/>
                </a:solidFill>
                <a:latin typeface="Arial" panose="020B0604020202020204" pitchFamily="34" charset="0"/>
                <a:cs typeface="Arial" panose="020B0604020202020204" pitchFamily="34" charset="0"/>
              </a:defRPr>
            </a:lvl1pPr>
          </a:lstStyle>
          <a:p>
            <a:fld id="{F38C2D39-810D-E34A-BF92-80CA0CB22B82}" type="slidenum">
              <a:rPr lang="en-US" smtClean="0"/>
              <a:pPr/>
              <a:t>1</a:t>
            </a:fld>
            <a:endParaRPr lang="en-US" dirty="0"/>
          </a:p>
        </p:txBody>
      </p:sp>
      <p:sp>
        <p:nvSpPr>
          <p:cNvPr id="7" name="Title 1">
            <a:extLst>
              <a:ext uri="{FF2B5EF4-FFF2-40B4-BE49-F238E27FC236}">
                <a16:creationId xmlns:a16="http://schemas.microsoft.com/office/drawing/2014/main" id="{1A817980-B688-ED9E-E8A6-B141940DA327}"/>
              </a:ext>
            </a:extLst>
          </p:cNvPr>
          <p:cNvSpPr>
            <a:spLocks noGrp="1"/>
          </p:cNvSpPr>
          <p:nvPr>
            <p:ph type="title"/>
          </p:nvPr>
        </p:nvSpPr>
        <p:spPr>
          <a:xfrm>
            <a:off x="571501" y="261674"/>
            <a:ext cx="9892423" cy="304699"/>
          </a:xfrm>
          <a:solidFill>
            <a:schemeClr val="bg1"/>
          </a:solidFill>
        </p:spPr>
        <p:txBody>
          <a:bodyPr wrap="square" anchor="t" anchorCtr="0">
            <a:spAutoFit/>
          </a:bodyPr>
          <a:lstStyle/>
          <a:p>
            <a:r>
              <a:rPr lang="en-CA" sz="2200" dirty="0"/>
              <a:t>CAUTIONARY STATEMENT</a:t>
            </a:r>
            <a:endParaRPr lang="en-CA" sz="1400" dirty="0">
              <a:solidFill>
                <a:srgbClr val="FF0000"/>
              </a:solidFill>
              <a:latin typeface="+mj-lt"/>
            </a:endParaRPr>
          </a:p>
        </p:txBody>
      </p:sp>
      <p:sp>
        <p:nvSpPr>
          <p:cNvPr id="6" name="Content Placeholder 3">
            <a:extLst>
              <a:ext uri="{FF2B5EF4-FFF2-40B4-BE49-F238E27FC236}">
                <a16:creationId xmlns:a16="http://schemas.microsoft.com/office/drawing/2014/main" id="{D7E7C914-1B8F-4214-0895-6986F0A5E571}"/>
              </a:ext>
            </a:extLst>
          </p:cNvPr>
          <p:cNvSpPr txBox="1">
            <a:spLocks/>
          </p:cNvSpPr>
          <p:nvPr/>
        </p:nvSpPr>
        <p:spPr>
          <a:xfrm>
            <a:off x="519249" y="829783"/>
            <a:ext cx="10969259" cy="5760108"/>
          </a:xfrm>
          <a:prstGeom prst="rect">
            <a:avLst/>
          </a:prstGeom>
        </p:spPr>
        <p:txBody>
          <a:bodyPr vert="horz" lIns="91440" tIns="45720" rIns="91440" bIns="45720" numCol="2" spcCol="43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50" b="1" dirty="0">
                <a:solidFill>
                  <a:srgbClr val="007AC2"/>
                </a:solidFill>
                <a:latin typeface="Arial" panose="020B0604020202020204" pitchFamily="34" charset="0"/>
                <a:ea typeface="Times New Roman" panose="02020603050405020304" pitchFamily="18" charset="0"/>
              </a:rPr>
              <a:t>Summary</a:t>
            </a:r>
            <a:r>
              <a:rPr lang="en-GB" sz="800" b="1" dirty="0">
                <a:solidFill>
                  <a:schemeClr val="bg1">
                    <a:lumMod val="50000"/>
                  </a:schemeClr>
                </a:solidFill>
                <a:latin typeface="Arial" panose="020B0604020202020204" pitchFamily="34" charset="0"/>
                <a:ea typeface="Times New Roman" panose="02020603050405020304" pitchFamily="18" charset="0"/>
              </a:rPr>
              <a:t>: </a:t>
            </a:r>
            <a:r>
              <a:rPr lang="en-GB" sz="800" dirty="0">
                <a:solidFill>
                  <a:schemeClr val="bg1">
                    <a:lumMod val="50000"/>
                  </a:schemeClr>
                </a:solidFill>
                <a:latin typeface="Arial" panose="020B0604020202020204" pitchFamily="34" charset="0"/>
                <a:ea typeface="Times New Roman" panose="02020603050405020304" pitchFamily="18" charset="0"/>
              </a:rPr>
              <a:t>If you are risk-averse you should not buy shares in Vista Gold Corp. Unexpected events happen and may change forecasts and targets. This presentation should be read in conjunction with Vista’s most current Forms 10-K and 10-Q available on EDGAR </a:t>
            </a:r>
            <a:r>
              <a:rPr lang="en-US" sz="800" spc="-10" dirty="0">
                <a:solidFill>
                  <a:schemeClr val="bg1">
                    <a:lumMod val="50000"/>
                  </a:schemeClr>
                </a:solidFill>
                <a:latin typeface="Arial" panose="020B0604020202020204" pitchFamily="34" charset="0"/>
                <a:ea typeface="Times New Roman" panose="02020603050405020304" pitchFamily="18" charset="0"/>
              </a:rPr>
              <a:t>at www.sec.gov </a:t>
            </a:r>
            <a:r>
              <a:rPr lang="en-GB" sz="800" dirty="0">
                <a:solidFill>
                  <a:schemeClr val="bg1">
                    <a:lumMod val="50000"/>
                  </a:schemeClr>
                </a:solidFill>
                <a:latin typeface="Arial" panose="020B0604020202020204" pitchFamily="34" charset="0"/>
                <a:ea typeface="Times New Roman" panose="02020603050405020304" pitchFamily="18" charset="0"/>
              </a:rPr>
              <a:t>and SEDAR+ at www.sedarplus.ca. All dollar amounts are in U.S. dollars.</a:t>
            </a:r>
          </a:p>
          <a:p>
            <a:pPr marL="0" indent="0" algn="just">
              <a:buNone/>
            </a:pPr>
            <a:r>
              <a:rPr lang="en-GB" sz="800" dirty="0">
                <a:solidFill>
                  <a:schemeClr val="bg1">
                    <a:lumMod val="50000"/>
                  </a:schemeClr>
                </a:solidFill>
                <a:latin typeface="Arial" panose="020B0604020202020204" pitchFamily="34" charset="0"/>
              </a:rPr>
              <a:t>This presentation contains forward-looking statements within the meaning of the U.S. Securities Act of 1933, as amended, and U.S. Securities Exchange Act of 1934, as amended, and forward-looking information within the meaning of Canadian securities laws. All statements, other than statements of historical facts, are forward looking statements. These include statements relating to activities, events or developments that Vista expects or anticipates will or may occur in the future, including such things as, the Company’s continuing work and development on the Mt Todd gold project; estimates of mineral reserves and mineral resources; projected project economics, including anticipated production, average cash costs, all-in sustaining costs, after-tax NPV, IRR, capital requirements and expenditures, operating costs, average tonne per day milling, mining methods, Mineral Reserves and Mineral Resources estimates; project design, and life of mine; performance of and results of feasibility studies; the Company’s business strategy, including charting a new path for value realization at Mt Todd; the Company’s belief that the 2025 feasibility study demonstrates strong project economics and an achievable path for near-term production; the Company’s belief that the Mt Todd fit for purpose design supports conventional Australian mine and plant operations; the Company’s next steps to increase broad awareness of the value of the Mt Todd gold project, pursue and advance interest in a strategic transaction, and advance pre-development activities that benefit Mt Todd, including updating permits to align with the 15 ktpd project; the Company is pursuing development options to achieve near term production and a producer re-rating, including a potential corporate or asset transaction, joint venture, other forms of strategic transactions or to advance development of Mt Todd on a standalone basis; the Company’s belief that the feasibility study designed a project that is fit for purpose and right sized, with excellent opportunity for expansion; the Company’s belief that the feasibility study opens doors to various development opportunities; the Company’s belief that Mt Todd is a leading near-term development opportunity; the Company’s belief that Northern Territory, Australia is a Tier 1 jurisdiction; the Company’s belief that Mt Todd is the second largest undeveloped gold project in Australia; the Company’s belief that there is district-scale exploration potential within the largely unexplored 1,337 km2 of contiguous exploration licenses which hosts known occurrences of precious and base metals and are highly prospective for new discoveries; the Company’s belief that prior drilling within the boundaries of the mining licenses identified promising targets on the 24-km Batman-Driffield Trend with potential to add 1.8 – 3.5 million gold ounces to the resource base; the Company’s belief that the South Cross Lode is open at depth and along strike to the northeast, potentially connecting to other identified exploration targets; statements related to permits, authorizations and licenses, and taxation and royalties; the Company belief that modifications to align current permits and approvals with the 15 ktpd project will take approximately 12-18 months to compete; completion of future studies and exploration on the mining licenses including our understanding of the Quigleys deposit; risks relating to the future effectiveness of the water treatment program and risks related to the discharge of water into the Edith River; future business goals, strategy and plans, competitive strengths and project development; success of future joint ventures, partnerships or other arrangements on our properties; the potential monetization of our non-core assets including the mill equipment; and other such matters are forward-looking statements and forward-looking information. The material factors and assumptions used to develop the forward-looking statements and forward-looking information contained herein include the following: no changes to laws or regulations impacting mine development or mining activities, our approved business plans, mineral resource and reserve estimates and results of preliminary economic assessments, preliminary feasibility studies and feasibility studies on our projects, if any, our experience with regulators, assumed timing for regulatory approvals and studies anticipated and estimated costs and budget expenditures to continue to optimize and advance Vista’s core asset, our experience and knowledge of the Australian mining industry and positive changes to current economic conditions and the price of gold and other such matters. When used in this presentation, the words “estimate,” “plan,” “anticipate,” “expect,” “intend,” “believe,” “will,” “if,” “would,” “could,” and similar expressions are intended to identify forward-looking statements which may cause the actual results, performance or achievements of Vista to be materially different from any future results, performance or achievements expressed or implied by such statements. Such factors include, among others, uncertainty of resource and reserve estimates, uncertainty as to the Company’s future operating costs and ability to raise capital; risks relating to cost increases for capital and operating costs; risks of shortages and fluctuating costs of equipment or supplies; risks relating to fluctuations in the price of gold and fluctuations in currency values; the inherently hazardous nature of mining-related activities; potential effects on our operations of environmental regulations in the countries in which we operate; risks due to legal proceedings; risks relating to political and economic instability in certain countries in which we operate; uncertainty as to the results of bulk metallurgical test work; and uncertainty as to completion of critical milestones for Mt Todd; as well as those factors discussed under the headings “Note Regarding Forward-Looking Statements” and “Risk Factors” in the Company’s latest Annual Report on Form 10-K as filed in February 2025 and other documents filed with the U.S. Securities and Exchange Commission and Canadian securities regulatory authorities. Although we have attempted to identify important factors that could cause actual results to differ materially from those described in forward-looking statements and forward-looking information, there may be other factors that cause results not to be as anticipated, estimated or intended. Except as required by law, we assume no obligation to publicly update any forward-looking statements or forward-looking information, whether as a result of new information, future events or otherwise. </a:t>
            </a:r>
            <a:endParaRPr lang="en-US" sz="800" dirty="0">
              <a:solidFill>
                <a:schemeClr val="bg1">
                  <a:lumMod val="50000"/>
                </a:schemeClr>
              </a:solidFill>
              <a:latin typeface="Arial" panose="020B0604020202020204" pitchFamily="34" charset="0"/>
            </a:endParaRPr>
          </a:p>
          <a:p>
            <a:pPr marL="0" marR="0" algn="just">
              <a:lnSpc>
                <a:spcPts val="1000"/>
              </a:lnSpc>
              <a:buNone/>
            </a:pPr>
            <a:r>
              <a:rPr lang="en-GB" sz="850" b="1" dirty="0">
                <a:solidFill>
                  <a:srgbClr val="007AC2"/>
                </a:solidFill>
                <a:latin typeface="Arial" panose="020B0604020202020204" pitchFamily="34" charset="0"/>
              </a:rPr>
              <a:t>Vista Gold Corp. Qualified Person</a:t>
            </a:r>
            <a:endParaRPr lang="en-US" sz="850" b="1" dirty="0">
              <a:solidFill>
                <a:srgbClr val="007AC2"/>
              </a:solidFill>
              <a:latin typeface="Arial" panose="020B0604020202020204" pitchFamily="34" charset="0"/>
            </a:endParaRPr>
          </a:p>
          <a:p>
            <a:pPr marL="0" marR="0" algn="just">
              <a:lnSpc>
                <a:spcPts val="1000"/>
              </a:lnSpc>
              <a:buNone/>
            </a:pPr>
            <a:r>
              <a:rPr lang="en-GB" sz="800" dirty="0">
                <a:solidFill>
                  <a:schemeClr val="bg1">
                    <a:lumMod val="50000"/>
                  </a:schemeClr>
                </a:solidFill>
                <a:latin typeface="Arial" panose="020B0604020202020204" pitchFamily="34" charset="0"/>
              </a:rPr>
              <a:t>All scientific and technical information related to the 2025 Updated Feasibility Study contained herein has been prepared by, or under the supervision of, Maria Vallejo, P.Eng., FAusIMM, Vista’s Director of Projects and Technical Services, a Qualified Person as defined by National Instrument 43-101 – Standards of Disclosure for Mineral Projects (“NI 43-101”) and subsection 1300 of Regulation S-K (“S-K 1300”) under the U.S. Securities Exchange Act of 1934, as amended (“Exchange Act”). </a:t>
            </a:r>
          </a:p>
          <a:p>
            <a:pPr marL="0" marR="0" algn="just">
              <a:lnSpc>
                <a:spcPts val="1000"/>
              </a:lnSpc>
              <a:buNone/>
            </a:pPr>
            <a:r>
              <a:rPr lang="en-GB" sz="850" b="1" kern="1200" dirty="0">
                <a:solidFill>
                  <a:srgbClr val="007AC2"/>
                </a:solidFill>
                <a:effectLst/>
                <a:latin typeface="Arial" panose="020B0604020202020204" pitchFamily="34" charset="0"/>
                <a:ea typeface="Times New Roman" panose="02020603050405020304" pitchFamily="18" charset="0"/>
              </a:rPr>
              <a:t>Cautionary Note to Investors Regarding Estimates of Measured, Indicated and Inferred Resources and Proven and Probable Mineral Reserves </a:t>
            </a:r>
            <a:r>
              <a:rPr lang="en-GB" sz="850" kern="1200" dirty="0">
                <a:solidFill>
                  <a:srgbClr val="595959"/>
                </a:solidFill>
                <a:effectLst/>
                <a:latin typeface="Arial" panose="020B0604020202020204" pitchFamily="34" charset="0"/>
                <a:ea typeface="Times New Roman" panose="02020603050405020304" pitchFamily="18" charset="0"/>
              </a:rPr>
              <a:t> </a:t>
            </a:r>
            <a:endParaRPr lang="en-US" sz="850" dirty="0">
              <a:effectLst/>
              <a:latin typeface="Times New Roman" panose="02020603050405020304" pitchFamily="18" charset="0"/>
              <a:ea typeface="Times New Roman" panose="02020603050405020304" pitchFamily="18" charset="0"/>
            </a:endParaRPr>
          </a:p>
          <a:p>
            <a:pPr marL="0" marR="0" algn="just">
              <a:buNone/>
            </a:pPr>
            <a:r>
              <a:rPr lang="en-GB" sz="800" kern="1200" dirty="0">
                <a:solidFill>
                  <a:schemeClr val="bg1">
                    <a:lumMod val="50000"/>
                  </a:schemeClr>
                </a:solidFill>
                <a:effectLst/>
                <a:latin typeface="Arial" panose="020B0604020202020204" pitchFamily="34" charset="0"/>
                <a:ea typeface="Times New Roman" panose="02020603050405020304" pitchFamily="18" charset="0"/>
              </a:rPr>
              <a:t>We are subject to the reporting requirements of the U.S. Exchange Act and applicable Canadian securities laws, and as a result we report our mineral reserves and mineral resources according to two different standards. U.S. reporting requirements are governed by S-K 1300. Canadian reporting requirements for disclosure of mineral properties are governed by NI 43-101. Both sets of reporting standards have similar goals in terms of conveying an appropriate level of confidence in the disclosures being reported, but the standards embody slightly different approaches and definitions. </a:t>
            </a:r>
            <a:endParaRPr lang="en-US" sz="800" dirty="0">
              <a:solidFill>
                <a:schemeClr val="bg1">
                  <a:lumMod val="50000"/>
                </a:schemeClr>
              </a:solidFill>
              <a:effectLst/>
              <a:latin typeface="Times New Roman" panose="02020603050405020304" pitchFamily="18" charset="0"/>
              <a:ea typeface="Times New Roman" panose="02020603050405020304" pitchFamily="18" charset="0"/>
            </a:endParaRPr>
          </a:p>
          <a:p>
            <a:pPr marL="0" marR="0" indent="0" algn="just">
              <a:buNone/>
            </a:pPr>
            <a:r>
              <a:rPr lang="en-GB" sz="800" kern="1200" dirty="0">
                <a:solidFill>
                  <a:schemeClr val="bg1">
                    <a:lumMod val="50000"/>
                  </a:schemeClr>
                </a:solidFill>
                <a:effectLst/>
                <a:latin typeface="Arial" panose="020B0604020202020204" pitchFamily="34" charset="0"/>
                <a:ea typeface="Times New Roman" panose="02020603050405020304" pitchFamily="18" charset="0"/>
              </a:rPr>
              <a:t>In our public filings in the U.S. and Canada and in certain other announcements not filed with the SEC, we disclose proven and probable reserves and measured, indicated and inferred resources, each as defined in S-K 1300 and NI 43-101. As currently reported, there are no material differences in our disclosed proven and probable reserves and measured, indicated and inferred resource under each of S-K 1300 and NI 43-101. The estimation of measured resources and indicated resources involve greater uncertainty as to their existence and economic feasibility than the estimation of proven and probable reserves, and therefore investors are cautioned not to assume that all or any part of measured or indicated resources will ever be converted into S-K 1300-compliant or NI 43-101-compliant reserves. The estimation of inferred resources involves far greater uncertainty as to their existence and economic viability than the estimation of other categories of resources, and therefore it cannot be assumed that all or any part of inferred resources will ever be upgraded to a higher category. Therefore, investors are cautioned not to assume that all or any part of inferred resources exist, or that they can be mined legally or economically.</a:t>
            </a:r>
            <a:endParaRPr lang="en-US" sz="800" dirty="0">
              <a:solidFill>
                <a:schemeClr val="bg1">
                  <a:lumMod val="50000"/>
                </a:schemeClr>
              </a:solidFill>
              <a:effectLst/>
              <a:latin typeface="Times New Roman" panose="02020603050405020304" pitchFamily="18" charset="0"/>
              <a:ea typeface="Times New Roman" panose="02020603050405020304" pitchFamily="18" charset="0"/>
            </a:endParaRPr>
          </a:p>
          <a:p>
            <a:pPr marL="0" indent="0" algn="just">
              <a:buFont typeface="Arial" panose="020B0604020202020204" pitchFamily="34" charset="0"/>
              <a:buNone/>
            </a:pPr>
            <a:endParaRPr lang="en-US" sz="850" dirty="0">
              <a:solidFill>
                <a:schemeClr val="tx1">
                  <a:lumMod val="65000"/>
                  <a:lumOff val="35000"/>
                </a:schemeClr>
              </a:solidFill>
            </a:endParaRPr>
          </a:p>
        </p:txBody>
      </p:sp>
    </p:spTree>
    <p:extLst>
      <p:ext uri="{BB962C8B-B14F-4D97-AF65-F5344CB8AC3E}">
        <p14:creationId xmlns:p14="http://schemas.microsoft.com/office/powerpoint/2010/main" val="36452057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15A46-3344-4C13-5641-B088A09C288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287350F-7499-0440-3438-F842B05C3CCA}"/>
              </a:ext>
            </a:extLst>
          </p:cNvPr>
          <p:cNvSpPr>
            <a:spLocks noGrp="1"/>
          </p:cNvSpPr>
          <p:nvPr>
            <p:ph type="sldNum" sz="quarter" idx="12"/>
          </p:nvPr>
        </p:nvSpPr>
        <p:spPr>
          <a:xfrm>
            <a:off x="11371845" y="6561515"/>
            <a:ext cx="592348" cy="365497"/>
          </a:xfrm>
        </p:spPr>
        <p:txBody>
          <a:bodyPr/>
          <a:lstStyle/>
          <a:p>
            <a:fld id="{F38C2D39-810D-E34A-BF92-80CA0CB22B82}" type="slidenum">
              <a:rPr lang="en-US" smtClean="0"/>
              <a:pPr/>
              <a:t>19</a:t>
            </a:fld>
            <a:endParaRPr lang="en-US" sz="1000" dirty="0"/>
          </a:p>
        </p:txBody>
      </p:sp>
      <p:sp>
        <p:nvSpPr>
          <p:cNvPr id="13" name="Rectangle 12">
            <a:extLst>
              <a:ext uri="{FF2B5EF4-FFF2-40B4-BE49-F238E27FC236}">
                <a16:creationId xmlns:a16="http://schemas.microsoft.com/office/drawing/2014/main" id="{AF387D0B-B7F6-369B-CC55-1B73D3FCE13F}"/>
              </a:ext>
            </a:extLst>
          </p:cNvPr>
          <p:cNvSpPr/>
          <p:nvPr/>
        </p:nvSpPr>
        <p:spPr>
          <a:xfrm>
            <a:off x="-2" y="6772940"/>
            <a:ext cx="12180627" cy="84090"/>
          </a:xfrm>
          <a:prstGeom prst="rect">
            <a:avLst/>
          </a:prstGeom>
          <a:solidFill>
            <a:srgbClr val="F2F5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Footer Placeholder 4">
            <a:extLst>
              <a:ext uri="{FF2B5EF4-FFF2-40B4-BE49-F238E27FC236}">
                <a16:creationId xmlns:a16="http://schemas.microsoft.com/office/drawing/2014/main" id="{1043035E-41FA-D71D-3D27-6E3C4842A4CA}"/>
              </a:ext>
            </a:extLst>
          </p:cNvPr>
          <p:cNvSpPr>
            <a:spLocks noGrp="1"/>
          </p:cNvSpPr>
          <p:nvPr>
            <p:ph type="ftr" sz="quarter" idx="11"/>
          </p:nvPr>
        </p:nvSpPr>
        <p:spPr>
          <a:xfrm>
            <a:off x="571501" y="6561515"/>
            <a:ext cx="1757632" cy="283785"/>
          </a:xfrm>
        </p:spPr>
        <p:txBody>
          <a:bodyPr lIns="0" tIns="0" rIns="0" bIns="0" anchor="t" anchorCtr="0"/>
          <a:lstStyle>
            <a:lvl1pPr algn="l">
              <a:defRPr sz="900">
                <a:solidFill>
                  <a:srgbClr val="007CC4"/>
                </a:solidFill>
                <a:latin typeface="Arial" panose="020B0604020202020204" pitchFamily="34" charset="0"/>
                <a:cs typeface="Arial" panose="020B0604020202020204" pitchFamily="34" charset="0"/>
              </a:defRPr>
            </a:lvl1pPr>
          </a:lstStyle>
          <a:p>
            <a:r>
              <a:rPr lang="en-US" b="1" dirty="0"/>
              <a:t>VGZ | VISTA GOLD</a:t>
            </a:r>
          </a:p>
        </p:txBody>
      </p:sp>
      <p:sp>
        <p:nvSpPr>
          <p:cNvPr id="2" name="Title 1">
            <a:extLst>
              <a:ext uri="{FF2B5EF4-FFF2-40B4-BE49-F238E27FC236}">
                <a16:creationId xmlns:a16="http://schemas.microsoft.com/office/drawing/2014/main" id="{911F5B06-D184-006B-06E5-3802FDB573EE}"/>
              </a:ext>
            </a:extLst>
          </p:cNvPr>
          <p:cNvSpPr>
            <a:spLocks noGrp="1"/>
          </p:cNvSpPr>
          <p:nvPr>
            <p:ph type="title"/>
          </p:nvPr>
        </p:nvSpPr>
        <p:spPr>
          <a:xfrm>
            <a:off x="581391" y="434754"/>
            <a:ext cx="9575332" cy="664797"/>
          </a:xfrm>
        </p:spPr>
        <p:txBody>
          <a:bodyPr wrap="square" anchor="t" anchorCtr="0">
            <a:spAutoFit/>
          </a:bodyPr>
          <a:lstStyle/>
          <a:p>
            <a:r>
              <a:rPr lang="en-CA" dirty="0">
                <a:solidFill>
                  <a:srgbClr val="00295F"/>
                </a:solidFill>
              </a:rPr>
              <a:t>COMMITTED TO SUSTAINABLE AND SOCIALLY RESPONSIBLE DEVELOPMENT</a:t>
            </a:r>
          </a:p>
        </p:txBody>
      </p:sp>
      <p:sp>
        <p:nvSpPr>
          <p:cNvPr id="9" name="TextBox 8">
            <a:extLst>
              <a:ext uri="{FF2B5EF4-FFF2-40B4-BE49-F238E27FC236}">
                <a16:creationId xmlns:a16="http://schemas.microsoft.com/office/drawing/2014/main" id="{EA2AC528-8997-8CDF-88E2-DC1739C3FFF8}"/>
              </a:ext>
            </a:extLst>
          </p:cNvPr>
          <p:cNvSpPr txBox="1"/>
          <p:nvPr/>
        </p:nvSpPr>
        <p:spPr>
          <a:xfrm>
            <a:off x="8328830" y="7948424"/>
            <a:ext cx="1990482" cy="276999"/>
          </a:xfrm>
          <a:prstGeom prst="rect">
            <a:avLst/>
          </a:prstGeom>
          <a:noFill/>
        </p:spPr>
        <p:txBody>
          <a:bodyPr wrap="square" rtlCol="0">
            <a:spAutoFit/>
          </a:bodyPr>
          <a:lstStyle/>
          <a:p>
            <a:r>
              <a:rPr lang="en-US" sz="1200" dirty="0"/>
              <a:t>April 2021 (0.5 GL)</a:t>
            </a:r>
          </a:p>
        </p:txBody>
      </p:sp>
      <p:sp>
        <p:nvSpPr>
          <p:cNvPr id="21" name="TextBox 20">
            <a:extLst>
              <a:ext uri="{FF2B5EF4-FFF2-40B4-BE49-F238E27FC236}">
                <a16:creationId xmlns:a16="http://schemas.microsoft.com/office/drawing/2014/main" id="{F517A57A-43E8-1FD4-FFF4-209C60FD2190}"/>
              </a:ext>
            </a:extLst>
          </p:cNvPr>
          <p:cNvSpPr txBox="1"/>
          <p:nvPr/>
        </p:nvSpPr>
        <p:spPr>
          <a:xfrm>
            <a:off x="514219" y="1280962"/>
            <a:ext cx="6198559" cy="2759730"/>
          </a:xfrm>
          <a:prstGeom prst="rect">
            <a:avLst/>
          </a:prstGeom>
          <a:noFill/>
        </p:spPr>
        <p:txBody>
          <a:bodyPr wrap="square">
            <a:spAutoFit/>
          </a:bodyPr>
          <a:lstStyle/>
          <a:p>
            <a:pPr marL="401638" indent="-388938" fontAlgn="ctr">
              <a:lnSpc>
                <a:spcPts val="2000"/>
              </a:lnSpc>
              <a:spcAft>
                <a:spcPts val="600"/>
              </a:spcAft>
              <a:buSzPct val="180000"/>
              <a:buBlip>
                <a:blip r:embed="rId3">
                  <a:extLst>
                    <a:ext uri="{96DAC541-7B7A-43D3-8B79-37D633B846F1}">
                      <asvg:svgBlip xmlns:asvg="http://schemas.microsoft.com/office/drawing/2016/SVG/main" r:embed="rId4"/>
                    </a:ext>
                  </a:extLst>
                </a:blip>
              </a:buBlip>
            </a:pPr>
            <a:r>
              <a:rPr lang="en-CA" b="1" dirty="0">
                <a:solidFill>
                  <a:srgbClr val="00295F"/>
                </a:solidFill>
                <a:latin typeface="Arial Black" panose="020B0604020202020204" pitchFamily="34" charset="0"/>
              </a:rPr>
              <a:t>Environmental</a:t>
            </a:r>
            <a:endParaRPr lang="en-CA" dirty="0">
              <a:solidFill>
                <a:srgbClr val="475861"/>
              </a:solidFill>
            </a:endParaRPr>
          </a:p>
          <a:p>
            <a:pPr marL="620395" lvl="1" indent="-233045" fontAlgn="ctr">
              <a:lnSpc>
                <a:spcPts val="2000"/>
              </a:lnSpc>
              <a:spcAft>
                <a:spcPts val="600"/>
              </a:spcAft>
              <a:buClr>
                <a:srgbClr val="E0B125"/>
              </a:buClr>
              <a:buSzPct val="130000"/>
              <a:buFont typeface="Arial" panose="020B0604020202020204" pitchFamily="34" charset="0"/>
              <a:buChar char="•"/>
            </a:pPr>
            <a:r>
              <a:rPr lang="en-US" sz="1600" dirty="0">
                <a:solidFill>
                  <a:srgbClr val="20404E"/>
                </a:solidFill>
              </a:rPr>
              <a:t>Transparent environmental management programs with online site water management data</a:t>
            </a:r>
          </a:p>
          <a:p>
            <a:pPr marL="620395" lvl="1" indent="-233045" fontAlgn="ctr">
              <a:lnSpc>
                <a:spcPts val="2000"/>
              </a:lnSpc>
              <a:spcAft>
                <a:spcPts val="600"/>
              </a:spcAft>
              <a:buClr>
                <a:srgbClr val="E0B125"/>
              </a:buClr>
              <a:buSzPct val="130000"/>
              <a:buFont typeface="Arial" panose="020B0604020202020204" pitchFamily="34" charset="0"/>
              <a:buChar char="•"/>
            </a:pPr>
            <a:r>
              <a:rPr lang="en-US" sz="1600" dirty="0">
                <a:solidFill>
                  <a:srgbClr val="20404E"/>
                </a:solidFill>
              </a:rPr>
              <a:t>Successful treatment and discharge of over 11M cubic meters of water through our award-winning water management program</a:t>
            </a:r>
          </a:p>
          <a:p>
            <a:pPr marL="620395" lvl="1" indent="-233045" fontAlgn="ctr">
              <a:lnSpc>
                <a:spcPts val="2200"/>
              </a:lnSpc>
              <a:spcAft>
                <a:spcPts val="600"/>
              </a:spcAft>
              <a:buClr>
                <a:srgbClr val="E0B125"/>
              </a:buClr>
              <a:buSzPct val="130000"/>
              <a:buFont typeface="Arial" panose="020B0604020202020204" pitchFamily="34" charset="0"/>
              <a:buChar char="•"/>
            </a:pPr>
            <a:r>
              <a:rPr lang="en-US" sz="1600" dirty="0">
                <a:solidFill>
                  <a:srgbClr val="20404E"/>
                </a:solidFill>
              </a:rPr>
              <a:t>Key Environmental and Operational Permits Approved for 50 ktpd Project</a:t>
            </a:r>
          </a:p>
          <a:p>
            <a:pPr marL="1077595" lvl="2" indent="-233045" fontAlgn="ctr">
              <a:lnSpc>
                <a:spcPts val="2000"/>
              </a:lnSpc>
              <a:spcAft>
                <a:spcPts val="600"/>
              </a:spcAft>
              <a:buClr>
                <a:srgbClr val="E0B125"/>
              </a:buClr>
              <a:buSzPct val="130000"/>
              <a:buFont typeface="Arial" panose="020B0604020202020204" pitchFamily="34" charset="0"/>
              <a:buChar char="•"/>
            </a:pPr>
            <a:endParaRPr lang="en-US" sz="1500" dirty="0">
              <a:solidFill>
                <a:srgbClr val="20404E"/>
              </a:solidFill>
            </a:endParaRPr>
          </a:p>
        </p:txBody>
      </p:sp>
      <p:sp>
        <p:nvSpPr>
          <p:cNvPr id="3" name="TextBox 2">
            <a:extLst>
              <a:ext uri="{FF2B5EF4-FFF2-40B4-BE49-F238E27FC236}">
                <a16:creationId xmlns:a16="http://schemas.microsoft.com/office/drawing/2014/main" id="{BAE6AA57-DE38-4DE0-4194-95DEF3C7DC60}"/>
              </a:ext>
            </a:extLst>
          </p:cNvPr>
          <p:cNvSpPr txBox="1"/>
          <p:nvPr/>
        </p:nvSpPr>
        <p:spPr>
          <a:xfrm>
            <a:off x="571501" y="209540"/>
            <a:ext cx="6108192" cy="184666"/>
          </a:xfrm>
          <a:prstGeom prst="rect">
            <a:avLst/>
          </a:prstGeom>
          <a:noFill/>
        </p:spPr>
        <p:txBody>
          <a:bodyPr wrap="square" lIns="0" tIns="0" rIns="0" bIns="0">
            <a:spAutoFit/>
          </a:bodyPr>
          <a:lstStyle/>
          <a:p>
            <a:r>
              <a:rPr lang="en-CA" sz="1200" b="1" dirty="0">
                <a:solidFill>
                  <a:srgbClr val="BD8B26"/>
                </a:solidFill>
                <a:latin typeface="Arial Black" panose="020B0604020202020204" pitchFamily="34" charset="0"/>
                <a:cs typeface="Arial Black" panose="020B0604020202020204" pitchFamily="34" charset="0"/>
              </a:rPr>
              <a:t>MT TODD GOLD PROJECT </a:t>
            </a:r>
          </a:p>
        </p:txBody>
      </p:sp>
      <p:sp>
        <p:nvSpPr>
          <p:cNvPr id="7" name="TextBox 6">
            <a:extLst>
              <a:ext uri="{FF2B5EF4-FFF2-40B4-BE49-F238E27FC236}">
                <a16:creationId xmlns:a16="http://schemas.microsoft.com/office/drawing/2014/main" id="{D97D7F84-9559-7245-7FEF-A4720FA21DBB}"/>
              </a:ext>
            </a:extLst>
          </p:cNvPr>
          <p:cNvSpPr txBox="1"/>
          <p:nvPr/>
        </p:nvSpPr>
        <p:spPr>
          <a:xfrm>
            <a:off x="6761276" y="1302309"/>
            <a:ext cx="4878495" cy="4478149"/>
          </a:xfrm>
          <a:prstGeom prst="rect">
            <a:avLst/>
          </a:prstGeom>
          <a:noFill/>
        </p:spPr>
        <p:txBody>
          <a:bodyPr wrap="square">
            <a:spAutoFit/>
          </a:bodyPr>
          <a:lstStyle/>
          <a:p>
            <a:pPr marL="401638" indent="-388938" fontAlgn="ctr">
              <a:lnSpc>
                <a:spcPts val="2000"/>
              </a:lnSpc>
              <a:spcAft>
                <a:spcPts val="600"/>
              </a:spcAft>
              <a:buSzPct val="180000"/>
              <a:buBlip>
                <a:blip r:embed="rId3">
                  <a:extLst>
                    <a:ext uri="{96DAC541-7B7A-43D3-8B79-37D633B846F1}">
                      <asvg:svgBlip xmlns:asvg="http://schemas.microsoft.com/office/drawing/2016/SVG/main" r:embed="rId4"/>
                    </a:ext>
                  </a:extLst>
                </a:blip>
              </a:buBlip>
            </a:pPr>
            <a:r>
              <a:rPr lang="en-CA" b="1" dirty="0">
                <a:solidFill>
                  <a:srgbClr val="00295F"/>
                </a:solidFill>
                <a:latin typeface="Arial Black" panose="020B0604020202020204" pitchFamily="34" charset="0"/>
              </a:rPr>
              <a:t>Social</a:t>
            </a:r>
            <a:endParaRPr lang="en-CA" dirty="0">
              <a:solidFill>
                <a:srgbClr val="475861"/>
              </a:solidFill>
            </a:endParaRPr>
          </a:p>
          <a:p>
            <a:pPr marL="620395" lvl="1" indent="-233045" fontAlgn="ctr">
              <a:lnSpc>
                <a:spcPts val="2000"/>
              </a:lnSpc>
              <a:spcAft>
                <a:spcPts val="600"/>
              </a:spcAft>
              <a:buClr>
                <a:srgbClr val="E0B125"/>
              </a:buClr>
              <a:buSzPct val="130000"/>
              <a:buFont typeface="Arial" panose="020B0604020202020204" pitchFamily="34" charset="0"/>
              <a:buChar char="•"/>
            </a:pPr>
            <a:r>
              <a:rPr lang="en-US" sz="1600" dirty="0">
                <a:solidFill>
                  <a:srgbClr val="20404E"/>
                </a:solidFill>
              </a:rPr>
              <a:t>Committed to health, well being, and safety of our employees and contractors</a:t>
            </a:r>
          </a:p>
          <a:p>
            <a:pPr marL="620395" lvl="1" indent="-233045" fontAlgn="ctr">
              <a:lnSpc>
                <a:spcPts val="2000"/>
              </a:lnSpc>
              <a:spcAft>
                <a:spcPts val="600"/>
              </a:spcAft>
              <a:buClr>
                <a:srgbClr val="E0B125"/>
              </a:buClr>
              <a:buSzPct val="130000"/>
              <a:buFont typeface="Arial" panose="020B0604020202020204" pitchFamily="34" charset="0"/>
              <a:buChar char="•"/>
            </a:pPr>
            <a:r>
              <a:rPr lang="en-US" sz="1600" dirty="0">
                <a:solidFill>
                  <a:srgbClr val="20404E"/>
                </a:solidFill>
              </a:rPr>
              <a:t>Strong relationship with the Jawoyn Association Aboriginal Corporation underpinned by continual engagement</a:t>
            </a:r>
          </a:p>
          <a:p>
            <a:pPr marL="620395" lvl="1" indent="-233045" fontAlgn="ctr">
              <a:lnSpc>
                <a:spcPts val="2000"/>
              </a:lnSpc>
              <a:spcAft>
                <a:spcPts val="600"/>
              </a:spcAft>
              <a:buClr>
                <a:srgbClr val="E0B125"/>
              </a:buClr>
              <a:buSzPct val="130000"/>
              <a:buFont typeface="Arial" panose="020B0604020202020204" pitchFamily="34" charset="0"/>
              <a:buChar char="•"/>
            </a:pPr>
            <a:r>
              <a:rPr lang="en-US" sz="1600" dirty="0">
                <a:solidFill>
                  <a:srgbClr val="20404E"/>
                </a:solidFill>
              </a:rPr>
              <a:t>Strong project support across broad stakeholder base</a:t>
            </a:r>
          </a:p>
          <a:p>
            <a:pPr marL="620395" lvl="1" indent="-233045" fontAlgn="ctr">
              <a:lnSpc>
                <a:spcPts val="2000"/>
              </a:lnSpc>
              <a:spcAft>
                <a:spcPts val="600"/>
              </a:spcAft>
              <a:buClr>
                <a:srgbClr val="E0B125"/>
              </a:buClr>
              <a:buSzPct val="130000"/>
              <a:buFont typeface="Arial" panose="020B0604020202020204" pitchFamily="34" charset="0"/>
              <a:buChar char="•"/>
            </a:pPr>
            <a:r>
              <a:rPr lang="en-US" sz="1600" dirty="0">
                <a:solidFill>
                  <a:srgbClr val="20404E"/>
                </a:solidFill>
              </a:rPr>
              <a:t>Commitment to sponsorship programs that support education, community events, healthcare, and economic development</a:t>
            </a:r>
          </a:p>
          <a:p>
            <a:pPr marL="401638" indent="-388938" fontAlgn="ctr">
              <a:lnSpc>
                <a:spcPts val="2000"/>
              </a:lnSpc>
              <a:spcAft>
                <a:spcPts val="600"/>
              </a:spcAft>
              <a:buSzPct val="180000"/>
              <a:buBlip>
                <a:blip r:embed="rId3">
                  <a:extLst>
                    <a:ext uri="{96DAC541-7B7A-43D3-8B79-37D633B846F1}">
                      <asvg:svgBlip xmlns:asvg="http://schemas.microsoft.com/office/drawing/2016/SVG/main" r:embed="rId4"/>
                    </a:ext>
                  </a:extLst>
                </a:blip>
              </a:buBlip>
            </a:pPr>
            <a:r>
              <a:rPr lang="en-CA" b="1" dirty="0">
                <a:solidFill>
                  <a:srgbClr val="00295F"/>
                </a:solidFill>
                <a:latin typeface="Arial Black" panose="020B0604020202020204" pitchFamily="34" charset="0"/>
              </a:rPr>
              <a:t>Governance</a:t>
            </a:r>
            <a:endParaRPr lang="en-CA" dirty="0">
              <a:solidFill>
                <a:srgbClr val="475861"/>
              </a:solidFill>
            </a:endParaRPr>
          </a:p>
          <a:p>
            <a:pPr marL="620395" lvl="1" indent="-233045" fontAlgn="ctr">
              <a:lnSpc>
                <a:spcPts val="2000"/>
              </a:lnSpc>
              <a:spcAft>
                <a:spcPts val="600"/>
              </a:spcAft>
              <a:buClr>
                <a:srgbClr val="E0B125"/>
              </a:buClr>
              <a:buSzPct val="130000"/>
              <a:buFont typeface="Arial" panose="020B0604020202020204" pitchFamily="34" charset="0"/>
              <a:buChar char="•"/>
            </a:pPr>
            <a:r>
              <a:rPr lang="en-US" sz="1600" dirty="0">
                <a:solidFill>
                  <a:srgbClr val="20404E"/>
                </a:solidFill>
              </a:rPr>
              <a:t>Increased diversity among the board and management</a:t>
            </a:r>
          </a:p>
          <a:p>
            <a:pPr marL="620395" lvl="1" indent="-233045" fontAlgn="ctr">
              <a:lnSpc>
                <a:spcPts val="2000"/>
              </a:lnSpc>
              <a:spcAft>
                <a:spcPts val="600"/>
              </a:spcAft>
              <a:buClr>
                <a:srgbClr val="E0B125"/>
              </a:buClr>
              <a:buSzPct val="130000"/>
              <a:buFont typeface="Arial" panose="020B0604020202020204" pitchFamily="34" charset="0"/>
              <a:buChar char="•"/>
            </a:pPr>
            <a:r>
              <a:rPr lang="en-US" sz="1600" dirty="0">
                <a:solidFill>
                  <a:srgbClr val="20404E"/>
                </a:solidFill>
              </a:rPr>
              <a:t>Published Vista’s 2024 ESG report</a:t>
            </a:r>
          </a:p>
        </p:txBody>
      </p:sp>
      <p:pic>
        <p:nvPicPr>
          <p:cNvPr id="8" name="Picture 7">
            <a:extLst>
              <a:ext uri="{FF2B5EF4-FFF2-40B4-BE49-F238E27FC236}">
                <a16:creationId xmlns:a16="http://schemas.microsoft.com/office/drawing/2014/main" id="{885B490A-E4F5-44F2-5986-F86F1300E4F9}"/>
              </a:ext>
            </a:extLst>
          </p:cNvPr>
          <p:cNvPicPr>
            <a:picLocks noChangeAspect="1"/>
          </p:cNvPicPr>
          <p:nvPr/>
        </p:nvPicPr>
        <p:blipFill>
          <a:blip r:embed="rId5"/>
          <a:stretch>
            <a:fillRect/>
          </a:stretch>
        </p:blipFill>
        <p:spPr>
          <a:xfrm>
            <a:off x="1625659" y="3733763"/>
            <a:ext cx="4399560" cy="2689483"/>
          </a:xfrm>
          <a:prstGeom prst="rect">
            <a:avLst/>
          </a:prstGeom>
          <a:ln>
            <a:solidFill>
              <a:schemeClr val="tx2">
                <a:lumMod val="90000"/>
                <a:lumOff val="10000"/>
              </a:schemeClr>
            </a:solidFill>
          </a:ln>
        </p:spPr>
      </p:pic>
    </p:spTree>
    <p:extLst>
      <p:ext uri="{BB962C8B-B14F-4D97-AF65-F5344CB8AC3E}">
        <p14:creationId xmlns:p14="http://schemas.microsoft.com/office/powerpoint/2010/main" val="31082122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BE4922-493A-9D38-D806-5C926F2A65C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379EF69-BAB8-C3F7-CBDC-DD945EF14ED3}"/>
              </a:ext>
            </a:extLst>
          </p:cNvPr>
          <p:cNvSpPr>
            <a:spLocks noGrp="1"/>
          </p:cNvSpPr>
          <p:nvPr>
            <p:ph type="sldNum" sz="quarter" idx="12"/>
          </p:nvPr>
        </p:nvSpPr>
        <p:spPr>
          <a:xfrm>
            <a:off x="11371845" y="6561515"/>
            <a:ext cx="592348" cy="365497"/>
          </a:xfrm>
        </p:spPr>
        <p:txBody>
          <a:bodyPr/>
          <a:lstStyle/>
          <a:p>
            <a:fld id="{F38C2D39-810D-E34A-BF92-80CA0CB22B82}" type="slidenum">
              <a:rPr lang="en-US" smtClean="0"/>
              <a:pPr/>
              <a:t>20</a:t>
            </a:fld>
            <a:endParaRPr lang="en-US" sz="1000" dirty="0"/>
          </a:p>
        </p:txBody>
      </p:sp>
      <p:sp>
        <p:nvSpPr>
          <p:cNvPr id="13" name="Rectangle 12">
            <a:extLst>
              <a:ext uri="{FF2B5EF4-FFF2-40B4-BE49-F238E27FC236}">
                <a16:creationId xmlns:a16="http://schemas.microsoft.com/office/drawing/2014/main" id="{AA1A14F9-E687-E311-FC54-277944CF7388}"/>
              </a:ext>
            </a:extLst>
          </p:cNvPr>
          <p:cNvSpPr/>
          <p:nvPr/>
        </p:nvSpPr>
        <p:spPr>
          <a:xfrm>
            <a:off x="-2" y="6772940"/>
            <a:ext cx="12180627" cy="84090"/>
          </a:xfrm>
          <a:prstGeom prst="rect">
            <a:avLst/>
          </a:prstGeom>
          <a:solidFill>
            <a:srgbClr val="F2F5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Footer Placeholder 4">
            <a:extLst>
              <a:ext uri="{FF2B5EF4-FFF2-40B4-BE49-F238E27FC236}">
                <a16:creationId xmlns:a16="http://schemas.microsoft.com/office/drawing/2014/main" id="{073A70B8-6A04-9E75-9372-EE8D6F41B675}"/>
              </a:ext>
            </a:extLst>
          </p:cNvPr>
          <p:cNvSpPr>
            <a:spLocks noGrp="1"/>
          </p:cNvSpPr>
          <p:nvPr>
            <p:ph type="ftr" sz="quarter" idx="11"/>
          </p:nvPr>
        </p:nvSpPr>
        <p:spPr>
          <a:xfrm>
            <a:off x="331334" y="6638102"/>
            <a:ext cx="1757632" cy="283785"/>
          </a:xfrm>
        </p:spPr>
        <p:txBody>
          <a:bodyPr lIns="0" tIns="0" rIns="0" bIns="0" anchor="t" anchorCtr="0"/>
          <a:lstStyle>
            <a:lvl1pPr algn="l">
              <a:defRPr sz="900">
                <a:solidFill>
                  <a:srgbClr val="007CC4"/>
                </a:solidFill>
                <a:latin typeface="Arial" panose="020B0604020202020204" pitchFamily="34" charset="0"/>
                <a:cs typeface="Arial" panose="020B0604020202020204" pitchFamily="34" charset="0"/>
              </a:defRPr>
            </a:lvl1pPr>
          </a:lstStyle>
          <a:p>
            <a:r>
              <a:rPr lang="en-US" b="1" dirty="0"/>
              <a:t>VGZ | VISTA GOLD</a:t>
            </a:r>
          </a:p>
        </p:txBody>
      </p:sp>
      <p:sp>
        <p:nvSpPr>
          <p:cNvPr id="2" name="Title 1">
            <a:extLst>
              <a:ext uri="{FF2B5EF4-FFF2-40B4-BE49-F238E27FC236}">
                <a16:creationId xmlns:a16="http://schemas.microsoft.com/office/drawing/2014/main" id="{DEB39F71-A598-D654-22AF-6BA41618B5CD}"/>
              </a:ext>
            </a:extLst>
          </p:cNvPr>
          <p:cNvSpPr>
            <a:spLocks noGrp="1"/>
          </p:cNvSpPr>
          <p:nvPr>
            <p:ph type="title"/>
          </p:nvPr>
        </p:nvSpPr>
        <p:spPr>
          <a:xfrm>
            <a:off x="581391" y="423997"/>
            <a:ext cx="9811306" cy="332399"/>
          </a:xfrm>
        </p:spPr>
        <p:txBody>
          <a:bodyPr wrap="square" anchor="t" anchorCtr="0">
            <a:spAutoFit/>
          </a:bodyPr>
          <a:lstStyle/>
          <a:p>
            <a:r>
              <a:rPr lang="en-CA" dirty="0">
                <a:solidFill>
                  <a:srgbClr val="00295F"/>
                </a:solidFill>
              </a:rPr>
              <a:t>KEY PERMITS</a:t>
            </a:r>
            <a:r>
              <a:rPr lang="en-CA" dirty="0"/>
              <a:t>, AUTHORIZATIONS AND LICENSES</a:t>
            </a:r>
            <a:endParaRPr lang="en-CA" dirty="0">
              <a:solidFill>
                <a:srgbClr val="00295F"/>
              </a:solidFill>
            </a:endParaRPr>
          </a:p>
        </p:txBody>
      </p:sp>
      <p:sp>
        <p:nvSpPr>
          <p:cNvPr id="10" name="TextBox 9">
            <a:extLst>
              <a:ext uri="{FF2B5EF4-FFF2-40B4-BE49-F238E27FC236}">
                <a16:creationId xmlns:a16="http://schemas.microsoft.com/office/drawing/2014/main" id="{130765F6-CC09-D566-B051-2895DDFC1A89}"/>
              </a:ext>
            </a:extLst>
          </p:cNvPr>
          <p:cNvSpPr txBox="1"/>
          <p:nvPr/>
        </p:nvSpPr>
        <p:spPr>
          <a:xfrm>
            <a:off x="446985" y="2613927"/>
            <a:ext cx="8706465" cy="348813"/>
          </a:xfrm>
          <a:prstGeom prst="rect">
            <a:avLst/>
          </a:prstGeom>
          <a:noFill/>
        </p:spPr>
        <p:txBody>
          <a:bodyPr wrap="square">
            <a:spAutoFit/>
          </a:bodyPr>
          <a:lstStyle/>
          <a:p>
            <a:pPr marL="401638" indent="-388938" fontAlgn="ctr">
              <a:lnSpc>
                <a:spcPts val="2000"/>
              </a:lnSpc>
              <a:spcAft>
                <a:spcPts val="600"/>
              </a:spcAft>
              <a:buSzPct val="180000"/>
              <a:buBlip>
                <a:blip r:embed="rId3">
                  <a:extLst>
                    <a:ext uri="{96DAC541-7B7A-43D3-8B79-37D633B846F1}">
                      <asvg:svgBlip xmlns:asvg="http://schemas.microsoft.com/office/drawing/2016/SVG/main" r:embed="rId4"/>
                    </a:ext>
                  </a:extLst>
                </a:blip>
              </a:buBlip>
            </a:pPr>
            <a:endParaRPr lang="en-CA" sz="1600" dirty="0">
              <a:solidFill>
                <a:srgbClr val="475861"/>
              </a:solidFill>
            </a:endParaRPr>
          </a:p>
        </p:txBody>
      </p:sp>
      <p:sp>
        <p:nvSpPr>
          <p:cNvPr id="12" name="TextBox 11">
            <a:extLst>
              <a:ext uri="{FF2B5EF4-FFF2-40B4-BE49-F238E27FC236}">
                <a16:creationId xmlns:a16="http://schemas.microsoft.com/office/drawing/2014/main" id="{0933B65E-3008-E76A-A50B-EEAC41E4B6DC}"/>
              </a:ext>
            </a:extLst>
          </p:cNvPr>
          <p:cNvSpPr txBox="1"/>
          <p:nvPr/>
        </p:nvSpPr>
        <p:spPr>
          <a:xfrm>
            <a:off x="352042" y="1928627"/>
            <a:ext cx="6327651" cy="4401205"/>
          </a:xfrm>
          <a:prstGeom prst="rect">
            <a:avLst/>
          </a:prstGeom>
          <a:noFill/>
        </p:spPr>
        <p:txBody>
          <a:bodyPr wrap="square">
            <a:spAutoFit/>
          </a:bodyPr>
          <a:lstStyle/>
          <a:p>
            <a:pPr marL="401638" indent="-388938" fontAlgn="ctr">
              <a:lnSpc>
                <a:spcPts val="2000"/>
              </a:lnSpc>
              <a:spcBef>
                <a:spcPts val="300"/>
              </a:spcBef>
              <a:spcAft>
                <a:spcPts val="300"/>
              </a:spcAft>
              <a:buSzPct val="180000"/>
              <a:buBlip>
                <a:blip r:embed="rId3">
                  <a:extLst>
                    <a:ext uri="{96DAC541-7B7A-43D3-8B79-37D633B846F1}">
                      <asvg:svgBlip xmlns:asvg="http://schemas.microsoft.com/office/drawing/2016/SVG/main" r:embed="rId4"/>
                    </a:ext>
                  </a:extLst>
                </a:blip>
              </a:buBlip>
            </a:pPr>
            <a:r>
              <a:rPr lang="en-CA" b="1" dirty="0">
                <a:solidFill>
                  <a:srgbClr val="00295F"/>
                </a:solidFill>
                <a:latin typeface="Arial Black" panose="020B0604020202020204" pitchFamily="34" charset="0"/>
                <a:cs typeface="Arial Black" panose="020B0604020202020204" pitchFamily="34" charset="0"/>
              </a:rPr>
              <a:t>Permitting Milestones Achieved</a:t>
            </a:r>
          </a:p>
          <a:p>
            <a:pPr marL="620395" lvl="1" indent="-233045" fontAlgn="ctr">
              <a:lnSpc>
                <a:spcPts val="2000"/>
              </a:lnSpc>
              <a:spcBef>
                <a:spcPts val="300"/>
              </a:spcBef>
              <a:spcAft>
                <a:spcPts val="300"/>
              </a:spcAft>
              <a:buClr>
                <a:srgbClr val="E0B125"/>
              </a:buClr>
              <a:buSzPct val="130000"/>
              <a:buFont typeface="Arial" panose="020B0604020202020204" pitchFamily="34" charset="0"/>
              <a:buChar char="•"/>
            </a:pPr>
            <a:r>
              <a:rPr lang="en-CA" sz="1600" dirty="0">
                <a:solidFill>
                  <a:srgbClr val="475861"/>
                </a:solidFill>
              </a:rPr>
              <a:t>Environmental Impact Statement</a:t>
            </a:r>
          </a:p>
          <a:p>
            <a:pPr marL="620395" lvl="1" indent="-233045" fontAlgn="ctr">
              <a:lnSpc>
                <a:spcPts val="2000"/>
              </a:lnSpc>
              <a:spcBef>
                <a:spcPts val="300"/>
              </a:spcBef>
              <a:spcAft>
                <a:spcPts val="300"/>
              </a:spcAft>
              <a:buClr>
                <a:srgbClr val="E0B125"/>
              </a:buClr>
              <a:buSzPct val="130000"/>
              <a:buFont typeface="Arial" panose="020B0604020202020204" pitchFamily="34" charset="0"/>
              <a:buChar char="•"/>
            </a:pPr>
            <a:r>
              <a:rPr lang="en-CA" sz="1600" dirty="0">
                <a:solidFill>
                  <a:srgbClr val="475861"/>
                </a:solidFill>
              </a:rPr>
              <a:t>Mine Management Plan (now Deemed Mining License)</a:t>
            </a:r>
          </a:p>
          <a:p>
            <a:pPr marL="401638" indent="-388938" fontAlgn="ctr">
              <a:lnSpc>
                <a:spcPts val="2000"/>
              </a:lnSpc>
              <a:spcBef>
                <a:spcPts val="300"/>
              </a:spcBef>
              <a:spcAft>
                <a:spcPts val="300"/>
              </a:spcAft>
              <a:buSzPct val="180000"/>
              <a:buBlip>
                <a:blip r:embed="rId3">
                  <a:extLst>
                    <a:ext uri="{96DAC541-7B7A-43D3-8B79-37D633B846F1}">
                      <asvg:svgBlip xmlns:asvg="http://schemas.microsoft.com/office/drawing/2016/SVG/main" r:embed="rId4"/>
                    </a:ext>
                  </a:extLst>
                </a:blip>
              </a:buBlip>
            </a:pPr>
            <a:r>
              <a:rPr lang="en-CA" b="1" dirty="0">
                <a:solidFill>
                  <a:srgbClr val="00295F"/>
                </a:solidFill>
                <a:latin typeface="Arial Black" panose="020B0604020202020204" pitchFamily="34" charset="0"/>
                <a:cs typeface="Arial Black" panose="020B0604020202020204" pitchFamily="34" charset="0"/>
              </a:rPr>
              <a:t>Authorizations Received</a:t>
            </a:r>
          </a:p>
          <a:p>
            <a:pPr marL="620395" lvl="1" indent="-233045" fontAlgn="ctr">
              <a:lnSpc>
                <a:spcPts val="2200"/>
              </a:lnSpc>
              <a:spcBef>
                <a:spcPts val="300"/>
              </a:spcBef>
              <a:spcAft>
                <a:spcPts val="300"/>
              </a:spcAft>
              <a:buClr>
                <a:srgbClr val="E0B125"/>
              </a:buClr>
              <a:buSzPct val="130000"/>
              <a:buFont typeface="Arial" panose="020B0604020202020204" pitchFamily="34" charset="0"/>
              <a:buChar char="•"/>
            </a:pPr>
            <a:r>
              <a:rPr lang="en-CA" sz="1600" dirty="0">
                <a:solidFill>
                  <a:srgbClr val="475861"/>
                </a:solidFill>
              </a:rPr>
              <a:t>Environmental Protection and Biodiversity Conservation Act Authorization</a:t>
            </a:r>
          </a:p>
          <a:p>
            <a:pPr marL="620395" lvl="1" indent="-233045" fontAlgn="ctr">
              <a:lnSpc>
                <a:spcPts val="2200"/>
              </a:lnSpc>
              <a:spcBef>
                <a:spcPts val="300"/>
              </a:spcBef>
              <a:spcAft>
                <a:spcPts val="300"/>
              </a:spcAft>
              <a:buClr>
                <a:srgbClr val="E0B125"/>
              </a:buClr>
              <a:buSzPct val="130000"/>
              <a:buFont typeface="Arial" panose="020B0604020202020204" pitchFamily="34" charset="0"/>
              <a:buChar char="•"/>
            </a:pPr>
            <a:r>
              <a:rPr lang="en-CA" sz="1600" dirty="0">
                <a:solidFill>
                  <a:srgbClr val="475861"/>
                </a:solidFill>
              </a:rPr>
              <a:t>Aboriginal Areas Protection Authority Certificates</a:t>
            </a:r>
          </a:p>
          <a:p>
            <a:pPr marL="620395" lvl="1" indent="-233045" fontAlgn="ctr">
              <a:lnSpc>
                <a:spcPts val="2200"/>
              </a:lnSpc>
              <a:spcBef>
                <a:spcPts val="300"/>
              </a:spcBef>
              <a:spcAft>
                <a:spcPts val="300"/>
              </a:spcAft>
              <a:buClr>
                <a:srgbClr val="E0B125"/>
              </a:buClr>
              <a:buSzPct val="130000"/>
              <a:buFont typeface="Arial" panose="020B0604020202020204" pitchFamily="34" charset="0"/>
              <a:buChar char="•"/>
            </a:pPr>
            <a:r>
              <a:rPr lang="en-CA" sz="1600" dirty="0">
                <a:solidFill>
                  <a:srgbClr val="475861"/>
                </a:solidFill>
              </a:rPr>
              <a:t>Waterway Diversion Authorization</a:t>
            </a:r>
          </a:p>
          <a:p>
            <a:pPr marL="620395" lvl="1" indent="-233045" fontAlgn="ctr">
              <a:lnSpc>
                <a:spcPts val="2200"/>
              </a:lnSpc>
              <a:spcBef>
                <a:spcPts val="300"/>
              </a:spcBef>
              <a:spcAft>
                <a:spcPts val="300"/>
              </a:spcAft>
              <a:buClr>
                <a:srgbClr val="E0B125"/>
              </a:buClr>
              <a:buSzPct val="130000"/>
              <a:buFont typeface="Arial" panose="020B0604020202020204" pitchFamily="34" charset="0"/>
              <a:buChar char="•"/>
            </a:pPr>
            <a:r>
              <a:rPr lang="en-CA" sz="1600" dirty="0">
                <a:solidFill>
                  <a:srgbClr val="475861"/>
                </a:solidFill>
              </a:rPr>
              <a:t>Water Extraction License</a:t>
            </a:r>
          </a:p>
          <a:p>
            <a:pPr marL="401638" indent="-388938" fontAlgn="ctr">
              <a:lnSpc>
                <a:spcPts val="2000"/>
              </a:lnSpc>
              <a:spcBef>
                <a:spcPts val="300"/>
              </a:spcBef>
              <a:spcAft>
                <a:spcPts val="300"/>
              </a:spcAft>
              <a:buSzPct val="180000"/>
              <a:buBlip>
                <a:blip r:embed="rId3">
                  <a:extLst>
                    <a:ext uri="{96DAC541-7B7A-43D3-8B79-37D633B846F1}">
                      <asvg:svgBlip xmlns:asvg="http://schemas.microsoft.com/office/drawing/2016/SVG/main" r:embed="rId4"/>
                    </a:ext>
                  </a:extLst>
                </a:blip>
              </a:buBlip>
            </a:pPr>
            <a:r>
              <a:rPr lang="en-CA" b="1" dirty="0">
                <a:solidFill>
                  <a:srgbClr val="00295F"/>
                </a:solidFill>
                <a:latin typeface="Arial Black" panose="020B0604020202020204" pitchFamily="34" charset="0"/>
                <a:cs typeface="Arial Black" panose="020B0604020202020204" pitchFamily="34" charset="0"/>
              </a:rPr>
              <a:t>Required Amendments</a:t>
            </a:r>
          </a:p>
          <a:p>
            <a:pPr marL="620395" lvl="1" indent="-233045" fontAlgn="ctr">
              <a:lnSpc>
                <a:spcPts val="2200"/>
              </a:lnSpc>
              <a:spcBef>
                <a:spcPts val="300"/>
              </a:spcBef>
              <a:spcAft>
                <a:spcPts val="300"/>
              </a:spcAft>
              <a:buClr>
                <a:srgbClr val="E0B125"/>
              </a:buClr>
              <a:buSzPct val="130000"/>
              <a:buFont typeface="Arial" panose="020B0604020202020204" pitchFamily="34" charset="0"/>
              <a:buChar char="•"/>
            </a:pPr>
            <a:r>
              <a:rPr lang="en-CA" sz="1600" dirty="0">
                <a:solidFill>
                  <a:srgbClr val="475861"/>
                </a:solidFill>
              </a:rPr>
              <a:t>Modifications underway to align with 2024 50 ktpd FS</a:t>
            </a:r>
          </a:p>
          <a:p>
            <a:pPr marL="620395" lvl="1" indent="-233045" fontAlgn="ctr">
              <a:lnSpc>
                <a:spcPts val="2200"/>
              </a:lnSpc>
              <a:spcBef>
                <a:spcPts val="300"/>
              </a:spcBef>
              <a:spcAft>
                <a:spcPts val="300"/>
              </a:spcAft>
              <a:buClr>
                <a:srgbClr val="E0B125"/>
              </a:buClr>
              <a:buSzPct val="130000"/>
              <a:buFont typeface="Arial" panose="020B0604020202020204" pitchFamily="34" charset="0"/>
              <a:buChar char="•"/>
            </a:pPr>
            <a:r>
              <a:rPr lang="en-US" sz="1600" dirty="0">
                <a:solidFill>
                  <a:srgbClr val="475861"/>
                </a:solidFill>
              </a:rPr>
              <a:t>Modifications to align approvals with 15 ktpd project expected to take 12-18 months to complete</a:t>
            </a:r>
            <a:endParaRPr lang="en-CA" sz="1600" dirty="0">
              <a:solidFill>
                <a:srgbClr val="475861"/>
              </a:solidFill>
            </a:endParaRPr>
          </a:p>
        </p:txBody>
      </p:sp>
      <p:sp>
        <p:nvSpPr>
          <p:cNvPr id="6" name="TextBox 5">
            <a:extLst>
              <a:ext uri="{FF2B5EF4-FFF2-40B4-BE49-F238E27FC236}">
                <a16:creationId xmlns:a16="http://schemas.microsoft.com/office/drawing/2014/main" id="{45EAD3E4-A177-162F-E2CF-AEFE267201C0}"/>
              </a:ext>
            </a:extLst>
          </p:cNvPr>
          <p:cNvSpPr txBox="1"/>
          <p:nvPr/>
        </p:nvSpPr>
        <p:spPr>
          <a:xfrm>
            <a:off x="425549" y="1008163"/>
            <a:ext cx="6139219" cy="707886"/>
          </a:xfrm>
          <a:prstGeom prst="rect">
            <a:avLst/>
          </a:prstGeom>
          <a:noFill/>
        </p:spPr>
        <p:txBody>
          <a:bodyPr wrap="square">
            <a:spAutoFit/>
          </a:bodyPr>
          <a:lstStyle/>
          <a:p>
            <a:pPr marL="59400" lvl="1">
              <a:spcBef>
                <a:spcPts val="800"/>
              </a:spcBef>
              <a:spcAft>
                <a:spcPts val="600"/>
              </a:spcAft>
            </a:pPr>
            <a:r>
              <a:rPr lang="en-US" sz="2000" dirty="0">
                <a:solidFill>
                  <a:srgbClr val="00295F"/>
                </a:solidFill>
                <a:latin typeface="Arial Black" panose="020B0604020202020204" pitchFamily="34" charset="0"/>
              </a:rPr>
              <a:t>All Major Environmental and Operating Permits Approved for a 50 ktpd Project</a:t>
            </a:r>
          </a:p>
        </p:txBody>
      </p:sp>
      <p:pic>
        <p:nvPicPr>
          <p:cNvPr id="16" name="Picture 15" descr="A small dam with water flowing over it&#10;&#10;Description automatically generated">
            <a:extLst>
              <a:ext uri="{FF2B5EF4-FFF2-40B4-BE49-F238E27FC236}">
                <a16:creationId xmlns:a16="http://schemas.microsoft.com/office/drawing/2014/main" id="{B36F7F26-C087-D849-DB50-90383466EC97}"/>
              </a:ext>
            </a:extLst>
          </p:cNvPr>
          <p:cNvPicPr>
            <a:picLocks noChangeAspect="1"/>
          </p:cNvPicPr>
          <p:nvPr/>
        </p:nvPicPr>
        <p:blipFill rotWithShape="1">
          <a:blip r:embed="rId5"/>
          <a:srcRect l="29783" t="1054" r="4281" b="19035"/>
          <a:stretch/>
        </p:blipFill>
        <p:spPr>
          <a:xfrm>
            <a:off x="6899675" y="1716049"/>
            <a:ext cx="5064518" cy="4603449"/>
          </a:xfrm>
          <a:prstGeom prst="rect">
            <a:avLst/>
          </a:prstGeom>
        </p:spPr>
      </p:pic>
      <p:sp>
        <p:nvSpPr>
          <p:cNvPr id="5" name="TextBox 4">
            <a:extLst>
              <a:ext uri="{FF2B5EF4-FFF2-40B4-BE49-F238E27FC236}">
                <a16:creationId xmlns:a16="http://schemas.microsoft.com/office/drawing/2014/main" id="{84C660AE-0AEB-5C6F-B695-77BFBA03BF4F}"/>
              </a:ext>
            </a:extLst>
          </p:cNvPr>
          <p:cNvSpPr txBox="1"/>
          <p:nvPr/>
        </p:nvSpPr>
        <p:spPr>
          <a:xfrm>
            <a:off x="571501" y="209540"/>
            <a:ext cx="6108192" cy="184666"/>
          </a:xfrm>
          <a:prstGeom prst="rect">
            <a:avLst/>
          </a:prstGeom>
          <a:noFill/>
        </p:spPr>
        <p:txBody>
          <a:bodyPr wrap="square" lIns="0" tIns="0" rIns="0" bIns="0">
            <a:spAutoFit/>
          </a:bodyPr>
          <a:lstStyle/>
          <a:p>
            <a:r>
              <a:rPr lang="en-CA" sz="1200" b="1" dirty="0">
                <a:solidFill>
                  <a:srgbClr val="BD8B26"/>
                </a:solidFill>
                <a:latin typeface="Arial Black" panose="020B0604020202020204" pitchFamily="34" charset="0"/>
                <a:cs typeface="Arial Black" panose="020B0604020202020204" pitchFamily="34" charset="0"/>
              </a:rPr>
              <a:t>MT TODD GOLD PROJECT </a:t>
            </a:r>
          </a:p>
        </p:txBody>
      </p:sp>
    </p:spTree>
    <p:extLst>
      <p:ext uri="{BB962C8B-B14F-4D97-AF65-F5344CB8AC3E}">
        <p14:creationId xmlns:p14="http://schemas.microsoft.com/office/powerpoint/2010/main" val="1668733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096E9B3-573B-D657-5755-B138F3C31266}"/>
              </a:ext>
            </a:extLst>
          </p:cNvPr>
          <p:cNvSpPr>
            <a:spLocks noGrp="1"/>
          </p:cNvSpPr>
          <p:nvPr>
            <p:ph type="sldNum" sz="quarter" idx="12"/>
          </p:nvPr>
        </p:nvSpPr>
        <p:spPr/>
        <p:txBody>
          <a:bodyPr/>
          <a:lstStyle/>
          <a:p>
            <a:fld id="{F38C2D39-810D-E34A-BF92-80CA0CB22B82}" type="slidenum">
              <a:rPr lang="en-US" smtClean="0"/>
              <a:pPr/>
              <a:t>21</a:t>
            </a:fld>
            <a:endParaRPr lang="en-US" dirty="0"/>
          </a:p>
        </p:txBody>
      </p:sp>
      <p:pic>
        <p:nvPicPr>
          <p:cNvPr id="5" name="Picture 4" descr="A blue wavy surface with white lines&#10;&#10;AI-generated content may be incorrect.">
            <a:extLst>
              <a:ext uri="{FF2B5EF4-FFF2-40B4-BE49-F238E27FC236}">
                <a16:creationId xmlns:a16="http://schemas.microsoft.com/office/drawing/2014/main" id="{09E7313A-6D62-63FC-6B41-33CECC18B6CC}"/>
              </a:ext>
            </a:extLst>
          </p:cNvPr>
          <p:cNvPicPr>
            <a:picLocks noChangeAspect="1"/>
          </p:cNvPicPr>
          <p:nvPr/>
        </p:nvPicPr>
        <p:blipFill>
          <a:blip r:embed="rId3"/>
          <a:srcRect t="16292" b="57538"/>
          <a:stretch>
            <a:fillRect/>
          </a:stretch>
        </p:blipFill>
        <p:spPr>
          <a:xfrm>
            <a:off x="0" y="845026"/>
            <a:ext cx="12191322" cy="1794835"/>
          </a:xfrm>
          <a:prstGeom prst="rect">
            <a:avLst/>
          </a:prstGeom>
        </p:spPr>
      </p:pic>
      <p:grpSp>
        <p:nvGrpSpPr>
          <p:cNvPr id="6" name="Group 5">
            <a:extLst>
              <a:ext uri="{FF2B5EF4-FFF2-40B4-BE49-F238E27FC236}">
                <a16:creationId xmlns:a16="http://schemas.microsoft.com/office/drawing/2014/main" id="{94BB5773-C9A5-133E-B2E4-4ABE78A14EA8}"/>
              </a:ext>
            </a:extLst>
          </p:cNvPr>
          <p:cNvGrpSpPr/>
          <p:nvPr/>
        </p:nvGrpSpPr>
        <p:grpSpPr>
          <a:xfrm>
            <a:off x="18617" y="1810610"/>
            <a:ext cx="12095928" cy="4919515"/>
            <a:chOff x="18617" y="1810610"/>
            <a:chExt cx="12095928" cy="4919515"/>
          </a:xfrm>
        </p:grpSpPr>
        <p:pic>
          <p:nvPicPr>
            <p:cNvPr id="7" name="Picture 6" descr="A person wearing a suit and tie&#10;&#10;Description automatically generated with medium confidence">
              <a:extLst>
                <a:ext uri="{FF2B5EF4-FFF2-40B4-BE49-F238E27FC236}">
                  <a16:creationId xmlns:a16="http://schemas.microsoft.com/office/drawing/2014/main" id="{87B6B57D-10C5-B8A8-CF76-FA0C572B8C4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46731" y="1823433"/>
              <a:ext cx="1185810" cy="1185810"/>
            </a:xfrm>
            <a:prstGeom prst="ellipse">
              <a:avLst/>
            </a:prstGeom>
          </p:spPr>
        </p:pic>
        <p:sp>
          <p:nvSpPr>
            <p:cNvPr id="8" name="Content Placeholder 6">
              <a:extLst>
                <a:ext uri="{FF2B5EF4-FFF2-40B4-BE49-F238E27FC236}">
                  <a16:creationId xmlns:a16="http://schemas.microsoft.com/office/drawing/2014/main" id="{A79E954B-1A99-A4FE-9175-7F7D64A6E4B0}"/>
                </a:ext>
              </a:extLst>
            </p:cNvPr>
            <p:cNvSpPr txBox="1">
              <a:spLocks/>
            </p:cNvSpPr>
            <p:nvPr/>
          </p:nvSpPr>
          <p:spPr>
            <a:xfrm>
              <a:off x="107391" y="3070565"/>
              <a:ext cx="2044083" cy="448969"/>
            </a:xfrm>
            <a:prstGeom prst="rect">
              <a:avLst/>
            </a:prstGeom>
          </p:spPr>
          <p:txBody>
            <a:bodyPr vert="horz" lIns="0" tIns="45720" rIns="91440" bIns="45720" rtlCol="0">
              <a:noAutofit/>
            </a:bodyPr>
            <a:lstStyle>
              <a:lvl1pPr marL="0" indent="-192600" algn="l" defTabSz="914400" rtl="0" eaLnBrk="1" latinLnBrk="0" hangingPunct="1">
                <a:lnSpc>
                  <a:spcPct val="100000"/>
                </a:lnSpc>
                <a:spcBef>
                  <a:spcPts val="1000"/>
                </a:spcBef>
                <a:buFont typeface="Arial" panose="020B0604020202020204" pitchFamily="34" charset="0"/>
                <a:buNone/>
                <a:defRPr sz="1900" b="1" kern="1200">
                  <a:solidFill>
                    <a:srgbClr val="D1962A"/>
                  </a:solidFill>
                  <a:latin typeface="Arial" panose="020B0604020202020204" pitchFamily="34" charset="0"/>
                  <a:ea typeface="+mn-ea"/>
                  <a:cs typeface="Arial" panose="020B0604020202020204" pitchFamily="34" charset="0"/>
                </a:defRPr>
              </a:lvl1pPr>
              <a:lvl2pPr marL="180000" indent="-120600" algn="l" defTabSz="914400" rtl="0" eaLnBrk="1" latinLnBrk="0" hangingPunct="1">
                <a:lnSpc>
                  <a:spcPct val="100000"/>
                </a:lnSpc>
                <a:spcBef>
                  <a:spcPts val="500"/>
                </a:spcBef>
                <a:buSzPct val="70000"/>
                <a:buFontTx/>
                <a:buBlip>
                  <a:blip r:embed="rId5"/>
                </a:buBlip>
                <a:defRPr sz="1600" kern="1200">
                  <a:solidFill>
                    <a:srgbClr val="475861"/>
                  </a:solidFill>
                  <a:latin typeface="Arial" panose="020B0604020202020204" pitchFamily="34" charset="0"/>
                  <a:ea typeface="+mn-ea"/>
                  <a:cs typeface="Arial" panose="020B0604020202020204" pitchFamily="34" charset="0"/>
                </a:defRPr>
              </a:lvl2pPr>
              <a:lvl3pPr marL="360000" indent="-192600" algn="l" defTabSz="914400" rtl="0" eaLnBrk="1" latinLnBrk="0" hangingPunct="1">
                <a:lnSpc>
                  <a:spcPct val="100000"/>
                </a:lnSpc>
                <a:spcBef>
                  <a:spcPts val="500"/>
                </a:spcBef>
                <a:buSzPct val="70000"/>
                <a:buFontTx/>
                <a:buBlip>
                  <a:blip r:embed="rId5"/>
                </a:buBlip>
                <a:defRPr sz="1600" kern="1200">
                  <a:solidFill>
                    <a:srgbClr val="007CC4"/>
                  </a:solidFill>
                  <a:latin typeface="Arial" panose="020B0604020202020204" pitchFamily="34" charset="0"/>
                  <a:ea typeface="+mn-ea"/>
                  <a:cs typeface="Arial" panose="020B0604020202020204" pitchFamily="34" charset="0"/>
                </a:defRPr>
              </a:lvl3pPr>
              <a:lvl4pPr marL="360000" indent="-192600" algn="l" defTabSz="914400" rtl="0" eaLnBrk="1" latinLnBrk="0" hangingPunct="1">
                <a:lnSpc>
                  <a:spcPct val="100000"/>
                </a:lnSpc>
                <a:spcBef>
                  <a:spcPts val="500"/>
                </a:spcBef>
                <a:buSzPct val="70000"/>
                <a:buFontTx/>
                <a:buBlip>
                  <a:blip r:embed="rId5"/>
                </a:buBlip>
                <a:defRPr sz="1600" kern="1200">
                  <a:solidFill>
                    <a:srgbClr val="475861"/>
                  </a:solidFill>
                  <a:latin typeface="Arial" panose="020B0604020202020204" pitchFamily="34" charset="0"/>
                  <a:ea typeface="+mn-ea"/>
                  <a:cs typeface="Arial" panose="020B0604020202020204" pitchFamily="34" charset="0"/>
                </a:defRPr>
              </a:lvl4pPr>
              <a:lvl5pPr marL="360000" indent="-192600" algn="l" defTabSz="914400" rtl="0" eaLnBrk="1" latinLnBrk="0" hangingPunct="1">
                <a:lnSpc>
                  <a:spcPct val="100000"/>
                </a:lnSpc>
                <a:spcBef>
                  <a:spcPts val="500"/>
                </a:spcBef>
                <a:buSzPct val="70000"/>
                <a:buFontTx/>
                <a:buBlip>
                  <a:blip r:embed="rId5"/>
                </a:buBlip>
                <a:defRPr sz="1600" kern="1200">
                  <a:solidFill>
                    <a:srgbClr val="47586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9400" lvl="1" indent="0">
                <a:spcBef>
                  <a:spcPts val="200"/>
                </a:spcBef>
                <a:buNone/>
              </a:pPr>
              <a:r>
                <a:rPr lang="en-CA" sz="1300" dirty="0">
                  <a:solidFill>
                    <a:srgbClr val="0061A5"/>
                  </a:solidFill>
                  <a:latin typeface="Arial Black" panose="020B0604020202020204" pitchFamily="34" charset="0"/>
                  <a:cs typeface="+mn-cs"/>
                </a:rPr>
                <a:t>Tracy Stevenson </a:t>
              </a:r>
            </a:p>
            <a:p>
              <a:pPr marL="59400" lvl="1" indent="0">
                <a:spcBef>
                  <a:spcPts val="200"/>
                </a:spcBef>
                <a:buNone/>
              </a:pPr>
              <a:r>
                <a:rPr lang="en-CA" sz="1050" dirty="0">
                  <a:solidFill>
                    <a:srgbClr val="007AC2"/>
                  </a:solidFill>
                </a:rPr>
                <a:t>Chair</a:t>
              </a:r>
            </a:p>
          </p:txBody>
        </p:sp>
        <p:sp>
          <p:nvSpPr>
            <p:cNvPr id="9" name="Content Placeholder 8">
              <a:extLst>
                <a:ext uri="{FF2B5EF4-FFF2-40B4-BE49-F238E27FC236}">
                  <a16:creationId xmlns:a16="http://schemas.microsoft.com/office/drawing/2014/main" id="{F80177FF-00FC-FC32-65D1-DF5AFE194568}"/>
                </a:ext>
              </a:extLst>
            </p:cNvPr>
            <p:cNvSpPr txBox="1">
              <a:spLocks/>
            </p:cNvSpPr>
            <p:nvPr/>
          </p:nvSpPr>
          <p:spPr>
            <a:xfrm>
              <a:off x="18617" y="3724943"/>
              <a:ext cx="2044083" cy="300518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SzPct val="105000"/>
                <a:buFontTx/>
                <a:buBlip>
                  <a:blip r:embed="rId6">
                    <a:extLst>
                      <a:ext uri="{96DAC541-7B7A-43D3-8B79-37D633B846F1}">
                        <asvg:svgBlip xmlns:asvg="http://schemas.microsoft.com/office/drawing/2016/SVG/main" r:embed="rId7"/>
                      </a:ext>
                    </a:extLst>
                  </a:blip>
                </a:buBlip>
                <a:defRPr sz="1500" b="0" kern="1200">
                  <a:solidFill>
                    <a:srgbClr val="1F404D"/>
                  </a:solidFill>
                  <a:latin typeface="Arial" panose="020B0604020202020204" pitchFamily="34" charset="0"/>
                  <a:ea typeface="+mn-ea"/>
                  <a:cs typeface="Arial" panose="020B0604020202020204" pitchFamily="34" charset="0"/>
                </a:defRPr>
              </a:lvl1pPr>
              <a:lvl2pPr marL="469800" indent="-156600" algn="l" defTabSz="914400" rtl="0" eaLnBrk="1" latinLnBrk="0" hangingPunct="1">
                <a:lnSpc>
                  <a:spcPct val="90000"/>
                </a:lnSpc>
                <a:spcBef>
                  <a:spcPts val="500"/>
                </a:spcBef>
                <a:buClr>
                  <a:srgbClr val="DBA71A"/>
                </a:buClr>
                <a:buSzPct val="85000"/>
                <a:buFontTx/>
                <a:buBlip>
                  <a:blip r:embed="rId8">
                    <a:extLst>
                      <a:ext uri="{96DAC541-7B7A-43D3-8B79-37D633B846F1}">
                        <asvg:svgBlip xmlns:asvg="http://schemas.microsoft.com/office/drawing/2016/SVG/main" r:embed="rId9"/>
                      </a:ext>
                    </a:extLst>
                  </a:blip>
                </a:buBlip>
                <a:defRPr sz="1300" kern="1200">
                  <a:solidFill>
                    <a:srgbClr val="1F404D"/>
                  </a:solidFill>
                  <a:latin typeface="Arial" panose="020B0604020202020204" pitchFamily="34" charset="0"/>
                  <a:ea typeface="+mn-ea"/>
                  <a:cs typeface="Arial" panose="020B0604020202020204" pitchFamily="34" charset="0"/>
                </a:defRPr>
              </a:lvl2pPr>
              <a:lvl3pPr marL="819000" indent="-156600" algn="l" defTabSz="914400" rtl="0" eaLnBrk="1" latinLnBrk="0" hangingPunct="1">
                <a:lnSpc>
                  <a:spcPct val="90000"/>
                </a:lnSpc>
                <a:spcBef>
                  <a:spcPts val="500"/>
                </a:spcBef>
                <a:buClr>
                  <a:srgbClr val="0061A6"/>
                </a:buClr>
                <a:buSzPct val="105000"/>
                <a:buFont typeface="Wingdings" pitchFamily="2" charset="2"/>
                <a:buChar char="§"/>
                <a:defRPr sz="1100" kern="1200">
                  <a:solidFill>
                    <a:srgbClr val="1F404D"/>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F404D"/>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F404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6600" indent="-156600">
                <a:lnSpc>
                  <a:spcPts val="1300"/>
                </a:lnSpc>
              </a:pPr>
              <a:r>
                <a:rPr lang="en-GB" sz="1050" dirty="0">
                  <a:solidFill>
                    <a:srgbClr val="20404E"/>
                  </a:solidFill>
                </a:rPr>
                <a:t>Former director of Uranium Resources Inc., former director and non-executive chairman of Quaterra Resources and former director of Ivanhoe Mines Ltd. </a:t>
              </a:r>
            </a:p>
            <a:p>
              <a:pPr marL="156600" indent="-156600">
                <a:lnSpc>
                  <a:spcPts val="1300"/>
                </a:lnSpc>
              </a:pPr>
              <a:r>
                <a:rPr lang="en-GB" sz="1050" dirty="0">
                  <a:solidFill>
                    <a:srgbClr val="20404E"/>
                  </a:solidFill>
                </a:rPr>
                <a:t>Founding member of Bedrock Resources, a private resources financial advisory firm and SOS Investors LLC, a private resources investment firm</a:t>
              </a:r>
            </a:p>
            <a:p>
              <a:pPr marL="156600" indent="-156600">
                <a:lnSpc>
                  <a:spcPts val="1300"/>
                </a:lnSpc>
              </a:pPr>
              <a:r>
                <a:rPr lang="en-GB" sz="1050" dirty="0">
                  <a:solidFill>
                    <a:srgbClr val="20404E"/>
                  </a:solidFill>
                </a:rPr>
                <a:t>Former Global Head of Information Systems at Rio Tinto PLC</a:t>
              </a:r>
            </a:p>
          </p:txBody>
        </p:sp>
        <p:pic>
          <p:nvPicPr>
            <p:cNvPr id="10" name="Picture 9" descr="A person wearing glasses and a suit&#10;&#10;Description automatically generated with medium confidence">
              <a:extLst>
                <a:ext uri="{FF2B5EF4-FFF2-40B4-BE49-F238E27FC236}">
                  <a16:creationId xmlns:a16="http://schemas.microsoft.com/office/drawing/2014/main" id="{EA4C4152-8D91-5C96-7ED5-8B390A4052F8}"/>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2369498" y="1852535"/>
              <a:ext cx="1185810" cy="1185810"/>
            </a:xfrm>
            <a:prstGeom prst="ellipse">
              <a:avLst/>
            </a:prstGeom>
          </p:spPr>
        </p:pic>
        <p:sp>
          <p:nvSpPr>
            <p:cNvPr id="11" name="Content Placeholder 6">
              <a:extLst>
                <a:ext uri="{FF2B5EF4-FFF2-40B4-BE49-F238E27FC236}">
                  <a16:creationId xmlns:a16="http://schemas.microsoft.com/office/drawing/2014/main" id="{6D17505F-44D0-4CE0-FDCE-03BB0EAD35BC}"/>
                </a:ext>
              </a:extLst>
            </p:cNvPr>
            <p:cNvSpPr txBox="1">
              <a:spLocks/>
            </p:cNvSpPr>
            <p:nvPr/>
          </p:nvSpPr>
          <p:spPr>
            <a:xfrm>
              <a:off x="2187301" y="3070565"/>
              <a:ext cx="2091301" cy="467175"/>
            </a:xfrm>
            <a:prstGeom prst="rect">
              <a:avLst/>
            </a:prstGeom>
          </p:spPr>
          <p:txBody>
            <a:bodyPr vert="horz" lIns="0" tIns="45720" rIns="91440" bIns="45720" rtlCol="0">
              <a:noAutofit/>
            </a:bodyPr>
            <a:lstStyle>
              <a:lvl1pPr marL="0" indent="-192600" algn="l" defTabSz="914400" rtl="0" eaLnBrk="1" latinLnBrk="0" hangingPunct="1">
                <a:lnSpc>
                  <a:spcPct val="100000"/>
                </a:lnSpc>
                <a:spcBef>
                  <a:spcPts val="1000"/>
                </a:spcBef>
                <a:buFont typeface="Arial" panose="020B0604020202020204" pitchFamily="34" charset="0"/>
                <a:buNone/>
                <a:defRPr sz="1900" b="1" kern="1200">
                  <a:solidFill>
                    <a:srgbClr val="D1962A"/>
                  </a:solidFill>
                  <a:latin typeface="Arial" panose="020B0604020202020204" pitchFamily="34" charset="0"/>
                  <a:ea typeface="+mn-ea"/>
                  <a:cs typeface="Arial" panose="020B0604020202020204" pitchFamily="34" charset="0"/>
                </a:defRPr>
              </a:lvl1pPr>
              <a:lvl2pPr marL="180000" indent="-120600" algn="l" defTabSz="914400" rtl="0" eaLnBrk="1" latinLnBrk="0" hangingPunct="1">
                <a:lnSpc>
                  <a:spcPct val="100000"/>
                </a:lnSpc>
                <a:spcBef>
                  <a:spcPts val="500"/>
                </a:spcBef>
                <a:buSzPct val="70000"/>
                <a:buFontTx/>
                <a:buBlip>
                  <a:blip r:embed="rId5"/>
                </a:buBlip>
                <a:defRPr sz="1600" kern="1200">
                  <a:solidFill>
                    <a:srgbClr val="475861"/>
                  </a:solidFill>
                  <a:latin typeface="Arial" panose="020B0604020202020204" pitchFamily="34" charset="0"/>
                  <a:ea typeface="+mn-ea"/>
                  <a:cs typeface="Arial" panose="020B0604020202020204" pitchFamily="34" charset="0"/>
                </a:defRPr>
              </a:lvl2pPr>
              <a:lvl3pPr marL="360000" indent="-192600" algn="l" defTabSz="914400" rtl="0" eaLnBrk="1" latinLnBrk="0" hangingPunct="1">
                <a:lnSpc>
                  <a:spcPct val="100000"/>
                </a:lnSpc>
                <a:spcBef>
                  <a:spcPts val="500"/>
                </a:spcBef>
                <a:buSzPct val="70000"/>
                <a:buFontTx/>
                <a:buBlip>
                  <a:blip r:embed="rId5"/>
                </a:buBlip>
                <a:defRPr sz="1600" kern="1200">
                  <a:solidFill>
                    <a:srgbClr val="007CC4"/>
                  </a:solidFill>
                  <a:latin typeface="Arial" panose="020B0604020202020204" pitchFamily="34" charset="0"/>
                  <a:ea typeface="+mn-ea"/>
                  <a:cs typeface="Arial" panose="020B0604020202020204" pitchFamily="34" charset="0"/>
                </a:defRPr>
              </a:lvl3pPr>
              <a:lvl4pPr marL="360000" indent="-192600" algn="l" defTabSz="914400" rtl="0" eaLnBrk="1" latinLnBrk="0" hangingPunct="1">
                <a:lnSpc>
                  <a:spcPct val="100000"/>
                </a:lnSpc>
                <a:spcBef>
                  <a:spcPts val="500"/>
                </a:spcBef>
                <a:buSzPct val="70000"/>
                <a:buFontTx/>
                <a:buBlip>
                  <a:blip r:embed="rId5"/>
                </a:buBlip>
                <a:defRPr sz="1600" kern="1200">
                  <a:solidFill>
                    <a:srgbClr val="475861"/>
                  </a:solidFill>
                  <a:latin typeface="Arial" panose="020B0604020202020204" pitchFamily="34" charset="0"/>
                  <a:ea typeface="+mn-ea"/>
                  <a:cs typeface="Arial" panose="020B0604020202020204" pitchFamily="34" charset="0"/>
                </a:defRPr>
              </a:lvl4pPr>
              <a:lvl5pPr marL="360000" indent="-192600" algn="l" defTabSz="914400" rtl="0" eaLnBrk="1" latinLnBrk="0" hangingPunct="1">
                <a:lnSpc>
                  <a:spcPct val="100000"/>
                </a:lnSpc>
                <a:spcBef>
                  <a:spcPts val="500"/>
                </a:spcBef>
                <a:buSzPct val="70000"/>
                <a:buFontTx/>
                <a:buBlip>
                  <a:blip r:embed="rId5"/>
                </a:buBlip>
                <a:defRPr sz="1600" kern="1200">
                  <a:solidFill>
                    <a:srgbClr val="47586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9400" lvl="1" indent="0">
                <a:spcBef>
                  <a:spcPts val="200"/>
                </a:spcBef>
                <a:buNone/>
              </a:pPr>
              <a:r>
                <a:rPr lang="en-CA" sz="1300" dirty="0">
                  <a:solidFill>
                    <a:srgbClr val="0061A5"/>
                  </a:solidFill>
                  <a:latin typeface="Arial Black" panose="020B0604020202020204" pitchFamily="34" charset="0"/>
                  <a:cs typeface="+mn-cs"/>
                </a:rPr>
                <a:t>John Clark </a:t>
              </a:r>
            </a:p>
            <a:p>
              <a:pPr marL="59400" lvl="1" indent="0">
                <a:spcBef>
                  <a:spcPts val="200"/>
                </a:spcBef>
                <a:buNone/>
              </a:pPr>
              <a:r>
                <a:rPr lang="en-CA" sz="1050" dirty="0">
                  <a:solidFill>
                    <a:srgbClr val="007AC2"/>
                  </a:solidFill>
                </a:rPr>
                <a:t>Compensation Committee Chair</a:t>
              </a:r>
            </a:p>
          </p:txBody>
        </p:sp>
        <p:sp>
          <p:nvSpPr>
            <p:cNvPr id="12" name="Content Placeholder 8">
              <a:extLst>
                <a:ext uri="{FF2B5EF4-FFF2-40B4-BE49-F238E27FC236}">
                  <a16:creationId xmlns:a16="http://schemas.microsoft.com/office/drawing/2014/main" id="{D0AB6C03-4D68-2511-24FD-2275F316C7EC}"/>
                </a:ext>
              </a:extLst>
            </p:cNvPr>
            <p:cNvSpPr txBox="1">
              <a:spLocks/>
            </p:cNvSpPr>
            <p:nvPr/>
          </p:nvSpPr>
          <p:spPr>
            <a:xfrm>
              <a:off x="2168400" y="3757994"/>
              <a:ext cx="1976165" cy="137653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SzPct val="105000"/>
                <a:buFontTx/>
                <a:buBlip>
                  <a:blip r:embed="rId6">
                    <a:extLst>
                      <a:ext uri="{96DAC541-7B7A-43D3-8B79-37D633B846F1}">
                        <asvg:svgBlip xmlns:asvg="http://schemas.microsoft.com/office/drawing/2016/SVG/main" r:embed="rId7"/>
                      </a:ext>
                    </a:extLst>
                  </a:blip>
                </a:buBlip>
                <a:defRPr sz="1500" b="0" kern="1200">
                  <a:solidFill>
                    <a:srgbClr val="1F404D"/>
                  </a:solidFill>
                  <a:latin typeface="Arial" panose="020B0604020202020204" pitchFamily="34" charset="0"/>
                  <a:ea typeface="+mn-ea"/>
                  <a:cs typeface="Arial" panose="020B0604020202020204" pitchFamily="34" charset="0"/>
                </a:defRPr>
              </a:lvl1pPr>
              <a:lvl2pPr marL="469800" indent="-156600" algn="l" defTabSz="914400" rtl="0" eaLnBrk="1" latinLnBrk="0" hangingPunct="1">
                <a:lnSpc>
                  <a:spcPct val="90000"/>
                </a:lnSpc>
                <a:spcBef>
                  <a:spcPts val="500"/>
                </a:spcBef>
                <a:buClr>
                  <a:srgbClr val="DBA71A"/>
                </a:buClr>
                <a:buSzPct val="85000"/>
                <a:buFontTx/>
                <a:buBlip>
                  <a:blip r:embed="rId8">
                    <a:extLst>
                      <a:ext uri="{96DAC541-7B7A-43D3-8B79-37D633B846F1}">
                        <asvg:svgBlip xmlns:asvg="http://schemas.microsoft.com/office/drawing/2016/SVG/main" r:embed="rId9"/>
                      </a:ext>
                    </a:extLst>
                  </a:blip>
                </a:buBlip>
                <a:defRPr sz="1300" kern="1200">
                  <a:solidFill>
                    <a:srgbClr val="1F404D"/>
                  </a:solidFill>
                  <a:latin typeface="Arial" panose="020B0604020202020204" pitchFamily="34" charset="0"/>
                  <a:ea typeface="+mn-ea"/>
                  <a:cs typeface="Arial" panose="020B0604020202020204" pitchFamily="34" charset="0"/>
                </a:defRPr>
              </a:lvl2pPr>
              <a:lvl3pPr marL="819000" indent="-156600" algn="l" defTabSz="914400" rtl="0" eaLnBrk="1" latinLnBrk="0" hangingPunct="1">
                <a:lnSpc>
                  <a:spcPct val="90000"/>
                </a:lnSpc>
                <a:spcBef>
                  <a:spcPts val="500"/>
                </a:spcBef>
                <a:buClr>
                  <a:srgbClr val="0061A6"/>
                </a:buClr>
                <a:buSzPct val="105000"/>
                <a:buFont typeface="Wingdings" pitchFamily="2" charset="2"/>
                <a:buChar char="§"/>
                <a:defRPr sz="1100" kern="1200">
                  <a:solidFill>
                    <a:srgbClr val="1F404D"/>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F404D"/>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F404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6600" indent="-156600">
                <a:lnSpc>
                  <a:spcPts val="1300"/>
                </a:lnSpc>
              </a:pPr>
              <a:r>
                <a:rPr lang="en-GB" sz="1050" dirty="0">
                  <a:solidFill>
                    <a:srgbClr val="20404E"/>
                  </a:solidFill>
                </a:rPr>
                <a:t>President of Investment and Technical Management Corp. and former CFO Polaris Geothermal Inc. </a:t>
              </a:r>
            </a:p>
            <a:p>
              <a:pPr marL="156600" indent="-156600">
                <a:lnSpc>
                  <a:spcPts val="1300"/>
                </a:lnSpc>
              </a:pPr>
              <a:r>
                <a:rPr lang="en-GB" sz="1050" dirty="0">
                  <a:solidFill>
                    <a:srgbClr val="20404E"/>
                  </a:solidFill>
                </a:rPr>
                <a:t>Director of Russel Metals Inc. and Zephyr Minerals</a:t>
              </a:r>
            </a:p>
          </p:txBody>
        </p:sp>
        <p:pic>
          <p:nvPicPr>
            <p:cNvPr id="13" name="Picture 12" descr="A person wearing a suit and tie&#10;&#10;Description automatically generated with medium confidence">
              <a:extLst>
                <a:ext uri="{FF2B5EF4-FFF2-40B4-BE49-F238E27FC236}">
                  <a16:creationId xmlns:a16="http://schemas.microsoft.com/office/drawing/2014/main" id="{BE9743E3-E459-C82B-7614-230BDD86FBA8}"/>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4461656" y="1818736"/>
              <a:ext cx="1185810" cy="1185810"/>
            </a:xfrm>
            <a:prstGeom prst="ellipse">
              <a:avLst/>
            </a:prstGeom>
          </p:spPr>
        </p:pic>
        <p:sp>
          <p:nvSpPr>
            <p:cNvPr id="14" name="Content Placeholder 6">
              <a:extLst>
                <a:ext uri="{FF2B5EF4-FFF2-40B4-BE49-F238E27FC236}">
                  <a16:creationId xmlns:a16="http://schemas.microsoft.com/office/drawing/2014/main" id="{A088EA2C-1969-9971-4179-D7C12A319B67}"/>
                </a:ext>
              </a:extLst>
            </p:cNvPr>
            <p:cNvSpPr txBox="1">
              <a:spLocks/>
            </p:cNvSpPr>
            <p:nvPr/>
          </p:nvSpPr>
          <p:spPr>
            <a:xfrm>
              <a:off x="4312191" y="3067969"/>
              <a:ext cx="2171082" cy="448969"/>
            </a:xfrm>
            <a:prstGeom prst="rect">
              <a:avLst/>
            </a:prstGeom>
          </p:spPr>
          <p:txBody>
            <a:bodyPr vert="horz" lIns="0" tIns="45720" rIns="91440" bIns="45720" rtlCol="0">
              <a:noAutofit/>
            </a:bodyPr>
            <a:lstStyle>
              <a:lvl1pPr marL="0" indent="-192600" algn="l" defTabSz="914400" rtl="0" eaLnBrk="1" latinLnBrk="0" hangingPunct="1">
                <a:lnSpc>
                  <a:spcPct val="100000"/>
                </a:lnSpc>
                <a:spcBef>
                  <a:spcPts val="1000"/>
                </a:spcBef>
                <a:buFont typeface="Arial" panose="020B0604020202020204" pitchFamily="34" charset="0"/>
                <a:buNone/>
                <a:defRPr sz="1900" b="1" kern="1200">
                  <a:solidFill>
                    <a:srgbClr val="D1962A"/>
                  </a:solidFill>
                  <a:latin typeface="Arial" panose="020B0604020202020204" pitchFamily="34" charset="0"/>
                  <a:ea typeface="+mn-ea"/>
                  <a:cs typeface="Arial" panose="020B0604020202020204" pitchFamily="34" charset="0"/>
                </a:defRPr>
              </a:lvl1pPr>
              <a:lvl2pPr marL="180000" indent="-120600" algn="l" defTabSz="914400" rtl="0" eaLnBrk="1" latinLnBrk="0" hangingPunct="1">
                <a:lnSpc>
                  <a:spcPct val="100000"/>
                </a:lnSpc>
                <a:spcBef>
                  <a:spcPts val="500"/>
                </a:spcBef>
                <a:buSzPct val="70000"/>
                <a:buFontTx/>
                <a:buBlip>
                  <a:blip r:embed="rId5"/>
                </a:buBlip>
                <a:defRPr sz="1600" kern="1200">
                  <a:solidFill>
                    <a:srgbClr val="475861"/>
                  </a:solidFill>
                  <a:latin typeface="Arial" panose="020B0604020202020204" pitchFamily="34" charset="0"/>
                  <a:ea typeface="+mn-ea"/>
                  <a:cs typeface="Arial" panose="020B0604020202020204" pitchFamily="34" charset="0"/>
                </a:defRPr>
              </a:lvl2pPr>
              <a:lvl3pPr marL="360000" indent="-192600" algn="l" defTabSz="914400" rtl="0" eaLnBrk="1" latinLnBrk="0" hangingPunct="1">
                <a:lnSpc>
                  <a:spcPct val="100000"/>
                </a:lnSpc>
                <a:spcBef>
                  <a:spcPts val="500"/>
                </a:spcBef>
                <a:buSzPct val="70000"/>
                <a:buFontTx/>
                <a:buBlip>
                  <a:blip r:embed="rId5"/>
                </a:buBlip>
                <a:defRPr sz="1600" kern="1200">
                  <a:solidFill>
                    <a:srgbClr val="007CC4"/>
                  </a:solidFill>
                  <a:latin typeface="Arial" panose="020B0604020202020204" pitchFamily="34" charset="0"/>
                  <a:ea typeface="+mn-ea"/>
                  <a:cs typeface="Arial" panose="020B0604020202020204" pitchFamily="34" charset="0"/>
                </a:defRPr>
              </a:lvl3pPr>
              <a:lvl4pPr marL="360000" indent="-192600" algn="l" defTabSz="914400" rtl="0" eaLnBrk="1" latinLnBrk="0" hangingPunct="1">
                <a:lnSpc>
                  <a:spcPct val="100000"/>
                </a:lnSpc>
                <a:spcBef>
                  <a:spcPts val="500"/>
                </a:spcBef>
                <a:buSzPct val="70000"/>
                <a:buFontTx/>
                <a:buBlip>
                  <a:blip r:embed="rId5"/>
                </a:buBlip>
                <a:defRPr sz="1600" kern="1200">
                  <a:solidFill>
                    <a:srgbClr val="475861"/>
                  </a:solidFill>
                  <a:latin typeface="Arial" panose="020B0604020202020204" pitchFamily="34" charset="0"/>
                  <a:ea typeface="+mn-ea"/>
                  <a:cs typeface="Arial" panose="020B0604020202020204" pitchFamily="34" charset="0"/>
                </a:defRPr>
              </a:lvl4pPr>
              <a:lvl5pPr marL="360000" indent="-192600" algn="l" defTabSz="914400" rtl="0" eaLnBrk="1" latinLnBrk="0" hangingPunct="1">
                <a:lnSpc>
                  <a:spcPct val="100000"/>
                </a:lnSpc>
                <a:spcBef>
                  <a:spcPts val="500"/>
                </a:spcBef>
                <a:buSzPct val="70000"/>
                <a:buFontTx/>
                <a:buBlip>
                  <a:blip r:embed="rId5"/>
                </a:buBlip>
                <a:defRPr sz="1600" kern="1200">
                  <a:solidFill>
                    <a:srgbClr val="47586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9400" lvl="1" indent="0">
                <a:spcBef>
                  <a:spcPts val="200"/>
                </a:spcBef>
                <a:buNone/>
              </a:pPr>
              <a:r>
                <a:rPr lang="en-CA" sz="1300" dirty="0">
                  <a:solidFill>
                    <a:srgbClr val="0061A5"/>
                  </a:solidFill>
                  <a:latin typeface="Arial Black" panose="020B0604020202020204" pitchFamily="34" charset="0"/>
                  <a:cs typeface="+mn-cs"/>
                </a:rPr>
                <a:t>Frederick Earnest </a:t>
              </a:r>
            </a:p>
            <a:p>
              <a:pPr marL="59400" lvl="1" indent="0">
                <a:spcBef>
                  <a:spcPts val="200"/>
                </a:spcBef>
                <a:buNone/>
              </a:pPr>
              <a:r>
                <a:rPr lang="en-CA" sz="1050" dirty="0">
                  <a:solidFill>
                    <a:srgbClr val="007AC2"/>
                  </a:solidFill>
                </a:rPr>
                <a:t>President, CEO &amp; Director</a:t>
              </a:r>
            </a:p>
          </p:txBody>
        </p:sp>
        <p:sp>
          <p:nvSpPr>
            <p:cNvPr id="15" name="Content Placeholder 8">
              <a:extLst>
                <a:ext uri="{FF2B5EF4-FFF2-40B4-BE49-F238E27FC236}">
                  <a16:creationId xmlns:a16="http://schemas.microsoft.com/office/drawing/2014/main" id="{A7693BFD-D93F-DB48-961F-C86FB434C5B9}"/>
                </a:ext>
              </a:extLst>
            </p:cNvPr>
            <p:cNvSpPr txBox="1">
              <a:spLocks/>
            </p:cNvSpPr>
            <p:nvPr/>
          </p:nvSpPr>
          <p:spPr>
            <a:xfrm>
              <a:off x="4285003" y="3712276"/>
              <a:ext cx="1866544" cy="1709955"/>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SzPct val="105000"/>
                <a:buFontTx/>
                <a:buBlip>
                  <a:blip r:embed="rId6">
                    <a:extLst>
                      <a:ext uri="{96DAC541-7B7A-43D3-8B79-37D633B846F1}">
                        <asvg:svgBlip xmlns:asvg="http://schemas.microsoft.com/office/drawing/2016/SVG/main" r:embed="rId7"/>
                      </a:ext>
                    </a:extLst>
                  </a:blip>
                </a:buBlip>
                <a:defRPr sz="1500" b="0" kern="1200">
                  <a:solidFill>
                    <a:srgbClr val="1F404D"/>
                  </a:solidFill>
                  <a:latin typeface="Arial" panose="020B0604020202020204" pitchFamily="34" charset="0"/>
                  <a:ea typeface="+mn-ea"/>
                  <a:cs typeface="Arial" panose="020B0604020202020204" pitchFamily="34" charset="0"/>
                </a:defRPr>
              </a:lvl1pPr>
              <a:lvl2pPr marL="469800" indent="-156600" algn="l" defTabSz="914400" rtl="0" eaLnBrk="1" latinLnBrk="0" hangingPunct="1">
                <a:lnSpc>
                  <a:spcPct val="90000"/>
                </a:lnSpc>
                <a:spcBef>
                  <a:spcPts val="500"/>
                </a:spcBef>
                <a:buClr>
                  <a:srgbClr val="DBA71A"/>
                </a:buClr>
                <a:buSzPct val="85000"/>
                <a:buFontTx/>
                <a:buBlip>
                  <a:blip r:embed="rId8">
                    <a:extLst>
                      <a:ext uri="{96DAC541-7B7A-43D3-8B79-37D633B846F1}">
                        <asvg:svgBlip xmlns:asvg="http://schemas.microsoft.com/office/drawing/2016/SVG/main" r:embed="rId9"/>
                      </a:ext>
                    </a:extLst>
                  </a:blip>
                </a:buBlip>
                <a:defRPr sz="1300" kern="1200">
                  <a:solidFill>
                    <a:srgbClr val="1F404D"/>
                  </a:solidFill>
                  <a:latin typeface="Arial" panose="020B0604020202020204" pitchFamily="34" charset="0"/>
                  <a:ea typeface="+mn-ea"/>
                  <a:cs typeface="Arial" panose="020B0604020202020204" pitchFamily="34" charset="0"/>
                </a:defRPr>
              </a:lvl2pPr>
              <a:lvl3pPr marL="819000" indent="-156600" algn="l" defTabSz="914400" rtl="0" eaLnBrk="1" latinLnBrk="0" hangingPunct="1">
                <a:lnSpc>
                  <a:spcPct val="90000"/>
                </a:lnSpc>
                <a:spcBef>
                  <a:spcPts val="500"/>
                </a:spcBef>
                <a:buClr>
                  <a:srgbClr val="0061A6"/>
                </a:buClr>
                <a:buSzPct val="105000"/>
                <a:buFont typeface="Wingdings" pitchFamily="2" charset="2"/>
                <a:buChar char="§"/>
                <a:defRPr sz="1100" kern="1200">
                  <a:solidFill>
                    <a:srgbClr val="1F404D"/>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F404D"/>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F404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6600" indent="-156600">
                <a:lnSpc>
                  <a:spcPts val="1300"/>
                </a:lnSpc>
              </a:pPr>
              <a:r>
                <a:rPr lang="en-GB" sz="1050" dirty="0">
                  <a:solidFill>
                    <a:srgbClr val="20404E"/>
                  </a:solidFill>
                </a:rPr>
                <a:t>CEO since January 2012 and senior officer of Vista since 2006</a:t>
              </a:r>
            </a:p>
            <a:p>
              <a:pPr marL="156600" indent="-156600">
                <a:lnSpc>
                  <a:spcPts val="1300"/>
                </a:lnSpc>
              </a:pPr>
              <a:r>
                <a:rPr lang="en-GB" sz="1050" dirty="0">
                  <a:solidFill>
                    <a:srgbClr val="20404E"/>
                  </a:solidFill>
                </a:rPr>
                <a:t>Former President of Pacific Rim El Salvador and General Manager of Compañia Minera Dayton (Chile). 30+ years industry experience</a:t>
              </a:r>
            </a:p>
          </p:txBody>
        </p:sp>
        <p:pic>
          <p:nvPicPr>
            <p:cNvPr id="16" name="Picture 15" descr="A close-up of a person smiling&#10;&#10;Description automatically generated">
              <a:extLst>
                <a:ext uri="{FF2B5EF4-FFF2-40B4-BE49-F238E27FC236}">
                  <a16:creationId xmlns:a16="http://schemas.microsoft.com/office/drawing/2014/main" id="{D5A3C695-29F5-1CE8-E595-7D40E0073664}"/>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6597396" y="1841130"/>
              <a:ext cx="1185810" cy="1185810"/>
            </a:xfrm>
            <a:prstGeom prst="ellipse">
              <a:avLst/>
            </a:prstGeom>
          </p:spPr>
        </p:pic>
        <p:sp>
          <p:nvSpPr>
            <p:cNvPr id="17" name="Content Placeholder 6">
              <a:extLst>
                <a:ext uri="{FF2B5EF4-FFF2-40B4-BE49-F238E27FC236}">
                  <a16:creationId xmlns:a16="http://schemas.microsoft.com/office/drawing/2014/main" id="{D67C4D53-02F0-BD48-7F57-EEB5582A77A2}"/>
                </a:ext>
              </a:extLst>
            </p:cNvPr>
            <p:cNvSpPr txBox="1">
              <a:spLocks/>
            </p:cNvSpPr>
            <p:nvPr/>
          </p:nvSpPr>
          <p:spPr>
            <a:xfrm>
              <a:off x="6429888" y="3070565"/>
              <a:ext cx="2026411" cy="448969"/>
            </a:xfrm>
            <a:prstGeom prst="rect">
              <a:avLst/>
            </a:prstGeom>
          </p:spPr>
          <p:txBody>
            <a:bodyPr vert="horz" lIns="0" tIns="45720" rIns="91440" bIns="45720" rtlCol="0">
              <a:noAutofit/>
            </a:bodyPr>
            <a:lstStyle>
              <a:lvl1pPr marL="0" indent="-192600" algn="l" defTabSz="914400" rtl="0" eaLnBrk="1" latinLnBrk="0" hangingPunct="1">
                <a:lnSpc>
                  <a:spcPct val="100000"/>
                </a:lnSpc>
                <a:spcBef>
                  <a:spcPts val="1000"/>
                </a:spcBef>
                <a:buFont typeface="Arial" panose="020B0604020202020204" pitchFamily="34" charset="0"/>
                <a:buNone/>
                <a:defRPr sz="1900" b="1" kern="1200">
                  <a:solidFill>
                    <a:srgbClr val="D1962A"/>
                  </a:solidFill>
                  <a:latin typeface="Arial" panose="020B0604020202020204" pitchFamily="34" charset="0"/>
                  <a:ea typeface="+mn-ea"/>
                  <a:cs typeface="Arial" panose="020B0604020202020204" pitchFamily="34" charset="0"/>
                </a:defRPr>
              </a:lvl1pPr>
              <a:lvl2pPr marL="180000" indent="-120600" algn="l" defTabSz="914400" rtl="0" eaLnBrk="1" latinLnBrk="0" hangingPunct="1">
                <a:lnSpc>
                  <a:spcPct val="100000"/>
                </a:lnSpc>
                <a:spcBef>
                  <a:spcPts val="500"/>
                </a:spcBef>
                <a:buSzPct val="70000"/>
                <a:buFontTx/>
                <a:buBlip>
                  <a:blip r:embed="rId5"/>
                </a:buBlip>
                <a:defRPr sz="1600" kern="1200">
                  <a:solidFill>
                    <a:srgbClr val="475861"/>
                  </a:solidFill>
                  <a:latin typeface="Arial" panose="020B0604020202020204" pitchFamily="34" charset="0"/>
                  <a:ea typeface="+mn-ea"/>
                  <a:cs typeface="Arial" panose="020B0604020202020204" pitchFamily="34" charset="0"/>
                </a:defRPr>
              </a:lvl2pPr>
              <a:lvl3pPr marL="360000" indent="-192600" algn="l" defTabSz="914400" rtl="0" eaLnBrk="1" latinLnBrk="0" hangingPunct="1">
                <a:lnSpc>
                  <a:spcPct val="100000"/>
                </a:lnSpc>
                <a:spcBef>
                  <a:spcPts val="500"/>
                </a:spcBef>
                <a:buSzPct val="70000"/>
                <a:buFontTx/>
                <a:buBlip>
                  <a:blip r:embed="rId5"/>
                </a:buBlip>
                <a:defRPr sz="1600" kern="1200">
                  <a:solidFill>
                    <a:srgbClr val="007CC4"/>
                  </a:solidFill>
                  <a:latin typeface="Arial" panose="020B0604020202020204" pitchFamily="34" charset="0"/>
                  <a:ea typeface="+mn-ea"/>
                  <a:cs typeface="Arial" panose="020B0604020202020204" pitchFamily="34" charset="0"/>
                </a:defRPr>
              </a:lvl3pPr>
              <a:lvl4pPr marL="360000" indent="-192600" algn="l" defTabSz="914400" rtl="0" eaLnBrk="1" latinLnBrk="0" hangingPunct="1">
                <a:lnSpc>
                  <a:spcPct val="100000"/>
                </a:lnSpc>
                <a:spcBef>
                  <a:spcPts val="500"/>
                </a:spcBef>
                <a:buSzPct val="70000"/>
                <a:buFontTx/>
                <a:buBlip>
                  <a:blip r:embed="rId5"/>
                </a:buBlip>
                <a:defRPr sz="1600" kern="1200">
                  <a:solidFill>
                    <a:srgbClr val="475861"/>
                  </a:solidFill>
                  <a:latin typeface="Arial" panose="020B0604020202020204" pitchFamily="34" charset="0"/>
                  <a:ea typeface="+mn-ea"/>
                  <a:cs typeface="Arial" panose="020B0604020202020204" pitchFamily="34" charset="0"/>
                </a:defRPr>
              </a:lvl4pPr>
              <a:lvl5pPr marL="360000" indent="-192600" algn="l" defTabSz="914400" rtl="0" eaLnBrk="1" latinLnBrk="0" hangingPunct="1">
                <a:lnSpc>
                  <a:spcPct val="100000"/>
                </a:lnSpc>
                <a:spcBef>
                  <a:spcPts val="500"/>
                </a:spcBef>
                <a:buSzPct val="70000"/>
                <a:buFontTx/>
                <a:buBlip>
                  <a:blip r:embed="rId5"/>
                </a:buBlip>
                <a:defRPr sz="1600" kern="1200">
                  <a:solidFill>
                    <a:srgbClr val="47586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9400" lvl="1" indent="0">
                <a:spcBef>
                  <a:spcPts val="200"/>
                </a:spcBef>
                <a:buNone/>
              </a:pPr>
              <a:r>
                <a:rPr lang="en-CA" sz="1300" dirty="0">
                  <a:solidFill>
                    <a:srgbClr val="0061A5"/>
                  </a:solidFill>
                  <a:latin typeface="Arial Black" panose="020B0604020202020204" pitchFamily="34" charset="0"/>
                  <a:cs typeface="+mn-cs"/>
                </a:rPr>
                <a:t>Deborah J. Friedman </a:t>
              </a:r>
            </a:p>
            <a:p>
              <a:pPr marL="59400" lvl="1" indent="0">
                <a:spcBef>
                  <a:spcPts val="200"/>
                </a:spcBef>
                <a:buNone/>
              </a:pPr>
              <a:r>
                <a:rPr lang="en-CA" sz="1050" dirty="0">
                  <a:solidFill>
                    <a:srgbClr val="007AC2"/>
                  </a:solidFill>
                </a:rPr>
                <a:t>Governance Committee Chair</a:t>
              </a:r>
            </a:p>
          </p:txBody>
        </p:sp>
        <p:sp>
          <p:nvSpPr>
            <p:cNvPr id="18" name="Content Placeholder 8">
              <a:extLst>
                <a:ext uri="{FF2B5EF4-FFF2-40B4-BE49-F238E27FC236}">
                  <a16:creationId xmlns:a16="http://schemas.microsoft.com/office/drawing/2014/main" id="{D5F0ACB6-04C9-E023-2D0E-2F078535E0B8}"/>
                </a:ext>
              </a:extLst>
            </p:cNvPr>
            <p:cNvSpPr txBox="1">
              <a:spLocks/>
            </p:cNvSpPr>
            <p:nvPr/>
          </p:nvSpPr>
          <p:spPr>
            <a:xfrm>
              <a:off x="6394820" y="3697511"/>
              <a:ext cx="1866544" cy="271022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SzPct val="105000"/>
                <a:buFontTx/>
                <a:buBlip>
                  <a:blip r:embed="rId6">
                    <a:extLst>
                      <a:ext uri="{96DAC541-7B7A-43D3-8B79-37D633B846F1}">
                        <asvg:svgBlip xmlns:asvg="http://schemas.microsoft.com/office/drawing/2016/SVG/main" r:embed="rId7"/>
                      </a:ext>
                    </a:extLst>
                  </a:blip>
                </a:buBlip>
                <a:defRPr sz="1500" b="0" kern="1200">
                  <a:solidFill>
                    <a:srgbClr val="1F404D"/>
                  </a:solidFill>
                  <a:latin typeface="Arial" panose="020B0604020202020204" pitchFamily="34" charset="0"/>
                  <a:ea typeface="+mn-ea"/>
                  <a:cs typeface="Arial" panose="020B0604020202020204" pitchFamily="34" charset="0"/>
                </a:defRPr>
              </a:lvl1pPr>
              <a:lvl2pPr marL="469800" indent="-156600" algn="l" defTabSz="914400" rtl="0" eaLnBrk="1" latinLnBrk="0" hangingPunct="1">
                <a:lnSpc>
                  <a:spcPct val="90000"/>
                </a:lnSpc>
                <a:spcBef>
                  <a:spcPts val="500"/>
                </a:spcBef>
                <a:buClr>
                  <a:srgbClr val="DBA71A"/>
                </a:buClr>
                <a:buSzPct val="85000"/>
                <a:buFontTx/>
                <a:buBlip>
                  <a:blip r:embed="rId8">
                    <a:extLst>
                      <a:ext uri="{96DAC541-7B7A-43D3-8B79-37D633B846F1}">
                        <asvg:svgBlip xmlns:asvg="http://schemas.microsoft.com/office/drawing/2016/SVG/main" r:embed="rId9"/>
                      </a:ext>
                    </a:extLst>
                  </a:blip>
                </a:buBlip>
                <a:defRPr sz="1300" kern="1200">
                  <a:solidFill>
                    <a:srgbClr val="1F404D"/>
                  </a:solidFill>
                  <a:latin typeface="Arial" panose="020B0604020202020204" pitchFamily="34" charset="0"/>
                  <a:ea typeface="+mn-ea"/>
                  <a:cs typeface="Arial" panose="020B0604020202020204" pitchFamily="34" charset="0"/>
                </a:defRPr>
              </a:lvl2pPr>
              <a:lvl3pPr marL="819000" indent="-156600" algn="l" defTabSz="914400" rtl="0" eaLnBrk="1" latinLnBrk="0" hangingPunct="1">
                <a:lnSpc>
                  <a:spcPct val="90000"/>
                </a:lnSpc>
                <a:spcBef>
                  <a:spcPts val="500"/>
                </a:spcBef>
                <a:buClr>
                  <a:srgbClr val="0061A6"/>
                </a:buClr>
                <a:buSzPct val="105000"/>
                <a:buFont typeface="Wingdings" pitchFamily="2" charset="2"/>
                <a:buChar char="§"/>
                <a:defRPr sz="1100" kern="1200">
                  <a:solidFill>
                    <a:srgbClr val="1F404D"/>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F404D"/>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F404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6600" indent="-156600">
                <a:lnSpc>
                  <a:spcPts val="1300"/>
                </a:lnSpc>
              </a:pPr>
              <a:r>
                <a:rPr lang="en-GB" sz="1050" dirty="0">
                  <a:solidFill>
                    <a:srgbClr val="20404E"/>
                  </a:solidFill>
                </a:rPr>
                <a:t>Director of Golden Minerals Company and former Partner (retired) at Davis Graham &amp; Stubbs LLP from August 2000 to December 2016 and counsel from May 1999 to August 2000</a:t>
              </a:r>
            </a:p>
            <a:p>
              <a:pPr marL="156600" indent="-156600">
                <a:lnSpc>
                  <a:spcPts val="1300"/>
                </a:lnSpc>
              </a:pPr>
              <a:r>
                <a:rPr lang="en-GB" sz="1050" dirty="0">
                  <a:solidFill>
                    <a:srgbClr val="20404E"/>
                  </a:solidFill>
                </a:rPr>
                <a:t>VP and General Counsel and other senior management positions at Golden Minerals Company, Cyprus Amax Minerals Company, and AMAX Gold</a:t>
              </a:r>
            </a:p>
          </p:txBody>
        </p:sp>
        <p:pic>
          <p:nvPicPr>
            <p:cNvPr id="19" name="Picture 18">
              <a:extLst>
                <a:ext uri="{FF2B5EF4-FFF2-40B4-BE49-F238E27FC236}">
                  <a16:creationId xmlns:a16="http://schemas.microsoft.com/office/drawing/2014/main" id="{64FCC594-05E3-1611-85B2-CDBC51C008D5}"/>
                </a:ext>
              </a:extLst>
            </p:cNvPr>
            <p:cNvPicPr>
              <a:picLocks noChangeAspect="1"/>
            </p:cNvPicPr>
            <p:nvPr/>
          </p:nvPicPr>
          <p:blipFill>
            <a:blip r:embed="rId13"/>
            <a:srcRect t="7931" b="7931"/>
            <a:stretch/>
          </p:blipFill>
          <p:spPr>
            <a:xfrm>
              <a:off x="8764438" y="1810610"/>
              <a:ext cx="1185810" cy="1185810"/>
            </a:xfrm>
            <a:prstGeom prst="ellipse">
              <a:avLst/>
            </a:prstGeom>
          </p:spPr>
        </p:pic>
        <p:sp>
          <p:nvSpPr>
            <p:cNvPr id="20" name="Content Placeholder 6">
              <a:extLst>
                <a:ext uri="{FF2B5EF4-FFF2-40B4-BE49-F238E27FC236}">
                  <a16:creationId xmlns:a16="http://schemas.microsoft.com/office/drawing/2014/main" id="{2D3ADF56-B078-07C9-58BB-855C14C45AA1}"/>
                </a:ext>
              </a:extLst>
            </p:cNvPr>
            <p:cNvSpPr txBox="1">
              <a:spLocks/>
            </p:cNvSpPr>
            <p:nvPr/>
          </p:nvSpPr>
          <p:spPr>
            <a:xfrm>
              <a:off x="8650974" y="3056929"/>
              <a:ext cx="2243062" cy="448969"/>
            </a:xfrm>
            <a:prstGeom prst="rect">
              <a:avLst/>
            </a:prstGeom>
          </p:spPr>
          <p:txBody>
            <a:bodyPr vert="horz" lIns="0" tIns="45720" rIns="91440" bIns="45720" rtlCol="0">
              <a:noAutofit/>
            </a:bodyPr>
            <a:lstStyle>
              <a:lvl1pPr marL="0" indent="-192600" algn="l" defTabSz="914400" rtl="0" eaLnBrk="1" latinLnBrk="0" hangingPunct="1">
                <a:lnSpc>
                  <a:spcPct val="100000"/>
                </a:lnSpc>
                <a:spcBef>
                  <a:spcPts val="1000"/>
                </a:spcBef>
                <a:buFont typeface="Arial" panose="020B0604020202020204" pitchFamily="34" charset="0"/>
                <a:buNone/>
                <a:defRPr sz="1900" b="1" kern="1200">
                  <a:solidFill>
                    <a:srgbClr val="D1962A"/>
                  </a:solidFill>
                  <a:latin typeface="Arial" panose="020B0604020202020204" pitchFamily="34" charset="0"/>
                  <a:ea typeface="+mn-ea"/>
                  <a:cs typeface="Arial" panose="020B0604020202020204" pitchFamily="34" charset="0"/>
                </a:defRPr>
              </a:lvl1pPr>
              <a:lvl2pPr marL="180000" indent="-120600" algn="l" defTabSz="914400" rtl="0" eaLnBrk="1" latinLnBrk="0" hangingPunct="1">
                <a:lnSpc>
                  <a:spcPct val="100000"/>
                </a:lnSpc>
                <a:spcBef>
                  <a:spcPts val="500"/>
                </a:spcBef>
                <a:buSzPct val="70000"/>
                <a:buFontTx/>
                <a:buBlip>
                  <a:blip r:embed="rId5"/>
                </a:buBlip>
                <a:defRPr sz="1600" kern="1200">
                  <a:solidFill>
                    <a:srgbClr val="475861"/>
                  </a:solidFill>
                  <a:latin typeface="Arial" panose="020B0604020202020204" pitchFamily="34" charset="0"/>
                  <a:ea typeface="+mn-ea"/>
                  <a:cs typeface="Arial" panose="020B0604020202020204" pitchFamily="34" charset="0"/>
                </a:defRPr>
              </a:lvl2pPr>
              <a:lvl3pPr marL="360000" indent="-192600" algn="l" defTabSz="914400" rtl="0" eaLnBrk="1" latinLnBrk="0" hangingPunct="1">
                <a:lnSpc>
                  <a:spcPct val="100000"/>
                </a:lnSpc>
                <a:spcBef>
                  <a:spcPts val="500"/>
                </a:spcBef>
                <a:buSzPct val="70000"/>
                <a:buFontTx/>
                <a:buBlip>
                  <a:blip r:embed="rId5"/>
                </a:buBlip>
                <a:defRPr sz="1600" kern="1200">
                  <a:solidFill>
                    <a:srgbClr val="007CC4"/>
                  </a:solidFill>
                  <a:latin typeface="Arial" panose="020B0604020202020204" pitchFamily="34" charset="0"/>
                  <a:ea typeface="+mn-ea"/>
                  <a:cs typeface="Arial" panose="020B0604020202020204" pitchFamily="34" charset="0"/>
                </a:defRPr>
              </a:lvl3pPr>
              <a:lvl4pPr marL="360000" indent="-192600" algn="l" defTabSz="914400" rtl="0" eaLnBrk="1" latinLnBrk="0" hangingPunct="1">
                <a:lnSpc>
                  <a:spcPct val="100000"/>
                </a:lnSpc>
                <a:spcBef>
                  <a:spcPts val="500"/>
                </a:spcBef>
                <a:buSzPct val="70000"/>
                <a:buFontTx/>
                <a:buBlip>
                  <a:blip r:embed="rId5"/>
                </a:buBlip>
                <a:defRPr sz="1600" kern="1200">
                  <a:solidFill>
                    <a:srgbClr val="475861"/>
                  </a:solidFill>
                  <a:latin typeface="Arial" panose="020B0604020202020204" pitchFamily="34" charset="0"/>
                  <a:ea typeface="+mn-ea"/>
                  <a:cs typeface="Arial" panose="020B0604020202020204" pitchFamily="34" charset="0"/>
                </a:defRPr>
              </a:lvl4pPr>
              <a:lvl5pPr marL="360000" indent="-192600" algn="l" defTabSz="914400" rtl="0" eaLnBrk="1" latinLnBrk="0" hangingPunct="1">
                <a:lnSpc>
                  <a:spcPct val="100000"/>
                </a:lnSpc>
                <a:spcBef>
                  <a:spcPts val="500"/>
                </a:spcBef>
                <a:buSzPct val="70000"/>
                <a:buFontTx/>
                <a:buBlip>
                  <a:blip r:embed="rId5"/>
                </a:buBlip>
                <a:defRPr sz="1600" kern="1200">
                  <a:solidFill>
                    <a:srgbClr val="47586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9400" lvl="1" indent="0">
                <a:spcBef>
                  <a:spcPts val="200"/>
                </a:spcBef>
                <a:buNone/>
              </a:pPr>
              <a:r>
                <a:rPr lang="en-CA" sz="1300" dirty="0">
                  <a:solidFill>
                    <a:srgbClr val="0061A5"/>
                  </a:solidFill>
                  <a:latin typeface="Arial Black" panose="020B0604020202020204" pitchFamily="34" charset="0"/>
                  <a:cs typeface="+mn-cs"/>
                </a:rPr>
                <a:t>Patrick Keenan</a:t>
              </a:r>
              <a:endParaRPr lang="en-CA" sz="1000" dirty="0">
                <a:solidFill>
                  <a:srgbClr val="507181"/>
                </a:solidFill>
              </a:endParaRPr>
            </a:p>
            <a:p>
              <a:pPr marL="59400" lvl="1" indent="0">
                <a:spcBef>
                  <a:spcPts val="200"/>
                </a:spcBef>
                <a:buNone/>
              </a:pPr>
              <a:r>
                <a:rPr lang="en-CA" sz="1050" dirty="0">
                  <a:solidFill>
                    <a:srgbClr val="007AC2"/>
                  </a:solidFill>
                </a:rPr>
                <a:t>Audit Committee Chair</a:t>
              </a:r>
            </a:p>
          </p:txBody>
        </p:sp>
        <p:sp>
          <p:nvSpPr>
            <p:cNvPr id="21" name="Content Placeholder 8">
              <a:extLst>
                <a:ext uri="{FF2B5EF4-FFF2-40B4-BE49-F238E27FC236}">
                  <a16:creationId xmlns:a16="http://schemas.microsoft.com/office/drawing/2014/main" id="{CC6E57BB-9B65-8E76-22E6-F1A4916E0C19}"/>
                </a:ext>
              </a:extLst>
            </p:cNvPr>
            <p:cNvSpPr txBox="1">
              <a:spLocks/>
            </p:cNvSpPr>
            <p:nvPr/>
          </p:nvSpPr>
          <p:spPr>
            <a:xfrm>
              <a:off x="8414518" y="3733069"/>
              <a:ext cx="1942706" cy="2376805"/>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SzPct val="105000"/>
                <a:buFontTx/>
                <a:buBlip>
                  <a:blip r:embed="rId6">
                    <a:extLst>
                      <a:ext uri="{96DAC541-7B7A-43D3-8B79-37D633B846F1}">
                        <asvg:svgBlip xmlns:asvg="http://schemas.microsoft.com/office/drawing/2016/SVG/main" r:embed="rId7"/>
                      </a:ext>
                    </a:extLst>
                  </a:blip>
                </a:buBlip>
                <a:defRPr sz="1500" b="0" kern="1200">
                  <a:solidFill>
                    <a:srgbClr val="1F404D"/>
                  </a:solidFill>
                  <a:latin typeface="Arial" panose="020B0604020202020204" pitchFamily="34" charset="0"/>
                  <a:ea typeface="+mn-ea"/>
                  <a:cs typeface="Arial" panose="020B0604020202020204" pitchFamily="34" charset="0"/>
                </a:defRPr>
              </a:lvl1pPr>
              <a:lvl2pPr marL="469800" indent="-156600" algn="l" defTabSz="914400" rtl="0" eaLnBrk="1" latinLnBrk="0" hangingPunct="1">
                <a:lnSpc>
                  <a:spcPct val="90000"/>
                </a:lnSpc>
                <a:spcBef>
                  <a:spcPts val="500"/>
                </a:spcBef>
                <a:buClr>
                  <a:srgbClr val="DBA71A"/>
                </a:buClr>
                <a:buSzPct val="85000"/>
                <a:buFontTx/>
                <a:buBlip>
                  <a:blip r:embed="rId8">
                    <a:extLst>
                      <a:ext uri="{96DAC541-7B7A-43D3-8B79-37D633B846F1}">
                        <asvg:svgBlip xmlns:asvg="http://schemas.microsoft.com/office/drawing/2016/SVG/main" r:embed="rId9"/>
                      </a:ext>
                    </a:extLst>
                  </a:blip>
                </a:buBlip>
                <a:defRPr sz="1300" kern="1200">
                  <a:solidFill>
                    <a:srgbClr val="1F404D"/>
                  </a:solidFill>
                  <a:latin typeface="Arial" panose="020B0604020202020204" pitchFamily="34" charset="0"/>
                  <a:ea typeface="+mn-ea"/>
                  <a:cs typeface="Arial" panose="020B0604020202020204" pitchFamily="34" charset="0"/>
                </a:defRPr>
              </a:lvl2pPr>
              <a:lvl3pPr marL="819000" indent="-156600" algn="l" defTabSz="914400" rtl="0" eaLnBrk="1" latinLnBrk="0" hangingPunct="1">
                <a:lnSpc>
                  <a:spcPct val="90000"/>
                </a:lnSpc>
                <a:spcBef>
                  <a:spcPts val="500"/>
                </a:spcBef>
                <a:buClr>
                  <a:srgbClr val="0061A6"/>
                </a:buClr>
                <a:buSzPct val="105000"/>
                <a:buFont typeface="Wingdings" pitchFamily="2" charset="2"/>
                <a:buChar char="§"/>
                <a:defRPr sz="1100" kern="1200">
                  <a:solidFill>
                    <a:srgbClr val="1F404D"/>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F404D"/>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F404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6600" indent="-156600">
                <a:lnSpc>
                  <a:spcPts val="1300"/>
                </a:lnSpc>
              </a:pPr>
              <a:r>
                <a:rPr lang="en-GB" sz="1050" dirty="0">
                  <a:solidFill>
                    <a:srgbClr val="20404E"/>
                  </a:solidFill>
                </a:rPr>
                <a:t>Retired mining </a:t>
              </a:r>
              <a:r>
                <a:rPr lang="en-US" sz="1050" dirty="0">
                  <a:effectLst/>
                  <a:latin typeface="Arial" panose="020B0604020202020204" pitchFamily="34" charset="0"/>
                  <a:ea typeface="Aptos" panose="020B0004020202020204" pitchFamily="34" charset="0"/>
                </a:rPr>
                <a:t>executive and accomplished CFO, with more than 30 years of executive mining industry experience</a:t>
              </a:r>
              <a:endParaRPr lang="en-GB" sz="1050" dirty="0">
                <a:solidFill>
                  <a:srgbClr val="20404E"/>
                </a:solidFill>
              </a:endParaRPr>
            </a:p>
            <a:p>
              <a:pPr marL="156600" indent="-156600">
                <a:lnSpc>
                  <a:spcPts val="1300"/>
                </a:lnSpc>
              </a:pPr>
              <a:r>
                <a:rPr lang="en-GB" sz="1050" dirty="0">
                  <a:solidFill>
                    <a:srgbClr val="20404E"/>
                  </a:solidFill>
                </a:rPr>
                <a:t>Former </a:t>
              </a:r>
              <a:r>
                <a:rPr lang="en-US" sz="1050" dirty="0">
                  <a:solidFill>
                    <a:srgbClr val="20404E"/>
                  </a:solidFill>
                </a:rPr>
                <a:t>EVP and CFO of PolyMet Mining Corp.;  former SVP Finance and Treasurer of Newmont Mining Corporation; and held various senior management positions at Rio Tinto</a:t>
              </a:r>
              <a:endParaRPr lang="en-GB" sz="1050" dirty="0">
                <a:solidFill>
                  <a:srgbClr val="20404E"/>
                </a:solidFill>
              </a:endParaRPr>
            </a:p>
          </p:txBody>
        </p:sp>
        <p:sp>
          <p:nvSpPr>
            <p:cNvPr id="23" name="Content Placeholder 6">
              <a:extLst>
                <a:ext uri="{FF2B5EF4-FFF2-40B4-BE49-F238E27FC236}">
                  <a16:creationId xmlns:a16="http://schemas.microsoft.com/office/drawing/2014/main" id="{8821FA32-4F2F-E3B9-C051-0CF425C69D20}"/>
                </a:ext>
              </a:extLst>
            </p:cNvPr>
            <p:cNvSpPr txBox="1">
              <a:spLocks/>
            </p:cNvSpPr>
            <p:nvPr/>
          </p:nvSpPr>
          <p:spPr>
            <a:xfrm>
              <a:off x="10431132" y="3053769"/>
              <a:ext cx="1613230" cy="448969"/>
            </a:xfrm>
            <a:prstGeom prst="rect">
              <a:avLst/>
            </a:prstGeom>
          </p:spPr>
          <p:txBody>
            <a:bodyPr vert="horz" lIns="0" tIns="45720" rIns="91440" bIns="45720" rtlCol="0">
              <a:noAutofit/>
            </a:bodyPr>
            <a:lstStyle>
              <a:lvl1pPr marL="0" indent="-192600" algn="l" defTabSz="914400" rtl="0" eaLnBrk="1" latinLnBrk="0" hangingPunct="1">
                <a:lnSpc>
                  <a:spcPct val="100000"/>
                </a:lnSpc>
                <a:spcBef>
                  <a:spcPts val="1000"/>
                </a:spcBef>
                <a:buFont typeface="Arial" panose="020B0604020202020204" pitchFamily="34" charset="0"/>
                <a:buNone/>
                <a:defRPr sz="1900" b="1" kern="1200">
                  <a:solidFill>
                    <a:srgbClr val="D1962A"/>
                  </a:solidFill>
                  <a:latin typeface="Arial" panose="020B0604020202020204" pitchFamily="34" charset="0"/>
                  <a:ea typeface="+mn-ea"/>
                  <a:cs typeface="Arial" panose="020B0604020202020204" pitchFamily="34" charset="0"/>
                </a:defRPr>
              </a:lvl1pPr>
              <a:lvl2pPr marL="180000" indent="-120600" algn="l" defTabSz="914400" rtl="0" eaLnBrk="1" latinLnBrk="0" hangingPunct="1">
                <a:lnSpc>
                  <a:spcPct val="100000"/>
                </a:lnSpc>
                <a:spcBef>
                  <a:spcPts val="500"/>
                </a:spcBef>
                <a:buSzPct val="70000"/>
                <a:buFontTx/>
                <a:buBlip>
                  <a:blip r:embed="rId5"/>
                </a:buBlip>
                <a:defRPr sz="1600" kern="1200">
                  <a:solidFill>
                    <a:srgbClr val="475861"/>
                  </a:solidFill>
                  <a:latin typeface="Arial" panose="020B0604020202020204" pitchFamily="34" charset="0"/>
                  <a:ea typeface="+mn-ea"/>
                  <a:cs typeface="Arial" panose="020B0604020202020204" pitchFamily="34" charset="0"/>
                </a:defRPr>
              </a:lvl2pPr>
              <a:lvl3pPr marL="360000" indent="-192600" algn="l" defTabSz="914400" rtl="0" eaLnBrk="1" latinLnBrk="0" hangingPunct="1">
                <a:lnSpc>
                  <a:spcPct val="100000"/>
                </a:lnSpc>
                <a:spcBef>
                  <a:spcPts val="500"/>
                </a:spcBef>
                <a:buSzPct val="70000"/>
                <a:buFontTx/>
                <a:buBlip>
                  <a:blip r:embed="rId5"/>
                </a:buBlip>
                <a:defRPr sz="1600" kern="1200">
                  <a:solidFill>
                    <a:srgbClr val="007CC4"/>
                  </a:solidFill>
                  <a:latin typeface="Arial" panose="020B0604020202020204" pitchFamily="34" charset="0"/>
                  <a:ea typeface="+mn-ea"/>
                  <a:cs typeface="Arial" panose="020B0604020202020204" pitchFamily="34" charset="0"/>
                </a:defRPr>
              </a:lvl3pPr>
              <a:lvl4pPr marL="360000" indent="-192600" algn="l" defTabSz="914400" rtl="0" eaLnBrk="1" latinLnBrk="0" hangingPunct="1">
                <a:lnSpc>
                  <a:spcPct val="100000"/>
                </a:lnSpc>
                <a:spcBef>
                  <a:spcPts val="500"/>
                </a:spcBef>
                <a:buSzPct val="70000"/>
                <a:buFontTx/>
                <a:buBlip>
                  <a:blip r:embed="rId5"/>
                </a:buBlip>
                <a:defRPr sz="1600" kern="1200">
                  <a:solidFill>
                    <a:srgbClr val="475861"/>
                  </a:solidFill>
                  <a:latin typeface="Arial" panose="020B0604020202020204" pitchFamily="34" charset="0"/>
                  <a:ea typeface="+mn-ea"/>
                  <a:cs typeface="Arial" panose="020B0604020202020204" pitchFamily="34" charset="0"/>
                </a:defRPr>
              </a:lvl4pPr>
              <a:lvl5pPr marL="360000" indent="-192600" algn="l" defTabSz="914400" rtl="0" eaLnBrk="1" latinLnBrk="0" hangingPunct="1">
                <a:lnSpc>
                  <a:spcPct val="100000"/>
                </a:lnSpc>
                <a:spcBef>
                  <a:spcPts val="500"/>
                </a:spcBef>
                <a:buSzPct val="70000"/>
                <a:buFontTx/>
                <a:buBlip>
                  <a:blip r:embed="rId5"/>
                </a:buBlip>
                <a:defRPr sz="1600" kern="1200">
                  <a:solidFill>
                    <a:srgbClr val="47586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9400" lvl="1" indent="0">
                <a:spcBef>
                  <a:spcPts val="200"/>
                </a:spcBef>
                <a:buNone/>
              </a:pPr>
              <a:r>
                <a:rPr lang="en-CA" sz="1300" dirty="0">
                  <a:solidFill>
                    <a:srgbClr val="0061A5"/>
                  </a:solidFill>
                  <a:latin typeface="Arial Black" panose="020B0604020202020204" pitchFamily="34" charset="0"/>
                  <a:cs typeface="+mn-cs"/>
                </a:rPr>
                <a:t>Mike Sylvestre</a:t>
              </a:r>
              <a:endParaRPr lang="en-CA" sz="1000" dirty="0">
                <a:solidFill>
                  <a:srgbClr val="507181"/>
                </a:solidFill>
              </a:endParaRPr>
            </a:p>
            <a:p>
              <a:pPr marL="59400" lvl="1" indent="0">
                <a:spcBef>
                  <a:spcPts val="200"/>
                </a:spcBef>
                <a:buNone/>
              </a:pPr>
              <a:r>
                <a:rPr lang="en-CA" sz="1050" dirty="0">
                  <a:solidFill>
                    <a:srgbClr val="007AC2"/>
                  </a:solidFill>
                </a:rPr>
                <a:t>HSE&amp;SR Committee Chair</a:t>
              </a:r>
            </a:p>
          </p:txBody>
        </p:sp>
        <p:sp>
          <p:nvSpPr>
            <p:cNvPr id="24" name="Content Placeholder 8">
              <a:extLst>
                <a:ext uri="{FF2B5EF4-FFF2-40B4-BE49-F238E27FC236}">
                  <a16:creationId xmlns:a16="http://schemas.microsoft.com/office/drawing/2014/main" id="{3A34EBEA-27A3-FBFB-E619-0C58B2729CB9}"/>
                </a:ext>
              </a:extLst>
            </p:cNvPr>
            <p:cNvSpPr txBox="1">
              <a:spLocks/>
            </p:cNvSpPr>
            <p:nvPr/>
          </p:nvSpPr>
          <p:spPr>
            <a:xfrm>
              <a:off x="10357224" y="3715290"/>
              <a:ext cx="1757321" cy="267175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SzPct val="105000"/>
                <a:buFontTx/>
                <a:buBlip>
                  <a:blip r:embed="rId6">
                    <a:extLst>
                      <a:ext uri="{96DAC541-7B7A-43D3-8B79-37D633B846F1}">
                        <asvg:svgBlip xmlns:asvg="http://schemas.microsoft.com/office/drawing/2016/SVG/main" r:embed="rId7"/>
                      </a:ext>
                    </a:extLst>
                  </a:blip>
                </a:buBlip>
                <a:defRPr sz="1500" b="0" kern="1200">
                  <a:solidFill>
                    <a:srgbClr val="1F404D"/>
                  </a:solidFill>
                  <a:latin typeface="Arial" panose="020B0604020202020204" pitchFamily="34" charset="0"/>
                  <a:ea typeface="+mn-ea"/>
                  <a:cs typeface="Arial" panose="020B0604020202020204" pitchFamily="34" charset="0"/>
                </a:defRPr>
              </a:lvl1pPr>
              <a:lvl2pPr marL="469800" indent="-156600" algn="l" defTabSz="914400" rtl="0" eaLnBrk="1" latinLnBrk="0" hangingPunct="1">
                <a:lnSpc>
                  <a:spcPct val="90000"/>
                </a:lnSpc>
                <a:spcBef>
                  <a:spcPts val="500"/>
                </a:spcBef>
                <a:buClr>
                  <a:srgbClr val="DBA71A"/>
                </a:buClr>
                <a:buSzPct val="85000"/>
                <a:buFontTx/>
                <a:buBlip>
                  <a:blip r:embed="rId8">
                    <a:extLst>
                      <a:ext uri="{96DAC541-7B7A-43D3-8B79-37D633B846F1}">
                        <asvg:svgBlip xmlns:asvg="http://schemas.microsoft.com/office/drawing/2016/SVG/main" r:embed="rId9"/>
                      </a:ext>
                    </a:extLst>
                  </a:blip>
                </a:buBlip>
                <a:defRPr sz="1300" kern="1200">
                  <a:solidFill>
                    <a:srgbClr val="1F404D"/>
                  </a:solidFill>
                  <a:latin typeface="Arial" panose="020B0604020202020204" pitchFamily="34" charset="0"/>
                  <a:ea typeface="+mn-ea"/>
                  <a:cs typeface="Arial" panose="020B0604020202020204" pitchFamily="34" charset="0"/>
                </a:defRPr>
              </a:lvl2pPr>
              <a:lvl3pPr marL="819000" indent="-156600" algn="l" defTabSz="914400" rtl="0" eaLnBrk="1" latinLnBrk="0" hangingPunct="1">
                <a:lnSpc>
                  <a:spcPct val="90000"/>
                </a:lnSpc>
                <a:spcBef>
                  <a:spcPts val="500"/>
                </a:spcBef>
                <a:buClr>
                  <a:srgbClr val="0061A6"/>
                </a:buClr>
                <a:buSzPct val="105000"/>
                <a:buFont typeface="Wingdings" pitchFamily="2" charset="2"/>
                <a:buChar char="§"/>
                <a:defRPr sz="1100" kern="1200">
                  <a:solidFill>
                    <a:srgbClr val="1F404D"/>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F404D"/>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F404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6600" indent="-156600">
                <a:lnSpc>
                  <a:spcPts val="1300"/>
                </a:lnSpc>
              </a:pPr>
              <a:r>
                <a:rPr lang="en-GB" sz="1050" dirty="0">
                  <a:solidFill>
                    <a:srgbClr val="20404E"/>
                  </a:solidFill>
                </a:rPr>
                <a:t>Director of Hochschild Mining PLC and Nickel Creek Platinum Corp.</a:t>
              </a:r>
            </a:p>
            <a:p>
              <a:pPr marL="156600" indent="-156600">
                <a:lnSpc>
                  <a:spcPts val="1300"/>
                </a:lnSpc>
              </a:pPr>
              <a:r>
                <a:rPr lang="en-GB" sz="1050" dirty="0">
                  <a:solidFill>
                    <a:srgbClr val="20404E"/>
                  </a:solidFill>
                </a:rPr>
                <a:t>Former senior executive of Kinross Gold Corp., including SVP Americas and Regional VP Africa</a:t>
              </a:r>
            </a:p>
            <a:p>
              <a:pPr marL="156600" indent="-156600">
                <a:lnSpc>
                  <a:spcPts val="1300"/>
                </a:lnSpc>
              </a:pPr>
              <a:r>
                <a:rPr lang="en-GB" sz="1050" dirty="0">
                  <a:solidFill>
                    <a:srgbClr val="20404E"/>
                  </a:solidFill>
                </a:rPr>
                <a:t>Former Interim President, CEO and Chair of Claude Resources and former President and CEO of Castle Resources</a:t>
              </a:r>
            </a:p>
          </p:txBody>
        </p:sp>
      </p:grpSp>
      <p:pic>
        <p:nvPicPr>
          <p:cNvPr id="22" name="Picture 21">
            <a:extLst>
              <a:ext uri="{FF2B5EF4-FFF2-40B4-BE49-F238E27FC236}">
                <a16:creationId xmlns:a16="http://schemas.microsoft.com/office/drawing/2014/main" id="{804250E7-B1EF-1A2F-FCCD-B6595A0A897A}"/>
              </a:ext>
            </a:extLst>
          </p:cNvPr>
          <p:cNvPicPr preferRelativeResize="0">
            <a:picLocks noChangeAspect="1"/>
          </p:cNvPicPr>
          <p:nvPr/>
        </p:nvPicPr>
        <p:blipFill>
          <a:blip r:embed="rId14"/>
          <a:srcRect l="6513" r="6513"/>
          <a:stretch/>
        </p:blipFill>
        <p:spPr>
          <a:xfrm>
            <a:off x="10627572" y="1841130"/>
            <a:ext cx="1185810" cy="1185810"/>
          </a:xfrm>
          <a:prstGeom prst="ellipse">
            <a:avLst/>
          </a:prstGeom>
        </p:spPr>
      </p:pic>
      <p:sp>
        <p:nvSpPr>
          <p:cNvPr id="3" name="Title 1">
            <a:extLst>
              <a:ext uri="{FF2B5EF4-FFF2-40B4-BE49-F238E27FC236}">
                <a16:creationId xmlns:a16="http://schemas.microsoft.com/office/drawing/2014/main" id="{0DDAD0C5-F47D-A3C2-0F1D-F20D9ADA1832}"/>
              </a:ext>
            </a:extLst>
          </p:cNvPr>
          <p:cNvSpPr txBox="1">
            <a:spLocks/>
          </p:cNvSpPr>
          <p:nvPr/>
        </p:nvSpPr>
        <p:spPr>
          <a:xfrm>
            <a:off x="571500" y="296593"/>
            <a:ext cx="11382802" cy="26343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400" b="1" i="0" kern="1200">
                <a:solidFill>
                  <a:srgbClr val="00295F"/>
                </a:solidFill>
                <a:latin typeface="Arial Black" panose="020B0604020202020204" pitchFamily="34" charset="0"/>
                <a:ea typeface="+mj-ea"/>
                <a:cs typeface="Arial Black" panose="020B0604020202020204" pitchFamily="34" charset="0"/>
              </a:defRPr>
            </a:lvl1pPr>
          </a:lstStyle>
          <a:p>
            <a:r>
              <a:rPr lang="en-US" cap="all" dirty="0"/>
              <a:t>VISTA GOLD CORP.</a:t>
            </a:r>
          </a:p>
        </p:txBody>
      </p:sp>
      <p:sp>
        <p:nvSpPr>
          <p:cNvPr id="27" name="Title 1">
            <a:extLst>
              <a:ext uri="{FF2B5EF4-FFF2-40B4-BE49-F238E27FC236}">
                <a16:creationId xmlns:a16="http://schemas.microsoft.com/office/drawing/2014/main" id="{D853000E-160C-688E-BC74-6BEEECC3262D}"/>
              </a:ext>
            </a:extLst>
          </p:cNvPr>
          <p:cNvSpPr txBox="1">
            <a:spLocks/>
          </p:cNvSpPr>
          <p:nvPr/>
        </p:nvSpPr>
        <p:spPr>
          <a:xfrm>
            <a:off x="606499" y="1156819"/>
            <a:ext cx="11382802" cy="26343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400" b="1" i="0" kern="1200">
                <a:solidFill>
                  <a:srgbClr val="00295F"/>
                </a:solidFill>
                <a:latin typeface="Arial Black" panose="020B0604020202020204" pitchFamily="34" charset="0"/>
                <a:ea typeface="+mj-ea"/>
                <a:cs typeface="Arial Black" panose="020B0604020202020204" pitchFamily="34" charset="0"/>
              </a:defRPr>
            </a:lvl1pPr>
          </a:lstStyle>
          <a:p>
            <a:r>
              <a:rPr lang="en-US" sz="2000" dirty="0">
                <a:solidFill>
                  <a:schemeClr val="bg1"/>
                </a:solidFill>
              </a:rPr>
              <a:t>Experienced Board of Directors</a:t>
            </a:r>
          </a:p>
        </p:txBody>
      </p:sp>
    </p:spTree>
    <p:extLst>
      <p:ext uri="{BB962C8B-B14F-4D97-AF65-F5344CB8AC3E}">
        <p14:creationId xmlns:p14="http://schemas.microsoft.com/office/powerpoint/2010/main" val="26292644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blue wavy surface with white lines&#10;&#10;AI-generated content may be incorrect.">
            <a:extLst>
              <a:ext uri="{FF2B5EF4-FFF2-40B4-BE49-F238E27FC236}">
                <a16:creationId xmlns:a16="http://schemas.microsoft.com/office/drawing/2014/main" id="{8AA1A44B-30A3-900F-2600-678C1929256B}"/>
              </a:ext>
            </a:extLst>
          </p:cNvPr>
          <p:cNvPicPr>
            <a:picLocks noChangeAspect="1"/>
          </p:cNvPicPr>
          <p:nvPr/>
        </p:nvPicPr>
        <p:blipFill>
          <a:blip r:embed="rId2"/>
          <a:srcRect t="16292" b="57538"/>
          <a:stretch>
            <a:fillRect/>
          </a:stretch>
        </p:blipFill>
        <p:spPr>
          <a:xfrm>
            <a:off x="0" y="845026"/>
            <a:ext cx="12191322" cy="1794835"/>
          </a:xfrm>
          <a:prstGeom prst="rect">
            <a:avLst/>
          </a:prstGeom>
        </p:spPr>
      </p:pic>
      <p:sp>
        <p:nvSpPr>
          <p:cNvPr id="2" name="Title 1">
            <a:extLst>
              <a:ext uri="{FF2B5EF4-FFF2-40B4-BE49-F238E27FC236}">
                <a16:creationId xmlns:a16="http://schemas.microsoft.com/office/drawing/2014/main" id="{C9353A91-E0A5-8062-EFBD-ABE855FCBB88}"/>
              </a:ext>
            </a:extLst>
          </p:cNvPr>
          <p:cNvSpPr>
            <a:spLocks noGrp="1"/>
          </p:cNvSpPr>
          <p:nvPr>
            <p:ph type="title"/>
          </p:nvPr>
        </p:nvSpPr>
        <p:spPr/>
        <p:txBody>
          <a:bodyPr>
            <a:normAutofit fontScale="90000"/>
          </a:bodyPr>
          <a:lstStyle/>
          <a:p>
            <a:r>
              <a:rPr lang="en-US" dirty="0"/>
              <a:t>Proven Management Team</a:t>
            </a:r>
          </a:p>
        </p:txBody>
      </p:sp>
      <p:sp>
        <p:nvSpPr>
          <p:cNvPr id="4" name="Slide Number Placeholder 3">
            <a:extLst>
              <a:ext uri="{FF2B5EF4-FFF2-40B4-BE49-F238E27FC236}">
                <a16:creationId xmlns:a16="http://schemas.microsoft.com/office/drawing/2014/main" id="{A567F0E2-A26B-AE5E-8161-EA2E395ABD07}"/>
              </a:ext>
            </a:extLst>
          </p:cNvPr>
          <p:cNvSpPr>
            <a:spLocks noGrp="1"/>
          </p:cNvSpPr>
          <p:nvPr>
            <p:ph type="sldNum" sz="quarter" idx="12"/>
          </p:nvPr>
        </p:nvSpPr>
        <p:spPr/>
        <p:txBody>
          <a:bodyPr/>
          <a:lstStyle/>
          <a:p>
            <a:fld id="{F38C2D39-810D-E34A-BF92-80CA0CB22B82}" type="slidenum">
              <a:rPr lang="en-US" smtClean="0"/>
              <a:pPr/>
              <a:t>22</a:t>
            </a:fld>
            <a:endParaRPr lang="en-US" dirty="0"/>
          </a:p>
        </p:txBody>
      </p:sp>
      <p:grpSp>
        <p:nvGrpSpPr>
          <p:cNvPr id="5" name="Group 4">
            <a:extLst>
              <a:ext uri="{FF2B5EF4-FFF2-40B4-BE49-F238E27FC236}">
                <a16:creationId xmlns:a16="http://schemas.microsoft.com/office/drawing/2014/main" id="{F3AC6C42-A532-E73C-DDEB-2D77122FE3B3}"/>
              </a:ext>
            </a:extLst>
          </p:cNvPr>
          <p:cNvGrpSpPr/>
          <p:nvPr/>
        </p:nvGrpSpPr>
        <p:grpSpPr>
          <a:xfrm>
            <a:off x="64587" y="2191231"/>
            <a:ext cx="9412957" cy="4666769"/>
            <a:chOff x="-26853" y="1951103"/>
            <a:chExt cx="9412957" cy="4666769"/>
          </a:xfrm>
        </p:grpSpPr>
        <p:pic>
          <p:nvPicPr>
            <p:cNvPr id="6" name="Picture 5">
              <a:extLst>
                <a:ext uri="{FF2B5EF4-FFF2-40B4-BE49-F238E27FC236}">
                  <a16:creationId xmlns:a16="http://schemas.microsoft.com/office/drawing/2014/main" id="{19912BB4-2527-2CFC-C354-3A19098F6491}"/>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65162" y="1951103"/>
              <a:ext cx="1317600" cy="1317600"/>
            </a:xfrm>
            <a:prstGeom prst="ellipse">
              <a:avLst/>
            </a:prstGeom>
          </p:spPr>
        </p:pic>
        <p:sp>
          <p:nvSpPr>
            <p:cNvPr id="7" name="Content Placeholder 6">
              <a:extLst>
                <a:ext uri="{FF2B5EF4-FFF2-40B4-BE49-F238E27FC236}">
                  <a16:creationId xmlns:a16="http://schemas.microsoft.com/office/drawing/2014/main" id="{BF6BFFD9-51EB-32FC-FAAC-719541D35BA6}"/>
                </a:ext>
              </a:extLst>
            </p:cNvPr>
            <p:cNvSpPr txBox="1">
              <a:spLocks/>
            </p:cNvSpPr>
            <p:nvPr/>
          </p:nvSpPr>
          <p:spPr>
            <a:xfrm>
              <a:off x="4652" y="3307905"/>
              <a:ext cx="2044083" cy="448969"/>
            </a:xfrm>
            <a:prstGeom prst="rect">
              <a:avLst/>
            </a:prstGeom>
          </p:spPr>
          <p:txBody>
            <a:bodyPr vert="horz" lIns="0" tIns="45720" rIns="91440" bIns="45720" rtlCol="0">
              <a:noAutofit/>
            </a:bodyPr>
            <a:lstStyle>
              <a:lvl1pPr marL="0" indent="-192600" algn="l" defTabSz="914400" rtl="0" eaLnBrk="1" latinLnBrk="0" hangingPunct="1">
                <a:lnSpc>
                  <a:spcPct val="100000"/>
                </a:lnSpc>
                <a:spcBef>
                  <a:spcPts val="1000"/>
                </a:spcBef>
                <a:buFont typeface="Arial" panose="020B0604020202020204" pitchFamily="34" charset="0"/>
                <a:buNone/>
                <a:defRPr sz="1900" b="1" kern="1200">
                  <a:solidFill>
                    <a:srgbClr val="D1962A"/>
                  </a:solidFill>
                  <a:latin typeface="Arial" panose="020B0604020202020204" pitchFamily="34" charset="0"/>
                  <a:ea typeface="+mn-ea"/>
                  <a:cs typeface="Arial" panose="020B0604020202020204" pitchFamily="34" charset="0"/>
                </a:defRPr>
              </a:lvl1pPr>
              <a:lvl2pPr marL="180000" indent="-120600" algn="l" defTabSz="914400" rtl="0" eaLnBrk="1" latinLnBrk="0" hangingPunct="1">
                <a:lnSpc>
                  <a:spcPct val="100000"/>
                </a:lnSpc>
                <a:spcBef>
                  <a:spcPts val="500"/>
                </a:spcBef>
                <a:buSzPct val="70000"/>
                <a:buFontTx/>
                <a:buBlip>
                  <a:blip r:embed="rId4"/>
                </a:buBlip>
                <a:defRPr sz="1600" kern="1200">
                  <a:solidFill>
                    <a:srgbClr val="475861"/>
                  </a:solidFill>
                  <a:latin typeface="Arial" panose="020B0604020202020204" pitchFamily="34" charset="0"/>
                  <a:ea typeface="+mn-ea"/>
                  <a:cs typeface="Arial" panose="020B0604020202020204" pitchFamily="34" charset="0"/>
                </a:defRPr>
              </a:lvl2pPr>
              <a:lvl3pPr marL="360000" indent="-192600" algn="l" defTabSz="914400" rtl="0" eaLnBrk="1" latinLnBrk="0" hangingPunct="1">
                <a:lnSpc>
                  <a:spcPct val="100000"/>
                </a:lnSpc>
                <a:spcBef>
                  <a:spcPts val="500"/>
                </a:spcBef>
                <a:buSzPct val="70000"/>
                <a:buFontTx/>
                <a:buBlip>
                  <a:blip r:embed="rId4"/>
                </a:buBlip>
                <a:defRPr sz="1600" kern="1200">
                  <a:solidFill>
                    <a:srgbClr val="007CC4"/>
                  </a:solidFill>
                  <a:latin typeface="Arial" panose="020B0604020202020204" pitchFamily="34" charset="0"/>
                  <a:ea typeface="+mn-ea"/>
                  <a:cs typeface="Arial" panose="020B0604020202020204" pitchFamily="34" charset="0"/>
                </a:defRPr>
              </a:lvl3pPr>
              <a:lvl4pPr marL="360000" indent="-192600" algn="l" defTabSz="914400" rtl="0" eaLnBrk="1" latinLnBrk="0" hangingPunct="1">
                <a:lnSpc>
                  <a:spcPct val="100000"/>
                </a:lnSpc>
                <a:spcBef>
                  <a:spcPts val="500"/>
                </a:spcBef>
                <a:buSzPct val="70000"/>
                <a:buFontTx/>
                <a:buBlip>
                  <a:blip r:embed="rId4"/>
                </a:buBlip>
                <a:defRPr sz="1600" kern="1200">
                  <a:solidFill>
                    <a:srgbClr val="475861"/>
                  </a:solidFill>
                  <a:latin typeface="Arial" panose="020B0604020202020204" pitchFamily="34" charset="0"/>
                  <a:ea typeface="+mn-ea"/>
                  <a:cs typeface="Arial" panose="020B0604020202020204" pitchFamily="34" charset="0"/>
                </a:defRPr>
              </a:lvl4pPr>
              <a:lvl5pPr marL="360000" indent="-192600" algn="l" defTabSz="914400" rtl="0" eaLnBrk="1" latinLnBrk="0" hangingPunct="1">
                <a:lnSpc>
                  <a:spcPct val="100000"/>
                </a:lnSpc>
                <a:spcBef>
                  <a:spcPts val="500"/>
                </a:spcBef>
                <a:buSzPct val="70000"/>
                <a:buFontTx/>
                <a:buBlip>
                  <a:blip r:embed="rId4"/>
                </a:buBlip>
                <a:defRPr sz="1600" kern="1200">
                  <a:solidFill>
                    <a:srgbClr val="47586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9400" lvl="1" indent="0">
                <a:spcBef>
                  <a:spcPts val="200"/>
                </a:spcBef>
                <a:buNone/>
              </a:pPr>
              <a:r>
                <a:rPr lang="en-CA" sz="1300" dirty="0">
                  <a:solidFill>
                    <a:srgbClr val="0061A5"/>
                  </a:solidFill>
                  <a:latin typeface="Arial Black" panose="020B0604020202020204" pitchFamily="34" charset="0"/>
                  <a:cs typeface="+mn-cs"/>
                </a:rPr>
                <a:t>Frederick H. Earnest</a:t>
              </a:r>
            </a:p>
            <a:p>
              <a:pPr marL="59400" lvl="1" indent="0">
                <a:spcBef>
                  <a:spcPts val="200"/>
                </a:spcBef>
                <a:buNone/>
              </a:pPr>
              <a:r>
                <a:rPr lang="en-CA" sz="1050" dirty="0">
                  <a:solidFill>
                    <a:srgbClr val="007AC2"/>
                  </a:solidFill>
                </a:rPr>
                <a:t>President, CEO and Director</a:t>
              </a:r>
            </a:p>
          </p:txBody>
        </p:sp>
        <p:sp>
          <p:nvSpPr>
            <p:cNvPr id="8" name="Content Placeholder 8">
              <a:extLst>
                <a:ext uri="{FF2B5EF4-FFF2-40B4-BE49-F238E27FC236}">
                  <a16:creationId xmlns:a16="http://schemas.microsoft.com/office/drawing/2014/main" id="{A019866A-D365-CDC1-56F9-EE6CE039A53B}"/>
                </a:ext>
              </a:extLst>
            </p:cNvPr>
            <p:cNvSpPr txBox="1">
              <a:spLocks/>
            </p:cNvSpPr>
            <p:nvPr/>
          </p:nvSpPr>
          <p:spPr>
            <a:xfrm>
              <a:off x="-26853" y="3779403"/>
              <a:ext cx="2101630" cy="283846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SzPct val="105000"/>
                <a:buFontTx/>
                <a:buBlip>
                  <a:blip r:embed="rId5">
                    <a:extLst>
                      <a:ext uri="{96DAC541-7B7A-43D3-8B79-37D633B846F1}">
                        <asvg:svgBlip xmlns:asvg="http://schemas.microsoft.com/office/drawing/2016/SVG/main" r:embed="rId6"/>
                      </a:ext>
                    </a:extLst>
                  </a:blip>
                </a:buBlip>
                <a:defRPr sz="1500" b="0" kern="1200">
                  <a:solidFill>
                    <a:srgbClr val="1F404D"/>
                  </a:solidFill>
                  <a:latin typeface="Arial" panose="020B0604020202020204" pitchFamily="34" charset="0"/>
                  <a:ea typeface="+mn-ea"/>
                  <a:cs typeface="Arial" panose="020B0604020202020204" pitchFamily="34" charset="0"/>
                </a:defRPr>
              </a:lvl1pPr>
              <a:lvl2pPr marL="469800" indent="-156600" algn="l" defTabSz="914400" rtl="0" eaLnBrk="1" latinLnBrk="0" hangingPunct="1">
                <a:lnSpc>
                  <a:spcPct val="90000"/>
                </a:lnSpc>
                <a:spcBef>
                  <a:spcPts val="500"/>
                </a:spcBef>
                <a:buClr>
                  <a:srgbClr val="DBA71A"/>
                </a:buClr>
                <a:buSzPct val="85000"/>
                <a:buFontTx/>
                <a:buBlip>
                  <a:blip r:embed="rId7">
                    <a:extLst>
                      <a:ext uri="{96DAC541-7B7A-43D3-8B79-37D633B846F1}">
                        <asvg:svgBlip xmlns:asvg="http://schemas.microsoft.com/office/drawing/2016/SVG/main" r:embed="rId8"/>
                      </a:ext>
                    </a:extLst>
                  </a:blip>
                </a:buBlip>
                <a:defRPr sz="1300" kern="1200">
                  <a:solidFill>
                    <a:srgbClr val="1F404D"/>
                  </a:solidFill>
                  <a:latin typeface="Arial" panose="020B0604020202020204" pitchFamily="34" charset="0"/>
                  <a:ea typeface="+mn-ea"/>
                  <a:cs typeface="Arial" panose="020B0604020202020204" pitchFamily="34" charset="0"/>
                </a:defRPr>
              </a:lvl2pPr>
              <a:lvl3pPr marL="819000" indent="-156600" algn="l" defTabSz="914400" rtl="0" eaLnBrk="1" latinLnBrk="0" hangingPunct="1">
                <a:lnSpc>
                  <a:spcPct val="90000"/>
                </a:lnSpc>
                <a:spcBef>
                  <a:spcPts val="500"/>
                </a:spcBef>
                <a:buClr>
                  <a:srgbClr val="0061A6"/>
                </a:buClr>
                <a:buSzPct val="105000"/>
                <a:buFont typeface="Wingdings" pitchFamily="2" charset="2"/>
                <a:buChar char="§"/>
                <a:defRPr sz="1100" kern="1200">
                  <a:solidFill>
                    <a:srgbClr val="1F404D"/>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F404D"/>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F404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6600" indent="-156600">
                <a:lnSpc>
                  <a:spcPts val="1300"/>
                </a:lnSpc>
              </a:pPr>
              <a:r>
                <a:rPr lang="en-GB" sz="1050" dirty="0">
                  <a:solidFill>
                    <a:srgbClr val="20404E"/>
                  </a:solidFill>
                </a:rPr>
                <a:t>CEO since January 2012 </a:t>
              </a:r>
              <a:br>
                <a:rPr lang="en-GB" sz="1050" dirty="0">
                  <a:solidFill>
                    <a:srgbClr val="20404E"/>
                  </a:solidFill>
                </a:rPr>
              </a:br>
              <a:r>
                <a:rPr lang="en-GB" sz="1050" dirty="0">
                  <a:solidFill>
                    <a:srgbClr val="20404E"/>
                  </a:solidFill>
                </a:rPr>
                <a:t>and senior officer of Vista since 2006</a:t>
              </a:r>
            </a:p>
            <a:p>
              <a:pPr marL="156600" indent="-156600">
                <a:lnSpc>
                  <a:spcPts val="1300"/>
                </a:lnSpc>
              </a:pPr>
              <a:r>
                <a:rPr lang="en-GB" sz="1050" dirty="0">
                  <a:solidFill>
                    <a:srgbClr val="20404E"/>
                  </a:solidFill>
                </a:rPr>
                <a:t>Over 35 years of industry experience (corporate management, mine operations and project turnarounds, new project engineering and construction)</a:t>
              </a:r>
            </a:p>
            <a:p>
              <a:pPr marL="156600" indent="-156600">
                <a:lnSpc>
                  <a:spcPts val="1300"/>
                </a:lnSpc>
              </a:pPr>
              <a:r>
                <a:rPr lang="en-GB" sz="1050" dirty="0">
                  <a:solidFill>
                    <a:srgbClr val="20404E"/>
                  </a:solidFill>
                </a:rPr>
                <a:t>Former President of Pacific Rim El Salvador, GM </a:t>
              </a:r>
              <a:br>
                <a:rPr lang="en-GB" sz="1050" dirty="0">
                  <a:solidFill>
                    <a:srgbClr val="20404E"/>
                  </a:solidFill>
                </a:rPr>
              </a:br>
              <a:r>
                <a:rPr lang="en-GB" sz="1050" dirty="0">
                  <a:solidFill>
                    <a:srgbClr val="20404E"/>
                  </a:solidFill>
                </a:rPr>
                <a:t>of Compania Minera Dayton </a:t>
              </a:r>
              <a:br>
                <a:rPr lang="en-GB" sz="1050" dirty="0">
                  <a:solidFill>
                    <a:srgbClr val="20404E"/>
                  </a:solidFill>
                </a:rPr>
              </a:br>
              <a:r>
                <a:rPr lang="en-GB" sz="1050" dirty="0">
                  <a:solidFill>
                    <a:srgbClr val="20404E"/>
                  </a:solidFill>
                </a:rPr>
                <a:t>in Chile and former director </a:t>
              </a:r>
              <a:br>
                <a:rPr lang="en-GB" sz="1050" dirty="0">
                  <a:solidFill>
                    <a:srgbClr val="20404E"/>
                  </a:solidFill>
                </a:rPr>
              </a:br>
              <a:r>
                <a:rPr lang="en-GB" sz="1050" dirty="0">
                  <a:solidFill>
                    <a:srgbClr val="20404E"/>
                  </a:solidFill>
                </a:rPr>
                <a:t>of Midas Gold Corp.</a:t>
              </a:r>
            </a:p>
          </p:txBody>
        </p:sp>
        <p:pic>
          <p:nvPicPr>
            <p:cNvPr id="9" name="Picture 8">
              <a:extLst>
                <a:ext uri="{FF2B5EF4-FFF2-40B4-BE49-F238E27FC236}">
                  <a16:creationId xmlns:a16="http://schemas.microsoft.com/office/drawing/2014/main" id="{824BA3BA-60DA-03AE-2178-C4AA8F6C3CC4}"/>
                </a:ext>
                <a:ext uri="{C183D7F6-B498-43B3-948B-1728B52AA6E4}">
                  <adec:decorative xmlns:adec="http://schemas.microsoft.com/office/drawing/2017/decorative" val="1"/>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2631008" y="1951103"/>
              <a:ext cx="1317600" cy="1317600"/>
            </a:xfrm>
            <a:prstGeom prst="ellipse">
              <a:avLst/>
            </a:prstGeom>
          </p:spPr>
        </p:pic>
        <p:sp>
          <p:nvSpPr>
            <p:cNvPr id="10" name="Content Placeholder 6">
              <a:extLst>
                <a:ext uri="{FF2B5EF4-FFF2-40B4-BE49-F238E27FC236}">
                  <a16:creationId xmlns:a16="http://schemas.microsoft.com/office/drawing/2014/main" id="{8EFE7DD6-9681-B0F3-33E0-5BD9C342C6F9}"/>
                </a:ext>
              </a:extLst>
            </p:cNvPr>
            <p:cNvSpPr txBox="1">
              <a:spLocks/>
            </p:cNvSpPr>
            <p:nvPr/>
          </p:nvSpPr>
          <p:spPr>
            <a:xfrm>
              <a:off x="2440307" y="3307905"/>
              <a:ext cx="1747841" cy="467175"/>
            </a:xfrm>
            <a:prstGeom prst="rect">
              <a:avLst/>
            </a:prstGeom>
          </p:spPr>
          <p:txBody>
            <a:bodyPr vert="horz" lIns="0" tIns="45720" rIns="91440" bIns="45720" rtlCol="0">
              <a:noAutofit/>
            </a:bodyPr>
            <a:lstStyle>
              <a:lvl1pPr marL="0" indent="-192600" algn="l" defTabSz="914400" rtl="0" eaLnBrk="1" latinLnBrk="0" hangingPunct="1">
                <a:lnSpc>
                  <a:spcPct val="100000"/>
                </a:lnSpc>
                <a:spcBef>
                  <a:spcPts val="1000"/>
                </a:spcBef>
                <a:buFont typeface="Arial" panose="020B0604020202020204" pitchFamily="34" charset="0"/>
                <a:buNone/>
                <a:defRPr sz="1900" b="1" kern="1200">
                  <a:solidFill>
                    <a:srgbClr val="D1962A"/>
                  </a:solidFill>
                  <a:latin typeface="Arial" panose="020B0604020202020204" pitchFamily="34" charset="0"/>
                  <a:ea typeface="+mn-ea"/>
                  <a:cs typeface="Arial" panose="020B0604020202020204" pitchFamily="34" charset="0"/>
                </a:defRPr>
              </a:lvl1pPr>
              <a:lvl2pPr marL="180000" indent="-120600" algn="l" defTabSz="914400" rtl="0" eaLnBrk="1" latinLnBrk="0" hangingPunct="1">
                <a:lnSpc>
                  <a:spcPct val="100000"/>
                </a:lnSpc>
                <a:spcBef>
                  <a:spcPts val="500"/>
                </a:spcBef>
                <a:buSzPct val="70000"/>
                <a:buFontTx/>
                <a:buBlip>
                  <a:blip r:embed="rId4"/>
                </a:buBlip>
                <a:defRPr sz="1600" kern="1200">
                  <a:solidFill>
                    <a:srgbClr val="475861"/>
                  </a:solidFill>
                  <a:latin typeface="Arial" panose="020B0604020202020204" pitchFamily="34" charset="0"/>
                  <a:ea typeface="+mn-ea"/>
                  <a:cs typeface="Arial" panose="020B0604020202020204" pitchFamily="34" charset="0"/>
                </a:defRPr>
              </a:lvl2pPr>
              <a:lvl3pPr marL="360000" indent="-192600" algn="l" defTabSz="914400" rtl="0" eaLnBrk="1" latinLnBrk="0" hangingPunct="1">
                <a:lnSpc>
                  <a:spcPct val="100000"/>
                </a:lnSpc>
                <a:spcBef>
                  <a:spcPts val="500"/>
                </a:spcBef>
                <a:buSzPct val="70000"/>
                <a:buFontTx/>
                <a:buBlip>
                  <a:blip r:embed="rId4"/>
                </a:buBlip>
                <a:defRPr sz="1600" kern="1200">
                  <a:solidFill>
                    <a:srgbClr val="007CC4"/>
                  </a:solidFill>
                  <a:latin typeface="Arial" panose="020B0604020202020204" pitchFamily="34" charset="0"/>
                  <a:ea typeface="+mn-ea"/>
                  <a:cs typeface="Arial" panose="020B0604020202020204" pitchFamily="34" charset="0"/>
                </a:defRPr>
              </a:lvl3pPr>
              <a:lvl4pPr marL="360000" indent="-192600" algn="l" defTabSz="914400" rtl="0" eaLnBrk="1" latinLnBrk="0" hangingPunct="1">
                <a:lnSpc>
                  <a:spcPct val="100000"/>
                </a:lnSpc>
                <a:spcBef>
                  <a:spcPts val="500"/>
                </a:spcBef>
                <a:buSzPct val="70000"/>
                <a:buFontTx/>
                <a:buBlip>
                  <a:blip r:embed="rId4"/>
                </a:buBlip>
                <a:defRPr sz="1600" kern="1200">
                  <a:solidFill>
                    <a:srgbClr val="475861"/>
                  </a:solidFill>
                  <a:latin typeface="Arial" panose="020B0604020202020204" pitchFamily="34" charset="0"/>
                  <a:ea typeface="+mn-ea"/>
                  <a:cs typeface="Arial" panose="020B0604020202020204" pitchFamily="34" charset="0"/>
                </a:defRPr>
              </a:lvl4pPr>
              <a:lvl5pPr marL="360000" indent="-192600" algn="l" defTabSz="914400" rtl="0" eaLnBrk="1" latinLnBrk="0" hangingPunct="1">
                <a:lnSpc>
                  <a:spcPct val="100000"/>
                </a:lnSpc>
                <a:spcBef>
                  <a:spcPts val="500"/>
                </a:spcBef>
                <a:buSzPct val="70000"/>
                <a:buFontTx/>
                <a:buBlip>
                  <a:blip r:embed="rId4"/>
                </a:buBlip>
                <a:defRPr sz="1600" kern="1200">
                  <a:solidFill>
                    <a:srgbClr val="47586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9400" lvl="1" indent="0">
                <a:spcBef>
                  <a:spcPts val="200"/>
                </a:spcBef>
                <a:buNone/>
              </a:pPr>
              <a:r>
                <a:rPr lang="en-CA" sz="1300" dirty="0">
                  <a:solidFill>
                    <a:srgbClr val="0061A5"/>
                  </a:solidFill>
                  <a:latin typeface="Arial Black" panose="020B0604020202020204" pitchFamily="34" charset="0"/>
                  <a:cs typeface="+mn-cs"/>
                </a:rPr>
                <a:t>Douglas L. Tobler</a:t>
              </a:r>
            </a:p>
            <a:p>
              <a:pPr marL="59400" lvl="1" indent="0">
                <a:spcBef>
                  <a:spcPts val="200"/>
                </a:spcBef>
                <a:buNone/>
              </a:pPr>
              <a:r>
                <a:rPr lang="en-CA" sz="1050" dirty="0">
                  <a:solidFill>
                    <a:srgbClr val="007AC2"/>
                  </a:solidFill>
                </a:rPr>
                <a:t>Chief Financial Officer</a:t>
              </a:r>
            </a:p>
          </p:txBody>
        </p:sp>
        <p:sp>
          <p:nvSpPr>
            <p:cNvPr id="11" name="Content Placeholder 8">
              <a:extLst>
                <a:ext uri="{FF2B5EF4-FFF2-40B4-BE49-F238E27FC236}">
                  <a16:creationId xmlns:a16="http://schemas.microsoft.com/office/drawing/2014/main" id="{27C42063-EE7D-BDFC-AD23-41DA36E9A8C7}"/>
                </a:ext>
              </a:extLst>
            </p:cNvPr>
            <p:cNvSpPr txBox="1">
              <a:spLocks/>
            </p:cNvSpPr>
            <p:nvPr/>
          </p:nvSpPr>
          <p:spPr>
            <a:xfrm>
              <a:off x="2405490" y="3773124"/>
              <a:ext cx="2175735" cy="279999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SzPct val="105000"/>
                <a:buFontTx/>
                <a:buBlip>
                  <a:blip r:embed="rId5">
                    <a:extLst>
                      <a:ext uri="{96DAC541-7B7A-43D3-8B79-37D633B846F1}">
                        <asvg:svgBlip xmlns:asvg="http://schemas.microsoft.com/office/drawing/2016/SVG/main" r:embed="rId6"/>
                      </a:ext>
                    </a:extLst>
                  </a:blip>
                </a:buBlip>
                <a:defRPr sz="1500" b="0" kern="1200">
                  <a:solidFill>
                    <a:srgbClr val="1F404D"/>
                  </a:solidFill>
                  <a:latin typeface="Arial" panose="020B0604020202020204" pitchFamily="34" charset="0"/>
                  <a:ea typeface="+mn-ea"/>
                  <a:cs typeface="Arial" panose="020B0604020202020204" pitchFamily="34" charset="0"/>
                </a:defRPr>
              </a:lvl1pPr>
              <a:lvl2pPr marL="469800" indent="-156600" algn="l" defTabSz="914400" rtl="0" eaLnBrk="1" latinLnBrk="0" hangingPunct="1">
                <a:lnSpc>
                  <a:spcPct val="90000"/>
                </a:lnSpc>
                <a:spcBef>
                  <a:spcPts val="500"/>
                </a:spcBef>
                <a:buClr>
                  <a:srgbClr val="DBA71A"/>
                </a:buClr>
                <a:buSzPct val="85000"/>
                <a:buFontTx/>
                <a:buBlip>
                  <a:blip r:embed="rId7">
                    <a:extLst>
                      <a:ext uri="{96DAC541-7B7A-43D3-8B79-37D633B846F1}">
                        <asvg:svgBlip xmlns:asvg="http://schemas.microsoft.com/office/drawing/2016/SVG/main" r:embed="rId8"/>
                      </a:ext>
                    </a:extLst>
                  </a:blip>
                </a:buBlip>
                <a:defRPr sz="1300" kern="1200">
                  <a:solidFill>
                    <a:srgbClr val="1F404D"/>
                  </a:solidFill>
                  <a:latin typeface="Arial" panose="020B0604020202020204" pitchFamily="34" charset="0"/>
                  <a:ea typeface="+mn-ea"/>
                  <a:cs typeface="Arial" panose="020B0604020202020204" pitchFamily="34" charset="0"/>
                </a:defRPr>
              </a:lvl2pPr>
              <a:lvl3pPr marL="819000" indent="-156600" algn="l" defTabSz="914400" rtl="0" eaLnBrk="1" latinLnBrk="0" hangingPunct="1">
                <a:lnSpc>
                  <a:spcPct val="90000"/>
                </a:lnSpc>
                <a:spcBef>
                  <a:spcPts val="500"/>
                </a:spcBef>
                <a:buClr>
                  <a:srgbClr val="0061A6"/>
                </a:buClr>
                <a:buSzPct val="105000"/>
                <a:buFont typeface="Wingdings" pitchFamily="2" charset="2"/>
                <a:buChar char="§"/>
                <a:defRPr sz="1100" kern="1200">
                  <a:solidFill>
                    <a:srgbClr val="1F404D"/>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F404D"/>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F404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6600" indent="-156600">
                <a:lnSpc>
                  <a:spcPts val="1300"/>
                </a:lnSpc>
              </a:pPr>
              <a:r>
                <a:rPr lang="en-GB" sz="1050" dirty="0">
                  <a:solidFill>
                    <a:srgbClr val="20404E"/>
                  </a:solidFill>
                </a:rPr>
                <a:t>More than 40 years </a:t>
              </a:r>
              <a:br>
                <a:rPr lang="en-GB" sz="1050" dirty="0">
                  <a:solidFill>
                    <a:srgbClr val="20404E"/>
                  </a:solidFill>
                </a:rPr>
              </a:br>
              <a:r>
                <a:rPr lang="en-GB" sz="1050" dirty="0">
                  <a:solidFill>
                    <a:srgbClr val="20404E"/>
                  </a:solidFill>
                </a:rPr>
                <a:t>of corporate financial management experience </a:t>
              </a:r>
              <a:br>
                <a:rPr lang="en-GB" sz="1050" dirty="0">
                  <a:solidFill>
                    <a:srgbClr val="20404E"/>
                  </a:solidFill>
                </a:rPr>
              </a:br>
              <a:r>
                <a:rPr lang="en-GB" sz="1050" dirty="0">
                  <a:solidFill>
                    <a:srgbClr val="20404E"/>
                  </a:solidFill>
                </a:rPr>
                <a:t>gained as a chief </a:t>
              </a:r>
              <a:br>
                <a:rPr lang="en-GB" sz="1050" dirty="0">
                  <a:solidFill>
                    <a:srgbClr val="20404E"/>
                  </a:solidFill>
                </a:rPr>
              </a:br>
              <a:r>
                <a:rPr lang="en-GB" sz="1050" dirty="0">
                  <a:solidFill>
                    <a:srgbClr val="20404E"/>
                  </a:solidFill>
                </a:rPr>
                <a:t>financial officer, CPA, </a:t>
              </a:r>
              <a:br>
                <a:rPr lang="en-GB" sz="1050" dirty="0">
                  <a:solidFill>
                    <a:srgbClr val="20404E"/>
                  </a:solidFill>
                </a:rPr>
              </a:br>
              <a:r>
                <a:rPr lang="en-GB" sz="1050" dirty="0">
                  <a:solidFill>
                    <a:srgbClr val="20404E"/>
                  </a:solidFill>
                </a:rPr>
                <a:t>and corporate advisor</a:t>
              </a:r>
            </a:p>
            <a:p>
              <a:pPr marL="156600" indent="-156600">
                <a:lnSpc>
                  <a:spcPts val="1300"/>
                </a:lnSpc>
              </a:pPr>
              <a:r>
                <a:rPr lang="en-GB" sz="1050" dirty="0">
                  <a:solidFill>
                    <a:srgbClr val="20404E"/>
                  </a:solidFill>
                </a:rPr>
                <a:t>CFO of Vista since July 2019</a:t>
              </a:r>
            </a:p>
            <a:p>
              <a:pPr marL="156600" indent="-156600">
                <a:lnSpc>
                  <a:spcPts val="1300"/>
                </a:lnSpc>
              </a:pPr>
              <a:r>
                <a:rPr lang="en-GB" sz="1050" dirty="0">
                  <a:solidFill>
                    <a:srgbClr val="20404E"/>
                  </a:solidFill>
                </a:rPr>
                <a:t>Former CFO of Lydian International and Alacer </a:t>
              </a:r>
              <a:br>
                <a:rPr lang="en-GB" sz="1050" dirty="0">
                  <a:solidFill>
                    <a:srgbClr val="20404E"/>
                  </a:solidFill>
                </a:rPr>
              </a:br>
              <a:r>
                <a:rPr lang="en-GB" sz="1050" dirty="0">
                  <a:solidFill>
                    <a:srgbClr val="20404E"/>
                  </a:solidFill>
                </a:rPr>
                <a:t>Gold Corp.</a:t>
              </a:r>
            </a:p>
            <a:p>
              <a:pPr marL="156600" indent="-156600">
                <a:lnSpc>
                  <a:spcPts val="1300"/>
                </a:lnSpc>
              </a:pPr>
              <a:r>
                <a:rPr lang="en-GB" sz="1050" dirty="0">
                  <a:solidFill>
                    <a:srgbClr val="20404E"/>
                  </a:solidFill>
                </a:rPr>
                <a:t>Fellow with Coopers </a:t>
              </a:r>
              <a:br>
                <a:rPr lang="en-GB" sz="1050" dirty="0">
                  <a:solidFill>
                    <a:srgbClr val="20404E"/>
                  </a:solidFill>
                </a:rPr>
              </a:br>
              <a:r>
                <a:rPr lang="en-GB" sz="1050" dirty="0">
                  <a:solidFill>
                    <a:srgbClr val="20404E"/>
                  </a:solidFill>
                </a:rPr>
                <a:t>&amp; Lybrand’s National Accounting and SEC Directorate</a:t>
              </a:r>
            </a:p>
          </p:txBody>
        </p:sp>
        <p:pic>
          <p:nvPicPr>
            <p:cNvPr id="12" name="Picture 11">
              <a:extLst>
                <a:ext uri="{FF2B5EF4-FFF2-40B4-BE49-F238E27FC236}">
                  <a16:creationId xmlns:a16="http://schemas.microsoft.com/office/drawing/2014/main" id="{DF996AD7-E4F7-0DC3-6E64-7EDA9D20B3B8}"/>
                </a:ext>
                <a:ext uri="{C183D7F6-B498-43B3-948B-1728B52AA6E4}">
                  <adec:decorative xmlns:adec="http://schemas.microsoft.com/office/drawing/2017/decorative" val="1"/>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044185" y="1951103"/>
              <a:ext cx="1317600" cy="1317600"/>
            </a:xfrm>
            <a:prstGeom prst="ellipse">
              <a:avLst/>
            </a:prstGeom>
          </p:spPr>
        </p:pic>
        <p:sp>
          <p:nvSpPr>
            <p:cNvPr id="13" name="Content Placeholder 6">
              <a:extLst>
                <a:ext uri="{FF2B5EF4-FFF2-40B4-BE49-F238E27FC236}">
                  <a16:creationId xmlns:a16="http://schemas.microsoft.com/office/drawing/2014/main" id="{2679AB12-92CE-1803-C56D-015260989BFC}"/>
                </a:ext>
              </a:extLst>
            </p:cNvPr>
            <p:cNvSpPr txBox="1">
              <a:spLocks/>
            </p:cNvSpPr>
            <p:nvPr/>
          </p:nvSpPr>
          <p:spPr>
            <a:xfrm>
              <a:off x="4773458" y="3297745"/>
              <a:ext cx="2171082" cy="448969"/>
            </a:xfrm>
            <a:prstGeom prst="rect">
              <a:avLst/>
            </a:prstGeom>
          </p:spPr>
          <p:txBody>
            <a:bodyPr vert="horz" lIns="0" tIns="45720" rIns="91440" bIns="45720" rtlCol="0">
              <a:noAutofit/>
            </a:bodyPr>
            <a:lstStyle>
              <a:lvl1pPr marL="0" indent="-192600" algn="l" defTabSz="914400" rtl="0" eaLnBrk="1" latinLnBrk="0" hangingPunct="1">
                <a:lnSpc>
                  <a:spcPct val="100000"/>
                </a:lnSpc>
                <a:spcBef>
                  <a:spcPts val="1000"/>
                </a:spcBef>
                <a:buFont typeface="Arial" panose="020B0604020202020204" pitchFamily="34" charset="0"/>
                <a:buNone/>
                <a:defRPr sz="1900" b="1" kern="1200">
                  <a:solidFill>
                    <a:srgbClr val="D1962A"/>
                  </a:solidFill>
                  <a:latin typeface="Arial" panose="020B0604020202020204" pitchFamily="34" charset="0"/>
                  <a:ea typeface="+mn-ea"/>
                  <a:cs typeface="Arial" panose="020B0604020202020204" pitchFamily="34" charset="0"/>
                </a:defRPr>
              </a:lvl1pPr>
              <a:lvl2pPr marL="180000" indent="-120600" algn="l" defTabSz="914400" rtl="0" eaLnBrk="1" latinLnBrk="0" hangingPunct="1">
                <a:lnSpc>
                  <a:spcPct val="100000"/>
                </a:lnSpc>
                <a:spcBef>
                  <a:spcPts val="500"/>
                </a:spcBef>
                <a:buSzPct val="70000"/>
                <a:buFontTx/>
                <a:buBlip>
                  <a:blip r:embed="rId4"/>
                </a:buBlip>
                <a:defRPr sz="1600" kern="1200">
                  <a:solidFill>
                    <a:srgbClr val="475861"/>
                  </a:solidFill>
                  <a:latin typeface="Arial" panose="020B0604020202020204" pitchFamily="34" charset="0"/>
                  <a:ea typeface="+mn-ea"/>
                  <a:cs typeface="Arial" panose="020B0604020202020204" pitchFamily="34" charset="0"/>
                </a:defRPr>
              </a:lvl2pPr>
              <a:lvl3pPr marL="360000" indent="-192600" algn="l" defTabSz="914400" rtl="0" eaLnBrk="1" latinLnBrk="0" hangingPunct="1">
                <a:lnSpc>
                  <a:spcPct val="100000"/>
                </a:lnSpc>
                <a:spcBef>
                  <a:spcPts val="500"/>
                </a:spcBef>
                <a:buSzPct val="70000"/>
                <a:buFontTx/>
                <a:buBlip>
                  <a:blip r:embed="rId4"/>
                </a:buBlip>
                <a:defRPr sz="1600" kern="1200">
                  <a:solidFill>
                    <a:srgbClr val="007CC4"/>
                  </a:solidFill>
                  <a:latin typeface="Arial" panose="020B0604020202020204" pitchFamily="34" charset="0"/>
                  <a:ea typeface="+mn-ea"/>
                  <a:cs typeface="Arial" panose="020B0604020202020204" pitchFamily="34" charset="0"/>
                </a:defRPr>
              </a:lvl3pPr>
              <a:lvl4pPr marL="360000" indent="-192600" algn="l" defTabSz="914400" rtl="0" eaLnBrk="1" latinLnBrk="0" hangingPunct="1">
                <a:lnSpc>
                  <a:spcPct val="100000"/>
                </a:lnSpc>
                <a:spcBef>
                  <a:spcPts val="500"/>
                </a:spcBef>
                <a:buSzPct val="70000"/>
                <a:buFontTx/>
                <a:buBlip>
                  <a:blip r:embed="rId4"/>
                </a:buBlip>
                <a:defRPr sz="1600" kern="1200">
                  <a:solidFill>
                    <a:srgbClr val="475861"/>
                  </a:solidFill>
                  <a:latin typeface="Arial" panose="020B0604020202020204" pitchFamily="34" charset="0"/>
                  <a:ea typeface="+mn-ea"/>
                  <a:cs typeface="Arial" panose="020B0604020202020204" pitchFamily="34" charset="0"/>
                </a:defRPr>
              </a:lvl4pPr>
              <a:lvl5pPr marL="360000" indent="-192600" algn="l" defTabSz="914400" rtl="0" eaLnBrk="1" latinLnBrk="0" hangingPunct="1">
                <a:lnSpc>
                  <a:spcPct val="100000"/>
                </a:lnSpc>
                <a:spcBef>
                  <a:spcPts val="500"/>
                </a:spcBef>
                <a:buSzPct val="70000"/>
                <a:buFontTx/>
                <a:buBlip>
                  <a:blip r:embed="rId4"/>
                </a:buBlip>
                <a:defRPr sz="1600" kern="1200">
                  <a:solidFill>
                    <a:srgbClr val="47586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9400" lvl="1" indent="0">
                <a:spcBef>
                  <a:spcPts val="200"/>
                </a:spcBef>
                <a:buNone/>
              </a:pPr>
              <a:r>
                <a:rPr lang="en-CA" sz="1300" dirty="0">
                  <a:solidFill>
                    <a:srgbClr val="0061A5"/>
                  </a:solidFill>
                  <a:latin typeface="Arial Black" panose="020B0604020202020204" pitchFamily="34" charset="0"/>
                  <a:cs typeface="+mn-cs"/>
                </a:rPr>
                <a:t>Pamela A. Solly</a:t>
              </a:r>
            </a:p>
            <a:p>
              <a:pPr marL="59400" lvl="1" indent="0">
                <a:spcBef>
                  <a:spcPts val="200"/>
                </a:spcBef>
                <a:buNone/>
              </a:pPr>
              <a:r>
                <a:rPr lang="en-CA" sz="1050" dirty="0">
                  <a:solidFill>
                    <a:srgbClr val="007AC2"/>
                  </a:solidFill>
                </a:rPr>
                <a:t>Vice President, Investor Relations</a:t>
              </a:r>
            </a:p>
          </p:txBody>
        </p:sp>
        <p:sp>
          <p:nvSpPr>
            <p:cNvPr id="14" name="Content Placeholder 8">
              <a:extLst>
                <a:ext uri="{FF2B5EF4-FFF2-40B4-BE49-F238E27FC236}">
                  <a16:creationId xmlns:a16="http://schemas.microsoft.com/office/drawing/2014/main" id="{E8060B7E-6C11-D11E-CD3D-C296C596F8C8}"/>
                </a:ext>
              </a:extLst>
            </p:cNvPr>
            <p:cNvSpPr txBox="1">
              <a:spLocks/>
            </p:cNvSpPr>
            <p:nvPr/>
          </p:nvSpPr>
          <p:spPr>
            <a:xfrm>
              <a:off x="4737453" y="3756874"/>
              <a:ext cx="2171082" cy="2633285"/>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SzPct val="105000"/>
                <a:buFontTx/>
                <a:buBlip>
                  <a:blip r:embed="rId5">
                    <a:extLst>
                      <a:ext uri="{96DAC541-7B7A-43D3-8B79-37D633B846F1}">
                        <asvg:svgBlip xmlns:asvg="http://schemas.microsoft.com/office/drawing/2016/SVG/main" r:embed="rId6"/>
                      </a:ext>
                    </a:extLst>
                  </a:blip>
                </a:buBlip>
                <a:defRPr sz="1500" b="0" kern="1200">
                  <a:solidFill>
                    <a:srgbClr val="1F404D"/>
                  </a:solidFill>
                  <a:latin typeface="Arial" panose="020B0604020202020204" pitchFamily="34" charset="0"/>
                  <a:ea typeface="+mn-ea"/>
                  <a:cs typeface="Arial" panose="020B0604020202020204" pitchFamily="34" charset="0"/>
                </a:defRPr>
              </a:lvl1pPr>
              <a:lvl2pPr marL="469800" indent="-156600" algn="l" defTabSz="914400" rtl="0" eaLnBrk="1" latinLnBrk="0" hangingPunct="1">
                <a:lnSpc>
                  <a:spcPct val="90000"/>
                </a:lnSpc>
                <a:spcBef>
                  <a:spcPts val="500"/>
                </a:spcBef>
                <a:buClr>
                  <a:srgbClr val="DBA71A"/>
                </a:buClr>
                <a:buSzPct val="85000"/>
                <a:buFontTx/>
                <a:buBlip>
                  <a:blip r:embed="rId7">
                    <a:extLst>
                      <a:ext uri="{96DAC541-7B7A-43D3-8B79-37D633B846F1}">
                        <asvg:svgBlip xmlns:asvg="http://schemas.microsoft.com/office/drawing/2016/SVG/main" r:embed="rId8"/>
                      </a:ext>
                    </a:extLst>
                  </a:blip>
                </a:buBlip>
                <a:defRPr sz="1300" kern="1200">
                  <a:solidFill>
                    <a:srgbClr val="1F404D"/>
                  </a:solidFill>
                  <a:latin typeface="Arial" panose="020B0604020202020204" pitchFamily="34" charset="0"/>
                  <a:ea typeface="+mn-ea"/>
                  <a:cs typeface="Arial" panose="020B0604020202020204" pitchFamily="34" charset="0"/>
                </a:defRPr>
              </a:lvl2pPr>
              <a:lvl3pPr marL="819000" indent="-156600" algn="l" defTabSz="914400" rtl="0" eaLnBrk="1" latinLnBrk="0" hangingPunct="1">
                <a:lnSpc>
                  <a:spcPct val="90000"/>
                </a:lnSpc>
                <a:spcBef>
                  <a:spcPts val="500"/>
                </a:spcBef>
                <a:buClr>
                  <a:srgbClr val="0061A6"/>
                </a:buClr>
                <a:buSzPct val="105000"/>
                <a:buFont typeface="Wingdings" pitchFamily="2" charset="2"/>
                <a:buChar char="§"/>
                <a:defRPr sz="1100" kern="1200">
                  <a:solidFill>
                    <a:srgbClr val="1F404D"/>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F404D"/>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F404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6600" indent="-156600">
                <a:lnSpc>
                  <a:spcPts val="1300"/>
                </a:lnSpc>
              </a:pPr>
              <a:r>
                <a:rPr lang="en-GB" sz="1050" dirty="0">
                  <a:solidFill>
                    <a:srgbClr val="20404E"/>
                  </a:solidFill>
                </a:rPr>
                <a:t>VP of Investor Relations </a:t>
              </a:r>
              <a:br>
                <a:rPr lang="en-GB" sz="1050" dirty="0">
                  <a:solidFill>
                    <a:srgbClr val="20404E"/>
                  </a:solidFill>
                </a:rPr>
              </a:br>
              <a:r>
                <a:rPr lang="en-GB" sz="1050" dirty="0">
                  <a:solidFill>
                    <a:srgbClr val="20404E"/>
                  </a:solidFill>
                </a:rPr>
                <a:t>at Vista since April 2019</a:t>
              </a:r>
            </a:p>
            <a:p>
              <a:pPr marL="156600" indent="-156600">
                <a:lnSpc>
                  <a:spcPts val="1300"/>
                </a:lnSpc>
              </a:pPr>
              <a:r>
                <a:rPr lang="en-GB" sz="1050" dirty="0">
                  <a:solidFill>
                    <a:srgbClr val="20404E"/>
                  </a:solidFill>
                </a:rPr>
                <a:t>More than 30 years of public company experience in investor relations and corporate communications</a:t>
              </a:r>
            </a:p>
            <a:p>
              <a:pPr marL="156600" indent="-156600">
                <a:lnSpc>
                  <a:spcPts val="1300"/>
                </a:lnSpc>
              </a:pPr>
              <a:r>
                <a:rPr lang="en-GB" sz="1050" dirty="0">
                  <a:solidFill>
                    <a:srgbClr val="20404E"/>
                  </a:solidFill>
                </a:rPr>
                <a:t>Former VP of Investor Relations of Lydian International</a:t>
              </a:r>
            </a:p>
            <a:p>
              <a:pPr marL="156600" indent="-156600">
                <a:lnSpc>
                  <a:spcPts val="1300"/>
                </a:lnSpc>
              </a:pPr>
              <a:r>
                <a:rPr lang="en-GB" sz="1050" dirty="0">
                  <a:solidFill>
                    <a:srgbClr val="20404E"/>
                  </a:solidFill>
                </a:rPr>
                <a:t>Director of the Denver Gold Group and a member of the National Investor Relations Institute and Women in Mining</a:t>
              </a:r>
            </a:p>
          </p:txBody>
        </p:sp>
        <p:pic>
          <p:nvPicPr>
            <p:cNvPr id="15" name="Picture 14">
              <a:extLst>
                <a:ext uri="{FF2B5EF4-FFF2-40B4-BE49-F238E27FC236}">
                  <a16:creationId xmlns:a16="http://schemas.microsoft.com/office/drawing/2014/main" id="{EA007D74-7B0D-1CD7-1C4A-4ACA9A0FCE8B}"/>
                </a:ext>
                <a:ext uri="{C183D7F6-B498-43B3-948B-1728B52AA6E4}">
                  <adec:decorative xmlns:adec="http://schemas.microsoft.com/office/drawing/2017/decorative" val="1"/>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7493605" y="1951103"/>
              <a:ext cx="1317600" cy="1317600"/>
            </a:xfrm>
            <a:prstGeom prst="ellipse">
              <a:avLst/>
            </a:prstGeom>
          </p:spPr>
        </p:pic>
        <p:sp>
          <p:nvSpPr>
            <p:cNvPr id="16" name="Content Placeholder 6">
              <a:extLst>
                <a:ext uri="{FF2B5EF4-FFF2-40B4-BE49-F238E27FC236}">
                  <a16:creationId xmlns:a16="http://schemas.microsoft.com/office/drawing/2014/main" id="{AEBEE912-C237-270F-1D4C-3C128BA6E6BF}"/>
                </a:ext>
              </a:extLst>
            </p:cNvPr>
            <p:cNvSpPr txBox="1">
              <a:spLocks/>
            </p:cNvSpPr>
            <p:nvPr/>
          </p:nvSpPr>
          <p:spPr>
            <a:xfrm>
              <a:off x="7320866" y="3297745"/>
              <a:ext cx="2026411" cy="448969"/>
            </a:xfrm>
            <a:prstGeom prst="rect">
              <a:avLst/>
            </a:prstGeom>
          </p:spPr>
          <p:txBody>
            <a:bodyPr vert="horz" lIns="0" tIns="45720" rIns="91440" bIns="45720" rtlCol="0">
              <a:noAutofit/>
            </a:bodyPr>
            <a:lstStyle>
              <a:lvl1pPr marL="0" indent="-192600" algn="l" defTabSz="914400" rtl="0" eaLnBrk="1" latinLnBrk="0" hangingPunct="1">
                <a:lnSpc>
                  <a:spcPct val="100000"/>
                </a:lnSpc>
                <a:spcBef>
                  <a:spcPts val="1000"/>
                </a:spcBef>
                <a:buFont typeface="Arial" panose="020B0604020202020204" pitchFamily="34" charset="0"/>
                <a:buNone/>
                <a:defRPr sz="1900" b="1" kern="1200">
                  <a:solidFill>
                    <a:srgbClr val="D1962A"/>
                  </a:solidFill>
                  <a:latin typeface="Arial" panose="020B0604020202020204" pitchFamily="34" charset="0"/>
                  <a:ea typeface="+mn-ea"/>
                  <a:cs typeface="Arial" panose="020B0604020202020204" pitchFamily="34" charset="0"/>
                </a:defRPr>
              </a:lvl1pPr>
              <a:lvl2pPr marL="180000" indent="-120600" algn="l" defTabSz="914400" rtl="0" eaLnBrk="1" latinLnBrk="0" hangingPunct="1">
                <a:lnSpc>
                  <a:spcPct val="100000"/>
                </a:lnSpc>
                <a:spcBef>
                  <a:spcPts val="500"/>
                </a:spcBef>
                <a:buSzPct val="70000"/>
                <a:buFontTx/>
                <a:buBlip>
                  <a:blip r:embed="rId4"/>
                </a:buBlip>
                <a:defRPr sz="1600" kern="1200">
                  <a:solidFill>
                    <a:srgbClr val="475861"/>
                  </a:solidFill>
                  <a:latin typeface="Arial" panose="020B0604020202020204" pitchFamily="34" charset="0"/>
                  <a:ea typeface="+mn-ea"/>
                  <a:cs typeface="Arial" panose="020B0604020202020204" pitchFamily="34" charset="0"/>
                </a:defRPr>
              </a:lvl2pPr>
              <a:lvl3pPr marL="360000" indent="-192600" algn="l" defTabSz="914400" rtl="0" eaLnBrk="1" latinLnBrk="0" hangingPunct="1">
                <a:lnSpc>
                  <a:spcPct val="100000"/>
                </a:lnSpc>
                <a:spcBef>
                  <a:spcPts val="500"/>
                </a:spcBef>
                <a:buSzPct val="70000"/>
                <a:buFontTx/>
                <a:buBlip>
                  <a:blip r:embed="rId4"/>
                </a:buBlip>
                <a:defRPr sz="1600" kern="1200">
                  <a:solidFill>
                    <a:srgbClr val="007CC4"/>
                  </a:solidFill>
                  <a:latin typeface="Arial" panose="020B0604020202020204" pitchFamily="34" charset="0"/>
                  <a:ea typeface="+mn-ea"/>
                  <a:cs typeface="Arial" panose="020B0604020202020204" pitchFamily="34" charset="0"/>
                </a:defRPr>
              </a:lvl3pPr>
              <a:lvl4pPr marL="360000" indent="-192600" algn="l" defTabSz="914400" rtl="0" eaLnBrk="1" latinLnBrk="0" hangingPunct="1">
                <a:lnSpc>
                  <a:spcPct val="100000"/>
                </a:lnSpc>
                <a:spcBef>
                  <a:spcPts val="500"/>
                </a:spcBef>
                <a:buSzPct val="70000"/>
                <a:buFontTx/>
                <a:buBlip>
                  <a:blip r:embed="rId4"/>
                </a:buBlip>
                <a:defRPr sz="1600" kern="1200">
                  <a:solidFill>
                    <a:srgbClr val="475861"/>
                  </a:solidFill>
                  <a:latin typeface="Arial" panose="020B0604020202020204" pitchFamily="34" charset="0"/>
                  <a:ea typeface="+mn-ea"/>
                  <a:cs typeface="Arial" panose="020B0604020202020204" pitchFamily="34" charset="0"/>
                </a:defRPr>
              </a:lvl4pPr>
              <a:lvl5pPr marL="360000" indent="-192600" algn="l" defTabSz="914400" rtl="0" eaLnBrk="1" latinLnBrk="0" hangingPunct="1">
                <a:lnSpc>
                  <a:spcPct val="100000"/>
                </a:lnSpc>
                <a:spcBef>
                  <a:spcPts val="500"/>
                </a:spcBef>
                <a:buSzPct val="70000"/>
                <a:buFontTx/>
                <a:buBlip>
                  <a:blip r:embed="rId4"/>
                </a:buBlip>
                <a:defRPr sz="1600" kern="1200">
                  <a:solidFill>
                    <a:srgbClr val="47586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9400" lvl="1" indent="0">
                <a:spcBef>
                  <a:spcPts val="200"/>
                </a:spcBef>
                <a:buNone/>
              </a:pPr>
              <a:r>
                <a:rPr lang="en-CA" sz="1300" dirty="0">
                  <a:solidFill>
                    <a:srgbClr val="0061A5"/>
                  </a:solidFill>
                  <a:latin typeface="Arial Black" panose="020B0604020202020204" pitchFamily="34" charset="0"/>
                  <a:cs typeface="+mn-cs"/>
                </a:rPr>
                <a:t>Brent Murdoch</a:t>
              </a:r>
            </a:p>
            <a:p>
              <a:pPr marL="59400" lvl="1" indent="0">
                <a:spcBef>
                  <a:spcPts val="200"/>
                </a:spcBef>
                <a:buNone/>
              </a:pPr>
              <a:r>
                <a:rPr lang="en-CA" sz="1050" dirty="0">
                  <a:solidFill>
                    <a:srgbClr val="007AC2"/>
                  </a:solidFill>
                </a:rPr>
                <a:t>General Manager of Mt Todd</a:t>
              </a:r>
            </a:p>
          </p:txBody>
        </p:sp>
        <p:sp>
          <p:nvSpPr>
            <p:cNvPr id="17" name="Content Placeholder 8">
              <a:extLst>
                <a:ext uri="{FF2B5EF4-FFF2-40B4-BE49-F238E27FC236}">
                  <a16:creationId xmlns:a16="http://schemas.microsoft.com/office/drawing/2014/main" id="{D2E9AC1B-B905-6BFB-6EFD-C188E833B453}"/>
                </a:ext>
              </a:extLst>
            </p:cNvPr>
            <p:cNvSpPr txBox="1">
              <a:spLocks/>
            </p:cNvSpPr>
            <p:nvPr/>
          </p:nvSpPr>
          <p:spPr>
            <a:xfrm>
              <a:off x="7284474" y="3756874"/>
              <a:ext cx="2101630" cy="267175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SzPct val="105000"/>
                <a:buFontTx/>
                <a:buBlip>
                  <a:blip r:embed="rId5">
                    <a:extLst>
                      <a:ext uri="{96DAC541-7B7A-43D3-8B79-37D633B846F1}">
                        <asvg:svgBlip xmlns:asvg="http://schemas.microsoft.com/office/drawing/2016/SVG/main" r:embed="rId6"/>
                      </a:ext>
                    </a:extLst>
                  </a:blip>
                </a:buBlip>
                <a:defRPr sz="1500" b="0" kern="1200">
                  <a:solidFill>
                    <a:srgbClr val="1F404D"/>
                  </a:solidFill>
                  <a:latin typeface="Arial" panose="020B0604020202020204" pitchFamily="34" charset="0"/>
                  <a:ea typeface="+mn-ea"/>
                  <a:cs typeface="Arial" panose="020B0604020202020204" pitchFamily="34" charset="0"/>
                </a:defRPr>
              </a:lvl1pPr>
              <a:lvl2pPr marL="469800" indent="-156600" algn="l" defTabSz="914400" rtl="0" eaLnBrk="1" latinLnBrk="0" hangingPunct="1">
                <a:lnSpc>
                  <a:spcPct val="90000"/>
                </a:lnSpc>
                <a:spcBef>
                  <a:spcPts val="500"/>
                </a:spcBef>
                <a:buClr>
                  <a:srgbClr val="DBA71A"/>
                </a:buClr>
                <a:buSzPct val="85000"/>
                <a:buFontTx/>
                <a:buBlip>
                  <a:blip r:embed="rId7">
                    <a:extLst>
                      <a:ext uri="{96DAC541-7B7A-43D3-8B79-37D633B846F1}">
                        <asvg:svgBlip xmlns:asvg="http://schemas.microsoft.com/office/drawing/2016/SVG/main" r:embed="rId8"/>
                      </a:ext>
                    </a:extLst>
                  </a:blip>
                </a:buBlip>
                <a:defRPr sz="1300" kern="1200">
                  <a:solidFill>
                    <a:srgbClr val="1F404D"/>
                  </a:solidFill>
                  <a:latin typeface="Arial" panose="020B0604020202020204" pitchFamily="34" charset="0"/>
                  <a:ea typeface="+mn-ea"/>
                  <a:cs typeface="Arial" panose="020B0604020202020204" pitchFamily="34" charset="0"/>
                </a:defRPr>
              </a:lvl2pPr>
              <a:lvl3pPr marL="819000" indent="-156600" algn="l" defTabSz="914400" rtl="0" eaLnBrk="1" latinLnBrk="0" hangingPunct="1">
                <a:lnSpc>
                  <a:spcPct val="90000"/>
                </a:lnSpc>
                <a:spcBef>
                  <a:spcPts val="500"/>
                </a:spcBef>
                <a:buClr>
                  <a:srgbClr val="0061A6"/>
                </a:buClr>
                <a:buSzPct val="105000"/>
                <a:buFont typeface="Wingdings" pitchFamily="2" charset="2"/>
                <a:buChar char="§"/>
                <a:defRPr sz="1100" kern="1200">
                  <a:solidFill>
                    <a:srgbClr val="1F404D"/>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F404D"/>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F404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6600" indent="-156600">
                <a:lnSpc>
                  <a:spcPts val="1300"/>
                </a:lnSpc>
              </a:pPr>
              <a:r>
                <a:rPr lang="en-GB" sz="1050" dirty="0">
                  <a:solidFill>
                    <a:srgbClr val="20404E"/>
                  </a:solidFill>
                </a:rPr>
                <a:t>General Manager since November 2012</a:t>
              </a:r>
            </a:p>
            <a:p>
              <a:pPr marL="156600" indent="-156600">
                <a:lnSpc>
                  <a:spcPts val="1300"/>
                </a:lnSpc>
              </a:pPr>
              <a:r>
                <a:rPr lang="en-GB" sz="1050" dirty="0">
                  <a:solidFill>
                    <a:srgbClr val="20404E"/>
                  </a:solidFill>
                </a:rPr>
                <a:t>25 years industry experience in mine start-ups and large project construction including Ore Processing Facility Manager at Solomon Mine </a:t>
              </a:r>
              <a:br>
                <a:rPr lang="en-GB" sz="1050" dirty="0">
                  <a:solidFill>
                    <a:srgbClr val="20404E"/>
                  </a:solidFill>
                </a:rPr>
              </a:br>
              <a:r>
                <a:rPr lang="en-GB" sz="1050" dirty="0">
                  <a:solidFill>
                    <a:srgbClr val="20404E"/>
                  </a:solidFill>
                </a:rPr>
                <a:t>in Western Australia for Leighton Contractors</a:t>
              </a:r>
            </a:p>
            <a:p>
              <a:pPr marL="156600" indent="-156600">
                <a:lnSpc>
                  <a:spcPts val="1300"/>
                </a:lnSpc>
              </a:pPr>
              <a:r>
                <a:rPr lang="en-GB" sz="1050" dirty="0">
                  <a:solidFill>
                    <a:srgbClr val="20404E"/>
                  </a:solidFill>
                </a:rPr>
                <a:t>Former GM of OM Manganese Pty Ltd </a:t>
              </a:r>
              <a:br>
                <a:rPr lang="en-GB" sz="1050" dirty="0">
                  <a:solidFill>
                    <a:srgbClr val="20404E"/>
                  </a:solidFill>
                </a:rPr>
              </a:br>
              <a:r>
                <a:rPr lang="en-GB" sz="1050" dirty="0">
                  <a:solidFill>
                    <a:srgbClr val="20404E"/>
                  </a:solidFill>
                </a:rPr>
                <a:t>and GM Construction </a:t>
              </a:r>
              <a:br>
                <a:rPr lang="en-GB" sz="1050" dirty="0">
                  <a:solidFill>
                    <a:srgbClr val="20404E"/>
                  </a:solidFill>
                </a:rPr>
              </a:br>
              <a:r>
                <a:rPr lang="en-GB" sz="1050" dirty="0">
                  <a:solidFill>
                    <a:srgbClr val="20404E"/>
                  </a:solidFill>
                </a:rPr>
                <a:t>for Harmony Gold at the Hidden Valley Mine</a:t>
              </a:r>
            </a:p>
          </p:txBody>
        </p:sp>
      </p:grpSp>
      <p:sp>
        <p:nvSpPr>
          <p:cNvPr id="19" name="Text Placeholder 12">
            <a:extLst>
              <a:ext uri="{FF2B5EF4-FFF2-40B4-BE49-F238E27FC236}">
                <a16:creationId xmlns:a16="http://schemas.microsoft.com/office/drawing/2014/main" id="{4434E5B2-8FEE-5588-FC16-64123F4F43C2}"/>
              </a:ext>
            </a:extLst>
          </p:cNvPr>
          <p:cNvSpPr txBox="1">
            <a:spLocks/>
          </p:cNvSpPr>
          <p:nvPr/>
        </p:nvSpPr>
        <p:spPr>
          <a:xfrm>
            <a:off x="1814221" y="1039678"/>
            <a:ext cx="2145321" cy="2415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dirty="0">
                <a:solidFill>
                  <a:schemeClr val="bg1"/>
                </a:solidFill>
                <a:latin typeface="Arial Black" panose="020B0604020202020204" pitchFamily="34" charset="0"/>
              </a:rPr>
              <a:t>Highly qualified</a:t>
            </a:r>
          </a:p>
        </p:txBody>
      </p:sp>
      <p:sp>
        <p:nvSpPr>
          <p:cNvPr id="20" name="Content Placeholder 19">
            <a:extLst>
              <a:ext uri="{FF2B5EF4-FFF2-40B4-BE49-F238E27FC236}">
                <a16:creationId xmlns:a16="http://schemas.microsoft.com/office/drawing/2014/main" id="{642B6AD0-272E-1823-87A6-7B0E0E6F4951}"/>
              </a:ext>
            </a:extLst>
          </p:cNvPr>
          <p:cNvSpPr txBox="1">
            <a:spLocks noGrp="1"/>
          </p:cNvSpPr>
          <p:nvPr>
            <p:ph idx="1"/>
          </p:nvPr>
        </p:nvSpPr>
        <p:spPr>
          <a:xfrm>
            <a:off x="1901952" y="1345485"/>
            <a:ext cx="3511296" cy="246221"/>
          </a:xfrm>
          <a:prstGeom prst="rect">
            <a:avLst/>
          </a:prstGeom>
          <a:noFill/>
        </p:spPr>
        <p:txBody>
          <a:bodyPr wrap="square">
            <a:spAutoFit/>
          </a:bodyPr>
          <a:lstStyle/>
          <a:p>
            <a:r>
              <a:rPr lang="en-GB" sz="1600" dirty="0">
                <a:solidFill>
                  <a:schemeClr val="bg1"/>
                </a:solidFill>
                <a:effectLst/>
                <a:latin typeface="Arial" panose="020B0604020202020204" pitchFamily="34" charset="0"/>
              </a:rPr>
              <a:t>Management and Technical Team</a:t>
            </a:r>
          </a:p>
        </p:txBody>
      </p:sp>
      <p:pic>
        <p:nvPicPr>
          <p:cNvPr id="21" name="Picture 20" descr="A grey and black symbol&#10;&#10;Description automatically generated">
            <a:extLst>
              <a:ext uri="{FF2B5EF4-FFF2-40B4-BE49-F238E27FC236}">
                <a16:creationId xmlns:a16="http://schemas.microsoft.com/office/drawing/2014/main" id="{8B56AF38-D8A0-C597-A2D6-E7B66B50904F}"/>
              </a:ext>
            </a:extLst>
          </p:cNvPr>
          <p:cNvPicPr>
            <a:picLocks noChangeAspect="1"/>
          </p:cNvPicPr>
          <p:nvPr/>
        </p:nvPicPr>
        <p:blipFill rotWithShape="1">
          <a:blip r:embed="rId12" cstate="print">
            <a:alphaModFix amt="48000"/>
            <a:extLst>
              <a:ext uri="{28A0092B-C50C-407E-A947-70E740481C1C}">
                <a14:useLocalDpi xmlns:a14="http://schemas.microsoft.com/office/drawing/2010/main"/>
              </a:ext>
            </a:extLst>
          </a:blip>
          <a:srcRect/>
          <a:stretch/>
        </p:blipFill>
        <p:spPr>
          <a:xfrm>
            <a:off x="5570906" y="935030"/>
            <a:ext cx="697251" cy="692330"/>
          </a:xfrm>
          <a:prstGeom prst="rect">
            <a:avLst/>
          </a:prstGeom>
        </p:spPr>
      </p:pic>
      <p:sp>
        <p:nvSpPr>
          <p:cNvPr id="22" name="Text Placeholder 12">
            <a:extLst>
              <a:ext uri="{FF2B5EF4-FFF2-40B4-BE49-F238E27FC236}">
                <a16:creationId xmlns:a16="http://schemas.microsoft.com/office/drawing/2014/main" id="{5DD09714-A62A-AAAE-E114-3C165BA391E4}"/>
              </a:ext>
            </a:extLst>
          </p:cNvPr>
          <p:cNvSpPr txBox="1">
            <a:spLocks/>
          </p:cNvSpPr>
          <p:nvPr/>
        </p:nvSpPr>
        <p:spPr>
          <a:xfrm>
            <a:off x="6747673" y="1013120"/>
            <a:ext cx="3998028" cy="2596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dirty="0">
                <a:solidFill>
                  <a:schemeClr val="bg1"/>
                </a:solidFill>
                <a:latin typeface="Arial Black" panose="020B0604020202020204" pitchFamily="34" charset="0"/>
              </a:rPr>
              <a:t>Proven track record </a:t>
            </a:r>
          </a:p>
        </p:txBody>
      </p:sp>
      <p:sp>
        <p:nvSpPr>
          <p:cNvPr id="23" name="TextBox 22">
            <a:extLst>
              <a:ext uri="{FF2B5EF4-FFF2-40B4-BE49-F238E27FC236}">
                <a16:creationId xmlns:a16="http://schemas.microsoft.com/office/drawing/2014/main" id="{CF66FBDB-0857-A6C2-9E48-667AB8FE9CC6}"/>
              </a:ext>
            </a:extLst>
          </p:cNvPr>
          <p:cNvSpPr txBox="1"/>
          <p:nvPr/>
        </p:nvSpPr>
        <p:spPr>
          <a:xfrm>
            <a:off x="6747673" y="1266853"/>
            <a:ext cx="3998028" cy="584775"/>
          </a:xfrm>
          <a:prstGeom prst="rect">
            <a:avLst/>
          </a:prstGeom>
          <a:noFill/>
        </p:spPr>
        <p:txBody>
          <a:bodyPr wrap="square">
            <a:spAutoFit/>
          </a:bodyPr>
          <a:lstStyle/>
          <a:p>
            <a:r>
              <a:rPr lang="en-GB" sz="1600" dirty="0">
                <a:solidFill>
                  <a:schemeClr val="bg1"/>
                </a:solidFill>
                <a:effectLst/>
                <a:latin typeface="Arial" panose="020B0604020202020204" pitchFamily="34" charset="0"/>
              </a:rPr>
              <a:t>of Exploration, Development and Operations Successes</a:t>
            </a:r>
          </a:p>
        </p:txBody>
      </p:sp>
      <p:pic>
        <p:nvPicPr>
          <p:cNvPr id="3" name="Picture 2">
            <a:extLst>
              <a:ext uri="{FF2B5EF4-FFF2-40B4-BE49-F238E27FC236}">
                <a16:creationId xmlns:a16="http://schemas.microsoft.com/office/drawing/2014/main" id="{26C0C1A9-6931-46F0-D598-918CA2AAA54B}"/>
              </a:ext>
              <a:ext uri="{C183D7F6-B498-43B3-948B-1728B52AA6E4}">
                <adec:decorative xmlns:adec="http://schemas.microsoft.com/office/drawing/2017/decorative" val="1"/>
              </a:ext>
            </a:extLst>
          </p:cNvPr>
          <p:cNvPicPr>
            <a:picLocks noChangeAspect="1"/>
          </p:cNvPicPr>
          <p:nvPr/>
        </p:nvPicPr>
        <p:blipFill>
          <a:blip r:embed="rId13"/>
          <a:srcRect l="2760" r="2760"/>
          <a:stretch/>
        </p:blipFill>
        <p:spPr>
          <a:xfrm>
            <a:off x="10085370" y="2220273"/>
            <a:ext cx="1317600" cy="1317600"/>
          </a:xfrm>
          <a:prstGeom prst="ellipse">
            <a:avLst/>
          </a:prstGeom>
        </p:spPr>
      </p:pic>
      <p:sp>
        <p:nvSpPr>
          <p:cNvPr id="24" name="Content Placeholder 6">
            <a:extLst>
              <a:ext uri="{FF2B5EF4-FFF2-40B4-BE49-F238E27FC236}">
                <a16:creationId xmlns:a16="http://schemas.microsoft.com/office/drawing/2014/main" id="{9109422F-9360-4842-E60F-E1D05439410D}"/>
              </a:ext>
            </a:extLst>
          </p:cNvPr>
          <p:cNvSpPr txBox="1">
            <a:spLocks/>
          </p:cNvSpPr>
          <p:nvPr/>
        </p:nvSpPr>
        <p:spPr>
          <a:xfrm>
            <a:off x="9924826" y="3508831"/>
            <a:ext cx="2171082" cy="448969"/>
          </a:xfrm>
          <a:prstGeom prst="rect">
            <a:avLst/>
          </a:prstGeom>
        </p:spPr>
        <p:txBody>
          <a:bodyPr vert="horz" lIns="0" tIns="45720" rIns="91440" bIns="45720" rtlCol="0">
            <a:noAutofit/>
          </a:bodyPr>
          <a:lstStyle>
            <a:lvl1pPr marL="0" indent="-192600" algn="l" defTabSz="914400" rtl="0" eaLnBrk="1" latinLnBrk="0" hangingPunct="1">
              <a:lnSpc>
                <a:spcPct val="100000"/>
              </a:lnSpc>
              <a:spcBef>
                <a:spcPts val="1000"/>
              </a:spcBef>
              <a:buFont typeface="Arial" panose="020B0604020202020204" pitchFamily="34" charset="0"/>
              <a:buNone/>
              <a:defRPr sz="1900" b="1" kern="1200">
                <a:solidFill>
                  <a:srgbClr val="D1962A"/>
                </a:solidFill>
                <a:latin typeface="Arial" panose="020B0604020202020204" pitchFamily="34" charset="0"/>
                <a:ea typeface="+mn-ea"/>
                <a:cs typeface="Arial" panose="020B0604020202020204" pitchFamily="34" charset="0"/>
              </a:defRPr>
            </a:lvl1pPr>
            <a:lvl2pPr marL="180000" indent="-120600" algn="l" defTabSz="914400" rtl="0" eaLnBrk="1" latinLnBrk="0" hangingPunct="1">
              <a:lnSpc>
                <a:spcPct val="100000"/>
              </a:lnSpc>
              <a:spcBef>
                <a:spcPts val="500"/>
              </a:spcBef>
              <a:buSzPct val="70000"/>
              <a:buFontTx/>
              <a:buBlip>
                <a:blip r:embed="rId4"/>
              </a:buBlip>
              <a:defRPr sz="1600" kern="1200">
                <a:solidFill>
                  <a:srgbClr val="475861"/>
                </a:solidFill>
                <a:latin typeface="Arial" panose="020B0604020202020204" pitchFamily="34" charset="0"/>
                <a:ea typeface="+mn-ea"/>
                <a:cs typeface="Arial" panose="020B0604020202020204" pitchFamily="34" charset="0"/>
              </a:defRPr>
            </a:lvl2pPr>
            <a:lvl3pPr marL="360000" indent="-192600" algn="l" defTabSz="914400" rtl="0" eaLnBrk="1" latinLnBrk="0" hangingPunct="1">
              <a:lnSpc>
                <a:spcPct val="100000"/>
              </a:lnSpc>
              <a:spcBef>
                <a:spcPts val="500"/>
              </a:spcBef>
              <a:buSzPct val="70000"/>
              <a:buFontTx/>
              <a:buBlip>
                <a:blip r:embed="rId4"/>
              </a:buBlip>
              <a:defRPr sz="1600" kern="1200">
                <a:solidFill>
                  <a:srgbClr val="007CC4"/>
                </a:solidFill>
                <a:latin typeface="Arial" panose="020B0604020202020204" pitchFamily="34" charset="0"/>
                <a:ea typeface="+mn-ea"/>
                <a:cs typeface="Arial" panose="020B0604020202020204" pitchFamily="34" charset="0"/>
              </a:defRPr>
            </a:lvl3pPr>
            <a:lvl4pPr marL="360000" indent="-192600" algn="l" defTabSz="914400" rtl="0" eaLnBrk="1" latinLnBrk="0" hangingPunct="1">
              <a:lnSpc>
                <a:spcPct val="100000"/>
              </a:lnSpc>
              <a:spcBef>
                <a:spcPts val="500"/>
              </a:spcBef>
              <a:buSzPct val="70000"/>
              <a:buFontTx/>
              <a:buBlip>
                <a:blip r:embed="rId4"/>
              </a:buBlip>
              <a:defRPr sz="1600" kern="1200">
                <a:solidFill>
                  <a:srgbClr val="475861"/>
                </a:solidFill>
                <a:latin typeface="Arial" panose="020B0604020202020204" pitchFamily="34" charset="0"/>
                <a:ea typeface="+mn-ea"/>
                <a:cs typeface="Arial" panose="020B0604020202020204" pitchFamily="34" charset="0"/>
              </a:defRPr>
            </a:lvl4pPr>
            <a:lvl5pPr marL="360000" indent="-192600" algn="l" defTabSz="914400" rtl="0" eaLnBrk="1" latinLnBrk="0" hangingPunct="1">
              <a:lnSpc>
                <a:spcPct val="100000"/>
              </a:lnSpc>
              <a:spcBef>
                <a:spcPts val="500"/>
              </a:spcBef>
              <a:buSzPct val="70000"/>
              <a:buFontTx/>
              <a:buBlip>
                <a:blip r:embed="rId4"/>
              </a:buBlip>
              <a:defRPr sz="1600" kern="1200">
                <a:solidFill>
                  <a:srgbClr val="47586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9400" lvl="1" indent="0">
              <a:spcBef>
                <a:spcPts val="200"/>
              </a:spcBef>
              <a:buNone/>
            </a:pPr>
            <a:r>
              <a:rPr lang="en-CA" sz="1300" dirty="0">
                <a:solidFill>
                  <a:srgbClr val="0061A5"/>
                </a:solidFill>
                <a:latin typeface="Arial Black" panose="020B0604020202020204" pitchFamily="34" charset="0"/>
                <a:cs typeface="+mn-cs"/>
              </a:rPr>
              <a:t>Maria Vallejo</a:t>
            </a:r>
          </a:p>
          <a:p>
            <a:pPr marL="59400" lvl="1" indent="0">
              <a:spcBef>
                <a:spcPts val="200"/>
              </a:spcBef>
              <a:buNone/>
            </a:pPr>
            <a:r>
              <a:rPr lang="en-CA" sz="1050" dirty="0">
                <a:solidFill>
                  <a:srgbClr val="007AC2"/>
                </a:solidFill>
              </a:rPr>
              <a:t>Director, Projects and Technical Services</a:t>
            </a:r>
          </a:p>
          <a:p>
            <a:pPr marL="59400" lvl="1" indent="0">
              <a:spcBef>
                <a:spcPts val="200"/>
              </a:spcBef>
              <a:buNone/>
            </a:pPr>
            <a:endParaRPr lang="en-CA" sz="1050" dirty="0">
              <a:solidFill>
                <a:srgbClr val="20404E"/>
              </a:solidFill>
            </a:endParaRPr>
          </a:p>
          <a:p>
            <a:pPr marL="59400" lvl="1" indent="0">
              <a:spcBef>
                <a:spcPts val="200"/>
              </a:spcBef>
              <a:buNone/>
            </a:pPr>
            <a:endParaRPr lang="en-US" sz="1050" dirty="0">
              <a:solidFill>
                <a:srgbClr val="20404E"/>
              </a:solidFill>
            </a:endParaRPr>
          </a:p>
          <a:p>
            <a:pPr marL="59400" lvl="1" indent="0">
              <a:spcBef>
                <a:spcPts val="200"/>
              </a:spcBef>
              <a:buNone/>
            </a:pPr>
            <a:endParaRPr lang="en-CA" sz="1050" dirty="0">
              <a:solidFill>
                <a:srgbClr val="20404E"/>
              </a:solidFill>
            </a:endParaRPr>
          </a:p>
        </p:txBody>
      </p:sp>
      <p:sp>
        <p:nvSpPr>
          <p:cNvPr id="25" name="Content Placeholder 8">
            <a:extLst>
              <a:ext uri="{FF2B5EF4-FFF2-40B4-BE49-F238E27FC236}">
                <a16:creationId xmlns:a16="http://schemas.microsoft.com/office/drawing/2014/main" id="{AA6B7EE5-126D-78DC-EA7D-C299362E2D65}"/>
              </a:ext>
            </a:extLst>
          </p:cNvPr>
          <p:cNvSpPr txBox="1">
            <a:spLocks/>
          </p:cNvSpPr>
          <p:nvPr/>
        </p:nvSpPr>
        <p:spPr>
          <a:xfrm>
            <a:off x="9852672" y="4077372"/>
            <a:ext cx="2243236" cy="248414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SzPct val="105000"/>
              <a:buFontTx/>
              <a:buBlip>
                <a:blip r:embed="rId5">
                  <a:extLst>
                    <a:ext uri="{96DAC541-7B7A-43D3-8B79-37D633B846F1}">
                      <asvg:svgBlip xmlns:asvg="http://schemas.microsoft.com/office/drawing/2016/SVG/main" r:embed="rId6"/>
                    </a:ext>
                  </a:extLst>
                </a:blip>
              </a:buBlip>
              <a:defRPr sz="1500" b="0" kern="1200">
                <a:solidFill>
                  <a:srgbClr val="1F404D"/>
                </a:solidFill>
                <a:latin typeface="Arial" panose="020B0604020202020204" pitchFamily="34" charset="0"/>
                <a:ea typeface="+mn-ea"/>
                <a:cs typeface="Arial" panose="020B0604020202020204" pitchFamily="34" charset="0"/>
              </a:defRPr>
            </a:lvl1pPr>
            <a:lvl2pPr marL="469800" indent="-156600" algn="l" defTabSz="914400" rtl="0" eaLnBrk="1" latinLnBrk="0" hangingPunct="1">
              <a:lnSpc>
                <a:spcPct val="90000"/>
              </a:lnSpc>
              <a:spcBef>
                <a:spcPts val="500"/>
              </a:spcBef>
              <a:buClr>
                <a:srgbClr val="DBA71A"/>
              </a:buClr>
              <a:buSzPct val="85000"/>
              <a:buFontTx/>
              <a:buBlip>
                <a:blip r:embed="rId7">
                  <a:extLst>
                    <a:ext uri="{96DAC541-7B7A-43D3-8B79-37D633B846F1}">
                      <asvg:svgBlip xmlns:asvg="http://schemas.microsoft.com/office/drawing/2016/SVG/main" r:embed="rId8"/>
                    </a:ext>
                  </a:extLst>
                </a:blip>
              </a:buBlip>
              <a:defRPr sz="1300" kern="1200">
                <a:solidFill>
                  <a:srgbClr val="1F404D"/>
                </a:solidFill>
                <a:latin typeface="Arial" panose="020B0604020202020204" pitchFamily="34" charset="0"/>
                <a:ea typeface="+mn-ea"/>
                <a:cs typeface="Arial" panose="020B0604020202020204" pitchFamily="34" charset="0"/>
              </a:defRPr>
            </a:lvl2pPr>
            <a:lvl3pPr marL="819000" indent="-156600" algn="l" defTabSz="914400" rtl="0" eaLnBrk="1" latinLnBrk="0" hangingPunct="1">
              <a:lnSpc>
                <a:spcPct val="90000"/>
              </a:lnSpc>
              <a:spcBef>
                <a:spcPts val="500"/>
              </a:spcBef>
              <a:buClr>
                <a:srgbClr val="0061A6"/>
              </a:buClr>
              <a:buSzPct val="105000"/>
              <a:buFont typeface="Wingdings" pitchFamily="2" charset="2"/>
              <a:buChar char="§"/>
              <a:defRPr sz="1100" kern="1200">
                <a:solidFill>
                  <a:srgbClr val="1F404D"/>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F404D"/>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F404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6600" indent="-156600">
              <a:lnSpc>
                <a:spcPts val="1300"/>
              </a:lnSpc>
            </a:pPr>
            <a:r>
              <a:rPr lang="en-US" sz="1050" dirty="0">
                <a:solidFill>
                  <a:srgbClr val="20404E"/>
                </a:solidFill>
              </a:rPr>
              <a:t>Serving since June 2024</a:t>
            </a:r>
          </a:p>
          <a:p>
            <a:pPr marL="156600" indent="-156600">
              <a:lnSpc>
                <a:spcPts val="1300"/>
              </a:lnSpc>
            </a:pPr>
            <a:r>
              <a:rPr lang="en-US" sz="1050" dirty="0">
                <a:solidFill>
                  <a:srgbClr val="20404E"/>
                </a:solidFill>
              </a:rPr>
              <a:t>Qualified Person with 15 years of experience in Mining Economics, Asset Valuation, and Technical Studies.</a:t>
            </a:r>
          </a:p>
          <a:p>
            <a:pPr marL="156600" indent="-156600">
              <a:lnSpc>
                <a:spcPts val="1300"/>
              </a:lnSpc>
            </a:pPr>
            <a:r>
              <a:rPr lang="en-US" sz="1050" dirty="0">
                <a:solidFill>
                  <a:srgbClr val="20404E"/>
                </a:solidFill>
              </a:rPr>
              <a:t>Registered Professional Engineer (P.Eng) and Fellow Australasian Institute of Mining and Metallurgy (FAusIMM).</a:t>
            </a:r>
          </a:p>
          <a:p>
            <a:pPr marL="156600" indent="-156600">
              <a:lnSpc>
                <a:spcPts val="1300"/>
              </a:lnSpc>
            </a:pPr>
            <a:r>
              <a:rPr lang="en-GB" sz="1050" dirty="0">
                <a:solidFill>
                  <a:srgbClr val="20404E"/>
                </a:solidFill>
              </a:rPr>
              <a:t>Senior tenures with Barrick Gold, Mining Plus, Waterton Global Resource Management.</a:t>
            </a:r>
          </a:p>
        </p:txBody>
      </p:sp>
      <p:sp>
        <p:nvSpPr>
          <p:cNvPr id="26" name="Title 1">
            <a:extLst>
              <a:ext uri="{FF2B5EF4-FFF2-40B4-BE49-F238E27FC236}">
                <a16:creationId xmlns:a16="http://schemas.microsoft.com/office/drawing/2014/main" id="{20AD5F70-4E39-4D21-9155-6213F14D2CC1}"/>
              </a:ext>
            </a:extLst>
          </p:cNvPr>
          <p:cNvSpPr txBox="1">
            <a:spLocks/>
          </p:cNvSpPr>
          <p:nvPr/>
        </p:nvSpPr>
        <p:spPr>
          <a:xfrm>
            <a:off x="571500" y="220431"/>
            <a:ext cx="11382802" cy="26343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400" b="1" i="0" kern="1200">
                <a:solidFill>
                  <a:srgbClr val="00295F"/>
                </a:solidFill>
                <a:latin typeface="Arial Black" panose="020B0604020202020204" pitchFamily="34" charset="0"/>
                <a:ea typeface="+mj-ea"/>
                <a:cs typeface="Arial Black" panose="020B0604020202020204" pitchFamily="34" charset="0"/>
              </a:defRPr>
            </a:lvl1pPr>
          </a:lstStyle>
          <a:p>
            <a:r>
              <a:rPr lang="en-US" cap="all" dirty="0"/>
              <a:t>VISTA GOLD CORP.</a:t>
            </a:r>
          </a:p>
        </p:txBody>
      </p:sp>
    </p:spTree>
    <p:extLst>
      <p:ext uri="{BB962C8B-B14F-4D97-AF65-F5344CB8AC3E}">
        <p14:creationId xmlns:p14="http://schemas.microsoft.com/office/powerpoint/2010/main" val="373781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DDEE2-7353-185F-E815-1CC0A32F06D3}"/>
            </a:ext>
          </a:extLst>
        </p:cNvPr>
        <p:cNvGrpSpPr/>
        <p:nvPr/>
      </p:nvGrpSpPr>
      <p:grpSpPr>
        <a:xfrm>
          <a:off x="0" y="0"/>
          <a:ext cx="0" cy="0"/>
          <a:chOff x="0" y="0"/>
          <a:chExt cx="0" cy="0"/>
        </a:xfrm>
      </p:grpSpPr>
      <p:sp>
        <p:nvSpPr>
          <p:cNvPr id="9" name="Footer Placeholder 4">
            <a:extLst>
              <a:ext uri="{FF2B5EF4-FFF2-40B4-BE49-F238E27FC236}">
                <a16:creationId xmlns:a16="http://schemas.microsoft.com/office/drawing/2014/main" id="{07B11F87-766E-FF3C-01E2-76210CE28915}"/>
              </a:ext>
            </a:extLst>
          </p:cNvPr>
          <p:cNvSpPr>
            <a:spLocks noGrp="1"/>
          </p:cNvSpPr>
          <p:nvPr>
            <p:ph type="ftr" sz="quarter" idx="11"/>
          </p:nvPr>
        </p:nvSpPr>
        <p:spPr>
          <a:xfrm>
            <a:off x="571501" y="6561515"/>
            <a:ext cx="1757632" cy="211425"/>
          </a:xfrm>
        </p:spPr>
        <p:txBody>
          <a:bodyPr lIns="0" tIns="0" rIns="0" bIns="0" anchor="t" anchorCtr="0"/>
          <a:lstStyle>
            <a:lvl1pPr algn="l">
              <a:defRPr sz="900">
                <a:solidFill>
                  <a:srgbClr val="007CC4"/>
                </a:solidFill>
                <a:latin typeface="Arial" panose="020B0604020202020204" pitchFamily="34" charset="0"/>
                <a:cs typeface="Arial" panose="020B0604020202020204" pitchFamily="34" charset="0"/>
              </a:defRPr>
            </a:lvl1pPr>
          </a:lstStyle>
          <a:p>
            <a:r>
              <a:rPr lang="en-US" b="1" dirty="0"/>
              <a:t>VGZ | VISTA GOLD</a:t>
            </a:r>
          </a:p>
        </p:txBody>
      </p:sp>
      <p:sp>
        <p:nvSpPr>
          <p:cNvPr id="10" name="Slide Number Placeholder 5">
            <a:extLst>
              <a:ext uri="{FF2B5EF4-FFF2-40B4-BE49-F238E27FC236}">
                <a16:creationId xmlns:a16="http://schemas.microsoft.com/office/drawing/2014/main" id="{60EF9E11-F262-91C4-C31F-297478030F0D}"/>
              </a:ext>
            </a:extLst>
          </p:cNvPr>
          <p:cNvSpPr>
            <a:spLocks noGrp="1"/>
          </p:cNvSpPr>
          <p:nvPr>
            <p:ph type="sldNum" sz="quarter" idx="12"/>
          </p:nvPr>
        </p:nvSpPr>
        <p:spPr>
          <a:xfrm>
            <a:off x="10990053" y="6561515"/>
            <a:ext cx="592348" cy="211425"/>
          </a:xfrm>
        </p:spPr>
        <p:txBody>
          <a:bodyPr anchor="t" anchorCtr="0"/>
          <a:lstStyle>
            <a:lvl1pPr>
              <a:defRPr sz="1000">
                <a:solidFill>
                  <a:srgbClr val="256FB9"/>
                </a:solidFill>
                <a:latin typeface="Arial" panose="020B0604020202020204" pitchFamily="34" charset="0"/>
                <a:cs typeface="Arial" panose="020B0604020202020204" pitchFamily="34" charset="0"/>
              </a:defRPr>
            </a:lvl1pPr>
          </a:lstStyle>
          <a:p>
            <a:fld id="{F38C2D39-810D-E34A-BF92-80CA0CB22B82}" type="slidenum">
              <a:rPr lang="en-US" smtClean="0"/>
              <a:pPr/>
              <a:t>2</a:t>
            </a:fld>
            <a:endParaRPr lang="en-US" dirty="0"/>
          </a:p>
        </p:txBody>
      </p:sp>
      <p:sp>
        <p:nvSpPr>
          <p:cNvPr id="11" name="Title 1">
            <a:extLst>
              <a:ext uri="{FF2B5EF4-FFF2-40B4-BE49-F238E27FC236}">
                <a16:creationId xmlns:a16="http://schemas.microsoft.com/office/drawing/2014/main" id="{D974A553-DA3F-14C2-DB09-1B699EA3C0EC}"/>
              </a:ext>
            </a:extLst>
          </p:cNvPr>
          <p:cNvSpPr>
            <a:spLocks noGrp="1"/>
          </p:cNvSpPr>
          <p:nvPr>
            <p:ph type="title"/>
          </p:nvPr>
        </p:nvSpPr>
        <p:spPr>
          <a:xfrm>
            <a:off x="571500" y="456327"/>
            <a:ext cx="11382802" cy="263433"/>
          </a:xfrm>
        </p:spPr>
        <p:txBody>
          <a:bodyPr>
            <a:noAutofit/>
          </a:bodyPr>
          <a:lstStyle/>
          <a:p>
            <a:r>
              <a:rPr lang="en-US" cap="all" dirty="0"/>
              <a:t>VISTA GOLD CORP.</a:t>
            </a:r>
          </a:p>
        </p:txBody>
      </p:sp>
      <p:pic>
        <p:nvPicPr>
          <p:cNvPr id="2" name="Picture 1" descr="A blue wavy surface with white lines&#10;&#10;AI-generated content may be incorrect.">
            <a:extLst>
              <a:ext uri="{FF2B5EF4-FFF2-40B4-BE49-F238E27FC236}">
                <a16:creationId xmlns:a16="http://schemas.microsoft.com/office/drawing/2014/main" id="{36BF1E5B-ECE7-4397-6EFF-6583D1232B48}"/>
              </a:ext>
            </a:extLst>
          </p:cNvPr>
          <p:cNvPicPr>
            <a:picLocks noChangeAspect="1"/>
          </p:cNvPicPr>
          <p:nvPr/>
        </p:nvPicPr>
        <p:blipFill>
          <a:blip r:embed="rId3"/>
          <a:srcRect t="16292" b="64905"/>
          <a:stretch>
            <a:fillRect/>
          </a:stretch>
        </p:blipFill>
        <p:spPr>
          <a:xfrm>
            <a:off x="678" y="1117390"/>
            <a:ext cx="12191322" cy="1161288"/>
          </a:xfrm>
          <a:prstGeom prst="rect">
            <a:avLst/>
          </a:prstGeom>
        </p:spPr>
      </p:pic>
      <p:sp>
        <p:nvSpPr>
          <p:cNvPr id="22" name="Content Placeholder 2">
            <a:extLst>
              <a:ext uri="{FF2B5EF4-FFF2-40B4-BE49-F238E27FC236}">
                <a16:creationId xmlns:a16="http://schemas.microsoft.com/office/drawing/2014/main" id="{57876B78-6561-D1B2-A8C9-EF4EED4C49C5}"/>
              </a:ext>
            </a:extLst>
          </p:cNvPr>
          <p:cNvSpPr>
            <a:spLocks noGrp="1"/>
          </p:cNvSpPr>
          <p:nvPr>
            <p:ph idx="1"/>
          </p:nvPr>
        </p:nvSpPr>
        <p:spPr>
          <a:xfrm>
            <a:off x="590986" y="2581431"/>
            <a:ext cx="6332328" cy="3455500"/>
          </a:xfrm>
        </p:spPr>
        <p:txBody>
          <a:bodyPr>
            <a:noAutofit/>
          </a:bodyPr>
          <a:lstStyle/>
          <a:p>
            <a:pPr marL="401638" indent="-388938" fontAlgn="ctr">
              <a:spcBef>
                <a:spcPts val="1200"/>
              </a:spcBef>
              <a:spcAft>
                <a:spcPts val="1200"/>
              </a:spcAft>
              <a:buSzPct val="180000"/>
              <a:buBlip>
                <a:blip r:embed="rId4">
                  <a:extLst>
                    <a:ext uri="{96DAC541-7B7A-43D3-8B79-37D633B846F1}">
                      <asvg:svgBlip xmlns:asvg="http://schemas.microsoft.com/office/drawing/2016/SVG/main" r:embed="rId5"/>
                    </a:ext>
                  </a:extLst>
                </a:blip>
              </a:buBlip>
            </a:pPr>
            <a:r>
              <a:rPr lang="en-CA" sz="1800" dirty="0">
                <a:solidFill>
                  <a:srgbClr val="00295F"/>
                </a:solidFill>
                <a:latin typeface="Arial Black" panose="020B0604020202020204" pitchFamily="34" charset="0"/>
                <a:cs typeface="Arial Black" panose="020B0604020202020204" pitchFamily="34" charset="0"/>
              </a:rPr>
              <a:t>Australia’s Second Largest Undeveloped Gold Project</a:t>
            </a:r>
          </a:p>
          <a:p>
            <a:pPr marL="401638" indent="-388938" fontAlgn="ctr">
              <a:spcBef>
                <a:spcPts val="1200"/>
              </a:spcBef>
              <a:spcAft>
                <a:spcPts val="1200"/>
              </a:spcAft>
              <a:buSzPct val="180000"/>
              <a:buBlip>
                <a:blip r:embed="rId4">
                  <a:extLst>
                    <a:ext uri="{96DAC541-7B7A-43D3-8B79-37D633B846F1}">
                      <asvg:svgBlip xmlns:asvg="http://schemas.microsoft.com/office/drawing/2016/SVG/main" r:embed="rId5"/>
                    </a:ext>
                  </a:extLst>
                </a:blip>
              </a:buBlip>
            </a:pPr>
            <a:r>
              <a:rPr lang="en-CA" sz="1800" dirty="0">
                <a:solidFill>
                  <a:srgbClr val="00295F"/>
                </a:solidFill>
                <a:latin typeface="Arial Black" panose="020B0604020202020204" pitchFamily="34" charset="0"/>
              </a:rPr>
              <a:t>15 ktpd Feasibility Study Incorporates Fit for Purpose Design and Preserves Expansion Optionality</a:t>
            </a:r>
          </a:p>
          <a:p>
            <a:pPr marL="401638" indent="-388938" fontAlgn="ctr">
              <a:spcBef>
                <a:spcPts val="1200"/>
              </a:spcBef>
              <a:spcAft>
                <a:spcPts val="1200"/>
              </a:spcAft>
              <a:buSzPct val="180000"/>
              <a:buBlip>
                <a:blip r:embed="rId4">
                  <a:extLst>
                    <a:ext uri="{96DAC541-7B7A-43D3-8B79-37D633B846F1}">
                      <asvg:svgBlip xmlns:asvg="http://schemas.microsoft.com/office/drawing/2016/SVG/main" r:embed="rId5"/>
                    </a:ext>
                  </a:extLst>
                </a:blip>
              </a:buBlip>
            </a:pPr>
            <a:r>
              <a:rPr lang="en-CA" sz="1800" dirty="0">
                <a:solidFill>
                  <a:srgbClr val="00295F"/>
                </a:solidFill>
                <a:latin typeface="Arial Black" panose="020B0604020202020204" pitchFamily="34" charset="0"/>
              </a:rPr>
              <a:t>Prioritizes Grade over Tonnes and Significantly Lowers Initial Capex </a:t>
            </a:r>
          </a:p>
          <a:p>
            <a:pPr marL="401638" indent="-388938" fontAlgn="ctr">
              <a:spcBef>
                <a:spcPts val="1200"/>
              </a:spcBef>
              <a:spcAft>
                <a:spcPts val="1200"/>
              </a:spcAft>
              <a:buSzPct val="180000"/>
              <a:buBlip>
                <a:blip r:embed="rId4">
                  <a:extLst>
                    <a:ext uri="{96DAC541-7B7A-43D3-8B79-37D633B846F1}">
                      <asvg:svgBlip xmlns:asvg="http://schemas.microsoft.com/office/drawing/2016/SVG/main" r:embed="rId5"/>
                    </a:ext>
                  </a:extLst>
                </a:blip>
              </a:buBlip>
            </a:pPr>
            <a:r>
              <a:rPr lang="en-CA" sz="1800" dirty="0">
                <a:solidFill>
                  <a:srgbClr val="00295F"/>
                </a:solidFill>
                <a:latin typeface="Arial Black" panose="020B0604020202020204" pitchFamily="34" charset="0"/>
                <a:cs typeface="Arial Black" panose="020B0604020202020204" pitchFamily="34" charset="0"/>
              </a:rPr>
              <a:t>Strong Project Economics Support Near-Term Production</a:t>
            </a:r>
          </a:p>
        </p:txBody>
      </p:sp>
      <p:sp>
        <p:nvSpPr>
          <p:cNvPr id="24" name="object 10">
            <a:extLst>
              <a:ext uri="{FF2B5EF4-FFF2-40B4-BE49-F238E27FC236}">
                <a16:creationId xmlns:a16="http://schemas.microsoft.com/office/drawing/2014/main" id="{C1D85DCF-0337-1686-6888-4A7F01BFA1C0}"/>
              </a:ext>
            </a:extLst>
          </p:cNvPr>
          <p:cNvSpPr txBox="1"/>
          <p:nvPr/>
        </p:nvSpPr>
        <p:spPr>
          <a:xfrm>
            <a:off x="590943" y="1372325"/>
            <a:ext cx="5898889" cy="672235"/>
          </a:xfrm>
          <a:prstGeom prst="rect">
            <a:avLst/>
          </a:prstGeom>
        </p:spPr>
        <p:txBody>
          <a:bodyPr vert="horz" wrap="square" lIns="0" tIns="12065" rIns="0" bIns="0" rtlCol="0" anchor="t" anchorCtr="0">
            <a:spAutoFit/>
          </a:bodyPr>
          <a:lstStyle/>
          <a:p>
            <a:pPr marL="12700" marR="5080">
              <a:lnSpc>
                <a:spcPct val="110400"/>
              </a:lnSpc>
              <a:spcBef>
                <a:spcPts val="95"/>
              </a:spcBef>
            </a:pPr>
            <a:r>
              <a:rPr lang="en-US" sz="2000" dirty="0">
                <a:solidFill>
                  <a:schemeClr val="bg1"/>
                </a:solidFill>
                <a:latin typeface="Arial Black"/>
                <a:cs typeface="Arial Black"/>
              </a:rPr>
              <a:t>New Feasibility Study Demonstrates Achievable Path to Near-Term Production</a:t>
            </a:r>
            <a:endParaRPr sz="2000" dirty="0">
              <a:solidFill>
                <a:schemeClr val="bg1"/>
              </a:solidFill>
              <a:latin typeface="Arial Black"/>
              <a:cs typeface="Arial Black"/>
            </a:endParaRPr>
          </a:p>
        </p:txBody>
      </p:sp>
      <p:pic>
        <p:nvPicPr>
          <p:cNvPr id="25" name="Picture 24">
            <a:extLst>
              <a:ext uri="{FF2B5EF4-FFF2-40B4-BE49-F238E27FC236}">
                <a16:creationId xmlns:a16="http://schemas.microsoft.com/office/drawing/2014/main" id="{C2151CCB-A752-ED9F-6C06-7AFDC488F427}"/>
              </a:ext>
            </a:extLst>
          </p:cNvPr>
          <p:cNvPicPr>
            <a:picLocks noChangeAspect="1"/>
          </p:cNvPicPr>
          <p:nvPr/>
        </p:nvPicPr>
        <p:blipFill>
          <a:blip r:embed="rId6"/>
          <a:stretch>
            <a:fillRect/>
          </a:stretch>
        </p:blipFill>
        <p:spPr>
          <a:xfrm>
            <a:off x="7276479" y="1428430"/>
            <a:ext cx="4128874" cy="5229907"/>
          </a:xfrm>
          <a:prstGeom prst="rect">
            <a:avLst/>
          </a:prstGeom>
        </p:spPr>
      </p:pic>
    </p:spTree>
    <p:extLst>
      <p:ext uri="{BB962C8B-B14F-4D97-AF65-F5344CB8AC3E}">
        <p14:creationId xmlns:p14="http://schemas.microsoft.com/office/powerpoint/2010/main" val="3813498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BC511-878C-311B-DDEF-4CC18EFEA178}"/>
            </a:ext>
          </a:extLst>
        </p:cNvPr>
        <p:cNvGrpSpPr/>
        <p:nvPr/>
      </p:nvGrpSpPr>
      <p:grpSpPr>
        <a:xfrm>
          <a:off x="0" y="0"/>
          <a:ext cx="0" cy="0"/>
          <a:chOff x="0" y="0"/>
          <a:chExt cx="0" cy="0"/>
        </a:xfrm>
      </p:grpSpPr>
      <p:pic>
        <p:nvPicPr>
          <p:cNvPr id="3" name="Picture 2" descr="A blue wavy surface with white lines&#10;&#10;AI-generated content may be incorrect.">
            <a:extLst>
              <a:ext uri="{FF2B5EF4-FFF2-40B4-BE49-F238E27FC236}">
                <a16:creationId xmlns:a16="http://schemas.microsoft.com/office/drawing/2014/main" id="{F15695D4-7798-2D7B-FD8D-6C7872C85857}"/>
              </a:ext>
            </a:extLst>
          </p:cNvPr>
          <p:cNvPicPr>
            <a:picLocks noChangeAspect="1"/>
          </p:cNvPicPr>
          <p:nvPr/>
        </p:nvPicPr>
        <p:blipFill>
          <a:blip r:embed="rId3"/>
          <a:srcRect t="16292" b="64612"/>
          <a:stretch>
            <a:fillRect/>
          </a:stretch>
        </p:blipFill>
        <p:spPr>
          <a:xfrm>
            <a:off x="678" y="1052842"/>
            <a:ext cx="12188952" cy="1159283"/>
          </a:xfrm>
          <a:prstGeom prst="rect">
            <a:avLst/>
          </a:prstGeom>
        </p:spPr>
      </p:pic>
      <p:sp>
        <p:nvSpPr>
          <p:cNvPr id="4" name="Slide Number Placeholder 3">
            <a:extLst>
              <a:ext uri="{FF2B5EF4-FFF2-40B4-BE49-F238E27FC236}">
                <a16:creationId xmlns:a16="http://schemas.microsoft.com/office/drawing/2014/main" id="{4C5FBD87-20F1-3A99-A670-450FAE34BE2E}"/>
              </a:ext>
            </a:extLst>
          </p:cNvPr>
          <p:cNvSpPr>
            <a:spLocks noGrp="1"/>
          </p:cNvSpPr>
          <p:nvPr>
            <p:ph type="sldNum" sz="quarter" idx="12"/>
          </p:nvPr>
        </p:nvSpPr>
        <p:spPr>
          <a:xfrm>
            <a:off x="10737144" y="6561515"/>
            <a:ext cx="592348" cy="365497"/>
          </a:xfrm>
        </p:spPr>
        <p:txBody>
          <a:bodyPr/>
          <a:lstStyle/>
          <a:p>
            <a:fld id="{F38C2D39-810D-E34A-BF92-80CA0CB22B82}" type="slidenum">
              <a:rPr lang="en-US" smtClean="0"/>
              <a:pPr/>
              <a:t>3</a:t>
            </a:fld>
            <a:endParaRPr lang="en-US" sz="1000" dirty="0"/>
          </a:p>
        </p:txBody>
      </p:sp>
      <p:sp>
        <p:nvSpPr>
          <p:cNvPr id="13" name="Rectangle 12">
            <a:extLst>
              <a:ext uri="{FF2B5EF4-FFF2-40B4-BE49-F238E27FC236}">
                <a16:creationId xmlns:a16="http://schemas.microsoft.com/office/drawing/2014/main" id="{9C41838C-99D5-54D1-C6F9-54227D9A1308}"/>
              </a:ext>
            </a:extLst>
          </p:cNvPr>
          <p:cNvSpPr/>
          <p:nvPr/>
        </p:nvSpPr>
        <p:spPr>
          <a:xfrm>
            <a:off x="-2" y="6772940"/>
            <a:ext cx="12180627" cy="84090"/>
          </a:xfrm>
          <a:prstGeom prst="rect">
            <a:avLst/>
          </a:prstGeom>
          <a:solidFill>
            <a:srgbClr val="F2F5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Footer Placeholder 4">
            <a:extLst>
              <a:ext uri="{FF2B5EF4-FFF2-40B4-BE49-F238E27FC236}">
                <a16:creationId xmlns:a16="http://schemas.microsoft.com/office/drawing/2014/main" id="{0138E428-67FD-EA3F-75F9-116040515A9C}"/>
              </a:ext>
            </a:extLst>
          </p:cNvPr>
          <p:cNvSpPr>
            <a:spLocks noGrp="1"/>
          </p:cNvSpPr>
          <p:nvPr>
            <p:ph type="ftr" sz="quarter" idx="11"/>
          </p:nvPr>
        </p:nvSpPr>
        <p:spPr>
          <a:xfrm>
            <a:off x="466943" y="6613128"/>
            <a:ext cx="1132914" cy="221041"/>
          </a:xfrm>
        </p:spPr>
        <p:txBody>
          <a:bodyPr lIns="0" tIns="0" rIns="0" bIns="0" anchor="t" anchorCtr="0"/>
          <a:lstStyle>
            <a:lvl1pPr algn="l">
              <a:defRPr sz="900">
                <a:solidFill>
                  <a:srgbClr val="007CC4"/>
                </a:solidFill>
                <a:latin typeface="Arial" panose="020B0604020202020204" pitchFamily="34" charset="0"/>
                <a:cs typeface="Arial" panose="020B0604020202020204" pitchFamily="34" charset="0"/>
              </a:defRPr>
            </a:lvl1pPr>
          </a:lstStyle>
          <a:p>
            <a:r>
              <a:rPr lang="en-US" b="1" dirty="0"/>
              <a:t>VGZ | VISTA GOLD</a:t>
            </a:r>
          </a:p>
        </p:txBody>
      </p:sp>
      <p:sp>
        <p:nvSpPr>
          <p:cNvPr id="2" name="Title 1">
            <a:extLst>
              <a:ext uri="{FF2B5EF4-FFF2-40B4-BE49-F238E27FC236}">
                <a16:creationId xmlns:a16="http://schemas.microsoft.com/office/drawing/2014/main" id="{9CDCC9E2-0612-AC3B-39BF-3E90F978D985}"/>
              </a:ext>
            </a:extLst>
          </p:cNvPr>
          <p:cNvSpPr>
            <a:spLocks noGrp="1"/>
          </p:cNvSpPr>
          <p:nvPr>
            <p:ph type="title"/>
          </p:nvPr>
        </p:nvSpPr>
        <p:spPr>
          <a:xfrm>
            <a:off x="564085" y="434754"/>
            <a:ext cx="10790454" cy="332399"/>
          </a:xfrm>
        </p:spPr>
        <p:txBody>
          <a:bodyPr wrap="square" anchor="t" anchorCtr="0">
            <a:spAutoFit/>
          </a:bodyPr>
          <a:lstStyle/>
          <a:p>
            <a:r>
              <a:rPr lang="en-CA" dirty="0"/>
              <a:t>VISTA GOLD CORP.</a:t>
            </a:r>
            <a:endParaRPr lang="en-CA" dirty="0">
              <a:solidFill>
                <a:srgbClr val="00295F"/>
              </a:solidFill>
            </a:endParaRPr>
          </a:p>
        </p:txBody>
      </p:sp>
      <p:sp>
        <p:nvSpPr>
          <p:cNvPr id="20" name="object 10">
            <a:extLst>
              <a:ext uri="{FF2B5EF4-FFF2-40B4-BE49-F238E27FC236}">
                <a16:creationId xmlns:a16="http://schemas.microsoft.com/office/drawing/2014/main" id="{32591269-4D21-4986-FFE7-C89B7233CD8D}"/>
              </a:ext>
            </a:extLst>
          </p:cNvPr>
          <p:cNvSpPr txBox="1"/>
          <p:nvPr/>
        </p:nvSpPr>
        <p:spPr>
          <a:xfrm>
            <a:off x="440375" y="1453095"/>
            <a:ext cx="5853615" cy="333681"/>
          </a:xfrm>
          <a:prstGeom prst="rect">
            <a:avLst/>
          </a:prstGeom>
        </p:spPr>
        <p:txBody>
          <a:bodyPr vert="horz" wrap="square" lIns="0" tIns="12065" rIns="0" bIns="0" rtlCol="0" anchor="t" anchorCtr="0">
            <a:spAutoFit/>
          </a:bodyPr>
          <a:lstStyle/>
          <a:p>
            <a:pPr marL="12700" marR="5080">
              <a:lnSpc>
                <a:spcPct val="110400"/>
              </a:lnSpc>
              <a:spcBef>
                <a:spcPts val="95"/>
              </a:spcBef>
            </a:pPr>
            <a:r>
              <a:rPr lang="en-US" sz="2000" dirty="0">
                <a:solidFill>
                  <a:srgbClr val="FFFFFF"/>
                </a:solidFill>
                <a:latin typeface="Arial Black"/>
                <a:cs typeface="Arial Black"/>
              </a:rPr>
              <a:t>Tight Capital Structure with No Debt</a:t>
            </a:r>
            <a:endParaRPr sz="2000" dirty="0">
              <a:latin typeface="Arial Black"/>
              <a:cs typeface="Arial Black"/>
            </a:endParaRPr>
          </a:p>
        </p:txBody>
      </p:sp>
      <p:sp>
        <p:nvSpPr>
          <p:cNvPr id="5" name="object 8">
            <a:extLst>
              <a:ext uri="{FF2B5EF4-FFF2-40B4-BE49-F238E27FC236}">
                <a16:creationId xmlns:a16="http://schemas.microsoft.com/office/drawing/2014/main" id="{02FB007A-CA9A-F165-6893-BAFE1FE34594}"/>
              </a:ext>
            </a:extLst>
          </p:cNvPr>
          <p:cNvSpPr>
            <a:spLocks noChangeAspect="1"/>
          </p:cNvSpPr>
          <p:nvPr/>
        </p:nvSpPr>
        <p:spPr>
          <a:xfrm>
            <a:off x="1837727" y="2538817"/>
            <a:ext cx="3579119" cy="599871"/>
          </a:xfrm>
          <a:custGeom>
            <a:avLst/>
            <a:gdLst/>
            <a:ahLst/>
            <a:cxnLst/>
            <a:rect l="l" t="t" r="r" b="b"/>
            <a:pathLst>
              <a:path w="3411854" h="443864">
                <a:moveTo>
                  <a:pt x="3339693" y="0"/>
                </a:moveTo>
                <a:lnTo>
                  <a:pt x="71996" y="0"/>
                </a:lnTo>
                <a:lnTo>
                  <a:pt x="43971" y="5657"/>
                </a:lnTo>
                <a:lnTo>
                  <a:pt x="21086" y="21086"/>
                </a:lnTo>
                <a:lnTo>
                  <a:pt x="5657" y="43971"/>
                </a:lnTo>
                <a:lnTo>
                  <a:pt x="0" y="71996"/>
                </a:lnTo>
                <a:lnTo>
                  <a:pt x="0" y="443356"/>
                </a:lnTo>
                <a:lnTo>
                  <a:pt x="3411689" y="443356"/>
                </a:lnTo>
                <a:lnTo>
                  <a:pt x="3411689" y="71996"/>
                </a:lnTo>
                <a:lnTo>
                  <a:pt x="3406032" y="43971"/>
                </a:lnTo>
                <a:lnTo>
                  <a:pt x="3390603" y="21086"/>
                </a:lnTo>
                <a:lnTo>
                  <a:pt x="3367718" y="5657"/>
                </a:lnTo>
                <a:lnTo>
                  <a:pt x="3339693" y="0"/>
                </a:lnTo>
                <a:close/>
              </a:path>
            </a:pathLst>
          </a:custGeom>
          <a:solidFill>
            <a:srgbClr val="CA9825"/>
          </a:solidFill>
        </p:spPr>
        <p:txBody>
          <a:bodyPr wrap="square" lIns="0" tIns="0" rIns="0" bIns="0" rtlCol="0"/>
          <a:lstStyle/>
          <a:p>
            <a:endParaRPr dirty="0"/>
          </a:p>
        </p:txBody>
      </p:sp>
      <p:graphicFrame>
        <p:nvGraphicFramePr>
          <p:cNvPr id="6" name="object 10">
            <a:extLst>
              <a:ext uri="{FF2B5EF4-FFF2-40B4-BE49-F238E27FC236}">
                <a16:creationId xmlns:a16="http://schemas.microsoft.com/office/drawing/2014/main" id="{7A3FE880-AF92-3D42-284F-DCE4C8FBA157}"/>
              </a:ext>
            </a:extLst>
          </p:cNvPr>
          <p:cNvGraphicFramePr>
            <a:graphicFrameLocks noGrp="1"/>
          </p:cNvGraphicFramePr>
          <p:nvPr>
            <p:extLst>
              <p:ext uri="{D42A27DB-BD31-4B8C-83A1-F6EECF244321}">
                <p14:modId xmlns:p14="http://schemas.microsoft.com/office/powerpoint/2010/main" val="3213059193"/>
              </p:ext>
            </p:extLst>
          </p:nvPr>
        </p:nvGraphicFramePr>
        <p:xfrm>
          <a:off x="1850256" y="3135580"/>
          <a:ext cx="3566590" cy="1975188"/>
        </p:xfrm>
        <a:graphic>
          <a:graphicData uri="http://schemas.openxmlformats.org/drawingml/2006/table">
            <a:tbl>
              <a:tblPr firstRow="1" bandRow="1">
                <a:tableStyleId>{2D5ABB26-0587-4C30-8999-92F81FD0307C}</a:tableStyleId>
              </a:tblPr>
              <a:tblGrid>
                <a:gridCol w="2490824">
                  <a:extLst>
                    <a:ext uri="{9D8B030D-6E8A-4147-A177-3AD203B41FA5}">
                      <a16:colId xmlns:a16="http://schemas.microsoft.com/office/drawing/2014/main" val="20000"/>
                    </a:ext>
                  </a:extLst>
                </a:gridCol>
                <a:gridCol w="1075766">
                  <a:extLst>
                    <a:ext uri="{9D8B030D-6E8A-4147-A177-3AD203B41FA5}">
                      <a16:colId xmlns:a16="http://schemas.microsoft.com/office/drawing/2014/main" val="20001"/>
                    </a:ext>
                  </a:extLst>
                </a:gridCol>
              </a:tblGrid>
              <a:tr h="329198">
                <a:tc>
                  <a:txBody>
                    <a:bodyPr/>
                    <a:lstStyle/>
                    <a:p>
                      <a:pPr marL="125095">
                        <a:lnSpc>
                          <a:spcPct val="100000"/>
                        </a:lnSpc>
                        <a:spcBef>
                          <a:spcPts val="540"/>
                        </a:spcBef>
                      </a:pPr>
                      <a:r>
                        <a:rPr sz="1200" dirty="0">
                          <a:solidFill>
                            <a:srgbClr val="304D5A"/>
                          </a:solidFill>
                          <a:latin typeface="Arial"/>
                          <a:cs typeface="Arial"/>
                        </a:rPr>
                        <a:t>Symbol (NYSE</a:t>
                      </a:r>
                      <a:r>
                        <a:rPr sz="1200" spc="-55" dirty="0">
                          <a:solidFill>
                            <a:srgbClr val="304D5A"/>
                          </a:solidFill>
                          <a:latin typeface="Arial"/>
                          <a:cs typeface="Arial"/>
                        </a:rPr>
                        <a:t> </a:t>
                      </a:r>
                      <a:r>
                        <a:rPr sz="1200" dirty="0">
                          <a:solidFill>
                            <a:srgbClr val="304D5A"/>
                          </a:solidFill>
                          <a:latin typeface="Arial"/>
                          <a:cs typeface="Arial"/>
                        </a:rPr>
                        <a:t>American &amp;</a:t>
                      </a:r>
                      <a:r>
                        <a:rPr sz="1200" spc="-20" dirty="0">
                          <a:solidFill>
                            <a:srgbClr val="304D5A"/>
                          </a:solidFill>
                          <a:latin typeface="Arial"/>
                          <a:cs typeface="Arial"/>
                        </a:rPr>
                        <a:t> TSX)</a:t>
                      </a:r>
                      <a:endParaRPr sz="1200" dirty="0">
                        <a:latin typeface="Arial"/>
                        <a:cs typeface="Arial"/>
                      </a:endParaRPr>
                    </a:p>
                  </a:txBody>
                  <a:tcPr marL="0" marR="0" marT="68580" marB="0">
                    <a:lnL w="9525">
                      <a:solidFill>
                        <a:srgbClr val="CA9825"/>
                      </a:solidFill>
                      <a:prstDash val="solid"/>
                    </a:lnL>
                    <a:lnR w="6350">
                      <a:solidFill>
                        <a:srgbClr val="ACBFDE"/>
                      </a:solidFill>
                      <a:prstDash val="solid"/>
                    </a:lnR>
                    <a:lnT w="6350">
                      <a:solidFill>
                        <a:srgbClr val="CA9825"/>
                      </a:solidFill>
                      <a:prstDash val="solid"/>
                    </a:lnT>
                    <a:lnB w="3175">
                      <a:solidFill>
                        <a:srgbClr val="ACBFDE"/>
                      </a:solidFill>
                      <a:prstDash val="solid"/>
                    </a:lnB>
                    <a:solidFill>
                      <a:srgbClr val="E6EAF4"/>
                    </a:solidFill>
                  </a:tcPr>
                </a:tc>
                <a:tc>
                  <a:txBody>
                    <a:bodyPr/>
                    <a:lstStyle/>
                    <a:p>
                      <a:pPr marR="117475" algn="r">
                        <a:lnSpc>
                          <a:spcPct val="100000"/>
                        </a:lnSpc>
                        <a:spcBef>
                          <a:spcPts val="540"/>
                        </a:spcBef>
                      </a:pPr>
                      <a:r>
                        <a:rPr sz="1200" spc="-25" dirty="0">
                          <a:solidFill>
                            <a:srgbClr val="304D5A"/>
                          </a:solidFill>
                          <a:latin typeface="Arial"/>
                          <a:cs typeface="Arial"/>
                        </a:rPr>
                        <a:t>VGZ</a:t>
                      </a:r>
                      <a:endParaRPr sz="1200" dirty="0">
                        <a:latin typeface="Arial"/>
                        <a:cs typeface="Arial"/>
                      </a:endParaRPr>
                    </a:p>
                  </a:txBody>
                  <a:tcPr marL="0" marR="0" marT="68580" marB="0">
                    <a:lnL w="6350">
                      <a:solidFill>
                        <a:srgbClr val="ACBFDE"/>
                      </a:solidFill>
                      <a:prstDash val="solid"/>
                    </a:lnL>
                    <a:lnR w="9525">
                      <a:solidFill>
                        <a:srgbClr val="CA9825"/>
                      </a:solidFill>
                      <a:prstDash val="solid"/>
                    </a:lnR>
                    <a:lnT w="6350">
                      <a:solidFill>
                        <a:srgbClr val="CA9825"/>
                      </a:solidFill>
                      <a:prstDash val="solid"/>
                    </a:lnT>
                    <a:lnB w="3175">
                      <a:solidFill>
                        <a:srgbClr val="ACBFDE"/>
                      </a:solidFill>
                      <a:prstDash val="solid"/>
                    </a:lnB>
                    <a:solidFill>
                      <a:srgbClr val="E6EAF4"/>
                    </a:solidFill>
                  </a:tcPr>
                </a:tc>
                <a:extLst>
                  <a:ext uri="{0D108BD9-81ED-4DB2-BD59-A6C34878D82A}">
                    <a16:rowId xmlns:a16="http://schemas.microsoft.com/office/drawing/2014/main" val="10000"/>
                  </a:ext>
                </a:extLst>
              </a:tr>
              <a:tr h="329198">
                <a:tc>
                  <a:txBody>
                    <a:bodyPr/>
                    <a:lstStyle/>
                    <a:p>
                      <a:pPr marL="125095">
                        <a:lnSpc>
                          <a:spcPct val="100000"/>
                        </a:lnSpc>
                        <a:spcBef>
                          <a:spcPts val="540"/>
                        </a:spcBef>
                      </a:pPr>
                      <a:r>
                        <a:rPr sz="1200" dirty="0">
                          <a:solidFill>
                            <a:srgbClr val="304D5A"/>
                          </a:solidFill>
                          <a:latin typeface="Arial"/>
                          <a:cs typeface="Arial"/>
                        </a:rPr>
                        <a:t>Share</a:t>
                      </a:r>
                      <a:r>
                        <a:rPr sz="1200" spc="-5" dirty="0">
                          <a:solidFill>
                            <a:srgbClr val="304D5A"/>
                          </a:solidFill>
                          <a:latin typeface="Arial"/>
                          <a:cs typeface="Arial"/>
                        </a:rPr>
                        <a:t> </a:t>
                      </a:r>
                      <a:r>
                        <a:rPr sz="1200" dirty="0">
                          <a:solidFill>
                            <a:srgbClr val="304D5A"/>
                          </a:solidFill>
                          <a:latin typeface="Arial"/>
                          <a:cs typeface="Arial"/>
                        </a:rPr>
                        <a:t>Price (</a:t>
                      </a:r>
                      <a:r>
                        <a:rPr lang="en-US" sz="1200" dirty="0">
                          <a:solidFill>
                            <a:srgbClr val="304D5A"/>
                          </a:solidFill>
                          <a:latin typeface="Arial"/>
                          <a:cs typeface="Arial"/>
                        </a:rPr>
                        <a:t>September 12</a:t>
                      </a:r>
                      <a:r>
                        <a:rPr sz="1200" dirty="0">
                          <a:solidFill>
                            <a:srgbClr val="304D5A"/>
                          </a:solidFill>
                          <a:latin typeface="Arial"/>
                          <a:cs typeface="Arial"/>
                        </a:rPr>
                        <a:t>,</a:t>
                      </a:r>
                      <a:r>
                        <a:rPr sz="1200" spc="-5" dirty="0">
                          <a:solidFill>
                            <a:srgbClr val="304D5A"/>
                          </a:solidFill>
                          <a:latin typeface="Arial"/>
                          <a:cs typeface="Arial"/>
                        </a:rPr>
                        <a:t> </a:t>
                      </a:r>
                      <a:r>
                        <a:rPr sz="1200" spc="-10" dirty="0">
                          <a:solidFill>
                            <a:srgbClr val="304D5A"/>
                          </a:solidFill>
                          <a:latin typeface="Arial"/>
                          <a:cs typeface="Arial"/>
                        </a:rPr>
                        <a:t>2025)</a:t>
                      </a:r>
                      <a:endParaRPr sz="1200" dirty="0">
                        <a:latin typeface="Arial"/>
                        <a:cs typeface="Arial"/>
                      </a:endParaRPr>
                    </a:p>
                  </a:txBody>
                  <a:tcPr marL="0" marR="0" marT="68580" marB="0">
                    <a:lnL w="9525">
                      <a:solidFill>
                        <a:srgbClr val="CA9825"/>
                      </a:solidFill>
                      <a:prstDash val="solid"/>
                    </a:lnL>
                    <a:lnR w="6350">
                      <a:solidFill>
                        <a:srgbClr val="ACBFDE"/>
                      </a:solidFill>
                      <a:prstDash val="solid"/>
                    </a:lnR>
                    <a:lnT w="3175">
                      <a:solidFill>
                        <a:srgbClr val="ACBFDE"/>
                      </a:solidFill>
                      <a:prstDash val="solid"/>
                    </a:lnT>
                    <a:lnB w="3175">
                      <a:solidFill>
                        <a:srgbClr val="ACBFDE"/>
                      </a:solidFill>
                      <a:prstDash val="solid"/>
                    </a:lnB>
                  </a:tcPr>
                </a:tc>
                <a:tc>
                  <a:txBody>
                    <a:bodyPr/>
                    <a:lstStyle/>
                    <a:p>
                      <a:pPr marR="117475" algn="r">
                        <a:lnSpc>
                          <a:spcPct val="100000"/>
                        </a:lnSpc>
                        <a:spcBef>
                          <a:spcPts val="540"/>
                        </a:spcBef>
                      </a:pPr>
                      <a:r>
                        <a:rPr sz="1200" spc="-10" dirty="0">
                          <a:solidFill>
                            <a:srgbClr val="304D5A"/>
                          </a:solidFill>
                          <a:latin typeface="Arial"/>
                          <a:cs typeface="Arial"/>
                        </a:rPr>
                        <a:t>$</a:t>
                      </a:r>
                      <a:r>
                        <a:rPr lang="en-US" sz="1200" spc="-10" dirty="0">
                          <a:solidFill>
                            <a:srgbClr val="304D5A"/>
                          </a:solidFill>
                          <a:latin typeface="Arial"/>
                          <a:cs typeface="Arial"/>
                        </a:rPr>
                        <a:t>1</a:t>
                      </a:r>
                      <a:r>
                        <a:rPr sz="1200" spc="-10" dirty="0">
                          <a:solidFill>
                            <a:srgbClr val="304D5A"/>
                          </a:solidFill>
                          <a:latin typeface="Arial"/>
                          <a:cs typeface="Arial"/>
                        </a:rPr>
                        <a:t>.</a:t>
                      </a:r>
                      <a:r>
                        <a:rPr lang="en-US" sz="1200" spc="-10" dirty="0">
                          <a:solidFill>
                            <a:srgbClr val="304D5A"/>
                          </a:solidFill>
                          <a:latin typeface="Arial"/>
                          <a:cs typeface="Arial"/>
                        </a:rPr>
                        <a:t>83</a:t>
                      </a:r>
                      <a:endParaRPr sz="1200" dirty="0">
                        <a:latin typeface="Arial"/>
                        <a:cs typeface="Arial"/>
                      </a:endParaRPr>
                    </a:p>
                  </a:txBody>
                  <a:tcPr marL="0" marR="0" marT="68580" marB="0">
                    <a:lnL w="6350">
                      <a:solidFill>
                        <a:srgbClr val="ACBFDE"/>
                      </a:solidFill>
                      <a:prstDash val="solid"/>
                    </a:lnL>
                    <a:lnR w="9525">
                      <a:solidFill>
                        <a:srgbClr val="CA9825"/>
                      </a:solidFill>
                      <a:prstDash val="solid"/>
                    </a:lnR>
                    <a:lnT w="3175">
                      <a:solidFill>
                        <a:srgbClr val="ACBFDE"/>
                      </a:solidFill>
                      <a:prstDash val="solid"/>
                    </a:lnT>
                    <a:lnB w="3175">
                      <a:solidFill>
                        <a:srgbClr val="ACBFDE"/>
                      </a:solidFill>
                      <a:prstDash val="solid"/>
                    </a:lnB>
                  </a:tcPr>
                </a:tc>
                <a:extLst>
                  <a:ext uri="{0D108BD9-81ED-4DB2-BD59-A6C34878D82A}">
                    <a16:rowId xmlns:a16="http://schemas.microsoft.com/office/drawing/2014/main" val="10001"/>
                  </a:ext>
                </a:extLst>
              </a:tr>
              <a:tr h="329198">
                <a:tc>
                  <a:txBody>
                    <a:bodyPr/>
                    <a:lstStyle/>
                    <a:p>
                      <a:pPr marL="125095">
                        <a:lnSpc>
                          <a:spcPct val="100000"/>
                        </a:lnSpc>
                        <a:spcBef>
                          <a:spcPts val="540"/>
                        </a:spcBef>
                      </a:pPr>
                      <a:r>
                        <a:rPr sz="1200" dirty="0">
                          <a:solidFill>
                            <a:srgbClr val="304D5A"/>
                          </a:solidFill>
                          <a:latin typeface="Arial"/>
                          <a:cs typeface="Arial"/>
                        </a:rPr>
                        <a:t>Shares </a:t>
                      </a:r>
                      <a:r>
                        <a:rPr sz="1200" spc="-10" dirty="0">
                          <a:solidFill>
                            <a:srgbClr val="304D5A"/>
                          </a:solidFill>
                          <a:latin typeface="Arial"/>
                          <a:cs typeface="Arial"/>
                        </a:rPr>
                        <a:t>Outstanding</a:t>
                      </a:r>
                      <a:r>
                        <a:rPr lang="en-US" sz="1200" spc="-10" dirty="0">
                          <a:solidFill>
                            <a:srgbClr val="304D5A"/>
                          </a:solidFill>
                          <a:latin typeface="Arial"/>
                          <a:cs typeface="Arial"/>
                        </a:rPr>
                        <a:t> </a:t>
                      </a:r>
                      <a:r>
                        <a:rPr sz="1400" spc="-15" baseline="35353" dirty="0">
                          <a:solidFill>
                            <a:srgbClr val="304D5A"/>
                          </a:solidFill>
                          <a:latin typeface="Arial"/>
                          <a:cs typeface="Arial"/>
                        </a:rPr>
                        <a:t>1</a:t>
                      </a:r>
                      <a:endParaRPr sz="1400" baseline="35353" dirty="0">
                        <a:latin typeface="Arial"/>
                        <a:cs typeface="Arial"/>
                      </a:endParaRPr>
                    </a:p>
                  </a:txBody>
                  <a:tcPr marL="0" marR="0" marT="68580" marB="0">
                    <a:lnL w="9525">
                      <a:solidFill>
                        <a:srgbClr val="CA9825"/>
                      </a:solidFill>
                      <a:prstDash val="solid"/>
                    </a:lnL>
                    <a:lnR w="6350">
                      <a:solidFill>
                        <a:srgbClr val="ACBFDE"/>
                      </a:solidFill>
                      <a:prstDash val="solid"/>
                    </a:lnR>
                    <a:lnT w="3175">
                      <a:solidFill>
                        <a:srgbClr val="ACBFDE"/>
                      </a:solidFill>
                      <a:prstDash val="solid"/>
                    </a:lnT>
                    <a:lnB w="3175">
                      <a:solidFill>
                        <a:srgbClr val="ACBFDE"/>
                      </a:solidFill>
                      <a:prstDash val="solid"/>
                    </a:lnB>
                    <a:solidFill>
                      <a:srgbClr val="E6EAF4"/>
                    </a:solidFill>
                  </a:tcPr>
                </a:tc>
                <a:tc>
                  <a:txBody>
                    <a:bodyPr/>
                    <a:lstStyle/>
                    <a:p>
                      <a:pPr marR="117475" algn="r">
                        <a:lnSpc>
                          <a:spcPct val="100000"/>
                        </a:lnSpc>
                        <a:spcBef>
                          <a:spcPts val="540"/>
                        </a:spcBef>
                      </a:pPr>
                      <a:r>
                        <a:rPr sz="1200" spc="-10" dirty="0">
                          <a:solidFill>
                            <a:srgbClr val="304D5A"/>
                          </a:solidFill>
                          <a:latin typeface="Arial"/>
                          <a:cs typeface="Arial"/>
                        </a:rPr>
                        <a:t>12</a:t>
                      </a:r>
                      <a:r>
                        <a:rPr lang="en-US" sz="1200" spc="-10" dirty="0">
                          <a:solidFill>
                            <a:srgbClr val="304D5A"/>
                          </a:solidFill>
                          <a:latin typeface="Arial"/>
                          <a:cs typeface="Arial"/>
                        </a:rPr>
                        <a:t>5</a:t>
                      </a:r>
                      <a:r>
                        <a:rPr sz="1200" spc="-10" dirty="0">
                          <a:solidFill>
                            <a:srgbClr val="304D5A"/>
                          </a:solidFill>
                          <a:latin typeface="Arial"/>
                          <a:cs typeface="Arial"/>
                        </a:rPr>
                        <a:t>.</a:t>
                      </a:r>
                      <a:r>
                        <a:rPr lang="en-US" sz="1200" spc="-10" dirty="0">
                          <a:solidFill>
                            <a:srgbClr val="304D5A"/>
                          </a:solidFill>
                          <a:latin typeface="Arial"/>
                          <a:cs typeface="Arial"/>
                        </a:rPr>
                        <a:t>1</a:t>
                      </a:r>
                      <a:r>
                        <a:rPr sz="1200" spc="-10" dirty="0">
                          <a:solidFill>
                            <a:srgbClr val="304D5A"/>
                          </a:solidFill>
                          <a:latin typeface="Arial"/>
                          <a:cs typeface="Arial"/>
                        </a:rPr>
                        <a:t>M</a:t>
                      </a:r>
                      <a:endParaRPr sz="1200" dirty="0">
                        <a:latin typeface="Arial"/>
                        <a:cs typeface="Arial"/>
                      </a:endParaRPr>
                    </a:p>
                  </a:txBody>
                  <a:tcPr marL="0" marR="0" marT="68580" marB="0">
                    <a:lnL w="6350">
                      <a:solidFill>
                        <a:srgbClr val="ACBFDE"/>
                      </a:solidFill>
                      <a:prstDash val="solid"/>
                    </a:lnL>
                    <a:lnR w="9525">
                      <a:solidFill>
                        <a:srgbClr val="CA9825"/>
                      </a:solidFill>
                      <a:prstDash val="solid"/>
                    </a:lnR>
                    <a:lnT w="3175">
                      <a:solidFill>
                        <a:srgbClr val="ACBFDE"/>
                      </a:solidFill>
                      <a:prstDash val="solid"/>
                    </a:lnT>
                    <a:lnB w="3175">
                      <a:solidFill>
                        <a:srgbClr val="ACBFDE"/>
                      </a:solidFill>
                      <a:prstDash val="solid"/>
                    </a:lnB>
                    <a:solidFill>
                      <a:srgbClr val="E6EAF4"/>
                    </a:solidFill>
                  </a:tcPr>
                </a:tc>
                <a:extLst>
                  <a:ext uri="{0D108BD9-81ED-4DB2-BD59-A6C34878D82A}">
                    <a16:rowId xmlns:a16="http://schemas.microsoft.com/office/drawing/2014/main" val="10002"/>
                  </a:ext>
                </a:extLst>
              </a:tr>
              <a:tr h="329198">
                <a:tc>
                  <a:txBody>
                    <a:bodyPr/>
                    <a:lstStyle/>
                    <a:p>
                      <a:pPr marL="125095">
                        <a:lnSpc>
                          <a:spcPct val="100000"/>
                        </a:lnSpc>
                        <a:spcBef>
                          <a:spcPts val="540"/>
                        </a:spcBef>
                      </a:pPr>
                      <a:r>
                        <a:rPr sz="1200" dirty="0">
                          <a:solidFill>
                            <a:srgbClr val="304D5A"/>
                          </a:solidFill>
                          <a:latin typeface="Arial"/>
                          <a:cs typeface="Arial"/>
                        </a:rPr>
                        <a:t>Market </a:t>
                      </a:r>
                      <a:r>
                        <a:rPr sz="1200" spc="-10" dirty="0">
                          <a:solidFill>
                            <a:srgbClr val="304D5A"/>
                          </a:solidFill>
                          <a:latin typeface="Arial"/>
                          <a:cs typeface="Arial"/>
                        </a:rPr>
                        <a:t>Capitalization</a:t>
                      </a:r>
                      <a:endParaRPr sz="1200" dirty="0">
                        <a:latin typeface="Arial"/>
                        <a:cs typeface="Arial"/>
                      </a:endParaRPr>
                    </a:p>
                  </a:txBody>
                  <a:tcPr marL="0" marR="0" marT="68580" marB="0">
                    <a:lnL w="9525">
                      <a:solidFill>
                        <a:srgbClr val="CA9825"/>
                      </a:solidFill>
                      <a:prstDash val="solid"/>
                    </a:lnL>
                    <a:lnR w="6350">
                      <a:solidFill>
                        <a:srgbClr val="ACBFDE"/>
                      </a:solidFill>
                      <a:prstDash val="solid"/>
                    </a:lnR>
                    <a:lnT w="3175">
                      <a:solidFill>
                        <a:srgbClr val="ACBFDE"/>
                      </a:solidFill>
                      <a:prstDash val="solid"/>
                    </a:lnT>
                    <a:lnB w="3175">
                      <a:solidFill>
                        <a:srgbClr val="ACBFDE"/>
                      </a:solidFill>
                      <a:prstDash val="solid"/>
                    </a:lnB>
                  </a:tcPr>
                </a:tc>
                <a:tc>
                  <a:txBody>
                    <a:bodyPr/>
                    <a:lstStyle/>
                    <a:p>
                      <a:pPr marR="117475" algn="r">
                        <a:lnSpc>
                          <a:spcPct val="100000"/>
                        </a:lnSpc>
                        <a:spcBef>
                          <a:spcPts val="540"/>
                        </a:spcBef>
                      </a:pPr>
                      <a:r>
                        <a:rPr sz="1200" spc="-10" dirty="0">
                          <a:solidFill>
                            <a:srgbClr val="304D5A"/>
                          </a:solidFill>
                          <a:latin typeface="Arial"/>
                          <a:cs typeface="Arial"/>
                        </a:rPr>
                        <a:t>$</a:t>
                      </a:r>
                      <a:r>
                        <a:rPr lang="en-US" sz="1200" spc="-10" dirty="0">
                          <a:solidFill>
                            <a:srgbClr val="304D5A"/>
                          </a:solidFill>
                          <a:latin typeface="Arial"/>
                          <a:cs typeface="Arial"/>
                        </a:rPr>
                        <a:t>228.9</a:t>
                      </a:r>
                      <a:r>
                        <a:rPr sz="1200" spc="-10" dirty="0">
                          <a:solidFill>
                            <a:srgbClr val="304D5A"/>
                          </a:solidFill>
                          <a:latin typeface="Arial"/>
                          <a:cs typeface="Arial"/>
                        </a:rPr>
                        <a:t>M</a:t>
                      </a:r>
                      <a:endParaRPr sz="1200" dirty="0">
                        <a:latin typeface="Arial"/>
                        <a:cs typeface="Arial"/>
                      </a:endParaRPr>
                    </a:p>
                  </a:txBody>
                  <a:tcPr marL="0" marR="0" marT="68580" marB="0">
                    <a:lnL w="6350">
                      <a:solidFill>
                        <a:srgbClr val="ACBFDE"/>
                      </a:solidFill>
                      <a:prstDash val="solid"/>
                    </a:lnL>
                    <a:lnR w="9525">
                      <a:solidFill>
                        <a:srgbClr val="CA9825"/>
                      </a:solidFill>
                      <a:prstDash val="solid"/>
                    </a:lnR>
                    <a:lnT w="3175">
                      <a:solidFill>
                        <a:srgbClr val="ACBFDE"/>
                      </a:solidFill>
                      <a:prstDash val="solid"/>
                    </a:lnT>
                    <a:lnB w="3175">
                      <a:solidFill>
                        <a:srgbClr val="ACBFDE"/>
                      </a:solidFill>
                      <a:prstDash val="solid"/>
                    </a:lnB>
                  </a:tcPr>
                </a:tc>
                <a:extLst>
                  <a:ext uri="{0D108BD9-81ED-4DB2-BD59-A6C34878D82A}">
                    <a16:rowId xmlns:a16="http://schemas.microsoft.com/office/drawing/2014/main" val="10003"/>
                  </a:ext>
                </a:extLst>
              </a:tr>
              <a:tr h="329198">
                <a:tc>
                  <a:txBody>
                    <a:bodyPr/>
                    <a:lstStyle/>
                    <a:p>
                      <a:pPr marL="125095">
                        <a:lnSpc>
                          <a:spcPct val="100000"/>
                        </a:lnSpc>
                        <a:spcBef>
                          <a:spcPts val="540"/>
                        </a:spcBef>
                      </a:pPr>
                      <a:r>
                        <a:rPr sz="1200" spc="-10" dirty="0">
                          <a:solidFill>
                            <a:srgbClr val="304D5A"/>
                          </a:solidFill>
                          <a:latin typeface="Arial"/>
                          <a:cs typeface="Arial"/>
                        </a:rPr>
                        <a:t>Cash</a:t>
                      </a:r>
                      <a:r>
                        <a:rPr lang="en-US" sz="1200" spc="-10" dirty="0">
                          <a:solidFill>
                            <a:srgbClr val="304D5A"/>
                          </a:solidFill>
                          <a:latin typeface="Arial"/>
                          <a:cs typeface="Arial"/>
                        </a:rPr>
                        <a:t> </a:t>
                      </a:r>
                      <a:r>
                        <a:rPr sz="1400" spc="-15" baseline="35353" dirty="0">
                          <a:solidFill>
                            <a:srgbClr val="304D5A"/>
                          </a:solidFill>
                          <a:latin typeface="Arial"/>
                          <a:cs typeface="Arial"/>
                        </a:rPr>
                        <a:t>2</a:t>
                      </a:r>
                      <a:r>
                        <a:rPr lang="en-US" sz="1400" spc="-15" baseline="35353" dirty="0">
                          <a:solidFill>
                            <a:srgbClr val="304D5A"/>
                          </a:solidFill>
                          <a:latin typeface="Arial"/>
                          <a:cs typeface="Arial"/>
                        </a:rPr>
                        <a:t> </a:t>
                      </a:r>
                      <a:endParaRPr sz="1400" baseline="35353" dirty="0">
                        <a:latin typeface="Arial"/>
                        <a:cs typeface="Arial"/>
                      </a:endParaRPr>
                    </a:p>
                  </a:txBody>
                  <a:tcPr marL="0" marR="0" marT="68580" marB="0">
                    <a:lnL w="9525">
                      <a:solidFill>
                        <a:srgbClr val="CA9825"/>
                      </a:solidFill>
                      <a:prstDash val="solid"/>
                    </a:lnL>
                    <a:lnR w="6350">
                      <a:solidFill>
                        <a:srgbClr val="ACBFDE"/>
                      </a:solidFill>
                      <a:prstDash val="solid"/>
                    </a:lnR>
                    <a:lnT w="3175">
                      <a:solidFill>
                        <a:srgbClr val="ACBFDE"/>
                      </a:solidFill>
                      <a:prstDash val="solid"/>
                    </a:lnT>
                    <a:lnB w="3175">
                      <a:solidFill>
                        <a:srgbClr val="ACBFDE"/>
                      </a:solidFill>
                      <a:prstDash val="solid"/>
                    </a:lnB>
                    <a:solidFill>
                      <a:srgbClr val="E6EAF4"/>
                    </a:solidFill>
                  </a:tcPr>
                </a:tc>
                <a:tc>
                  <a:txBody>
                    <a:bodyPr/>
                    <a:lstStyle/>
                    <a:p>
                      <a:pPr marR="117475" algn="r">
                        <a:lnSpc>
                          <a:spcPct val="100000"/>
                        </a:lnSpc>
                        <a:spcBef>
                          <a:spcPts val="540"/>
                        </a:spcBef>
                      </a:pPr>
                      <a:r>
                        <a:rPr sz="1200" spc="-10" dirty="0">
                          <a:solidFill>
                            <a:srgbClr val="304D5A"/>
                          </a:solidFill>
                          <a:latin typeface="Arial"/>
                          <a:cs typeface="Arial"/>
                        </a:rPr>
                        <a:t>$</a:t>
                      </a:r>
                      <a:r>
                        <a:rPr lang="en-US" sz="1200" spc="-10" dirty="0">
                          <a:solidFill>
                            <a:srgbClr val="304D5A"/>
                          </a:solidFill>
                          <a:latin typeface="Arial"/>
                          <a:cs typeface="Arial"/>
                        </a:rPr>
                        <a:t>13</a:t>
                      </a:r>
                      <a:r>
                        <a:rPr sz="1200" spc="-10" dirty="0">
                          <a:solidFill>
                            <a:srgbClr val="304D5A"/>
                          </a:solidFill>
                          <a:latin typeface="Arial"/>
                          <a:cs typeface="Arial"/>
                        </a:rPr>
                        <a:t>.</a:t>
                      </a:r>
                      <a:r>
                        <a:rPr lang="en-US" sz="1200" spc="-10" dirty="0">
                          <a:solidFill>
                            <a:srgbClr val="304D5A"/>
                          </a:solidFill>
                          <a:latin typeface="Arial"/>
                          <a:cs typeface="Arial"/>
                        </a:rPr>
                        <a:t>2</a:t>
                      </a:r>
                      <a:r>
                        <a:rPr sz="1200" spc="-10" dirty="0">
                          <a:solidFill>
                            <a:srgbClr val="304D5A"/>
                          </a:solidFill>
                          <a:latin typeface="Arial"/>
                          <a:cs typeface="Arial"/>
                        </a:rPr>
                        <a:t>M</a:t>
                      </a:r>
                      <a:endParaRPr sz="1200" dirty="0">
                        <a:latin typeface="Arial"/>
                        <a:cs typeface="Arial"/>
                      </a:endParaRPr>
                    </a:p>
                  </a:txBody>
                  <a:tcPr marL="0" marR="0" marT="68580" marB="0">
                    <a:lnL w="6350">
                      <a:solidFill>
                        <a:srgbClr val="ACBFDE"/>
                      </a:solidFill>
                      <a:prstDash val="solid"/>
                    </a:lnL>
                    <a:lnR w="9525">
                      <a:solidFill>
                        <a:srgbClr val="CA9825"/>
                      </a:solidFill>
                      <a:prstDash val="solid"/>
                    </a:lnR>
                    <a:lnT w="3175">
                      <a:solidFill>
                        <a:srgbClr val="ACBFDE"/>
                      </a:solidFill>
                      <a:prstDash val="solid"/>
                    </a:lnT>
                    <a:lnB w="3175">
                      <a:solidFill>
                        <a:srgbClr val="ACBFDE"/>
                      </a:solidFill>
                      <a:prstDash val="solid"/>
                    </a:lnB>
                    <a:solidFill>
                      <a:srgbClr val="E6EAF4"/>
                    </a:solidFill>
                  </a:tcPr>
                </a:tc>
                <a:extLst>
                  <a:ext uri="{0D108BD9-81ED-4DB2-BD59-A6C34878D82A}">
                    <a16:rowId xmlns:a16="http://schemas.microsoft.com/office/drawing/2014/main" val="10004"/>
                  </a:ext>
                </a:extLst>
              </a:tr>
              <a:tr h="329198">
                <a:tc>
                  <a:txBody>
                    <a:bodyPr/>
                    <a:lstStyle/>
                    <a:p>
                      <a:pPr marL="125095">
                        <a:lnSpc>
                          <a:spcPct val="100000"/>
                        </a:lnSpc>
                        <a:spcBef>
                          <a:spcPts val="540"/>
                        </a:spcBef>
                      </a:pPr>
                      <a:r>
                        <a:rPr sz="1200" spc="-20" dirty="0">
                          <a:solidFill>
                            <a:srgbClr val="304D5A"/>
                          </a:solidFill>
                          <a:latin typeface="Arial"/>
                          <a:cs typeface="Arial"/>
                        </a:rPr>
                        <a:t>Debt</a:t>
                      </a:r>
                      <a:endParaRPr sz="1200" dirty="0">
                        <a:latin typeface="Arial"/>
                        <a:cs typeface="Arial"/>
                      </a:endParaRPr>
                    </a:p>
                  </a:txBody>
                  <a:tcPr marL="0" marR="0" marT="68580" marB="0">
                    <a:lnL w="9525">
                      <a:solidFill>
                        <a:srgbClr val="CA9825"/>
                      </a:solidFill>
                      <a:prstDash val="solid"/>
                    </a:lnL>
                    <a:lnR w="6350">
                      <a:solidFill>
                        <a:srgbClr val="ACBFDE"/>
                      </a:solidFill>
                      <a:prstDash val="solid"/>
                    </a:lnR>
                    <a:lnT w="3175">
                      <a:solidFill>
                        <a:srgbClr val="ACBFDE"/>
                      </a:solidFill>
                      <a:prstDash val="solid"/>
                    </a:lnT>
                    <a:lnB w="6350">
                      <a:solidFill>
                        <a:srgbClr val="CA9825"/>
                      </a:solidFill>
                      <a:prstDash val="solid"/>
                    </a:lnB>
                  </a:tcPr>
                </a:tc>
                <a:tc>
                  <a:txBody>
                    <a:bodyPr/>
                    <a:lstStyle/>
                    <a:p>
                      <a:pPr marR="117475" algn="r">
                        <a:lnSpc>
                          <a:spcPct val="100000"/>
                        </a:lnSpc>
                        <a:spcBef>
                          <a:spcPts val="540"/>
                        </a:spcBef>
                      </a:pPr>
                      <a:r>
                        <a:rPr sz="1200" spc="-25" dirty="0">
                          <a:solidFill>
                            <a:srgbClr val="304D5A"/>
                          </a:solidFill>
                          <a:latin typeface="Arial"/>
                          <a:cs typeface="Arial"/>
                        </a:rPr>
                        <a:t>Nil</a:t>
                      </a:r>
                      <a:endParaRPr sz="1200" dirty="0">
                        <a:latin typeface="Arial"/>
                        <a:cs typeface="Arial"/>
                      </a:endParaRPr>
                    </a:p>
                  </a:txBody>
                  <a:tcPr marL="0" marR="0" marT="68580" marB="0">
                    <a:lnL w="6350">
                      <a:solidFill>
                        <a:srgbClr val="ACBFDE"/>
                      </a:solidFill>
                      <a:prstDash val="solid"/>
                    </a:lnL>
                    <a:lnR w="9525">
                      <a:solidFill>
                        <a:srgbClr val="CA9825"/>
                      </a:solidFill>
                      <a:prstDash val="solid"/>
                    </a:lnR>
                    <a:lnT w="3175">
                      <a:solidFill>
                        <a:srgbClr val="ACBFDE"/>
                      </a:solidFill>
                      <a:prstDash val="solid"/>
                    </a:lnT>
                    <a:lnB w="6350">
                      <a:solidFill>
                        <a:srgbClr val="CA9825"/>
                      </a:solidFill>
                      <a:prstDash val="solid"/>
                    </a:lnB>
                  </a:tcPr>
                </a:tc>
                <a:extLst>
                  <a:ext uri="{0D108BD9-81ED-4DB2-BD59-A6C34878D82A}">
                    <a16:rowId xmlns:a16="http://schemas.microsoft.com/office/drawing/2014/main" val="10005"/>
                  </a:ext>
                </a:extLst>
              </a:tr>
            </a:tbl>
          </a:graphicData>
        </a:graphic>
      </p:graphicFrame>
      <p:sp>
        <p:nvSpPr>
          <p:cNvPr id="9" name="object 12">
            <a:extLst>
              <a:ext uri="{FF2B5EF4-FFF2-40B4-BE49-F238E27FC236}">
                <a16:creationId xmlns:a16="http://schemas.microsoft.com/office/drawing/2014/main" id="{90733BC1-9B40-8750-18BC-ABDBF6D0CF66}"/>
              </a:ext>
            </a:extLst>
          </p:cNvPr>
          <p:cNvSpPr txBox="1"/>
          <p:nvPr/>
        </p:nvSpPr>
        <p:spPr>
          <a:xfrm>
            <a:off x="5905351" y="-880763"/>
            <a:ext cx="1865630" cy="330200"/>
          </a:xfrm>
          <a:prstGeom prst="rect">
            <a:avLst/>
          </a:prstGeom>
        </p:spPr>
        <p:txBody>
          <a:bodyPr vert="horz" wrap="square" lIns="0" tIns="12700" rIns="0" bIns="0" rtlCol="0">
            <a:spAutoFit/>
          </a:bodyPr>
          <a:lstStyle/>
          <a:p>
            <a:pPr marL="421005" marR="5080" indent="-408940">
              <a:lnSpc>
                <a:spcPct val="100000"/>
              </a:lnSpc>
              <a:spcBef>
                <a:spcPts val="100"/>
              </a:spcBef>
            </a:pPr>
            <a:r>
              <a:rPr sz="1000" dirty="0">
                <a:solidFill>
                  <a:srgbClr val="FFFFFF"/>
                </a:solidFill>
                <a:latin typeface="Arial Black"/>
                <a:cs typeface="Arial Black"/>
              </a:rPr>
              <a:t>INSTITUTIONAL</a:t>
            </a:r>
            <a:r>
              <a:rPr sz="1000" spc="-65" dirty="0">
                <a:solidFill>
                  <a:srgbClr val="FFFFFF"/>
                </a:solidFill>
                <a:latin typeface="Arial Black"/>
                <a:cs typeface="Arial Black"/>
              </a:rPr>
              <a:t> </a:t>
            </a:r>
            <a:r>
              <a:rPr sz="1000" spc="-10" dirty="0">
                <a:solidFill>
                  <a:srgbClr val="FFFFFF"/>
                </a:solidFill>
                <a:latin typeface="Arial Black"/>
                <a:cs typeface="Arial Black"/>
              </a:rPr>
              <a:t>HOLDERS </a:t>
            </a:r>
            <a:r>
              <a:rPr sz="1000" dirty="0">
                <a:solidFill>
                  <a:srgbClr val="FFFFFF"/>
                </a:solidFill>
                <a:latin typeface="Arial Black"/>
                <a:cs typeface="Arial Black"/>
              </a:rPr>
              <a:t>AND</a:t>
            </a:r>
            <a:r>
              <a:rPr sz="1000" spc="-5" dirty="0">
                <a:solidFill>
                  <a:srgbClr val="FFFFFF"/>
                </a:solidFill>
                <a:latin typeface="Arial Black"/>
                <a:cs typeface="Arial Black"/>
              </a:rPr>
              <a:t> </a:t>
            </a:r>
            <a:r>
              <a:rPr sz="1000" spc="-10" dirty="0">
                <a:solidFill>
                  <a:srgbClr val="FFFFFF"/>
                </a:solidFill>
                <a:latin typeface="Arial Black"/>
                <a:cs typeface="Arial Black"/>
              </a:rPr>
              <a:t>INSIDERS</a:t>
            </a:r>
            <a:endParaRPr sz="1000" dirty="0">
              <a:latin typeface="Arial Black"/>
              <a:cs typeface="Arial Black"/>
            </a:endParaRPr>
          </a:p>
        </p:txBody>
      </p:sp>
      <p:sp>
        <p:nvSpPr>
          <p:cNvPr id="10" name="object 9">
            <a:extLst>
              <a:ext uri="{FF2B5EF4-FFF2-40B4-BE49-F238E27FC236}">
                <a16:creationId xmlns:a16="http://schemas.microsoft.com/office/drawing/2014/main" id="{7C22AFB0-ACCF-614D-BCEF-2D6CEFB78C34}"/>
              </a:ext>
            </a:extLst>
          </p:cNvPr>
          <p:cNvSpPr txBox="1"/>
          <p:nvPr/>
        </p:nvSpPr>
        <p:spPr>
          <a:xfrm>
            <a:off x="2424722" y="2700561"/>
            <a:ext cx="2527417" cy="259045"/>
          </a:xfrm>
          <a:prstGeom prst="rect">
            <a:avLst/>
          </a:prstGeom>
        </p:spPr>
        <p:txBody>
          <a:bodyPr vert="horz" wrap="square" lIns="0" tIns="12700" rIns="0" bIns="0" rtlCol="0">
            <a:spAutoFit/>
          </a:bodyPr>
          <a:lstStyle/>
          <a:p>
            <a:pPr marL="247015" marR="5080" indent="-234950">
              <a:lnSpc>
                <a:spcPct val="100000"/>
              </a:lnSpc>
              <a:spcBef>
                <a:spcPts val="100"/>
              </a:spcBef>
            </a:pPr>
            <a:r>
              <a:rPr sz="1600" dirty="0">
                <a:solidFill>
                  <a:srgbClr val="FFFFFF"/>
                </a:solidFill>
                <a:latin typeface="Arial Black"/>
                <a:cs typeface="Arial Black"/>
              </a:rPr>
              <a:t>CAPITAL</a:t>
            </a:r>
            <a:r>
              <a:rPr sz="1600" spc="-75" dirty="0">
                <a:solidFill>
                  <a:srgbClr val="FFFFFF"/>
                </a:solidFill>
                <a:latin typeface="Arial Black"/>
                <a:cs typeface="Arial Black"/>
              </a:rPr>
              <a:t> </a:t>
            </a:r>
            <a:r>
              <a:rPr sz="1600" spc="-10" dirty="0">
                <a:solidFill>
                  <a:srgbClr val="FFFFFF"/>
                </a:solidFill>
                <a:latin typeface="Arial Black"/>
                <a:cs typeface="Arial Black"/>
              </a:rPr>
              <a:t>STRUCTURE</a:t>
            </a:r>
            <a:endParaRPr sz="1400" dirty="0">
              <a:latin typeface="Arial Black"/>
              <a:cs typeface="Arial Black"/>
            </a:endParaRPr>
          </a:p>
        </p:txBody>
      </p:sp>
      <p:sp>
        <p:nvSpPr>
          <p:cNvPr id="11" name="object 5">
            <a:extLst>
              <a:ext uri="{FF2B5EF4-FFF2-40B4-BE49-F238E27FC236}">
                <a16:creationId xmlns:a16="http://schemas.microsoft.com/office/drawing/2014/main" id="{DB637F37-6ED7-8800-522E-C823A9D57D06}"/>
              </a:ext>
            </a:extLst>
          </p:cNvPr>
          <p:cNvSpPr txBox="1"/>
          <p:nvPr/>
        </p:nvSpPr>
        <p:spPr>
          <a:xfrm>
            <a:off x="359951" y="5481176"/>
            <a:ext cx="8749184" cy="588623"/>
          </a:xfrm>
          <a:prstGeom prst="rect">
            <a:avLst/>
          </a:prstGeom>
        </p:spPr>
        <p:txBody>
          <a:bodyPr vert="horz" wrap="square" lIns="0" tIns="49530" rIns="0" bIns="0" rtlCol="0">
            <a:spAutoFit/>
          </a:bodyPr>
          <a:lstStyle/>
          <a:p>
            <a:pPr marL="12700">
              <a:lnSpc>
                <a:spcPct val="100000"/>
              </a:lnSpc>
              <a:spcBef>
                <a:spcPts val="390"/>
              </a:spcBef>
            </a:pPr>
            <a:r>
              <a:rPr lang="en-US" sz="900" spc="-20" dirty="0">
                <a:solidFill>
                  <a:srgbClr val="304D5A"/>
                </a:solidFill>
                <a:latin typeface="Arial"/>
                <a:cs typeface="Arial"/>
              </a:rPr>
              <a:t>1   </a:t>
            </a:r>
            <a:r>
              <a:rPr sz="1000" spc="-20" dirty="0">
                <a:solidFill>
                  <a:schemeClr val="tx2">
                    <a:lumMod val="60000"/>
                    <a:lumOff val="40000"/>
                  </a:schemeClr>
                </a:solidFill>
                <a:latin typeface="Arial"/>
                <a:cs typeface="Arial"/>
              </a:rPr>
              <a:t>Outstanding</a:t>
            </a:r>
            <a:r>
              <a:rPr sz="1000" spc="-5" dirty="0">
                <a:solidFill>
                  <a:schemeClr val="tx2">
                    <a:lumMod val="60000"/>
                    <a:lumOff val="40000"/>
                  </a:schemeClr>
                </a:solidFill>
                <a:latin typeface="Arial"/>
                <a:cs typeface="Arial"/>
              </a:rPr>
              <a:t> </a:t>
            </a:r>
            <a:r>
              <a:rPr sz="1000" spc="-20" dirty="0">
                <a:solidFill>
                  <a:schemeClr val="tx2">
                    <a:lumMod val="60000"/>
                    <a:lumOff val="40000"/>
                  </a:schemeClr>
                </a:solidFill>
                <a:latin typeface="Arial"/>
                <a:cs typeface="Arial"/>
              </a:rPr>
              <a:t>shares</a:t>
            </a:r>
            <a:r>
              <a:rPr sz="1000" dirty="0">
                <a:solidFill>
                  <a:schemeClr val="tx2">
                    <a:lumMod val="60000"/>
                    <a:lumOff val="40000"/>
                  </a:schemeClr>
                </a:solidFill>
                <a:latin typeface="Arial"/>
                <a:cs typeface="Arial"/>
              </a:rPr>
              <a:t> as</a:t>
            </a:r>
            <a:r>
              <a:rPr sz="1000" spc="-5" dirty="0">
                <a:solidFill>
                  <a:schemeClr val="tx2">
                    <a:lumMod val="60000"/>
                    <a:lumOff val="40000"/>
                  </a:schemeClr>
                </a:solidFill>
                <a:latin typeface="Arial"/>
                <a:cs typeface="Arial"/>
              </a:rPr>
              <a:t> </a:t>
            </a:r>
            <a:r>
              <a:rPr sz="1000" dirty="0">
                <a:solidFill>
                  <a:schemeClr val="tx2">
                    <a:lumMod val="60000"/>
                    <a:lumOff val="40000"/>
                  </a:schemeClr>
                </a:solidFill>
                <a:latin typeface="Arial"/>
                <a:cs typeface="Arial"/>
              </a:rPr>
              <a:t>of</a:t>
            </a:r>
            <a:r>
              <a:rPr sz="1000" spc="-5" dirty="0">
                <a:solidFill>
                  <a:schemeClr val="tx2">
                    <a:lumMod val="60000"/>
                    <a:lumOff val="40000"/>
                  </a:schemeClr>
                </a:solidFill>
                <a:latin typeface="Arial"/>
                <a:cs typeface="Arial"/>
              </a:rPr>
              <a:t> </a:t>
            </a:r>
            <a:r>
              <a:rPr lang="en-US" sz="1000" spc="-5" dirty="0">
                <a:solidFill>
                  <a:schemeClr val="tx2">
                    <a:lumMod val="60000"/>
                    <a:lumOff val="40000"/>
                  </a:schemeClr>
                </a:solidFill>
                <a:latin typeface="Arial"/>
                <a:cs typeface="Arial"/>
              </a:rPr>
              <a:t>June 30</a:t>
            </a:r>
            <a:r>
              <a:rPr sz="1000" spc="-10" dirty="0">
                <a:solidFill>
                  <a:schemeClr val="tx2">
                    <a:lumMod val="60000"/>
                    <a:lumOff val="40000"/>
                  </a:schemeClr>
                </a:solidFill>
                <a:latin typeface="Arial"/>
                <a:cs typeface="Arial"/>
              </a:rPr>
              <a:t>,</a:t>
            </a:r>
            <a:r>
              <a:rPr sz="1000" spc="-5" dirty="0">
                <a:solidFill>
                  <a:schemeClr val="tx2">
                    <a:lumMod val="60000"/>
                    <a:lumOff val="40000"/>
                  </a:schemeClr>
                </a:solidFill>
                <a:latin typeface="Arial"/>
                <a:cs typeface="Arial"/>
              </a:rPr>
              <a:t> </a:t>
            </a:r>
            <a:r>
              <a:rPr sz="1000" spc="-20" dirty="0">
                <a:solidFill>
                  <a:schemeClr val="tx2">
                    <a:lumMod val="60000"/>
                    <a:lumOff val="40000"/>
                  </a:schemeClr>
                </a:solidFill>
                <a:latin typeface="Arial"/>
                <a:cs typeface="Arial"/>
              </a:rPr>
              <a:t>2025.</a:t>
            </a:r>
            <a:r>
              <a:rPr sz="1000" spc="-5" dirty="0">
                <a:solidFill>
                  <a:schemeClr val="tx2">
                    <a:lumMod val="60000"/>
                    <a:lumOff val="40000"/>
                  </a:schemeClr>
                </a:solidFill>
                <a:latin typeface="Arial"/>
                <a:cs typeface="Arial"/>
              </a:rPr>
              <a:t> </a:t>
            </a:r>
            <a:r>
              <a:rPr sz="1000" spc="-20" dirty="0">
                <a:solidFill>
                  <a:schemeClr val="tx2">
                    <a:lumMod val="60000"/>
                    <a:lumOff val="40000"/>
                  </a:schemeClr>
                </a:solidFill>
                <a:latin typeface="Arial"/>
                <a:cs typeface="Arial"/>
              </a:rPr>
              <a:t>Fully</a:t>
            </a:r>
            <a:r>
              <a:rPr sz="1000" dirty="0">
                <a:solidFill>
                  <a:schemeClr val="tx2">
                    <a:lumMod val="60000"/>
                    <a:lumOff val="40000"/>
                  </a:schemeClr>
                </a:solidFill>
                <a:latin typeface="Arial"/>
                <a:cs typeface="Arial"/>
              </a:rPr>
              <a:t> </a:t>
            </a:r>
            <a:r>
              <a:rPr sz="1000" spc="-20" dirty="0">
                <a:solidFill>
                  <a:schemeClr val="tx2">
                    <a:lumMod val="60000"/>
                    <a:lumOff val="40000"/>
                  </a:schemeClr>
                </a:solidFill>
                <a:latin typeface="Arial"/>
                <a:cs typeface="Arial"/>
              </a:rPr>
              <a:t>diluted</a:t>
            </a:r>
            <a:r>
              <a:rPr sz="1000" spc="-5" dirty="0">
                <a:solidFill>
                  <a:schemeClr val="tx2">
                    <a:lumMod val="60000"/>
                    <a:lumOff val="40000"/>
                  </a:schemeClr>
                </a:solidFill>
                <a:latin typeface="Arial"/>
                <a:cs typeface="Arial"/>
              </a:rPr>
              <a:t> </a:t>
            </a:r>
            <a:r>
              <a:rPr sz="1000" spc="-20" dirty="0">
                <a:solidFill>
                  <a:schemeClr val="tx2">
                    <a:lumMod val="60000"/>
                    <a:lumOff val="40000"/>
                  </a:schemeClr>
                </a:solidFill>
                <a:latin typeface="Arial"/>
                <a:cs typeface="Arial"/>
              </a:rPr>
              <a:t>129.</a:t>
            </a:r>
            <a:r>
              <a:rPr lang="en-US" sz="1000" spc="-20" dirty="0">
                <a:solidFill>
                  <a:schemeClr val="tx2">
                    <a:lumMod val="60000"/>
                    <a:lumOff val="40000"/>
                  </a:schemeClr>
                </a:solidFill>
                <a:latin typeface="Arial"/>
                <a:cs typeface="Arial"/>
              </a:rPr>
              <a:t>9</a:t>
            </a:r>
            <a:r>
              <a:rPr sz="1000" dirty="0">
                <a:solidFill>
                  <a:schemeClr val="tx2">
                    <a:lumMod val="60000"/>
                    <a:lumOff val="40000"/>
                  </a:schemeClr>
                </a:solidFill>
                <a:latin typeface="Arial"/>
                <a:cs typeface="Arial"/>
              </a:rPr>
              <a:t> </a:t>
            </a:r>
            <a:r>
              <a:rPr sz="1000" spc="-10" dirty="0">
                <a:solidFill>
                  <a:schemeClr val="tx2">
                    <a:lumMod val="60000"/>
                    <a:lumOff val="40000"/>
                  </a:schemeClr>
                </a:solidFill>
                <a:latin typeface="Arial"/>
                <a:cs typeface="Arial"/>
              </a:rPr>
              <a:t>million.</a:t>
            </a:r>
            <a:endParaRPr sz="1000" dirty="0">
              <a:solidFill>
                <a:schemeClr val="tx2">
                  <a:lumMod val="60000"/>
                  <a:lumOff val="40000"/>
                </a:schemeClr>
              </a:solidFill>
              <a:latin typeface="Arial"/>
              <a:cs typeface="Arial"/>
            </a:endParaRPr>
          </a:p>
          <a:p>
            <a:pPr marL="12700">
              <a:lnSpc>
                <a:spcPct val="100000"/>
              </a:lnSpc>
              <a:spcBef>
                <a:spcPts val="295"/>
              </a:spcBef>
            </a:pPr>
            <a:r>
              <a:rPr sz="1000" dirty="0">
                <a:solidFill>
                  <a:schemeClr val="tx2">
                    <a:lumMod val="60000"/>
                    <a:lumOff val="40000"/>
                  </a:schemeClr>
                </a:solidFill>
                <a:latin typeface="Arial"/>
                <a:cs typeface="Arial"/>
              </a:rPr>
              <a:t>2</a:t>
            </a:r>
            <a:r>
              <a:rPr lang="en-US" sz="1000" dirty="0">
                <a:solidFill>
                  <a:schemeClr val="tx2">
                    <a:lumMod val="60000"/>
                    <a:lumOff val="40000"/>
                  </a:schemeClr>
                </a:solidFill>
                <a:latin typeface="Arial"/>
                <a:cs typeface="Arial"/>
              </a:rPr>
              <a:t>  </a:t>
            </a:r>
            <a:r>
              <a:rPr sz="1000" spc="-70" dirty="0">
                <a:solidFill>
                  <a:schemeClr val="tx2">
                    <a:lumMod val="60000"/>
                    <a:lumOff val="40000"/>
                  </a:schemeClr>
                </a:solidFill>
                <a:latin typeface="Arial"/>
                <a:cs typeface="Arial"/>
              </a:rPr>
              <a:t> </a:t>
            </a:r>
            <a:r>
              <a:rPr sz="1000" dirty="0">
                <a:solidFill>
                  <a:schemeClr val="tx2">
                    <a:lumMod val="60000"/>
                    <a:lumOff val="40000"/>
                  </a:schemeClr>
                </a:solidFill>
                <a:latin typeface="Arial"/>
                <a:cs typeface="Arial"/>
              </a:rPr>
              <a:t>As</a:t>
            </a:r>
            <a:r>
              <a:rPr sz="1000" spc="-30" dirty="0">
                <a:solidFill>
                  <a:schemeClr val="tx2">
                    <a:lumMod val="60000"/>
                    <a:lumOff val="40000"/>
                  </a:schemeClr>
                </a:solidFill>
                <a:latin typeface="Arial"/>
                <a:cs typeface="Arial"/>
              </a:rPr>
              <a:t> </a:t>
            </a:r>
            <a:r>
              <a:rPr sz="1000" dirty="0">
                <a:solidFill>
                  <a:schemeClr val="tx2">
                    <a:lumMod val="60000"/>
                    <a:lumOff val="40000"/>
                  </a:schemeClr>
                </a:solidFill>
                <a:latin typeface="Arial"/>
                <a:cs typeface="Arial"/>
              </a:rPr>
              <a:t>of</a:t>
            </a:r>
            <a:r>
              <a:rPr sz="1000" spc="-25" dirty="0">
                <a:solidFill>
                  <a:schemeClr val="tx2">
                    <a:lumMod val="60000"/>
                    <a:lumOff val="40000"/>
                  </a:schemeClr>
                </a:solidFill>
                <a:latin typeface="Arial"/>
                <a:cs typeface="Arial"/>
              </a:rPr>
              <a:t> </a:t>
            </a:r>
            <a:r>
              <a:rPr lang="en-US" sz="1000" spc="-25" dirty="0">
                <a:solidFill>
                  <a:schemeClr val="tx2">
                    <a:lumMod val="60000"/>
                    <a:lumOff val="40000"/>
                  </a:schemeClr>
                </a:solidFill>
                <a:latin typeface="Arial"/>
                <a:cs typeface="Arial"/>
              </a:rPr>
              <a:t>June 30</a:t>
            </a:r>
            <a:r>
              <a:rPr sz="1000" spc="-10" dirty="0">
                <a:solidFill>
                  <a:schemeClr val="tx2">
                    <a:lumMod val="60000"/>
                    <a:lumOff val="40000"/>
                  </a:schemeClr>
                </a:solidFill>
                <a:latin typeface="Arial"/>
                <a:cs typeface="Arial"/>
              </a:rPr>
              <a:t>,</a:t>
            </a:r>
            <a:r>
              <a:rPr sz="1000" spc="-25" dirty="0">
                <a:solidFill>
                  <a:schemeClr val="tx2">
                    <a:lumMod val="60000"/>
                    <a:lumOff val="40000"/>
                  </a:schemeClr>
                </a:solidFill>
                <a:latin typeface="Arial"/>
                <a:cs typeface="Arial"/>
              </a:rPr>
              <a:t> </a:t>
            </a:r>
            <a:r>
              <a:rPr sz="1000" spc="-10" dirty="0">
                <a:solidFill>
                  <a:schemeClr val="tx2">
                    <a:lumMod val="60000"/>
                    <a:lumOff val="40000"/>
                  </a:schemeClr>
                </a:solidFill>
                <a:latin typeface="Arial"/>
                <a:cs typeface="Arial"/>
              </a:rPr>
              <a:t>2025.</a:t>
            </a:r>
            <a:endParaRPr lang="en-US" sz="1000" dirty="0">
              <a:solidFill>
                <a:schemeClr val="tx2">
                  <a:lumMod val="60000"/>
                  <a:lumOff val="40000"/>
                </a:schemeClr>
              </a:solidFill>
              <a:cs typeface="Arial"/>
            </a:endParaRPr>
          </a:p>
          <a:p>
            <a:pPr marL="83185" marR="5080" indent="-71120">
              <a:lnSpc>
                <a:spcPct val="100000"/>
              </a:lnSpc>
              <a:spcBef>
                <a:spcPts val="295"/>
              </a:spcBef>
            </a:pPr>
            <a:endParaRPr sz="1000" dirty="0">
              <a:latin typeface="Arial"/>
              <a:cs typeface="Arial"/>
            </a:endParaRPr>
          </a:p>
        </p:txBody>
      </p:sp>
      <p:sp>
        <p:nvSpPr>
          <p:cNvPr id="15" name="object 6">
            <a:extLst>
              <a:ext uri="{FF2B5EF4-FFF2-40B4-BE49-F238E27FC236}">
                <a16:creationId xmlns:a16="http://schemas.microsoft.com/office/drawing/2014/main" id="{2280182D-E3F2-8327-DC02-04B72BD499DB}"/>
              </a:ext>
            </a:extLst>
          </p:cNvPr>
          <p:cNvSpPr txBox="1"/>
          <p:nvPr/>
        </p:nvSpPr>
        <p:spPr>
          <a:xfrm>
            <a:off x="4066638" y="6759033"/>
            <a:ext cx="2996565" cy="120546"/>
          </a:xfrm>
          <a:prstGeom prst="rect">
            <a:avLst/>
          </a:prstGeom>
        </p:spPr>
        <p:txBody>
          <a:bodyPr vert="horz" wrap="square" lIns="0" tIns="12700" rIns="0" bIns="0" rtlCol="0">
            <a:spAutoFit/>
          </a:bodyPr>
          <a:lstStyle/>
          <a:p>
            <a:pPr marL="83185" marR="5080" indent="-71120">
              <a:lnSpc>
                <a:spcPct val="100000"/>
              </a:lnSpc>
              <a:spcBef>
                <a:spcPts val="100"/>
              </a:spcBef>
            </a:pPr>
            <a:endParaRPr sz="700" dirty="0">
              <a:latin typeface="Arial"/>
              <a:cs typeface="Arial"/>
            </a:endParaRPr>
          </a:p>
        </p:txBody>
      </p:sp>
      <p:sp>
        <p:nvSpPr>
          <p:cNvPr id="12" name="object 8">
            <a:extLst>
              <a:ext uri="{FF2B5EF4-FFF2-40B4-BE49-F238E27FC236}">
                <a16:creationId xmlns:a16="http://schemas.microsoft.com/office/drawing/2014/main" id="{66107237-28EC-7609-D549-AE4F937CE625}"/>
              </a:ext>
            </a:extLst>
          </p:cNvPr>
          <p:cNvSpPr>
            <a:spLocks noChangeAspect="1"/>
          </p:cNvSpPr>
          <p:nvPr/>
        </p:nvSpPr>
        <p:spPr>
          <a:xfrm>
            <a:off x="6437296" y="2549575"/>
            <a:ext cx="3584254" cy="601381"/>
          </a:xfrm>
          <a:custGeom>
            <a:avLst/>
            <a:gdLst/>
            <a:ahLst/>
            <a:cxnLst/>
            <a:rect l="l" t="t" r="r" b="b"/>
            <a:pathLst>
              <a:path w="3411854" h="443864">
                <a:moveTo>
                  <a:pt x="3339693" y="0"/>
                </a:moveTo>
                <a:lnTo>
                  <a:pt x="71996" y="0"/>
                </a:lnTo>
                <a:lnTo>
                  <a:pt x="43971" y="5657"/>
                </a:lnTo>
                <a:lnTo>
                  <a:pt x="21086" y="21086"/>
                </a:lnTo>
                <a:lnTo>
                  <a:pt x="5657" y="43971"/>
                </a:lnTo>
                <a:lnTo>
                  <a:pt x="0" y="71996"/>
                </a:lnTo>
                <a:lnTo>
                  <a:pt x="0" y="443356"/>
                </a:lnTo>
                <a:lnTo>
                  <a:pt x="3411689" y="443356"/>
                </a:lnTo>
                <a:lnTo>
                  <a:pt x="3411689" y="71996"/>
                </a:lnTo>
                <a:lnTo>
                  <a:pt x="3406032" y="43971"/>
                </a:lnTo>
                <a:lnTo>
                  <a:pt x="3390603" y="21086"/>
                </a:lnTo>
                <a:lnTo>
                  <a:pt x="3367718" y="5657"/>
                </a:lnTo>
                <a:lnTo>
                  <a:pt x="3339693" y="0"/>
                </a:lnTo>
                <a:close/>
              </a:path>
            </a:pathLst>
          </a:custGeom>
          <a:solidFill>
            <a:srgbClr val="CA9825"/>
          </a:solidFill>
        </p:spPr>
        <p:txBody>
          <a:bodyPr wrap="square" lIns="0" tIns="0" rIns="0" bIns="0" rtlCol="0"/>
          <a:lstStyle/>
          <a:p>
            <a:endParaRPr dirty="0"/>
          </a:p>
        </p:txBody>
      </p:sp>
      <p:graphicFrame>
        <p:nvGraphicFramePr>
          <p:cNvPr id="16" name="object 10">
            <a:extLst>
              <a:ext uri="{FF2B5EF4-FFF2-40B4-BE49-F238E27FC236}">
                <a16:creationId xmlns:a16="http://schemas.microsoft.com/office/drawing/2014/main" id="{FD280D8C-8B4A-F7B1-2794-D9B9448AD03F}"/>
              </a:ext>
            </a:extLst>
          </p:cNvPr>
          <p:cNvGraphicFramePr>
            <a:graphicFrameLocks noGrp="1"/>
          </p:cNvGraphicFramePr>
          <p:nvPr>
            <p:extLst>
              <p:ext uri="{D42A27DB-BD31-4B8C-83A1-F6EECF244321}">
                <p14:modId xmlns:p14="http://schemas.microsoft.com/office/powerpoint/2010/main" val="2096083950"/>
              </p:ext>
            </p:extLst>
          </p:nvPr>
        </p:nvGraphicFramePr>
        <p:xfrm>
          <a:off x="6443601" y="3159801"/>
          <a:ext cx="3556430" cy="1975188"/>
        </p:xfrm>
        <a:graphic>
          <a:graphicData uri="http://schemas.openxmlformats.org/drawingml/2006/table">
            <a:tbl>
              <a:tblPr firstRow="1" bandRow="1">
                <a:tableStyleId>{2D5ABB26-0587-4C30-8999-92F81FD0307C}</a:tableStyleId>
              </a:tblPr>
              <a:tblGrid>
                <a:gridCol w="2480664">
                  <a:extLst>
                    <a:ext uri="{9D8B030D-6E8A-4147-A177-3AD203B41FA5}">
                      <a16:colId xmlns:a16="http://schemas.microsoft.com/office/drawing/2014/main" val="20000"/>
                    </a:ext>
                  </a:extLst>
                </a:gridCol>
                <a:gridCol w="1075766">
                  <a:extLst>
                    <a:ext uri="{9D8B030D-6E8A-4147-A177-3AD203B41FA5}">
                      <a16:colId xmlns:a16="http://schemas.microsoft.com/office/drawing/2014/main" val="20001"/>
                    </a:ext>
                  </a:extLst>
                </a:gridCol>
              </a:tblGrid>
              <a:tr h="329198">
                <a:tc>
                  <a:txBody>
                    <a:bodyPr/>
                    <a:lstStyle/>
                    <a:p>
                      <a:pPr marL="125095">
                        <a:lnSpc>
                          <a:spcPct val="100000"/>
                        </a:lnSpc>
                        <a:spcBef>
                          <a:spcPts val="540"/>
                        </a:spcBef>
                      </a:pPr>
                      <a:r>
                        <a:rPr lang="en-US" sz="1200" dirty="0">
                          <a:solidFill>
                            <a:srgbClr val="304D5A"/>
                          </a:solidFill>
                          <a:latin typeface="Arial"/>
                          <a:cs typeface="Arial"/>
                        </a:rPr>
                        <a:t>Sun Valley Gold Fund</a:t>
                      </a:r>
                      <a:endParaRPr sz="1200" dirty="0">
                        <a:latin typeface="Arial"/>
                        <a:cs typeface="Arial"/>
                      </a:endParaRPr>
                    </a:p>
                  </a:txBody>
                  <a:tcPr marL="0" marR="0" marT="68580" marB="0">
                    <a:lnL w="9525">
                      <a:solidFill>
                        <a:srgbClr val="CA9825"/>
                      </a:solidFill>
                      <a:prstDash val="solid"/>
                    </a:lnL>
                    <a:lnR w="6350">
                      <a:solidFill>
                        <a:srgbClr val="ACBFDE"/>
                      </a:solidFill>
                      <a:prstDash val="solid"/>
                    </a:lnR>
                    <a:lnT w="6350">
                      <a:solidFill>
                        <a:srgbClr val="CA9825"/>
                      </a:solidFill>
                      <a:prstDash val="solid"/>
                    </a:lnT>
                    <a:lnB w="3175">
                      <a:solidFill>
                        <a:srgbClr val="ACBFDE"/>
                      </a:solidFill>
                      <a:prstDash val="solid"/>
                    </a:lnB>
                    <a:solidFill>
                      <a:srgbClr val="E6EAF4"/>
                    </a:solidFill>
                  </a:tcPr>
                </a:tc>
                <a:tc>
                  <a:txBody>
                    <a:bodyPr/>
                    <a:lstStyle/>
                    <a:p>
                      <a:pPr marR="117475" algn="r">
                        <a:lnSpc>
                          <a:spcPct val="100000"/>
                        </a:lnSpc>
                        <a:spcBef>
                          <a:spcPts val="540"/>
                        </a:spcBef>
                      </a:pPr>
                      <a:r>
                        <a:rPr lang="en-US" sz="1200" dirty="0">
                          <a:latin typeface="Arial"/>
                          <a:cs typeface="Arial"/>
                        </a:rPr>
                        <a:t>13.2%</a:t>
                      </a:r>
                      <a:endParaRPr sz="1200" dirty="0">
                        <a:latin typeface="Arial"/>
                        <a:cs typeface="Arial"/>
                      </a:endParaRPr>
                    </a:p>
                  </a:txBody>
                  <a:tcPr marL="0" marR="0" marT="68580" marB="0">
                    <a:lnL w="6350">
                      <a:solidFill>
                        <a:srgbClr val="ACBFDE"/>
                      </a:solidFill>
                      <a:prstDash val="solid"/>
                    </a:lnL>
                    <a:lnR w="9525">
                      <a:solidFill>
                        <a:srgbClr val="CA9825"/>
                      </a:solidFill>
                      <a:prstDash val="solid"/>
                    </a:lnR>
                    <a:lnT w="6350">
                      <a:solidFill>
                        <a:srgbClr val="CA9825"/>
                      </a:solidFill>
                      <a:prstDash val="solid"/>
                    </a:lnT>
                    <a:lnB w="3175">
                      <a:solidFill>
                        <a:srgbClr val="ACBFDE"/>
                      </a:solidFill>
                      <a:prstDash val="solid"/>
                    </a:lnB>
                    <a:solidFill>
                      <a:srgbClr val="E6EAF4"/>
                    </a:solidFill>
                  </a:tcPr>
                </a:tc>
                <a:extLst>
                  <a:ext uri="{0D108BD9-81ED-4DB2-BD59-A6C34878D82A}">
                    <a16:rowId xmlns:a16="http://schemas.microsoft.com/office/drawing/2014/main" val="10000"/>
                  </a:ext>
                </a:extLst>
              </a:tr>
              <a:tr h="329198">
                <a:tc>
                  <a:txBody>
                    <a:bodyPr/>
                    <a:lstStyle/>
                    <a:p>
                      <a:pPr marL="125095">
                        <a:lnSpc>
                          <a:spcPct val="100000"/>
                        </a:lnSpc>
                        <a:spcBef>
                          <a:spcPts val="540"/>
                        </a:spcBef>
                      </a:pPr>
                      <a:r>
                        <a:rPr lang="en-US" sz="1200" dirty="0">
                          <a:solidFill>
                            <a:srgbClr val="304D5A"/>
                          </a:solidFill>
                          <a:latin typeface="Arial"/>
                          <a:cs typeface="Arial"/>
                        </a:rPr>
                        <a:t>Vista Board &amp; Management</a:t>
                      </a:r>
                      <a:endParaRPr sz="1400" baseline="30000" dirty="0">
                        <a:latin typeface="Arial"/>
                        <a:cs typeface="Arial"/>
                      </a:endParaRPr>
                    </a:p>
                  </a:txBody>
                  <a:tcPr marL="0" marR="0" marT="68580" marB="0">
                    <a:lnL w="9525">
                      <a:solidFill>
                        <a:srgbClr val="CA9825"/>
                      </a:solidFill>
                      <a:prstDash val="solid"/>
                    </a:lnL>
                    <a:lnR w="6350">
                      <a:solidFill>
                        <a:srgbClr val="ACBFDE"/>
                      </a:solidFill>
                      <a:prstDash val="solid"/>
                    </a:lnR>
                    <a:lnT w="3175">
                      <a:solidFill>
                        <a:srgbClr val="ACBFDE"/>
                      </a:solidFill>
                      <a:prstDash val="solid"/>
                    </a:lnT>
                    <a:lnB w="3175">
                      <a:solidFill>
                        <a:srgbClr val="ACBFDE"/>
                      </a:solidFill>
                      <a:prstDash val="solid"/>
                    </a:lnB>
                  </a:tcPr>
                </a:tc>
                <a:tc>
                  <a:txBody>
                    <a:bodyPr/>
                    <a:lstStyle/>
                    <a:p>
                      <a:pPr marR="117475" algn="r">
                        <a:lnSpc>
                          <a:spcPct val="100000"/>
                        </a:lnSpc>
                        <a:spcBef>
                          <a:spcPts val="540"/>
                        </a:spcBef>
                      </a:pPr>
                      <a:r>
                        <a:rPr lang="en-US" sz="1200" spc="-10" dirty="0">
                          <a:solidFill>
                            <a:srgbClr val="304D5A"/>
                          </a:solidFill>
                          <a:latin typeface="Arial"/>
                          <a:cs typeface="Arial"/>
                        </a:rPr>
                        <a:t>4.3%</a:t>
                      </a:r>
                      <a:endParaRPr sz="1200" dirty="0">
                        <a:latin typeface="Arial"/>
                        <a:cs typeface="Arial"/>
                      </a:endParaRPr>
                    </a:p>
                  </a:txBody>
                  <a:tcPr marL="0" marR="0" marT="68580" marB="0">
                    <a:lnL w="6350">
                      <a:solidFill>
                        <a:srgbClr val="ACBFDE"/>
                      </a:solidFill>
                      <a:prstDash val="solid"/>
                    </a:lnL>
                    <a:lnR w="9525">
                      <a:solidFill>
                        <a:srgbClr val="CA9825"/>
                      </a:solidFill>
                      <a:prstDash val="solid"/>
                    </a:lnR>
                    <a:lnT w="3175">
                      <a:solidFill>
                        <a:srgbClr val="ACBFDE"/>
                      </a:solidFill>
                      <a:prstDash val="solid"/>
                    </a:lnT>
                    <a:lnB w="3175">
                      <a:solidFill>
                        <a:srgbClr val="ACBFDE"/>
                      </a:solidFill>
                      <a:prstDash val="solid"/>
                    </a:lnB>
                  </a:tcPr>
                </a:tc>
                <a:extLst>
                  <a:ext uri="{0D108BD9-81ED-4DB2-BD59-A6C34878D82A}">
                    <a16:rowId xmlns:a16="http://schemas.microsoft.com/office/drawing/2014/main" val="10001"/>
                  </a:ext>
                </a:extLst>
              </a:tr>
              <a:tr h="329198">
                <a:tc>
                  <a:txBody>
                    <a:bodyPr/>
                    <a:lstStyle/>
                    <a:p>
                      <a:pPr marL="125095">
                        <a:lnSpc>
                          <a:spcPct val="100000"/>
                        </a:lnSpc>
                        <a:spcBef>
                          <a:spcPts val="540"/>
                        </a:spcBef>
                      </a:pPr>
                      <a:r>
                        <a:rPr lang="en-US" sz="1200" baseline="0" dirty="0">
                          <a:solidFill>
                            <a:srgbClr val="304D5A"/>
                          </a:solidFill>
                          <a:latin typeface="Arial"/>
                          <a:cs typeface="Arial"/>
                        </a:rPr>
                        <a:t>Kopernik Global Investors</a:t>
                      </a:r>
                      <a:endParaRPr sz="1200" baseline="0" dirty="0">
                        <a:latin typeface="Arial"/>
                        <a:cs typeface="Arial"/>
                      </a:endParaRPr>
                    </a:p>
                  </a:txBody>
                  <a:tcPr marL="0" marR="0" marT="68580" marB="0">
                    <a:lnL w="9525">
                      <a:solidFill>
                        <a:srgbClr val="CA9825"/>
                      </a:solidFill>
                      <a:prstDash val="solid"/>
                    </a:lnL>
                    <a:lnR w="6350">
                      <a:solidFill>
                        <a:srgbClr val="ACBFDE"/>
                      </a:solidFill>
                      <a:prstDash val="solid"/>
                    </a:lnR>
                    <a:lnT w="3175">
                      <a:solidFill>
                        <a:srgbClr val="ACBFDE"/>
                      </a:solidFill>
                      <a:prstDash val="solid"/>
                    </a:lnT>
                    <a:lnB w="3175">
                      <a:solidFill>
                        <a:srgbClr val="ACBFDE"/>
                      </a:solidFill>
                      <a:prstDash val="solid"/>
                    </a:lnB>
                    <a:solidFill>
                      <a:srgbClr val="E6EAF4"/>
                    </a:solidFill>
                  </a:tcPr>
                </a:tc>
                <a:tc>
                  <a:txBody>
                    <a:bodyPr/>
                    <a:lstStyle/>
                    <a:p>
                      <a:pPr marR="117475" algn="r">
                        <a:lnSpc>
                          <a:spcPct val="100000"/>
                        </a:lnSpc>
                        <a:spcBef>
                          <a:spcPts val="540"/>
                        </a:spcBef>
                      </a:pPr>
                      <a:r>
                        <a:rPr lang="en-US" sz="1200" dirty="0">
                          <a:latin typeface="Arial"/>
                          <a:cs typeface="Arial"/>
                        </a:rPr>
                        <a:t>3.2%</a:t>
                      </a:r>
                      <a:endParaRPr sz="1200" dirty="0">
                        <a:latin typeface="Arial"/>
                        <a:cs typeface="Arial"/>
                      </a:endParaRPr>
                    </a:p>
                  </a:txBody>
                  <a:tcPr marL="0" marR="0" marT="68580" marB="0">
                    <a:lnL w="6350">
                      <a:solidFill>
                        <a:srgbClr val="ACBFDE"/>
                      </a:solidFill>
                      <a:prstDash val="solid"/>
                    </a:lnL>
                    <a:lnR w="9525">
                      <a:solidFill>
                        <a:srgbClr val="CA9825"/>
                      </a:solidFill>
                      <a:prstDash val="solid"/>
                    </a:lnR>
                    <a:lnT w="3175">
                      <a:solidFill>
                        <a:srgbClr val="ACBFDE"/>
                      </a:solidFill>
                      <a:prstDash val="solid"/>
                    </a:lnT>
                    <a:lnB w="3175">
                      <a:solidFill>
                        <a:srgbClr val="ACBFDE"/>
                      </a:solidFill>
                      <a:prstDash val="solid"/>
                    </a:lnB>
                    <a:solidFill>
                      <a:srgbClr val="E6EAF4"/>
                    </a:solidFill>
                  </a:tcPr>
                </a:tc>
                <a:extLst>
                  <a:ext uri="{0D108BD9-81ED-4DB2-BD59-A6C34878D82A}">
                    <a16:rowId xmlns:a16="http://schemas.microsoft.com/office/drawing/2014/main" val="10002"/>
                  </a:ext>
                </a:extLst>
              </a:tr>
              <a:tr h="329198">
                <a:tc>
                  <a:txBody>
                    <a:bodyPr/>
                    <a:lstStyle/>
                    <a:p>
                      <a:pPr marL="125095">
                        <a:lnSpc>
                          <a:spcPct val="100000"/>
                        </a:lnSpc>
                        <a:spcBef>
                          <a:spcPts val="540"/>
                        </a:spcBef>
                      </a:pPr>
                      <a:r>
                        <a:rPr lang="en-US" sz="1200" dirty="0">
                          <a:solidFill>
                            <a:srgbClr val="304D5A"/>
                          </a:solidFill>
                          <a:latin typeface="Arial"/>
                          <a:cs typeface="Arial"/>
                        </a:rPr>
                        <a:t>Cetera Investment Advisors</a:t>
                      </a:r>
                      <a:endParaRPr sz="1200" dirty="0">
                        <a:latin typeface="Arial"/>
                        <a:cs typeface="Arial"/>
                      </a:endParaRPr>
                    </a:p>
                  </a:txBody>
                  <a:tcPr marL="0" marR="0" marT="68580" marB="0">
                    <a:lnL w="9525">
                      <a:solidFill>
                        <a:srgbClr val="CA9825"/>
                      </a:solidFill>
                      <a:prstDash val="solid"/>
                    </a:lnL>
                    <a:lnR w="6350">
                      <a:solidFill>
                        <a:srgbClr val="ACBFDE"/>
                      </a:solidFill>
                      <a:prstDash val="solid"/>
                    </a:lnR>
                    <a:lnT w="3175">
                      <a:solidFill>
                        <a:srgbClr val="ACBFDE"/>
                      </a:solidFill>
                      <a:prstDash val="solid"/>
                    </a:lnT>
                    <a:lnB w="3175">
                      <a:solidFill>
                        <a:srgbClr val="ACBFDE"/>
                      </a:solidFill>
                      <a:prstDash val="solid"/>
                    </a:lnB>
                  </a:tcPr>
                </a:tc>
                <a:tc>
                  <a:txBody>
                    <a:bodyPr/>
                    <a:lstStyle/>
                    <a:p>
                      <a:pPr marR="117475" algn="r">
                        <a:lnSpc>
                          <a:spcPct val="100000"/>
                        </a:lnSpc>
                        <a:spcBef>
                          <a:spcPts val="540"/>
                        </a:spcBef>
                      </a:pPr>
                      <a:r>
                        <a:rPr lang="en-US" sz="1200" spc="-10" dirty="0">
                          <a:solidFill>
                            <a:srgbClr val="304D5A"/>
                          </a:solidFill>
                          <a:latin typeface="Arial"/>
                          <a:cs typeface="Arial"/>
                        </a:rPr>
                        <a:t>1.6%</a:t>
                      </a:r>
                      <a:endParaRPr sz="1200" dirty="0">
                        <a:latin typeface="Arial"/>
                        <a:cs typeface="Arial"/>
                      </a:endParaRPr>
                    </a:p>
                  </a:txBody>
                  <a:tcPr marL="0" marR="0" marT="68580" marB="0">
                    <a:lnL w="6350">
                      <a:solidFill>
                        <a:srgbClr val="ACBFDE"/>
                      </a:solidFill>
                      <a:prstDash val="solid"/>
                    </a:lnL>
                    <a:lnR w="9525">
                      <a:solidFill>
                        <a:srgbClr val="CA9825"/>
                      </a:solidFill>
                      <a:prstDash val="solid"/>
                    </a:lnR>
                    <a:lnT w="3175">
                      <a:solidFill>
                        <a:srgbClr val="ACBFDE"/>
                      </a:solidFill>
                      <a:prstDash val="solid"/>
                    </a:lnT>
                    <a:lnB w="3175">
                      <a:solidFill>
                        <a:srgbClr val="ACBFDE"/>
                      </a:solidFill>
                      <a:prstDash val="solid"/>
                    </a:lnB>
                  </a:tcPr>
                </a:tc>
                <a:extLst>
                  <a:ext uri="{0D108BD9-81ED-4DB2-BD59-A6C34878D82A}">
                    <a16:rowId xmlns:a16="http://schemas.microsoft.com/office/drawing/2014/main" val="10003"/>
                  </a:ext>
                </a:extLst>
              </a:tr>
              <a:tr h="329198">
                <a:tc>
                  <a:txBody>
                    <a:bodyPr/>
                    <a:lstStyle/>
                    <a:p>
                      <a:pPr marL="125095">
                        <a:lnSpc>
                          <a:spcPct val="100000"/>
                        </a:lnSpc>
                        <a:spcBef>
                          <a:spcPts val="540"/>
                        </a:spcBef>
                      </a:pPr>
                      <a:r>
                        <a:rPr lang="en-US" sz="1200" spc="-10" dirty="0">
                          <a:solidFill>
                            <a:srgbClr val="304D5A"/>
                          </a:solidFill>
                          <a:latin typeface="Arial"/>
                          <a:cs typeface="Arial"/>
                        </a:rPr>
                        <a:t>Loews Corporation</a:t>
                      </a:r>
                      <a:endParaRPr sz="1200" baseline="35353" dirty="0">
                        <a:latin typeface="Arial"/>
                        <a:cs typeface="Arial"/>
                      </a:endParaRPr>
                    </a:p>
                  </a:txBody>
                  <a:tcPr marL="0" marR="0" marT="68580" marB="0">
                    <a:lnL w="9525">
                      <a:solidFill>
                        <a:srgbClr val="CA9825"/>
                      </a:solidFill>
                      <a:prstDash val="solid"/>
                    </a:lnL>
                    <a:lnR w="6350">
                      <a:solidFill>
                        <a:srgbClr val="ACBFDE"/>
                      </a:solidFill>
                      <a:prstDash val="solid"/>
                    </a:lnR>
                    <a:lnT w="3175">
                      <a:solidFill>
                        <a:srgbClr val="ACBFDE"/>
                      </a:solidFill>
                      <a:prstDash val="solid"/>
                    </a:lnT>
                    <a:lnB w="3175">
                      <a:solidFill>
                        <a:srgbClr val="ACBFDE"/>
                      </a:solidFill>
                      <a:prstDash val="solid"/>
                    </a:lnB>
                    <a:solidFill>
                      <a:srgbClr val="E6EAF4"/>
                    </a:solidFill>
                  </a:tcPr>
                </a:tc>
                <a:tc>
                  <a:txBody>
                    <a:bodyPr/>
                    <a:lstStyle/>
                    <a:p>
                      <a:pPr marR="117475" algn="r">
                        <a:lnSpc>
                          <a:spcPct val="100000"/>
                        </a:lnSpc>
                        <a:spcBef>
                          <a:spcPts val="540"/>
                        </a:spcBef>
                      </a:pPr>
                      <a:r>
                        <a:rPr lang="en-US" sz="1200" spc="-10" dirty="0">
                          <a:solidFill>
                            <a:srgbClr val="304D5A"/>
                          </a:solidFill>
                          <a:latin typeface="Arial"/>
                          <a:cs typeface="Arial"/>
                        </a:rPr>
                        <a:t>1.5%</a:t>
                      </a:r>
                      <a:endParaRPr sz="1200" dirty="0">
                        <a:latin typeface="Arial"/>
                        <a:cs typeface="Arial"/>
                      </a:endParaRPr>
                    </a:p>
                  </a:txBody>
                  <a:tcPr marL="0" marR="0" marT="68580" marB="0">
                    <a:lnL w="6350">
                      <a:solidFill>
                        <a:srgbClr val="ACBFDE"/>
                      </a:solidFill>
                      <a:prstDash val="solid"/>
                    </a:lnL>
                    <a:lnR w="9525">
                      <a:solidFill>
                        <a:srgbClr val="CA9825"/>
                      </a:solidFill>
                      <a:prstDash val="solid"/>
                    </a:lnR>
                    <a:lnT w="3175">
                      <a:solidFill>
                        <a:srgbClr val="ACBFDE"/>
                      </a:solidFill>
                      <a:prstDash val="solid"/>
                    </a:lnT>
                    <a:lnB w="3175">
                      <a:solidFill>
                        <a:srgbClr val="ACBFDE"/>
                      </a:solidFill>
                      <a:prstDash val="solid"/>
                    </a:lnB>
                    <a:solidFill>
                      <a:srgbClr val="E6EAF4"/>
                    </a:solidFill>
                  </a:tcPr>
                </a:tc>
                <a:extLst>
                  <a:ext uri="{0D108BD9-81ED-4DB2-BD59-A6C34878D82A}">
                    <a16:rowId xmlns:a16="http://schemas.microsoft.com/office/drawing/2014/main" val="10004"/>
                  </a:ext>
                </a:extLst>
              </a:tr>
              <a:tr h="329198">
                <a:tc>
                  <a:txBody>
                    <a:bodyPr/>
                    <a:lstStyle/>
                    <a:p>
                      <a:pPr marL="125095" algn="l" defTabSz="914400" rtl="0" eaLnBrk="1" latinLnBrk="0" hangingPunct="1">
                        <a:lnSpc>
                          <a:spcPct val="100000"/>
                        </a:lnSpc>
                        <a:spcBef>
                          <a:spcPts val="540"/>
                        </a:spcBef>
                      </a:pPr>
                      <a:r>
                        <a:rPr lang="en-US" sz="1200" kern="1200" spc="-10" dirty="0">
                          <a:solidFill>
                            <a:srgbClr val="304D5A"/>
                          </a:solidFill>
                          <a:latin typeface="Arial"/>
                          <a:ea typeface="+mn-ea"/>
                          <a:cs typeface="Arial"/>
                        </a:rPr>
                        <a:t>Redmond Asset Management</a:t>
                      </a:r>
                      <a:endParaRPr sz="1200" kern="1200" spc="-10" dirty="0">
                        <a:solidFill>
                          <a:srgbClr val="304D5A"/>
                        </a:solidFill>
                        <a:latin typeface="Arial"/>
                        <a:ea typeface="+mn-ea"/>
                        <a:cs typeface="Arial"/>
                      </a:endParaRPr>
                    </a:p>
                  </a:txBody>
                  <a:tcPr marL="0" marR="0" marT="68580" marB="0">
                    <a:lnL w="9525">
                      <a:solidFill>
                        <a:srgbClr val="CA9825"/>
                      </a:solidFill>
                      <a:prstDash val="solid"/>
                    </a:lnL>
                    <a:lnR w="6350">
                      <a:solidFill>
                        <a:srgbClr val="ACBFDE"/>
                      </a:solidFill>
                      <a:prstDash val="solid"/>
                    </a:lnR>
                    <a:lnT w="3175">
                      <a:solidFill>
                        <a:srgbClr val="ACBFDE"/>
                      </a:solidFill>
                      <a:prstDash val="solid"/>
                    </a:lnT>
                    <a:lnB w="6350">
                      <a:solidFill>
                        <a:srgbClr val="CA9825"/>
                      </a:solidFill>
                      <a:prstDash val="solid"/>
                    </a:lnB>
                  </a:tcPr>
                </a:tc>
                <a:tc>
                  <a:txBody>
                    <a:bodyPr/>
                    <a:lstStyle/>
                    <a:p>
                      <a:pPr marR="117475" algn="r">
                        <a:lnSpc>
                          <a:spcPct val="100000"/>
                        </a:lnSpc>
                        <a:spcBef>
                          <a:spcPts val="540"/>
                        </a:spcBef>
                      </a:pPr>
                      <a:r>
                        <a:rPr lang="en-US" sz="1200" spc="-25" dirty="0">
                          <a:solidFill>
                            <a:srgbClr val="304D5A"/>
                          </a:solidFill>
                          <a:latin typeface="Arial"/>
                          <a:cs typeface="Arial"/>
                        </a:rPr>
                        <a:t>0.8%</a:t>
                      </a:r>
                      <a:endParaRPr sz="1200" dirty="0">
                        <a:latin typeface="Arial"/>
                        <a:cs typeface="Arial"/>
                      </a:endParaRPr>
                    </a:p>
                  </a:txBody>
                  <a:tcPr marL="0" marR="0" marT="68580" marB="0">
                    <a:lnL w="6350">
                      <a:solidFill>
                        <a:srgbClr val="ACBFDE"/>
                      </a:solidFill>
                      <a:prstDash val="solid"/>
                    </a:lnL>
                    <a:lnR w="9525">
                      <a:solidFill>
                        <a:srgbClr val="CA9825"/>
                      </a:solidFill>
                      <a:prstDash val="solid"/>
                    </a:lnR>
                    <a:lnT w="3175">
                      <a:solidFill>
                        <a:srgbClr val="ACBFDE"/>
                      </a:solidFill>
                      <a:prstDash val="solid"/>
                    </a:lnT>
                    <a:lnB w="6350">
                      <a:solidFill>
                        <a:srgbClr val="CA9825"/>
                      </a:solidFill>
                      <a:prstDash val="solid"/>
                    </a:lnB>
                  </a:tcPr>
                </a:tc>
                <a:extLst>
                  <a:ext uri="{0D108BD9-81ED-4DB2-BD59-A6C34878D82A}">
                    <a16:rowId xmlns:a16="http://schemas.microsoft.com/office/drawing/2014/main" val="10005"/>
                  </a:ext>
                </a:extLst>
              </a:tr>
            </a:tbl>
          </a:graphicData>
        </a:graphic>
      </p:graphicFrame>
      <p:sp>
        <p:nvSpPr>
          <p:cNvPr id="18" name="object 9">
            <a:extLst>
              <a:ext uri="{FF2B5EF4-FFF2-40B4-BE49-F238E27FC236}">
                <a16:creationId xmlns:a16="http://schemas.microsoft.com/office/drawing/2014/main" id="{92BB8067-2CE1-4BD9-6B8C-6DA402BA831F}"/>
              </a:ext>
            </a:extLst>
          </p:cNvPr>
          <p:cNvSpPr txBox="1"/>
          <p:nvPr/>
        </p:nvSpPr>
        <p:spPr>
          <a:xfrm>
            <a:off x="6642266" y="2636014"/>
            <a:ext cx="3160942" cy="518091"/>
          </a:xfrm>
          <a:prstGeom prst="rect">
            <a:avLst/>
          </a:prstGeom>
        </p:spPr>
        <p:txBody>
          <a:bodyPr vert="horz" wrap="square" lIns="0" tIns="12700" rIns="0" bIns="0" rtlCol="0">
            <a:spAutoFit/>
          </a:bodyPr>
          <a:lstStyle/>
          <a:p>
            <a:pPr marL="247015" marR="5080" indent="-234950" algn="ctr">
              <a:lnSpc>
                <a:spcPct val="100000"/>
              </a:lnSpc>
              <a:spcBef>
                <a:spcPts val="100"/>
              </a:spcBef>
            </a:pPr>
            <a:r>
              <a:rPr lang="en-US" sz="1600" spc="-20" dirty="0">
                <a:solidFill>
                  <a:srgbClr val="FFFFFF"/>
                </a:solidFill>
                <a:latin typeface="Arial Black"/>
                <a:cs typeface="Arial Black"/>
              </a:rPr>
              <a:t>INSTITUTIONAL HOLDERS</a:t>
            </a:r>
          </a:p>
          <a:p>
            <a:pPr marL="247015" marR="5080" indent="-234950" algn="ctr">
              <a:lnSpc>
                <a:spcPct val="100000"/>
              </a:lnSpc>
              <a:spcBef>
                <a:spcPts val="100"/>
              </a:spcBef>
            </a:pPr>
            <a:r>
              <a:rPr lang="en-US" sz="1600" spc="-20" dirty="0">
                <a:solidFill>
                  <a:srgbClr val="FFFFFF"/>
                </a:solidFill>
                <a:latin typeface="Arial Black"/>
                <a:cs typeface="Arial Black"/>
              </a:rPr>
              <a:t>AND INSIDERS</a:t>
            </a:r>
          </a:p>
        </p:txBody>
      </p:sp>
      <p:sp>
        <p:nvSpPr>
          <p:cNvPr id="7" name="TextBox 6">
            <a:extLst>
              <a:ext uri="{FF2B5EF4-FFF2-40B4-BE49-F238E27FC236}">
                <a16:creationId xmlns:a16="http://schemas.microsoft.com/office/drawing/2014/main" id="{85B0824C-842B-9335-7772-19FDCC98689D}"/>
              </a:ext>
            </a:extLst>
          </p:cNvPr>
          <p:cNvSpPr txBox="1"/>
          <p:nvPr/>
        </p:nvSpPr>
        <p:spPr>
          <a:xfrm>
            <a:off x="2467163" y="6058567"/>
            <a:ext cx="6876376" cy="276999"/>
          </a:xfrm>
          <a:prstGeom prst="rect">
            <a:avLst/>
          </a:prstGeom>
          <a:noFill/>
        </p:spPr>
        <p:txBody>
          <a:bodyPr wrap="square" rtlCol="0">
            <a:spAutoFit/>
          </a:bodyPr>
          <a:lstStyle/>
          <a:p>
            <a:r>
              <a:rPr lang="en-US" sz="1200" b="1" dirty="0">
                <a:solidFill>
                  <a:srgbClr val="20404E"/>
                </a:solidFill>
              </a:rPr>
              <a:t>All currency values in this presentation are reported in U.S. dollars, unless otherwise noted.</a:t>
            </a:r>
          </a:p>
        </p:txBody>
      </p:sp>
    </p:spTree>
    <p:extLst>
      <p:ext uri="{BB962C8B-B14F-4D97-AF65-F5344CB8AC3E}">
        <p14:creationId xmlns:p14="http://schemas.microsoft.com/office/powerpoint/2010/main" val="336487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630F4-E37D-F63B-CC2F-A68120F6FCE6}"/>
            </a:ext>
          </a:extLst>
        </p:cNvPr>
        <p:cNvGrpSpPr/>
        <p:nvPr/>
      </p:nvGrpSpPr>
      <p:grpSpPr>
        <a:xfrm>
          <a:off x="0" y="0"/>
          <a:ext cx="0" cy="0"/>
          <a:chOff x="0" y="0"/>
          <a:chExt cx="0" cy="0"/>
        </a:xfrm>
      </p:grpSpPr>
      <p:pic>
        <p:nvPicPr>
          <p:cNvPr id="2" name="Picture 1" descr="A blue wavy surface with white lines&#10;&#10;AI-generated content may be incorrect.">
            <a:extLst>
              <a:ext uri="{FF2B5EF4-FFF2-40B4-BE49-F238E27FC236}">
                <a16:creationId xmlns:a16="http://schemas.microsoft.com/office/drawing/2014/main" id="{8FEB4C35-5522-6F41-4DA1-FDFFCBC0C836}"/>
              </a:ext>
            </a:extLst>
          </p:cNvPr>
          <p:cNvPicPr>
            <a:picLocks noChangeAspect="1"/>
          </p:cNvPicPr>
          <p:nvPr/>
        </p:nvPicPr>
        <p:blipFill rotWithShape="1">
          <a:blip r:embed="rId3"/>
          <a:srcRect l="1" t="2509" r="6962"/>
          <a:stretch>
            <a:fillRect/>
          </a:stretch>
        </p:blipFill>
        <p:spPr>
          <a:xfrm>
            <a:off x="10248" y="1095934"/>
            <a:ext cx="12171504" cy="5286926"/>
          </a:xfrm>
          <a:prstGeom prst="rect">
            <a:avLst/>
          </a:prstGeom>
          <a:ln w="19050">
            <a:solidFill>
              <a:schemeClr val="tx1"/>
            </a:solidFill>
          </a:ln>
        </p:spPr>
      </p:pic>
      <p:pic>
        <p:nvPicPr>
          <p:cNvPr id="59" name="Picture 58" descr="A black and grey paper&#10;&#10;AI-generated content may be incorrect.">
            <a:extLst>
              <a:ext uri="{FF2B5EF4-FFF2-40B4-BE49-F238E27FC236}">
                <a16:creationId xmlns:a16="http://schemas.microsoft.com/office/drawing/2014/main" id="{284E6E09-FF89-D6B6-C9F4-D95A3A3FFA50}"/>
              </a:ext>
            </a:extLst>
          </p:cNvPr>
          <p:cNvPicPr>
            <a:picLocks noChangeAspect="1"/>
          </p:cNvPicPr>
          <p:nvPr/>
        </p:nvPicPr>
        <p:blipFill>
          <a:blip r:embed="rId4"/>
          <a:srcRect l="1855" t="1372"/>
          <a:stretch>
            <a:fillRect/>
          </a:stretch>
        </p:blipFill>
        <p:spPr>
          <a:xfrm>
            <a:off x="0" y="1058170"/>
            <a:ext cx="6430487" cy="5362454"/>
          </a:xfrm>
          <a:prstGeom prst="rect">
            <a:avLst/>
          </a:prstGeom>
        </p:spPr>
      </p:pic>
      <p:sp>
        <p:nvSpPr>
          <p:cNvPr id="9" name="Footer Placeholder 4">
            <a:extLst>
              <a:ext uri="{FF2B5EF4-FFF2-40B4-BE49-F238E27FC236}">
                <a16:creationId xmlns:a16="http://schemas.microsoft.com/office/drawing/2014/main" id="{DDB5153D-1CAA-1D77-2436-434CBD6BE696}"/>
              </a:ext>
            </a:extLst>
          </p:cNvPr>
          <p:cNvSpPr>
            <a:spLocks noGrp="1"/>
          </p:cNvSpPr>
          <p:nvPr>
            <p:ph type="ftr" sz="quarter" idx="11"/>
          </p:nvPr>
        </p:nvSpPr>
        <p:spPr>
          <a:xfrm>
            <a:off x="571501" y="6561515"/>
            <a:ext cx="1757632" cy="211425"/>
          </a:xfrm>
        </p:spPr>
        <p:txBody>
          <a:bodyPr lIns="0" tIns="0" rIns="0" bIns="0" anchor="t" anchorCtr="0"/>
          <a:lstStyle>
            <a:lvl1pPr algn="l">
              <a:defRPr sz="900">
                <a:solidFill>
                  <a:srgbClr val="007CC4"/>
                </a:solidFill>
                <a:latin typeface="Arial" panose="020B0604020202020204" pitchFamily="34" charset="0"/>
                <a:cs typeface="Arial" panose="020B0604020202020204" pitchFamily="34" charset="0"/>
              </a:defRPr>
            </a:lvl1pPr>
          </a:lstStyle>
          <a:p>
            <a:r>
              <a:rPr lang="en-US" b="1" dirty="0"/>
              <a:t>VGZ | VISTA GOLD</a:t>
            </a:r>
          </a:p>
        </p:txBody>
      </p:sp>
      <p:sp>
        <p:nvSpPr>
          <p:cNvPr id="10" name="Slide Number Placeholder 5">
            <a:extLst>
              <a:ext uri="{FF2B5EF4-FFF2-40B4-BE49-F238E27FC236}">
                <a16:creationId xmlns:a16="http://schemas.microsoft.com/office/drawing/2014/main" id="{B73F6781-10D0-F7CD-F9A7-F5FDDD240D23}"/>
              </a:ext>
            </a:extLst>
          </p:cNvPr>
          <p:cNvSpPr>
            <a:spLocks noGrp="1"/>
          </p:cNvSpPr>
          <p:nvPr>
            <p:ph type="sldNum" sz="quarter" idx="12"/>
          </p:nvPr>
        </p:nvSpPr>
        <p:spPr>
          <a:xfrm>
            <a:off x="10990053" y="6561515"/>
            <a:ext cx="592348" cy="211425"/>
          </a:xfrm>
        </p:spPr>
        <p:txBody>
          <a:bodyPr anchor="t" anchorCtr="0"/>
          <a:lstStyle>
            <a:lvl1pPr>
              <a:defRPr sz="1000">
                <a:solidFill>
                  <a:srgbClr val="256FB9"/>
                </a:solidFill>
                <a:latin typeface="Arial" panose="020B0604020202020204" pitchFamily="34" charset="0"/>
                <a:cs typeface="Arial" panose="020B0604020202020204" pitchFamily="34" charset="0"/>
              </a:defRPr>
            </a:lvl1pPr>
          </a:lstStyle>
          <a:p>
            <a:fld id="{F38C2D39-810D-E34A-BF92-80CA0CB22B82}" type="slidenum">
              <a:rPr lang="en-US" smtClean="0"/>
              <a:pPr/>
              <a:t>4</a:t>
            </a:fld>
            <a:endParaRPr lang="en-US" dirty="0"/>
          </a:p>
        </p:txBody>
      </p:sp>
      <p:sp>
        <p:nvSpPr>
          <p:cNvPr id="7" name="Title 1">
            <a:extLst>
              <a:ext uri="{FF2B5EF4-FFF2-40B4-BE49-F238E27FC236}">
                <a16:creationId xmlns:a16="http://schemas.microsoft.com/office/drawing/2014/main" id="{5D8FDED4-7EAB-1B7D-041E-B06206CB99E9}"/>
              </a:ext>
            </a:extLst>
          </p:cNvPr>
          <p:cNvSpPr>
            <a:spLocks noGrp="1"/>
          </p:cNvSpPr>
          <p:nvPr>
            <p:ph type="title"/>
          </p:nvPr>
        </p:nvSpPr>
        <p:spPr>
          <a:xfrm>
            <a:off x="581390" y="475140"/>
            <a:ext cx="9892423" cy="332399"/>
          </a:xfrm>
        </p:spPr>
        <p:txBody>
          <a:bodyPr wrap="square" anchor="t" anchorCtr="0">
            <a:spAutoFit/>
          </a:bodyPr>
          <a:lstStyle/>
          <a:p>
            <a:r>
              <a:rPr lang="en-CA" dirty="0"/>
              <a:t>CHARTING A NEW </a:t>
            </a:r>
            <a:r>
              <a:rPr lang="en-CA" dirty="0">
                <a:solidFill>
                  <a:srgbClr val="00295F"/>
                </a:solidFill>
              </a:rPr>
              <a:t>PATH FOR VALUE REALIZATION</a:t>
            </a:r>
          </a:p>
        </p:txBody>
      </p:sp>
      <p:sp>
        <p:nvSpPr>
          <p:cNvPr id="3" name="TextBox 2">
            <a:extLst>
              <a:ext uri="{FF2B5EF4-FFF2-40B4-BE49-F238E27FC236}">
                <a16:creationId xmlns:a16="http://schemas.microsoft.com/office/drawing/2014/main" id="{A6E2492F-D101-6EB1-5E9C-80997D297DAE}"/>
              </a:ext>
            </a:extLst>
          </p:cNvPr>
          <p:cNvSpPr txBox="1"/>
          <p:nvPr/>
        </p:nvSpPr>
        <p:spPr>
          <a:xfrm>
            <a:off x="571501" y="209540"/>
            <a:ext cx="6108192" cy="184666"/>
          </a:xfrm>
          <a:prstGeom prst="rect">
            <a:avLst/>
          </a:prstGeom>
          <a:noFill/>
        </p:spPr>
        <p:txBody>
          <a:bodyPr wrap="square" lIns="0" tIns="0" rIns="0" bIns="0">
            <a:spAutoFit/>
          </a:bodyPr>
          <a:lstStyle/>
          <a:p>
            <a:r>
              <a:rPr lang="en-CA" sz="1200" b="1" dirty="0">
                <a:solidFill>
                  <a:srgbClr val="BD8B26"/>
                </a:solidFill>
                <a:latin typeface="Arial Black" panose="020B0604020202020204" pitchFamily="34" charset="0"/>
                <a:cs typeface="Arial Black" panose="020B0604020202020204" pitchFamily="34" charset="0"/>
              </a:rPr>
              <a:t>MT TODD GOLD PROJECT </a:t>
            </a:r>
          </a:p>
        </p:txBody>
      </p:sp>
      <p:sp>
        <p:nvSpPr>
          <p:cNvPr id="34" name="object 2">
            <a:extLst>
              <a:ext uri="{FF2B5EF4-FFF2-40B4-BE49-F238E27FC236}">
                <a16:creationId xmlns:a16="http://schemas.microsoft.com/office/drawing/2014/main" id="{307B33E4-BFEE-916E-FA24-0BBF7038A768}"/>
              </a:ext>
            </a:extLst>
          </p:cNvPr>
          <p:cNvSpPr txBox="1"/>
          <p:nvPr/>
        </p:nvSpPr>
        <p:spPr>
          <a:xfrm>
            <a:off x="9433613" y="4977951"/>
            <a:ext cx="2365375" cy="412934"/>
          </a:xfrm>
          <a:prstGeom prst="rect">
            <a:avLst/>
          </a:prstGeom>
        </p:spPr>
        <p:txBody>
          <a:bodyPr vert="horz" wrap="square" lIns="0" tIns="12700" rIns="0" bIns="0" rtlCol="0">
            <a:spAutoFit/>
          </a:bodyPr>
          <a:lstStyle/>
          <a:p>
            <a:pPr marL="12700" marR="5080">
              <a:lnSpc>
                <a:spcPct val="100000"/>
              </a:lnSpc>
              <a:spcBef>
                <a:spcPts val="100"/>
              </a:spcBef>
            </a:pPr>
            <a:r>
              <a:rPr sz="1300" spc="-10" dirty="0">
                <a:solidFill>
                  <a:srgbClr val="FFC40C"/>
                </a:solidFill>
                <a:latin typeface="Arial Black"/>
                <a:cs typeface="Arial Black"/>
              </a:rPr>
              <a:t>BALANC</a:t>
            </a:r>
            <a:r>
              <a:rPr lang="en-US" sz="1300" spc="-10" dirty="0">
                <a:solidFill>
                  <a:srgbClr val="FFC40C"/>
                </a:solidFill>
                <a:latin typeface="Arial Black"/>
                <a:cs typeface="Arial Black"/>
              </a:rPr>
              <a:t>ES</a:t>
            </a:r>
            <a:r>
              <a:rPr sz="1300" spc="-30" dirty="0">
                <a:solidFill>
                  <a:srgbClr val="FFC40C"/>
                </a:solidFill>
                <a:latin typeface="Arial Black"/>
                <a:cs typeface="Arial Black"/>
              </a:rPr>
              <a:t> </a:t>
            </a:r>
            <a:r>
              <a:rPr sz="1300" spc="-10" dirty="0">
                <a:solidFill>
                  <a:srgbClr val="FFC40C"/>
                </a:solidFill>
                <a:latin typeface="Arial Black"/>
                <a:cs typeface="Arial Black"/>
              </a:rPr>
              <a:t>WORKFORCE </a:t>
            </a:r>
            <a:r>
              <a:rPr sz="1300" spc="-10" dirty="0">
                <a:solidFill>
                  <a:srgbClr val="FFC40C"/>
                </a:solidFill>
                <a:latin typeface="Arial Black"/>
              </a:rPr>
              <a:t>SOURCING</a:t>
            </a:r>
            <a:r>
              <a:rPr lang="en-US" sz="1300" spc="-10" dirty="0">
                <a:solidFill>
                  <a:srgbClr val="FFC40C"/>
                </a:solidFill>
                <a:latin typeface="Arial Black"/>
              </a:rPr>
              <a:t> – 80-90% FIFO</a:t>
            </a:r>
            <a:endParaRPr sz="1300" spc="-10" dirty="0">
              <a:solidFill>
                <a:srgbClr val="FFC40C"/>
              </a:solidFill>
              <a:latin typeface="Arial Black"/>
            </a:endParaRPr>
          </a:p>
        </p:txBody>
      </p:sp>
      <p:sp>
        <p:nvSpPr>
          <p:cNvPr id="37" name="object 3">
            <a:extLst>
              <a:ext uri="{FF2B5EF4-FFF2-40B4-BE49-F238E27FC236}">
                <a16:creationId xmlns:a16="http://schemas.microsoft.com/office/drawing/2014/main" id="{67348479-2936-5C25-DE9C-34DEC03B94FC}"/>
              </a:ext>
            </a:extLst>
          </p:cNvPr>
          <p:cNvSpPr txBox="1"/>
          <p:nvPr/>
        </p:nvSpPr>
        <p:spPr>
          <a:xfrm>
            <a:off x="5213509" y="2092852"/>
            <a:ext cx="2433955" cy="488595"/>
          </a:xfrm>
          <a:prstGeom prst="rect">
            <a:avLst/>
          </a:prstGeom>
        </p:spPr>
        <p:txBody>
          <a:bodyPr vert="horz" wrap="square" lIns="0" tIns="87630" rIns="0" bIns="0" rtlCol="0">
            <a:spAutoFit/>
          </a:bodyPr>
          <a:lstStyle/>
          <a:p>
            <a:pPr marL="12700">
              <a:lnSpc>
                <a:spcPct val="100000"/>
              </a:lnSpc>
              <a:spcBef>
                <a:spcPts val="690"/>
              </a:spcBef>
            </a:pPr>
            <a:r>
              <a:rPr lang="en-US" sz="1300" spc="-35" dirty="0">
                <a:solidFill>
                  <a:srgbClr val="FFC40C"/>
                </a:solidFill>
                <a:latin typeface="Arial Black"/>
                <a:cs typeface="Arial Black"/>
              </a:rPr>
              <a:t>59% REDUCTION IN INITIAL CAPEX</a:t>
            </a:r>
            <a:endParaRPr lang="en-US" sz="1300" dirty="0">
              <a:latin typeface="Arial Black"/>
              <a:cs typeface="Arial Black"/>
            </a:endParaRPr>
          </a:p>
        </p:txBody>
      </p:sp>
      <p:sp>
        <p:nvSpPr>
          <p:cNvPr id="39" name="object 5">
            <a:extLst>
              <a:ext uri="{FF2B5EF4-FFF2-40B4-BE49-F238E27FC236}">
                <a16:creationId xmlns:a16="http://schemas.microsoft.com/office/drawing/2014/main" id="{B4379860-ADC1-9866-F01E-33EC3820E186}"/>
              </a:ext>
            </a:extLst>
          </p:cNvPr>
          <p:cNvSpPr txBox="1"/>
          <p:nvPr/>
        </p:nvSpPr>
        <p:spPr>
          <a:xfrm>
            <a:off x="8253745" y="2156507"/>
            <a:ext cx="2640391" cy="412934"/>
          </a:xfrm>
          <a:prstGeom prst="rect">
            <a:avLst/>
          </a:prstGeom>
        </p:spPr>
        <p:txBody>
          <a:bodyPr vert="horz" wrap="square" lIns="0" tIns="12700" rIns="0" bIns="0" rtlCol="0">
            <a:spAutoFit/>
          </a:bodyPr>
          <a:lstStyle/>
          <a:p>
            <a:pPr marL="12700" marR="154305">
              <a:lnSpc>
                <a:spcPct val="100000"/>
              </a:lnSpc>
              <a:spcBef>
                <a:spcPts val="100"/>
              </a:spcBef>
            </a:pPr>
            <a:r>
              <a:rPr sz="1300" dirty="0">
                <a:solidFill>
                  <a:srgbClr val="FFC40C"/>
                </a:solidFill>
                <a:latin typeface="Arial Black"/>
                <a:cs typeface="Arial Black"/>
              </a:rPr>
              <a:t>PRIORITIZ</a:t>
            </a:r>
            <a:r>
              <a:rPr lang="en-US" sz="1300" dirty="0">
                <a:solidFill>
                  <a:srgbClr val="FFC40C"/>
                </a:solidFill>
                <a:latin typeface="Arial Black"/>
                <a:cs typeface="Arial Black"/>
              </a:rPr>
              <a:t>ES</a:t>
            </a:r>
            <a:r>
              <a:rPr sz="1300" spc="-5" dirty="0">
                <a:solidFill>
                  <a:srgbClr val="FFC40C"/>
                </a:solidFill>
                <a:latin typeface="Arial Black"/>
                <a:cs typeface="Arial Black"/>
              </a:rPr>
              <a:t> </a:t>
            </a:r>
            <a:r>
              <a:rPr sz="1300" spc="-10" dirty="0">
                <a:solidFill>
                  <a:srgbClr val="FFC40C"/>
                </a:solidFill>
                <a:latin typeface="Arial Black"/>
                <a:cs typeface="Arial Black"/>
              </a:rPr>
              <a:t>GRADE </a:t>
            </a:r>
            <a:r>
              <a:rPr sz="1300" dirty="0">
                <a:solidFill>
                  <a:srgbClr val="FFC40C"/>
                </a:solidFill>
                <a:latin typeface="Arial Black"/>
                <a:cs typeface="Arial Black"/>
              </a:rPr>
              <a:t>OVER</a:t>
            </a:r>
            <a:r>
              <a:rPr sz="1300" spc="-110" dirty="0">
                <a:solidFill>
                  <a:srgbClr val="FFC40C"/>
                </a:solidFill>
                <a:latin typeface="Arial Black"/>
                <a:cs typeface="Arial Black"/>
              </a:rPr>
              <a:t> </a:t>
            </a:r>
            <a:r>
              <a:rPr sz="1300" spc="-10" dirty="0">
                <a:solidFill>
                  <a:srgbClr val="FFC40C"/>
                </a:solidFill>
                <a:latin typeface="Arial Black"/>
                <a:cs typeface="Arial Black"/>
              </a:rPr>
              <a:t>TONNES</a:t>
            </a:r>
            <a:endParaRPr sz="1300" dirty="0">
              <a:latin typeface="Arial Black"/>
              <a:cs typeface="Arial Black"/>
            </a:endParaRPr>
          </a:p>
        </p:txBody>
      </p:sp>
      <p:sp>
        <p:nvSpPr>
          <p:cNvPr id="40" name="object 6">
            <a:extLst>
              <a:ext uri="{FF2B5EF4-FFF2-40B4-BE49-F238E27FC236}">
                <a16:creationId xmlns:a16="http://schemas.microsoft.com/office/drawing/2014/main" id="{5C126912-3F85-B0AA-01EB-4D4B9834B029}"/>
              </a:ext>
            </a:extLst>
          </p:cNvPr>
          <p:cNvSpPr txBox="1"/>
          <p:nvPr/>
        </p:nvSpPr>
        <p:spPr>
          <a:xfrm>
            <a:off x="5743484" y="3414791"/>
            <a:ext cx="2101850" cy="412934"/>
          </a:xfrm>
          <a:prstGeom prst="rect">
            <a:avLst/>
          </a:prstGeom>
        </p:spPr>
        <p:txBody>
          <a:bodyPr vert="horz" wrap="square" lIns="0" tIns="12700" rIns="0" bIns="0" rtlCol="0">
            <a:spAutoFit/>
          </a:bodyPr>
          <a:lstStyle/>
          <a:p>
            <a:pPr marL="12700" marR="5080">
              <a:lnSpc>
                <a:spcPct val="100000"/>
              </a:lnSpc>
              <a:spcBef>
                <a:spcPts val="100"/>
              </a:spcBef>
            </a:pPr>
            <a:r>
              <a:rPr lang="en-US" sz="1300" spc="-10" dirty="0">
                <a:solidFill>
                  <a:srgbClr val="FFC40C"/>
                </a:solidFill>
                <a:latin typeface="Arial Black"/>
                <a:cs typeface="Arial Black"/>
              </a:rPr>
              <a:t>CONTRACT MINING &amp; POWER GENERATION</a:t>
            </a:r>
            <a:endParaRPr sz="1300" dirty="0">
              <a:latin typeface="Arial Black"/>
              <a:cs typeface="Arial Black"/>
            </a:endParaRPr>
          </a:p>
        </p:txBody>
      </p:sp>
      <p:sp>
        <p:nvSpPr>
          <p:cNvPr id="42" name="object 8">
            <a:extLst>
              <a:ext uri="{FF2B5EF4-FFF2-40B4-BE49-F238E27FC236}">
                <a16:creationId xmlns:a16="http://schemas.microsoft.com/office/drawing/2014/main" id="{86783EAB-DDE8-59B6-4F7A-048117057698}"/>
              </a:ext>
            </a:extLst>
          </p:cNvPr>
          <p:cNvSpPr txBox="1"/>
          <p:nvPr/>
        </p:nvSpPr>
        <p:spPr>
          <a:xfrm>
            <a:off x="6567040" y="4908463"/>
            <a:ext cx="1802130" cy="488595"/>
          </a:xfrm>
          <a:prstGeom prst="rect">
            <a:avLst/>
          </a:prstGeom>
        </p:spPr>
        <p:txBody>
          <a:bodyPr vert="horz" wrap="square" lIns="0" tIns="87630" rIns="0" bIns="0" rtlCol="0">
            <a:spAutoFit/>
          </a:bodyPr>
          <a:lstStyle/>
          <a:p>
            <a:pPr marL="12700">
              <a:lnSpc>
                <a:spcPct val="100000"/>
              </a:lnSpc>
              <a:spcBef>
                <a:spcPts val="690"/>
              </a:spcBef>
            </a:pPr>
            <a:r>
              <a:rPr lang="en-US" sz="1300" dirty="0">
                <a:solidFill>
                  <a:srgbClr val="FFC40C"/>
                </a:solidFill>
                <a:latin typeface="Arial Black"/>
                <a:cs typeface="Arial Black"/>
              </a:rPr>
              <a:t>FIT FOR PURPOSE DESIGN</a:t>
            </a:r>
            <a:endParaRPr sz="1300" dirty="0">
              <a:latin typeface="Arial Black"/>
              <a:cs typeface="Arial Black"/>
            </a:endParaRPr>
          </a:p>
        </p:txBody>
      </p:sp>
      <p:sp>
        <p:nvSpPr>
          <p:cNvPr id="62" name="TextBox 61">
            <a:extLst>
              <a:ext uri="{FF2B5EF4-FFF2-40B4-BE49-F238E27FC236}">
                <a16:creationId xmlns:a16="http://schemas.microsoft.com/office/drawing/2014/main" id="{32841EC1-9A8A-84A4-43A3-39939315A58F}"/>
              </a:ext>
            </a:extLst>
          </p:cNvPr>
          <p:cNvSpPr txBox="1"/>
          <p:nvPr/>
        </p:nvSpPr>
        <p:spPr>
          <a:xfrm>
            <a:off x="507493" y="1394674"/>
            <a:ext cx="6172200" cy="369332"/>
          </a:xfrm>
          <a:prstGeom prst="rect">
            <a:avLst/>
          </a:prstGeom>
          <a:noFill/>
        </p:spPr>
        <p:txBody>
          <a:bodyPr wrap="square">
            <a:spAutoFit/>
          </a:bodyPr>
          <a:lstStyle/>
          <a:p>
            <a:pPr marL="12700">
              <a:lnSpc>
                <a:spcPct val="100000"/>
              </a:lnSpc>
            </a:pPr>
            <a:r>
              <a:rPr lang="en-CA" spc="-10" dirty="0">
                <a:solidFill>
                  <a:srgbClr val="B0C1C6"/>
                </a:solidFill>
                <a:latin typeface="Arial"/>
                <a:cs typeface="Arial"/>
              </a:rPr>
              <a:t>2024 FS</a:t>
            </a:r>
            <a:endParaRPr lang="en-CA" dirty="0">
              <a:solidFill>
                <a:srgbClr val="B0C1C6"/>
              </a:solidFill>
              <a:latin typeface="Arial"/>
              <a:cs typeface="Arial"/>
            </a:endParaRPr>
          </a:p>
        </p:txBody>
      </p:sp>
      <p:sp>
        <p:nvSpPr>
          <p:cNvPr id="64" name="TextBox 63">
            <a:extLst>
              <a:ext uri="{FF2B5EF4-FFF2-40B4-BE49-F238E27FC236}">
                <a16:creationId xmlns:a16="http://schemas.microsoft.com/office/drawing/2014/main" id="{C570CA37-0F96-1C39-C483-2C3B944C5E7C}"/>
              </a:ext>
            </a:extLst>
          </p:cNvPr>
          <p:cNvSpPr txBox="1"/>
          <p:nvPr/>
        </p:nvSpPr>
        <p:spPr>
          <a:xfrm>
            <a:off x="463252" y="2171280"/>
            <a:ext cx="4258177" cy="3489289"/>
          </a:xfrm>
          <a:prstGeom prst="rect">
            <a:avLst/>
          </a:prstGeom>
          <a:noFill/>
        </p:spPr>
        <p:txBody>
          <a:bodyPr wrap="square">
            <a:spAutoFit/>
          </a:bodyPr>
          <a:lstStyle/>
          <a:p>
            <a:pPr marL="174625" indent="-166688">
              <a:lnSpc>
                <a:spcPts val="2260"/>
              </a:lnSpc>
              <a:spcAft>
                <a:spcPts val="1000"/>
              </a:spcAft>
              <a:buFont typeface="Arial" panose="020B0604020202020204" pitchFamily="34" charset="0"/>
              <a:buChar char="•"/>
            </a:pPr>
            <a:r>
              <a:rPr lang="en-CA" sz="1600" dirty="0">
                <a:solidFill>
                  <a:srgbClr val="B0C1C6"/>
                </a:solidFill>
              </a:rPr>
              <a:t>50 ktpd (17.8 Mtpa) </a:t>
            </a:r>
          </a:p>
          <a:p>
            <a:pPr marL="174625" indent="-166688">
              <a:lnSpc>
                <a:spcPts val="2260"/>
              </a:lnSpc>
              <a:spcAft>
                <a:spcPts val="1000"/>
              </a:spcAft>
              <a:buFont typeface="Arial" panose="020B0604020202020204" pitchFamily="34" charset="0"/>
              <a:buChar char="•"/>
            </a:pPr>
            <a:r>
              <a:rPr lang="en-CA" sz="1600" dirty="0">
                <a:solidFill>
                  <a:srgbClr val="B0C1C6"/>
                </a:solidFill>
              </a:rPr>
              <a:t>$1.03 B initial capex</a:t>
            </a:r>
          </a:p>
          <a:p>
            <a:pPr marL="174625" indent="-166688">
              <a:lnSpc>
                <a:spcPts val="2260"/>
              </a:lnSpc>
              <a:spcAft>
                <a:spcPts val="1000"/>
              </a:spcAft>
              <a:buFont typeface="Arial" panose="020B0604020202020204" pitchFamily="34" charset="0"/>
              <a:buChar char="•"/>
            </a:pPr>
            <a:r>
              <a:rPr lang="en-CA" sz="1600" dirty="0">
                <a:solidFill>
                  <a:srgbClr val="B0C1C6"/>
                </a:solidFill>
              </a:rPr>
              <a:t>0.35 g Au/t cut-off grade </a:t>
            </a:r>
          </a:p>
          <a:p>
            <a:pPr marL="174625" indent="-166688">
              <a:lnSpc>
                <a:spcPts val="2260"/>
              </a:lnSpc>
              <a:spcAft>
                <a:spcPts val="1000"/>
              </a:spcAft>
              <a:buFont typeface="Arial" panose="020B0604020202020204" pitchFamily="34" charset="0"/>
              <a:buChar char="•"/>
            </a:pPr>
            <a:r>
              <a:rPr lang="en-CA" sz="1600" dirty="0">
                <a:solidFill>
                  <a:srgbClr val="B0C1C6"/>
                </a:solidFill>
              </a:rPr>
              <a:t>479 koz/yr years 1-7 </a:t>
            </a:r>
            <a:br>
              <a:rPr lang="en-CA" sz="1600" dirty="0">
                <a:solidFill>
                  <a:srgbClr val="B0C1C6"/>
                </a:solidFill>
              </a:rPr>
            </a:br>
            <a:r>
              <a:rPr lang="en-CA" sz="1600" dirty="0">
                <a:solidFill>
                  <a:srgbClr val="B0C1C6"/>
                </a:solidFill>
              </a:rPr>
              <a:t>395 koz/yr LoM</a:t>
            </a:r>
          </a:p>
          <a:p>
            <a:pPr marL="174625" indent="-166688">
              <a:lnSpc>
                <a:spcPts val="2260"/>
              </a:lnSpc>
              <a:spcAft>
                <a:spcPts val="1000"/>
              </a:spcAft>
              <a:buFont typeface="Arial" panose="020B0604020202020204" pitchFamily="34" charset="0"/>
              <a:buChar char="•"/>
            </a:pPr>
            <a:r>
              <a:rPr lang="en-CA" sz="1600" dirty="0">
                <a:solidFill>
                  <a:srgbClr val="B0C1C6"/>
                </a:solidFill>
              </a:rPr>
              <a:t>Conservative equipment selection with </a:t>
            </a:r>
            <a:br>
              <a:rPr lang="en-CA" sz="1600" dirty="0">
                <a:solidFill>
                  <a:srgbClr val="B0C1C6"/>
                </a:solidFill>
              </a:rPr>
            </a:br>
            <a:r>
              <a:rPr lang="en-CA" sz="1600" dirty="0">
                <a:solidFill>
                  <a:srgbClr val="B0C1C6"/>
                </a:solidFill>
              </a:rPr>
              <a:t>owner-operated mining fleet</a:t>
            </a:r>
          </a:p>
          <a:p>
            <a:pPr marL="174625" indent="-166688">
              <a:lnSpc>
                <a:spcPts val="2260"/>
              </a:lnSpc>
              <a:spcAft>
                <a:spcPts val="1000"/>
              </a:spcAft>
              <a:buFont typeface="Arial" panose="020B0604020202020204" pitchFamily="34" charset="0"/>
              <a:buChar char="•"/>
            </a:pPr>
            <a:r>
              <a:rPr lang="en-CA" sz="1600" dirty="0">
                <a:solidFill>
                  <a:srgbClr val="B0C1C6"/>
                </a:solidFill>
              </a:rPr>
              <a:t>3rd party power generation </a:t>
            </a:r>
          </a:p>
          <a:p>
            <a:pPr marL="174625" indent="-166688">
              <a:lnSpc>
                <a:spcPts val="2260"/>
              </a:lnSpc>
              <a:spcAft>
                <a:spcPts val="1000"/>
              </a:spcAft>
              <a:buFont typeface="Arial" panose="020B0604020202020204" pitchFamily="34" charset="0"/>
              <a:buChar char="•"/>
            </a:pPr>
            <a:r>
              <a:rPr lang="en-CA" sz="1600" dirty="0">
                <a:solidFill>
                  <a:srgbClr val="B0C1C6"/>
                </a:solidFill>
              </a:rPr>
              <a:t>Community-based project</a:t>
            </a:r>
          </a:p>
        </p:txBody>
      </p:sp>
      <p:sp>
        <p:nvSpPr>
          <p:cNvPr id="4" name="TextBox 3">
            <a:extLst>
              <a:ext uri="{FF2B5EF4-FFF2-40B4-BE49-F238E27FC236}">
                <a16:creationId xmlns:a16="http://schemas.microsoft.com/office/drawing/2014/main" id="{84964E65-B962-CFD1-3D22-BC8B716F9A8C}"/>
              </a:ext>
            </a:extLst>
          </p:cNvPr>
          <p:cNvSpPr txBox="1"/>
          <p:nvPr/>
        </p:nvSpPr>
        <p:spPr>
          <a:xfrm>
            <a:off x="5336265" y="1458312"/>
            <a:ext cx="5042149" cy="369332"/>
          </a:xfrm>
          <a:prstGeom prst="rect">
            <a:avLst/>
          </a:prstGeom>
          <a:noFill/>
        </p:spPr>
        <p:txBody>
          <a:bodyPr wrap="square" rtlCol="0">
            <a:spAutoFit/>
          </a:bodyPr>
          <a:lstStyle/>
          <a:p>
            <a:pPr algn="ctr">
              <a:spcAft>
                <a:spcPts val="600"/>
              </a:spcAft>
            </a:pPr>
            <a:r>
              <a:rPr lang="en-US" dirty="0">
                <a:solidFill>
                  <a:schemeClr val="bg1"/>
                </a:solidFill>
                <a:latin typeface="Arial Black" panose="020B0A04020102020204" pitchFamily="34" charset="0"/>
              </a:rPr>
              <a:t>15 ktpd (5.3 MTPA) Feasibility Study</a:t>
            </a:r>
          </a:p>
        </p:txBody>
      </p:sp>
      <p:sp>
        <p:nvSpPr>
          <p:cNvPr id="15" name="object 5">
            <a:extLst>
              <a:ext uri="{FF2B5EF4-FFF2-40B4-BE49-F238E27FC236}">
                <a16:creationId xmlns:a16="http://schemas.microsoft.com/office/drawing/2014/main" id="{75B43C5E-8732-64B6-9946-22053AC17DB7}"/>
              </a:ext>
            </a:extLst>
          </p:cNvPr>
          <p:cNvSpPr txBox="1"/>
          <p:nvPr/>
        </p:nvSpPr>
        <p:spPr>
          <a:xfrm>
            <a:off x="8809410" y="3429000"/>
            <a:ext cx="2640391" cy="612988"/>
          </a:xfrm>
          <a:prstGeom prst="rect">
            <a:avLst/>
          </a:prstGeom>
        </p:spPr>
        <p:txBody>
          <a:bodyPr vert="horz" wrap="square" lIns="0" tIns="12700" rIns="0" bIns="0" rtlCol="0">
            <a:spAutoFit/>
          </a:bodyPr>
          <a:lstStyle/>
          <a:p>
            <a:pPr marL="12700" marR="154305">
              <a:lnSpc>
                <a:spcPct val="100000"/>
              </a:lnSpc>
              <a:spcBef>
                <a:spcPts val="100"/>
              </a:spcBef>
            </a:pPr>
            <a:r>
              <a:rPr lang="en-US" sz="1300" dirty="0">
                <a:solidFill>
                  <a:srgbClr val="FFC40C"/>
                </a:solidFill>
                <a:latin typeface="Arial Black"/>
                <a:cs typeface="Arial Black"/>
              </a:rPr>
              <a:t>CONSISTENT ANNUAL GOLD PRODUCTION </a:t>
            </a:r>
            <a:r>
              <a:rPr lang="en-US" sz="1300" dirty="0">
                <a:solidFill>
                  <a:srgbClr val="FFC40C"/>
                </a:solidFill>
                <a:latin typeface="Arial Black"/>
              </a:rPr>
              <a:t>OVER EXTENDED MINE LIFE</a:t>
            </a:r>
            <a:endParaRPr sz="1300" dirty="0">
              <a:solidFill>
                <a:srgbClr val="FFC40C"/>
              </a:solidFill>
              <a:latin typeface="Arial Black"/>
            </a:endParaRPr>
          </a:p>
        </p:txBody>
      </p:sp>
      <p:pic>
        <p:nvPicPr>
          <p:cNvPr id="5" name="Picture 4" descr="A gold triangle on a black background&#10;&#10;AI-generated content may be incorrect.">
            <a:extLst>
              <a:ext uri="{FF2B5EF4-FFF2-40B4-BE49-F238E27FC236}">
                <a16:creationId xmlns:a16="http://schemas.microsoft.com/office/drawing/2014/main" id="{C9B80D47-D266-9401-D01A-26BF36782233}"/>
              </a:ext>
            </a:extLst>
          </p:cNvPr>
          <p:cNvPicPr>
            <a:picLocks noChangeAspect="1"/>
          </p:cNvPicPr>
          <p:nvPr/>
        </p:nvPicPr>
        <p:blipFill>
          <a:blip r:embed="rId5"/>
          <a:srcRect t="5356" b="3676"/>
          <a:stretch>
            <a:fillRect/>
          </a:stretch>
        </p:blipFill>
        <p:spPr>
          <a:xfrm>
            <a:off x="1537760" y="1095934"/>
            <a:ext cx="5042149" cy="5324690"/>
          </a:xfrm>
          <a:prstGeom prst="rect">
            <a:avLst/>
          </a:prstGeom>
        </p:spPr>
      </p:pic>
    </p:spTree>
    <p:extLst>
      <p:ext uri="{BB962C8B-B14F-4D97-AF65-F5344CB8AC3E}">
        <p14:creationId xmlns:p14="http://schemas.microsoft.com/office/powerpoint/2010/main" val="18013749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BC511-878C-311B-DDEF-4CC18EFEA178}"/>
            </a:ext>
          </a:extLst>
        </p:cNvPr>
        <p:cNvGrpSpPr/>
        <p:nvPr/>
      </p:nvGrpSpPr>
      <p:grpSpPr>
        <a:xfrm>
          <a:off x="0" y="0"/>
          <a:ext cx="0" cy="0"/>
          <a:chOff x="0" y="0"/>
          <a:chExt cx="0" cy="0"/>
        </a:xfrm>
      </p:grpSpPr>
      <p:pic>
        <p:nvPicPr>
          <p:cNvPr id="3" name="Picture 2" descr="A blue wavy surface with white lines&#10;&#10;AI-generated content may be incorrect.">
            <a:extLst>
              <a:ext uri="{FF2B5EF4-FFF2-40B4-BE49-F238E27FC236}">
                <a16:creationId xmlns:a16="http://schemas.microsoft.com/office/drawing/2014/main" id="{F15695D4-7798-2D7B-FD8D-6C7872C85857}"/>
              </a:ext>
            </a:extLst>
          </p:cNvPr>
          <p:cNvPicPr>
            <a:picLocks noChangeAspect="1"/>
          </p:cNvPicPr>
          <p:nvPr/>
        </p:nvPicPr>
        <p:blipFill>
          <a:blip r:embed="rId3"/>
          <a:srcRect t="16292" b="64612"/>
          <a:stretch>
            <a:fillRect/>
          </a:stretch>
        </p:blipFill>
        <p:spPr>
          <a:xfrm>
            <a:off x="678" y="1117390"/>
            <a:ext cx="12191322" cy="1159508"/>
          </a:xfrm>
          <a:prstGeom prst="rect">
            <a:avLst/>
          </a:prstGeom>
        </p:spPr>
      </p:pic>
      <p:sp>
        <p:nvSpPr>
          <p:cNvPr id="4" name="Slide Number Placeholder 3">
            <a:extLst>
              <a:ext uri="{FF2B5EF4-FFF2-40B4-BE49-F238E27FC236}">
                <a16:creationId xmlns:a16="http://schemas.microsoft.com/office/drawing/2014/main" id="{4C5FBD87-20F1-3A99-A670-450FAE34BE2E}"/>
              </a:ext>
            </a:extLst>
          </p:cNvPr>
          <p:cNvSpPr>
            <a:spLocks noGrp="1"/>
          </p:cNvSpPr>
          <p:nvPr>
            <p:ph type="sldNum" sz="quarter" idx="12"/>
          </p:nvPr>
        </p:nvSpPr>
        <p:spPr>
          <a:xfrm>
            <a:off x="10963050" y="6561515"/>
            <a:ext cx="592348" cy="365497"/>
          </a:xfrm>
        </p:spPr>
        <p:txBody>
          <a:bodyPr/>
          <a:lstStyle/>
          <a:p>
            <a:fld id="{F38C2D39-810D-E34A-BF92-80CA0CB22B82}" type="slidenum">
              <a:rPr lang="en-US" smtClean="0"/>
              <a:pPr/>
              <a:t>5</a:t>
            </a:fld>
            <a:endParaRPr lang="en-US" sz="1000" dirty="0"/>
          </a:p>
        </p:txBody>
      </p:sp>
      <p:sp>
        <p:nvSpPr>
          <p:cNvPr id="12" name="Rectangle 11">
            <a:extLst>
              <a:ext uri="{FF2B5EF4-FFF2-40B4-BE49-F238E27FC236}">
                <a16:creationId xmlns:a16="http://schemas.microsoft.com/office/drawing/2014/main" id="{0976FFB6-DD35-B96D-DBAB-0173D47BA493}"/>
              </a:ext>
            </a:extLst>
          </p:cNvPr>
          <p:cNvSpPr/>
          <p:nvPr/>
        </p:nvSpPr>
        <p:spPr>
          <a:xfrm>
            <a:off x="11126" y="5094308"/>
            <a:ext cx="8240233" cy="10023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Rectangle 12">
            <a:extLst>
              <a:ext uri="{FF2B5EF4-FFF2-40B4-BE49-F238E27FC236}">
                <a16:creationId xmlns:a16="http://schemas.microsoft.com/office/drawing/2014/main" id="{9C41838C-99D5-54D1-C6F9-54227D9A1308}"/>
              </a:ext>
            </a:extLst>
          </p:cNvPr>
          <p:cNvSpPr/>
          <p:nvPr/>
        </p:nvSpPr>
        <p:spPr>
          <a:xfrm>
            <a:off x="-2" y="6750079"/>
            <a:ext cx="12180627" cy="84090"/>
          </a:xfrm>
          <a:prstGeom prst="rect">
            <a:avLst/>
          </a:prstGeom>
          <a:solidFill>
            <a:srgbClr val="F2F5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Footer Placeholder 4">
            <a:extLst>
              <a:ext uri="{FF2B5EF4-FFF2-40B4-BE49-F238E27FC236}">
                <a16:creationId xmlns:a16="http://schemas.microsoft.com/office/drawing/2014/main" id="{0138E428-67FD-EA3F-75F9-116040515A9C}"/>
              </a:ext>
            </a:extLst>
          </p:cNvPr>
          <p:cNvSpPr>
            <a:spLocks noGrp="1"/>
          </p:cNvSpPr>
          <p:nvPr>
            <p:ph type="ftr" sz="quarter" idx="11"/>
          </p:nvPr>
        </p:nvSpPr>
        <p:spPr>
          <a:xfrm>
            <a:off x="466943" y="6613128"/>
            <a:ext cx="1132914" cy="221041"/>
          </a:xfrm>
        </p:spPr>
        <p:txBody>
          <a:bodyPr lIns="0" tIns="0" rIns="0" bIns="0" anchor="t" anchorCtr="0"/>
          <a:lstStyle>
            <a:lvl1pPr algn="l">
              <a:defRPr sz="900">
                <a:solidFill>
                  <a:srgbClr val="007CC4"/>
                </a:solidFill>
                <a:latin typeface="Arial" panose="020B0604020202020204" pitchFamily="34" charset="0"/>
                <a:cs typeface="Arial" panose="020B0604020202020204" pitchFamily="34" charset="0"/>
              </a:defRPr>
            </a:lvl1pPr>
          </a:lstStyle>
          <a:p>
            <a:r>
              <a:rPr lang="en-US" b="1" dirty="0"/>
              <a:t>VGZ | VISTA GOLD</a:t>
            </a:r>
          </a:p>
        </p:txBody>
      </p:sp>
      <p:sp>
        <p:nvSpPr>
          <p:cNvPr id="2" name="Title 1">
            <a:extLst>
              <a:ext uri="{FF2B5EF4-FFF2-40B4-BE49-F238E27FC236}">
                <a16:creationId xmlns:a16="http://schemas.microsoft.com/office/drawing/2014/main" id="{9CDCC9E2-0612-AC3B-39BF-3E90F978D985}"/>
              </a:ext>
            </a:extLst>
          </p:cNvPr>
          <p:cNvSpPr>
            <a:spLocks noGrp="1"/>
          </p:cNvSpPr>
          <p:nvPr>
            <p:ph type="title"/>
          </p:nvPr>
        </p:nvSpPr>
        <p:spPr>
          <a:xfrm>
            <a:off x="564085" y="488544"/>
            <a:ext cx="10790454" cy="332399"/>
          </a:xfrm>
        </p:spPr>
        <p:txBody>
          <a:bodyPr wrap="square" anchor="t" anchorCtr="0">
            <a:spAutoFit/>
          </a:bodyPr>
          <a:lstStyle/>
          <a:p>
            <a:r>
              <a:rPr lang="en-CA" dirty="0">
                <a:solidFill>
                  <a:srgbClr val="00295F"/>
                </a:solidFill>
              </a:rPr>
              <a:t>15 ktpd FEASIBILITY STUDY HIGHLIGHTS</a:t>
            </a:r>
          </a:p>
        </p:txBody>
      </p:sp>
      <p:sp>
        <p:nvSpPr>
          <p:cNvPr id="18" name="object 2">
            <a:extLst>
              <a:ext uri="{FF2B5EF4-FFF2-40B4-BE49-F238E27FC236}">
                <a16:creationId xmlns:a16="http://schemas.microsoft.com/office/drawing/2014/main" id="{E0C31263-0D69-3D91-44E9-1C392C6D4AAA}"/>
              </a:ext>
            </a:extLst>
          </p:cNvPr>
          <p:cNvSpPr txBox="1"/>
          <p:nvPr/>
        </p:nvSpPr>
        <p:spPr>
          <a:xfrm>
            <a:off x="4890634" y="1291793"/>
            <a:ext cx="2397108" cy="800219"/>
          </a:xfrm>
          <a:prstGeom prst="rect">
            <a:avLst/>
          </a:prstGeom>
        </p:spPr>
        <p:txBody>
          <a:bodyPr vert="horz" wrap="square" lIns="0" tIns="0" rIns="0" bIns="0" rtlCol="0" anchor="t" anchorCtr="0">
            <a:spAutoFit/>
          </a:bodyPr>
          <a:lstStyle/>
          <a:p>
            <a:pPr marL="12700" algn="ctr">
              <a:lnSpc>
                <a:spcPct val="100000"/>
              </a:lnSpc>
              <a:spcBef>
                <a:spcPts val="840"/>
              </a:spcBef>
            </a:pPr>
            <a:r>
              <a:rPr lang="fr-FR" sz="2500" dirty="0">
                <a:solidFill>
                  <a:srgbClr val="EEAA2C"/>
                </a:solidFill>
                <a:latin typeface="Arial Black"/>
                <a:cs typeface="Arial Black"/>
              </a:rPr>
              <a:t>153,000 oz</a:t>
            </a:r>
          </a:p>
          <a:p>
            <a:pPr marL="12700">
              <a:lnSpc>
                <a:spcPct val="100000"/>
              </a:lnSpc>
              <a:spcBef>
                <a:spcPts val="325"/>
              </a:spcBef>
            </a:pPr>
            <a:r>
              <a:rPr sz="1100" b="1" spc="-10" dirty="0">
                <a:solidFill>
                  <a:srgbClr val="EEAA2C"/>
                </a:solidFill>
                <a:latin typeface="Arial"/>
                <a:ea typeface="+mj-ea"/>
                <a:cs typeface="Arial"/>
              </a:rPr>
              <a:t>AVERAGE </a:t>
            </a:r>
            <a:r>
              <a:rPr lang="en-US" sz="1100" b="1" spc="-10" dirty="0">
                <a:solidFill>
                  <a:srgbClr val="EEAA2C"/>
                </a:solidFill>
                <a:latin typeface="Arial"/>
                <a:ea typeface="+mj-ea"/>
                <a:cs typeface="Arial"/>
              </a:rPr>
              <a:t>GOLD PRODUCTION</a:t>
            </a:r>
          </a:p>
          <a:p>
            <a:pPr marL="12700" algn="ctr">
              <a:lnSpc>
                <a:spcPct val="100000"/>
              </a:lnSpc>
              <a:spcBef>
                <a:spcPts val="325"/>
              </a:spcBef>
            </a:pPr>
            <a:r>
              <a:rPr lang="en-US" sz="1100" b="1" spc="-10" dirty="0">
                <a:solidFill>
                  <a:srgbClr val="EEAA2C"/>
                </a:solidFill>
                <a:latin typeface="Arial"/>
                <a:ea typeface="+mj-ea"/>
                <a:cs typeface="Arial"/>
              </a:rPr>
              <a:t>YEARS 1-15</a:t>
            </a:r>
            <a:endParaRPr sz="1100" b="1" spc="-10" dirty="0">
              <a:solidFill>
                <a:srgbClr val="EEAA2C"/>
              </a:solidFill>
              <a:latin typeface="Arial"/>
              <a:ea typeface="+mj-ea"/>
              <a:cs typeface="Arial"/>
            </a:endParaRPr>
          </a:p>
        </p:txBody>
      </p:sp>
      <p:sp>
        <p:nvSpPr>
          <p:cNvPr id="19" name="object 3">
            <a:extLst>
              <a:ext uri="{FF2B5EF4-FFF2-40B4-BE49-F238E27FC236}">
                <a16:creationId xmlns:a16="http://schemas.microsoft.com/office/drawing/2014/main" id="{6CCFD193-74DA-8CC4-6954-D22ED5A6AA33}"/>
              </a:ext>
            </a:extLst>
          </p:cNvPr>
          <p:cNvSpPr txBox="1">
            <a:spLocks/>
          </p:cNvSpPr>
          <p:nvPr/>
        </p:nvSpPr>
        <p:spPr>
          <a:xfrm>
            <a:off x="963485" y="1299640"/>
            <a:ext cx="2573760" cy="80021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400" b="1" i="0" kern="1200">
                <a:solidFill>
                  <a:srgbClr val="005587"/>
                </a:solidFill>
                <a:latin typeface="Arial Black" panose="020B0604020202020204" pitchFamily="34" charset="0"/>
                <a:ea typeface="+mj-ea"/>
                <a:cs typeface="Arial Black" panose="020B0604020202020204" pitchFamily="34" charset="0"/>
              </a:defRPr>
            </a:lvl1pPr>
          </a:lstStyle>
          <a:p>
            <a:pPr marL="12700" algn="ctr">
              <a:lnSpc>
                <a:spcPct val="100000"/>
              </a:lnSpc>
              <a:spcBef>
                <a:spcPts val="840"/>
              </a:spcBef>
            </a:pPr>
            <a:r>
              <a:rPr lang="fr-FR" sz="2500" dirty="0">
                <a:solidFill>
                  <a:srgbClr val="EEAA2C"/>
                </a:solidFill>
                <a:latin typeface="Arial Black"/>
                <a:cs typeface="Arial Black"/>
              </a:rPr>
              <a:t>1.04 g Au/t</a:t>
            </a:r>
          </a:p>
          <a:p>
            <a:pPr marL="12700" algn="ctr">
              <a:lnSpc>
                <a:spcPct val="100000"/>
              </a:lnSpc>
              <a:spcBef>
                <a:spcPts val="325"/>
              </a:spcBef>
            </a:pPr>
            <a:r>
              <a:rPr lang="en-CA" sz="1100" spc="-10" dirty="0">
                <a:solidFill>
                  <a:srgbClr val="EEAA2C"/>
                </a:solidFill>
                <a:latin typeface="Arial"/>
                <a:cs typeface="Arial"/>
              </a:rPr>
              <a:t>AVERAGE ORE GRADE</a:t>
            </a:r>
          </a:p>
          <a:p>
            <a:pPr marL="12700" algn="ctr">
              <a:lnSpc>
                <a:spcPct val="100000"/>
              </a:lnSpc>
              <a:spcBef>
                <a:spcPts val="325"/>
              </a:spcBef>
            </a:pPr>
            <a:r>
              <a:rPr lang="fr-FR" sz="1100" spc="-10" dirty="0">
                <a:solidFill>
                  <a:srgbClr val="EEAA2C"/>
                </a:solidFill>
                <a:latin typeface="Arial"/>
                <a:cs typeface="Arial"/>
              </a:rPr>
              <a:t>Y</a:t>
            </a:r>
            <a:r>
              <a:rPr lang="en-CA" sz="1100" spc="-10" dirty="0">
                <a:solidFill>
                  <a:srgbClr val="EEAA2C"/>
                </a:solidFill>
                <a:latin typeface="Arial"/>
                <a:cs typeface="Arial"/>
              </a:rPr>
              <a:t>EARS 1-15</a:t>
            </a:r>
          </a:p>
        </p:txBody>
      </p:sp>
      <p:grpSp>
        <p:nvGrpSpPr>
          <p:cNvPr id="9" name="Group 8">
            <a:extLst>
              <a:ext uri="{FF2B5EF4-FFF2-40B4-BE49-F238E27FC236}">
                <a16:creationId xmlns:a16="http://schemas.microsoft.com/office/drawing/2014/main" id="{6491D8EF-0599-46AC-D0C2-45D0C86C9F6A}"/>
              </a:ext>
            </a:extLst>
          </p:cNvPr>
          <p:cNvGrpSpPr/>
          <p:nvPr/>
        </p:nvGrpSpPr>
        <p:grpSpPr>
          <a:xfrm>
            <a:off x="360136" y="3155128"/>
            <a:ext cx="6167254" cy="640551"/>
            <a:chOff x="350299" y="3484207"/>
            <a:chExt cx="6167254" cy="640551"/>
          </a:xfrm>
        </p:grpSpPr>
        <p:sp>
          <p:nvSpPr>
            <p:cNvPr id="23" name="object 6">
              <a:extLst>
                <a:ext uri="{FF2B5EF4-FFF2-40B4-BE49-F238E27FC236}">
                  <a16:creationId xmlns:a16="http://schemas.microsoft.com/office/drawing/2014/main" id="{75C6CB2C-235B-8C26-1054-600EC56AA659}"/>
                </a:ext>
              </a:extLst>
            </p:cNvPr>
            <p:cNvSpPr txBox="1"/>
            <p:nvPr/>
          </p:nvSpPr>
          <p:spPr>
            <a:xfrm>
              <a:off x="649003" y="3493175"/>
              <a:ext cx="2424430" cy="631583"/>
            </a:xfrm>
            <a:prstGeom prst="rect">
              <a:avLst/>
            </a:prstGeom>
          </p:spPr>
          <p:txBody>
            <a:bodyPr vert="horz" wrap="square" lIns="0" tIns="86995" rIns="0" bIns="0" rtlCol="0" anchor="t" anchorCtr="0">
              <a:spAutoFit/>
            </a:bodyPr>
            <a:lstStyle/>
            <a:p>
              <a:pPr marL="12700">
                <a:lnSpc>
                  <a:spcPct val="100000"/>
                </a:lnSpc>
                <a:spcBef>
                  <a:spcPts val="685"/>
                </a:spcBef>
              </a:pPr>
              <a:r>
                <a:rPr lang="en-US" sz="1900" dirty="0">
                  <a:solidFill>
                    <a:srgbClr val="0F7CC1"/>
                  </a:solidFill>
                  <a:latin typeface="Arial Black"/>
                  <a:cs typeface="Arial Black"/>
                </a:rPr>
                <a:t>$1.1 B</a:t>
              </a:r>
              <a:r>
                <a:rPr sz="1900" dirty="0">
                  <a:solidFill>
                    <a:srgbClr val="0F7CC1"/>
                  </a:solidFill>
                  <a:latin typeface="Arial Black"/>
                  <a:cs typeface="Arial Black"/>
                </a:rPr>
                <a:t>illion</a:t>
              </a:r>
              <a:r>
                <a:rPr sz="1900" spc="-20" dirty="0">
                  <a:solidFill>
                    <a:srgbClr val="0F7CC1"/>
                  </a:solidFill>
                  <a:latin typeface="Arial Black"/>
                  <a:cs typeface="Arial Black"/>
                </a:rPr>
                <a:t> </a:t>
              </a:r>
              <a:endParaRPr lang="en-US" sz="1900" dirty="0">
                <a:latin typeface="Arial Black"/>
                <a:cs typeface="Arial Black"/>
              </a:endParaRPr>
            </a:p>
            <a:p>
              <a:pPr marL="12700">
                <a:lnSpc>
                  <a:spcPct val="100000"/>
                </a:lnSpc>
                <a:spcBef>
                  <a:spcPts val="400"/>
                </a:spcBef>
              </a:pPr>
              <a:r>
                <a:rPr lang="en-US" sz="1300" b="1" dirty="0">
                  <a:solidFill>
                    <a:srgbClr val="20404E"/>
                  </a:solidFill>
                  <a:latin typeface="Arial"/>
                  <a:cs typeface="Arial"/>
                </a:rPr>
                <a:t>AFTER-TAX NPV</a:t>
              </a:r>
              <a:r>
                <a:rPr lang="en-US" sz="1300" b="1" baseline="-25000" dirty="0">
                  <a:solidFill>
                    <a:srgbClr val="20404E"/>
                  </a:solidFill>
                  <a:latin typeface="Arial"/>
                  <a:cs typeface="Arial"/>
                </a:rPr>
                <a:t>5%</a:t>
              </a:r>
              <a:r>
                <a:rPr lang="en-US" b="1" baseline="40000" dirty="0">
                  <a:solidFill>
                    <a:srgbClr val="20404E"/>
                  </a:solidFill>
                  <a:latin typeface="Arial"/>
                  <a:cs typeface="Arial"/>
                </a:rPr>
                <a:t>3</a:t>
              </a:r>
              <a:endParaRPr lang="en-US" b="1" baseline="40000" dirty="0">
                <a:latin typeface="Arial"/>
                <a:cs typeface="Arial"/>
              </a:endParaRPr>
            </a:p>
          </p:txBody>
        </p:sp>
        <p:sp>
          <p:nvSpPr>
            <p:cNvPr id="24" name="object 7">
              <a:extLst>
                <a:ext uri="{FF2B5EF4-FFF2-40B4-BE49-F238E27FC236}">
                  <a16:creationId xmlns:a16="http://schemas.microsoft.com/office/drawing/2014/main" id="{471F1912-FBA7-765F-7E8D-2C8444F571CB}"/>
                </a:ext>
              </a:extLst>
            </p:cNvPr>
            <p:cNvSpPr txBox="1"/>
            <p:nvPr/>
          </p:nvSpPr>
          <p:spPr>
            <a:xfrm>
              <a:off x="4093123" y="3484207"/>
              <a:ext cx="2424430" cy="631583"/>
            </a:xfrm>
            <a:prstGeom prst="rect">
              <a:avLst/>
            </a:prstGeom>
          </p:spPr>
          <p:txBody>
            <a:bodyPr vert="horz" wrap="square" lIns="0" tIns="86995" rIns="0" bIns="0" rtlCol="0" anchor="t" anchorCtr="0">
              <a:spAutoFit/>
            </a:bodyPr>
            <a:lstStyle/>
            <a:p>
              <a:pPr marL="12700">
                <a:lnSpc>
                  <a:spcPct val="100000"/>
                </a:lnSpc>
                <a:spcBef>
                  <a:spcPts val="685"/>
                </a:spcBef>
              </a:pPr>
              <a:r>
                <a:rPr lang="en-US" sz="1900" spc="-25" dirty="0">
                  <a:solidFill>
                    <a:srgbClr val="0F7CC1"/>
                  </a:solidFill>
                  <a:latin typeface="Arial Black"/>
                  <a:cs typeface="Arial Black"/>
                </a:rPr>
                <a:t>27.8%</a:t>
              </a:r>
              <a:endParaRPr sz="1900" dirty="0">
                <a:latin typeface="Arial Black"/>
                <a:cs typeface="Arial Black"/>
              </a:endParaRPr>
            </a:p>
            <a:p>
              <a:pPr marL="12700">
                <a:lnSpc>
                  <a:spcPct val="100000"/>
                </a:lnSpc>
                <a:spcBef>
                  <a:spcPts val="400"/>
                </a:spcBef>
              </a:pPr>
              <a:r>
                <a:rPr lang="en-US" sz="1300" b="1" dirty="0">
                  <a:solidFill>
                    <a:srgbClr val="20404E"/>
                  </a:solidFill>
                  <a:latin typeface="Arial"/>
                  <a:cs typeface="Arial"/>
                </a:rPr>
                <a:t>AFTER-TAX IRR</a:t>
              </a:r>
              <a:r>
                <a:rPr lang="en-US" b="1" baseline="40000" dirty="0">
                  <a:solidFill>
                    <a:srgbClr val="20404E"/>
                  </a:solidFill>
                  <a:latin typeface="Arial"/>
                  <a:cs typeface="Arial"/>
                </a:rPr>
                <a:t>3</a:t>
              </a:r>
              <a:endParaRPr b="1" baseline="40000" dirty="0">
                <a:latin typeface="Arial"/>
                <a:cs typeface="Arial"/>
              </a:endParaRPr>
            </a:p>
          </p:txBody>
        </p:sp>
        <p:pic>
          <p:nvPicPr>
            <p:cNvPr id="29" name="Graphic 28">
              <a:extLst>
                <a:ext uri="{FF2B5EF4-FFF2-40B4-BE49-F238E27FC236}">
                  <a16:creationId xmlns:a16="http://schemas.microsoft.com/office/drawing/2014/main" id="{E638FBAD-B9D1-9A2B-583B-0343F93645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0299" y="3606137"/>
              <a:ext cx="243147" cy="243147"/>
            </a:xfrm>
            <a:prstGeom prst="rect">
              <a:avLst/>
            </a:prstGeom>
          </p:spPr>
        </p:pic>
      </p:grpSp>
      <p:pic>
        <p:nvPicPr>
          <p:cNvPr id="35" name="Graphic 34">
            <a:extLst>
              <a:ext uri="{FF2B5EF4-FFF2-40B4-BE49-F238E27FC236}">
                <a16:creationId xmlns:a16="http://schemas.microsoft.com/office/drawing/2014/main" id="{585E3DD5-3F63-F08C-00D0-98D401C6CC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41420" y="3586472"/>
            <a:ext cx="243147" cy="243147"/>
          </a:xfrm>
          <a:prstGeom prst="rect">
            <a:avLst/>
          </a:prstGeom>
        </p:spPr>
      </p:pic>
      <p:grpSp>
        <p:nvGrpSpPr>
          <p:cNvPr id="38" name="Group 37">
            <a:extLst>
              <a:ext uri="{FF2B5EF4-FFF2-40B4-BE49-F238E27FC236}">
                <a16:creationId xmlns:a16="http://schemas.microsoft.com/office/drawing/2014/main" id="{82CD83E9-5D78-5057-391B-4B9E6CD7CC28}"/>
              </a:ext>
            </a:extLst>
          </p:cNvPr>
          <p:cNvGrpSpPr/>
          <p:nvPr/>
        </p:nvGrpSpPr>
        <p:grpSpPr>
          <a:xfrm>
            <a:off x="356076" y="4708523"/>
            <a:ext cx="5297283" cy="655544"/>
            <a:chOff x="379799" y="5169252"/>
            <a:chExt cx="5297283" cy="655544"/>
          </a:xfrm>
        </p:grpSpPr>
        <p:sp>
          <p:nvSpPr>
            <p:cNvPr id="25" name="object 8">
              <a:extLst>
                <a:ext uri="{FF2B5EF4-FFF2-40B4-BE49-F238E27FC236}">
                  <a16:creationId xmlns:a16="http://schemas.microsoft.com/office/drawing/2014/main" id="{83EDBE52-8248-B1C3-2FCD-A18C04EB8A56}"/>
                </a:ext>
              </a:extLst>
            </p:cNvPr>
            <p:cNvSpPr txBox="1"/>
            <p:nvPr/>
          </p:nvSpPr>
          <p:spPr>
            <a:xfrm>
              <a:off x="671752" y="5193213"/>
              <a:ext cx="1572895" cy="631583"/>
            </a:xfrm>
            <a:prstGeom prst="rect">
              <a:avLst/>
            </a:prstGeom>
          </p:spPr>
          <p:txBody>
            <a:bodyPr vert="horz" wrap="square" lIns="0" tIns="86995" rIns="0" bIns="0" rtlCol="0" anchor="t" anchorCtr="0">
              <a:spAutoFit/>
            </a:bodyPr>
            <a:lstStyle/>
            <a:p>
              <a:pPr marL="12700">
                <a:lnSpc>
                  <a:spcPct val="100000"/>
                </a:lnSpc>
                <a:spcBef>
                  <a:spcPts val="685"/>
                </a:spcBef>
              </a:pPr>
              <a:r>
                <a:rPr sz="1900" spc="-10" dirty="0">
                  <a:solidFill>
                    <a:srgbClr val="0F7CC1"/>
                  </a:solidFill>
                  <a:latin typeface="Arial Black"/>
                  <a:cs typeface="Arial Black"/>
                </a:rPr>
                <a:t>$</a:t>
              </a:r>
              <a:r>
                <a:rPr lang="en-US" sz="1900" spc="-10" dirty="0">
                  <a:solidFill>
                    <a:srgbClr val="0F7CC1"/>
                  </a:solidFill>
                  <a:latin typeface="Arial Black"/>
                  <a:cs typeface="Arial Black"/>
                </a:rPr>
                <a:t>1,449</a:t>
              </a:r>
              <a:r>
                <a:rPr sz="1900" spc="-10" dirty="0">
                  <a:solidFill>
                    <a:srgbClr val="0F7CC1"/>
                  </a:solidFill>
                  <a:latin typeface="Arial Black"/>
                  <a:cs typeface="Arial Black"/>
                </a:rPr>
                <a:t>/</a:t>
              </a:r>
              <a:r>
                <a:rPr lang="en-US" sz="1900" spc="-10" dirty="0">
                  <a:solidFill>
                    <a:srgbClr val="0F7CC1"/>
                  </a:solidFill>
                  <a:latin typeface="Arial Black"/>
                  <a:cs typeface="Arial Black"/>
                </a:rPr>
                <a:t>OZ</a:t>
              </a:r>
              <a:endParaRPr sz="1900" dirty="0">
                <a:latin typeface="Arial Black"/>
                <a:cs typeface="Arial Black"/>
              </a:endParaRPr>
            </a:p>
            <a:p>
              <a:pPr marL="12700">
                <a:lnSpc>
                  <a:spcPct val="100000"/>
                </a:lnSpc>
                <a:spcBef>
                  <a:spcPts val="400"/>
                </a:spcBef>
              </a:pPr>
              <a:r>
                <a:rPr sz="1300" b="1" spc="-10" dirty="0">
                  <a:solidFill>
                    <a:srgbClr val="20404E"/>
                  </a:solidFill>
                  <a:latin typeface="Arial"/>
                  <a:cs typeface="Arial"/>
                </a:rPr>
                <a:t>AISC</a:t>
              </a:r>
              <a:r>
                <a:rPr lang="en-US" sz="1300" b="1" spc="-10" dirty="0">
                  <a:solidFill>
                    <a:srgbClr val="20404E"/>
                  </a:solidFill>
                  <a:latin typeface="Arial"/>
                  <a:cs typeface="Arial"/>
                </a:rPr>
                <a:t> YEARS 1-15</a:t>
              </a:r>
              <a:endParaRPr baseline="40000" dirty="0">
                <a:latin typeface="Arial"/>
                <a:cs typeface="Arial"/>
              </a:endParaRPr>
            </a:p>
          </p:txBody>
        </p:sp>
        <p:sp>
          <p:nvSpPr>
            <p:cNvPr id="26" name="object 9">
              <a:extLst>
                <a:ext uri="{FF2B5EF4-FFF2-40B4-BE49-F238E27FC236}">
                  <a16:creationId xmlns:a16="http://schemas.microsoft.com/office/drawing/2014/main" id="{1258506F-F2DF-0E46-0993-3F63B4738568}"/>
                </a:ext>
              </a:extLst>
            </p:cNvPr>
            <p:cNvSpPr txBox="1"/>
            <p:nvPr/>
          </p:nvSpPr>
          <p:spPr>
            <a:xfrm>
              <a:off x="4104187" y="5169252"/>
              <a:ext cx="1572895" cy="631583"/>
            </a:xfrm>
            <a:prstGeom prst="rect">
              <a:avLst/>
            </a:prstGeom>
          </p:spPr>
          <p:txBody>
            <a:bodyPr vert="horz" wrap="square" lIns="0" tIns="86995" rIns="0" bIns="0" rtlCol="0" anchor="t" anchorCtr="0">
              <a:spAutoFit/>
            </a:bodyPr>
            <a:lstStyle/>
            <a:p>
              <a:pPr marL="12700">
                <a:lnSpc>
                  <a:spcPct val="100000"/>
                </a:lnSpc>
                <a:spcBef>
                  <a:spcPts val="685"/>
                </a:spcBef>
              </a:pPr>
              <a:r>
                <a:rPr lang="en-US" sz="1900" spc="-10" dirty="0">
                  <a:solidFill>
                    <a:srgbClr val="0F7CC1"/>
                  </a:solidFill>
                  <a:latin typeface="Arial Black"/>
                  <a:cs typeface="Arial Black"/>
                </a:rPr>
                <a:t>30 YEAR</a:t>
              </a:r>
              <a:endParaRPr sz="1900" dirty="0">
                <a:highlight>
                  <a:srgbClr val="00FF00"/>
                </a:highlight>
                <a:latin typeface="Arial Black"/>
                <a:cs typeface="Arial Black"/>
              </a:endParaRPr>
            </a:p>
            <a:p>
              <a:pPr marL="12700">
                <a:lnSpc>
                  <a:spcPct val="100000"/>
                </a:lnSpc>
                <a:spcBef>
                  <a:spcPts val="400"/>
                </a:spcBef>
              </a:pPr>
              <a:r>
                <a:rPr lang="en-US" sz="1300" b="1" spc="-10" dirty="0">
                  <a:solidFill>
                    <a:srgbClr val="20404E"/>
                  </a:solidFill>
                  <a:latin typeface="Arial"/>
                  <a:cs typeface="Arial"/>
                </a:rPr>
                <a:t>MINE LIFE </a:t>
              </a:r>
              <a:r>
                <a:rPr lang="en-US" b="1" spc="-10" baseline="40000" dirty="0">
                  <a:solidFill>
                    <a:srgbClr val="20404E"/>
                  </a:solidFill>
                  <a:latin typeface="Arial"/>
                  <a:cs typeface="Arial"/>
                </a:rPr>
                <a:t>5</a:t>
              </a:r>
              <a:endParaRPr baseline="40000" dirty="0">
                <a:latin typeface="Arial"/>
                <a:cs typeface="Arial"/>
              </a:endParaRPr>
            </a:p>
          </p:txBody>
        </p:sp>
        <p:pic>
          <p:nvPicPr>
            <p:cNvPr id="31" name="Graphic 30">
              <a:extLst>
                <a:ext uri="{FF2B5EF4-FFF2-40B4-BE49-F238E27FC236}">
                  <a16:creationId xmlns:a16="http://schemas.microsoft.com/office/drawing/2014/main" id="{7A975F57-7936-9189-B75E-EFA18B538B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9799" y="5304604"/>
              <a:ext cx="243147" cy="243147"/>
            </a:xfrm>
            <a:prstGeom prst="rect">
              <a:avLst/>
            </a:prstGeom>
          </p:spPr>
        </p:pic>
        <p:pic>
          <p:nvPicPr>
            <p:cNvPr id="36" name="Graphic 35">
              <a:extLst>
                <a:ext uri="{FF2B5EF4-FFF2-40B4-BE49-F238E27FC236}">
                  <a16:creationId xmlns:a16="http://schemas.microsoft.com/office/drawing/2014/main" id="{37F3C9C5-B17C-8F60-8B80-A391F374258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52180" y="5241896"/>
              <a:ext cx="243147" cy="243147"/>
            </a:xfrm>
            <a:prstGeom prst="rect">
              <a:avLst/>
            </a:prstGeom>
          </p:spPr>
        </p:pic>
      </p:grpSp>
      <p:sp>
        <p:nvSpPr>
          <p:cNvPr id="5" name="object 2">
            <a:extLst>
              <a:ext uri="{FF2B5EF4-FFF2-40B4-BE49-F238E27FC236}">
                <a16:creationId xmlns:a16="http://schemas.microsoft.com/office/drawing/2014/main" id="{26EE114A-32CB-8276-7FA7-1E5C365FB0BE}"/>
              </a:ext>
            </a:extLst>
          </p:cNvPr>
          <p:cNvSpPr txBox="1"/>
          <p:nvPr/>
        </p:nvSpPr>
        <p:spPr>
          <a:xfrm>
            <a:off x="8353104" y="1291792"/>
            <a:ext cx="2397108" cy="800219"/>
          </a:xfrm>
          <a:prstGeom prst="rect">
            <a:avLst/>
          </a:prstGeom>
        </p:spPr>
        <p:txBody>
          <a:bodyPr vert="horz" wrap="square" lIns="0" tIns="0" rIns="0" bIns="0" rtlCol="0" anchor="t" anchorCtr="0">
            <a:spAutoFit/>
          </a:bodyPr>
          <a:lstStyle/>
          <a:p>
            <a:pPr marL="12700" algn="ctr">
              <a:lnSpc>
                <a:spcPct val="100000"/>
              </a:lnSpc>
              <a:spcBef>
                <a:spcPts val="840"/>
              </a:spcBef>
            </a:pPr>
            <a:r>
              <a:rPr lang="fr-FR" sz="2500" dirty="0">
                <a:solidFill>
                  <a:srgbClr val="EEAA2C"/>
                </a:solidFill>
                <a:latin typeface="Arial Black"/>
                <a:cs typeface="Arial Black"/>
              </a:rPr>
              <a:t>$425 Million</a:t>
            </a:r>
          </a:p>
          <a:p>
            <a:pPr marL="12700" algn="ctr">
              <a:lnSpc>
                <a:spcPct val="100000"/>
              </a:lnSpc>
              <a:spcBef>
                <a:spcPts val="325"/>
              </a:spcBef>
            </a:pPr>
            <a:r>
              <a:rPr lang="en-US" sz="1100" b="1" spc="-10" dirty="0">
                <a:solidFill>
                  <a:srgbClr val="EEAA2C"/>
                </a:solidFill>
                <a:latin typeface="Arial"/>
                <a:ea typeface="+mj-ea"/>
                <a:cs typeface="Arial"/>
              </a:rPr>
              <a:t>INITIAL</a:t>
            </a:r>
          </a:p>
          <a:p>
            <a:pPr marL="12700" algn="ctr">
              <a:lnSpc>
                <a:spcPct val="100000"/>
              </a:lnSpc>
              <a:spcBef>
                <a:spcPts val="325"/>
              </a:spcBef>
            </a:pPr>
            <a:r>
              <a:rPr lang="en-US" sz="1100" b="1" spc="-10" dirty="0">
                <a:solidFill>
                  <a:srgbClr val="EEAA2C"/>
                </a:solidFill>
                <a:latin typeface="Arial"/>
                <a:ea typeface="+mj-ea"/>
                <a:cs typeface="Arial"/>
              </a:rPr>
              <a:t>CAPEX</a:t>
            </a:r>
            <a:endParaRPr sz="1100" b="1" spc="-10" dirty="0">
              <a:solidFill>
                <a:srgbClr val="EEAA2C"/>
              </a:solidFill>
              <a:latin typeface="Arial"/>
              <a:ea typeface="+mj-ea"/>
              <a:cs typeface="Arial"/>
            </a:endParaRPr>
          </a:p>
        </p:txBody>
      </p:sp>
      <p:grpSp>
        <p:nvGrpSpPr>
          <p:cNvPr id="8" name="Group 7">
            <a:extLst>
              <a:ext uri="{FF2B5EF4-FFF2-40B4-BE49-F238E27FC236}">
                <a16:creationId xmlns:a16="http://schemas.microsoft.com/office/drawing/2014/main" id="{0FEC3B5D-7425-E9C1-EC2D-265274488BE5}"/>
              </a:ext>
            </a:extLst>
          </p:cNvPr>
          <p:cNvGrpSpPr/>
          <p:nvPr/>
        </p:nvGrpSpPr>
        <p:grpSpPr>
          <a:xfrm>
            <a:off x="-2" y="2295895"/>
            <a:ext cx="7046263" cy="835173"/>
            <a:chOff x="-1" y="2528894"/>
            <a:chExt cx="7046263" cy="835173"/>
          </a:xfrm>
        </p:grpSpPr>
        <p:sp>
          <p:nvSpPr>
            <p:cNvPr id="7" name="Rectangle 6">
              <a:extLst>
                <a:ext uri="{FF2B5EF4-FFF2-40B4-BE49-F238E27FC236}">
                  <a16:creationId xmlns:a16="http://schemas.microsoft.com/office/drawing/2014/main" id="{6299CFC8-3035-72FB-7C42-2A25BD0E29CD}"/>
                </a:ext>
              </a:extLst>
            </p:cNvPr>
            <p:cNvSpPr/>
            <p:nvPr/>
          </p:nvSpPr>
          <p:spPr>
            <a:xfrm>
              <a:off x="-1" y="2528894"/>
              <a:ext cx="7046263" cy="835173"/>
            </a:xfrm>
            <a:prstGeom prst="rect">
              <a:avLst/>
            </a:prstGeom>
            <a:solidFill>
              <a:srgbClr val="F2F5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object 5">
              <a:extLst>
                <a:ext uri="{FF2B5EF4-FFF2-40B4-BE49-F238E27FC236}">
                  <a16:creationId xmlns:a16="http://schemas.microsoft.com/office/drawing/2014/main" id="{6582D81E-2A17-25CF-AE12-8ED74C0EF09B}"/>
                </a:ext>
              </a:extLst>
            </p:cNvPr>
            <p:cNvSpPr txBox="1"/>
            <p:nvPr/>
          </p:nvSpPr>
          <p:spPr>
            <a:xfrm>
              <a:off x="4070990" y="2616868"/>
              <a:ext cx="2424430" cy="646972"/>
            </a:xfrm>
            <a:prstGeom prst="rect">
              <a:avLst/>
            </a:prstGeom>
          </p:spPr>
          <p:txBody>
            <a:bodyPr vert="horz" wrap="square" lIns="0" tIns="86995" rIns="0" bIns="0" rtlCol="0" anchor="t" anchorCtr="0">
              <a:spAutoFit/>
            </a:bodyPr>
            <a:lstStyle/>
            <a:p>
              <a:pPr marL="12700">
                <a:lnSpc>
                  <a:spcPct val="100000"/>
                </a:lnSpc>
                <a:spcBef>
                  <a:spcPts val="685"/>
                </a:spcBef>
              </a:pPr>
              <a:r>
                <a:rPr lang="en-US" sz="1900" dirty="0">
                  <a:solidFill>
                    <a:srgbClr val="0F7CC1"/>
                  </a:solidFill>
                  <a:latin typeface="Arial Black"/>
                  <a:cs typeface="Arial Black"/>
                </a:rPr>
                <a:t>10.6 Million oz Au</a:t>
              </a:r>
              <a:endParaRPr sz="1900" dirty="0">
                <a:solidFill>
                  <a:srgbClr val="0F7CC1"/>
                </a:solidFill>
                <a:latin typeface="Arial Black"/>
                <a:cs typeface="Arial Black"/>
              </a:endParaRPr>
            </a:p>
            <a:p>
              <a:pPr marL="12700">
                <a:lnSpc>
                  <a:spcPct val="100000"/>
                </a:lnSpc>
                <a:spcBef>
                  <a:spcPts val="400"/>
                </a:spcBef>
              </a:pPr>
              <a:r>
                <a:rPr sz="1300" b="1" dirty="0">
                  <a:solidFill>
                    <a:srgbClr val="20404E"/>
                  </a:solidFill>
                  <a:latin typeface="Arial"/>
                  <a:cs typeface="Arial"/>
                </a:rPr>
                <a:t>M</a:t>
              </a:r>
              <a:r>
                <a:rPr lang="en-US" sz="1300" b="1" dirty="0">
                  <a:solidFill>
                    <a:srgbClr val="20404E"/>
                  </a:solidFill>
                  <a:latin typeface="Arial"/>
                  <a:cs typeface="Arial"/>
                </a:rPr>
                <a:t>INERAL RESOURCES</a:t>
              </a:r>
              <a:r>
                <a:rPr lang="en-US" b="1" spc="-10" baseline="40000" dirty="0">
                  <a:solidFill>
                    <a:srgbClr val="20404E"/>
                  </a:solidFill>
                  <a:latin typeface="Arial"/>
                  <a:cs typeface="Arial"/>
                </a:rPr>
                <a:t>2</a:t>
              </a:r>
              <a:endParaRPr baseline="40000" dirty="0">
                <a:latin typeface="Arial"/>
                <a:cs typeface="Arial"/>
              </a:endParaRPr>
            </a:p>
          </p:txBody>
        </p:sp>
        <p:pic>
          <p:nvPicPr>
            <p:cNvPr id="28" name="Graphic 27">
              <a:extLst>
                <a:ext uri="{FF2B5EF4-FFF2-40B4-BE49-F238E27FC236}">
                  <a16:creationId xmlns:a16="http://schemas.microsoft.com/office/drawing/2014/main" id="{BC974463-55D9-E8A1-8047-05C38B65D7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0137" y="2723255"/>
              <a:ext cx="243147" cy="243147"/>
            </a:xfrm>
            <a:prstGeom prst="rect">
              <a:avLst/>
            </a:prstGeom>
          </p:spPr>
        </p:pic>
        <p:pic>
          <p:nvPicPr>
            <p:cNvPr id="34" name="Graphic 33">
              <a:extLst>
                <a:ext uri="{FF2B5EF4-FFF2-40B4-BE49-F238E27FC236}">
                  <a16:creationId xmlns:a16="http://schemas.microsoft.com/office/drawing/2014/main" id="{E9D1E46B-77D9-F50B-9F71-C6C72E65C5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30664" y="2723255"/>
              <a:ext cx="243147" cy="243147"/>
            </a:xfrm>
            <a:prstGeom prst="rect">
              <a:avLst/>
            </a:prstGeom>
          </p:spPr>
        </p:pic>
        <p:sp>
          <p:nvSpPr>
            <p:cNvPr id="6" name="object 6">
              <a:extLst>
                <a:ext uri="{FF2B5EF4-FFF2-40B4-BE49-F238E27FC236}">
                  <a16:creationId xmlns:a16="http://schemas.microsoft.com/office/drawing/2014/main" id="{31921033-C4BA-1415-86E1-21C606116440}"/>
                </a:ext>
              </a:extLst>
            </p:cNvPr>
            <p:cNvSpPr txBox="1"/>
            <p:nvPr/>
          </p:nvSpPr>
          <p:spPr>
            <a:xfrm>
              <a:off x="671752" y="2619675"/>
              <a:ext cx="2424430" cy="631583"/>
            </a:xfrm>
            <a:prstGeom prst="rect">
              <a:avLst/>
            </a:prstGeom>
          </p:spPr>
          <p:txBody>
            <a:bodyPr vert="horz" wrap="square" lIns="0" tIns="86995" rIns="0" bIns="0" rtlCol="0" anchor="t" anchorCtr="0">
              <a:spAutoFit/>
            </a:bodyPr>
            <a:lstStyle/>
            <a:p>
              <a:pPr marL="12700">
                <a:lnSpc>
                  <a:spcPct val="100000"/>
                </a:lnSpc>
                <a:spcBef>
                  <a:spcPts val="685"/>
                </a:spcBef>
              </a:pPr>
              <a:r>
                <a:rPr lang="en-US" sz="1900" dirty="0">
                  <a:solidFill>
                    <a:srgbClr val="0F7CC1"/>
                  </a:solidFill>
                  <a:latin typeface="Arial Black"/>
                  <a:cs typeface="Arial Black"/>
                </a:rPr>
                <a:t>5</a:t>
              </a:r>
              <a:r>
                <a:rPr sz="1900" dirty="0">
                  <a:solidFill>
                    <a:srgbClr val="0F7CC1"/>
                  </a:solidFill>
                  <a:latin typeface="Arial Black"/>
                  <a:cs typeface="Arial Black"/>
                </a:rPr>
                <a:t>.</a:t>
              </a:r>
              <a:r>
                <a:rPr lang="en-US" sz="1900" dirty="0">
                  <a:solidFill>
                    <a:srgbClr val="0F7CC1"/>
                  </a:solidFill>
                  <a:latin typeface="Arial Black"/>
                  <a:cs typeface="Arial Black"/>
                </a:rPr>
                <a:t>2</a:t>
              </a:r>
              <a:r>
                <a:rPr sz="1900" spc="-25" dirty="0">
                  <a:solidFill>
                    <a:srgbClr val="0F7CC1"/>
                  </a:solidFill>
                  <a:latin typeface="Arial Black"/>
                  <a:cs typeface="Arial Black"/>
                </a:rPr>
                <a:t> </a:t>
              </a:r>
              <a:r>
                <a:rPr sz="1900" dirty="0">
                  <a:solidFill>
                    <a:srgbClr val="0F7CC1"/>
                  </a:solidFill>
                  <a:latin typeface="Arial Black"/>
                  <a:cs typeface="Arial Black"/>
                </a:rPr>
                <a:t>Million</a:t>
              </a:r>
              <a:r>
                <a:rPr sz="1900" spc="-20" dirty="0">
                  <a:solidFill>
                    <a:srgbClr val="0F7CC1"/>
                  </a:solidFill>
                  <a:latin typeface="Arial Black"/>
                  <a:cs typeface="Arial Black"/>
                </a:rPr>
                <a:t> </a:t>
              </a:r>
              <a:r>
                <a:rPr sz="1900" dirty="0">
                  <a:solidFill>
                    <a:srgbClr val="0F7CC1"/>
                  </a:solidFill>
                  <a:latin typeface="Arial Black"/>
                  <a:cs typeface="Arial Black"/>
                </a:rPr>
                <a:t>oz</a:t>
              </a:r>
              <a:r>
                <a:rPr sz="1900" spc="-20" dirty="0">
                  <a:solidFill>
                    <a:srgbClr val="0F7CC1"/>
                  </a:solidFill>
                  <a:latin typeface="Arial Black"/>
                  <a:cs typeface="Arial Black"/>
                </a:rPr>
                <a:t> </a:t>
              </a:r>
              <a:r>
                <a:rPr sz="1900" spc="-25" dirty="0">
                  <a:solidFill>
                    <a:srgbClr val="0F7CC1"/>
                  </a:solidFill>
                  <a:latin typeface="Arial Black"/>
                  <a:cs typeface="Arial Black"/>
                </a:rPr>
                <a:t>Au</a:t>
              </a:r>
              <a:endParaRPr sz="1900" dirty="0">
                <a:latin typeface="Arial Black"/>
                <a:cs typeface="Arial Black"/>
              </a:endParaRPr>
            </a:p>
            <a:p>
              <a:pPr marL="12700">
                <a:lnSpc>
                  <a:spcPct val="100000"/>
                </a:lnSpc>
                <a:spcBef>
                  <a:spcPts val="400"/>
                </a:spcBef>
              </a:pPr>
              <a:r>
                <a:rPr sz="1300" b="1" dirty="0">
                  <a:solidFill>
                    <a:srgbClr val="20404E"/>
                  </a:solidFill>
                  <a:latin typeface="Arial"/>
                  <a:cs typeface="Arial"/>
                </a:rPr>
                <a:t>MINERAL</a:t>
              </a:r>
              <a:r>
                <a:rPr sz="1300" b="1" spc="-85" dirty="0">
                  <a:solidFill>
                    <a:srgbClr val="20404E"/>
                  </a:solidFill>
                  <a:latin typeface="Arial"/>
                  <a:cs typeface="Arial"/>
                </a:rPr>
                <a:t> </a:t>
              </a:r>
              <a:r>
                <a:rPr sz="1300" b="1" spc="-10" dirty="0">
                  <a:solidFill>
                    <a:srgbClr val="20404E"/>
                  </a:solidFill>
                  <a:latin typeface="Arial"/>
                  <a:cs typeface="Arial"/>
                </a:rPr>
                <a:t>RESERVE</a:t>
              </a:r>
              <a:r>
                <a:rPr lang="en-US" sz="1300" b="1" spc="-10" dirty="0">
                  <a:solidFill>
                    <a:srgbClr val="20404E"/>
                  </a:solidFill>
                  <a:latin typeface="Arial"/>
                  <a:cs typeface="Arial"/>
                </a:rPr>
                <a:t>S</a:t>
              </a:r>
              <a:r>
                <a:rPr lang="en-US" b="1" spc="-10" baseline="40000" dirty="0">
                  <a:solidFill>
                    <a:srgbClr val="20404E"/>
                  </a:solidFill>
                  <a:latin typeface="Arial"/>
                  <a:cs typeface="Arial"/>
                </a:rPr>
                <a:t>1</a:t>
              </a:r>
              <a:r>
                <a:rPr lang="en-US" sz="1300" b="1" spc="-10" dirty="0">
                  <a:solidFill>
                    <a:srgbClr val="20404E"/>
                  </a:solidFill>
                  <a:latin typeface="Arial"/>
                  <a:cs typeface="Arial"/>
                </a:rPr>
                <a:t> </a:t>
              </a:r>
              <a:endParaRPr sz="1300" dirty="0">
                <a:latin typeface="Arial"/>
                <a:cs typeface="Arial"/>
              </a:endParaRPr>
            </a:p>
          </p:txBody>
        </p:sp>
      </p:grpSp>
      <p:sp>
        <p:nvSpPr>
          <p:cNvPr id="10" name="TextBox 9">
            <a:extLst>
              <a:ext uri="{FF2B5EF4-FFF2-40B4-BE49-F238E27FC236}">
                <a16:creationId xmlns:a16="http://schemas.microsoft.com/office/drawing/2014/main" id="{22D44AA1-12BC-7309-6A73-56AA9D9612C2}"/>
              </a:ext>
            </a:extLst>
          </p:cNvPr>
          <p:cNvSpPr txBox="1"/>
          <p:nvPr/>
        </p:nvSpPr>
        <p:spPr>
          <a:xfrm>
            <a:off x="585600" y="5398249"/>
            <a:ext cx="6482176" cy="1015663"/>
          </a:xfrm>
          <a:prstGeom prst="rect">
            <a:avLst/>
          </a:prstGeom>
          <a:noFill/>
        </p:spPr>
        <p:txBody>
          <a:bodyPr wrap="square" rtlCol="0">
            <a:spAutoFit/>
          </a:bodyPr>
          <a:lstStyle/>
          <a:p>
            <a:pPr marL="228600" indent="-228600">
              <a:buAutoNum type="arabicPlain"/>
            </a:pPr>
            <a:r>
              <a:rPr lang="en-US" sz="1000" spc="-10" dirty="0">
                <a:solidFill>
                  <a:schemeClr val="tx2">
                    <a:lumMod val="60000"/>
                    <a:lumOff val="40000"/>
                  </a:schemeClr>
                </a:solidFill>
                <a:ea typeface="Calibri" panose="020F0502020204030204" pitchFamily="34" charset="0"/>
                <a:cs typeface="Times New Roman" panose="02020603050405020304" pitchFamily="18" charset="0"/>
              </a:rPr>
              <a:t>At $1,800 gold price and 0.50 g Au/t cutoff - see slide 14 for details.</a:t>
            </a:r>
            <a:endParaRPr lang="en-US" sz="1000" spc="-10" dirty="0">
              <a:solidFill>
                <a:schemeClr val="tx2">
                  <a:lumMod val="60000"/>
                  <a:lumOff val="40000"/>
                </a:schemeClr>
              </a:solidFill>
              <a:effectLst/>
              <a:ea typeface="Calibri" panose="020F0502020204030204" pitchFamily="34" charset="0"/>
              <a:cs typeface="Times New Roman" panose="02020603050405020304" pitchFamily="18" charset="0"/>
            </a:endParaRPr>
          </a:p>
          <a:p>
            <a:pPr marL="228600" indent="-228600">
              <a:buAutoNum type="arabicPlain"/>
            </a:pPr>
            <a:r>
              <a:rPr lang="en-US" sz="1000" spc="-10" dirty="0">
                <a:solidFill>
                  <a:schemeClr val="tx2">
                    <a:lumMod val="60000"/>
                    <a:lumOff val="40000"/>
                  </a:schemeClr>
                </a:solidFill>
                <a:ea typeface="Calibri" panose="020F0502020204030204" pitchFamily="34" charset="0"/>
                <a:cs typeface="Times New Roman" panose="02020603050405020304" pitchFamily="18" charset="0"/>
              </a:rPr>
              <a:t>At $1,950 gold price and 0.40 g Au/t cutoff - see slide 13 for details.</a:t>
            </a:r>
          </a:p>
          <a:p>
            <a:pPr marL="228600" indent="-228600">
              <a:buAutoNum type="arabicPlain"/>
            </a:pPr>
            <a:r>
              <a:rPr lang="en-US" sz="1000" spc="-10" dirty="0">
                <a:solidFill>
                  <a:schemeClr val="tx2">
                    <a:lumMod val="60000"/>
                    <a:lumOff val="40000"/>
                  </a:schemeClr>
                </a:solidFill>
                <a:ea typeface="Calibri" panose="020F0502020204030204" pitchFamily="34" charset="0"/>
                <a:cs typeface="Times New Roman" panose="02020603050405020304" pitchFamily="18" charset="0"/>
              </a:rPr>
              <a:t>Feasibility Study gold price of $2,500.</a:t>
            </a:r>
          </a:p>
          <a:p>
            <a:pPr marL="228600" indent="-228600">
              <a:buAutoNum type="arabicPlain"/>
            </a:pPr>
            <a:r>
              <a:rPr lang="en-US" sz="1000" spc="-10" dirty="0">
                <a:solidFill>
                  <a:schemeClr val="tx2">
                    <a:lumMod val="60000"/>
                    <a:lumOff val="40000"/>
                  </a:schemeClr>
                </a:solidFill>
                <a:ea typeface="Calibri" panose="020F0502020204030204" pitchFamily="34" charset="0"/>
                <a:cs typeface="Times New Roman" panose="02020603050405020304" pitchFamily="18" charset="0"/>
              </a:rPr>
              <a:t>Spot gold price of $3,300.</a:t>
            </a:r>
          </a:p>
          <a:p>
            <a:pPr marL="228600" indent="-228600">
              <a:buAutoNum type="arabicPlain"/>
            </a:pPr>
            <a:r>
              <a:rPr lang="en-US" sz="1000" spc="-10" dirty="0">
                <a:solidFill>
                  <a:schemeClr val="tx2">
                    <a:lumMod val="60000"/>
                    <a:lumOff val="40000"/>
                  </a:schemeClr>
                </a:solidFill>
                <a:ea typeface="Calibri" panose="020F0502020204030204" pitchFamily="34" charset="0"/>
                <a:cs typeface="Times New Roman" panose="02020603050405020304" pitchFamily="18" charset="0"/>
              </a:rPr>
              <a:t>Excludes years 31-33 of </a:t>
            </a:r>
            <a:r>
              <a:rPr lang="en-US" sz="1000" dirty="0">
                <a:solidFill>
                  <a:schemeClr val="tx2">
                    <a:lumMod val="60000"/>
                    <a:lumOff val="40000"/>
                  </a:schemeClr>
                </a:solidFill>
              </a:rPr>
              <a:t>self-funding reclamation when heap leach ore from previous operations is re-processed</a:t>
            </a:r>
            <a:r>
              <a:rPr lang="en-US" sz="950" dirty="0">
                <a:solidFill>
                  <a:schemeClr val="tx1">
                    <a:lumMod val="60000"/>
                    <a:lumOff val="40000"/>
                  </a:schemeClr>
                </a:solidFill>
              </a:rPr>
              <a:t>.</a:t>
            </a:r>
          </a:p>
        </p:txBody>
      </p:sp>
      <p:grpSp>
        <p:nvGrpSpPr>
          <p:cNvPr id="27" name="Group 26">
            <a:extLst>
              <a:ext uri="{FF2B5EF4-FFF2-40B4-BE49-F238E27FC236}">
                <a16:creationId xmlns:a16="http://schemas.microsoft.com/office/drawing/2014/main" id="{828C11FE-8F33-D5CF-4AFB-1ABB5AC14757}"/>
              </a:ext>
            </a:extLst>
          </p:cNvPr>
          <p:cNvGrpSpPr/>
          <p:nvPr/>
        </p:nvGrpSpPr>
        <p:grpSpPr>
          <a:xfrm>
            <a:off x="-2" y="3870218"/>
            <a:ext cx="7142716" cy="775805"/>
            <a:chOff x="11126" y="4295642"/>
            <a:chExt cx="7142716" cy="775805"/>
          </a:xfrm>
        </p:grpSpPr>
        <p:sp>
          <p:nvSpPr>
            <p:cNvPr id="21" name="Rectangle 20">
              <a:extLst>
                <a:ext uri="{FF2B5EF4-FFF2-40B4-BE49-F238E27FC236}">
                  <a16:creationId xmlns:a16="http://schemas.microsoft.com/office/drawing/2014/main" id="{E5FB4015-5CBF-08C3-1CBC-295AF178168B}"/>
                </a:ext>
              </a:extLst>
            </p:cNvPr>
            <p:cNvSpPr/>
            <p:nvPr/>
          </p:nvSpPr>
          <p:spPr>
            <a:xfrm>
              <a:off x="11126" y="4295642"/>
              <a:ext cx="7035135" cy="775805"/>
            </a:xfrm>
            <a:prstGeom prst="rect">
              <a:avLst/>
            </a:prstGeom>
            <a:solidFill>
              <a:srgbClr val="F2F5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0" name="object 9">
              <a:extLst>
                <a:ext uri="{FF2B5EF4-FFF2-40B4-BE49-F238E27FC236}">
                  <a16:creationId xmlns:a16="http://schemas.microsoft.com/office/drawing/2014/main" id="{40ADD429-4E33-0281-BAC0-BC961502E0E2}"/>
                </a:ext>
              </a:extLst>
            </p:cNvPr>
            <p:cNvSpPr txBox="1"/>
            <p:nvPr/>
          </p:nvSpPr>
          <p:spPr>
            <a:xfrm>
              <a:off x="4093739" y="4333617"/>
              <a:ext cx="3060103" cy="631583"/>
            </a:xfrm>
            <a:prstGeom prst="rect">
              <a:avLst/>
            </a:prstGeom>
          </p:spPr>
          <p:txBody>
            <a:bodyPr vert="horz" wrap="square" lIns="0" tIns="86995" rIns="0" bIns="0" rtlCol="0" anchor="t" anchorCtr="0">
              <a:spAutoFit/>
            </a:bodyPr>
            <a:lstStyle/>
            <a:p>
              <a:pPr marL="12700">
                <a:lnSpc>
                  <a:spcPct val="100000"/>
                </a:lnSpc>
                <a:spcBef>
                  <a:spcPts val="685"/>
                </a:spcBef>
              </a:pPr>
              <a:r>
                <a:rPr lang="en-US" sz="1900" spc="-10" dirty="0">
                  <a:solidFill>
                    <a:srgbClr val="0F7CC1"/>
                  </a:solidFill>
                  <a:latin typeface="Arial Black"/>
                  <a:cs typeface="Arial Black"/>
                </a:rPr>
                <a:t>44.7%</a:t>
              </a:r>
              <a:endParaRPr sz="1900" dirty="0">
                <a:latin typeface="Arial Black"/>
                <a:cs typeface="Arial Black"/>
              </a:endParaRPr>
            </a:p>
            <a:p>
              <a:pPr marL="12700">
                <a:lnSpc>
                  <a:spcPct val="100000"/>
                </a:lnSpc>
                <a:spcBef>
                  <a:spcPts val="400"/>
                </a:spcBef>
              </a:pPr>
              <a:r>
                <a:rPr lang="en-US" sz="1300" b="1" spc="-10" dirty="0">
                  <a:solidFill>
                    <a:srgbClr val="20404E"/>
                  </a:solidFill>
                  <a:latin typeface="Arial"/>
                  <a:cs typeface="Arial"/>
                </a:rPr>
                <a:t>AFTER-TAX IRR AT SPOT GOLD</a:t>
              </a:r>
              <a:r>
                <a:rPr lang="en-US" b="1" spc="-10" baseline="40000" dirty="0">
                  <a:solidFill>
                    <a:srgbClr val="20404E"/>
                  </a:solidFill>
                  <a:latin typeface="Arial"/>
                  <a:cs typeface="Arial"/>
                </a:rPr>
                <a:t>4</a:t>
              </a:r>
              <a:endParaRPr baseline="40000" dirty="0">
                <a:latin typeface="Arial"/>
                <a:cs typeface="Arial"/>
              </a:endParaRPr>
            </a:p>
          </p:txBody>
        </p:sp>
        <p:pic>
          <p:nvPicPr>
            <p:cNvPr id="32" name="Graphic 31">
              <a:extLst>
                <a:ext uri="{FF2B5EF4-FFF2-40B4-BE49-F238E27FC236}">
                  <a16:creationId xmlns:a16="http://schemas.microsoft.com/office/drawing/2014/main" id="{ACAB7AB4-949F-0C51-09BD-B65919EBDA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9351" y="4468969"/>
              <a:ext cx="243147" cy="243147"/>
            </a:xfrm>
            <a:prstGeom prst="rect">
              <a:avLst/>
            </a:prstGeom>
          </p:spPr>
        </p:pic>
        <p:pic>
          <p:nvPicPr>
            <p:cNvPr id="33" name="Graphic 32">
              <a:extLst>
                <a:ext uri="{FF2B5EF4-FFF2-40B4-BE49-F238E27FC236}">
                  <a16:creationId xmlns:a16="http://schemas.microsoft.com/office/drawing/2014/main" id="{3DE5FB9C-832A-20C5-3902-F9D7CA3D88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41732" y="4481567"/>
              <a:ext cx="243147" cy="243147"/>
            </a:xfrm>
            <a:prstGeom prst="rect">
              <a:avLst/>
            </a:prstGeom>
          </p:spPr>
        </p:pic>
        <p:sp>
          <p:nvSpPr>
            <p:cNvPr id="37" name="object 6">
              <a:extLst>
                <a:ext uri="{FF2B5EF4-FFF2-40B4-BE49-F238E27FC236}">
                  <a16:creationId xmlns:a16="http://schemas.microsoft.com/office/drawing/2014/main" id="{60B269B8-EB9A-FA3C-A776-05376D4558AF}"/>
                </a:ext>
              </a:extLst>
            </p:cNvPr>
            <p:cNvSpPr txBox="1"/>
            <p:nvPr/>
          </p:nvSpPr>
          <p:spPr>
            <a:xfrm>
              <a:off x="657405" y="4370218"/>
              <a:ext cx="2902594" cy="631583"/>
            </a:xfrm>
            <a:prstGeom prst="rect">
              <a:avLst/>
            </a:prstGeom>
          </p:spPr>
          <p:txBody>
            <a:bodyPr vert="horz" wrap="square" lIns="0" tIns="86995" rIns="0" bIns="0" rtlCol="0" anchor="t" anchorCtr="0">
              <a:spAutoFit/>
            </a:bodyPr>
            <a:lstStyle/>
            <a:p>
              <a:pPr marL="12700">
                <a:lnSpc>
                  <a:spcPct val="100000"/>
                </a:lnSpc>
                <a:spcBef>
                  <a:spcPts val="685"/>
                </a:spcBef>
              </a:pPr>
              <a:r>
                <a:rPr lang="en-US" sz="1900" dirty="0">
                  <a:solidFill>
                    <a:srgbClr val="0F7CC1"/>
                  </a:solidFill>
                  <a:latin typeface="Arial Black"/>
                  <a:cs typeface="Arial Black"/>
                </a:rPr>
                <a:t>$2.2 B</a:t>
              </a:r>
              <a:r>
                <a:rPr sz="1900" dirty="0">
                  <a:solidFill>
                    <a:srgbClr val="0F7CC1"/>
                  </a:solidFill>
                  <a:latin typeface="Arial Black"/>
                  <a:cs typeface="Arial Black"/>
                </a:rPr>
                <a:t>illion</a:t>
              </a:r>
              <a:r>
                <a:rPr sz="1900" spc="-20" dirty="0">
                  <a:solidFill>
                    <a:srgbClr val="0F7CC1"/>
                  </a:solidFill>
                  <a:latin typeface="Arial Black"/>
                  <a:cs typeface="Arial Black"/>
                </a:rPr>
                <a:t> </a:t>
              </a:r>
              <a:endParaRPr lang="en-US" sz="1900" dirty="0">
                <a:latin typeface="Arial Black"/>
                <a:cs typeface="Arial Black"/>
              </a:endParaRPr>
            </a:p>
            <a:p>
              <a:pPr marL="12700">
                <a:lnSpc>
                  <a:spcPct val="100000"/>
                </a:lnSpc>
                <a:spcBef>
                  <a:spcPts val="400"/>
                </a:spcBef>
              </a:pPr>
              <a:r>
                <a:rPr lang="en-US" sz="1300" b="1" dirty="0">
                  <a:solidFill>
                    <a:srgbClr val="20404E"/>
                  </a:solidFill>
                  <a:latin typeface="Arial"/>
                  <a:cs typeface="Arial"/>
                </a:rPr>
                <a:t>AFTER-TAX NPV</a:t>
              </a:r>
              <a:r>
                <a:rPr lang="en-US" sz="1300" b="1" baseline="-25000" dirty="0">
                  <a:solidFill>
                    <a:srgbClr val="20404E"/>
                  </a:solidFill>
                  <a:latin typeface="Arial"/>
                  <a:cs typeface="Arial"/>
                </a:rPr>
                <a:t>5% </a:t>
              </a:r>
              <a:r>
                <a:rPr lang="en-US" sz="1300" b="1" dirty="0">
                  <a:solidFill>
                    <a:srgbClr val="20404E"/>
                  </a:solidFill>
                  <a:latin typeface="Arial"/>
                  <a:cs typeface="Arial"/>
                </a:rPr>
                <a:t>AT SPOT GOLD</a:t>
              </a:r>
              <a:r>
                <a:rPr lang="en-US" b="1" baseline="40000" dirty="0">
                  <a:solidFill>
                    <a:srgbClr val="20404E"/>
                  </a:solidFill>
                  <a:latin typeface="Arial"/>
                  <a:cs typeface="Arial"/>
                </a:rPr>
                <a:t>4</a:t>
              </a:r>
              <a:endParaRPr lang="en-US" b="1" baseline="40000" dirty="0">
                <a:latin typeface="Arial"/>
                <a:cs typeface="Arial"/>
              </a:endParaRPr>
            </a:p>
          </p:txBody>
        </p:sp>
      </p:grpSp>
      <p:pic>
        <p:nvPicPr>
          <p:cNvPr id="11" name="Picture 10" descr="Mt Todd site map">
            <a:extLst>
              <a:ext uri="{FF2B5EF4-FFF2-40B4-BE49-F238E27FC236}">
                <a16:creationId xmlns:a16="http://schemas.microsoft.com/office/drawing/2014/main" id="{DA76A563-DB79-113B-0B95-96B11C6C2D3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1970"/>
          <a:stretch>
            <a:fillRect/>
          </a:stretch>
        </p:blipFill>
        <p:spPr>
          <a:xfrm>
            <a:off x="7181407" y="2421216"/>
            <a:ext cx="4855574" cy="4034448"/>
          </a:xfrm>
          <a:prstGeom prst="rect">
            <a:avLst/>
          </a:prstGeom>
          <a:ln w="12700">
            <a:solidFill>
              <a:srgbClr val="ABBEDE"/>
            </a:solidFill>
          </a:ln>
        </p:spPr>
      </p:pic>
      <p:sp>
        <p:nvSpPr>
          <p:cNvPr id="15" name="TextBox 14">
            <a:extLst>
              <a:ext uri="{FF2B5EF4-FFF2-40B4-BE49-F238E27FC236}">
                <a16:creationId xmlns:a16="http://schemas.microsoft.com/office/drawing/2014/main" id="{32FF3502-B69E-B52D-135F-F541FB677631}"/>
              </a:ext>
            </a:extLst>
          </p:cNvPr>
          <p:cNvSpPr txBox="1"/>
          <p:nvPr/>
        </p:nvSpPr>
        <p:spPr>
          <a:xfrm>
            <a:off x="571501" y="209540"/>
            <a:ext cx="6108192" cy="184666"/>
          </a:xfrm>
          <a:prstGeom prst="rect">
            <a:avLst/>
          </a:prstGeom>
          <a:noFill/>
        </p:spPr>
        <p:txBody>
          <a:bodyPr wrap="square" lIns="0" tIns="0" rIns="0" bIns="0">
            <a:spAutoFit/>
          </a:bodyPr>
          <a:lstStyle/>
          <a:p>
            <a:r>
              <a:rPr lang="en-CA" sz="1200" b="1" dirty="0">
                <a:solidFill>
                  <a:srgbClr val="BD8B26"/>
                </a:solidFill>
                <a:latin typeface="Arial Black" panose="020B0604020202020204" pitchFamily="34" charset="0"/>
                <a:cs typeface="Arial Black" panose="020B0604020202020204" pitchFamily="34" charset="0"/>
              </a:rPr>
              <a:t>MT TODD GOLD PROJECT </a:t>
            </a:r>
          </a:p>
        </p:txBody>
      </p:sp>
    </p:spTree>
    <p:extLst>
      <p:ext uri="{BB962C8B-B14F-4D97-AF65-F5344CB8AC3E}">
        <p14:creationId xmlns:p14="http://schemas.microsoft.com/office/powerpoint/2010/main" val="3037403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7BCB6-5CF7-9F5B-AE5F-20D4506AEAC4}"/>
            </a:ext>
          </a:extLst>
        </p:cNvPr>
        <p:cNvGrpSpPr/>
        <p:nvPr/>
      </p:nvGrpSpPr>
      <p:grpSpPr>
        <a:xfrm>
          <a:off x="0" y="0"/>
          <a:ext cx="0" cy="0"/>
          <a:chOff x="0" y="0"/>
          <a:chExt cx="0" cy="0"/>
        </a:xfrm>
      </p:grpSpPr>
      <p:pic>
        <p:nvPicPr>
          <p:cNvPr id="2" name="Picture 1" descr="A blue wavy surface with white lines&#10;&#10;AI-generated content may be incorrect.">
            <a:extLst>
              <a:ext uri="{FF2B5EF4-FFF2-40B4-BE49-F238E27FC236}">
                <a16:creationId xmlns:a16="http://schemas.microsoft.com/office/drawing/2014/main" id="{FCEAB7A3-1721-7C0F-9ADB-9906E0D40D30}"/>
              </a:ext>
            </a:extLst>
          </p:cNvPr>
          <p:cNvPicPr>
            <a:picLocks noChangeAspect="1"/>
          </p:cNvPicPr>
          <p:nvPr/>
        </p:nvPicPr>
        <p:blipFill rotWithShape="1">
          <a:blip r:embed="rId3"/>
          <a:srcRect l="1" t="2510" r="6962" b="76779"/>
          <a:stretch>
            <a:fillRect/>
          </a:stretch>
        </p:blipFill>
        <p:spPr>
          <a:xfrm>
            <a:off x="10248" y="1095933"/>
            <a:ext cx="12188952" cy="1161974"/>
          </a:xfrm>
          <a:prstGeom prst="rect">
            <a:avLst/>
          </a:prstGeom>
          <a:ln w="19050">
            <a:noFill/>
          </a:ln>
        </p:spPr>
      </p:pic>
      <p:sp>
        <p:nvSpPr>
          <p:cNvPr id="9" name="Footer Placeholder 4">
            <a:extLst>
              <a:ext uri="{FF2B5EF4-FFF2-40B4-BE49-F238E27FC236}">
                <a16:creationId xmlns:a16="http://schemas.microsoft.com/office/drawing/2014/main" id="{0F38AC43-9ED8-E2CA-E858-66EB467FB89C}"/>
              </a:ext>
            </a:extLst>
          </p:cNvPr>
          <p:cNvSpPr>
            <a:spLocks noGrp="1"/>
          </p:cNvSpPr>
          <p:nvPr>
            <p:ph type="ftr" sz="quarter" idx="11"/>
          </p:nvPr>
        </p:nvSpPr>
        <p:spPr>
          <a:xfrm>
            <a:off x="571501" y="6561515"/>
            <a:ext cx="1757632" cy="211425"/>
          </a:xfrm>
        </p:spPr>
        <p:txBody>
          <a:bodyPr lIns="0" tIns="0" rIns="0" bIns="0" anchor="t" anchorCtr="0"/>
          <a:lstStyle>
            <a:lvl1pPr algn="l">
              <a:defRPr sz="900">
                <a:solidFill>
                  <a:srgbClr val="007CC4"/>
                </a:solidFill>
                <a:latin typeface="Arial" panose="020B0604020202020204" pitchFamily="34" charset="0"/>
                <a:cs typeface="Arial" panose="020B0604020202020204" pitchFamily="34" charset="0"/>
              </a:defRPr>
            </a:lvl1pPr>
          </a:lstStyle>
          <a:p>
            <a:r>
              <a:rPr lang="en-US" b="1" dirty="0"/>
              <a:t>VGZ | VISTA GOLD</a:t>
            </a:r>
          </a:p>
        </p:txBody>
      </p:sp>
      <p:sp>
        <p:nvSpPr>
          <p:cNvPr id="10" name="Slide Number Placeholder 5">
            <a:extLst>
              <a:ext uri="{FF2B5EF4-FFF2-40B4-BE49-F238E27FC236}">
                <a16:creationId xmlns:a16="http://schemas.microsoft.com/office/drawing/2014/main" id="{56784FF9-CCE4-ADFA-89C6-1F7BAC9A9853}"/>
              </a:ext>
            </a:extLst>
          </p:cNvPr>
          <p:cNvSpPr>
            <a:spLocks noGrp="1"/>
          </p:cNvSpPr>
          <p:nvPr>
            <p:ph type="sldNum" sz="quarter" idx="12"/>
          </p:nvPr>
        </p:nvSpPr>
        <p:spPr>
          <a:xfrm>
            <a:off x="10936265" y="6561515"/>
            <a:ext cx="592348" cy="211425"/>
          </a:xfrm>
        </p:spPr>
        <p:txBody>
          <a:bodyPr anchor="t" anchorCtr="0"/>
          <a:lstStyle>
            <a:lvl1pPr>
              <a:defRPr sz="1000">
                <a:solidFill>
                  <a:srgbClr val="256FB9"/>
                </a:solidFill>
                <a:latin typeface="Arial" panose="020B0604020202020204" pitchFamily="34" charset="0"/>
                <a:cs typeface="Arial" panose="020B0604020202020204" pitchFamily="34" charset="0"/>
              </a:defRPr>
            </a:lvl1pPr>
          </a:lstStyle>
          <a:p>
            <a:fld id="{F38C2D39-810D-E34A-BF92-80CA0CB22B82}" type="slidenum">
              <a:rPr lang="en-US" smtClean="0"/>
              <a:pPr/>
              <a:t>6</a:t>
            </a:fld>
            <a:endParaRPr lang="en-US" dirty="0"/>
          </a:p>
        </p:txBody>
      </p:sp>
      <p:sp>
        <p:nvSpPr>
          <p:cNvPr id="7" name="Title 1">
            <a:extLst>
              <a:ext uri="{FF2B5EF4-FFF2-40B4-BE49-F238E27FC236}">
                <a16:creationId xmlns:a16="http://schemas.microsoft.com/office/drawing/2014/main" id="{F2F6E4E1-5215-9B35-B30B-F586174AEB5B}"/>
              </a:ext>
            </a:extLst>
          </p:cNvPr>
          <p:cNvSpPr>
            <a:spLocks noGrp="1"/>
          </p:cNvSpPr>
          <p:nvPr>
            <p:ph type="title"/>
          </p:nvPr>
        </p:nvSpPr>
        <p:spPr>
          <a:xfrm>
            <a:off x="581390" y="475140"/>
            <a:ext cx="9892423" cy="332399"/>
          </a:xfrm>
        </p:spPr>
        <p:txBody>
          <a:bodyPr wrap="square" anchor="t" anchorCtr="0">
            <a:spAutoFit/>
          </a:bodyPr>
          <a:lstStyle/>
          <a:p>
            <a:r>
              <a:rPr lang="en-CA" dirty="0"/>
              <a:t>MINERAL RESOURCES AND MINERAL RESERVES</a:t>
            </a:r>
          </a:p>
        </p:txBody>
      </p:sp>
      <p:sp>
        <p:nvSpPr>
          <p:cNvPr id="3" name="TextBox 2">
            <a:extLst>
              <a:ext uri="{FF2B5EF4-FFF2-40B4-BE49-F238E27FC236}">
                <a16:creationId xmlns:a16="http://schemas.microsoft.com/office/drawing/2014/main" id="{ACFC7CDF-3970-FC2B-1C05-33E7CE99F44B}"/>
              </a:ext>
            </a:extLst>
          </p:cNvPr>
          <p:cNvSpPr txBox="1"/>
          <p:nvPr/>
        </p:nvSpPr>
        <p:spPr>
          <a:xfrm>
            <a:off x="571501" y="209540"/>
            <a:ext cx="6108192" cy="184666"/>
          </a:xfrm>
          <a:prstGeom prst="rect">
            <a:avLst/>
          </a:prstGeom>
          <a:noFill/>
        </p:spPr>
        <p:txBody>
          <a:bodyPr wrap="square" lIns="0" tIns="0" rIns="0" bIns="0">
            <a:spAutoFit/>
          </a:bodyPr>
          <a:lstStyle/>
          <a:p>
            <a:r>
              <a:rPr lang="en-CA" sz="1200" b="1" dirty="0">
                <a:solidFill>
                  <a:srgbClr val="BD8B26"/>
                </a:solidFill>
                <a:latin typeface="Arial Black" panose="020B0604020202020204" pitchFamily="34" charset="0"/>
                <a:cs typeface="Arial Black" panose="020B0604020202020204" pitchFamily="34" charset="0"/>
              </a:rPr>
              <a:t>MT TODD GOLD PROJECT </a:t>
            </a:r>
          </a:p>
        </p:txBody>
      </p:sp>
      <p:sp>
        <p:nvSpPr>
          <p:cNvPr id="6" name="Content Placeholder 2">
            <a:extLst>
              <a:ext uri="{FF2B5EF4-FFF2-40B4-BE49-F238E27FC236}">
                <a16:creationId xmlns:a16="http://schemas.microsoft.com/office/drawing/2014/main" id="{CE72603D-6CC6-CD2A-1DB9-80A1D7D31118}"/>
              </a:ext>
            </a:extLst>
          </p:cNvPr>
          <p:cNvSpPr>
            <a:spLocks noGrp="1"/>
          </p:cNvSpPr>
          <p:nvPr>
            <p:ph idx="1"/>
          </p:nvPr>
        </p:nvSpPr>
        <p:spPr>
          <a:xfrm>
            <a:off x="537196" y="2510580"/>
            <a:ext cx="5380278" cy="3300323"/>
          </a:xfrm>
        </p:spPr>
        <p:txBody>
          <a:bodyPr>
            <a:noAutofit/>
          </a:bodyPr>
          <a:lstStyle/>
          <a:p>
            <a:pPr marL="401638" indent="-388938" fontAlgn="ctr">
              <a:spcBef>
                <a:spcPts val="400"/>
              </a:spcBef>
              <a:spcAft>
                <a:spcPts val="400"/>
              </a:spcAft>
              <a:buSzPct val="180000"/>
              <a:buBlip>
                <a:blip r:embed="rId4">
                  <a:extLst>
                    <a:ext uri="{96DAC541-7B7A-43D3-8B79-37D633B846F1}">
                      <asvg:svgBlip xmlns:asvg="http://schemas.microsoft.com/office/drawing/2016/SVG/main" r:embed="rId5"/>
                    </a:ext>
                  </a:extLst>
                </a:blip>
              </a:buBlip>
            </a:pPr>
            <a:r>
              <a:rPr lang="en-US" sz="1800" dirty="0">
                <a:solidFill>
                  <a:srgbClr val="00295F"/>
                </a:solidFill>
                <a:latin typeface="Arial Black" panose="020B0604020202020204" pitchFamily="34" charset="0"/>
                <a:cs typeface="Arial Black" panose="020B0604020202020204" pitchFamily="34" charset="0"/>
              </a:rPr>
              <a:t>Mineral Resources Estimate</a:t>
            </a:r>
            <a:r>
              <a:rPr lang="en-US" sz="1800" baseline="30000" dirty="0">
                <a:solidFill>
                  <a:srgbClr val="00295F"/>
                </a:solidFill>
                <a:latin typeface="Arial Black" panose="020B0604020202020204" pitchFamily="34" charset="0"/>
                <a:cs typeface="Arial Black" panose="020B0604020202020204" pitchFamily="34" charset="0"/>
              </a:rPr>
              <a:t>1</a:t>
            </a:r>
          </a:p>
          <a:p>
            <a:pPr marL="620395" lvl="1" indent="-233045" fontAlgn="ctr">
              <a:spcBef>
                <a:spcPts val="400"/>
              </a:spcBef>
              <a:spcAft>
                <a:spcPts val="400"/>
              </a:spcAft>
              <a:buClr>
                <a:srgbClr val="E0B125"/>
              </a:buClr>
              <a:buSzPct val="130000"/>
              <a:buFont typeface="Arial" panose="020B0604020202020204" pitchFamily="34" charset="0"/>
              <a:buChar char="•"/>
            </a:pPr>
            <a:r>
              <a:rPr lang="en-US" sz="1500" dirty="0">
                <a:solidFill>
                  <a:srgbClr val="20404E"/>
                </a:solidFill>
              </a:rPr>
              <a:t>Total gold resources now exceed 10.5 Moz</a:t>
            </a:r>
          </a:p>
          <a:p>
            <a:pPr marL="387350" lvl="1" fontAlgn="ctr">
              <a:spcBef>
                <a:spcPts val="400"/>
              </a:spcBef>
              <a:spcAft>
                <a:spcPts val="400"/>
              </a:spcAft>
              <a:buClr>
                <a:srgbClr val="E0B125"/>
              </a:buClr>
              <a:buSzPct val="130000"/>
            </a:pPr>
            <a:endParaRPr lang="en-US" sz="1500" dirty="0">
              <a:solidFill>
                <a:srgbClr val="20404E"/>
              </a:solidFill>
            </a:endParaRPr>
          </a:p>
          <a:p>
            <a:pPr marL="387350" lvl="1" fontAlgn="ctr">
              <a:spcBef>
                <a:spcPts val="0"/>
              </a:spcBef>
              <a:buClr>
                <a:srgbClr val="E0B125"/>
              </a:buClr>
              <a:buSzPct val="130000"/>
            </a:pPr>
            <a:r>
              <a:rPr lang="en-US" sz="1500" dirty="0">
                <a:solidFill>
                  <a:srgbClr val="20404E"/>
                </a:solidFill>
              </a:rPr>
              <a:t>		</a:t>
            </a:r>
            <a:endParaRPr lang="en-US" sz="1200" dirty="0">
              <a:solidFill>
                <a:srgbClr val="00295F"/>
              </a:solidFill>
              <a:latin typeface="Arial Black" panose="020B0604020202020204" pitchFamily="34" charset="0"/>
            </a:endParaRPr>
          </a:p>
        </p:txBody>
      </p:sp>
      <p:sp>
        <p:nvSpPr>
          <p:cNvPr id="5" name="object 10">
            <a:extLst>
              <a:ext uri="{FF2B5EF4-FFF2-40B4-BE49-F238E27FC236}">
                <a16:creationId xmlns:a16="http://schemas.microsoft.com/office/drawing/2014/main" id="{998E7D9C-18A0-9537-EB2E-CB5FBB688D00}"/>
              </a:ext>
            </a:extLst>
          </p:cNvPr>
          <p:cNvSpPr txBox="1"/>
          <p:nvPr/>
        </p:nvSpPr>
        <p:spPr>
          <a:xfrm>
            <a:off x="547955" y="1485367"/>
            <a:ext cx="11411924" cy="331757"/>
          </a:xfrm>
          <a:prstGeom prst="rect">
            <a:avLst/>
          </a:prstGeom>
        </p:spPr>
        <p:txBody>
          <a:bodyPr vert="horz" wrap="square" lIns="0" tIns="12065" rIns="0" bIns="0" rtlCol="0" anchor="t" anchorCtr="0">
            <a:spAutoFit/>
          </a:bodyPr>
          <a:lstStyle/>
          <a:p>
            <a:pPr marL="12700" marR="5080">
              <a:lnSpc>
                <a:spcPct val="110400"/>
              </a:lnSpc>
              <a:spcBef>
                <a:spcPts val="95"/>
              </a:spcBef>
            </a:pPr>
            <a:r>
              <a:rPr lang="en-US" sz="2000" dirty="0">
                <a:solidFill>
                  <a:srgbClr val="FFFFFF"/>
                </a:solidFill>
                <a:latin typeface="Arial Black"/>
                <a:cs typeface="Arial Black"/>
              </a:rPr>
              <a:t>Increased Reserve Grade by 23</a:t>
            </a:r>
            <a:r>
              <a:rPr lang="en-US" sz="2000" dirty="0">
                <a:solidFill>
                  <a:schemeClr val="bg1"/>
                </a:solidFill>
                <a:latin typeface="Arial Black"/>
                <a:cs typeface="Arial Black"/>
              </a:rPr>
              <a:t>% </a:t>
            </a:r>
            <a:r>
              <a:rPr lang="en-US" sz="2000" dirty="0">
                <a:solidFill>
                  <a:schemeClr val="bg1"/>
                </a:solidFill>
                <a:latin typeface="Arial Black" panose="020B0A04020102020204" pitchFamily="34" charset="0"/>
              </a:rPr>
              <a:t>–</a:t>
            </a:r>
            <a:r>
              <a:rPr lang="en-US" sz="2000" dirty="0">
                <a:solidFill>
                  <a:schemeClr val="bg1"/>
                </a:solidFill>
              </a:rPr>
              <a:t> </a:t>
            </a:r>
            <a:r>
              <a:rPr lang="en-US" sz="2000" dirty="0">
                <a:solidFill>
                  <a:srgbClr val="FFFFFF"/>
                </a:solidFill>
                <a:latin typeface="Arial Black"/>
                <a:cs typeface="Arial Black"/>
              </a:rPr>
              <a:t>1.04 g Au/t Years 1-15 and 0.97 g Au/t LoM  </a:t>
            </a:r>
            <a:endParaRPr sz="2000" dirty="0">
              <a:latin typeface="Arial Black"/>
              <a:cs typeface="Arial Black"/>
            </a:endParaRPr>
          </a:p>
        </p:txBody>
      </p:sp>
      <p:sp>
        <p:nvSpPr>
          <p:cNvPr id="8" name="Content Placeholder 2">
            <a:extLst>
              <a:ext uri="{FF2B5EF4-FFF2-40B4-BE49-F238E27FC236}">
                <a16:creationId xmlns:a16="http://schemas.microsoft.com/office/drawing/2014/main" id="{459ACDDC-C86A-C67B-360C-6238048531EA}"/>
              </a:ext>
            </a:extLst>
          </p:cNvPr>
          <p:cNvSpPr txBox="1">
            <a:spLocks/>
          </p:cNvSpPr>
          <p:nvPr/>
        </p:nvSpPr>
        <p:spPr>
          <a:xfrm>
            <a:off x="6159865" y="2510580"/>
            <a:ext cx="5121326" cy="1324309"/>
          </a:xfrm>
          <a:prstGeom prst="rect">
            <a:avLst/>
          </a:prstGeom>
        </p:spPr>
        <p:txBody>
          <a:bodyPr vert="horz" lIns="0" tIns="0" rIns="0" bIns="0" rtlCol="0">
            <a:noAutofit/>
          </a:bodyPr>
          <a:lstStyle>
            <a:lvl1pPr marL="0" indent="-192600" algn="l" defTabSz="914400" rtl="0" eaLnBrk="1" latinLnBrk="0" hangingPunct="1">
              <a:lnSpc>
                <a:spcPct val="100000"/>
              </a:lnSpc>
              <a:spcBef>
                <a:spcPts val="1000"/>
              </a:spcBef>
              <a:buFont typeface="Arial" panose="020B0604020202020204" pitchFamily="34" charset="0"/>
              <a:buNone/>
              <a:defRPr sz="1900" b="1" kern="1200">
                <a:solidFill>
                  <a:srgbClr val="D1962A"/>
                </a:solidFill>
                <a:latin typeface="Arial" panose="020B0604020202020204" pitchFamily="34" charset="0"/>
                <a:ea typeface="+mn-ea"/>
                <a:cs typeface="Arial" panose="020B0604020202020204" pitchFamily="34" charset="0"/>
              </a:defRPr>
            </a:lvl1pPr>
            <a:lvl2pPr marL="59400" indent="0" algn="l" defTabSz="914400" rtl="0" eaLnBrk="1" latinLnBrk="0" hangingPunct="1">
              <a:lnSpc>
                <a:spcPct val="100000"/>
              </a:lnSpc>
              <a:spcBef>
                <a:spcPts val="500"/>
              </a:spcBef>
              <a:buSzPct val="70000"/>
              <a:buFontTx/>
              <a:buNone/>
              <a:defRPr sz="1600" kern="1200">
                <a:solidFill>
                  <a:srgbClr val="475861"/>
                </a:solidFill>
                <a:latin typeface="Arial" panose="020B0604020202020204" pitchFamily="34" charset="0"/>
                <a:ea typeface="+mn-ea"/>
                <a:cs typeface="Arial" panose="020B0604020202020204" pitchFamily="34" charset="0"/>
              </a:defRPr>
            </a:lvl2pPr>
            <a:lvl3pPr marL="360000" indent="-192600" algn="l" defTabSz="914400" rtl="0" eaLnBrk="1" latinLnBrk="0" hangingPunct="1">
              <a:lnSpc>
                <a:spcPct val="100000"/>
              </a:lnSpc>
              <a:spcBef>
                <a:spcPts val="500"/>
              </a:spcBef>
              <a:buSzPct val="70000"/>
              <a:buFont typeface="Abel Regular" panose="02000506030000020004" pitchFamily="2" charset="0"/>
              <a:buChar char="•"/>
              <a:defRPr sz="1600" kern="1200">
                <a:solidFill>
                  <a:srgbClr val="007CC4"/>
                </a:solidFill>
                <a:latin typeface="Arial" panose="020B0604020202020204" pitchFamily="34" charset="0"/>
                <a:ea typeface="+mn-ea"/>
                <a:cs typeface="Arial" panose="020B0604020202020204" pitchFamily="34" charset="0"/>
              </a:defRPr>
            </a:lvl3pPr>
            <a:lvl4pPr marL="360000" indent="-192600" algn="l" defTabSz="914400" rtl="0" eaLnBrk="1" latinLnBrk="0" hangingPunct="1">
              <a:lnSpc>
                <a:spcPct val="100000"/>
              </a:lnSpc>
              <a:spcBef>
                <a:spcPts val="500"/>
              </a:spcBef>
              <a:buSzPct val="70000"/>
              <a:buFont typeface="Abel Regular" panose="02000506030000020004" pitchFamily="2" charset="0"/>
              <a:buChar char="•"/>
              <a:defRPr sz="1600" kern="1200">
                <a:solidFill>
                  <a:srgbClr val="475861"/>
                </a:solidFill>
                <a:latin typeface="Arial" panose="020B0604020202020204" pitchFamily="34" charset="0"/>
                <a:ea typeface="+mn-ea"/>
                <a:cs typeface="Arial" panose="020B0604020202020204" pitchFamily="34" charset="0"/>
              </a:defRPr>
            </a:lvl4pPr>
            <a:lvl5pPr marL="360000" indent="-192600" algn="l" defTabSz="914400" rtl="0" eaLnBrk="1" latinLnBrk="0" hangingPunct="1">
              <a:lnSpc>
                <a:spcPct val="100000"/>
              </a:lnSpc>
              <a:spcBef>
                <a:spcPts val="500"/>
              </a:spcBef>
              <a:buSzPct val="70000"/>
              <a:buFont typeface="Abel Regular" panose="02000506030000020004" pitchFamily="2" charset="0"/>
              <a:buChar char="•"/>
              <a:defRPr sz="1600" kern="1200">
                <a:solidFill>
                  <a:srgbClr val="47586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1638" indent="-388938" fontAlgn="ctr">
              <a:lnSpc>
                <a:spcPts val="1600"/>
              </a:lnSpc>
              <a:spcBef>
                <a:spcPts val="300"/>
              </a:spcBef>
              <a:spcAft>
                <a:spcPts val="300"/>
              </a:spcAft>
              <a:buSzPct val="180000"/>
              <a:buFont typeface="Arial" panose="020B0604020202020204" pitchFamily="34" charset="0"/>
              <a:buBlip>
                <a:blip r:embed="rId4">
                  <a:extLst>
                    <a:ext uri="{96DAC541-7B7A-43D3-8B79-37D633B846F1}">
                      <asvg:svgBlip xmlns:asvg="http://schemas.microsoft.com/office/drawing/2016/SVG/main" r:embed="rId5"/>
                    </a:ext>
                  </a:extLst>
                </a:blip>
              </a:buBlip>
            </a:pPr>
            <a:r>
              <a:rPr lang="en-US" sz="1800" dirty="0">
                <a:solidFill>
                  <a:srgbClr val="00295F"/>
                </a:solidFill>
                <a:latin typeface="Arial Black" panose="020B0604020202020204" pitchFamily="34" charset="0"/>
                <a:cs typeface="Arial Black" panose="020B0604020202020204" pitchFamily="34" charset="0"/>
              </a:rPr>
              <a:t>Mineral Reserves Estimate</a:t>
            </a:r>
            <a:r>
              <a:rPr lang="en-US" sz="1800" baseline="30000" dirty="0">
                <a:solidFill>
                  <a:srgbClr val="00295F"/>
                </a:solidFill>
                <a:latin typeface="Arial Black" panose="020B0604020202020204" pitchFamily="34" charset="0"/>
                <a:cs typeface="Arial Black" panose="020B0604020202020204" pitchFamily="34" charset="0"/>
              </a:rPr>
              <a:t>2</a:t>
            </a:r>
          </a:p>
          <a:p>
            <a:pPr marL="620395" lvl="1" indent="-233045" fontAlgn="ctr">
              <a:spcBef>
                <a:spcPts val="300"/>
              </a:spcBef>
              <a:spcAft>
                <a:spcPts val="300"/>
              </a:spcAft>
              <a:buClr>
                <a:srgbClr val="E0B125"/>
              </a:buClr>
              <a:buSzPct val="130000"/>
              <a:buFont typeface="Arial" panose="020B0604020202020204" pitchFamily="34" charset="0"/>
              <a:buChar char="•"/>
            </a:pPr>
            <a:r>
              <a:rPr lang="en-US" dirty="0"/>
              <a:t>Proven and probable – 5.2 Moz at raised cutoff grade of 0.50 g Au/t</a:t>
            </a:r>
          </a:p>
        </p:txBody>
      </p:sp>
      <p:sp>
        <p:nvSpPr>
          <p:cNvPr id="13" name="TextBox 12">
            <a:extLst>
              <a:ext uri="{FF2B5EF4-FFF2-40B4-BE49-F238E27FC236}">
                <a16:creationId xmlns:a16="http://schemas.microsoft.com/office/drawing/2014/main" id="{8E014A8B-499C-7AF4-7AEF-0C1D28D09A4B}"/>
              </a:ext>
            </a:extLst>
          </p:cNvPr>
          <p:cNvSpPr txBox="1"/>
          <p:nvPr/>
        </p:nvSpPr>
        <p:spPr>
          <a:xfrm>
            <a:off x="570632" y="6076863"/>
            <a:ext cx="5077132" cy="400110"/>
          </a:xfrm>
          <a:prstGeom prst="rect">
            <a:avLst/>
          </a:prstGeom>
          <a:noFill/>
        </p:spPr>
        <p:txBody>
          <a:bodyPr wrap="square">
            <a:spAutoFit/>
          </a:bodyPr>
          <a:lstStyle/>
          <a:p>
            <a:pPr marL="228600" indent="-228600">
              <a:buAutoNum type="arabicPlain"/>
            </a:pPr>
            <a:r>
              <a:rPr lang="en-US" sz="1000" spc="-10" dirty="0">
                <a:solidFill>
                  <a:schemeClr val="tx2">
                    <a:lumMod val="60000"/>
                    <a:lumOff val="40000"/>
                  </a:schemeClr>
                </a:solidFill>
                <a:ea typeface="Calibri" panose="020F0502020204030204" pitchFamily="34" charset="0"/>
                <a:cs typeface="Times New Roman" panose="02020603050405020304" pitchFamily="18" charset="0"/>
              </a:rPr>
              <a:t>See Appendix – Mineral Resources slide 13 for details.</a:t>
            </a:r>
          </a:p>
          <a:p>
            <a:pPr marL="228600" indent="-228600">
              <a:buAutoNum type="arabicPlain"/>
            </a:pPr>
            <a:r>
              <a:rPr lang="en-US" sz="1000" spc="-10" dirty="0">
                <a:solidFill>
                  <a:schemeClr val="tx2">
                    <a:lumMod val="60000"/>
                    <a:lumOff val="40000"/>
                  </a:schemeClr>
                </a:solidFill>
                <a:ea typeface="Calibri" panose="020F0502020204030204" pitchFamily="34" charset="0"/>
                <a:cs typeface="Times New Roman" panose="02020603050405020304" pitchFamily="18" charset="0"/>
              </a:rPr>
              <a:t>See Appendix – Mineral Reserves slide 14.</a:t>
            </a:r>
            <a:endParaRPr lang="en-US" sz="1000" dirty="0"/>
          </a:p>
        </p:txBody>
      </p:sp>
      <p:graphicFrame>
        <p:nvGraphicFramePr>
          <p:cNvPr id="19" name="Table 18">
            <a:extLst>
              <a:ext uri="{FF2B5EF4-FFF2-40B4-BE49-F238E27FC236}">
                <a16:creationId xmlns:a16="http://schemas.microsoft.com/office/drawing/2014/main" id="{4DF9D3AD-58E8-6262-C15C-1CA5B7960788}"/>
              </a:ext>
            </a:extLst>
          </p:cNvPr>
          <p:cNvGraphicFramePr>
            <a:graphicFrameLocks noGrp="1"/>
          </p:cNvGraphicFramePr>
          <p:nvPr>
            <p:extLst>
              <p:ext uri="{D42A27DB-BD31-4B8C-83A1-F6EECF244321}">
                <p14:modId xmlns:p14="http://schemas.microsoft.com/office/powerpoint/2010/main" val="3461571110"/>
              </p:ext>
            </p:extLst>
          </p:nvPr>
        </p:nvGraphicFramePr>
        <p:xfrm>
          <a:off x="904801" y="3474174"/>
          <a:ext cx="4622800" cy="1667802"/>
        </p:xfrm>
        <a:graphic>
          <a:graphicData uri="http://schemas.openxmlformats.org/drawingml/2006/table">
            <a:tbl>
              <a:tblPr/>
              <a:tblGrid>
                <a:gridCol w="1917700">
                  <a:extLst>
                    <a:ext uri="{9D8B030D-6E8A-4147-A177-3AD203B41FA5}">
                      <a16:colId xmlns:a16="http://schemas.microsoft.com/office/drawing/2014/main" val="419592909"/>
                    </a:ext>
                  </a:extLst>
                </a:gridCol>
                <a:gridCol w="850900">
                  <a:extLst>
                    <a:ext uri="{9D8B030D-6E8A-4147-A177-3AD203B41FA5}">
                      <a16:colId xmlns:a16="http://schemas.microsoft.com/office/drawing/2014/main" val="681750161"/>
                    </a:ext>
                  </a:extLst>
                </a:gridCol>
                <a:gridCol w="774700">
                  <a:extLst>
                    <a:ext uri="{9D8B030D-6E8A-4147-A177-3AD203B41FA5}">
                      <a16:colId xmlns:a16="http://schemas.microsoft.com/office/drawing/2014/main" val="2858735170"/>
                    </a:ext>
                  </a:extLst>
                </a:gridCol>
                <a:gridCol w="1079500">
                  <a:extLst>
                    <a:ext uri="{9D8B030D-6E8A-4147-A177-3AD203B41FA5}">
                      <a16:colId xmlns:a16="http://schemas.microsoft.com/office/drawing/2014/main" val="2167286203"/>
                    </a:ext>
                  </a:extLst>
                </a:gridCol>
              </a:tblGrid>
              <a:tr h="393738">
                <a:tc gridSpan="4">
                  <a:txBody>
                    <a:bodyPr/>
                    <a:lstStyle/>
                    <a:p>
                      <a:pPr algn="ctr" fontAlgn="b">
                        <a:buNone/>
                      </a:pPr>
                      <a:r>
                        <a:rPr lang="en-US" sz="1400" b="1" i="0" u="none" strike="noStrike" dirty="0">
                          <a:solidFill>
                            <a:srgbClr val="00295F"/>
                          </a:solidFill>
                          <a:effectLst/>
                          <a:latin typeface="Arial" panose="020B0604020202020204" pitchFamily="34" charset="0"/>
                        </a:rPr>
                        <a:t> Total Mineral Resources </a:t>
                      </a:r>
                    </a:p>
                  </a:txBody>
                  <a:tcPr marL="7620" marR="7620" marT="7620" marB="0" anchor="b">
                    <a:lnL>
                      <a:noFill/>
                    </a:lnL>
                    <a:lnT>
                      <a:noFill/>
                    </a:lnT>
                    <a:lnB>
                      <a:noFill/>
                    </a:lnB>
                    <a:noFill/>
                  </a:tcPr>
                </a:tc>
                <a:tc hMerge="1">
                  <a:txBody>
                    <a:bodyPr/>
                    <a:lstStyle/>
                    <a:p>
                      <a:endParaRPr dirty="0"/>
                    </a:p>
                  </a:txBody>
                  <a:tcPr marL="7620" marR="7620" marT="7620" marB="0" anchor="b">
                    <a:lnL>
                      <a:noFill/>
                    </a:lnL>
                    <a:lnR>
                      <a:noFill/>
                    </a:lnR>
                    <a:lnT>
                      <a:noFill/>
                    </a:lnT>
                    <a:lnB>
                      <a:noFill/>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95189421"/>
                  </a:ext>
                </a:extLst>
              </a:tr>
              <a:tr h="512064">
                <a:tc>
                  <a:txBody>
                    <a:bodyPr/>
                    <a:lstStyle/>
                    <a:p>
                      <a:pPr algn="ctr" fontAlgn="b">
                        <a:buNone/>
                      </a:pPr>
                      <a:endParaRPr lang="en-US" sz="1400" b="0"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a:txBody>
                    <a:bodyPr/>
                    <a:lstStyle/>
                    <a:p>
                      <a:pPr algn="ctr" fontAlgn="b">
                        <a:buNone/>
                      </a:pPr>
                      <a:r>
                        <a:rPr lang="en-US" sz="1400" b="1" i="0" u="none" strike="noStrike" dirty="0">
                          <a:solidFill>
                            <a:srgbClr val="00295F"/>
                          </a:solidFill>
                          <a:effectLst/>
                          <a:latin typeface="Arial" panose="020B0604020202020204" pitchFamily="34" charset="0"/>
                        </a:rPr>
                        <a:t> Tonnes</a:t>
                      </a:r>
                      <a:br>
                        <a:rPr lang="en-US" sz="1400" b="1" i="0" u="none" strike="noStrike" dirty="0">
                          <a:solidFill>
                            <a:srgbClr val="00295F"/>
                          </a:solidFill>
                          <a:effectLst/>
                          <a:latin typeface="Arial" panose="020B0604020202020204" pitchFamily="34" charset="0"/>
                        </a:rPr>
                      </a:br>
                      <a:r>
                        <a:rPr lang="en-US" sz="1400" b="1" i="0" u="none" strike="noStrike" dirty="0">
                          <a:solidFill>
                            <a:srgbClr val="00295F"/>
                          </a:solidFill>
                          <a:effectLst/>
                          <a:latin typeface="Arial" panose="020B0604020202020204" pitchFamily="34" charset="0"/>
                        </a:rPr>
                        <a:t>  (000) </a:t>
                      </a:r>
                    </a:p>
                  </a:txBody>
                  <a:tcPr marL="7620" marR="7620" marT="7620" marB="0" anchor="b">
                    <a:lnL>
                      <a:noFill/>
                    </a:lnL>
                    <a:lnR>
                      <a:noFill/>
                    </a:lnR>
                    <a:lnT>
                      <a:noFill/>
                    </a:lnT>
                    <a:lnB>
                      <a:noFill/>
                    </a:lnB>
                    <a:noFill/>
                  </a:tcPr>
                </a:tc>
                <a:tc>
                  <a:txBody>
                    <a:bodyPr/>
                    <a:lstStyle/>
                    <a:p>
                      <a:pPr algn="ctr" fontAlgn="b">
                        <a:buNone/>
                      </a:pPr>
                      <a:r>
                        <a:rPr lang="en-US" sz="1400" b="1" i="0" u="none" strike="noStrike" dirty="0">
                          <a:solidFill>
                            <a:srgbClr val="00295F"/>
                          </a:solidFill>
                          <a:effectLst/>
                          <a:latin typeface="Arial" panose="020B0604020202020204" pitchFamily="34" charset="0"/>
                        </a:rPr>
                        <a:t> Grade</a:t>
                      </a:r>
                      <a:br>
                        <a:rPr lang="en-US" sz="1400" b="1" i="0" u="none" strike="noStrike" dirty="0">
                          <a:solidFill>
                            <a:srgbClr val="00295F"/>
                          </a:solidFill>
                          <a:effectLst/>
                          <a:latin typeface="Arial" panose="020B0604020202020204" pitchFamily="34" charset="0"/>
                        </a:rPr>
                      </a:br>
                      <a:r>
                        <a:rPr lang="en-US" sz="1400" b="1" i="0" u="none" strike="noStrike" dirty="0">
                          <a:solidFill>
                            <a:srgbClr val="00295F"/>
                          </a:solidFill>
                          <a:effectLst/>
                          <a:latin typeface="Arial" panose="020B0604020202020204" pitchFamily="34" charset="0"/>
                        </a:rPr>
                        <a:t>  (g Au/t) </a:t>
                      </a:r>
                    </a:p>
                  </a:txBody>
                  <a:tcPr marL="7620" marR="7620" marT="7620" marB="0" anchor="b">
                    <a:lnL>
                      <a:noFill/>
                    </a:lnL>
                    <a:lnR>
                      <a:noFill/>
                    </a:lnR>
                    <a:lnT>
                      <a:noFill/>
                    </a:lnT>
                    <a:lnB>
                      <a:noFill/>
                    </a:lnB>
                    <a:noFill/>
                  </a:tcPr>
                </a:tc>
                <a:tc>
                  <a:txBody>
                    <a:bodyPr/>
                    <a:lstStyle/>
                    <a:p>
                      <a:pPr algn="ctr" fontAlgn="b">
                        <a:buNone/>
                      </a:pPr>
                      <a:r>
                        <a:rPr lang="en-US" sz="1400" b="1" i="0" u="none" strike="noStrike" dirty="0">
                          <a:solidFill>
                            <a:srgbClr val="00295F"/>
                          </a:solidFill>
                          <a:effectLst/>
                          <a:latin typeface="Arial" panose="020B0604020202020204" pitchFamily="34" charset="0"/>
                        </a:rPr>
                        <a:t> Gold Oz</a:t>
                      </a:r>
                      <a:br>
                        <a:rPr lang="en-US" sz="1400" b="1" i="0" u="none" strike="noStrike" dirty="0">
                          <a:solidFill>
                            <a:srgbClr val="00295F"/>
                          </a:solidFill>
                          <a:effectLst/>
                          <a:latin typeface="Arial" panose="020B0604020202020204" pitchFamily="34" charset="0"/>
                        </a:rPr>
                      </a:br>
                      <a:r>
                        <a:rPr lang="en-US" sz="1400" b="1" i="0" u="none" strike="noStrike" dirty="0">
                          <a:solidFill>
                            <a:srgbClr val="00295F"/>
                          </a:solidFill>
                          <a:effectLst/>
                          <a:latin typeface="Arial" panose="020B0604020202020204" pitchFamily="34" charset="0"/>
                        </a:rPr>
                        <a:t>(000) </a:t>
                      </a:r>
                    </a:p>
                  </a:txBody>
                  <a:tcPr marL="7620" marR="7620" marT="7620" marB="0" anchor="b">
                    <a:lnL>
                      <a:noFill/>
                    </a:lnL>
                    <a:lnR>
                      <a:noFill/>
                    </a:lnR>
                    <a:lnT>
                      <a:noFill/>
                    </a:lnT>
                    <a:lnB>
                      <a:noFill/>
                    </a:lnB>
                    <a:noFill/>
                  </a:tcPr>
                </a:tc>
                <a:extLst>
                  <a:ext uri="{0D108BD9-81ED-4DB2-BD59-A6C34878D82A}">
                    <a16:rowId xmlns:a16="http://schemas.microsoft.com/office/drawing/2014/main" val="794395074"/>
                  </a:ext>
                </a:extLst>
              </a:tr>
              <a:tr h="266700">
                <a:tc>
                  <a:txBody>
                    <a:bodyPr/>
                    <a:lstStyle/>
                    <a:p>
                      <a:pPr algn="l" fontAlgn="b">
                        <a:buNone/>
                      </a:pPr>
                      <a:r>
                        <a:rPr lang="en-US" sz="1300" b="1" i="0" u="none" strike="noStrike" dirty="0">
                          <a:solidFill>
                            <a:srgbClr val="393939"/>
                          </a:solidFill>
                          <a:effectLst/>
                          <a:latin typeface="Arial" panose="020B0604020202020204" pitchFamily="34" charset="0"/>
                        </a:rPr>
                        <a:t> </a:t>
                      </a:r>
                      <a:r>
                        <a:rPr lang="en-US" sz="1400" b="1" kern="1200" dirty="0">
                          <a:solidFill>
                            <a:srgbClr val="20404E"/>
                          </a:solidFill>
                          <a:latin typeface="Arial" panose="020B0604020202020204" pitchFamily="34" charset="0"/>
                          <a:ea typeface="+mn-ea"/>
                          <a:cs typeface="Arial" panose="020B0604020202020204" pitchFamily="34" charset="0"/>
                        </a:rPr>
                        <a:t>Measured &amp; Indicated</a:t>
                      </a:r>
                      <a:r>
                        <a:rPr lang="en-US" sz="1400" b="1" i="0" u="none" strike="noStrike" dirty="0">
                          <a:solidFill>
                            <a:srgbClr val="393939"/>
                          </a:solidFill>
                          <a:effectLst/>
                          <a:latin typeface="Arial" panose="020B0604020202020204" pitchFamily="34" charset="0"/>
                        </a:rPr>
                        <a:t> </a:t>
                      </a:r>
                    </a:p>
                  </a:txBody>
                  <a:tcPr marL="7620" marR="7620" marT="7620" marB="0" anchor="b">
                    <a:lnL>
                      <a:noFill/>
                    </a:lnL>
                    <a:lnR>
                      <a:noFill/>
                    </a:lnR>
                    <a:lnT>
                      <a:noFill/>
                    </a:lnT>
                    <a:lnB>
                      <a:noFill/>
                    </a:lnB>
                    <a:noFill/>
                  </a:tcPr>
                </a:tc>
                <a:tc>
                  <a:txBody>
                    <a:bodyPr/>
                    <a:lstStyle/>
                    <a:p>
                      <a:pPr algn="l" fontAlgn="b">
                        <a:buNone/>
                      </a:pPr>
                      <a:r>
                        <a:rPr lang="en-US" sz="1400" b="1" i="0" u="none" strike="noStrike" dirty="0">
                          <a:solidFill>
                            <a:srgbClr val="393939"/>
                          </a:solidFill>
                          <a:effectLst/>
                          <a:latin typeface="Arial" panose="020B0604020202020204" pitchFamily="34" charset="0"/>
                        </a:rPr>
                        <a:t>  </a:t>
                      </a:r>
                      <a:r>
                        <a:rPr lang="en-US" sz="1400" b="1" kern="1200" dirty="0">
                          <a:solidFill>
                            <a:srgbClr val="20404E"/>
                          </a:solidFill>
                          <a:latin typeface="Arial" panose="020B0604020202020204" pitchFamily="34" charset="0"/>
                          <a:ea typeface="+mn-ea"/>
                          <a:cs typeface="Arial" panose="020B0604020202020204" pitchFamily="34" charset="0"/>
                        </a:rPr>
                        <a:t>340,428 </a:t>
                      </a:r>
                    </a:p>
                  </a:txBody>
                  <a:tcPr marL="7620" marR="7620" marT="7620" marB="0" anchor="b">
                    <a:lnL>
                      <a:noFill/>
                    </a:lnL>
                    <a:lnR>
                      <a:noFill/>
                    </a:lnR>
                    <a:lnT>
                      <a:noFill/>
                    </a:lnT>
                    <a:lnB>
                      <a:noFill/>
                    </a:lnB>
                    <a:noFill/>
                  </a:tcPr>
                </a:tc>
                <a:tc>
                  <a:txBody>
                    <a:bodyPr/>
                    <a:lstStyle/>
                    <a:p>
                      <a:pPr algn="l" fontAlgn="b">
                        <a:buNone/>
                      </a:pPr>
                      <a:r>
                        <a:rPr lang="en-US" sz="1400" b="1" kern="1200" dirty="0">
                          <a:solidFill>
                            <a:srgbClr val="20404E"/>
                          </a:solidFill>
                          <a:latin typeface="Arial" panose="020B0604020202020204" pitchFamily="34" charset="0"/>
                          <a:ea typeface="+mn-ea"/>
                          <a:cs typeface="Arial" panose="020B0604020202020204" pitchFamily="34" charset="0"/>
                        </a:rPr>
                        <a:t>       0.83 </a:t>
                      </a:r>
                    </a:p>
                  </a:txBody>
                  <a:tcPr marL="7620" marR="7620" marT="7620" marB="0" anchor="b">
                    <a:lnL>
                      <a:noFill/>
                    </a:lnL>
                    <a:lnR>
                      <a:noFill/>
                    </a:lnR>
                    <a:lnT>
                      <a:noFill/>
                    </a:lnT>
                    <a:lnB>
                      <a:noFill/>
                    </a:lnB>
                    <a:noFill/>
                  </a:tcPr>
                </a:tc>
                <a:tc>
                  <a:txBody>
                    <a:bodyPr/>
                    <a:lstStyle/>
                    <a:p>
                      <a:pPr algn="ctr" fontAlgn="b">
                        <a:buNone/>
                      </a:pPr>
                      <a:r>
                        <a:rPr lang="en-US" sz="1400" b="1" kern="1200" dirty="0">
                          <a:solidFill>
                            <a:srgbClr val="20404E"/>
                          </a:solidFill>
                          <a:latin typeface="Arial" panose="020B0604020202020204" pitchFamily="34" charset="0"/>
                          <a:ea typeface="+mn-ea"/>
                          <a:cs typeface="Arial" panose="020B0604020202020204" pitchFamily="34" charset="0"/>
                        </a:rPr>
                        <a:t>           9,122 </a:t>
                      </a:r>
                    </a:p>
                  </a:txBody>
                  <a:tcPr marL="7620" marR="7620" marT="7620" marB="0" anchor="b">
                    <a:lnL>
                      <a:noFill/>
                    </a:lnL>
                    <a:lnR>
                      <a:noFill/>
                    </a:lnR>
                    <a:lnT>
                      <a:noFill/>
                    </a:lnT>
                    <a:lnB>
                      <a:noFill/>
                    </a:lnB>
                    <a:noFill/>
                  </a:tcPr>
                </a:tc>
                <a:extLst>
                  <a:ext uri="{0D108BD9-81ED-4DB2-BD59-A6C34878D82A}">
                    <a16:rowId xmlns:a16="http://schemas.microsoft.com/office/drawing/2014/main" val="2489256907"/>
                  </a:ext>
                </a:extLst>
              </a:tr>
              <a:tr h="266700">
                <a:tc>
                  <a:txBody>
                    <a:bodyPr/>
                    <a:lstStyle/>
                    <a:p>
                      <a:pPr algn="l" fontAlgn="b">
                        <a:buNone/>
                      </a:pPr>
                      <a:r>
                        <a:rPr lang="en-US" sz="1300" b="0" i="0" u="none" strike="noStrike" dirty="0">
                          <a:solidFill>
                            <a:srgbClr val="393939"/>
                          </a:solidFill>
                          <a:effectLst/>
                          <a:latin typeface="Arial" panose="020B0604020202020204" pitchFamily="34" charset="0"/>
                        </a:rPr>
                        <a:t> </a:t>
                      </a:r>
                      <a:r>
                        <a:rPr lang="en-US" sz="1400" kern="1200" dirty="0">
                          <a:solidFill>
                            <a:srgbClr val="20404E"/>
                          </a:solidFill>
                          <a:latin typeface="Arial" panose="020B0604020202020204" pitchFamily="34" charset="0"/>
                          <a:ea typeface="+mn-ea"/>
                          <a:cs typeface="Arial" panose="020B0604020202020204" pitchFamily="34" charset="0"/>
                        </a:rPr>
                        <a:t>Inferred</a:t>
                      </a:r>
                      <a:r>
                        <a:rPr lang="en-US" sz="1300" b="0" i="0" u="none" strike="noStrike" dirty="0">
                          <a:solidFill>
                            <a:srgbClr val="393939"/>
                          </a:solidFill>
                          <a:effectLst/>
                          <a:latin typeface="Arial" panose="020B0604020202020204" pitchFamily="34" charset="0"/>
                        </a:rPr>
                        <a:t> </a:t>
                      </a:r>
                    </a:p>
                  </a:txBody>
                  <a:tcPr marL="7620" marR="7620" marT="7620" marB="0" anchor="b">
                    <a:lnL>
                      <a:noFill/>
                    </a:lnL>
                    <a:lnR>
                      <a:noFill/>
                    </a:lnR>
                    <a:lnT>
                      <a:noFill/>
                    </a:lnT>
                    <a:lnB>
                      <a:noFill/>
                    </a:lnB>
                    <a:noFill/>
                  </a:tcPr>
                </a:tc>
                <a:tc>
                  <a:txBody>
                    <a:bodyPr/>
                    <a:lstStyle/>
                    <a:p>
                      <a:pPr algn="l" fontAlgn="b">
                        <a:buNone/>
                      </a:pPr>
                      <a:r>
                        <a:rPr lang="en-US" sz="1400" kern="1200" dirty="0">
                          <a:solidFill>
                            <a:srgbClr val="20404E"/>
                          </a:solidFill>
                          <a:latin typeface="Arial" panose="020B0604020202020204" pitchFamily="34" charset="0"/>
                          <a:ea typeface="+mn-ea"/>
                          <a:cs typeface="Arial" panose="020B0604020202020204" pitchFamily="34" charset="0"/>
                        </a:rPr>
                        <a:t>    57,099 </a:t>
                      </a:r>
                    </a:p>
                  </a:txBody>
                  <a:tcPr marL="7620" marR="7620" marT="7620" marB="0" anchor="b">
                    <a:lnL>
                      <a:noFill/>
                    </a:lnL>
                    <a:lnR>
                      <a:noFill/>
                    </a:lnR>
                    <a:lnT>
                      <a:noFill/>
                    </a:lnT>
                    <a:lnB>
                      <a:noFill/>
                    </a:lnB>
                    <a:noFill/>
                  </a:tcPr>
                </a:tc>
                <a:tc>
                  <a:txBody>
                    <a:bodyPr/>
                    <a:lstStyle/>
                    <a:p>
                      <a:pPr algn="l" fontAlgn="b">
                        <a:buNone/>
                      </a:pPr>
                      <a:r>
                        <a:rPr lang="en-US" sz="1400" kern="1200" dirty="0">
                          <a:solidFill>
                            <a:srgbClr val="20404E"/>
                          </a:solidFill>
                          <a:latin typeface="Arial" panose="020B0604020202020204" pitchFamily="34" charset="0"/>
                          <a:ea typeface="+mn-ea"/>
                          <a:cs typeface="Arial" panose="020B0604020202020204" pitchFamily="34" charset="0"/>
                        </a:rPr>
                        <a:t>       0.78 </a:t>
                      </a:r>
                    </a:p>
                  </a:txBody>
                  <a:tcPr marL="7620" marR="7620" marT="7620" marB="0" anchor="b">
                    <a:lnL>
                      <a:noFill/>
                    </a:lnL>
                    <a:lnR>
                      <a:noFill/>
                    </a:lnR>
                    <a:lnT>
                      <a:noFill/>
                    </a:lnT>
                    <a:lnB>
                      <a:noFill/>
                    </a:lnB>
                    <a:noFill/>
                  </a:tcPr>
                </a:tc>
                <a:tc>
                  <a:txBody>
                    <a:bodyPr/>
                    <a:lstStyle/>
                    <a:p>
                      <a:pPr algn="ctr" fontAlgn="b">
                        <a:buNone/>
                      </a:pPr>
                      <a:r>
                        <a:rPr lang="en-US" sz="1400" kern="1200" dirty="0">
                          <a:solidFill>
                            <a:srgbClr val="20404E"/>
                          </a:solidFill>
                          <a:latin typeface="Arial" panose="020B0604020202020204" pitchFamily="34" charset="0"/>
                          <a:ea typeface="+mn-ea"/>
                          <a:cs typeface="Arial" panose="020B0604020202020204" pitchFamily="34" charset="0"/>
                        </a:rPr>
                        <a:t>           1,433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44586052"/>
                  </a:ext>
                </a:extLst>
              </a:tr>
              <a:tr h="228600">
                <a:tc>
                  <a:txBody>
                    <a:bodyPr/>
                    <a:lstStyle/>
                    <a:p>
                      <a:pPr algn="l" fontAlgn="b">
                        <a:buNone/>
                      </a:pPr>
                      <a:endParaRPr lang="en-US" sz="1100" b="0" i="0" u="none" strike="noStrike" dirty="0">
                        <a:solidFill>
                          <a:srgbClr val="393939"/>
                        </a:solidFill>
                        <a:effectLst/>
                        <a:latin typeface="Arial" panose="020B0604020202020204" pitchFamily="34" charset="0"/>
                      </a:endParaRPr>
                    </a:p>
                  </a:txBody>
                  <a:tcPr marL="7620" marR="7620" marT="7620" marB="0" anchor="b">
                    <a:lnL>
                      <a:noFill/>
                    </a:lnL>
                    <a:lnR>
                      <a:noFill/>
                    </a:lnR>
                    <a:lnT>
                      <a:noFill/>
                    </a:lnT>
                    <a:lnB>
                      <a:noFill/>
                    </a:lnB>
                    <a:noFill/>
                  </a:tcPr>
                </a:tc>
                <a:tc>
                  <a:txBody>
                    <a:bodyPr/>
                    <a:lstStyle/>
                    <a:p>
                      <a:pPr algn="l" fontAlgn="b">
                        <a:buNone/>
                      </a:pPr>
                      <a:endParaRPr lang="en-US" sz="1400" b="0" i="0" u="none" strike="noStrike" dirty="0">
                        <a:solidFill>
                          <a:srgbClr val="393939"/>
                        </a:solidFill>
                        <a:effectLst/>
                        <a:latin typeface="Arial" panose="020B0604020202020204" pitchFamily="34" charset="0"/>
                      </a:endParaRPr>
                    </a:p>
                  </a:txBody>
                  <a:tcPr marL="7620" marR="7620" marT="7620" marB="0" anchor="b">
                    <a:lnL>
                      <a:noFill/>
                    </a:lnL>
                    <a:lnR>
                      <a:noFill/>
                    </a:lnR>
                    <a:lnT>
                      <a:noFill/>
                    </a:lnT>
                    <a:lnB>
                      <a:noFill/>
                    </a:lnB>
                    <a:noFill/>
                  </a:tcPr>
                </a:tc>
                <a:tc>
                  <a:txBody>
                    <a:bodyPr/>
                    <a:lstStyle/>
                    <a:p>
                      <a:pPr algn="l" fontAlgn="b">
                        <a:buNone/>
                      </a:pPr>
                      <a:endParaRPr lang="en-US" sz="1400" kern="1200" dirty="0">
                        <a:solidFill>
                          <a:srgbClr val="20404E"/>
                        </a:solidFill>
                        <a:latin typeface="Arial" panose="020B0604020202020204" pitchFamily="34" charset="0"/>
                        <a:ea typeface="+mn-ea"/>
                        <a:cs typeface="Arial" panose="020B0604020202020204" pitchFamily="34" charset="0"/>
                      </a:endParaRPr>
                    </a:p>
                  </a:txBody>
                  <a:tcPr marL="7620" marR="7620" marT="7620" marB="0" anchor="b">
                    <a:lnL>
                      <a:noFill/>
                    </a:lnL>
                    <a:lnR>
                      <a:noFill/>
                    </a:lnR>
                    <a:lnT>
                      <a:noFill/>
                    </a:lnT>
                    <a:lnB>
                      <a:noFill/>
                    </a:lnB>
                    <a:noFill/>
                  </a:tcPr>
                </a:tc>
                <a:tc>
                  <a:txBody>
                    <a:bodyPr/>
                    <a:lstStyle/>
                    <a:p>
                      <a:pPr algn="ctr" fontAlgn="b">
                        <a:buNone/>
                      </a:pPr>
                      <a:r>
                        <a:rPr lang="en-US" sz="1400" kern="1200" dirty="0">
                          <a:solidFill>
                            <a:srgbClr val="20404E"/>
                          </a:solidFill>
                          <a:latin typeface="Arial" panose="020B0604020202020204" pitchFamily="34" charset="0"/>
                          <a:ea typeface="+mn-ea"/>
                          <a:cs typeface="Arial" panose="020B0604020202020204" pitchFamily="34" charset="0"/>
                        </a:rPr>
                        <a:t>         10,555 </a:t>
                      </a:r>
                    </a:p>
                  </a:txBody>
                  <a:tcPr marL="7620" marR="7620" marT="7620"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extLst>
                  <a:ext uri="{0D108BD9-81ED-4DB2-BD59-A6C34878D82A}">
                    <a16:rowId xmlns:a16="http://schemas.microsoft.com/office/drawing/2014/main" val="1229652028"/>
                  </a:ext>
                </a:extLst>
              </a:tr>
            </a:tbl>
          </a:graphicData>
        </a:graphic>
      </p:graphicFrame>
      <p:graphicFrame>
        <p:nvGraphicFramePr>
          <p:cNvPr id="21" name="Table 20">
            <a:extLst>
              <a:ext uri="{FF2B5EF4-FFF2-40B4-BE49-F238E27FC236}">
                <a16:creationId xmlns:a16="http://schemas.microsoft.com/office/drawing/2014/main" id="{27CCBB1C-C7B3-D0F7-0D24-178645ED2559}"/>
              </a:ext>
            </a:extLst>
          </p:cNvPr>
          <p:cNvGraphicFramePr>
            <a:graphicFrameLocks noGrp="1"/>
          </p:cNvGraphicFramePr>
          <p:nvPr>
            <p:extLst>
              <p:ext uri="{D42A27DB-BD31-4B8C-83A1-F6EECF244321}">
                <p14:modId xmlns:p14="http://schemas.microsoft.com/office/powerpoint/2010/main" val="3382124189"/>
              </p:ext>
            </p:extLst>
          </p:nvPr>
        </p:nvGraphicFramePr>
        <p:xfrm>
          <a:off x="6469380" y="3571157"/>
          <a:ext cx="4420144" cy="1570819"/>
        </p:xfrm>
        <a:graphic>
          <a:graphicData uri="http://schemas.openxmlformats.org/drawingml/2006/table">
            <a:tbl>
              <a:tblPr/>
              <a:tblGrid>
                <a:gridCol w="1495044">
                  <a:extLst>
                    <a:ext uri="{9D8B030D-6E8A-4147-A177-3AD203B41FA5}">
                      <a16:colId xmlns:a16="http://schemas.microsoft.com/office/drawing/2014/main" val="3421109705"/>
                    </a:ext>
                  </a:extLst>
                </a:gridCol>
                <a:gridCol w="1152144">
                  <a:extLst>
                    <a:ext uri="{9D8B030D-6E8A-4147-A177-3AD203B41FA5}">
                      <a16:colId xmlns:a16="http://schemas.microsoft.com/office/drawing/2014/main" val="2313725910"/>
                    </a:ext>
                  </a:extLst>
                </a:gridCol>
                <a:gridCol w="1018829">
                  <a:extLst>
                    <a:ext uri="{9D8B030D-6E8A-4147-A177-3AD203B41FA5}">
                      <a16:colId xmlns:a16="http://schemas.microsoft.com/office/drawing/2014/main" val="2136051814"/>
                    </a:ext>
                  </a:extLst>
                </a:gridCol>
                <a:gridCol w="754127">
                  <a:extLst>
                    <a:ext uri="{9D8B030D-6E8A-4147-A177-3AD203B41FA5}">
                      <a16:colId xmlns:a16="http://schemas.microsoft.com/office/drawing/2014/main" val="1755302602"/>
                    </a:ext>
                  </a:extLst>
                </a:gridCol>
              </a:tblGrid>
              <a:tr h="322110">
                <a:tc gridSpan="4">
                  <a:txBody>
                    <a:bodyPr/>
                    <a:lstStyle/>
                    <a:p>
                      <a:pPr algn="l" fontAlgn="b">
                        <a:buNone/>
                      </a:pPr>
                      <a:r>
                        <a:rPr lang="en-US" sz="1300" b="1" i="0" u="none" strike="noStrike" dirty="0">
                          <a:solidFill>
                            <a:srgbClr val="153D64"/>
                          </a:solidFill>
                          <a:effectLst/>
                          <a:latin typeface="Arial" panose="020B0604020202020204" pitchFamily="34" charset="0"/>
                        </a:rPr>
                        <a:t>       </a:t>
                      </a:r>
                      <a:r>
                        <a:rPr lang="en-US" sz="1400" b="1" i="0" u="none" strike="noStrike" kern="1200" dirty="0">
                          <a:solidFill>
                            <a:srgbClr val="00295F"/>
                          </a:solidFill>
                          <a:effectLst/>
                          <a:latin typeface="Arial" panose="020B0604020202020204" pitchFamily="34" charset="0"/>
                          <a:ea typeface="+mn-ea"/>
                          <a:cs typeface="+mn-cs"/>
                        </a:rPr>
                        <a:t>Proven and Probable Mineral Reserves </a:t>
                      </a:r>
                    </a:p>
                  </a:txBody>
                  <a:tcPr marL="7620" marR="7620" marT="7620" marB="0" anchor="b">
                    <a:lnL>
                      <a:noFill/>
                    </a:lnL>
                    <a:lnR>
                      <a:noFill/>
                    </a:lnR>
                    <a:lnT>
                      <a:noFill/>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62054121"/>
                  </a:ext>
                </a:extLst>
              </a:tr>
              <a:tr h="485652">
                <a:tc>
                  <a:txBody>
                    <a:bodyPr/>
                    <a:lstStyle/>
                    <a:p>
                      <a:pPr algn="l" fontAlgn="b">
                        <a:buNone/>
                      </a:pPr>
                      <a:endParaRPr lang="en-US" sz="1400" b="1" kern="1200" dirty="0">
                        <a:solidFill>
                          <a:srgbClr val="20404E"/>
                        </a:solidFill>
                        <a:latin typeface="Arial" panose="020B0604020202020204" pitchFamily="34" charset="0"/>
                        <a:ea typeface="+mn-ea"/>
                        <a:cs typeface="Arial" panose="020B0604020202020204" pitchFamily="34" charset="0"/>
                      </a:endParaRPr>
                    </a:p>
                  </a:txBody>
                  <a:tcPr marL="7620" marR="7620" marT="7620" marB="0" anchor="b">
                    <a:lnL>
                      <a:noFill/>
                    </a:lnL>
                    <a:lnR>
                      <a:noFill/>
                    </a:lnR>
                    <a:lnT>
                      <a:noFill/>
                    </a:lnT>
                    <a:lnB>
                      <a:noFill/>
                    </a:lnB>
                    <a:noFill/>
                  </a:tcPr>
                </a:tc>
                <a:tc>
                  <a:txBody>
                    <a:bodyPr/>
                    <a:lstStyle/>
                    <a:p>
                      <a:pPr algn="ctr" fontAlgn="b">
                        <a:buNone/>
                      </a:pPr>
                      <a:r>
                        <a:rPr lang="en-US" sz="1400" b="1" i="0" u="none" strike="noStrike" dirty="0">
                          <a:solidFill>
                            <a:srgbClr val="00295F"/>
                          </a:solidFill>
                          <a:effectLst/>
                          <a:latin typeface="Arial" panose="020B0604020202020204" pitchFamily="34" charset="0"/>
                        </a:rPr>
                        <a:t> Tonnes</a:t>
                      </a:r>
                      <a:br>
                        <a:rPr lang="en-US" sz="1400" b="1" i="0" u="none" strike="noStrike" dirty="0">
                          <a:solidFill>
                            <a:srgbClr val="00295F"/>
                          </a:solidFill>
                          <a:effectLst/>
                          <a:latin typeface="Arial" panose="020B0604020202020204" pitchFamily="34" charset="0"/>
                        </a:rPr>
                      </a:br>
                      <a:r>
                        <a:rPr lang="en-US" sz="1400" b="1" i="0" u="none" strike="noStrike" dirty="0">
                          <a:solidFill>
                            <a:srgbClr val="00295F"/>
                          </a:solidFill>
                          <a:effectLst/>
                          <a:latin typeface="Arial" panose="020B0604020202020204" pitchFamily="34" charset="0"/>
                        </a:rPr>
                        <a:t>  (000) </a:t>
                      </a:r>
                    </a:p>
                  </a:txBody>
                  <a:tcPr marL="7620" marR="7620" marT="7620" marB="0" anchor="b">
                    <a:lnL>
                      <a:noFill/>
                    </a:lnL>
                    <a:lnR>
                      <a:noFill/>
                    </a:lnR>
                    <a:lnT>
                      <a:noFill/>
                    </a:lnT>
                    <a:lnB>
                      <a:noFill/>
                    </a:lnB>
                    <a:noFill/>
                  </a:tcPr>
                </a:tc>
                <a:tc>
                  <a:txBody>
                    <a:bodyPr/>
                    <a:lstStyle/>
                    <a:p>
                      <a:pPr algn="ctr" fontAlgn="b">
                        <a:buNone/>
                      </a:pPr>
                      <a:r>
                        <a:rPr lang="en-US" sz="1400" b="1" i="0" u="none" strike="noStrike" dirty="0">
                          <a:solidFill>
                            <a:srgbClr val="00295F"/>
                          </a:solidFill>
                          <a:effectLst/>
                          <a:latin typeface="Arial" panose="020B0604020202020204" pitchFamily="34" charset="0"/>
                        </a:rPr>
                        <a:t>Grade</a:t>
                      </a:r>
                      <a:br>
                        <a:rPr lang="en-US" sz="1400" b="1" i="0" u="none" strike="noStrike" dirty="0">
                          <a:solidFill>
                            <a:srgbClr val="00295F"/>
                          </a:solidFill>
                          <a:effectLst/>
                          <a:latin typeface="Arial" panose="020B0604020202020204" pitchFamily="34" charset="0"/>
                        </a:rPr>
                      </a:br>
                      <a:r>
                        <a:rPr lang="en-US" sz="1400" b="1" i="0" u="none" strike="noStrike" dirty="0">
                          <a:solidFill>
                            <a:srgbClr val="00295F"/>
                          </a:solidFill>
                          <a:effectLst/>
                          <a:latin typeface="Arial" panose="020B0604020202020204" pitchFamily="34" charset="0"/>
                        </a:rPr>
                        <a:t>  (g Au/t) </a:t>
                      </a:r>
                    </a:p>
                  </a:txBody>
                  <a:tcPr marL="7620" marR="7620" marT="7620" marB="0" anchor="b">
                    <a:lnL>
                      <a:noFill/>
                    </a:lnL>
                    <a:lnR>
                      <a:noFill/>
                    </a:lnR>
                    <a:lnT>
                      <a:noFill/>
                    </a:lnT>
                    <a:lnB>
                      <a:noFill/>
                    </a:lnB>
                    <a:noFill/>
                  </a:tcPr>
                </a:tc>
                <a:tc>
                  <a:txBody>
                    <a:bodyPr/>
                    <a:lstStyle/>
                    <a:p>
                      <a:pPr algn="ctr" fontAlgn="b">
                        <a:buNone/>
                      </a:pPr>
                      <a:r>
                        <a:rPr lang="en-US" sz="1400" b="1" i="0" u="none" strike="noStrike" dirty="0">
                          <a:solidFill>
                            <a:srgbClr val="00295F"/>
                          </a:solidFill>
                          <a:effectLst/>
                          <a:latin typeface="Arial" panose="020B0604020202020204" pitchFamily="34" charset="0"/>
                        </a:rPr>
                        <a:t> Gold Oz</a:t>
                      </a:r>
                      <a:br>
                        <a:rPr lang="en-US" sz="1400" b="1" i="0" u="none" strike="noStrike" dirty="0">
                          <a:solidFill>
                            <a:srgbClr val="00295F"/>
                          </a:solidFill>
                          <a:effectLst/>
                          <a:latin typeface="Arial" panose="020B0604020202020204" pitchFamily="34" charset="0"/>
                        </a:rPr>
                      </a:br>
                      <a:r>
                        <a:rPr lang="en-US" sz="1400" b="1" i="0" u="none" strike="noStrike" dirty="0">
                          <a:solidFill>
                            <a:srgbClr val="00295F"/>
                          </a:solidFill>
                          <a:effectLst/>
                          <a:latin typeface="Arial" panose="020B0604020202020204" pitchFamily="34" charset="0"/>
                        </a:rPr>
                        <a:t>(000) </a:t>
                      </a:r>
                    </a:p>
                  </a:txBody>
                  <a:tcPr marL="7620" marR="7620" marT="7620" marB="0" anchor="b">
                    <a:lnL>
                      <a:noFill/>
                    </a:lnL>
                    <a:lnR>
                      <a:noFill/>
                    </a:lnR>
                    <a:lnT>
                      <a:noFill/>
                    </a:lnT>
                    <a:lnB>
                      <a:noFill/>
                    </a:lnB>
                    <a:noFill/>
                  </a:tcPr>
                </a:tc>
                <a:extLst>
                  <a:ext uri="{0D108BD9-81ED-4DB2-BD59-A6C34878D82A}">
                    <a16:rowId xmlns:a16="http://schemas.microsoft.com/office/drawing/2014/main" val="1434100257"/>
                  </a:ext>
                </a:extLst>
              </a:tr>
              <a:tr h="291514">
                <a:tc>
                  <a:txBody>
                    <a:bodyPr/>
                    <a:lstStyle/>
                    <a:p>
                      <a:pPr algn="l" fontAlgn="b">
                        <a:buNone/>
                      </a:pPr>
                      <a:r>
                        <a:rPr lang="en-US" sz="1300" b="1" i="0" u="none" strike="noStrike" dirty="0">
                          <a:solidFill>
                            <a:srgbClr val="393939"/>
                          </a:solidFill>
                          <a:effectLst/>
                          <a:latin typeface="Arial" panose="020B0604020202020204" pitchFamily="34" charset="0"/>
                        </a:rPr>
                        <a:t> </a:t>
                      </a:r>
                      <a:r>
                        <a:rPr lang="en-US" sz="1400" b="1" kern="1200" dirty="0">
                          <a:solidFill>
                            <a:srgbClr val="20404E"/>
                          </a:solidFill>
                          <a:latin typeface="Arial" panose="020B0604020202020204" pitchFamily="34" charset="0"/>
                          <a:ea typeface="+mn-ea"/>
                          <a:cs typeface="Arial" panose="020B0604020202020204" pitchFamily="34" charset="0"/>
                        </a:rPr>
                        <a:t>Batman Deposit </a:t>
                      </a:r>
                    </a:p>
                  </a:txBody>
                  <a:tcPr marL="7620" marR="7620" marT="7620" marB="0" anchor="b">
                    <a:lnL>
                      <a:noFill/>
                    </a:lnL>
                    <a:lnR>
                      <a:noFill/>
                    </a:lnR>
                    <a:lnT>
                      <a:noFill/>
                    </a:lnT>
                    <a:lnB>
                      <a:noFill/>
                    </a:lnB>
                    <a:noFill/>
                  </a:tcPr>
                </a:tc>
                <a:tc>
                  <a:txBody>
                    <a:bodyPr/>
                    <a:lstStyle/>
                    <a:p>
                      <a:pPr algn="l" fontAlgn="b">
                        <a:buNone/>
                      </a:pPr>
                      <a:r>
                        <a:rPr lang="en-US" sz="1400" b="1" i="0" u="none" strike="noStrike" dirty="0">
                          <a:solidFill>
                            <a:srgbClr val="393939"/>
                          </a:solidFill>
                          <a:effectLst/>
                          <a:latin typeface="Arial" panose="020B0604020202020204" pitchFamily="34" charset="0"/>
                        </a:rPr>
                        <a:t>    158,263 </a:t>
                      </a:r>
                    </a:p>
                  </a:txBody>
                  <a:tcPr marL="7620" marR="7620" marT="7620" marB="0" anchor="b">
                    <a:lnL>
                      <a:noFill/>
                    </a:lnL>
                    <a:lnR>
                      <a:noFill/>
                    </a:lnR>
                    <a:lnT>
                      <a:noFill/>
                    </a:lnT>
                    <a:lnB>
                      <a:noFill/>
                    </a:lnB>
                    <a:noFill/>
                  </a:tcPr>
                </a:tc>
                <a:tc>
                  <a:txBody>
                    <a:bodyPr/>
                    <a:lstStyle/>
                    <a:p>
                      <a:pPr algn="l" fontAlgn="b">
                        <a:buNone/>
                      </a:pPr>
                      <a:r>
                        <a:rPr lang="en-US" sz="1400" b="1" i="0" u="none" strike="noStrike" dirty="0">
                          <a:solidFill>
                            <a:srgbClr val="393939"/>
                          </a:solidFill>
                          <a:effectLst/>
                          <a:latin typeface="Arial" panose="020B0604020202020204" pitchFamily="34" charset="0"/>
                        </a:rPr>
                        <a:t> 0.97 </a:t>
                      </a:r>
                    </a:p>
                  </a:txBody>
                  <a:tcPr marL="7620" marR="7620" marT="7620" marB="0" anchor="b">
                    <a:lnL>
                      <a:noFill/>
                    </a:lnL>
                    <a:lnR>
                      <a:noFill/>
                    </a:lnR>
                    <a:lnT>
                      <a:noFill/>
                    </a:lnT>
                    <a:lnB>
                      <a:noFill/>
                    </a:lnB>
                    <a:noFill/>
                  </a:tcPr>
                </a:tc>
                <a:tc>
                  <a:txBody>
                    <a:bodyPr/>
                    <a:lstStyle/>
                    <a:p>
                      <a:pPr algn="l" fontAlgn="b">
                        <a:buNone/>
                      </a:pPr>
                      <a:r>
                        <a:rPr lang="en-US" sz="1400" b="1" i="0" u="none" strike="noStrike" dirty="0">
                          <a:solidFill>
                            <a:srgbClr val="393939"/>
                          </a:solidFill>
                          <a:effectLst/>
                          <a:latin typeface="Arial" panose="020B0604020202020204" pitchFamily="34" charset="0"/>
                        </a:rPr>
                        <a:t> 4,959 </a:t>
                      </a:r>
                    </a:p>
                  </a:txBody>
                  <a:tcPr marL="7620" marR="7620" marT="7620" marB="0" anchor="b">
                    <a:lnL>
                      <a:noFill/>
                    </a:lnL>
                    <a:lnR>
                      <a:noFill/>
                    </a:lnR>
                    <a:lnT>
                      <a:noFill/>
                    </a:lnT>
                    <a:lnB>
                      <a:noFill/>
                    </a:lnB>
                    <a:noFill/>
                  </a:tcPr>
                </a:tc>
                <a:extLst>
                  <a:ext uri="{0D108BD9-81ED-4DB2-BD59-A6C34878D82A}">
                    <a16:rowId xmlns:a16="http://schemas.microsoft.com/office/drawing/2014/main" val="3495041809"/>
                  </a:ext>
                </a:extLst>
              </a:tr>
              <a:tr h="250563">
                <a:tc>
                  <a:txBody>
                    <a:bodyPr/>
                    <a:lstStyle/>
                    <a:p>
                      <a:pPr algn="l" fontAlgn="b">
                        <a:buNone/>
                      </a:pPr>
                      <a:r>
                        <a:rPr lang="en-US" sz="1300" b="0" i="0" u="none" strike="noStrike" dirty="0">
                          <a:solidFill>
                            <a:srgbClr val="393939"/>
                          </a:solidFill>
                          <a:effectLst/>
                          <a:latin typeface="Arial" panose="020B0604020202020204" pitchFamily="34" charset="0"/>
                        </a:rPr>
                        <a:t> </a:t>
                      </a:r>
                      <a:r>
                        <a:rPr lang="en-US" sz="1400" b="0" i="0" u="none" strike="noStrike" dirty="0">
                          <a:solidFill>
                            <a:srgbClr val="393939"/>
                          </a:solidFill>
                          <a:effectLst/>
                          <a:latin typeface="Arial" panose="020B0604020202020204" pitchFamily="34" charset="0"/>
                        </a:rPr>
                        <a:t>Heap Leach Pad </a:t>
                      </a:r>
                    </a:p>
                  </a:txBody>
                  <a:tcPr marL="7620" marR="7620" marT="7620" marB="0" anchor="b">
                    <a:lnL>
                      <a:noFill/>
                    </a:lnL>
                    <a:lnR>
                      <a:noFill/>
                    </a:lnR>
                    <a:lnT>
                      <a:noFill/>
                    </a:lnT>
                    <a:lnB>
                      <a:noFill/>
                    </a:lnB>
                    <a:noFill/>
                  </a:tcPr>
                </a:tc>
                <a:tc>
                  <a:txBody>
                    <a:bodyPr/>
                    <a:lstStyle/>
                    <a:p>
                      <a:pPr algn="l" fontAlgn="b">
                        <a:buNone/>
                      </a:pPr>
                      <a:r>
                        <a:rPr lang="en-US" sz="1400" b="0" i="0" u="none" strike="noStrike" dirty="0">
                          <a:solidFill>
                            <a:srgbClr val="393939"/>
                          </a:solidFill>
                          <a:effectLst/>
                          <a:latin typeface="Arial" panose="020B0604020202020204" pitchFamily="34" charset="0"/>
                        </a:rPr>
                        <a:t>      13,352 </a:t>
                      </a:r>
                    </a:p>
                  </a:txBody>
                  <a:tcPr marL="7620" marR="7620" marT="7620" marB="0" anchor="b">
                    <a:lnL>
                      <a:noFill/>
                    </a:lnL>
                    <a:lnR>
                      <a:noFill/>
                    </a:lnR>
                    <a:lnT>
                      <a:noFill/>
                    </a:lnT>
                    <a:lnB>
                      <a:noFill/>
                    </a:lnB>
                    <a:noFill/>
                  </a:tcPr>
                </a:tc>
                <a:tc>
                  <a:txBody>
                    <a:bodyPr/>
                    <a:lstStyle/>
                    <a:p>
                      <a:pPr algn="l" fontAlgn="b">
                        <a:buNone/>
                      </a:pPr>
                      <a:r>
                        <a:rPr lang="en-US" sz="1400" b="0" i="0" u="none" strike="noStrike" dirty="0">
                          <a:solidFill>
                            <a:srgbClr val="393939"/>
                          </a:solidFill>
                          <a:effectLst/>
                          <a:latin typeface="Arial" panose="020B0604020202020204" pitchFamily="34" charset="0"/>
                        </a:rPr>
                        <a:t> 0.54 </a:t>
                      </a:r>
                    </a:p>
                  </a:txBody>
                  <a:tcPr marL="7620" marR="7620" marT="7620" marB="0" anchor="b">
                    <a:lnL>
                      <a:noFill/>
                    </a:lnL>
                    <a:lnR>
                      <a:noFill/>
                    </a:lnR>
                    <a:lnT>
                      <a:noFill/>
                    </a:lnT>
                    <a:lnB>
                      <a:noFill/>
                    </a:lnB>
                    <a:noFill/>
                  </a:tcPr>
                </a:tc>
                <a:tc>
                  <a:txBody>
                    <a:bodyPr/>
                    <a:lstStyle/>
                    <a:p>
                      <a:pPr algn="l" fontAlgn="b">
                        <a:buNone/>
                      </a:pPr>
                      <a:r>
                        <a:rPr lang="en-US" sz="1400" b="0" i="0" u="none" strike="noStrike" dirty="0">
                          <a:solidFill>
                            <a:srgbClr val="393939"/>
                          </a:solidFill>
                          <a:effectLst/>
                          <a:latin typeface="Arial" panose="020B0604020202020204" pitchFamily="34" charset="0"/>
                        </a:rPr>
                        <a:t>    232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29746765"/>
                  </a:ext>
                </a:extLst>
              </a:tr>
              <a:tr h="220980">
                <a:tc>
                  <a:txBody>
                    <a:bodyPr/>
                    <a:lstStyle/>
                    <a:p>
                      <a:pPr algn="l" fontAlgn="b">
                        <a:buNone/>
                      </a:pPr>
                      <a:endParaRPr lang="en-US" sz="1300" b="0" i="0" u="none" strike="noStrike" dirty="0">
                        <a:solidFill>
                          <a:srgbClr val="393939"/>
                        </a:solidFill>
                        <a:effectLst/>
                        <a:latin typeface="Arial" panose="020B0604020202020204" pitchFamily="34" charset="0"/>
                      </a:endParaRPr>
                    </a:p>
                  </a:txBody>
                  <a:tcPr marL="7620" marR="7620" marT="7620" marB="0" anchor="b">
                    <a:lnL>
                      <a:noFill/>
                    </a:lnL>
                    <a:lnR>
                      <a:noFill/>
                    </a:lnR>
                    <a:lnT>
                      <a:noFill/>
                    </a:lnT>
                    <a:lnB>
                      <a:noFill/>
                    </a:lnB>
                    <a:noFill/>
                  </a:tcPr>
                </a:tc>
                <a:tc>
                  <a:txBody>
                    <a:bodyPr/>
                    <a:lstStyle/>
                    <a:p>
                      <a:pPr algn="l" fontAlgn="b">
                        <a:buNone/>
                      </a:pPr>
                      <a:endParaRPr lang="en-US" sz="1400" b="0" i="0" u="none" strike="noStrike" dirty="0">
                        <a:solidFill>
                          <a:srgbClr val="393939"/>
                        </a:solidFill>
                        <a:effectLst/>
                        <a:latin typeface="Arial" panose="020B0604020202020204" pitchFamily="34" charset="0"/>
                      </a:endParaRPr>
                    </a:p>
                  </a:txBody>
                  <a:tcPr marL="7620" marR="7620" marT="7620" marB="0" anchor="b">
                    <a:lnL>
                      <a:noFill/>
                    </a:lnL>
                    <a:lnR>
                      <a:noFill/>
                    </a:lnR>
                    <a:lnT>
                      <a:noFill/>
                    </a:lnT>
                    <a:lnB>
                      <a:noFill/>
                    </a:lnB>
                    <a:noFill/>
                  </a:tcPr>
                </a:tc>
                <a:tc>
                  <a:txBody>
                    <a:bodyPr/>
                    <a:lstStyle/>
                    <a:p>
                      <a:pPr algn="l" fontAlgn="b">
                        <a:buNone/>
                      </a:pPr>
                      <a:endParaRPr lang="en-US" sz="1400" b="0" i="0" u="none" strike="noStrike" dirty="0">
                        <a:solidFill>
                          <a:srgbClr val="393939"/>
                        </a:solidFill>
                        <a:effectLst/>
                        <a:latin typeface="Arial" panose="020B0604020202020204" pitchFamily="34" charset="0"/>
                      </a:endParaRPr>
                    </a:p>
                  </a:txBody>
                  <a:tcPr marL="7620" marR="7620" marT="7620" marB="0" anchor="b">
                    <a:lnL>
                      <a:noFill/>
                    </a:lnL>
                    <a:lnR>
                      <a:noFill/>
                    </a:lnR>
                    <a:lnT>
                      <a:noFill/>
                    </a:lnT>
                    <a:lnB>
                      <a:noFill/>
                    </a:lnB>
                    <a:noFill/>
                  </a:tcPr>
                </a:tc>
                <a:tc>
                  <a:txBody>
                    <a:bodyPr/>
                    <a:lstStyle/>
                    <a:p>
                      <a:pPr algn="l" fontAlgn="b">
                        <a:buNone/>
                      </a:pPr>
                      <a:r>
                        <a:rPr lang="en-US" sz="1400" b="0" i="0" u="none" strike="noStrike" dirty="0">
                          <a:solidFill>
                            <a:srgbClr val="393939"/>
                          </a:solidFill>
                          <a:effectLst/>
                          <a:latin typeface="Arial" panose="020B0604020202020204" pitchFamily="34" charset="0"/>
                        </a:rPr>
                        <a:t> 5,191 </a:t>
                      </a:r>
                    </a:p>
                  </a:txBody>
                  <a:tcPr marL="7620" marR="7620" marT="7620"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extLst>
                  <a:ext uri="{0D108BD9-81ED-4DB2-BD59-A6C34878D82A}">
                    <a16:rowId xmlns:a16="http://schemas.microsoft.com/office/drawing/2014/main" val="2709385797"/>
                  </a:ext>
                </a:extLst>
              </a:tr>
            </a:tbl>
          </a:graphicData>
        </a:graphic>
      </p:graphicFrame>
      <p:sp>
        <p:nvSpPr>
          <p:cNvPr id="12" name="TextBox 11">
            <a:extLst>
              <a:ext uri="{FF2B5EF4-FFF2-40B4-BE49-F238E27FC236}">
                <a16:creationId xmlns:a16="http://schemas.microsoft.com/office/drawing/2014/main" id="{785817AC-9A0F-95D1-3A9A-0543235AE769}"/>
              </a:ext>
            </a:extLst>
          </p:cNvPr>
          <p:cNvSpPr txBox="1"/>
          <p:nvPr/>
        </p:nvSpPr>
        <p:spPr>
          <a:xfrm>
            <a:off x="5462917" y="3280314"/>
            <a:ext cx="649493" cy="581685"/>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309376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3AE21-65E6-39D3-F15F-C605F9BBDB56}"/>
            </a:ext>
          </a:extLst>
        </p:cNvPr>
        <p:cNvGrpSpPr/>
        <p:nvPr/>
      </p:nvGrpSpPr>
      <p:grpSpPr>
        <a:xfrm>
          <a:off x="0" y="0"/>
          <a:ext cx="0" cy="0"/>
          <a:chOff x="0" y="0"/>
          <a:chExt cx="0" cy="0"/>
        </a:xfrm>
      </p:grpSpPr>
      <p:pic>
        <p:nvPicPr>
          <p:cNvPr id="2" name="Picture 1" descr="A blue wavy surface with white lines&#10;&#10;AI-generated content may be incorrect.">
            <a:extLst>
              <a:ext uri="{FF2B5EF4-FFF2-40B4-BE49-F238E27FC236}">
                <a16:creationId xmlns:a16="http://schemas.microsoft.com/office/drawing/2014/main" id="{C8392F04-58B7-8B97-6CF6-2832254BE608}"/>
              </a:ext>
            </a:extLst>
          </p:cNvPr>
          <p:cNvPicPr>
            <a:picLocks noChangeAspect="1"/>
          </p:cNvPicPr>
          <p:nvPr/>
        </p:nvPicPr>
        <p:blipFill rotWithShape="1">
          <a:blip r:embed="rId3"/>
          <a:srcRect l="1" t="2510" r="6962" b="76779"/>
          <a:stretch>
            <a:fillRect/>
          </a:stretch>
        </p:blipFill>
        <p:spPr>
          <a:xfrm>
            <a:off x="10248" y="1095934"/>
            <a:ext cx="12188952" cy="1124769"/>
          </a:xfrm>
          <a:prstGeom prst="rect">
            <a:avLst/>
          </a:prstGeom>
          <a:ln w="19050">
            <a:noFill/>
          </a:ln>
        </p:spPr>
      </p:pic>
      <p:sp>
        <p:nvSpPr>
          <p:cNvPr id="9" name="Footer Placeholder 4">
            <a:extLst>
              <a:ext uri="{FF2B5EF4-FFF2-40B4-BE49-F238E27FC236}">
                <a16:creationId xmlns:a16="http://schemas.microsoft.com/office/drawing/2014/main" id="{1B59ED48-7C68-026C-95E8-061799194DA9}"/>
              </a:ext>
            </a:extLst>
          </p:cNvPr>
          <p:cNvSpPr>
            <a:spLocks noGrp="1"/>
          </p:cNvSpPr>
          <p:nvPr>
            <p:ph type="ftr" sz="quarter" idx="11"/>
          </p:nvPr>
        </p:nvSpPr>
        <p:spPr>
          <a:xfrm>
            <a:off x="571501" y="6561515"/>
            <a:ext cx="1757632" cy="211425"/>
          </a:xfrm>
        </p:spPr>
        <p:txBody>
          <a:bodyPr lIns="0" tIns="0" rIns="0" bIns="0" anchor="t" anchorCtr="0"/>
          <a:lstStyle>
            <a:lvl1pPr algn="l">
              <a:defRPr sz="900">
                <a:solidFill>
                  <a:srgbClr val="007CC4"/>
                </a:solidFill>
                <a:latin typeface="Arial" panose="020B0604020202020204" pitchFamily="34" charset="0"/>
                <a:cs typeface="Arial" panose="020B0604020202020204" pitchFamily="34" charset="0"/>
              </a:defRPr>
            </a:lvl1pPr>
          </a:lstStyle>
          <a:p>
            <a:r>
              <a:rPr lang="en-US" b="1" dirty="0"/>
              <a:t>VGZ | VISTA GOLD</a:t>
            </a:r>
          </a:p>
        </p:txBody>
      </p:sp>
      <p:sp>
        <p:nvSpPr>
          <p:cNvPr id="10" name="Slide Number Placeholder 5">
            <a:extLst>
              <a:ext uri="{FF2B5EF4-FFF2-40B4-BE49-F238E27FC236}">
                <a16:creationId xmlns:a16="http://schemas.microsoft.com/office/drawing/2014/main" id="{B3B9D9D4-CF22-2103-C610-B94EABFCD113}"/>
              </a:ext>
            </a:extLst>
          </p:cNvPr>
          <p:cNvSpPr>
            <a:spLocks noGrp="1"/>
          </p:cNvSpPr>
          <p:nvPr>
            <p:ph type="sldNum" sz="quarter" idx="12"/>
          </p:nvPr>
        </p:nvSpPr>
        <p:spPr>
          <a:xfrm>
            <a:off x="10990053" y="6561515"/>
            <a:ext cx="592348" cy="211425"/>
          </a:xfrm>
        </p:spPr>
        <p:txBody>
          <a:bodyPr anchor="t" anchorCtr="0"/>
          <a:lstStyle>
            <a:lvl1pPr>
              <a:defRPr sz="1000">
                <a:solidFill>
                  <a:srgbClr val="256FB9"/>
                </a:solidFill>
                <a:latin typeface="Arial" panose="020B0604020202020204" pitchFamily="34" charset="0"/>
                <a:cs typeface="Arial" panose="020B0604020202020204" pitchFamily="34" charset="0"/>
              </a:defRPr>
            </a:lvl1pPr>
          </a:lstStyle>
          <a:p>
            <a:fld id="{F38C2D39-810D-E34A-BF92-80CA0CB22B82}" type="slidenum">
              <a:rPr lang="en-US" smtClean="0"/>
              <a:pPr/>
              <a:t>7</a:t>
            </a:fld>
            <a:endParaRPr lang="en-US" dirty="0"/>
          </a:p>
        </p:txBody>
      </p:sp>
      <p:sp>
        <p:nvSpPr>
          <p:cNvPr id="7" name="Title 1">
            <a:extLst>
              <a:ext uri="{FF2B5EF4-FFF2-40B4-BE49-F238E27FC236}">
                <a16:creationId xmlns:a16="http://schemas.microsoft.com/office/drawing/2014/main" id="{0004B011-7B8B-2E33-A759-3E1CA00F8A21}"/>
              </a:ext>
            </a:extLst>
          </p:cNvPr>
          <p:cNvSpPr>
            <a:spLocks noGrp="1"/>
          </p:cNvSpPr>
          <p:nvPr>
            <p:ph type="title"/>
          </p:nvPr>
        </p:nvSpPr>
        <p:spPr>
          <a:xfrm>
            <a:off x="581390" y="475140"/>
            <a:ext cx="9892423" cy="332399"/>
          </a:xfrm>
        </p:spPr>
        <p:txBody>
          <a:bodyPr wrap="square" anchor="t" anchorCtr="0">
            <a:spAutoFit/>
          </a:bodyPr>
          <a:lstStyle/>
          <a:p>
            <a:r>
              <a:rPr lang="en-CA" dirty="0"/>
              <a:t>MINING AND PROCESSING</a:t>
            </a:r>
          </a:p>
        </p:txBody>
      </p:sp>
      <p:sp>
        <p:nvSpPr>
          <p:cNvPr id="3" name="TextBox 2">
            <a:extLst>
              <a:ext uri="{FF2B5EF4-FFF2-40B4-BE49-F238E27FC236}">
                <a16:creationId xmlns:a16="http://schemas.microsoft.com/office/drawing/2014/main" id="{11756D90-4B3D-D91F-B6FD-89DFCCDAE77E}"/>
              </a:ext>
            </a:extLst>
          </p:cNvPr>
          <p:cNvSpPr txBox="1"/>
          <p:nvPr/>
        </p:nvSpPr>
        <p:spPr>
          <a:xfrm>
            <a:off x="571501" y="209540"/>
            <a:ext cx="6108192" cy="184666"/>
          </a:xfrm>
          <a:prstGeom prst="rect">
            <a:avLst/>
          </a:prstGeom>
          <a:noFill/>
        </p:spPr>
        <p:txBody>
          <a:bodyPr wrap="square" lIns="0" tIns="0" rIns="0" bIns="0">
            <a:spAutoFit/>
          </a:bodyPr>
          <a:lstStyle/>
          <a:p>
            <a:r>
              <a:rPr lang="en-CA" sz="1200" b="1" dirty="0">
                <a:solidFill>
                  <a:srgbClr val="BD8B26"/>
                </a:solidFill>
                <a:latin typeface="Arial Black" panose="020B0604020202020204" pitchFamily="34" charset="0"/>
                <a:cs typeface="Arial Black" panose="020B0604020202020204" pitchFamily="34" charset="0"/>
              </a:rPr>
              <a:t>MT TODD GOLD PROJECT </a:t>
            </a:r>
          </a:p>
        </p:txBody>
      </p:sp>
      <p:sp>
        <p:nvSpPr>
          <p:cNvPr id="6" name="Content Placeholder 2">
            <a:extLst>
              <a:ext uri="{FF2B5EF4-FFF2-40B4-BE49-F238E27FC236}">
                <a16:creationId xmlns:a16="http://schemas.microsoft.com/office/drawing/2014/main" id="{99188040-C0DB-AA81-C11E-2BB5847D8AFF}"/>
              </a:ext>
            </a:extLst>
          </p:cNvPr>
          <p:cNvSpPr>
            <a:spLocks noGrp="1"/>
          </p:cNvSpPr>
          <p:nvPr>
            <p:ph idx="1"/>
          </p:nvPr>
        </p:nvSpPr>
        <p:spPr>
          <a:xfrm>
            <a:off x="537196" y="2338072"/>
            <a:ext cx="5121326" cy="2439091"/>
          </a:xfrm>
        </p:spPr>
        <p:txBody>
          <a:bodyPr>
            <a:noAutofit/>
          </a:bodyPr>
          <a:lstStyle/>
          <a:p>
            <a:pPr marL="401638" indent="-388938" fontAlgn="ctr">
              <a:lnSpc>
                <a:spcPts val="2460"/>
              </a:lnSpc>
              <a:spcBef>
                <a:spcPts val="400"/>
              </a:spcBef>
              <a:spcAft>
                <a:spcPts val="400"/>
              </a:spcAft>
              <a:buSzPct val="180000"/>
              <a:buBlip>
                <a:blip r:embed="rId4">
                  <a:extLst>
                    <a:ext uri="{96DAC541-7B7A-43D3-8B79-37D633B846F1}">
                      <asvg:svgBlip xmlns:asvg="http://schemas.microsoft.com/office/drawing/2016/SVG/main" r:embed="rId5"/>
                    </a:ext>
                  </a:extLst>
                </a:blip>
              </a:buBlip>
            </a:pPr>
            <a:r>
              <a:rPr lang="en-US" sz="1800" dirty="0">
                <a:solidFill>
                  <a:srgbClr val="00295F"/>
                </a:solidFill>
                <a:latin typeface="Arial Black" panose="020B0604020202020204" pitchFamily="34" charset="0"/>
                <a:cs typeface="Arial Black" panose="020B0604020202020204" pitchFamily="34" charset="0"/>
              </a:rPr>
              <a:t>Mining </a:t>
            </a:r>
            <a:r>
              <a:rPr lang="en-CA" dirty="0">
                <a:solidFill>
                  <a:srgbClr val="00295F"/>
                </a:solidFill>
                <a:latin typeface="Arial Black" panose="020B0604020202020204" pitchFamily="34" charset="0"/>
                <a:cs typeface="Arial Black" panose="020B0604020202020204" pitchFamily="34" charset="0"/>
              </a:rPr>
              <a:t>Overview</a:t>
            </a:r>
          </a:p>
          <a:p>
            <a:pPr marL="620395" lvl="1" indent="-233045" fontAlgn="ctr">
              <a:lnSpc>
                <a:spcPts val="2200"/>
              </a:lnSpc>
              <a:spcBef>
                <a:spcPts val="400"/>
              </a:spcBef>
              <a:spcAft>
                <a:spcPts val="400"/>
              </a:spcAft>
              <a:buClr>
                <a:srgbClr val="E0B125"/>
              </a:buClr>
              <a:buSzPct val="130000"/>
              <a:buFont typeface="Arial" panose="020B0604020202020204" pitchFamily="34" charset="0"/>
              <a:buChar char="•"/>
            </a:pPr>
            <a:r>
              <a:rPr lang="en-CA" dirty="0"/>
              <a:t>Conventional truck and excavator open pit operation</a:t>
            </a:r>
          </a:p>
          <a:p>
            <a:pPr marL="620395" lvl="1" indent="-233045" fontAlgn="ctr">
              <a:lnSpc>
                <a:spcPts val="2200"/>
              </a:lnSpc>
              <a:spcBef>
                <a:spcPts val="400"/>
              </a:spcBef>
              <a:spcAft>
                <a:spcPts val="400"/>
              </a:spcAft>
              <a:buClr>
                <a:srgbClr val="E0B125"/>
              </a:buClr>
              <a:buSzPct val="130000"/>
              <a:buFont typeface="Arial" panose="020B0604020202020204" pitchFamily="34" charset="0"/>
              <a:buChar char="•"/>
            </a:pPr>
            <a:r>
              <a:rPr lang="en-CA" dirty="0"/>
              <a:t>Drill and </a:t>
            </a:r>
            <a:r>
              <a:rPr lang="en-US" dirty="0"/>
              <a:t>blast on 12-meter benches (ore and waste) </a:t>
            </a:r>
          </a:p>
          <a:p>
            <a:pPr marL="620395" lvl="1" indent="-233045" fontAlgn="ctr">
              <a:lnSpc>
                <a:spcPts val="2200"/>
              </a:lnSpc>
              <a:spcBef>
                <a:spcPts val="400"/>
              </a:spcBef>
              <a:spcAft>
                <a:spcPts val="400"/>
              </a:spcAft>
              <a:buClr>
                <a:srgbClr val="E0B125"/>
              </a:buClr>
              <a:buSzPct val="130000"/>
              <a:buFont typeface="Arial" panose="020B0604020202020204" pitchFamily="34" charset="0"/>
              <a:buChar char="•"/>
            </a:pPr>
            <a:r>
              <a:rPr lang="en-US" dirty="0"/>
              <a:t>Pit slope parameters re-evaluated</a:t>
            </a:r>
          </a:p>
          <a:p>
            <a:pPr marL="620395" lvl="1" indent="-233045" fontAlgn="ctr">
              <a:lnSpc>
                <a:spcPts val="2200"/>
              </a:lnSpc>
              <a:spcBef>
                <a:spcPts val="400"/>
              </a:spcBef>
              <a:spcAft>
                <a:spcPts val="400"/>
              </a:spcAft>
              <a:buClr>
                <a:srgbClr val="E0B125"/>
              </a:buClr>
              <a:buSzPct val="130000"/>
              <a:buFont typeface="Arial" panose="020B0604020202020204" pitchFamily="34" charset="0"/>
              <a:buChar char="•"/>
            </a:pPr>
            <a:r>
              <a:rPr lang="en-US" dirty="0"/>
              <a:t>71 M tonnes of below cut-off material with economic potential to be segregated in waste rock dump for possible future processing</a:t>
            </a:r>
          </a:p>
          <a:p>
            <a:pPr marL="977900" lvl="2" indent="-133350" algn="just" fontAlgn="ctr">
              <a:lnSpc>
                <a:spcPts val="2000"/>
              </a:lnSpc>
              <a:spcBef>
                <a:spcPts val="400"/>
              </a:spcBef>
              <a:spcAft>
                <a:spcPts val="400"/>
              </a:spcAft>
              <a:buClr>
                <a:srgbClr val="E0B125"/>
              </a:buClr>
              <a:buSzPct val="130000"/>
              <a:buBlip>
                <a:blip r:embed="rId6"/>
              </a:buBlip>
              <a:tabLst>
                <a:tab pos="1066800" algn="l"/>
              </a:tabLst>
            </a:pPr>
            <a:r>
              <a:rPr lang="en-US" dirty="0">
                <a:solidFill>
                  <a:srgbClr val="475861"/>
                </a:solidFill>
              </a:rPr>
              <a:t>0.35-0.5 g Au/t (average grade of 0.43 g Au/t)</a:t>
            </a:r>
          </a:p>
          <a:p>
            <a:pPr marL="977900" lvl="2" indent="-133350" algn="just" fontAlgn="ctr">
              <a:lnSpc>
                <a:spcPts val="2000"/>
              </a:lnSpc>
              <a:spcBef>
                <a:spcPts val="400"/>
              </a:spcBef>
              <a:spcAft>
                <a:spcPts val="400"/>
              </a:spcAft>
              <a:buClr>
                <a:srgbClr val="E0B125"/>
              </a:buClr>
              <a:buSzPct val="130000"/>
              <a:buBlip>
                <a:blip r:embed="rId6"/>
              </a:buBlip>
              <a:tabLst>
                <a:tab pos="1066800" algn="l"/>
              </a:tabLst>
            </a:pPr>
            <a:r>
              <a:rPr lang="en-US" dirty="0">
                <a:solidFill>
                  <a:srgbClr val="475861"/>
                </a:solidFill>
              </a:rPr>
              <a:t>982 Koz contained gold</a:t>
            </a:r>
          </a:p>
          <a:p>
            <a:pPr marL="620395" lvl="1" indent="-233045" fontAlgn="ctr">
              <a:lnSpc>
                <a:spcPts val="2200"/>
              </a:lnSpc>
              <a:spcBef>
                <a:spcPts val="400"/>
              </a:spcBef>
              <a:spcAft>
                <a:spcPts val="400"/>
              </a:spcAft>
              <a:buClr>
                <a:srgbClr val="E0B125"/>
              </a:buClr>
              <a:buSzPct val="130000"/>
              <a:buFont typeface="Arial" panose="020B0604020202020204" pitchFamily="34" charset="0"/>
              <a:buChar char="•"/>
            </a:pPr>
            <a:r>
              <a:rPr lang="en-US" dirty="0"/>
              <a:t>Batman pit stripping ratio (W:O) 4:1</a:t>
            </a:r>
          </a:p>
          <a:p>
            <a:pPr marL="620395" lvl="1" indent="-233045" fontAlgn="ctr">
              <a:lnSpc>
                <a:spcPts val="2200"/>
              </a:lnSpc>
              <a:spcBef>
                <a:spcPts val="400"/>
              </a:spcBef>
              <a:spcAft>
                <a:spcPts val="400"/>
              </a:spcAft>
              <a:buClr>
                <a:srgbClr val="E0B125"/>
              </a:buClr>
              <a:buSzPct val="130000"/>
              <a:buFont typeface="Arial" panose="020B0604020202020204" pitchFamily="34" charset="0"/>
              <a:buChar char="•"/>
            </a:pPr>
            <a:endParaRPr lang="en-US" dirty="0"/>
          </a:p>
        </p:txBody>
      </p:sp>
      <p:sp>
        <p:nvSpPr>
          <p:cNvPr id="5" name="object 10">
            <a:extLst>
              <a:ext uri="{FF2B5EF4-FFF2-40B4-BE49-F238E27FC236}">
                <a16:creationId xmlns:a16="http://schemas.microsoft.com/office/drawing/2014/main" id="{6E204A35-6B76-F27B-347D-DCE1D945EC92}"/>
              </a:ext>
            </a:extLst>
          </p:cNvPr>
          <p:cNvSpPr txBox="1"/>
          <p:nvPr/>
        </p:nvSpPr>
        <p:spPr>
          <a:xfrm>
            <a:off x="258267" y="1453096"/>
            <a:ext cx="11803438" cy="333681"/>
          </a:xfrm>
          <a:prstGeom prst="rect">
            <a:avLst/>
          </a:prstGeom>
        </p:spPr>
        <p:txBody>
          <a:bodyPr vert="horz" wrap="square" lIns="0" tIns="12065" rIns="0" bIns="0" rtlCol="0" anchor="t" anchorCtr="0">
            <a:spAutoFit/>
          </a:bodyPr>
          <a:lstStyle/>
          <a:p>
            <a:pPr marL="12700" marR="5080">
              <a:lnSpc>
                <a:spcPct val="110400"/>
              </a:lnSpc>
              <a:spcBef>
                <a:spcPts val="95"/>
              </a:spcBef>
            </a:pPr>
            <a:r>
              <a:rPr lang="en-US" sz="2000" dirty="0">
                <a:solidFill>
                  <a:srgbClr val="FFFFFF"/>
                </a:solidFill>
                <a:latin typeface="Arial Black"/>
                <a:cs typeface="Arial Black"/>
              </a:rPr>
              <a:t>Fit for Purpose Design </a:t>
            </a:r>
            <a:r>
              <a:rPr lang="en-US" sz="2000" dirty="0">
                <a:solidFill>
                  <a:schemeClr val="bg1"/>
                </a:solidFill>
                <a:latin typeface="Arial Black"/>
                <a:cs typeface="Arial Black"/>
              </a:rPr>
              <a:t>Supports</a:t>
            </a:r>
            <a:r>
              <a:rPr lang="en-US" sz="2000" dirty="0">
                <a:solidFill>
                  <a:srgbClr val="FFFFFF"/>
                </a:solidFill>
                <a:latin typeface="Arial Black"/>
                <a:cs typeface="Arial Black"/>
              </a:rPr>
              <a:t> Conventional Australian Mine and Plant Operations</a:t>
            </a:r>
          </a:p>
        </p:txBody>
      </p:sp>
      <p:sp>
        <p:nvSpPr>
          <p:cNvPr id="8" name="Content Placeholder 2">
            <a:extLst>
              <a:ext uri="{FF2B5EF4-FFF2-40B4-BE49-F238E27FC236}">
                <a16:creationId xmlns:a16="http://schemas.microsoft.com/office/drawing/2014/main" id="{6D4B4635-64E4-8B78-A8BE-0CE366319F8A}"/>
              </a:ext>
            </a:extLst>
          </p:cNvPr>
          <p:cNvSpPr txBox="1">
            <a:spLocks/>
          </p:cNvSpPr>
          <p:nvPr/>
        </p:nvSpPr>
        <p:spPr>
          <a:xfrm>
            <a:off x="581390" y="4947399"/>
            <a:ext cx="5121326" cy="1324309"/>
          </a:xfrm>
          <a:prstGeom prst="rect">
            <a:avLst/>
          </a:prstGeom>
        </p:spPr>
        <p:txBody>
          <a:bodyPr vert="horz" lIns="0" tIns="0" rIns="0" bIns="0" rtlCol="0">
            <a:noAutofit/>
          </a:bodyPr>
          <a:lstStyle>
            <a:lvl1pPr marL="0" indent="-192600" algn="l" defTabSz="914400" rtl="0" eaLnBrk="1" latinLnBrk="0" hangingPunct="1">
              <a:lnSpc>
                <a:spcPct val="100000"/>
              </a:lnSpc>
              <a:spcBef>
                <a:spcPts val="1000"/>
              </a:spcBef>
              <a:buFont typeface="Arial" panose="020B0604020202020204" pitchFamily="34" charset="0"/>
              <a:buNone/>
              <a:defRPr sz="1900" b="1" kern="1200">
                <a:solidFill>
                  <a:srgbClr val="D1962A"/>
                </a:solidFill>
                <a:latin typeface="Arial" panose="020B0604020202020204" pitchFamily="34" charset="0"/>
                <a:ea typeface="+mn-ea"/>
                <a:cs typeface="Arial" panose="020B0604020202020204" pitchFamily="34" charset="0"/>
              </a:defRPr>
            </a:lvl1pPr>
            <a:lvl2pPr marL="59400" indent="0" algn="l" defTabSz="914400" rtl="0" eaLnBrk="1" latinLnBrk="0" hangingPunct="1">
              <a:lnSpc>
                <a:spcPct val="100000"/>
              </a:lnSpc>
              <a:spcBef>
                <a:spcPts val="500"/>
              </a:spcBef>
              <a:buSzPct val="70000"/>
              <a:buFontTx/>
              <a:buNone/>
              <a:defRPr sz="1600" kern="1200">
                <a:solidFill>
                  <a:srgbClr val="475861"/>
                </a:solidFill>
                <a:latin typeface="Arial" panose="020B0604020202020204" pitchFamily="34" charset="0"/>
                <a:ea typeface="+mn-ea"/>
                <a:cs typeface="Arial" panose="020B0604020202020204" pitchFamily="34" charset="0"/>
              </a:defRPr>
            </a:lvl2pPr>
            <a:lvl3pPr marL="360000" indent="-192600" algn="l" defTabSz="914400" rtl="0" eaLnBrk="1" latinLnBrk="0" hangingPunct="1">
              <a:lnSpc>
                <a:spcPct val="100000"/>
              </a:lnSpc>
              <a:spcBef>
                <a:spcPts val="500"/>
              </a:spcBef>
              <a:buSzPct val="70000"/>
              <a:buFont typeface="Abel Regular" panose="02000506030000020004" pitchFamily="2" charset="0"/>
              <a:buChar char="•"/>
              <a:defRPr sz="1600" kern="1200">
                <a:solidFill>
                  <a:srgbClr val="007CC4"/>
                </a:solidFill>
                <a:latin typeface="Arial" panose="020B0604020202020204" pitchFamily="34" charset="0"/>
                <a:ea typeface="+mn-ea"/>
                <a:cs typeface="Arial" panose="020B0604020202020204" pitchFamily="34" charset="0"/>
              </a:defRPr>
            </a:lvl3pPr>
            <a:lvl4pPr marL="360000" indent="-192600" algn="l" defTabSz="914400" rtl="0" eaLnBrk="1" latinLnBrk="0" hangingPunct="1">
              <a:lnSpc>
                <a:spcPct val="100000"/>
              </a:lnSpc>
              <a:spcBef>
                <a:spcPts val="500"/>
              </a:spcBef>
              <a:buSzPct val="70000"/>
              <a:buFont typeface="Abel Regular" panose="02000506030000020004" pitchFamily="2" charset="0"/>
              <a:buChar char="•"/>
              <a:defRPr sz="1600" kern="1200">
                <a:solidFill>
                  <a:srgbClr val="475861"/>
                </a:solidFill>
                <a:latin typeface="Arial" panose="020B0604020202020204" pitchFamily="34" charset="0"/>
                <a:ea typeface="+mn-ea"/>
                <a:cs typeface="Arial" panose="020B0604020202020204" pitchFamily="34" charset="0"/>
              </a:defRPr>
            </a:lvl4pPr>
            <a:lvl5pPr marL="360000" indent="-192600" algn="l" defTabSz="914400" rtl="0" eaLnBrk="1" latinLnBrk="0" hangingPunct="1">
              <a:lnSpc>
                <a:spcPct val="100000"/>
              </a:lnSpc>
              <a:spcBef>
                <a:spcPts val="500"/>
              </a:spcBef>
              <a:buSzPct val="70000"/>
              <a:buFont typeface="Abel Regular" panose="02000506030000020004" pitchFamily="2" charset="0"/>
              <a:buChar char="•"/>
              <a:defRPr sz="1600" kern="1200">
                <a:solidFill>
                  <a:srgbClr val="47586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1038" lvl="1" indent="-388938" fontAlgn="ctr">
              <a:lnSpc>
                <a:spcPts val="2460"/>
              </a:lnSpc>
              <a:spcBef>
                <a:spcPts val="600"/>
              </a:spcBef>
              <a:spcAft>
                <a:spcPts val="600"/>
              </a:spcAft>
              <a:buSzPct val="180000"/>
              <a:buFontTx/>
              <a:buBlip>
                <a:blip r:embed="rId4">
                  <a:extLst>
                    <a:ext uri="{96DAC541-7B7A-43D3-8B79-37D633B846F1}">
                      <asvg:svgBlip xmlns:asvg="http://schemas.microsoft.com/office/drawing/2016/SVG/main" r:embed="rId5"/>
                    </a:ext>
                  </a:extLst>
                </a:blip>
              </a:buBlip>
            </a:pPr>
            <a:endParaRPr lang="en-US" sz="1200" dirty="0">
              <a:solidFill>
                <a:srgbClr val="00295F"/>
              </a:solidFill>
              <a:latin typeface="Arial Black" panose="020B0604020202020204" pitchFamily="34" charset="0"/>
            </a:endParaRPr>
          </a:p>
        </p:txBody>
      </p:sp>
      <p:sp>
        <p:nvSpPr>
          <p:cNvPr id="12" name="Content Placeholder 2">
            <a:extLst>
              <a:ext uri="{FF2B5EF4-FFF2-40B4-BE49-F238E27FC236}">
                <a16:creationId xmlns:a16="http://schemas.microsoft.com/office/drawing/2014/main" id="{F4D99660-7147-688D-7665-78672DA708A8}"/>
              </a:ext>
            </a:extLst>
          </p:cNvPr>
          <p:cNvSpPr txBox="1">
            <a:spLocks/>
          </p:cNvSpPr>
          <p:nvPr/>
        </p:nvSpPr>
        <p:spPr>
          <a:xfrm>
            <a:off x="6240527" y="2338072"/>
            <a:ext cx="5121326" cy="2439091"/>
          </a:xfrm>
          <a:prstGeom prst="rect">
            <a:avLst/>
          </a:prstGeom>
        </p:spPr>
        <p:txBody>
          <a:bodyPr vert="horz" lIns="0" tIns="0" rIns="0" bIns="0" rtlCol="0">
            <a:noAutofit/>
          </a:bodyPr>
          <a:lstStyle>
            <a:lvl1pPr marL="0" indent="-192600" algn="l" defTabSz="914400" rtl="0" eaLnBrk="1" latinLnBrk="0" hangingPunct="1">
              <a:lnSpc>
                <a:spcPct val="100000"/>
              </a:lnSpc>
              <a:spcBef>
                <a:spcPts val="1000"/>
              </a:spcBef>
              <a:buFont typeface="Arial" panose="020B0604020202020204" pitchFamily="34" charset="0"/>
              <a:buNone/>
              <a:defRPr sz="1900" b="1" kern="1200">
                <a:solidFill>
                  <a:srgbClr val="D1962A"/>
                </a:solidFill>
                <a:latin typeface="Arial" panose="020B0604020202020204" pitchFamily="34" charset="0"/>
                <a:ea typeface="+mn-ea"/>
                <a:cs typeface="Arial" panose="020B0604020202020204" pitchFamily="34" charset="0"/>
              </a:defRPr>
            </a:lvl1pPr>
            <a:lvl2pPr marL="59400" indent="0" algn="l" defTabSz="914400" rtl="0" eaLnBrk="1" latinLnBrk="0" hangingPunct="1">
              <a:lnSpc>
                <a:spcPct val="100000"/>
              </a:lnSpc>
              <a:spcBef>
                <a:spcPts val="500"/>
              </a:spcBef>
              <a:buSzPct val="70000"/>
              <a:buFontTx/>
              <a:buNone/>
              <a:defRPr sz="1600" kern="1200">
                <a:solidFill>
                  <a:srgbClr val="475861"/>
                </a:solidFill>
                <a:latin typeface="Arial" panose="020B0604020202020204" pitchFamily="34" charset="0"/>
                <a:ea typeface="+mn-ea"/>
                <a:cs typeface="Arial" panose="020B0604020202020204" pitchFamily="34" charset="0"/>
              </a:defRPr>
            </a:lvl2pPr>
            <a:lvl3pPr marL="360000" indent="-192600" algn="l" defTabSz="914400" rtl="0" eaLnBrk="1" latinLnBrk="0" hangingPunct="1">
              <a:lnSpc>
                <a:spcPct val="100000"/>
              </a:lnSpc>
              <a:spcBef>
                <a:spcPts val="500"/>
              </a:spcBef>
              <a:buSzPct val="70000"/>
              <a:buFont typeface="Abel Regular" panose="02000506030000020004" pitchFamily="2" charset="0"/>
              <a:buChar char="•"/>
              <a:defRPr sz="1600" kern="1200">
                <a:solidFill>
                  <a:srgbClr val="007CC4"/>
                </a:solidFill>
                <a:latin typeface="Arial" panose="020B0604020202020204" pitchFamily="34" charset="0"/>
                <a:ea typeface="+mn-ea"/>
                <a:cs typeface="Arial" panose="020B0604020202020204" pitchFamily="34" charset="0"/>
              </a:defRPr>
            </a:lvl3pPr>
            <a:lvl4pPr marL="360000" indent="-192600" algn="l" defTabSz="914400" rtl="0" eaLnBrk="1" latinLnBrk="0" hangingPunct="1">
              <a:lnSpc>
                <a:spcPct val="100000"/>
              </a:lnSpc>
              <a:spcBef>
                <a:spcPts val="500"/>
              </a:spcBef>
              <a:buSzPct val="70000"/>
              <a:buFont typeface="Abel Regular" panose="02000506030000020004" pitchFamily="2" charset="0"/>
              <a:buChar char="•"/>
              <a:defRPr sz="1600" kern="1200">
                <a:solidFill>
                  <a:srgbClr val="475861"/>
                </a:solidFill>
                <a:latin typeface="Arial" panose="020B0604020202020204" pitchFamily="34" charset="0"/>
                <a:ea typeface="+mn-ea"/>
                <a:cs typeface="Arial" panose="020B0604020202020204" pitchFamily="34" charset="0"/>
              </a:defRPr>
            </a:lvl4pPr>
            <a:lvl5pPr marL="360000" indent="-192600" algn="l" defTabSz="914400" rtl="0" eaLnBrk="1" latinLnBrk="0" hangingPunct="1">
              <a:lnSpc>
                <a:spcPct val="100000"/>
              </a:lnSpc>
              <a:spcBef>
                <a:spcPts val="500"/>
              </a:spcBef>
              <a:buSzPct val="70000"/>
              <a:buFont typeface="Abel Regular" panose="02000506030000020004" pitchFamily="2" charset="0"/>
              <a:buChar char="•"/>
              <a:defRPr sz="1600" kern="1200">
                <a:solidFill>
                  <a:srgbClr val="47586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1638" indent="-388938" fontAlgn="ctr">
              <a:lnSpc>
                <a:spcPts val="2460"/>
              </a:lnSpc>
              <a:spcBef>
                <a:spcPts val="400"/>
              </a:spcBef>
              <a:spcAft>
                <a:spcPts val="400"/>
              </a:spcAft>
              <a:buSzPct val="180000"/>
              <a:buFont typeface="Arial" panose="020B0604020202020204" pitchFamily="34" charset="0"/>
              <a:buBlip>
                <a:blip r:embed="rId4">
                  <a:extLst>
                    <a:ext uri="{96DAC541-7B7A-43D3-8B79-37D633B846F1}">
                      <asvg:svgBlip xmlns:asvg="http://schemas.microsoft.com/office/drawing/2016/SVG/main" r:embed="rId5"/>
                    </a:ext>
                  </a:extLst>
                </a:blip>
              </a:buBlip>
            </a:pPr>
            <a:r>
              <a:rPr lang="en-US" sz="1800" dirty="0">
                <a:solidFill>
                  <a:srgbClr val="00295F"/>
                </a:solidFill>
                <a:latin typeface="Arial Black" panose="020B0604020202020204" pitchFamily="34" charset="0"/>
                <a:cs typeface="Arial Black" panose="020B0604020202020204" pitchFamily="34" charset="0"/>
              </a:rPr>
              <a:t>Processing</a:t>
            </a:r>
            <a:r>
              <a:rPr lang="en-US" sz="1800" baseline="42000" dirty="0">
                <a:solidFill>
                  <a:srgbClr val="00295F"/>
                </a:solidFill>
                <a:latin typeface="Arial Black" panose="020B0604020202020204" pitchFamily="34" charset="0"/>
                <a:cs typeface="Arial Black" panose="020B0604020202020204" pitchFamily="34" charset="0"/>
              </a:rPr>
              <a:t>1</a:t>
            </a:r>
            <a:endParaRPr lang="en-CA" sz="1800" baseline="42000" dirty="0">
              <a:solidFill>
                <a:srgbClr val="00295F"/>
              </a:solidFill>
              <a:latin typeface="Arial Black" panose="020B0604020202020204" pitchFamily="34" charset="0"/>
              <a:cs typeface="Arial Black" panose="020B0604020202020204" pitchFamily="34" charset="0"/>
            </a:endParaRPr>
          </a:p>
          <a:p>
            <a:pPr marL="620395" lvl="1" indent="-233045" fontAlgn="ctr">
              <a:lnSpc>
                <a:spcPts val="2200"/>
              </a:lnSpc>
              <a:spcBef>
                <a:spcPts val="400"/>
              </a:spcBef>
              <a:spcAft>
                <a:spcPts val="400"/>
              </a:spcAft>
              <a:buClr>
                <a:srgbClr val="E0B125"/>
              </a:buClr>
              <a:buSzPct val="130000"/>
              <a:buFont typeface="Arial" panose="020B0604020202020204" pitchFamily="34" charset="0"/>
              <a:buChar char="•"/>
            </a:pPr>
            <a:r>
              <a:rPr lang="en-CA" dirty="0"/>
              <a:t>Stockpiling used to deliver higher and consistent grades</a:t>
            </a:r>
          </a:p>
          <a:p>
            <a:pPr marL="620395" lvl="1" indent="-233045" fontAlgn="ctr">
              <a:lnSpc>
                <a:spcPts val="2200"/>
              </a:lnSpc>
              <a:spcBef>
                <a:spcPts val="400"/>
              </a:spcBef>
              <a:spcAft>
                <a:spcPts val="400"/>
              </a:spcAft>
              <a:buClr>
                <a:srgbClr val="E0B125"/>
              </a:buClr>
              <a:buSzPct val="130000"/>
              <a:buFont typeface="Arial" panose="020B0604020202020204" pitchFamily="34" charset="0"/>
              <a:buChar char="•"/>
            </a:pPr>
            <a:r>
              <a:rPr lang="en-CA" dirty="0"/>
              <a:t>Life of mine average gold recovery of 88.5%</a:t>
            </a:r>
          </a:p>
          <a:p>
            <a:pPr marL="620395" lvl="1" indent="-233045" fontAlgn="ctr">
              <a:lnSpc>
                <a:spcPts val="2200"/>
              </a:lnSpc>
              <a:spcBef>
                <a:spcPts val="400"/>
              </a:spcBef>
              <a:spcAft>
                <a:spcPts val="400"/>
              </a:spcAft>
              <a:buClr>
                <a:srgbClr val="E0B125"/>
              </a:buClr>
              <a:buSzPct val="130000"/>
              <a:buFont typeface="Arial" panose="020B0604020202020204" pitchFamily="34" charset="0"/>
              <a:buChar char="•"/>
            </a:pPr>
            <a:r>
              <a:rPr lang="en-CA" dirty="0"/>
              <a:t>3-stage crush (gyratory, cone and HPGR)</a:t>
            </a:r>
          </a:p>
          <a:p>
            <a:pPr marL="620395" lvl="1" indent="-233045" fontAlgn="ctr">
              <a:lnSpc>
                <a:spcPts val="2200"/>
              </a:lnSpc>
              <a:spcBef>
                <a:spcPts val="400"/>
              </a:spcBef>
              <a:spcAft>
                <a:spcPts val="400"/>
              </a:spcAft>
              <a:buClr>
                <a:srgbClr val="E0B125"/>
              </a:buClr>
              <a:buSzPct val="130000"/>
              <a:buFont typeface="Arial" panose="020B0604020202020204" pitchFamily="34" charset="0"/>
              <a:buChar char="•"/>
            </a:pPr>
            <a:r>
              <a:rPr lang="en-CA" dirty="0"/>
              <a:t>Single-stage sorting (XRT)</a:t>
            </a:r>
          </a:p>
          <a:p>
            <a:pPr marL="620395" lvl="1" indent="-233045" fontAlgn="ctr">
              <a:lnSpc>
                <a:spcPts val="2200"/>
              </a:lnSpc>
              <a:spcBef>
                <a:spcPts val="400"/>
              </a:spcBef>
              <a:spcAft>
                <a:spcPts val="400"/>
              </a:spcAft>
              <a:buClr>
                <a:srgbClr val="E0B125"/>
              </a:buClr>
              <a:buSzPct val="130000"/>
              <a:buFont typeface="Arial" panose="020B0604020202020204" pitchFamily="34" charset="0"/>
              <a:buChar char="•"/>
            </a:pPr>
            <a:r>
              <a:rPr lang="en-CA" dirty="0"/>
              <a:t>2-stage grind (P</a:t>
            </a:r>
            <a:r>
              <a:rPr lang="en-CA" baseline="-25000" dirty="0"/>
              <a:t>80 </a:t>
            </a:r>
            <a:r>
              <a:rPr lang="en-CA" dirty="0"/>
              <a:t>40 microns)</a:t>
            </a:r>
          </a:p>
          <a:p>
            <a:pPr marL="620395" lvl="1" indent="-233045" fontAlgn="ctr">
              <a:lnSpc>
                <a:spcPts val="2200"/>
              </a:lnSpc>
              <a:spcBef>
                <a:spcPts val="400"/>
              </a:spcBef>
              <a:spcAft>
                <a:spcPts val="400"/>
              </a:spcAft>
              <a:buClr>
                <a:srgbClr val="E0B125"/>
              </a:buClr>
              <a:buSzPct val="130000"/>
              <a:buFont typeface="Arial" panose="020B0604020202020204" pitchFamily="34" charset="0"/>
              <a:buChar char="•"/>
            </a:pPr>
            <a:r>
              <a:rPr lang="en-CA" dirty="0"/>
              <a:t>Carbon-in-leach recovery circuit</a:t>
            </a:r>
          </a:p>
          <a:p>
            <a:pPr marL="387350" lvl="1" fontAlgn="ctr">
              <a:lnSpc>
                <a:spcPts val="2200"/>
              </a:lnSpc>
              <a:spcBef>
                <a:spcPts val="400"/>
              </a:spcBef>
              <a:spcAft>
                <a:spcPts val="400"/>
              </a:spcAft>
              <a:buClr>
                <a:srgbClr val="E0B125"/>
              </a:buClr>
              <a:buSzPct val="130000"/>
            </a:pPr>
            <a:endParaRPr lang="en-US" sz="1500" dirty="0">
              <a:solidFill>
                <a:srgbClr val="20404E"/>
              </a:solidFill>
            </a:endParaRPr>
          </a:p>
          <a:p>
            <a:pPr marL="461038" lvl="1" indent="-388938" fontAlgn="ctr">
              <a:lnSpc>
                <a:spcPts val="2460"/>
              </a:lnSpc>
              <a:spcBef>
                <a:spcPts val="600"/>
              </a:spcBef>
              <a:spcAft>
                <a:spcPts val="600"/>
              </a:spcAft>
              <a:buSzPct val="180000"/>
              <a:buFontTx/>
              <a:buBlip>
                <a:blip r:embed="rId4">
                  <a:extLst>
                    <a:ext uri="{96DAC541-7B7A-43D3-8B79-37D633B846F1}">
                      <asvg:svgBlip xmlns:asvg="http://schemas.microsoft.com/office/drawing/2016/SVG/main" r:embed="rId5"/>
                    </a:ext>
                  </a:extLst>
                </a:blip>
              </a:buBlip>
            </a:pPr>
            <a:endParaRPr lang="en-US" sz="1200" dirty="0">
              <a:solidFill>
                <a:srgbClr val="00295F"/>
              </a:solidFill>
              <a:latin typeface="Arial Black" panose="020B0604020202020204" pitchFamily="34" charset="0"/>
            </a:endParaRPr>
          </a:p>
        </p:txBody>
      </p:sp>
      <p:sp>
        <p:nvSpPr>
          <p:cNvPr id="14" name="TextBox 13">
            <a:extLst>
              <a:ext uri="{FF2B5EF4-FFF2-40B4-BE49-F238E27FC236}">
                <a16:creationId xmlns:a16="http://schemas.microsoft.com/office/drawing/2014/main" id="{FED9FC06-EBCA-6E59-D3DE-83C129E130FE}"/>
              </a:ext>
            </a:extLst>
          </p:cNvPr>
          <p:cNvSpPr txBox="1"/>
          <p:nvPr/>
        </p:nvSpPr>
        <p:spPr>
          <a:xfrm>
            <a:off x="6431363" y="5982750"/>
            <a:ext cx="5077132" cy="400110"/>
          </a:xfrm>
          <a:prstGeom prst="rect">
            <a:avLst/>
          </a:prstGeom>
          <a:noFill/>
        </p:spPr>
        <p:txBody>
          <a:bodyPr wrap="square">
            <a:spAutoFit/>
          </a:bodyPr>
          <a:lstStyle/>
          <a:p>
            <a:pPr marL="228600" indent="-228600">
              <a:buAutoNum type="arabicPlain"/>
            </a:pPr>
            <a:r>
              <a:rPr lang="en-US" sz="1000" spc="-10" dirty="0">
                <a:solidFill>
                  <a:schemeClr val="tx2">
                    <a:lumMod val="60000"/>
                    <a:lumOff val="40000"/>
                  </a:schemeClr>
                </a:solidFill>
                <a:ea typeface="Calibri" panose="020F0502020204030204" pitchFamily="34" charset="0"/>
                <a:cs typeface="Times New Roman" panose="02020603050405020304" pitchFamily="18" charset="0"/>
              </a:rPr>
              <a:t>See Appendix – Conventional Gold Recovery Circuit slide 15 for process flowsheet details.</a:t>
            </a:r>
            <a:endParaRPr lang="en-US" sz="1000" dirty="0"/>
          </a:p>
        </p:txBody>
      </p:sp>
    </p:spTree>
    <p:extLst>
      <p:ext uri="{BB962C8B-B14F-4D97-AF65-F5344CB8AC3E}">
        <p14:creationId xmlns:p14="http://schemas.microsoft.com/office/powerpoint/2010/main" val="2107745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D555E-F555-6997-5351-CE78E4FF28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AF100A-3115-EA98-A881-57F6F34167B7}"/>
              </a:ext>
            </a:extLst>
          </p:cNvPr>
          <p:cNvSpPr>
            <a:spLocks noGrp="1"/>
          </p:cNvSpPr>
          <p:nvPr>
            <p:ph type="title"/>
          </p:nvPr>
        </p:nvSpPr>
        <p:spPr>
          <a:xfrm>
            <a:off x="571500" y="480331"/>
            <a:ext cx="11382802" cy="263433"/>
          </a:xfrm>
        </p:spPr>
        <p:txBody>
          <a:bodyPr>
            <a:noAutofit/>
          </a:bodyPr>
          <a:lstStyle/>
          <a:p>
            <a:r>
              <a:rPr lang="en-US" cap="all" dirty="0"/>
              <a:t>VISTA GOLD CORP.</a:t>
            </a:r>
          </a:p>
        </p:txBody>
      </p:sp>
      <p:sp>
        <p:nvSpPr>
          <p:cNvPr id="3" name="Content Placeholder 2">
            <a:extLst>
              <a:ext uri="{FF2B5EF4-FFF2-40B4-BE49-F238E27FC236}">
                <a16:creationId xmlns:a16="http://schemas.microsoft.com/office/drawing/2014/main" id="{8352E235-7054-4919-144C-33AE54B560F0}"/>
              </a:ext>
            </a:extLst>
          </p:cNvPr>
          <p:cNvSpPr>
            <a:spLocks noGrp="1"/>
          </p:cNvSpPr>
          <p:nvPr>
            <p:ph idx="1"/>
          </p:nvPr>
        </p:nvSpPr>
        <p:spPr>
          <a:xfrm>
            <a:off x="515637" y="2216163"/>
            <a:ext cx="6250923" cy="4543896"/>
          </a:xfrm>
        </p:spPr>
        <p:txBody>
          <a:bodyPr>
            <a:normAutofit/>
          </a:bodyPr>
          <a:lstStyle/>
          <a:p>
            <a:pPr marL="401638" indent="-388938" fontAlgn="ctr">
              <a:lnSpc>
                <a:spcPct val="120000"/>
              </a:lnSpc>
              <a:spcBef>
                <a:spcPts val="400"/>
              </a:spcBef>
              <a:spcAft>
                <a:spcPts val="400"/>
              </a:spcAft>
              <a:buSzPct val="180000"/>
              <a:buBlip>
                <a:blip r:embed="rId3">
                  <a:extLst>
                    <a:ext uri="{96DAC541-7B7A-43D3-8B79-37D633B846F1}">
                      <asvg:svgBlip xmlns:asvg="http://schemas.microsoft.com/office/drawing/2016/SVG/main" r:embed="rId4"/>
                    </a:ext>
                  </a:extLst>
                </a:blip>
              </a:buBlip>
            </a:pPr>
            <a:r>
              <a:rPr lang="en-US" sz="1800" dirty="0">
                <a:solidFill>
                  <a:srgbClr val="00295F"/>
                </a:solidFill>
                <a:latin typeface="Arial Black" panose="020B0604020202020204" pitchFamily="34" charset="0"/>
              </a:rPr>
              <a:t>Broadly Increase Awareness of the Value of Mt Todd Gold Project</a:t>
            </a:r>
          </a:p>
          <a:p>
            <a:pPr marL="620395" lvl="1" indent="-233045" fontAlgn="ctr">
              <a:lnSpc>
                <a:spcPts val="2000"/>
              </a:lnSpc>
              <a:spcBef>
                <a:spcPts val="400"/>
              </a:spcBef>
              <a:spcAft>
                <a:spcPts val="400"/>
              </a:spcAft>
              <a:buClr>
                <a:srgbClr val="E0B125"/>
              </a:buClr>
              <a:buSzPct val="130000"/>
              <a:buFont typeface="Arial" panose="020B0604020202020204" pitchFamily="34" charset="0"/>
              <a:buChar char="•"/>
            </a:pPr>
            <a:r>
              <a:rPr lang="en-US" dirty="0"/>
              <a:t>Feasibility Study demonstrates strong economics and 30-year mine life with excellent opportunity for expansion</a:t>
            </a:r>
          </a:p>
          <a:p>
            <a:pPr marL="620395" lvl="1" indent="-233045" fontAlgn="ctr">
              <a:lnSpc>
                <a:spcPts val="2000"/>
              </a:lnSpc>
              <a:spcBef>
                <a:spcPts val="400"/>
              </a:spcBef>
              <a:spcAft>
                <a:spcPts val="400"/>
              </a:spcAft>
              <a:buClr>
                <a:srgbClr val="E0B125"/>
              </a:buClr>
              <a:buSzPct val="130000"/>
              <a:buFont typeface="Arial" panose="020B0604020202020204" pitchFamily="34" charset="0"/>
              <a:buChar char="•"/>
            </a:pPr>
            <a:r>
              <a:rPr lang="en-US" dirty="0">
                <a:solidFill>
                  <a:srgbClr val="20404E"/>
                </a:solidFill>
              </a:rPr>
              <a:t>Technical and economic parameters are comparable to several highly valued Australian gold producers</a:t>
            </a:r>
          </a:p>
          <a:p>
            <a:pPr marL="401638" indent="-388938" fontAlgn="ctr">
              <a:lnSpc>
                <a:spcPct val="120000"/>
              </a:lnSpc>
              <a:spcBef>
                <a:spcPts val="400"/>
              </a:spcBef>
              <a:spcAft>
                <a:spcPts val="400"/>
              </a:spcAft>
              <a:buSzPct val="180000"/>
              <a:buBlip>
                <a:blip r:embed="rId3">
                  <a:extLst>
                    <a:ext uri="{96DAC541-7B7A-43D3-8B79-37D633B846F1}">
                      <asvg:svgBlip xmlns:asvg="http://schemas.microsoft.com/office/drawing/2016/SVG/main" r:embed="rId4"/>
                    </a:ext>
                  </a:extLst>
                </a:blip>
              </a:buBlip>
            </a:pPr>
            <a:r>
              <a:rPr lang="en-US" sz="1800" dirty="0">
                <a:solidFill>
                  <a:srgbClr val="00295F"/>
                </a:solidFill>
                <a:latin typeface="Arial Black" panose="020B0604020202020204" pitchFamily="34" charset="0"/>
              </a:rPr>
              <a:t>Pursue and Advance Interest in a Strategic Transaction</a:t>
            </a:r>
          </a:p>
          <a:p>
            <a:pPr marL="401638" indent="-388938" fontAlgn="ctr">
              <a:lnSpc>
                <a:spcPct val="120000"/>
              </a:lnSpc>
              <a:spcBef>
                <a:spcPts val="400"/>
              </a:spcBef>
              <a:spcAft>
                <a:spcPts val="400"/>
              </a:spcAft>
              <a:buSzPct val="180000"/>
              <a:buBlip>
                <a:blip r:embed="rId3">
                  <a:extLst>
                    <a:ext uri="{96DAC541-7B7A-43D3-8B79-37D633B846F1}">
                      <asvg:svgBlip xmlns:asvg="http://schemas.microsoft.com/office/drawing/2016/SVG/main" r:embed="rId4"/>
                    </a:ext>
                  </a:extLst>
                </a:blip>
              </a:buBlip>
            </a:pPr>
            <a:r>
              <a:rPr lang="en-US" sz="1800" dirty="0">
                <a:solidFill>
                  <a:srgbClr val="00295F"/>
                </a:solidFill>
                <a:latin typeface="Arial Black" panose="020B0604020202020204" pitchFamily="34" charset="0"/>
              </a:rPr>
              <a:t>Advance Pre-Development Activities that Benefit Mt Todd</a:t>
            </a:r>
          </a:p>
          <a:p>
            <a:pPr marL="620395" lvl="1" indent="-233045" fontAlgn="ctr">
              <a:lnSpc>
                <a:spcPts val="1600"/>
              </a:lnSpc>
              <a:spcBef>
                <a:spcPts val="400"/>
              </a:spcBef>
              <a:spcAft>
                <a:spcPts val="400"/>
              </a:spcAft>
              <a:buClr>
                <a:srgbClr val="E0B125"/>
              </a:buClr>
              <a:buSzPct val="130000"/>
              <a:buFont typeface="Arial" panose="020B0604020202020204" pitchFamily="34" charset="0"/>
              <a:buChar char="•"/>
            </a:pPr>
            <a:r>
              <a:rPr lang="en-US" dirty="0"/>
              <a:t>Update permits to align with new 15 ktpd feasibility study</a:t>
            </a:r>
          </a:p>
          <a:p>
            <a:pPr marL="620395" lvl="1" indent="-233045" fontAlgn="ctr">
              <a:lnSpc>
                <a:spcPts val="1600"/>
              </a:lnSpc>
              <a:spcBef>
                <a:spcPts val="400"/>
              </a:spcBef>
              <a:spcAft>
                <a:spcPts val="400"/>
              </a:spcAft>
              <a:buClr>
                <a:srgbClr val="E0B125"/>
              </a:buClr>
              <a:buSzPct val="130000"/>
              <a:buFont typeface="Arial" panose="020B0604020202020204" pitchFamily="34" charset="0"/>
              <a:buChar char="•"/>
            </a:pPr>
            <a:r>
              <a:rPr lang="en-US" dirty="0"/>
              <a:t>Testing and evaluations leading to the start of detailed engineering</a:t>
            </a:r>
            <a:endParaRPr lang="en-US" sz="1700" dirty="0"/>
          </a:p>
        </p:txBody>
      </p:sp>
      <p:sp>
        <p:nvSpPr>
          <p:cNvPr id="4" name="Slide Number Placeholder 3">
            <a:extLst>
              <a:ext uri="{FF2B5EF4-FFF2-40B4-BE49-F238E27FC236}">
                <a16:creationId xmlns:a16="http://schemas.microsoft.com/office/drawing/2014/main" id="{BE98054A-DEAD-5500-DA7F-F7F05EB06C92}"/>
              </a:ext>
            </a:extLst>
          </p:cNvPr>
          <p:cNvSpPr>
            <a:spLocks noGrp="1"/>
          </p:cNvSpPr>
          <p:nvPr>
            <p:ph type="sldNum" sz="quarter" idx="12"/>
          </p:nvPr>
        </p:nvSpPr>
        <p:spPr/>
        <p:txBody>
          <a:bodyPr/>
          <a:lstStyle/>
          <a:p>
            <a:fld id="{F38C2D39-810D-E34A-BF92-80CA0CB22B82}" type="slidenum">
              <a:rPr lang="en-US" smtClean="0"/>
              <a:pPr/>
              <a:t>8</a:t>
            </a:fld>
            <a:endParaRPr lang="en-US" dirty="0"/>
          </a:p>
        </p:txBody>
      </p:sp>
      <p:pic>
        <p:nvPicPr>
          <p:cNvPr id="6" name="Picture 5" descr="A blue wavy surface with white lines&#10;&#10;AI-generated content may be incorrect.">
            <a:extLst>
              <a:ext uri="{FF2B5EF4-FFF2-40B4-BE49-F238E27FC236}">
                <a16:creationId xmlns:a16="http://schemas.microsoft.com/office/drawing/2014/main" id="{E83A39EC-88B2-6D4A-A7C5-4A53096266A8}"/>
              </a:ext>
            </a:extLst>
          </p:cNvPr>
          <p:cNvPicPr>
            <a:picLocks noChangeAspect="1"/>
          </p:cNvPicPr>
          <p:nvPr/>
        </p:nvPicPr>
        <p:blipFill>
          <a:blip r:embed="rId5"/>
          <a:srcRect t="16292" b="69688"/>
          <a:stretch>
            <a:fillRect/>
          </a:stretch>
        </p:blipFill>
        <p:spPr>
          <a:xfrm>
            <a:off x="0" y="1046875"/>
            <a:ext cx="12192000" cy="1143000"/>
          </a:xfrm>
          <a:prstGeom prst="rect">
            <a:avLst/>
          </a:prstGeom>
        </p:spPr>
      </p:pic>
      <p:sp>
        <p:nvSpPr>
          <p:cNvPr id="7" name="object 10">
            <a:extLst>
              <a:ext uri="{FF2B5EF4-FFF2-40B4-BE49-F238E27FC236}">
                <a16:creationId xmlns:a16="http://schemas.microsoft.com/office/drawing/2014/main" id="{1E5B015B-CFC9-8965-8231-9ECF51954AA9}"/>
              </a:ext>
            </a:extLst>
          </p:cNvPr>
          <p:cNvSpPr txBox="1"/>
          <p:nvPr/>
        </p:nvSpPr>
        <p:spPr>
          <a:xfrm>
            <a:off x="547911" y="1456822"/>
            <a:ext cx="6648914" cy="333681"/>
          </a:xfrm>
          <a:prstGeom prst="rect">
            <a:avLst/>
          </a:prstGeom>
        </p:spPr>
        <p:txBody>
          <a:bodyPr vert="horz" wrap="square" lIns="0" tIns="12065" rIns="0" bIns="0" rtlCol="0" anchor="t" anchorCtr="0">
            <a:spAutoFit/>
          </a:bodyPr>
          <a:lstStyle/>
          <a:p>
            <a:pPr marL="12700" marR="5080">
              <a:lnSpc>
                <a:spcPct val="110400"/>
              </a:lnSpc>
              <a:spcBef>
                <a:spcPts val="95"/>
              </a:spcBef>
            </a:pPr>
            <a:r>
              <a:rPr lang="en-US" sz="2000" dirty="0">
                <a:solidFill>
                  <a:srgbClr val="FFFFFF"/>
                </a:solidFill>
                <a:latin typeface="Arial Black"/>
                <a:cs typeface="Arial Black"/>
              </a:rPr>
              <a:t>Next Steps</a:t>
            </a:r>
            <a:endParaRPr sz="2000" dirty="0">
              <a:latin typeface="Arial Black"/>
              <a:cs typeface="Arial Black"/>
            </a:endParaRPr>
          </a:p>
        </p:txBody>
      </p:sp>
      <p:pic>
        <p:nvPicPr>
          <p:cNvPr id="5" name="Picture 4" descr="A small dam with water flowing over it&#10;&#10;Description automatically generated">
            <a:extLst>
              <a:ext uri="{FF2B5EF4-FFF2-40B4-BE49-F238E27FC236}">
                <a16:creationId xmlns:a16="http://schemas.microsoft.com/office/drawing/2014/main" id="{A69A271A-DE59-2F0B-8B0F-E4079939E078}"/>
              </a:ext>
            </a:extLst>
          </p:cNvPr>
          <p:cNvPicPr>
            <a:picLocks noChangeAspect="1"/>
          </p:cNvPicPr>
          <p:nvPr/>
        </p:nvPicPr>
        <p:blipFill rotWithShape="1">
          <a:blip r:embed="rId6"/>
          <a:srcRect l="29783" t="1054" r="4281" b="19035"/>
          <a:stretch/>
        </p:blipFill>
        <p:spPr>
          <a:xfrm>
            <a:off x="7227419" y="1842095"/>
            <a:ext cx="4726883" cy="4296552"/>
          </a:xfrm>
          <a:prstGeom prst="rect">
            <a:avLst/>
          </a:prstGeom>
        </p:spPr>
      </p:pic>
      <p:sp>
        <p:nvSpPr>
          <p:cNvPr id="8" name="Footer Placeholder 4">
            <a:extLst>
              <a:ext uri="{FF2B5EF4-FFF2-40B4-BE49-F238E27FC236}">
                <a16:creationId xmlns:a16="http://schemas.microsoft.com/office/drawing/2014/main" id="{CA490ACD-C3B6-CCB3-42C0-DCBEFA32BF5D}"/>
              </a:ext>
            </a:extLst>
          </p:cNvPr>
          <p:cNvSpPr>
            <a:spLocks noGrp="1"/>
          </p:cNvSpPr>
          <p:nvPr>
            <p:ph type="ftr" sz="quarter" idx="11"/>
          </p:nvPr>
        </p:nvSpPr>
        <p:spPr>
          <a:xfrm>
            <a:off x="571501" y="6561515"/>
            <a:ext cx="1757632" cy="211425"/>
          </a:xfrm>
        </p:spPr>
        <p:txBody>
          <a:bodyPr lIns="0" tIns="0" rIns="0" bIns="0" anchor="t" anchorCtr="0"/>
          <a:lstStyle>
            <a:lvl1pPr algn="l">
              <a:defRPr sz="900">
                <a:solidFill>
                  <a:srgbClr val="007CC4"/>
                </a:solidFill>
                <a:latin typeface="Arial" panose="020B0604020202020204" pitchFamily="34" charset="0"/>
                <a:cs typeface="Arial" panose="020B0604020202020204" pitchFamily="34" charset="0"/>
              </a:defRPr>
            </a:lvl1pPr>
          </a:lstStyle>
          <a:p>
            <a:r>
              <a:rPr lang="en-US" b="1" dirty="0"/>
              <a:t>VGZ | VISTA GOLD</a:t>
            </a:r>
          </a:p>
        </p:txBody>
      </p:sp>
    </p:spTree>
    <p:extLst>
      <p:ext uri="{BB962C8B-B14F-4D97-AF65-F5344CB8AC3E}">
        <p14:creationId xmlns:p14="http://schemas.microsoft.com/office/powerpoint/2010/main" val="1341440089"/>
      </p:ext>
    </p:extLst>
  </p:cSld>
  <p:clrMapOvr>
    <a:masterClrMapping/>
  </p:clrMapOvr>
</p:sld>
</file>

<file path=ppt/theme/theme1.xml><?xml version="1.0" encoding="utf-8"?>
<a:theme xmlns:a="http://schemas.openxmlformats.org/drawingml/2006/main" name="Office Theme">
  <a:themeElements>
    <a:clrScheme name="Vista">
      <a:dk1>
        <a:srgbClr val="373737"/>
      </a:dk1>
      <a:lt1>
        <a:srgbClr val="FFFFFF"/>
      </a:lt1>
      <a:dk2>
        <a:srgbClr val="3C3C3C"/>
      </a:dk2>
      <a:lt2>
        <a:srgbClr val="E5E2D2"/>
      </a:lt2>
      <a:accent1>
        <a:srgbClr val="A78B43"/>
      </a:accent1>
      <a:accent2>
        <a:srgbClr val="FFC000"/>
      </a:accent2>
      <a:accent3>
        <a:srgbClr val="00827B"/>
      </a:accent3>
      <a:accent4>
        <a:srgbClr val="9FC6D7"/>
      </a:accent4>
      <a:accent5>
        <a:srgbClr val="002060"/>
      </a:accent5>
      <a:accent6>
        <a:srgbClr val="70B6A4"/>
      </a:accent6>
      <a:hlink>
        <a:srgbClr val="4B86C1"/>
      </a:hlink>
      <a:folHlink>
        <a:srgbClr val="C25F4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BDB9A39E626224AAAD377698BEBD613" ma:contentTypeVersion="15" ma:contentTypeDescription="Create a new document." ma:contentTypeScope="" ma:versionID="a6e201b08e8843208fb82f99b781d1d5">
  <xsd:schema xmlns:xsd="http://www.w3.org/2001/XMLSchema" xmlns:xs="http://www.w3.org/2001/XMLSchema" xmlns:p="http://schemas.microsoft.com/office/2006/metadata/properties" xmlns:ns2="b160ad39-7f38-49be-b72d-3661a6728f87" xmlns:ns3="b60abb61-02a6-4267-9a30-5af50719a0f0" targetNamespace="http://schemas.microsoft.com/office/2006/metadata/properties" ma:root="true" ma:fieldsID="707ab75e989114d440836c6ae422ae9e" ns2:_="" ns3:_="">
    <xsd:import namespace="b160ad39-7f38-49be-b72d-3661a6728f87"/>
    <xsd:import namespace="b60abb61-02a6-4267-9a30-5af50719a0f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60ad39-7f38-49be-b72d-3661a6728f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d9ecb45-83ae-469b-b82e-32a9fb198d9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0abb61-02a6-4267-9a30-5af50719a0f0"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02e70cc6-b38a-41b6-9cbf-e7c28ce441e4}" ma:internalName="TaxCatchAll" ma:showField="CatchAllData" ma:web="b60abb61-02a6-4267-9a30-5af50719a0f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E575AC2-F046-4892-BB20-1FBF677BE408}">
  <ds:schemaRefs>
    <ds:schemaRef ds:uri="http://schemas.microsoft.com/sharepoint/v3/contenttype/forms"/>
  </ds:schemaRefs>
</ds:datastoreItem>
</file>

<file path=customXml/itemProps2.xml><?xml version="1.0" encoding="utf-8"?>
<ds:datastoreItem xmlns:ds="http://schemas.openxmlformats.org/officeDocument/2006/customXml" ds:itemID="{8401E850-C37D-48F2-867A-7955FEBE6F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160ad39-7f38-49be-b72d-3661a6728f87"/>
    <ds:schemaRef ds:uri="b60abb61-02a6-4267-9a30-5af50719a0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15752</TotalTime>
  <Words>4441</Words>
  <Application>Microsoft Office PowerPoint</Application>
  <PresentationFormat>Widescreen</PresentationFormat>
  <Paragraphs>464</Paragraphs>
  <Slides>23</Slides>
  <Notes>19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23</vt:i4>
      </vt:variant>
    </vt:vector>
  </HeadingPairs>
  <TitlesOfParts>
    <vt:vector size="32" baseType="lpstr">
      <vt:lpstr>Abel Regular</vt:lpstr>
      <vt:lpstr>Aptos</vt:lpstr>
      <vt:lpstr>Aptos Display</vt:lpstr>
      <vt:lpstr>Arial</vt:lpstr>
      <vt:lpstr>Arial Black</vt:lpstr>
      <vt:lpstr>Calibri</vt:lpstr>
      <vt:lpstr>Times New Roman</vt:lpstr>
      <vt:lpstr>Office Theme</vt:lpstr>
      <vt:lpstr>Office Theme</vt:lpstr>
      <vt:lpstr>PowerPoint Presentation</vt:lpstr>
      <vt:lpstr>CAUTIONARY STATEMENT</vt:lpstr>
      <vt:lpstr>VISTA GOLD CORP.</vt:lpstr>
      <vt:lpstr>VISTA GOLD CORP.</vt:lpstr>
      <vt:lpstr>CHARTING A NEW PATH FOR VALUE REALIZATION</vt:lpstr>
      <vt:lpstr>15 ktpd FEASIBILITY STUDY HIGHLIGHTS</vt:lpstr>
      <vt:lpstr>MINERAL RESOURCES AND MINERAL RESERVES</vt:lpstr>
      <vt:lpstr>MINING AND PROCESSING</vt:lpstr>
      <vt:lpstr>VISTA GOLD CORP.</vt:lpstr>
      <vt:lpstr>PowerPoint Presentation</vt:lpstr>
      <vt:lpstr>PowerPoint Presentation</vt:lpstr>
      <vt:lpstr>PowerPoint Presentation</vt:lpstr>
      <vt:lpstr>PowerPoint Presentation</vt:lpstr>
      <vt:lpstr>MINERAL RESOURCES ESTIMATE</vt:lpstr>
      <vt:lpstr>MINERAL RESERVES ESTIMATE</vt:lpstr>
      <vt:lpstr>15 KTPD FEASIBILITY STUDY RESULTS SUMMARY</vt:lpstr>
      <vt:lpstr>Conventional Gold Recovery Circuit</vt:lpstr>
      <vt:lpstr>EXPLORATION</vt:lpstr>
      <vt:lpstr>EXPLORATION</vt:lpstr>
      <vt:lpstr>COMMITTED TO SUSTAINABLE AND SOCIALLY RESPONSIBLE DEVELOPMENT</vt:lpstr>
      <vt:lpstr>KEY PERMITS, AUTHORIZATIONS AND LICENSES</vt:lpstr>
      <vt:lpstr>PowerPoint Presentation</vt:lpstr>
      <vt:lpstr>Proven Management Team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Traver Prinsloo</dc:creator>
  <cp:lastModifiedBy>Pamela Solly</cp:lastModifiedBy>
  <cp:revision>941</cp:revision>
  <cp:lastPrinted>2025-09-04T21:25:39Z</cp:lastPrinted>
  <dcterms:created xsi:type="dcterms:W3CDTF">2020-11-30T15:44:06Z</dcterms:created>
  <dcterms:modified xsi:type="dcterms:W3CDTF">2025-09-14T18:21:04Z</dcterms:modified>
</cp:coreProperties>
</file>