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37" r:id="rId5"/>
    <p:sldMasterId id="2147483777" r:id="rId6"/>
    <p:sldMasterId id="2147483814" r:id="rId7"/>
  </p:sldMasterIdLst>
  <p:notesMasterIdLst>
    <p:notesMasterId r:id="rId24"/>
  </p:notesMasterIdLst>
  <p:handoutMasterIdLst>
    <p:handoutMasterId r:id="rId25"/>
  </p:handoutMasterIdLst>
  <p:sldIdLst>
    <p:sldId id="2137" r:id="rId8"/>
    <p:sldId id="3446" r:id="rId9"/>
    <p:sldId id="3447" r:id="rId10"/>
    <p:sldId id="3308" r:id="rId11"/>
    <p:sldId id="3448" r:id="rId12"/>
    <p:sldId id="2154" r:id="rId13"/>
    <p:sldId id="2155" r:id="rId14"/>
    <p:sldId id="279" r:id="rId15"/>
    <p:sldId id="3436" r:id="rId16"/>
    <p:sldId id="3438" r:id="rId17"/>
    <p:sldId id="3440" r:id="rId18"/>
    <p:sldId id="3452" r:id="rId19"/>
    <p:sldId id="3435" r:id="rId20"/>
    <p:sldId id="3426" r:id="rId21"/>
    <p:sldId id="3455" r:id="rId22"/>
    <p:sldId id="3456" r:id="rId23"/>
  </p:sldIdLst>
  <p:sldSz cx="12192000" cy="6858000"/>
  <p:notesSz cx="9601200" cy="15087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CB2D17-B789-44A2-8B8E-A20BD01449D2}">
          <p14:sldIdLst>
            <p14:sldId id="2137"/>
            <p14:sldId id="3446"/>
            <p14:sldId id="3447"/>
            <p14:sldId id="3308"/>
            <p14:sldId id="3448"/>
            <p14:sldId id="2154"/>
            <p14:sldId id="2155"/>
            <p14:sldId id="279"/>
            <p14:sldId id="3436"/>
            <p14:sldId id="3438"/>
            <p14:sldId id="3440"/>
            <p14:sldId id="3452"/>
            <p14:sldId id="3435"/>
            <p14:sldId id="3426"/>
            <p14:sldId id="3455"/>
            <p14:sldId id="3456"/>
          </p14:sldIdLst>
        </p14:section>
      </p14:sectionLst>
    </p:ext>
    <p:ext uri="{EFAFB233-063F-42B5-8137-9DF3F51BA10A}">
      <p15:sldGuideLst xmlns:p15="http://schemas.microsoft.com/office/powerpoint/2012/main">
        <p15:guide id="1" orient="horz" pos="2352" userDrawn="1">
          <p15:clr>
            <a:srgbClr val="A4A3A4"/>
          </p15:clr>
        </p15:guide>
        <p15:guide id="2" pos="3840" userDrawn="1">
          <p15:clr>
            <a:srgbClr val="A4A3A4"/>
          </p15:clr>
        </p15:guide>
        <p15:guide id="3" orient="horz" pos="480" userDrawn="1">
          <p15:clr>
            <a:srgbClr val="A4A3A4"/>
          </p15:clr>
        </p15:guide>
        <p15:guide id="4" orient="horz" pos="3456" userDrawn="1">
          <p15:clr>
            <a:srgbClr val="A4A3A4"/>
          </p15:clr>
        </p15:guide>
        <p15:guide id="5" orient="horz" pos="1104" userDrawn="1">
          <p15:clr>
            <a:srgbClr val="A4A3A4"/>
          </p15:clr>
        </p15:guide>
        <p15:guide id="6" orient="horz" pos="36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039442-AFED-316C-5F96-57B5B543EB04}" name="Alan Haslam" initials="AH" userId="Alan Haslam" providerId="None"/>
  <p188:author id="{EFB3EC5C-A214-3E3F-AE4B-4390B26FE58B}" name="Mckinsey Lyon" initials="ML" userId="S::mckinsey.lyon@perpetua.us::b3893a9c-1b6c-472f-9d8c-e63a86e17a25" providerId="AD"/>
  <p188:author id="{1E638F78-3315-B5EC-7CE2-15AA11882AE3}" name="Guest User" initials="GU" userId="S::urn:spo:anon#1fb2ad9905d5082d94a4b163644b858ec4cf69353ed48da1c9ee21c26e55331a::" providerId="AD"/>
  <p188:author id="{7A4455B0-B275-5FB8-3BDE-594294DEC1A3}" name="Chris Fogg" initials="CF" userId="S::Chris.Fogg@perpetuacorp.us::6f82f3da-33e9-4b4c-930a-b12a0956e216" providerId="AD"/>
  <p188:author id="{6E6E92C6-0A9A-04BE-ED72-078767661393}" name="Jessica Largent" initials="JL" userId="S::jessica.largent@perpetuacorp.us::05c70026-3264-4ecc-9488-2a97f283f8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elley Bennett" initials="SB" lastIdx="14" clrIdx="0">
    <p:extLst>
      <p:ext uri="{19B8F6BF-5375-455C-9EA6-DF929625EA0E}">
        <p15:presenceInfo xmlns:p15="http://schemas.microsoft.com/office/powerpoint/2012/main" userId="S::sbennett@midasgoldinc.com::90e3eb80-2f92-46d3-9b3a-05febc31086d" providerId="AD"/>
      </p:ext>
    </p:extLst>
  </p:cmAuthor>
  <p:cmAuthor id="2" name="Jessica Largent" initials="JL" lastIdx="4" clrIdx="1">
    <p:extLst>
      <p:ext uri="{19B8F6BF-5375-455C-9EA6-DF929625EA0E}">
        <p15:presenceInfo xmlns:p15="http://schemas.microsoft.com/office/powerpoint/2012/main" userId="S::jlargent@midasgoldcorp.com::05c70026-3264-4ecc-9488-2a97f283f8b4" providerId="AD"/>
      </p:ext>
    </p:extLst>
  </p:cmAuthor>
  <p:cmAuthor id="3" name="Jessica Largent" initials="JL [2]" lastIdx="9" clrIdx="2">
    <p:extLst>
      <p:ext uri="{19B8F6BF-5375-455C-9EA6-DF929625EA0E}">
        <p15:presenceInfo xmlns:p15="http://schemas.microsoft.com/office/powerpoint/2012/main" userId="S::jlargent@midasgoldinc.com::05c70026-3264-4ecc-9488-2a97f283f8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F28"/>
    <a:srgbClr val="D9EBF2"/>
    <a:srgbClr val="F6D44D"/>
    <a:srgbClr val="FFFFFF"/>
    <a:srgbClr val="E2EFCB"/>
    <a:srgbClr val="BCC9CE"/>
    <a:srgbClr val="A5B7BD"/>
    <a:srgbClr val="153A51"/>
    <a:srgbClr val="000000"/>
    <a:srgbClr val="93B34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3A26D-BAE6-4F17-A8DF-87653CB96DBD}" v="15" dt="2025-09-12T19:21:45.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7" autoAdjust="0"/>
    <p:restoredTop sz="92083" autoAdjust="0"/>
  </p:normalViewPr>
  <p:slideViewPr>
    <p:cSldViewPr snapToGrid="0">
      <p:cViewPr varScale="1">
        <p:scale>
          <a:sx n="111" d="100"/>
          <a:sy n="111" d="100"/>
        </p:scale>
        <p:origin x="480" y="96"/>
      </p:cViewPr>
      <p:guideLst>
        <p:guide orient="horz" pos="2352"/>
        <p:guide pos="3840"/>
        <p:guide orient="horz" pos="480"/>
        <p:guide orient="horz" pos="3456"/>
        <p:guide orient="horz" pos="1104"/>
        <p:guide orient="horz" pos="3624"/>
      </p:guideLst>
    </p:cSldViewPr>
  </p:slideViewPr>
  <p:notesTextViewPr>
    <p:cViewPr>
      <p:scale>
        <a:sx n="1" d="1"/>
        <a:sy n="1" d="1"/>
      </p:scale>
      <p:origin x="0" y="0"/>
    </p:cViewPr>
  </p:notesTextViewPr>
  <p:sorterViewPr>
    <p:cViewPr>
      <p:scale>
        <a:sx n="100" d="100"/>
        <a:sy n="100" d="100"/>
      </p:scale>
      <p:origin x="0" y="-15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midasgold-my.sharepoint.com/personal/chris_fogg_perpetuacorp_us/Documents/Desktop/02_IR/Corp%20presentation/Corp%20Presentation%20support%20file%20-%20June%202025%20and%20investor%20webinar.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370F-43B2-913C-980D00BE467B}"/>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370F-43B2-913C-980D00BE467B}"/>
              </c:ext>
            </c:extLst>
          </c:dPt>
          <c:cat>
            <c:strRef>
              <c:f>'Top 40 150kozpa'!$M$6:$M$46</c:f>
              <c:strCache>
                <c:ptCount val="41"/>
                <c:pt idx="0">
                  <c:v>Stibnite (Yrs 1-4)</c:v>
                </c:pt>
                <c:pt idx="1">
                  <c:v>Stibnite (LOM)</c:v>
                </c:pt>
                <c:pt idx="2">
                  <c:v>Blackwater Project</c:v>
                </c:pt>
                <c:pt idx="3">
                  <c:v>Greenstone (Hardrock)</c:v>
                </c:pt>
                <c:pt idx="4">
                  <c:v>Back River Project</c:v>
                </c:pt>
                <c:pt idx="5">
                  <c:v>Detour Lake</c:v>
                </c:pt>
                <c:pt idx="6">
                  <c:v>Hemi Project</c:v>
                </c:pt>
                <c:pt idx="7">
                  <c:v>Kanowna Belle</c:v>
                </c:pt>
                <c:pt idx="8">
                  <c:v>Jundee - Nimary</c:v>
                </c:pt>
                <c:pt idx="9">
                  <c:v>Cortez (&amp; Goldrush)</c:v>
                </c:pt>
                <c:pt idx="10">
                  <c:v>Cote Project</c:v>
                </c:pt>
                <c:pt idx="11">
                  <c:v>Brucejack</c:v>
                </c:pt>
                <c:pt idx="12">
                  <c:v>Getchell (Turquoise Ridge)</c:v>
                </c:pt>
                <c:pt idx="13">
                  <c:v>Agnew (Leinster)</c:v>
                </c:pt>
                <c:pt idx="14">
                  <c:v>Kalgoorlie Superpit</c:v>
                </c:pt>
                <c:pt idx="15">
                  <c:v>Carlin (Goldstrike &amp; Carlin)</c:v>
                </c:pt>
                <c:pt idx="16">
                  <c:v>Haile</c:v>
                </c:pt>
                <c:pt idx="17">
                  <c:v>Kirkland Lake (Macassa)</c:v>
                </c:pt>
                <c:pt idx="18">
                  <c:v>Malartic</c:v>
                </c:pt>
                <c:pt idx="19">
                  <c:v>Paddington</c:v>
                </c:pt>
                <c:pt idx="20">
                  <c:v>Fort Knox</c:v>
                </c:pt>
                <c:pt idx="21">
                  <c:v>Meadowbank</c:v>
                </c:pt>
                <c:pt idx="22">
                  <c:v>Gruyere Project</c:v>
                </c:pt>
                <c:pt idx="23">
                  <c:v>Granny Smith</c:v>
                </c:pt>
                <c:pt idx="24">
                  <c:v>Cadia Hill</c:v>
                </c:pt>
                <c:pt idx="25">
                  <c:v>Granites (Tanami Ops)</c:v>
                </c:pt>
                <c:pt idx="26">
                  <c:v>La Ronde</c:v>
                </c:pt>
                <c:pt idx="27">
                  <c:v>Garden Well</c:v>
                </c:pt>
                <c:pt idx="28">
                  <c:v>Pogo</c:v>
                </c:pt>
                <c:pt idx="29">
                  <c:v>Cowal</c:v>
                </c:pt>
                <c:pt idx="30">
                  <c:v>Rainy River</c:v>
                </c:pt>
                <c:pt idx="31">
                  <c:v>Bingham Canyon</c:v>
                </c:pt>
                <c:pt idx="32">
                  <c:v>Tropicana</c:v>
                </c:pt>
                <c:pt idx="33">
                  <c:v>Carosue-South Laverton </c:v>
                </c:pt>
                <c:pt idx="34">
                  <c:v>Boddington Expansion</c:v>
                </c:pt>
                <c:pt idx="35">
                  <c:v>Meliadine</c:v>
                </c:pt>
                <c:pt idx="36">
                  <c:v>Eleonore</c:v>
                </c:pt>
                <c:pt idx="37">
                  <c:v>Porcupine JV</c:v>
                </c:pt>
                <c:pt idx="38">
                  <c:v>Marigold</c:v>
                </c:pt>
                <c:pt idx="39">
                  <c:v>Thunderbox</c:v>
                </c:pt>
                <c:pt idx="40">
                  <c:v>Kambalda - St Ives</c:v>
                </c:pt>
              </c:strCache>
            </c:strRef>
          </c:cat>
          <c:val>
            <c:numRef>
              <c:f>'Top 40 150kozpa'!$O$6:$O$46</c:f>
              <c:numCache>
                <c:formatCode>"$"#,##0_);\("$"#,##0\);"$""-"_)</c:formatCode>
                <c:ptCount val="41"/>
                <c:pt idx="0">
                  <c:v>435</c:v>
                </c:pt>
                <c:pt idx="1">
                  <c:v>756</c:v>
                </c:pt>
                <c:pt idx="2">
                  <c:v>814.38600158691406</c:v>
                </c:pt>
                <c:pt idx="3">
                  <c:v>815.13761901855469</c:v>
                </c:pt>
                <c:pt idx="4">
                  <c:v>868.91801452636719</c:v>
                </c:pt>
                <c:pt idx="5">
                  <c:v>888.96127319335949</c:v>
                </c:pt>
                <c:pt idx="6">
                  <c:v>920.71824073791504</c:v>
                </c:pt>
                <c:pt idx="7">
                  <c:v>952.26453399658192</c:v>
                </c:pt>
                <c:pt idx="8">
                  <c:v>955.06159973144531</c:v>
                </c:pt>
                <c:pt idx="9">
                  <c:v>964.73826599121094</c:v>
                </c:pt>
                <c:pt idx="10">
                  <c:v>996.28353881835938</c:v>
                </c:pt>
                <c:pt idx="11">
                  <c:v>1007.6737670898436</c:v>
                </c:pt>
                <c:pt idx="12">
                  <c:v>1009.7813262939452</c:v>
                </c:pt>
                <c:pt idx="13">
                  <c:v>1022.4391174316406</c:v>
                </c:pt>
                <c:pt idx="14">
                  <c:v>1045.5415649414063</c:v>
                </c:pt>
                <c:pt idx="15">
                  <c:v>1065.858268737793</c:v>
                </c:pt>
                <c:pt idx="16">
                  <c:v>1085.6658020019531</c:v>
                </c:pt>
                <c:pt idx="17">
                  <c:v>1096.4808807373047</c:v>
                </c:pt>
                <c:pt idx="18">
                  <c:v>1102.6727905273438</c:v>
                </c:pt>
                <c:pt idx="19">
                  <c:v>1106.3931732177734</c:v>
                </c:pt>
                <c:pt idx="20">
                  <c:v>1114.4689178466797</c:v>
                </c:pt>
                <c:pt idx="21">
                  <c:v>1116.5167007446289</c:v>
                </c:pt>
                <c:pt idx="22">
                  <c:v>1118.0285949707031</c:v>
                </c:pt>
                <c:pt idx="23">
                  <c:v>1145.4357757568359</c:v>
                </c:pt>
                <c:pt idx="24">
                  <c:v>1149.6822052001953</c:v>
                </c:pt>
                <c:pt idx="25">
                  <c:v>1224.8826904296875</c:v>
                </c:pt>
                <c:pt idx="26">
                  <c:v>1228.1136322021484</c:v>
                </c:pt>
                <c:pt idx="27">
                  <c:v>1254.83544921875</c:v>
                </c:pt>
                <c:pt idx="28">
                  <c:v>1255.2603988647461</c:v>
                </c:pt>
                <c:pt idx="29">
                  <c:v>1271.0209655761719</c:v>
                </c:pt>
                <c:pt idx="30">
                  <c:v>1315.6257019042969</c:v>
                </c:pt>
                <c:pt idx="31">
                  <c:v>1346.0502166748047</c:v>
                </c:pt>
                <c:pt idx="32">
                  <c:v>1398.9022216796875</c:v>
                </c:pt>
                <c:pt idx="33">
                  <c:v>1402.3795013427734</c:v>
                </c:pt>
                <c:pt idx="34">
                  <c:v>1404.9081878662109</c:v>
                </c:pt>
                <c:pt idx="35">
                  <c:v>1427.9792785644531</c:v>
                </c:pt>
                <c:pt idx="36">
                  <c:v>1428.6259918212891</c:v>
                </c:pt>
                <c:pt idx="37">
                  <c:v>1434.2307128906248</c:v>
                </c:pt>
                <c:pt idx="38">
                  <c:v>1439.4005584716797</c:v>
                </c:pt>
                <c:pt idx="39">
                  <c:v>1463.0481491088867</c:v>
                </c:pt>
                <c:pt idx="40">
                  <c:v>1611.9421081542969</c:v>
                </c:pt>
              </c:numCache>
            </c:numRef>
          </c:val>
          <c:extLst>
            <c:ext xmlns:c16="http://schemas.microsoft.com/office/drawing/2014/chart" uri="{C3380CC4-5D6E-409C-BE32-E72D297353CC}">
              <c16:uniqueId val="{00000004-370F-43B2-913C-980D00BE467B}"/>
            </c:ext>
          </c:extLst>
        </c:ser>
        <c:dLbls>
          <c:showLegendKey val="0"/>
          <c:showVal val="0"/>
          <c:showCatName val="0"/>
          <c:showSerName val="0"/>
          <c:showPercent val="0"/>
          <c:showBubbleSize val="0"/>
        </c:dLbls>
        <c:gapWidth val="50"/>
        <c:axId val="261005551"/>
        <c:axId val="261006031"/>
      </c:barChart>
      <c:catAx>
        <c:axId val="261005551"/>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261006031"/>
        <c:crosses val="autoZero"/>
        <c:auto val="1"/>
        <c:lblAlgn val="ctr"/>
        <c:lblOffset val="100"/>
        <c:noMultiLvlLbl val="0"/>
      </c:catAx>
      <c:valAx>
        <c:axId val="261006031"/>
        <c:scaling>
          <c:orientation val="minMax"/>
        </c:scaling>
        <c:delete val="0"/>
        <c:axPos val="l"/>
        <c:numFmt formatCode="&quot;$&quot;#,##0_);\(&quot;$&quot;#,##0\);&quot;$&quot;&quot;-&quot;_)"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261005551"/>
        <c:crosses val="autoZero"/>
        <c:crossBetween val="between"/>
        <c:majorUnit val="2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Animony Production</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B0D8-444F-BA88-402E01789256}"/>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0D8-444F-BA88-402E01789256}"/>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B0D8-444F-BA88-402E01789256}"/>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B0D8-444F-BA88-402E01789256}"/>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B0D8-444F-BA88-402E01789256}"/>
              </c:ext>
            </c:extLst>
          </c:dPt>
          <c:dPt>
            <c:idx val="5"/>
            <c:bubble3D val="0"/>
            <c:spPr>
              <a:solidFill>
                <a:schemeClr val="accent2"/>
              </a:solidFill>
              <a:ln w="19050">
                <a:solidFill>
                  <a:schemeClr val="lt1"/>
                </a:solidFill>
              </a:ln>
              <a:effectLst/>
            </c:spPr>
            <c:extLst>
              <c:ext xmlns:c16="http://schemas.microsoft.com/office/drawing/2014/chart" uri="{C3380CC4-5D6E-409C-BE32-E72D297353CC}">
                <c16:uniqueId val="{0000000B-B0D8-444F-BA88-402E01789256}"/>
              </c:ext>
            </c:extLst>
          </c:dPt>
          <c:dPt>
            <c:idx val="6"/>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D-B0D8-444F-BA88-402E01789256}"/>
              </c:ext>
            </c:extLst>
          </c:dPt>
          <c:dLbls>
            <c:dLbl>
              <c:idx val="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Avenir Next LT Pro" panose="020B0504020202020204" pitchFamily="34" charset="0"/>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D8-444F-BA88-402E01789256}"/>
                </c:ext>
              </c:extLst>
            </c:dLbl>
            <c:dLbl>
              <c:idx val="1"/>
              <c:layout>
                <c:manualLayout>
                  <c:x val="0.17574949164607995"/>
                  <c:y val="-0.11298870571409758"/>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Avenir Next LT Pro" panose="020B05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D8-444F-BA88-402E01789256}"/>
                </c:ext>
              </c:extLst>
            </c:dLbl>
            <c:dLbl>
              <c:idx val="2"/>
              <c:layout>
                <c:manualLayout>
                  <c:x val="0.17056702543858895"/>
                  <c:y val="0.10009710580393023"/>
                </c:manualLayout>
              </c:layout>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Avenir Next LT Pro" panose="020B0504020202020204" pitchFamily="34" charset="0"/>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754388155341077"/>
                      <c:h val="0.18626385783780269"/>
                    </c:manualLayout>
                  </c15:layout>
                </c:ext>
                <c:ext xmlns:c16="http://schemas.microsoft.com/office/drawing/2014/chart" uri="{C3380CC4-5D6E-409C-BE32-E72D297353CC}">
                  <c16:uniqueId val="{00000005-B0D8-444F-BA88-402E01789256}"/>
                </c:ext>
              </c:extLst>
            </c:dLbl>
            <c:dLbl>
              <c:idx val="3"/>
              <c:layout>
                <c:manualLayout>
                  <c:x val="1.8697959485740667E-2"/>
                  <c:y val="5.3390555112280955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Avenir Next LT Pro" panose="020B05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9342530608217338"/>
                      <c:h val="7.3417060244953827E-2"/>
                    </c:manualLayout>
                  </c15:layout>
                </c:ext>
                <c:ext xmlns:c16="http://schemas.microsoft.com/office/drawing/2014/chart" uri="{C3380CC4-5D6E-409C-BE32-E72D297353CC}">
                  <c16:uniqueId val="{00000007-B0D8-444F-BA88-402E01789256}"/>
                </c:ext>
              </c:extLst>
            </c:dLbl>
            <c:dLbl>
              <c:idx val="4"/>
              <c:layout>
                <c:manualLayout>
                  <c:x val="-2.0287588109225513E-2"/>
                  <c:y val="2.915535441869305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venir Next LT Pro" panose="020B05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0D8-444F-BA88-402E01789256}"/>
                </c:ext>
              </c:extLst>
            </c:dLbl>
            <c:dLbl>
              <c:idx val="5"/>
              <c:layout>
                <c:manualLayout>
                  <c:x val="-5.3267788107916526E-2"/>
                  <c:y val="3.1624249805919575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venir Next LT Pro" panose="020B05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0D8-444F-BA88-402E01789256}"/>
                </c:ext>
              </c:extLst>
            </c:dLbl>
            <c:dLbl>
              <c:idx val="6"/>
              <c:layout>
                <c:manualLayout>
                  <c:x val="6.3419007981118788E-3"/>
                  <c:y val="-2.019685153241791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venir Next LT Pro" panose="020B0504020202020204" pitchFamily="34" charset="0"/>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0D8-444F-BA88-402E01789256}"/>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Sheet1!$A$2:$A$8</c:f>
              <c:strCache>
                <c:ptCount val="7"/>
                <c:pt idx="0">
                  <c:v>China</c:v>
                </c:pt>
                <c:pt idx="1">
                  <c:v>Russia</c:v>
                </c:pt>
                <c:pt idx="2">
                  <c:v>Tajikistan</c:v>
                </c:pt>
                <c:pt idx="3">
                  <c:v>Australia</c:v>
                </c:pt>
                <c:pt idx="4">
                  <c:v>Burma</c:v>
                </c:pt>
                <c:pt idx="5">
                  <c:v>Bolivia</c:v>
                </c:pt>
                <c:pt idx="6">
                  <c:v>Turkey</c:v>
                </c:pt>
              </c:strCache>
            </c:strRef>
          </c:cat>
          <c:val>
            <c:numRef>
              <c:f>Sheet1!$B$2:$B$8</c:f>
              <c:numCache>
                <c:formatCode>0.0%</c:formatCode>
                <c:ptCount val="7"/>
                <c:pt idx="0">
                  <c:v>0.6</c:v>
                </c:pt>
                <c:pt idx="1">
                  <c:v>0.13</c:v>
                </c:pt>
                <c:pt idx="2">
                  <c:v>0.17</c:v>
                </c:pt>
                <c:pt idx="3">
                  <c:v>0.02</c:v>
                </c:pt>
                <c:pt idx="4">
                  <c:v>4.4999999999999998E-2</c:v>
                </c:pt>
                <c:pt idx="5">
                  <c:v>3.6999999999999998E-2</c:v>
                </c:pt>
                <c:pt idx="6">
                  <c:v>1.6E-2</c:v>
                </c:pt>
              </c:numCache>
            </c:numRef>
          </c:val>
          <c:extLst>
            <c:ext xmlns:c16="http://schemas.microsoft.com/office/drawing/2014/chart" uri="{C3380CC4-5D6E-409C-BE32-E72D297353CC}">
              <c16:uniqueId val="{00000010-B0D8-444F-BA88-402E01789256}"/>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2-B0D8-444F-BA88-402E017892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B0D8-444F-BA88-402E017892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B0D8-444F-BA88-402E017892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B0D8-444F-BA88-402E0178925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B0D8-444F-BA88-402E0178925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B0D8-444F-BA88-402E0178925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B0D8-444F-BA88-402E01789256}"/>
              </c:ext>
            </c:extLst>
          </c:dPt>
          <c:cat>
            <c:strRef>
              <c:f>Sheet1!$A$2:$A$8</c:f>
              <c:strCache>
                <c:ptCount val="7"/>
                <c:pt idx="0">
                  <c:v>China</c:v>
                </c:pt>
                <c:pt idx="1">
                  <c:v>Russia</c:v>
                </c:pt>
                <c:pt idx="2">
                  <c:v>Tajikistan</c:v>
                </c:pt>
                <c:pt idx="3">
                  <c:v>Australia</c:v>
                </c:pt>
                <c:pt idx="4">
                  <c:v>Burma</c:v>
                </c:pt>
                <c:pt idx="5">
                  <c:v>Bolivia</c:v>
                </c:pt>
                <c:pt idx="6">
                  <c:v>Turkey</c:v>
                </c:pt>
              </c:strCache>
            </c:strRef>
          </c:cat>
          <c:val>
            <c:numRef>
              <c:f>Sheet1!$C$2:$C$8</c:f>
              <c:numCache>
                <c:formatCode>General</c:formatCode>
                <c:ptCount val="7"/>
              </c:numCache>
            </c:numRef>
          </c:val>
          <c:extLst>
            <c:ext xmlns:c16="http://schemas.microsoft.com/office/drawing/2014/chart" uri="{C3380CC4-5D6E-409C-BE32-E72D297353CC}">
              <c16:uniqueId val="{00000021-B0D8-444F-BA88-402E0178925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latin typeface="Avenir Next LT Pro" panose="020B05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2074080763104"/>
          <c:y val="3.7639172896049074E-2"/>
          <c:w val="0.8712770962541303"/>
          <c:h val="0.77250299227449126"/>
        </c:manualLayout>
      </c:layout>
      <c:barChart>
        <c:barDir val="col"/>
        <c:grouping val="clustered"/>
        <c:varyColors val="0"/>
        <c:ser>
          <c:idx val="0"/>
          <c:order val="0"/>
          <c:spPr>
            <a:solidFill>
              <a:srgbClr val="153A51"/>
            </a:solidFill>
            <a:ln>
              <a:noFill/>
            </a:ln>
            <a:effectLst/>
          </c:spPr>
          <c:invertIfNegative val="0"/>
          <c:dPt>
            <c:idx val="0"/>
            <c:invertIfNegative val="0"/>
            <c:bubble3D val="0"/>
            <c:spPr>
              <a:solidFill>
                <a:srgbClr val="53B8D6"/>
              </a:solidFill>
              <a:ln>
                <a:noFill/>
              </a:ln>
              <a:effectLst/>
            </c:spPr>
            <c:extLst>
              <c:ext xmlns:c16="http://schemas.microsoft.com/office/drawing/2014/chart" uri="{C3380CC4-5D6E-409C-BE32-E72D297353CC}">
                <c16:uniqueId val="{00000001-373D-461D-8DA8-18E73C21F2CE}"/>
              </c:ext>
            </c:extLst>
          </c:dPt>
          <c:dLbls>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NPVs!$K$29:$K$32</c:f>
              <c:strCache>
                <c:ptCount val="4"/>
                <c:pt idx="0">
                  <c:v>PPTA Market Cap</c:v>
                </c:pt>
                <c:pt idx="1">
                  <c:v>$3,000/oz</c:v>
                </c:pt>
                <c:pt idx="2">
                  <c:v>$3,500/oz</c:v>
                </c:pt>
                <c:pt idx="3">
                  <c:v>$4,000/oz</c:v>
                </c:pt>
              </c:strCache>
            </c:strRef>
          </c:cat>
          <c:val>
            <c:numRef>
              <c:f>NPVs!$N$29:$N$32</c:f>
              <c:numCache>
                <c:formatCode>_("$"* #,##0.0_);_("$"* \(#,##0.0\);_("$"* "-"??_);_(@_)</c:formatCode>
                <c:ptCount val="4"/>
                <c:pt idx="0">
                  <c:v>1.8859999999999999</c:v>
                </c:pt>
                <c:pt idx="1">
                  <c:v>3.8</c:v>
                </c:pt>
                <c:pt idx="2">
                  <c:v>5</c:v>
                </c:pt>
                <c:pt idx="3">
                  <c:v>6.3</c:v>
                </c:pt>
              </c:numCache>
            </c:numRef>
          </c:val>
          <c:extLst>
            <c:ext xmlns:c16="http://schemas.microsoft.com/office/drawing/2014/chart" uri="{C3380CC4-5D6E-409C-BE32-E72D297353CC}">
              <c16:uniqueId val="{00000000-373D-461D-8DA8-18E73C21F2CE}"/>
            </c:ext>
          </c:extLst>
        </c:ser>
        <c:dLbls>
          <c:showLegendKey val="0"/>
          <c:showVal val="0"/>
          <c:showCatName val="0"/>
          <c:showSerName val="0"/>
          <c:showPercent val="0"/>
          <c:showBubbleSize val="0"/>
        </c:dLbls>
        <c:gapWidth val="100"/>
        <c:axId val="143753200"/>
        <c:axId val="143753680"/>
      </c:barChart>
      <c:catAx>
        <c:axId val="14375320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Avenir Next LT Pro" panose="020B0504020202020204" pitchFamily="34" charset="0"/>
                    <a:ea typeface="+mn-ea"/>
                    <a:cs typeface="+mn-cs"/>
                  </a:defRPr>
                </a:pPr>
                <a:r>
                  <a:rPr lang="en-US"/>
                  <a:t>Gold Price Assumption ($/oz)</a:t>
                </a:r>
              </a:p>
            </c:rich>
          </c:tx>
          <c:layout>
            <c:manualLayout>
              <c:xMode val="edge"/>
              <c:yMode val="edge"/>
              <c:x val="0.44484450188813984"/>
              <c:y val="0.8896445839800695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1" i="0" u="none" strike="noStrike" kern="1200" baseline="0">
                <a:solidFill>
                  <a:schemeClr val="tx2"/>
                </a:solidFill>
                <a:latin typeface="Avenir Next LT Pro" panose="020B0504020202020204" pitchFamily="34" charset="0"/>
                <a:ea typeface="+mn-ea"/>
                <a:cs typeface="+mn-cs"/>
              </a:defRPr>
            </a:pPr>
            <a:endParaRPr lang="en-US"/>
          </a:p>
        </c:txPr>
        <c:crossAx val="143753680"/>
        <c:crosses val="autoZero"/>
        <c:auto val="1"/>
        <c:lblAlgn val="ctr"/>
        <c:lblOffset val="100"/>
        <c:noMultiLvlLbl val="0"/>
      </c:catAx>
      <c:valAx>
        <c:axId val="143753680"/>
        <c:scaling>
          <c:orientation val="minMax"/>
          <c:max val="10"/>
        </c:scaling>
        <c:delete val="0"/>
        <c:axPos val="l"/>
        <c:title>
          <c:tx>
            <c:rich>
              <a:bodyPr rot="-5400000" spcFirstLastPara="1" vertOverflow="ellipsis" vert="horz" wrap="square" anchor="ctr" anchorCtr="1"/>
              <a:lstStyle/>
              <a:p>
                <a:pPr>
                  <a:defRPr sz="1200" b="1" i="0" u="none" strike="noStrike" kern="1200" baseline="0">
                    <a:solidFill>
                      <a:schemeClr val="tx2"/>
                    </a:solidFill>
                    <a:latin typeface="Avenir Next LT Pro" panose="020B0504020202020204" pitchFamily="34" charset="0"/>
                    <a:ea typeface="+mn-ea"/>
                    <a:cs typeface="+mn-cs"/>
                  </a:defRPr>
                </a:pPr>
                <a:r>
                  <a:rPr lang="en-US"/>
                  <a:t>Illustrative Equity Valuation</a:t>
                </a:r>
                <a:r>
                  <a:rPr lang="en-US" baseline="0"/>
                  <a:t> </a:t>
                </a:r>
                <a:r>
                  <a:rPr lang="en-US"/>
                  <a:t>as of </a:t>
                </a:r>
              </a:p>
              <a:p>
                <a:pPr>
                  <a:defRPr/>
                </a:pPr>
                <a:r>
                  <a:rPr lang="en-US"/>
                  <a:t>year 1 of operations ($B)</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Avenir Next LT Pro" panose="020B0504020202020204" pitchFamily="34" charset="0"/>
                  <a:ea typeface="+mn-ea"/>
                  <a:cs typeface="+mn-cs"/>
                </a:defRPr>
              </a:pPr>
              <a:endParaRPr lang="en-US"/>
            </a:p>
          </c:txPr>
        </c:title>
        <c:numFmt formatCode="_(&quot;$&quot;* #,##0.0_);_(&quot;$&quot;* \(#,##0.0\);_(&quot;$&quot;* &quot;-&quot;??_);_(@_)"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2"/>
                </a:solidFill>
                <a:latin typeface="Avenir Next LT Pro" panose="020B0504020202020204" pitchFamily="34" charset="0"/>
                <a:ea typeface="+mn-ea"/>
                <a:cs typeface="+mn-cs"/>
              </a:defRPr>
            </a:pPr>
            <a:endParaRPr lang="en-US"/>
          </a:p>
        </c:txPr>
        <c:crossAx val="143753200"/>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2"/>
          </a:solidFill>
          <a:latin typeface="Avenir Next LT Pro" panose="020B05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153A51"/>
            </a:solidFill>
            <a:ln>
              <a:noFill/>
            </a:ln>
            <a:effectLst/>
          </c:spPr>
          <c:invertIfNegative val="0"/>
          <c:dPt>
            <c:idx val="1"/>
            <c:invertIfNegative val="0"/>
            <c:bubble3D val="0"/>
            <c:spPr>
              <a:solidFill>
                <a:srgbClr val="4099BC"/>
              </a:solidFill>
              <a:ln>
                <a:noFill/>
              </a:ln>
              <a:effectLst/>
            </c:spPr>
            <c:extLst>
              <c:ext xmlns:c16="http://schemas.microsoft.com/office/drawing/2014/chart" uri="{C3380CC4-5D6E-409C-BE32-E72D297353CC}">
                <c16:uniqueId val="{00000001-23C9-4B1B-B7C9-E1685BEF8B5D}"/>
              </c:ext>
            </c:extLst>
          </c:dPt>
          <c:dPt>
            <c:idx val="2"/>
            <c:invertIfNegative val="0"/>
            <c:bubble3D val="0"/>
            <c:spPr>
              <a:solidFill>
                <a:srgbClr val="BCC9CE"/>
              </a:solidFill>
              <a:ln>
                <a:noFill/>
              </a:ln>
              <a:effectLst/>
            </c:spPr>
            <c:extLst>
              <c:ext xmlns:c16="http://schemas.microsoft.com/office/drawing/2014/chart" uri="{C3380CC4-5D6E-409C-BE32-E72D297353CC}">
                <c16:uniqueId val="{00000002-23C9-4B1B-B7C9-E1685BEF8B5D}"/>
              </c:ext>
            </c:extLst>
          </c:dPt>
          <c:dPt>
            <c:idx val="3"/>
            <c:invertIfNegative val="0"/>
            <c:bubble3D val="0"/>
            <c:spPr>
              <a:solidFill>
                <a:srgbClr val="BCC9CE"/>
              </a:solidFill>
              <a:ln>
                <a:noFill/>
              </a:ln>
              <a:effectLst/>
            </c:spPr>
            <c:extLst>
              <c:ext xmlns:c16="http://schemas.microsoft.com/office/drawing/2014/chart" uri="{C3380CC4-5D6E-409C-BE32-E72D297353CC}">
                <c16:uniqueId val="{00000003-23C9-4B1B-B7C9-E1685BEF8B5D}"/>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comps!$O$4:$O$8</c:f>
              <c:strCache>
                <c:ptCount val="5"/>
                <c:pt idx="0">
                  <c:v>Pre Financing
(July 15, 2022)</c:v>
                </c:pt>
                <c:pt idx="1">
                  <c:v>Financing Announced
(July 18, 2022)</c:v>
                </c:pt>
                <c:pt idx="2">
                  <c:v>First Gold Pour
(July 9, 2024)</c:v>
                </c:pt>
                <c:pt idx="3">
                  <c:v>Commercial Production
(September 3, 2024)</c:v>
                </c:pt>
                <c:pt idx="4">
                  <c:v>Current
(June 6, 2025)</c:v>
                </c:pt>
              </c:strCache>
            </c:strRef>
          </c:cat>
          <c:val>
            <c:numRef>
              <c:f>comps!$P$4:$P$8</c:f>
              <c:numCache>
                <c:formatCode>_("$"* #,##0.00_);_("$"* \(#,##0.00\);_("$"* "-"??_);_(@_)</c:formatCode>
                <c:ptCount val="5"/>
                <c:pt idx="0">
                  <c:v>2.6</c:v>
                </c:pt>
                <c:pt idx="1">
                  <c:v>2.88</c:v>
                </c:pt>
                <c:pt idx="2">
                  <c:v>10.16</c:v>
                </c:pt>
                <c:pt idx="3">
                  <c:v>8.32</c:v>
                </c:pt>
                <c:pt idx="4">
                  <c:v>18.649999999999999</c:v>
                </c:pt>
              </c:numCache>
            </c:numRef>
          </c:val>
          <c:extLst>
            <c:ext xmlns:c16="http://schemas.microsoft.com/office/drawing/2014/chart" uri="{C3380CC4-5D6E-409C-BE32-E72D297353CC}">
              <c16:uniqueId val="{00000000-23C9-4B1B-B7C9-E1685BEF8B5D}"/>
            </c:ext>
          </c:extLst>
        </c:ser>
        <c:dLbls>
          <c:showLegendKey val="0"/>
          <c:showVal val="0"/>
          <c:showCatName val="0"/>
          <c:showSerName val="0"/>
          <c:showPercent val="0"/>
          <c:showBubbleSize val="0"/>
        </c:dLbls>
        <c:gapWidth val="100"/>
        <c:axId val="152746560"/>
        <c:axId val="152749920"/>
      </c:barChart>
      <c:catAx>
        <c:axId val="15274656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52749920"/>
        <c:crosses val="autoZero"/>
        <c:auto val="1"/>
        <c:lblAlgn val="ctr"/>
        <c:lblOffset val="100"/>
        <c:noMultiLvlLbl val="0"/>
      </c:catAx>
      <c:valAx>
        <c:axId val="152749920"/>
        <c:scaling>
          <c:orientation val="minMax"/>
        </c:scaling>
        <c:delete val="0"/>
        <c:axPos val="l"/>
        <c:numFmt formatCode="_(&quot;$&quot;* #,##0.00_);_(&quot;$&quot;* \(#,##0.00\);_(&quot;$&quot;* &quot;-&quot;??_);_(@_)"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52746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000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153A51"/>
            </a:solidFill>
            <a:ln>
              <a:noFill/>
            </a:ln>
            <a:effectLst/>
          </c:spPr>
          <c:invertIfNegative val="0"/>
          <c:dPt>
            <c:idx val="1"/>
            <c:invertIfNegative val="0"/>
            <c:bubble3D val="0"/>
            <c:spPr>
              <a:solidFill>
                <a:srgbClr val="4099BC"/>
              </a:solidFill>
              <a:ln>
                <a:noFill/>
              </a:ln>
              <a:effectLst/>
            </c:spPr>
            <c:extLst>
              <c:ext xmlns:c16="http://schemas.microsoft.com/office/drawing/2014/chart" uri="{C3380CC4-5D6E-409C-BE32-E72D297353CC}">
                <c16:uniqueId val="{00000001-4462-4AB1-AD5E-3377B1B8D9CD}"/>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comps!$O$13:$O$15</c:f>
              <c:strCache>
                <c:ptCount val="3"/>
                <c:pt idx="0">
                  <c:v>Pre Financing
(June 24, 2024)</c:v>
                </c:pt>
                <c:pt idx="1">
                  <c:v>Financing Announced
(June 25, 2024)</c:v>
                </c:pt>
                <c:pt idx="2">
                  <c:v>Current
(June 6, 2025)</c:v>
                </c:pt>
              </c:strCache>
            </c:strRef>
          </c:cat>
          <c:val>
            <c:numRef>
              <c:f>comps!$P$13:$P$15</c:f>
              <c:numCache>
                <c:formatCode>_("$"* #,##0.00_);_("$"* \(#,##0.00\);_("$"* "-"??_);_(@_)</c:formatCode>
                <c:ptCount val="3"/>
                <c:pt idx="0">
                  <c:v>6.17</c:v>
                </c:pt>
                <c:pt idx="1">
                  <c:v>5.85</c:v>
                </c:pt>
                <c:pt idx="2">
                  <c:v>19.489999999999998</c:v>
                </c:pt>
              </c:numCache>
            </c:numRef>
          </c:val>
          <c:extLst>
            <c:ext xmlns:c16="http://schemas.microsoft.com/office/drawing/2014/chart" uri="{C3380CC4-5D6E-409C-BE32-E72D297353CC}">
              <c16:uniqueId val="{00000000-4462-4AB1-AD5E-3377B1B8D9CD}"/>
            </c:ext>
          </c:extLst>
        </c:ser>
        <c:dLbls>
          <c:showLegendKey val="0"/>
          <c:showVal val="0"/>
          <c:showCatName val="0"/>
          <c:showSerName val="0"/>
          <c:showPercent val="0"/>
          <c:showBubbleSize val="0"/>
        </c:dLbls>
        <c:gapWidth val="100"/>
        <c:axId val="286794640"/>
        <c:axId val="286790320"/>
      </c:barChart>
      <c:catAx>
        <c:axId val="28679464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286790320"/>
        <c:crosses val="autoZero"/>
        <c:auto val="1"/>
        <c:lblAlgn val="ctr"/>
        <c:lblOffset val="100"/>
        <c:noMultiLvlLbl val="0"/>
      </c:catAx>
      <c:valAx>
        <c:axId val="286790320"/>
        <c:scaling>
          <c:orientation val="minMax"/>
        </c:scaling>
        <c:delete val="0"/>
        <c:axPos val="l"/>
        <c:numFmt formatCode="_(&quot;$&quot;* #,##0.00_);_(&quot;$&quot;* \(#,##0.00\);_(&quot;$&quot;* &quot;-&quot;??_);_(@_)"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286794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153A51"/>
            </a:solidFill>
            <a:ln>
              <a:noFill/>
            </a:ln>
            <a:effectLst/>
          </c:spPr>
          <c:invertIfNegative val="0"/>
          <c:dPt>
            <c:idx val="1"/>
            <c:invertIfNegative val="0"/>
            <c:bubble3D val="0"/>
            <c:spPr>
              <a:solidFill>
                <a:srgbClr val="4099BC"/>
              </a:solidFill>
              <a:ln w="38100">
                <a:noFill/>
                <a:prstDash val="sysDash"/>
              </a:ln>
              <a:effectLst/>
            </c:spPr>
            <c:extLst>
              <c:ext xmlns:c16="http://schemas.microsoft.com/office/drawing/2014/chart" uri="{C3380CC4-5D6E-409C-BE32-E72D297353CC}">
                <c16:uniqueId val="{00000001-C49D-472A-B517-CE6C49694974}"/>
              </c:ext>
            </c:extLst>
          </c:dPt>
          <c:dPt>
            <c:idx val="2"/>
            <c:invertIfNegative val="0"/>
            <c:bubble3D val="0"/>
            <c:spPr>
              <a:solidFill>
                <a:srgbClr val="BCC9CE"/>
              </a:solidFill>
              <a:ln>
                <a:noFill/>
              </a:ln>
              <a:effectLst/>
            </c:spPr>
            <c:extLst>
              <c:ext xmlns:c16="http://schemas.microsoft.com/office/drawing/2014/chart" uri="{C3380CC4-5D6E-409C-BE32-E72D297353CC}">
                <c16:uniqueId val="{00000002-C49D-472A-B517-CE6C49694974}"/>
              </c:ext>
            </c:extLst>
          </c:dPt>
          <c:dPt>
            <c:idx val="3"/>
            <c:invertIfNegative val="0"/>
            <c:bubble3D val="0"/>
            <c:spPr>
              <a:solidFill>
                <a:srgbClr val="BCC9CE"/>
              </a:solidFill>
              <a:ln>
                <a:noFill/>
              </a:ln>
              <a:effectLst/>
            </c:spPr>
            <c:extLst>
              <c:ext xmlns:c16="http://schemas.microsoft.com/office/drawing/2014/chart" uri="{C3380CC4-5D6E-409C-BE32-E72D297353CC}">
                <c16:uniqueId val="{00000003-C49D-472A-B517-CE6C49694974}"/>
              </c:ext>
            </c:extLst>
          </c:dPt>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comps!$O$21:$O$25</c:f>
              <c:strCache>
                <c:ptCount val="5"/>
                <c:pt idx="0">
                  <c:v>Pre Financing
(April 8, 2021)</c:v>
                </c:pt>
                <c:pt idx="1">
                  <c:v>Financing Announced
(April 9, 2021)</c:v>
                </c:pt>
                <c:pt idx="2">
                  <c:v>First Gold Pour
(January 29, 2025)</c:v>
                </c:pt>
                <c:pt idx="3">
                  <c:v>Commercial Production
(May 2, 2025)</c:v>
                </c:pt>
                <c:pt idx="4">
                  <c:v>Current
(June 6, 2025)</c:v>
                </c:pt>
              </c:strCache>
            </c:strRef>
          </c:cat>
          <c:val>
            <c:numRef>
              <c:f>comps!$P$21:$P$25</c:f>
              <c:numCache>
                <c:formatCode>_("$"* #,##0.00_);_("$"* \(#,##0.00\);_("$"* "-"??_);_(@_)</c:formatCode>
                <c:ptCount val="5"/>
                <c:pt idx="0">
                  <c:v>5.99</c:v>
                </c:pt>
                <c:pt idx="1">
                  <c:v>6.66</c:v>
                </c:pt>
                <c:pt idx="2">
                  <c:v>15.03</c:v>
                </c:pt>
                <c:pt idx="3">
                  <c:v>21.19</c:v>
                </c:pt>
                <c:pt idx="4">
                  <c:v>26.71</c:v>
                </c:pt>
              </c:numCache>
            </c:numRef>
          </c:val>
          <c:extLst>
            <c:ext xmlns:c16="http://schemas.microsoft.com/office/drawing/2014/chart" uri="{C3380CC4-5D6E-409C-BE32-E72D297353CC}">
              <c16:uniqueId val="{00000000-C49D-472A-B517-CE6C49694974}"/>
            </c:ext>
          </c:extLst>
        </c:ser>
        <c:dLbls>
          <c:showLegendKey val="0"/>
          <c:showVal val="0"/>
          <c:showCatName val="0"/>
          <c:showSerName val="0"/>
          <c:showPercent val="0"/>
          <c:showBubbleSize val="0"/>
        </c:dLbls>
        <c:gapWidth val="100"/>
        <c:axId val="286788400"/>
        <c:axId val="286804240"/>
      </c:barChart>
      <c:catAx>
        <c:axId val="2867884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286804240"/>
        <c:crosses val="autoZero"/>
        <c:auto val="1"/>
        <c:lblAlgn val="ctr"/>
        <c:lblOffset val="100"/>
        <c:noMultiLvlLbl val="0"/>
      </c:catAx>
      <c:valAx>
        <c:axId val="286804240"/>
        <c:scaling>
          <c:orientation val="minMax"/>
        </c:scaling>
        <c:delete val="0"/>
        <c:axPos val="l"/>
        <c:numFmt formatCode="_(&quot;$&quot;* #,##0.00_);_(&quot;$&quot;* \(#,##0.00\);_(&quot;$&quot;* &quot;-&quot;??_);_(@_)"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286788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0000"/>
          </a:solidFill>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upside!$D$5:$D$8</cx:f>
        <cx:lvl ptCount="4">
          <cx:pt idx="0">Reserves</cx:pt>
          <cx:pt idx="1">M&amp;I Resources</cx:pt>
          <cx:pt idx="2">Inferred Resources</cx:pt>
          <cx:pt idx="3">Exploration Targets</cx:pt>
        </cx:lvl>
      </cx:strDim>
      <cx:numDim type="val">
        <cx:f>upside!$E$5:$E$8</cx:f>
        <cx:lvl ptCount="4" formatCode="General">
          <cx:pt idx="0">4.7999999999999998</cx:pt>
          <cx:pt idx="1">1.2</cx:pt>
          <cx:pt idx="2">1.2</cx:pt>
          <cx:pt idx="3">0</cx:pt>
        </cx:lvl>
      </cx:numDim>
    </cx:data>
  </cx:chartData>
  <cx:chart>
    <cx:plotArea>
      <cx:plotAreaRegion>
        <cx:series layoutId="waterfall" uniqueId="{4F4FF353-ED81-4965-AA43-3DA97BAEBA67}">
          <cx:spPr>
            <a:solidFill>
              <a:schemeClr val="accent1"/>
            </a:solidFill>
          </cx:spPr>
          <cx:dataPt idx="3">
            <cx:spPr>
              <a:solidFill>
                <a:srgbClr val="156082">
                  <a:lumMod val="20000"/>
                  <a:lumOff val="80000"/>
                </a:srgbClr>
              </a:solidFill>
            </cx:spPr>
          </cx:dataPt>
          <cx:dataLabels>
            <cx:txPr>
              <a:bodyPr vertOverflow="overflow" horzOverflow="overflow" wrap="square" lIns="0" tIns="0" rIns="0" bIns="0"/>
              <a:lstStyle/>
              <a:p>
                <a:pPr algn="ctr" rtl="0">
                  <a:defRPr sz="1100" b="1" i="0">
                    <a:solidFill>
                      <a:srgbClr val="404040"/>
                    </a:solidFill>
                    <a:latin typeface="Avenir Next LT Pro" panose="020B0504020202020204" pitchFamily="34" charset="0"/>
                    <a:ea typeface="Avenir Next LT Pro" panose="020B0504020202020204" pitchFamily="34" charset="0"/>
                    <a:cs typeface="Avenir Next LT Pro" panose="020B0504020202020204" pitchFamily="34" charset="0"/>
                  </a:defRPr>
                </a:pPr>
                <a:endParaRPr lang="en-US" sz="1100" b="1">
                  <a:latin typeface="Avenir Next LT Pro" panose="020B0504020202020204" pitchFamily="34" charset="0"/>
                </a:endParaRPr>
              </a:p>
            </cx:txPr>
            <cx:dataLabelHidden idx="3"/>
          </cx:dataLabels>
          <cx:dataId val="0"/>
          <cx:layoutPr>
            <cx:visibility connectorLines="0"/>
            <cx:subtotals>
              <cx:idx val="3"/>
              <cx:idx val="4"/>
            </cx:subtotals>
          </cx:layoutPr>
        </cx:series>
      </cx:plotAreaRegion>
      <cx:axis id="0">
        <cx:catScaling gapWidth="0.5"/>
        <cx:tickLabels/>
        <cx:spPr>
          <a:ln>
            <a:solidFill>
              <a:schemeClr val="bg1">
                <a:lumMod val="50000"/>
              </a:schemeClr>
            </a:solidFill>
          </a:ln>
        </cx:spPr>
        <cx:txPr>
          <a:bodyPr vertOverflow="overflow" horzOverflow="overflow" wrap="square" lIns="0" tIns="0" rIns="0" bIns="0"/>
          <a:lstStyle/>
          <a:p>
            <a:pPr algn="ctr" rtl="0">
              <a:defRPr sz="1000" b="1" i="0">
                <a:solidFill>
                  <a:srgbClr val="595959"/>
                </a:solidFill>
                <a:latin typeface="Avenir Next LT Pro" panose="020B0504020202020204" pitchFamily="34" charset="0"/>
                <a:ea typeface="Avenir Next LT Pro" panose="020B0504020202020204" pitchFamily="34" charset="0"/>
                <a:cs typeface="Avenir Next LT Pro" panose="020B0504020202020204" pitchFamily="34" charset="0"/>
              </a:defRPr>
            </a:pPr>
            <a:endParaRPr lang="en-US" sz="1000" b="1">
              <a:latin typeface="Avenir Next LT Pro" panose="020B0504020202020204" pitchFamily="34" charset="0"/>
            </a:endParaRPr>
          </a:p>
        </cx:txPr>
      </cx:axis>
      <cx:axis id="1">
        <cx:valScaling max="10"/>
        <cx:majorTickMarks type="out"/>
        <cx:tickLabels/>
        <cx:numFmt formatCode="#,##0.0" sourceLinked="0"/>
        <cx:spPr>
          <a:ln>
            <a:solidFill>
              <a:schemeClr val="bg1">
                <a:lumMod val="50000"/>
              </a:schemeClr>
            </a:solidFill>
          </a:ln>
        </cx:spPr>
        <cx:txPr>
          <a:bodyPr vertOverflow="overflow" horzOverflow="overflow" wrap="square" lIns="0" tIns="0" rIns="0" bIns="0"/>
          <a:lstStyle/>
          <a:p>
            <a:pPr algn="ctr" rtl="0">
              <a:defRPr sz="1100" b="1" i="0">
                <a:solidFill>
                  <a:srgbClr val="595959"/>
                </a:solidFill>
                <a:latin typeface="Avenir Next LT Pro" panose="020B0504020202020204" pitchFamily="34" charset="0"/>
                <a:ea typeface="Avenir Next LT Pro" panose="020B0504020202020204" pitchFamily="34" charset="0"/>
                <a:cs typeface="Avenir Next LT Pro" panose="020B0504020202020204" pitchFamily="34" charset="0"/>
              </a:defRPr>
            </a:pPr>
            <a:endParaRPr lang="en-US" sz="1100" b="1">
              <a:latin typeface="Avenir Next LT Pro" panose="020B0504020202020204" pitchFamily="34" charset="0"/>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A0D31-83B9-4E23-8173-28AFE5B6AAF7}" type="doc">
      <dgm:prSet loTypeId="urn:microsoft.com/office/officeart/2005/8/layout/arrow2" loCatId="process" qsTypeId="urn:microsoft.com/office/officeart/2005/8/quickstyle/simple1" qsCatId="simple" csTypeId="urn:microsoft.com/office/officeart/2005/8/colors/accent1_2" csCatId="accent1" phldr="1"/>
      <dgm:spPr/>
    </dgm:pt>
    <dgm:pt modelId="{20E31663-1EB8-4036-A437-1F47E0E7672E}">
      <dgm:prSet phldrT="[Text]"/>
      <dgm:spPr/>
      <dgm:t>
        <a:bodyPr/>
        <a:lstStyle/>
        <a:p>
          <a:r>
            <a:rPr lang="en-US"/>
            <a:t> </a:t>
          </a:r>
        </a:p>
      </dgm:t>
    </dgm:pt>
    <dgm:pt modelId="{1946F20F-06DB-4D9B-B0D5-8A343CBDCFF5}" type="sibTrans" cxnId="{0806D4FB-0FA3-49C2-9646-627AB7CEAAA4}">
      <dgm:prSet/>
      <dgm:spPr/>
      <dgm:t>
        <a:bodyPr/>
        <a:lstStyle/>
        <a:p>
          <a:endParaRPr lang="en-US"/>
        </a:p>
      </dgm:t>
    </dgm:pt>
    <dgm:pt modelId="{E0735E21-97BD-4E49-9FA1-787939003A2B}" type="parTrans" cxnId="{0806D4FB-0FA3-49C2-9646-627AB7CEAAA4}">
      <dgm:prSet/>
      <dgm:spPr/>
      <dgm:t>
        <a:bodyPr/>
        <a:lstStyle/>
        <a:p>
          <a:endParaRPr lang="en-US"/>
        </a:p>
      </dgm:t>
    </dgm:pt>
    <dgm:pt modelId="{4FEF982B-5032-4265-BE92-89D456CD84A2}" type="pres">
      <dgm:prSet presAssocID="{DECA0D31-83B9-4E23-8173-28AFE5B6AAF7}" presName="arrowDiagram" presStyleCnt="0">
        <dgm:presLayoutVars>
          <dgm:chMax val="5"/>
          <dgm:dir/>
          <dgm:resizeHandles val="exact"/>
        </dgm:presLayoutVars>
      </dgm:prSet>
      <dgm:spPr/>
    </dgm:pt>
    <dgm:pt modelId="{1A25C340-C976-42B7-9B3C-C9F725C4243D}" type="pres">
      <dgm:prSet presAssocID="{DECA0D31-83B9-4E23-8173-28AFE5B6AAF7}" presName="arrow" presStyleLbl="bgShp" presStyleIdx="0" presStyleCnt="1"/>
      <dgm:spPr>
        <a:solidFill>
          <a:schemeClr val="bg2">
            <a:alpha val="60000"/>
          </a:schemeClr>
        </a:solidFill>
      </dgm:spPr>
    </dgm:pt>
    <dgm:pt modelId="{1F2598B8-B697-4C4E-A09E-2B3C5031561B}" type="pres">
      <dgm:prSet presAssocID="{DECA0D31-83B9-4E23-8173-28AFE5B6AAF7}" presName="arrowDiagram1" presStyleCnt="0">
        <dgm:presLayoutVars>
          <dgm:bulletEnabled val="1"/>
        </dgm:presLayoutVars>
      </dgm:prSet>
      <dgm:spPr/>
    </dgm:pt>
    <dgm:pt modelId="{18CF676F-4F52-4C8D-A81E-EE22635EB95D}" type="pres">
      <dgm:prSet presAssocID="{20E31663-1EB8-4036-A437-1F47E0E7672E}" presName="bullet1" presStyleLbl="node1" presStyleIdx="0" presStyleCnt="1"/>
      <dgm:spPr>
        <a:noFill/>
        <a:ln>
          <a:noFill/>
        </a:ln>
      </dgm:spPr>
    </dgm:pt>
    <dgm:pt modelId="{02CF8319-D9A1-4AE3-80E8-FB3D8115D6D6}" type="pres">
      <dgm:prSet presAssocID="{20E31663-1EB8-4036-A437-1F47E0E7672E}" presName="textBox1" presStyleLbl="revTx" presStyleIdx="0" presStyleCnt="1">
        <dgm:presLayoutVars>
          <dgm:bulletEnabled val="1"/>
        </dgm:presLayoutVars>
      </dgm:prSet>
      <dgm:spPr/>
    </dgm:pt>
  </dgm:ptLst>
  <dgm:cxnLst>
    <dgm:cxn modelId="{396A566C-74C5-4389-B417-AC33000A02AE}" type="presOf" srcId="{DECA0D31-83B9-4E23-8173-28AFE5B6AAF7}" destId="{4FEF982B-5032-4265-BE92-89D456CD84A2}" srcOrd="0" destOrd="0" presId="urn:microsoft.com/office/officeart/2005/8/layout/arrow2"/>
    <dgm:cxn modelId="{50B50497-7448-44F7-BE1D-014FBC3DA968}" type="presOf" srcId="{20E31663-1EB8-4036-A437-1F47E0E7672E}" destId="{02CF8319-D9A1-4AE3-80E8-FB3D8115D6D6}" srcOrd="0" destOrd="0" presId="urn:microsoft.com/office/officeart/2005/8/layout/arrow2"/>
    <dgm:cxn modelId="{0806D4FB-0FA3-49C2-9646-627AB7CEAAA4}" srcId="{DECA0D31-83B9-4E23-8173-28AFE5B6AAF7}" destId="{20E31663-1EB8-4036-A437-1F47E0E7672E}" srcOrd="0" destOrd="0" parTransId="{E0735E21-97BD-4E49-9FA1-787939003A2B}" sibTransId="{1946F20F-06DB-4D9B-B0D5-8A343CBDCFF5}"/>
    <dgm:cxn modelId="{320E8AA7-B159-471C-92FF-D050B68C66DC}" type="presParOf" srcId="{4FEF982B-5032-4265-BE92-89D456CD84A2}" destId="{1A25C340-C976-42B7-9B3C-C9F725C4243D}" srcOrd="0" destOrd="0" presId="urn:microsoft.com/office/officeart/2005/8/layout/arrow2"/>
    <dgm:cxn modelId="{A374D091-DCBE-4E27-8F6C-79E807190445}" type="presParOf" srcId="{4FEF982B-5032-4265-BE92-89D456CD84A2}" destId="{1F2598B8-B697-4C4E-A09E-2B3C5031561B}" srcOrd="1" destOrd="0" presId="urn:microsoft.com/office/officeart/2005/8/layout/arrow2"/>
    <dgm:cxn modelId="{EAE20AD2-BD31-4E23-8225-8256CC615466}" type="presParOf" srcId="{1F2598B8-B697-4C4E-A09E-2B3C5031561B}" destId="{18CF676F-4F52-4C8D-A81E-EE22635EB95D}" srcOrd="0" destOrd="0" presId="urn:microsoft.com/office/officeart/2005/8/layout/arrow2"/>
    <dgm:cxn modelId="{910ACC8F-6379-45B9-BD67-78D7EB72616B}" type="presParOf" srcId="{1F2598B8-B697-4C4E-A09E-2B3C5031561B}" destId="{02CF8319-D9A1-4AE3-80E8-FB3D8115D6D6}" srcOrd="1"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C340-C976-42B7-9B3C-C9F725C4243D}">
      <dsp:nvSpPr>
        <dsp:cNvPr id="0" name=""/>
        <dsp:cNvSpPr/>
      </dsp:nvSpPr>
      <dsp:spPr>
        <a:xfrm>
          <a:off x="0" y="118587"/>
          <a:ext cx="6966527" cy="4354079"/>
        </a:xfrm>
        <a:prstGeom prst="swooshArrow">
          <a:avLst>
            <a:gd name="adj1" fmla="val 25000"/>
            <a:gd name="adj2" fmla="val 25000"/>
          </a:avLst>
        </a:prstGeom>
        <a:solidFill>
          <a:schemeClr val="bg2">
            <a:alpha val="60000"/>
          </a:schemeClr>
        </a:solidFill>
        <a:ln>
          <a:noFill/>
        </a:ln>
        <a:effectLst/>
      </dsp:spPr>
      <dsp:style>
        <a:lnRef idx="0">
          <a:scrgbClr r="0" g="0" b="0"/>
        </a:lnRef>
        <a:fillRef idx="1">
          <a:scrgbClr r="0" g="0" b="0"/>
        </a:fillRef>
        <a:effectRef idx="0">
          <a:scrgbClr r="0" g="0" b="0"/>
        </a:effectRef>
        <a:fontRef idx="minor"/>
      </dsp:style>
    </dsp:sp>
    <dsp:sp modelId="{18CF676F-4F52-4C8D-A81E-EE22635EB95D}">
      <dsp:nvSpPr>
        <dsp:cNvPr id="0" name=""/>
        <dsp:cNvSpPr/>
      </dsp:nvSpPr>
      <dsp:spPr>
        <a:xfrm>
          <a:off x="5315460" y="1001595"/>
          <a:ext cx="515522" cy="515522"/>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CF8319-D9A1-4AE3-80E8-FB3D8115D6D6}">
      <dsp:nvSpPr>
        <dsp:cNvPr id="0" name=""/>
        <dsp:cNvSpPr/>
      </dsp:nvSpPr>
      <dsp:spPr>
        <a:xfrm>
          <a:off x="2786610" y="1259356"/>
          <a:ext cx="2786610" cy="3213310"/>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3165" bIns="0" numCol="1" spcCol="1270" anchor="t" anchorCtr="0">
          <a:noAutofit/>
        </a:bodyPr>
        <a:lstStyle/>
        <a:p>
          <a:pPr marL="0" lvl="0" indent="0" algn="r" defTabSz="2889250">
            <a:lnSpc>
              <a:spcPct val="90000"/>
            </a:lnSpc>
            <a:spcBef>
              <a:spcPct val="0"/>
            </a:spcBef>
            <a:spcAft>
              <a:spcPct val="35000"/>
            </a:spcAft>
            <a:buNone/>
          </a:pPr>
          <a:r>
            <a:rPr lang="en-US" sz="6500" kern="1200"/>
            <a:t> </a:t>
          </a:r>
        </a:p>
      </dsp:txBody>
      <dsp:txXfrm>
        <a:off x="2922641" y="1395387"/>
        <a:ext cx="2514548" cy="294124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9202F7-7499-4832-B1FB-7DE7EC3CEFB0}"/>
              </a:ext>
            </a:extLst>
          </p:cNvPr>
          <p:cNvSpPr>
            <a:spLocks noGrp="1"/>
          </p:cNvSpPr>
          <p:nvPr>
            <p:ph type="hdr" sz="quarter"/>
          </p:nvPr>
        </p:nvSpPr>
        <p:spPr>
          <a:xfrm>
            <a:off x="0" y="1"/>
            <a:ext cx="4160520" cy="757001"/>
          </a:xfrm>
          <a:prstGeom prst="rect">
            <a:avLst/>
          </a:prstGeom>
        </p:spPr>
        <p:txBody>
          <a:bodyPr vert="horz" lIns="141043" tIns="70521" rIns="141043" bIns="70521" rtlCol="0"/>
          <a:lstStyle>
            <a:lvl1pPr algn="l">
              <a:defRPr sz="1800"/>
            </a:lvl1pPr>
          </a:lstStyle>
          <a:p>
            <a:endParaRPr lang="en-US"/>
          </a:p>
        </p:txBody>
      </p:sp>
      <p:sp>
        <p:nvSpPr>
          <p:cNvPr id="3" name="Date Placeholder 2">
            <a:extLst>
              <a:ext uri="{FF2B5EF4-FFF2-40B4-BE49-F238E27FC236}">
                <a16:creationId xmlns:a16="http://schemas.microsoft.com/office/drawing/2014/main" id="{4DBF4728-108F-456F-98AF-FD3018647949}"/>
              </a:ext>
            </a:extLst>
          </p:cNvPr>
          <p:cNvSpPr>
            <a:spLocks noGrp="1"/>
          </p:cNvSpPr>
          <p:nvPr>
            <p:ph type="dt" sz="quarter" idx="1"/>
          </p:nvPr>
        </p:nvSpPr>
        <p:spPr>
          <a:xfrm>
            <a:off x="5438457" y="1"/>
            <a:ext cx="4160520" cy="757001"/>
          </a:xfrm>
          <a:prstGeom prst="rect">
            <a:avLst/>
          </a:prstGeom>
        </p:spPr>
        <p:txBody>
          <a:bodyPr vert="horz" lIns="141043" tIns="70521" rIns="141043" bIns="70521" rtlCol="0"/>
          <a:lstStyle>
            <a:lvl1pPr algn="r">
              <a:defRPr sz="1800"/>
            </a:lvl1pPr>
          </a:lstStyle>
          <a:p>
            <a:fld id="{68394BC9-E9AD-488E-9A2E-8F46C4A2EDB9}" type="datetimeFigureOut">
              <a:rPr lang="en-US" smtClean="0"/>
              <a:t>9/14/2025</a:t>
            </a:fld>
            <a:endParaRPr lang="en-US"/>
          </a:p>
        </p:txBody>
      </p:sp>
      <p:sp>
        <p:nvSpPr>
          <p:cNvPr id="4" name="Footer Placeholder 3">
            <a:extLst>
              <a:ext uri="{FF2B5EF4-FFF2-40B4-BE49-F238E27FC236}">
                <a16:creationId xmlns:a16="http://schemas.microsoft.com/office/drawing/2014/main" id="{D9D0F3B6-945D-4F27-9AA1-570248F3E49C}"/>
              </a:ext>
            </a:extLst>
          </p:cNvPr>
          <p:cNvSpPr>
            <a:spLocks noGrp="1"/>
          </p:cNvSpPr>
          <p:nvPr>
            <p:ph type="ftr" sz="quarter" idx="2"/>
          </p:nvPr>
        </p:nvSpPr>
        <p:spPr>
          <a:xfrm>
            <a:off x="0" y="14330606"/>
            <a:ext cx="4160520" cy="756999"/>
          </a:xfrm>
          <a:prstGeom prst="rect">
            <a:avLst/>
          </a:prstGeom>
        </p:spPr>
        <p:txBody>
          <a:bodyPr vert="horz" lIns="141043" tIns="70521" rIns="141043" bIns="70521" rtlCol="0" anchor="b"/>
          <a:lstStyle>
            <a:lvl1pPr algn="l">
              <a:defRPr sz="1800"/>
            </a:lvl1pPr>
          </a:lstStyle>
          <a:p>
            <a:endParaRPr lang="en-US"/>
          </a:p>
        </p:txBody>
      </p:sp>
      <p:sp>
        <p:nvSpPr>
          <p:cNvPr id="5" name="Slide Number Placeholder 4">
            <a:extLst>
              <a:ext uri="{FF2B5EF4-FFF2-40B4-BE49-F238E27FC236}">
                <a16:creationId xmlns:a16="http://schemas.microsoft.com/office/drawing/2014/main" id="{663C403B-C678-4549-A56A-077C21905395}"/>
              </a:ext>
            </a:extLst>
          </p:cNvPr>
          <p:cNvSpPr>
            <a:spLocks noGrp="1"/>
          </p:cNvSpPr>
          <p:nvPr>
            <p:ph type="sldNum" sz="quarter" idx="3"/>
          </p:nvPr>
        </p:nvSpPr>
        <p:spPr>
          <a:xfrm>
            <a:off x="5438457" y="14330606"/>
            <a:ext cx="4160520" cy="756999"/>
          </a:xfrm>
          <a:prstGeom prst="rect">
            <a:avLst/>
          </a:prstGeom>
        </p:spPr>
        <p:txBody>
          <a:bodyPr vert="horz" lIns="141043" tIns="70521" rIns="141043" bIns="70521" rtlCol="0" anchor="b"/>
          <a:lstStyle>
            <a:lvl1pPr algn="r">
              <a:defRPr sz="1800"/>
            </a:lvl1pPr>
          </a:lstStyle>
          <a:p>
            <a:fld id="{2A988C6F-5FAC-492A-9F28-75364155B824}" type="slidenum">
              <a:rPr lang="en-US" smtClean="0"/>
              <a:t>‹#›</a:t>
            </a:fld>
            <a:endParaRPr lang="en-US"/>
          </a:p>
        </p:txBody>
      </p:sp>
    </p:spTree>
    <p:extLst>
      <p:ext uri="{BB962C8B-B14F-4D97-AF65-F5344CB8AC3E}">
        <p14:creationId xmlns:p14="http://schemas.microsoft.com/office/powerpoint/2010/main" val="15007669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757001"/>
          </a:xfrm>
          <a:prstGeom prst="rect">
            <a:avLst/>
          </a:prstGeom>
        </p:spPr>
        <p:txBody>
          <a:bodyPr vert="horz" lIns="141043" tIns="70521" rIns="141043" bIns="70521" rtlCol="0"/>
          <a:lstStyle>
            <a:lvl1pPr algn="l">
              <a:defRPr sz="1800"/>
            </a:lvl1pPr>
          </a:lstStyle>
          <a:p>
            <a:endParaRPr lang="en-US"/>
          </a:p>
        </p:txBody>
      </p:sp>
      <p:sp>
        <p:nvSpPr>
          <p:cNvPr id="3" name="Date Placeholder 2"/>
          <p:cNvSpPr>
            <a:spLocks noGrp="1"/>
          </p:cNvSpPr>
          <p:nvPr>
            <p:ph type="dt" idx="1"/>
          </p:nvPr>
        </p:nvSpPr>
        <p:spPr>
          <a:xfrm>
            <a:off x="5438457" y="1"/>
            <a:ext cx="4160520" cy="757001"/>
          </a:xfrm>
          <a:prstGeom prst="rect">
            <a:avLst/>
          </a:prstGeom>
        </p:spPr>
        <p:txBody>
          <a:bodyPr vert="horz" lIns="141043" tIns="70521" rIns="141043" bIns="70521" rtlCol="0"/>
          <a:lstStyle>
            <a:lvl1pPr algn="r">
              <a:defRPr sz="1800"/>
            </a:lvl1pPr>
          </a:lstStyle>
          <a:p>
            <a:fld id="{2135F811-47EE-40AE-A976-F0A282A34C92}" type="datetimeFigureOut">
              <a:rPr lang="en-US" smtClean="0"/>
              <a:t>9/14/2025</a:t>
            </a:fld>
            <a:endParaRPr lang="en-US"/>
          </a:p>
        </p:txBody>
      </p:sp>
      <p:sp>
        <p:nvSpPr>
          <p:cNvPr id="4" name="Slide Image Placeholder 3"/>
          <p:cNvSpPr>
            <a:spLocks noGrp="1" noRot="1" noChangeAspect="1"/>
          </p:cNvSpPr>
          <p:nvPr>
            <p:ph type="sldImg" idx="2"/>
          </p:nvPr>
        </p:nvSpPr>
        <p:spPr>
          <a:xfrm>
            <a:off x="273050" y="1882775"/>
            <a:ext cx="9058275" cy="5095875"/>
          </a:xfrm>
          <a:prstGeom prst="rect">
            <a:avLst/>
          </a:prstGeom>
          <a:noFill/>
          <a:ln w="12700">
            <a:solidFill>
              <a:prstClr val="black"/>
            </a:solidFill>
          </a:ln>
        </p:spPr>
        <p:txBody>
          <a:bodyPr vert="horz" lIns="141043" tIns="70521" rIns="141043" bIns="70521" rtlCol="0" anchor="ctr"/>
          <a:lstStyle/>
          <a:p>
            <a:endParaRPr lang="en-US"/>
          </a:p>
        </p:txBody>
      </p:sp>
      <p:sp>
        <p:nvSpPr>
          <p:cNvPr id="5" name="Notes Placeholder 4"/>
          <p:cNvSpPr>
            <a:spLocks noGrp="1"/>
          </p:cNvSpPr>
          <p:nvPr>
            <p:ph type="body" sz="quarter" idx="3"/>
          </p:nvPr>
        </p:nvSpPr>
        <p:spPr>
          <a:xfrm>
            <a:off x="960120" y="7260911"/>
            <a:ext cx="7680960" cy="5940742"/>
          </a:xfrm>
          <a:prstGeom prst="rect">
            <a:avLst/>
          </a:prstGeom>
        </p:spPr>
        <p:txBody>
          <a:bodyPr vert="horz" lIns="141043" tIns="70521" rIns="141043" bIns="705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4330606"/>
            <a:ext cx="4160520" cy="756999"/>
          </a:xfrm>
          <a:prstGeom prst="rect">
            <a:avLst/>
          </a:prstGeom>
        </p:spPr>
        <p:txBody>
          <a:bodyPr vert="horz" lIns="141043" tIns="70521" rIns="141043" bIns="70521" rtlCol="0" anchor="b"/>
          <a:lstStyle>
            <a:lvl1pPr algn="l">
              <a:defRPr sz="1800"/>
            </a:lvl1pPr>
          </a:lstStyle>
          <a:p>
            <a:endParaRPr lang="en-US"/>
          </a:p>
        </p:txBody>
      </p:sp>
      <p:sp>
        <p:nvSpPr>
          <p:cNvPr id="7" name="Slide Number Placeholder 6"/>
          <p:cNvSpPr>
            <a:spLocks noGrp="1"/>
          </p:cNvSpPr>
          <p:nvPr>
            <p:ph type="sldNum" sz="quarter" idx="5"/>
          </p:nvPr>
        </p:nvSpPr>
        <p:spPr>
          <a:xfrm>
            <a:off x="5438457" y="14330606"/>
            <a:ext cx="4160520" cy="756999"/>
          </a:xfrm>
          <a:prstGeom prst="rect">
            <a:avLst/>
          </a:prstGeom>
        </p:spPr>
        <p:txBody>
          <a:bodyPr vert="horz" lIns="141043" tIns="70521" rIns="141043" bIns="70521" rtlCol="0" anchor="b"/>
          <a:lstStyle>
            <a:lvl1pPr algn="r">
              <a:defRPr sz="1800"/>
            </a:lvl1pPr>
          </a:lstStyle>
          <a:p>
            <a:fld id="{2127B367-33A9-484B-8CB4-ADDF68069901}" type="slidenum">
              <a:rPr lang="en-US" smtClean="0"/>
              <a:t>‹#›</a:t>
            </a:fld>
            <a:endParaRPr lang="en-US"/>
          </a:p>
        </p:txBody>
      </p:sp>
    </p:spTree>
    <p:extLst>
      <p:ext uri="{BB962C8B-B14F-4D97-AF65-F5344CB8AC3E}">
        <p14:creationId xmlns:p14="http://schemas.microsoft.com/office/powerpoint/2010/main" val="399557231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defTabSz="1028660">
              <a:defRPr/>
            </a:pPr>
            <a:endParaRPr lang="en-US" sz="130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1028660">
              <a:defRPr/>
            </a:pPr>
            <a:fld id="{2127B367-33A9-484B-8CB4-ADDF68069901}" type="slidenum">
              <a:rPr lang="en-US" sz="1300">
                <a:solidFill>
                  <a:prstClr val="black"/>
                </a:solidFill>
                <a:latin typeface="Calibri" panose="020F0502020204030204"/>
              </a:rPr>
              <a:pPr defTabSz="1028660">
                <a:defRPr/>
              </a:pPr>
              <a:t>1</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176038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defTabSz="1028660">
              <a:defRPr/>
            </a:pPr>
            <a:endParaRPr lang="en-US" sz="1300">
              <a:solidFill>
                <a:prstClr val="black"/>
              </a:solidFill>
              <a:latin typeface="Aptos" panose="02110004020202020204"/>
            </a:endParaRPr>
          </a:p>
        </p:txBody>
      </p:sp>
      <p:sp>
        <p:nvSpPr>
          <p:cNvPr id="5" name="Slide Number Placeholder 4"/>
          <p:cNvSpPr>
            <a:spLocks noGrp="1"/>
          </p:cNvSpPr>
          <p:nvPr>
            <p:ph type="sldNum" sz="quarter" idx="5"/>
          </p:nvPr>
        </p:nvSpPr>
        <p:spPr/>
        <p:txBody>
          <a:bodyPr/>
          <a:lstStyle/>
          <a:p>
            <a:pPr defTabSz="1028660">
              <a:defRPr/>
            </a:pPr>
            <a:fld id="{2127B367-33A9-484B-8CB4-ADDF68069901}" type="slidenum">
              <a:rPr lang="en-US" sz="1300">
                <a:solidFill>
                  <a:prstClr val="black"/>
                </a:solidFill>
                <a:latin typeface="Aptos" panose="02110004020202020204"/>
              </a:rPr>
              <a:pPr defTabSz="1028660">
                <a:defRPr/>
              </a:pPr>
              <a:t>11</a:t>
            </a:fld>
            <a:endParaRPr lang="en-US" sz="1300">
              <a:solidFill>
                <a:prstClr val="black"/>
              </a:solidFill>
              <a:latin typeface="Aptos" panose="02110004020202020204"/>
            </a:endParaRPr>
          </a:p>
        </p:txBody>
      </p:sp>
    </p:spTree>
    <p:extLst>
      <p:ext uri="{BB962C8B-B14F-4D97-AF65-F5344CB8AC3E}">
        <p14:creationId xmlns:p14="http://schemas.microsoft.com/office/powerpoint/2010/main" val="151886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2091-D9BF-9195-80E1-0C7D5D49C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C302A-F153-AA1A-B1E4-B263A5907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83815-9C7F-75DA-8763-61E8DBC86328}"/>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97B7F16F-4285-95DC-780C-22ECC73C2ECB}"/>
              </a:ext>
            </a:extLst>
          </p:cNvPr>
          <p:cNvSpPr>
            <a:spLocks noGrp="1"/>
          </p:cNvSpPr>
          <p:nvPr>
            <p:ph type="ftr" sz="quarter" idx="4"/>
          </p:nvPr>
        </p:nvSpPr>
        <p:spPr/>
        <p:txBody>
          <a:bodyPr/>
          <a:lstStyle/>
          <a:p>
            <a:pPr defTabSz="1028660">
              <a:defRPr/>
            </a:pPr>
            <a:endParaRPr lang="en-US" sz="1300">
              <a:solidFill>
                <a:prstClr val="black"/>
              </a:solidFill>
              <a:latin typeface="Aptos" panose="02110004020202020204"/>
            </a:endParaRPr>
          </a:p>
        </p:txBody>
      </p:sp>
      <p:sp>
        <p:nvSpPr>
          <p:cNvPr id="5" name="Slide Number Placeholder 4">
            <a:extLst>
              <a:ext uri="{FF2B5EF4-FFF2-40B4-BE49-F238E27FC236}">
                <a16:creationId xmlns:a16="http://schemas.microsoft.com/office/drawing/2014/main" id="{2C534509-85F8-E46F-50FB-E26DC8177CC6}"/>
              </a:ext>
            </a:extLst>
          </p:cNvPr>
          <p:cNvSpPr>
            <a:spLocks noGrp="1"/>
          </p:cNvSpPr>
          <p:nvPr>
            <p:ph type="sldNum" sz="quarter" idx="5"/>
          </p:nvPr>
        </p:nvSpPr>
        <p:spPr/>
        <p:txBody>
          <a:bodyPr/>
          <a:lstStyle/>
          <a:p>
            <a:pPr defTabSz="1028660">
              <a:defRPr/>
            </a:pPr>
            <a:fld id="{2127B367-33A9-484B-8CB4-ADDF68069901}" type="slidenum">
              <a:rPr lang="en-US" sz="1300">
                <a:solidFill>
                  <a:prstClr val="black"/>
                </a:solidFill>
                <a:latin typeface="Aptos" panose="02110004020202020204"/>
              </a:rPr>
              <a:pPr defTabSz="1028660">
                <a:defRPr/>
              </a:pPr>
              <a:t>12</a:t>
            </a:fld>
            <a:endParaRPr lang="en-US" sz="1300">
              <a:solidFill>
                <a:prstClr val="black"/>
              </a:solidFill>
              <a:latin typeface="Aptos" panose="02110004020202020204"/>
            </a:endParaRPr>
          </a:p>
        </p:txBody>
      </p:sp>
    </p:spTree>
    <p:extLst>
      <p:ext uri="{BB962C8B-B14F-4D97-AF65-F5344CB8AC3E}">
        <p14:creationId xmlns:p14="http://schemas.microsoft.com/office/powerpoint/2010/main" val="116665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5D76D-7F81-C891-DDCE-1C3BB3EA3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0BCD23-C34C-949C-4B90-463B220C9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6AD9A-731E-FA11-345E-D1884E71CDEB}"/>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394FA4C3-9120-D96B-77C1-781830D64380}"/>
              </a:ext>
            </a:extLst>
          </p:cNvPr>
          <p:cNvSpPr>
            <a:spLocks noGrp="1"/>
          </p:cNvSpPr>
          <p:nvPr>
            <p:ph type="ftr" sz="quarter" idx="4"/>
          </p:nvPr>
        </p:nvSpPr>
        <p:spPr/>
        <p:txBody>
          <a:bodyPr/>
          <a:lstStyle/>
          <a:p>
            <a:pPr defTabSz="1385218">
              <a:defRPr/>
            </a:pPr>
            <a:endParaRPr lang="en-US" sz="1300">
              <a:solidFill>
                <a:prstClr val="black"/>
              </a:solidFill>
              <a:latin typeface="Calibri" panose="020F0502020204030204"/>
            </a:endParaRPr>
          </a:p>
        </p:txBody>
      </p:sp>
      <p:sp>
        <p:nvSpPr>
          <p:cNvPr id="5" name="Slide Number Placeholder 4">
            <a:extLst>
              <a:ext uri="{FF2B5EF4-FFF2-40B4-BE49-F238E27FC236}">
                <a16:creationId xmlns:a16="http://schemas.microsoft.com/office/drawing/2014/main" id="{87D5475C-7AB0-6912-D2A9-4FAC183FEF52}"/>
              </a:ext>
            </a:extLst>
          </p:cNvPr>
          <p:cNvSpPr>
            <a:spLocks noGrp="1"/>
          </p:cNvSpPr>
          <p:nvPr>
            <p:ph type="sldNum" sz="quarter" idx="5"/>
          </p:nvPr>
        </p:nvSpPr>
        <p:spPr/>
        <p:txBody>
          <a:bodyPr/>
          <a:lstStyle/>
          <a:p>
            <a:pPr defTabSz="1385218">
              <a:defRPr/>
            </a:pPr>
            <a:fld id="{2127B367-33A9-484B-8CB4-ADDF68069901}" type="slidenum">
              <a:rPr lang="en-US" sz="1300">
                <a:solidFill>
                  <a:prstClr val="black"/>
                </a:solidFill>
                <a:latin typeface="Calibri" panose="020F0502020204030204"/>
              </a:rPr>
              <a:pPr defTabSz="1385218">
                <a:defRPr/>
              </a:pPr>
              <a:t>14</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402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defTabSz="1028660">
              <a:defRPr/>
            </a:pPr>
            <a:endParaRPr lang="en-US" sz="130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1028660">
              <a:defRPr/>
            </a:pPr>
            <a:fld id="{2127B367-33A9-484B-8CB4-ADDF68069901}" type="slidenum">
              <a:rPr lang="en-US" sz="1300">
                <a:solidFill>
                  <a:prstClr val="black"/>
                </a:solidFill>
                <a:latin typeface="Calibri" panose="020F0502020204030204"/>
              </a:rPr>
              <a:pPr defTabSz="1028660">
                <a:defRPr/>
              </a:pPr>
              <a:t>16</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87820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7" name="Picture 6" descr="A picture containing qr code&#10;&#10;Description automatically generated">
            <a:extLst>
              <a:ext uri="{FF2B5EF4-FFF2-40B4-BE49-F238E27FC236}">
                <a16:creationId xmlns:a16="http://schemas.microsoft.com/office/drawing/2014/main" id="{D09BCCB9-506D-4450-A67C-24A957D2FA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000" y="335147"/>
            <a:ext cx="2135784" cy="776728"/>
          </a:xfrm>
          <a:prstGeom prst="rect">
            <a:avLst/>
          </a:prstGeom>
        </p:spPr>
      </p:pic>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3" name="Picture Placeholder 12">
            <a:extLst>
              <a:ext uri="{FF2B5EF4-FFF2-40B4-BE49-F238E27FC236}">
                <a16:creationId xmlns:a16="http://schemas.microsoft.com/office/drawing/2014/main" id="{88D276B2-3F49-2348-941F-4A869444682B}"/>
              </a:ext>
            </a:extLst>
          </p:cNvPr>
          <p:cNvSpPr>
            <a:spLocks noGrp="1"/>
          </p:cNvSpPr>
          <p:nvPr>
            <p:ph type="pic" sz="quarter" idx="12"/>
          </p:nvPr>
        </p:nvSpPr>
        <p:spPr>
          <a:xfrm>
            <a:off x="254000" y="1358900"/>
            <a:ext cx="11684000" cy="5219700"/>
          </a:xfrm>
          <a:prstGeom prst="rect">
            <a:avLst/>
          </a:prstGeom>
        </p:spPr>
        <p:txBody>
          <a:bodyPr/>
          <a:lstStyle/>
          <a:p>
            <a:endParaRPr lang="en-US"/>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bg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A0DF608C-3E20-5F42-A8CD-2797F29FB6A8}"/>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B24838C9-2666-664A-BD73-9F78B97BE2C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1243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tx1">
                    <a:lumMod val="50000"/>
                    <a:lumOff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hart Placeholder 5">
            <a:extLst>
              <a:ext uri="{FF2B5EF4-FFF2-40B4-BE49-F238E27FC236}">
                <a16:creationId xmlns:a16="http://schemas.microsoft.com/office/drawing/2014/main" id="{C2547654-34A8-5742-ACE3-1C9C13B47DE8}"/>
              </a:ext>
            </a:extLst>
          </p:cNvPr>
          <p:cNvSpPr>
            <a:spLocks noGrp="1"/>
          </p:cNvSpPr>
          <p:nvPr>
            <p:ph type="chart" sz="quarter" idx="14"/>
          </p:nvPr>
        </p:nvSpPr>
        <p:spPr>
          <a:xfrm>
            <a:off x="839788" y="2051637"/>
            <a:ext cx="10348165" cy="3888121"/>
          </a:xfrm>
          <a:prstGeom prst="rect">
            <a:avLst/>
          </a:prstGeom>
        </p:spPr>
        <p:txBody>
          <a:bodyPr/>
          <a:lstStyle>
            <a:lvl1pPr>
              <a:defRPr sz="2000">
                <a:latin typeface="Avenir Next" panose="020B0503020202020204" pitchFamily="34" charset="0"/>
              </a:defRPr>
            </a:lvl1pPr>
          </a:lstStyle>
          <a:p>
            <a:endParaRPr lang="en-US"/>
          </a:p>
        </p:txBody>
      </p:sp>
      <p:pic>
        <p:nvPicPr>
          <p:cNvPr id="7" name="Picture 6">
            <a:extLst>
              <a:ext uri="{FF2B5EF4-FFF2-40B4-BE49-F238E27FC236}">
                <a16:creationId xmlns:a16="http://schemas.microsoft.com/office/drawing/2014/main" id="{36EB7ED1-0340-4B1F-B3E9-BE55525C65BB}"/>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D3432420-EF0E-21D3-6DFA-2CAB31D390FE}"/>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201269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27746945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 Green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AE77C89-9537-EA46-8A7E-55B8850CB7A8}"/>
              </a:ext>
            </a:extLst>
          </p:cNvPr>
          <p:cNvPicPr>
            <a:picLocks noChangeAspect="1"/>
          </p:cNvPicPr>
          <p:nvPr userDrawn="1"/>
        </p:nvPicPr>
        <p:blipFill>
          <a:blip r:embed="rId2"/>
          <a:stretch>
            <a:fillRect/>
          </a:stretch>
        </p:blipFill>
        <p:spPr>
          <a:xfrm>
            <a:off x="11349969" y="391136"/>
            <a:ext cx="493147" cy="632240"/>
          </a:xfrm>
          <a:prstGeom prst="rect">
            <a:avLst/>
          </a:prstGeom>
        </p:spPr>
      </p:pic>
    </p:spTree>
    <p:extLst>
      <p:ext uri="{BB962C8B-B14F-4D97-AF65-F5344CB8AC3E}">
        <p14:creationId xmlns:p14="http://schemas.microsoft.com/office/powerpoint/2010/main" val="15874326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32413256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 Gray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E3D6104A-2806-9D40-A915-00FC985CD78B}"/>
              </a:ext>
            </a:extLst>
          </p:cNvPr>
          <p:cNvPicPr>
            <a:picLocks noChangeAspect="1"/>
          </p:cNvPicPr>
          <p:nvPr userDrawn="1"/>
        </p:nvPicPr>
        <p:blipFill>
          <a:blip r:embed="rId2"/>
          <a:stretch>
            <a:fillRect/>
          </a:stretch>
        </p:blipFill>
        <p:spPr>
          <a:xfrm>
            <a:off x="11325913" y="409243"/>
            <a:ext cx="493147" cy="632240"/>
          </a:xfrm>
          <a:prstGeom prst="rect">
            <a:avLst/>
          </a:prstGeom>
        </p:spPr>
      </p:pic>
    </p:spTree>
    <p:extLst>
      <p:ext uri="{BB962C8B-B14F-4D97-AF65-F5344CB8AC3E}">
        <p14:creationId xmlns:p14="http://schemas.microsoft.com/office/powerpoint/2010/main" val="21838229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28202772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 Photo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0817280" cy="6289379"/>
          </a:xfrm>
          <a:prstGeom prst="rect">
            <a:avLst/>
          </a:prstGeom>
        </p:spPr>
        <p:txBody>
          <a:bodyPr/>
          <a:lstStyle>
            <a:lvl1pPr>
              <a:defRPr>
                <a:solidFill>
                  <a:schemeClr val="accent6"/>
                </a:solidFill>
              </a:defRPr>
            </a:lvl1p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425E09A7-58E5-4544-A17E-C640C001EDF7}"/>
              </a:ext>
            </a:extLst>
          </p:cNvPr>
          <p:cNvPicPr>
            <a:picLocks noChangeAspect="1"/>
          </p:cNvPicPr>
          <p:nvPr userDrawn="1"/>
        </p:nvPicPr>
        <p:blipFill>
          <a:blip r:embed="rId2"/>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35458718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1649765" cy="6289379"/>
          </a:xfrm>
          <a:prstGeom prst="rect">
            <a:avLst/>
          </a:prstGeom>
        </p:spPr>
        <p:txBody>
          <a:bodyPr/>
          <a:lstStyle>
            <a:lvl1pPr>
              <a:defRPr>
                <a:solidFill>
                  <a:schemeClr val="accent6"/>
                </a:solidFill>
              </a:defRPr>
            </a:lvl1p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3559878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590550" y="714375"/>
            <a:ext cx="11010900" cy="5476876"/>
          </a:xfrm>
          <a:prstGeom prst="rect">
            <a:avLst/>
          </a:prstGeom>
        </p:spPr>
        <p:txBody>
          <a:bodyPr/>
          <a:lstStyle/>
          <a:p>
            <a:endParaRPr lang="en-US"/>
          </a:p>
        </p:txBody>
      </p:sp>
      <p:pic>
        <p:nvPicPr>
          <p:cNvPr id="4" name="Picture 3">
            <a:extLst>
              <a:ext uri="{FF2B5EF4-FFF2-40B4-BE49-F238E27FC236}">
                <a16:creationId xmlns:a16="http://schemas.microsoft.com/office/drawing/2014/main" id="{A44D74D1-66FF-49CB-AFCB-81066250A92A}"/>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5" name="Slide Number Placeholder 1">
            <a:extLst>
              <a:ext uri="{FF2B5EF4-FFF2-40B4-BE49-F238E27FC236}">
                <a16:creationId xmlns:a16="http://schemas.microsoft.com/office/drawing/2014/main" id="{C3A760BD-16D9-4083-883F-D7D2CC3DFEBE}"/>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42604808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600075" y="695324"/>
            <a:ext cx="5413099" cy="5495927"/>
          </a:xfrm>
          <a:prstGeom prst="rect">
            <a:avLst/>
          </a:prstGeom>
        </p:spPr>
        <p:txBody>
          <a:bodyPr/>
          <a:lstStyle/>
          <a:p>
            <a:endParaRPr lang="en-US"/>
          </a:p>
        </p:txBody>
      </p:sp>
      <p:sp>
        <p:nvSpPr>
          <p:cNvPr id="4" name="Picture Placeholder 2">
            <a:extLst>
              <a:ext uri="{FF2B5EF4-FFF2-40B4-BE49-F238E27FC236}">
                <a16:creationId xmlns:a16="http://schemas.microsoft.com/office/drawing/2014/main" id="{DEDABF51-B7A8-F94D-A8CA-2C881CD3A7E3}"/>
              </a:ext>
            </a:extLst>
          </p:cNvPr>
          <p:cNvSpPr>
            <a:spLocks noGrp="1"/>
          </p:cNvSpPr>
          <p:nvPr>
            <p:ph type="pic" sz="quarter" idx="11"/>
          </p:nvPr>
        </p:nvSpPr>
        <p:spPr>
          <a:xfrm>
            <a:off x="6291470" y="695325"/>
            <a:ext cx="5300455" cy="5495926"/>
          </a:xfrm>
          <a:prstGeom prst="rect">
            <a:avLst/>
          </a:prstGeom>
        </p:spPr>
        <p:txBody>
          <a:bodyPr/>
          <a:lstStyle/>
          <a:p>
            <a:endParaRPr lang="en-US"/>
          </a:p>
        </p:txBody>
      </p:sp>
      <p:pic>
        <p:nvPicPr>
          <p:cNvPr id="6" name="Picture 5">
            <a:extLst>
              <a:ext uri="{FF2B5EF4-FFF2-40B4-BE49-F238E27FC236}">
                <a16:creationId xmlns:a16="http://schemas.microsoft.com/office/drawing/2014/main" id="{3390956F-FE18-4695-AA83-2B16ABBF9A76}"/>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5" name="Slide Number Placeholder 1">
            <a:extLst>
              <a:ext uri="{FF2B5EF4-FFF2-40B4-BE49-F238E27FC236}">
                <a16:creationId xmlns:a16="http://schemas.microsoft.com/office/drawing/2014/main" id="{B6060C95-A4F7-4FE1-8AD1-BE0C5560C4DD}"/>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3404255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247281"/>
            <a:ext cx="11684000" cy="636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1459068" y="2177670"/>
            <a:ext cx="3947819" cy="3091866"/>
          </a:xfrm>
          <a:prstGeom prst="rect">
            <a:avLst/>
          </a:prstGeom>
        </p:spPr>
        <p:txBody>
          <a:bodyPr anchor="ctr"/>
          <a:lstStyle>
            <a:lvl1pPr marL="91440" algn="l">
              <a:lnSpc>
                <a:spcPts val="7060"/>
              </a:lnSpc>
              <a:defRPr sz="9600" b="1" i="0" spc="80" baseline="0">
                <a:solidFill>
                  <a:schemeClr val="accent6"/>
                </a:solidFill>
                <a:latin typeface="Avenir Next Demi Bold" panose="020B0503020202020204" pitchFamily="34" charset="0"/>
              </a:defRPr>
            </a:lvl1pPr>
          </a:lstStyle>
          <a:p>
            <a:r>
              <a:rPr lang="en-US"/>
              <a:t>Thank you.</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6306239" y="2724011"/>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6478AEC6-E574-BF48-8D1B-4D2C91A875FD}"/>
              </a:ext>
            </a:extLst>
          </p:cNvPr>
          <p:cNvSpPr>
            <a:spLocks noGrp="1"/>
          </p:cNvSpPr>
          <p:nvPr>
            <p:ph type="body" idx="11" hasCustomPrompt="1"/>
          </p:nvPr>
        </p:nvSpPr>
        <p:spPr>
          <a:xfrm>
            <a:off x="6306239" y="3121576"/>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3" name="Picture 2">
            <a:extLst>
              <a:ext uri="{FF2B5EF4-FFF2-40B4-BE49-F238E27FC236}">
                <a16:creationId xmlns:a16="http://schemas.microsoft.com/office/drawing/2014/main" id="{4D172217-7430-4946-A6EA-C5B756304A8A}"/>
              </a:ext>
            </a:extLst>
          </p:cNvPr>
          <p:cNvPicPr>
            <a:picLocks noChangeAspect="1"/>
          </p:cNvPicPr>
          <p:nvPr userDrawn="1"/>
        </p:nvPicPr>
        <p:blipFill>
          <a:blip r:embed="rId2"/>
          <a:stretch>
            <a:fillRect/>
          </a:stretch>
        </p:blipFill>
        <p:spPr>
          <a:xfrm>
            <a:off x="7248442" y="3755850"/>
            <a:ext cx="2542286" cy="864723"/>
          </a:xfrm>
          <a:prstGeom prst="rect">
            <a:avLst/>
          </a:prstGeom>
        </p:spPr>
      </p:pic>
    </p:spTree>
    <p:extLst>
      <p:ext uri="{BB962C8B-B14F-4D97-AF65-F5344CB8AC3E}">
        <p14:creationId xmlns:p14="http://schemas.microsoft.com/office/powerpoint/2010/main" val="5614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wo Bloc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a:extLst>
              <a:ext uri="{FF2B5EF4-FFF2-40B4-BE49-F238E27FC236}">
                <a16:creationId xmlns:a16="http://schemas.microsoft.com/office/drawing/2014/main" id="{917BD06B-B1A3-4F7A-A5F6-A2846AF08B81}"/>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271F18E8-FD96-84F8-1BD7-019B93E02B1A}"/>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8615296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pic>
        <p:nvPicPr>
          <p:cNvPr id="5" name="Picture 4">
            <a:extLst>
              <a:ext uri="{FF2B5EF4-FFF2-40B4-BE49-F238E27FC236}">
                <a16:creationId xmlns:a16="http://schemas.microsoft.com/office/drawing/2014/main" id="{3AA62AD7-788C-4C16-89C1-CE2ADECD5CAF}"/>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6" name="Slide Number Placeholder 1">
            <a:extLst>
              <a:ext uri="{FF2B5EF4-FFF2-40B4-BE49-F238E27FC236}">
                <a16:creationId xmlns:a16="http://schemas.microsoft.com/office/drawing/2014/main" id="{622FA2BC-DD59-4EB5-A908-3B040626DE5A}"/>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7277269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pic>
        <p:nvPicPr>
          <p:cNvPr id="7" name="Picture 6" descr="A picture containing qr code&#10;&#10;Description automatically generated">
            <a:extLst>
              <a:ext uri="{FF2B5EF4-FFF2-40B4-BE49-F238E27FC236}">
                <a16:creationId xmlns:a16="http://schemas.microsoft.com/office/drawing/2014/main" id="{D09BCCB9-506D-4450-A67C-24A957D2FA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335147"/>
            <a:ext cx="2135784" cy="776728"/>
          </a:xfrm>
          <a:prstGeom prst="rect">
            <a:avLst/>
          </a:prstGeom>
        </p:spPr>
      </p:pic>
      <p:sp>
        <p:nvSpPr>
          <p:cNvPr id="4" name="Rectangle 3">
            <a:extLst>
              <a:ext uri="{FF2B5EF4-FFF2-40B4-BE49-F238E27FC236}">
                <a16:creationId xmlns:a16="http://schemas.microsoft.com/office/drawing/2014/main" id="{898CD04D-4E65-9E4F-8587-FF99C2460758}"/>
              </a:ext>
            </a:extLst>
          </p:cNvPr>
          <p:cNvSpPr/>
          <p:nvPr/>
        </p:nvSpPr>
        <p:spPr>
          <a:xfrm>
            <a:off x="254000" y="1359306"/>
            <a:ext cx="11684000" cy="5219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3" name="Picture Placeholder 12">
            <a:extLst>
              <a:ext uri="{FF2B5EF4-FFF2-40B4-BE49-F238E27FC236}">
                <a16:creationId xmlns:a16="http://schemas.microsoft.com/office/drawing/2014/main" id="{88D276B2-3F49-2348-941F-4A869444682B}"/>
              </a:ext>
            </a:extLst>
          </p:cNvPr>
          <p:cNvSpPr>
            <a:spLocks noGrp="1"/>
          </p:cNvSpPr>
          <p:nvPr>
            <p:ph type="pic" sz="quarter" idx="12"/>
          </p:nvPr>
        </p:nvSpPr>
        <p:spPr>
          <a:xfrm>
            <a:off x="254000" y="1358900"/>
            <a:ext cx="11684000" cy="5219700"/>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bg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A0DF608C-3E20-5F42-A8CD-2797F29FB6A8}"/>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B24838C9-2666-664A-BD73-9F78B97BE2C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8027191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p:nvSpPr>
        <p:spPr>
          <a:xfrm>
            <a:off x="254000" y="1359306"/>
            <a:ext cx="11684000" cy="521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accent6"/>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FA8CCB1D-B444-2843-854A-3A6618B6FE4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descr="A picture containing qr code&#10;&#10;Description automatically generated">
            <a:extLst>
              <a:ext uri="{FF2B5EF4-FFF2-40B4-BE49-F238E27FC236}">
                <a16:creationId xmlns:a16="http://schemas.microsoft.com/office/drawing/2014/main" id="{78FFCEFA-9F4F-47B4-AF57-F7EA304333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335147"/>
            <a:ext cx="2135784" cy="776728"/>
          </a:xfrm>
          <a:prstGeom prst="rect">
            <a:avLst/>
          </a:prstGeom>
        </p:spPr>
      </p:pic>
    </p:spTree>
    <p:extLst>
      <p:ext uri="{BB962C8B-B14F-4D97-AF65-F5344CB8AC3E}">
        <p14:creationId xmlns:p14="http://schemas.microsoft.com/office/powerpoint/2010/main" val="5552937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resentation Title Slide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p:nvSpPr>
        <p:spPr>
          <a:xfrm>
            <a:off x="254000" y="1359306"/>
            <a:ext cx="11684000" cy="5219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tx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tx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CEA63BC0-6DC4-384F-964D-484222E1DAE0}"/>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0CBD4E30-3618-8945-B8C6-350432F7CE24}"/>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A95D9632-CD5B-4945-8FC3-A71104D68A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000" y="335147"/>
            <a:ext cx="2135784" cy="776728"/>
          </a:xfrm>
          <a:prstGeom prst="rect">
            <a:avLst/>
          </a:prstGeom>
        </p:spPr>
      </p:pic>
    </p:spTree>
    <p:extLst>
      <p:ext uri="{BB962C8B-B14F-4D97-AF65-F5344CB8AC3E}">
        <p14:creationId xmlns:p14="http://schemas.microsoft.com/office/powerpoint/2010/main" val="25210281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Light - Logo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5EA6C6-2D72-4BD6-816C-D1A93CB40D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D9F260B0-977B-293E-4152-57E40E608BCD}"/>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14109316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ark - Logo Only">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31DB5-DD49-6E4E-A0F9-380F15647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4473121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6" name="Picture 5">
            <a:extLst>
              <a:ext uri="{FF2B5EF4-FFF2-40B4-BE49-F238E27FC236}">
                <a16:creationId xmlns:a16="http://schemas.microsoft.com/office/drawing/2014/main" id="{A74612AF-2CE1-4BB1-B0F4-011A266DD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5" name="Slide Number Placeholder 2">
            <a:extLst>
              <a:ext uri="{FF2B5EF4-FFF2-40B4-BE49-F238E27FC236}">
                <a16:creationId xmlns:a16="http://schemas.microsoft.com/office/drawing/2014/main" id="{BB23604F-4F42-CC2C-7A6D-6761CDA8B7BD}"/>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38520394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Dark - Title + Log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chemeClr val="accent6"/>
                </a:solidFill>
                <a:latin typeface="Klinic Slab Book" pitchFamily="2" charset="0"/>
              </a:defRPr>
            </a:lvl1pPr>
          </a:lstStyle>
          <a:p>
            <a:r>
              <a:rPr lang="en-US"/>
              <a:t>Click To Edit Master Title Style</a:t>
            </a:r>
          </a:p>
        </p:txBody>
      </p:sp>
    </p:spTree>
    <p:extLst>
      <p:ext uri="{BB962C8B-B14F-4D97-AF65-F5344CB8AC3E}">
        <p14:creationId xmlns:p14="http://schemas.microsoft.com/office/powerpoint/2010/main" val="12526044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Onl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3" name="Picture 2">
            <a:extLst>
              <a:ext uri="{FF2B5EF4-FFF2-40B4-BE49-F238E27FC236}">
                <a16:creationId xmlns:a16="http://schemas.microsoft.com/office/drawing/2014/main" id="{58915DD1-64AF-4E9A-AE18-0B6C40300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53800" y="232327"/>
            <a:ext cx="495300" cy="635000"/>
          </a:xfrm>
          <a:prstGeom prst="rect">
            <a:avLst/>
          </a:prstGeom>
        </p:spPr>
      </p:pic>
      <p:sp>
        <p:nvSpPr>
          <p:cNvPr id="6" name="Slide Number Placeholder 2">
            <a:extLst>
              <a:ext uri="{FF2B5EF4-FFF2-40B4-BE49-F238E27FC236}">
                <a16:creationId xmlns:a16="http://schemas.microsoft.com/office/drawing/2014/main" id="{A1B27246-9748-394E-7D20-CC899371A0B3}"/>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22807001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 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E2CBD22-FD58-DD49-9ED3-2EE97C97E1D7}"/>
              </a:ext>
            </a:extLst>
          </p:cNvPr>
          <p:cNvSpPr>
            <a:spLocks noGrp="1"/>
          </p:cNvSpPr>
          <p:nvPr>
            <p:ph idx="1" hasCustomPrompt="1"/>
          </p:nvPr>
        </p:nvSpPr>
        <p:spPr>
          <a:xfrm>
            <a:off x="838200" y="1825625"/>
            <a:ext cx="10515600" cy="4351338"/>
          </a:xfrm>
          <a:prstGeom prst="rect">
            <a:avLst/>
          </a:prstGeom>
        </p:spPr>
        <p:txBody>
          <a:bodyPr/>
          <a:lstStyle>
            <a:lvl1pPr marL="0" indent="0">
              <a:buNone/>
              <a:defRPr sz="1400" b="0" i="0" spc="30" baseline="0">
                <a:solidFill>
                  <a:srgbClr val="93B341"/>
                </a:solidFill>
                <a:latin typeface="Avenir Next Medium" panose="020B0503020202020204" pitchFamily="34" charset="0"/>
              </a:defRPr>
            </a:lvl1pPr>
            <a:lvl2pPr marL="457200" indent="0" algn="l">
              <a:buNone/>
              <a:defRPr sz="1400" b="0" i="0">
                <a:solidFill>
                  <a:schemeClr val="bg1">
                    <a:lumMod val="50000"/>
                  </a:schemeClr>
                </a:solidFill>
                <a:latin typeface="Avenir Next" panose="020B0503020202020204" pitchFamily="34" charset="0"/>
              </a:defRPr>
            </a:lvl2pPr>
            <a:lvl3pPr>
              <a:defRPr sz="1400">
                <a:solidFill>
                  <a:schemeClr val="bg1">
                    <a:lumMod val="50000"/>
                  </a:schemeClr>
                </a:solidFill>
              </a:defRPr>
            </a:lvl3pPr>
            <a:lvl4pPr>
              <a:defRPr sz="1400">
                <a:solidFill>
                  <a:schemeClr val="bg1">
                    <a:lumMod val="50000"/>
                  </a:schemeClr>
                </a:solidFill>
              </a:defRPr>
            </a:lvl4pPr>
            <a:lvl5pPr marL="1828800" indent="0">
              <a:buNone/>
              <a:defRPr sz="1000" spc="15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C28795C6-BCFD-4A9C-9C9C-AFB11EF9FF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7" name="Slide Number Placeholder 2">
            <a:extLst>
              <a:ext uri="{FF2B5EF4-FFF2-40B4-BE49-F238E27FC236}">
                <a16:creationId xmlns:a16="http://schemas.microsoft.com/office/drawing/2014/main" id="{14505FCD-6AD7-9F33-E5D1-F396299047C5}"/>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1042273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Block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E990E266-09AF-4469-88B0-1CA26D8B282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4110651A-D621-D472-9E5F-D14ABFB5120E}"/>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12224338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tx1">
                    <a:lumMod val="50000"/>
                    <a:lumOff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hart Placeholder 5">
            <a:extLst>
              <a:ext uri="{FF2B5EF4-FFF2-40B4-BE49-F238E27FC236}">
                <a16:creationId xmlns:a16="http://schemas.microsoft.com/office/drawing/2014/main" id="{C2547654-34A8-5742-ACE3-1C9C13B47DE8}"/>
              </a:ext>
            </a:extLst>
          </p:cNvPr>
          <p:cNvSpPr>
            <a:spLocks noGrp="1"/>
          </p:cNvSpPr>
          <p:nvPr>
            <p:ph type="chart" sz="quarter" idx="14"/>
          </p:nvPr>
        </p:nvSpPr>
        <p:spPr>
          <a:xfrm>
            <a:off x="839788" y="2051637"/>
            <a:ext cx="10348165" cy="3888121"/>
          </a:xfrm>
          <a:prstGeom prst="rect">
            <a:avLst/>
          </a:prstGeom>
        </p:spPr>
        <p:txBody>
          <a:bodyPr/>
          <a:lstStyle>
            <a:lvl1pPr>
              <a:defRPr sz="2000">
                <a:latin typeface="Avenir Next" panose="020B0503020202020204" pitchFamily="34" charset="0"/>
              </a:defRPr>
            </a:lvl1pPr>
          </a:lstStyle>
          <a:p>
            <a:r>
              <a:rPr lang="en-US"/>
              <a:t>Click icon to add chart</a:t>
            </a:r>
          </a:p>
        </p:txBody>
      </p:sp>
      <p:pic>
        <p:nvPicPr>
          <p:cNvPr id="7" name="Picture 6">
            <a:extLst>
              <a:ext uri="{FF2B5EF4-FFF2-40B4-BE49-F238E27FC236}">
                <a16:creationId xmlns:a16="http://schemas.microsoft.com/office/drawing/2014/main" id="{36EB7ED1-0340-4B1F-B3E9-BE55525C65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D5B5150F-52C3-8324-40B4-3D65C8A815F1}"/>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913695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 Two Bloc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a:extLst>
              <a:ext uri="{FF2B5EF4-FFF2-40B4-BE49-F238E27FC236}">
                <a16:creationId xmlns:a16="http://schemas.microsoft.com/office/drawing/2014/main" id="{917BD06B-B1A3-4F7A-A5F6-A2846AF08B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430F3CDC-FB95-396D-3ABE-3416383361C7}"/>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3818649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 Two Block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E990E266-09AF-4469-88B0-1CA26D8B2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E93B2B57-E6B9-0B8A-ADE7-D59C3441A4B5}"/>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37012838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 Two Block Content with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a:extLst>
              <a:ext uri="{FF2B5EF4-FFF2-40B4-BE49-F238E27FC236}">
                <a16:creationId xmlns:a16="http://schemas.microsoft.com/office/drawing/2014/main" id="{D0CBB9C5-BDA5-4734-885C-1B050DA483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6890F524-334E-4DA6-7D2C-D8E1C2ACD8FD}"/>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29024600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 Block Content with Numbers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6652126" y="983849"/>
            <a:ext cx="4426692"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F150AB99-A80A-4566-9ECC-E54CEE8654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A247A61B-DF59-1B5B-538E-D0DF3B86B329}"/>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40077658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 Content + Phot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0FE7947-886A-2A41-A011-235B58EDA8A9}"/>
              </a:ext>
            </a:extLst>
          </p:cNvPr>
          <p:cNvSpPr>
            <a:spLocks noGrp="1"/>
          </p:cNvSpPr>
          <p:nvPr>
            <p:ph type="pic" sz="quarter" idx="10"/>
          </p:nvPr>
        </p:nvSpPr>
        <p:spPr>
          <a:xfrm>
            <a:off x="6096000" y="696912"/>
            <a:ext cx="5248275" cy="5522913"/>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8" y="376177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73933084-FE93-4E85-9F89-CEA89BE938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5" name="Slide Number Placeholder 2">
            <a:extLst>
              <a:ext uri="{FF2B5EF4-FFF2-40B4-BE49-F238E27FC236}">
                <a16:creationId xmlns:a16="http://schemas.microsoft.com/office/drawing/2014/main" id="{56EA46EC-74B4-A51B-9D77-35CFE7D2E865}"/>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34789158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 Content +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76BF9D38-EA79-5744-AC2F-858B6CE8AE8B}"/>
              </a:ext>
            </a:extLst>
          </p:cNvPr>
          <p:cNvSpPr>
            <a:spLocks noGrp="1"/>
          </p:cNvSpPr>
          <p:nvPr>
            <p:ph type="body" idx="14"/>
          </p:nvPr>
        </p:nvSpPr>
        <p:spPr>
          <a:xfrm>
            <a:off x="839788" y="3762184"/>
            <a:ext cx="4426693" cy="2201294"/>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a:extLst>
              <a:ext uri="{FF2B5EF4-FFF2-40B4-BE49-F238E27FC236}">
                <a16:creationId xmlns:a16="http://schemas.microsoft.com/office/drawing/2014/main" id="{6977097E-6569-497F-9120-F2F09151D7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5" name="Slide Number Placeholder 2">
            <a:extLst>
              <a:ext uri="{FF2B5EF4-FFF2-40B4-BE49-F238E27FC236}">
                <a16:creationId xmlns:a16="http://schemas.microsoft.com/office/drawing/2014/main" id="{B3E61DF5-A44F-523E-C239-FEF0EC1BAB28}"/>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6593615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 Bullet Conten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r>
              <a:rPr lang="en-US"/>
              <a:t>Click icon to add picture</a:t>
            </a:r>
          </a:p>
        </p:txBody>
      </p:sp>
      <p:pic>
        <p:nvPicPr>
          <p:cNvPr id="8" name="Picture 7">
            <a:extLst>
              <a:ext uri="{FF2B5EF4-FFF2-40B4-BE49-F238E27FC236}">
                <a16:creationId xmlns:a16="http://schemas.microsoft.com/office/drawing/2014/main" id="{721084C3-F08A-4458-8ABB-1E898935C6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E4786AD6-5057-CA3B-427D-CE3FBBD4213E}"/>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25959455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Title + Bullet Content + Photo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r>
              <a:rPr lang="en-US"/>
              <a:t>Click icon to add picture</a:t>
            </a:r>
          </a:p>
        </p:txBody>
      </p:sp>
      <p:pic>
        <p:nvPicPr>
          <p:cNvPr id="10" name="Picture 9">
            <a:extLst>
              <a:ext uri="{FF2B5EF4-FFF2-40B4-BE49-F238E27FC236}">
                <a16:creationId xmlns:a16="http://schemas.microsoft.com/office/drawing/2014/main" id="{7FD46AE5-AAA3-48D0-9156-AC327C1E22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4" name="Slide Number Placeholder 2">
            <a:extLst>
              <a:ext uri="{FF2B5EF4-FFF2-40B4-BE49-F238E27FC236}">
                <a16:creationId xmlns:a16="http://schemas.microsoft.com/office/drawing/2014/main" id="{F666F4BB-465E-C1DB-0A19-90CCCCB686E8}"/>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15682917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7" y="1984640"/>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6" y="2319047"/>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847471" y="3544499"/>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912FBB96-5462-024D-9613-A46EA1C40F94}"/>
              </a:ext>
            </a:extLst>
          </p:cNvPr>
          <p:cNvSpPr>
            <a:spLocks noGrp="1"/>
          </p:cNvSpPr>
          <p:nvPr>
            <p:ph type="body" idx="16"/>
          </p:nvPr>
        </p:nvSpPr>
        <p:spPr>
          <a:xfrm>
            <a:off x="847470" y="3878906"/>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hart Placeholder 5">
            <a:extLst>
              <a:ext uri="{FF2B5EF4-FFF2-40B4-BE49-F238E27FC236}">
                <a16:creationId xmlns:a16="http://schemas.microsoft.com/office/drawing/2014/main" id="{4E5E0BE4-1DC6-5944-8060-C15BBD9447C0}"/>
              </a:ext>
            </a:extLst>
          </p:cNvPr>
          <p:cNvSpPr>
            <a:spLocks noGrp="1"/>
          </p:cNvSpPr>
          <p:nvPr>
            <p:ph type="chart" sz="quarter" idx="14"/>
          </p:nvPr>
        </p:nvSpPr>
        <p:spPr>
          <a:xfrm>
            <a:off x="6096000" y="668337"/>
            <a:ext cx="5505450" cy="5910263"/>
          </a:xfrm>
          <a:prstGeom prst="rect">
            <a:avLst/>
          </a:prstGeom>
        </p:spPr>
        <p:txBody>
          <a:bodyPr/>
          <a:lstStyle/>
          <a:p>
            <a:r>
              <a:rPr lang="en-US"/>
              <a:t>Click icon to add chart</a:t>
            </a:r>
          </a:p>
        </p:txBody>
      </p:sp>
      <p:pic>
        <p:nvPicPr>
          <p:cNvPr id="9" name="Picture 8">
            <a:extLst>
              <a:ext uri="{FF2B5EF4-FFF2-40B4-BE49-F238E27FC236}">
                <a16:creationId xmlns:a16="http://schemas.microsoft.com/office/drawing/2014/main" id="{4F3426A1-C594-4060-B9D5-F9FE30925D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53800" y="232327"/>
            <a:ext cx="495300" cy="635000"/>
          </a:xfrm>
          <a:prstGeom prst="rect">
            <a:avLst/>
          </a:prstGeom>
        </p:spPr>
      </p:pic>
      <p:sp>
        <p:nvSpPr>
          <p:cNvPr id="5" name="Slide Number Placeholder 2">
            <a:extLst>
              <a:ext uri="{FF2B5EF4-FFF2-40B4-BE49-F238E27FC236}">
                <a16:creationId xmlns:a16="http://schemas.microsoft.com/office/drawing/2014/main" id="{A76B02AB-B1D9-1038-76E0-FC80C5375EB2}"/>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1763624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wo Block Content with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pic>
        <p:nvPicPr>
          <p:cNvPr id="9" name="Picture 8">
            <a:extLst>
              <a:ext uri="{FF2B5EF4-FFF2-40B4-BE49-F238E27FC236}">
                <a16:creationId xmlns:a16="http://schemas.microsoft.com/office/drawing/2014/main" id="{D0CBB9C5-BDA5-4734-885C-1B050DA48376}"/>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E7F6A5B5-D860-9D16-2229-F463FA07DF30}"/>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18654474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Light - Two Column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tx1"/>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a:extLst>
              <a:ext uri="{FF2B5EF4-FFF2-40B4-BE49-F238E27FC236}">
                <a16:creationId xmlns:a16="http://schemas.microsoft.com/office/drawing/2014/main" id="{6029EF6C-625F-F74B-91C7-A491C45E6768}"/>
              </a:ext>
            </a:extLst>
          </p:cNvPr>
          <p:cNvSpPr txBox="1">
            <a:spLocks/>
          </p:cNvSpPr>
          <p:nvPr/>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bg1">
                    <a:lumMod val="50000"/>
                  </a:schemeClr>
                </a:solidFill>
                <a:latin typeface="Avenir Next" panose="020B0503020202020204" pitchFamily="34" charset="0"/>
              </a:rPr>
              <a:t>Click To Edit Master Title Style</a:t>
            </a:r>
          </a:p>
        </p:txBody>
      </p:sp>
      <p:sp>
        <p:nvSpPr>
          <p:cNvPr id="7" name="Text Placeholder 2">
            <a:extLst>
              <a:ext uri="{FF2B5EF4-FFF2-40B4-BE49-F238E27FC236}">
                <a16:creationId xmlns:a16="http://schemas.microsoft.com/office/drawing/2014/main" id="{C21D41B2-750E-8D45-8149-3707567F9D15}"/>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D1BBC760-714E-4547-8CF9-98B7A47C45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5" name="Slide Number Placeholder 2">
            <a:extLst>
              <a:ext uri="{FF2B5EF4-FFF2-40B4-BE49-F238E27FC236}">
                <a16:creationId xmlns:a16="http://schemas.microsoft.com/office/drawing/2014/main" id="{07297293-0C02-C775-50D7-E0DF7B939343}"/>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30564056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Dark Two Column Content +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accent6"/>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tx1"/>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a:extLst>
              <a:ext uri="{FF2B5EF4-FFF2-40B4-BE49-F238E27FC236}">
                <a16:creationId xmlns:a16="http://schemas.microsoft.com/office/drawing/2014/main" id="{6C3AED77-AC63-F549-9D82-5F6C6C90B7A0}"/>
              </a:ext>
            </a:extLst>
          </p:cNvPr>
          <p:cNvSpPr txBox="1">
            <a:spLocks/>
          </p:cNvSpPr>
          <p:nvPr/>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tx1"/>
                </a:solidFill>
                <a:latin typeface="Avenir Next" panose="020B0503020202020204" pitchFamily="34" charset="0"/>
              </a:rPr>
              <a:t>Click To Edit Master Title Style</a:t>
            </a:r>
          </a:p>
        </p:txBody>
      </p:sp>
      <p:sp>
        <p:nvSpPr>
          <p:cNvPr id="8" name="Text Placeholder 2">
            <a:extLst>
              <a:ext uri="{FF2B5EF4-FFF2-40B4-BE49-F238E27FC236}">
                <a16:creationId xmlns:a16="http://schemas.microsoft.com/office/drawing/2014/main" id="{DF8AA392-B32D-304C-82F5-CBEFC865A1CF}"/>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950A1152-54B5-0947-9B93-DE62B8B711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39756" y="351609"/>
            <a:ext cx="493147" cy="632240"/>
          </a:xfrm>
          <a:prstGeom prst="rect">
            <a:avLst/>
          </a:prstGeom>
        </p:spPr>
      </p:pic>
    </p:spTree>
    <p:extLst>
      <p:ext uri="{BB962C8B-B14F-4D97-AF65-F5344CB8AC3E}">
        <p14:creationId xmlns:p14="http://schemas.microsoft.com/office/powerpoint/2010/main" val="170900220"/>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ull Quote Ligh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rgbClr val="103952"/>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a:extLst>
              <a:ext uri="{FF2B5EF4-FFF2-40B4-BE49-F238E27FC236}">
                <a16:creationId xmlns:a16="http://schemas.microsoft.com/office/drawing/2014/main" id="{1F94531A-B886-4FD5-88A1-4F983C3FCD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5" name="Slide Number Placeholder 2">
            <a:extLst>
              <a:ext uri="{FF2B5EF4-FFF2-40B4-BE49-F238E27FC236}">
                <a16:creationId xmlns:a16="http://schemas.microsoft.com/office/drawing/2014/main" id="{E1626060-5183-F979-023D-4476DEC59B44}"/>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4006106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ull Quote Dark">
    <p:bg>
      <p:bgPr>
        <a:solidFill>
          <a:srgbClr val="10395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chemeClr val="bg1">
                    <a:lumMod val="95000"/>
                  </a:schemeClr>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867394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TItle with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609600" y="733424"/>
            <a:ext cx="10972800" cy="5457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4479F22B-E94E-1D47-9F7E-64808F22B22B}"/>
              </a:ext>
            </a:extLst>
          </p:cNvPr>
          <p:cNvSpPr>
            <a:spLocks noGrp="1"/>
          </p:cNvSpPr>
          <p:nvPr>
            <p:ph type="pic" sz="quarter" idx="10"/>
          </p:nvPr>
        </p:nvSpPr>
        <p:spPr>
          <a:xfrm>
            <a:off x="609600" y="733425"/>
            <a:ext cx="10972800" cy="5457825"/>
          </a:xfrm>
          <a:prstGeom prst="rect">
            <a:avLst/>
          </a:prstGeom>
        </p:spPr>
        <p:txBody>
          <a:bodyPr/>
          <a:lstStyle/>
          <a:p>
            <a:r>
              <a:rPr lang="en-US"/>
              <a:t>Click icon to add picture</a:t>
            </a: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2689F180-6DF2-48EA-859A-84D12DBC34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3" name="Slide Number Placeholder 2">
            <a:extLst>
              <a:ext uri="{FF2B5EF4-FFF2-40B4-BE49-F238E27FC236}">
                <a16:creationId xmlns:a16="http://schemas.microsoft.com/office/drawing/2014/main" id="{52ACA598-F074-FC4A-3830-CB2B763E228B}"/>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857840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Section TItle - Blue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C6258539-6E87-2D47-901F-B2AEE2052E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59023" y="463563"/>
            <a:ext cx="493147" cy="632240"/>
          </a:xfrm>
          <a:prstGeom prst="rect">
            <a:avLst/>
          </a:prstGeom>
        </p:spPr>
      </p:pic>
    </p:spTree>
    <p:extLst>
      <p:ext uri="{BB962C8B-B14F-4D97-AF65-F5344CB8AC3E}">
        <p14:creationId xmlns:p14="http://schemas.microsoft.com/office/powerpoint/2010/main" val="30494924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ection TItl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6168593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Section TItle - Green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AE77C89-9537-EA46-8A7E-55B8850CB7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9969" y="391136"/>
            <a:ext cx="493147" cy="632240"/>
          </a:xfrm>
          <a:prstGeom prst="rect">
            <a:avLst/>
          </a:prstGeom>
        </p:spPr>
      </p:pic>
    </p:spTree>
    <p:extLst>
      <p:ext uri="{BB962C8B-B14F-4D97-AF65-F5344CB8AC3E}">
        <p14:creationId xmlns:p14="http://schemas.microsoft.com/office/powerpoint/2010/main" val="42296730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ection TItl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6100004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ection TItle - Gray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E3D6104A-2806-9D40-A915-00FC985CD7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25913" y="409243"/>
            <a:ext cx="493147" cy="632240"/>
          </a:xfrm>
          <a:prstGeom prst="rect">
            <a:avLst/>
          </a:prstGeom>
        </p:spPr>
      </p:pic>
    </p:spTree>
    <p:extLst>
      <p:ext uri="{BB962C8B-B14F-4D97-AF65-F5344CB8AC3E}">
        <p14:creationId xmlns:p14="http://schemas.microsoft.com/office/powerpoint/2010/main" val="417915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Block Content with Numbers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6652126" y="983849"/>
            <a:ext cx="4426692"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pic>
        <p:nvPicPr>
          <p:cNvPr id="10" name="Picture 9">
            <a:extLst>
              <a:ext uri="{FF2B5EF4-FFF2-40B4-BE49-F238E27FC236}">
                <a16:creationId xmlns:a16="http://schemas.microsoft.com/office/drawing/2014/main" id="{F150AB99-A80A-4566-9ECC-E54CEE86546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CCF394BD-33E1-C4E5-2F8C-9EFF0BDECB44}"/>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19491449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ection TItle -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27222171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ection Title - Photo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0817280" cy="6289379"/>
          </a:xfrm>
          <a:prstGeom prst="rect">
            <a:avLst/>
          </a:prstGeom>
        </p:spPr>
        <p:txBody>
          <a:bodyPr/>
          <a:lstStyle>
            <a:lvl1pPr>
              <a:defRPr>
                <a:solidFill>
                  <a:schemeClr val="accent6"/>
                </a:solidFill>
              </a:defRPr>
            </a:lvl1pPr>
          </a:lstStyle>
          <a:p>
            <a:r>
              <a:rPr lang="en-US"/>
              <a:t>Click icon to add picture</a:t>
            </a: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425E09A7-58E5-4544-A17E-C640C001ED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8051125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ection TItle -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1649765" cy="6289379"/>
          </a:xfrm>
          <a:prstGeom prst="rect">
            <a:avLst/>
          </a:prstGeom>
        </p:spPr>
        <p:txBody>
          <a:bodyPr/>
          <a:lstStyle>
            <a:lvl1pPr>
              <a:defRPr>
                <a:solidFill>
                  <a:schemeClr val="accent6"/>
                </a:solidFill>
              </a:defRPr>
            </a:lvl1pPr>
          </a:lstStyle>
          <a:p>
            <a:r>
              <a:rPr lang="en-US"/>
              <a:t>Click icon to add picture</a:t>
            </a: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33143080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hoto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590550" y="714375"/>
            <a:ext cx="11010900" cy="5476876"/>
          </a:xfrm>
          <a:prstGeom prst="rect">
            <a:avLst/>
          </a:prstGeom>
        </p:spPr>
        <p:txBody>
          <a:bodyPr/>
          <a:lstStyle/>
          <a:p>
            <a:r>
              <a:rPr lang="en-US"/>
              <a:t>Click icon to add picture</a:t>
            </a:r>
          </a:p>
        </p:txBody>
      </p:sp>
      <p:pic>
        <p:nvPicPr>
          <p:cNvPr id="4" name="Picture 3">
            <a:extLst>
              <a:ext uri="{FF2B5EF4-FFF2-40B4-BE49-F238E27FC236}">
                <a16:creationId xmlns:a16="http://schemas.microsoft.com/office/drawing/2014/main" id="{A44D74D1-66FF-49CB-AFCB-81066250A9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53800" y="232327"/>
            <a:ext cx="495300" cy="635000"/>
          </a:xfrm>
          <a:prstGeom prst="rect">
            <a:avLst/>
          </a:prstGeom>
        </p:spPr>
      </p:pic>
      <p:sp>
        <p:nvSpPr>
          <p:cNvPr id="6" name="Slide Number Placeholder 2">
            <a:extLst>
              <a:ext uri="{FF2B5EF4-FFF2-40B4-BE49-F238E27FC236}">
                <a16:creationId xmlns:a16="http://schemas.microsoft.com/office/drawing/2014/main" id="{498BFC15-38F3-F7A4-5C03-6194D048B12F}"/>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1618617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wo Colum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600075" y="695324"/>
            <a:ext cx="5413099" cy="5495927"/>
          </a:xfrm>
          <a:prstGeom prst="rect">
            <a:avLst/>
          </a:prstGeom>
        </p:spPr>
        <p:txBody>
          <a:bodyPr/>
          <a:lstStyle/>
          <a:p>
            <a:r>
              <a:rPr lang="en-US"/>
              <a:t>Click icon to add picture</a:t>
            </a:r>
          </a:p>
        </p:txBody>
      </p:sp>
      <p:sp>
        <p:nvSpPr>
          <p:cNvPr id="4" name="Picture Placeholder 2">
            <a:extLst>
              <a:ext uri="{FF2B5EF4-FFF2-40B4-BE49-F238E27FC236}">
                <a16:creationId xmlns:a16="http://schemas.microsoft.com/office/drawing/2014/main" id="{DEDABF51-B7A8-F94D-A8CA-2C881CD3A7E3}"/>
              </a:ext>
            </a:extLst>
          </p:cNvPr>
          <p:cNvSpPr>
            <a:spLocks noGrp="1"/>
          </p:cNvSpPr>
          <p:nvPr>
            <p:ph type="pic" sz="quarter" idx="11"/>
          </p:nvPr>
        </p:nvSpPr>
        <p:spPr>
          <a:xfrm>
            <a:off x="6291470" y="695325"/>
            <a:ext cx="5300455" cy="5495926"/>
          </a:xfrm>
          <a:prstGeom prst="rect">
            <a:avLst/>
          </a:prstGeom>
        </p:spPr>
        <p:txBody>
          <a:bodyPr/>
          <a:lstStyle/>
          <a:p>
            <a:r>
              <a:rPr lang="en-US"/>
              <a:t>Click icon to add picture</a:t>
            </a:r>
          </a:p>
        </p:txBody>
      </p:sp>
      <p:pic>
        <p:nvPicPr>
          <p:cNvPr id="6" name="Picture 5">
            <a:extLst>
              <a:ext uri="{FF2B5EF4-FFF2-40B4-BE49-F238E27FC236}">
                <a16:creationId xmlns:a16="http://schemas.microsoft.com/office/drawing/2014/main" id="{3390956F-FE18-4695-AA83-2B16ABBF9A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7" name="Slide Number Placeholder 2">
            <a:extLst>
              <a:ext uri="{FF2B5EF4-FFF2-40B4-BE49-F238E27FC236}">
                <a16:creationId xmlns:a16="http://schemas.microsoft.com/office/drawing/2014/main" id="{6C147D0D-D048-1C5C-039A-2FE5F7168ABE}"/>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4599201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_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p:nvSpPr>
        <p:spPr>
          <a:xfrm>
            <a:off x="254000" y="247281"/>
            <a:ext cx="11684000" cy="636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1459068" y="2177670"/>
            <a:ext cx="3947819" cy="3091866"/>
          </a:xfrm>
          <a:prstGeom prst="rect">
            <a:avLst/>
          </a:prstGeom>
        </p:spPr>
        <p:txBody>
          <a:bodyPr anchor="ctr"/>
          <a:lstStyle>
            <a:lvl1pPr marL="91440" algn="l">
              <a:lnSpc>
                <a:spcPts val="7060"/>
              </a:lnSpc>
              <a:defRPr sz="9600" b="1" i="0" spc="80" baseline="0">
                <a:solidFill>
                  <a:schemeClr val="accent6"/>
                </a:solidFill>
                <a:latin typeface="Avenir Next Demi Bold" panose="020B0503020202020204" pitchFamily="34" charset="0"/>
              </a:defRPr>
            </a:lvl1pPr>
          </a:lstStyle>
          <a:p>
            <a:r>
              <a:rPr lang="en-US"/>
              <a:t>Thank you.</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6306239" y="2724011"/>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6478AEC6-E574-BF48-8D1B-4D2C91A875FD}"/>
              </a:ext>
            </a:extLst>
          </p:cNvPr>
          <p:cNvSpPr>
            <a:spLocks noGrp="1"/>
          </p:cNvSpPr>
          <p:nvPr>
            <p:ph type="body" idx="11" hasCustomPrompt="1"/>
          </p:nvPr>
        </p:nvSpPr>
        <p:spPr>
          <a:xfrm>
            <a:off x="6306239" y="3121576"/>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3" name="Picture 2">
            <a:extLst>
              <a:ext uri="{FF2B5EF4-FFF2-40B4-BE49-F238E27FC236}">
                <a16:creationId xmlns:a16="http://schemas.microsoft.com/office/drawing/2014/main" id="{4D172217-7430-4946-A6EA-C5B756304A8A}"/>
              </a:ext>
            </a:extLst>
          </p:cNvPr>
          <p:cNvPicPr>
            <a:picLocks noChangeAspect="1"/>
          </p:cNvPicPr>
          <p:nvPr/>
        </p:nvPicPr>
        <p:blipFill>
          <a:blip r:embed="rId2"/>
          <a:stretch>
            <a:fillRect/>
          </a:stretch>
        </p:blipFill>
        <p:spPr>
          <a:xfrm>
            <a:off x="7248442" y="3755850"/>
            <a:ext cx="2542286" cy="864723"/>
          </a:xfrm>
          <a:prstGeom prst="rect">
            <a:avLst/>
          </a:prstGeom>
        </p:spPr>
      </p:pic>
    </p:spTree>
    <p:extLst>
      <p:ext uri="{BB962C8B-B14F-4D97-AF65-F5344CB8AC3E}">
        <p14:creationId xmlns:p14="http://schemas.microsoft.com/office/powerpoint/2010/main" val="11547135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Agenda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38C63-E5EF-401C-81A1-9B05B98C3C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44275" y="222802"/>
            <a:ext cx="495300" cy="635000"/>
          </a:xfrm>
          <a:prstGeom prst="rect">
            <a:avLst/>
          </a:prstGeom>
        </p:spPr>
      </p:pic>
      <p:sp>
        <p:nvSpPr>
          <p:cNvPr id="5" name="Slide Number Placeholder 2">
            <a:extLst>
              <a:ext uri="{FF2B5EF4-FFF2-40B4-BE49-F238E27FC236}">
                <a16:creationId xmlns:a16="http://schemas.microsoft.com/office/drawing/2014/main" id="{FC38E39E-2869-BB40-EA81-35AF49BDBC68}"/>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4243759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Content + Phot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0FE7947-886A-2A41-A011-235B58EDA8A9}"/>
              </a:ext>
            </a:extLst>
          </p:cNvPr>
          <p:cNvSpPr>
            <a:spLocks noGrp="1"/>
          </p:cNvSpPr>
          <p:nvPr>
            <p:ph type="pic" sz="quarter" idx="10"/>
          </p:nvPr>
        </p:nvSpPr>
        <p:spPr>
          <a:xfrm>
            <a:off x="6096000" y="696912"/>
            <a:ext cx="5248275" cy="5522913"/>
          </a:xfrm>
          <a:prstGeom prst="rect">
            <a:avLst/>
          </a:prstGeom>
        </p:spPr>
        <p:txBody>
          <a:bodyPr/>
          <a:lstStyle/>
          <a:p>
            <a:endParaRPr lang="en-US"/>
          </a:p>
        </p:txBody>
      </p:sp>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8" y="376177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73933084-FE93-4E85-9F89-CEA89BE938CC}"/>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4" name="Slide Number Placeholder 1">
            <a:extLst>
              <a:ext uri="{FF2B5EF4-FFF2-40B4-BE49-F238E27FC236}">
                <a16:creationId xmlns:a16="http://schemas.microsoft.com/office/drawing/2014/main" id="{8E7BDBE1-BB28-B85E-2D2B-DF1BBD9B8870}"/>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405710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76BF9D38-EA79-5744-AC2F-858B6CE8AE8B}"/>
              </a:ext>
            </a:extLst>
          </p:cNvPr>
          <p:cNvSpPr>
            <a:spLocks noGrp="1"/>
          </p:cNvSpPr>
          <p:nvPr>
            <p:ph type="body" idx="14"/>
          </p:nvPr>
        </p:nvSpPr>
        <p:spPr>
          <a:xfrm>
            <a:off x="839788" y="3762184"/>
            <a:ext cx="4426693" cy="2201294"/>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a:extLst>
              <a:ext uri="{FF2B5EF4-FFF2-40B4-BE49-F238E27FC236}">
                <a16:creationId xmlns:a16="http://schemas.microsoft.com/office/drawing/2014/main" id="{6977097E-6569-497F-9120-F2F09151D7DD}"/>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4" name="Slide Number Placeholder 1">
            <a:extLst>
              <a:ext uri="{FF2B5EF4-FFF2-40B4-BE49-F238E27FC236}">
                <a16:creationId xmlns:a16="http://schemas.microsoft.com/office/drawing/2014/main" id="{A1FD9DE5-41B0-E825-F1D3-1277158AF330}"/>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2979916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Bullet Conten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userDrawn="1"/>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endParaRPr lang="en-US"/>
          </a:p>
        </p:txBody>
      </p:sp>
      <p:pic>
        <p:nvPicPr>
          <p:cNvPr id="8" name="Picture 7">
            <a:extLst>
              <a:ext uri="{FF2B5EF4-FFF2-40B4-BE49-F238E27FC236}">
                <a16:creationId xmlns:a16="http://schemas.microsoft.com/office/drawing/2014/main" id="{721084C3-F08A-4458-8ABB-1E898935C668}"/>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6E31F5F1-950B-8092-BD3D-9EA526D8507B}"/>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202321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 Bullet Content + Photo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userDrawn="1"/>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endParaRPr lang="en-US"/>
          </a:p>
        </p:txBody>
      </p:sp>
      <p:pic>
        <p:nvPicPr>
          <p:cNvPr id="10" name="Picture 9">
            <a:extLst>
              <a:ext uri="{FF2B5EF4-FFF2-40B4-BE49-F238E27FC236}">
                <a16:creationId xmlns:a16="http://schemas.microsoft.com/office/drawing/2014/main" id="{7FD46AE5-AAA3-48D0-9156-AC327C1E220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1707060A-B798-AE7A-11CF-CBF661D15E6E}"/>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685957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7" y="1984640"/>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6" y="2319047"/>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lvl="0"/>
            <a:endParaRPr lang="en-US"/>
          </a:p>
          <a:p>
            <a:pPr lvl="0"/>
            <a:endParaRPr lang="en-US"/>
          </a:p>
          <a:p>
            <a:pPr lvl="0"/>
            <a:endParaRPr lang="en-US"/>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847471" y="3544499"/>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912FBB96-5462-024D-9613-A46EA1C40F94}"/>
              </a:ext>
            </a:extLst>
          </p:cNvPr>
          <p:cNvSpPr>
            <a:spLocks noGrp="1"/>
          </p:cNvSpPr>
          <p:nvPr>
            <p:ph type="body" idx="16"/>
          </p:nvPr>
        </p:nvSpPr>
        <p:spPr>
          <a:xfrm>
            <a:off x="847470" y="3878906"/>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lvl="0"/>
            <a:endParaRPr lang="en-US"/>
          </a:p>
          <a:p>
            <a:pPr lvl="0"/>
            <a:endParaRPr lang="en-US"/>
          </a:p>
          <a:p>
            <a:pPr lvl="0"/>
            <a:endParaRPr lang="en-US"/>
          </a:p>
          <a:p>
            <a:pPr lvl="0"/>
            <a:endParaRPr lang="en-US"/>
          </a:p>
        </p:txBody>
      </p:sp>
      <p:sp>
        <p:nvSpPr>
          <p:cNvPr id="20" name="Chart Placeholder 5">
            <a:extLst>
              <a:ext uri="{FF2B5EF4-FFF2-40B4-BE49-F238E27FC236}">
                <a16:creationId xmlns:a16="http://schemas.microsoft.com/office/drawing/2014/main" id="{4E5E0BE4-1DC6-5944-8060-C15BBD9447C0}"/>
              </a:ext>
            </a:extLst>
          </p:cNvPr>
          <p:cNvSpPr>
            <a:spLocks noGrp="1"/>
          </p:cNvSpPr>
          <p:nvPr>
            <p:ph type="chart" sz="quarter" idx="14"/>
          </p:nvPr>
        </p:nvSpPr>
        <p:spPr>
          <a:xfrm>
            <a:off x="6096000" y="668337"/>
            <a:ext cx="5505450" cy="5910263"/>
          </a:xfrm>
          <a:prstGeom prst="rect">
            <a:avLst/>
          </a:prstGeom>
        </p:spPr>
        <p:txBody>
          <a:bodyPr/>
          <a:lstStyle/>
          <a:p>
            <a:endParaRPr lang="en-US"/>
          </a:p>
        </p:txBody>
      </p:sp>
      <p:pic>
        <p:nvPicPr>
          <p:cNvPr id="9" name="Picture 8">
            <a:extLst>
              <a:ext uri="{FF2B5EF4-FFF2-40B4-BE49-F238E27FC236}">
                <a16:creationId xmlns:a16="http://schemas.microsoft.com/office/drawing/2014/main" id="{4F3426A1-C594-4060-B9D5-F9FE30925DE0}"/>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4" name="Slide Number Placeholder 1">
            <a:extLst>
              <a:ext uri="{FF2B5EF4-FFF2-40B4-BE49-F238E27FC236}">
                <a16:creationId xmlns:a16="http://schemas.microsoft.com/office/drawing/2014/main" id="{6B94270F-4A76-407F-140C-5BF580E26790}"/>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128718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accent6"/>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FA8CCB1D-B444-2843-854A-3A6618B6FE4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descr="A picture containing qr code&#10;&#10;Description automatically generated">
            <a:extLst>
              <a:ext uri="{FF2B5EF4-FFF2-40B4-BE49-F238E27FC236}">
                <a16:creationId xmlns:a16="http://schemas.microsoft.com/office/drawing/2014/main" id="{78FFCEFA-9F4F-47B4-AF57-F7EA304333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000" y="335147"/>
            <a:ext cx="2135784" cy="776728"/>
          </a:xfrm>
          <a:prstGeom prst="rect">
            <a:avLst/>
          </a:prstGeom>
        </p:spPr>
      </p:pic>
    </p:spTree>
    <p:extLst>
      <p:ext uri="{BB962C8B-B14F-4D97-AF65-F5344CB8AC3E}">
        <p14:creationId xmlns:p14="http://schemas.microsoft.com/office/powerpoint/2010/main" val="187102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 Two Column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tx1"/>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sp>
        <p:nvSpPr>
          <p:cNvPr id="4" name="Title 1">
            <a:extLst>
              <a:ext uri="{FF2B5EF4-FFF2-40B4-BE49-F238E27FC236}">
                <a16:creationId xmlns:a16="http://schemas.microsoft.com/office/drawing/2014/main" id="{6029EF6C-625F-F74B-91C7-A491C45E6768}"/>
              </a:ext>
            </a:extLst>
          </p:cNvPr>
          <p:cNvSpPr txBox="1">
            <a:spLocks/>
          </p:cNvSpPr>
          <p:nvPr userDrawn="1"/>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bg1">
                    <a:lumMod val="50000"/>
                  </a:schemeClr>
                </a:solidFill>
                <a:latin typeface="Avenir Next" panose="020B0503020202020204" pitchFamily="34" charset="0"/>
              </a:rPr>
              <a:t>Click To Edit Master Title Style</a:t>
            </a:r>
          </a:p>
        </p:txBody>
      </p:sp>
      <p:sp>
        <p:nvSpPr>
          <p:cNvPr id="7" name="Text Placeholder 2">
            <a:extLst>
              <a:ext uri="{FF2B5EF4-FFF2-40B4-BE49-F238E27FC236}">
                <a16:creationId xmlns:a16="http://schemas.microsoft.com/office/drawing/2014/main" id="{C21D41B2-750E-8D45-8149-3707567F9D15}"/>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D1BBC760-714E-4547-8CF9-98B7A47C452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6DD15328-D5C5-E55F-B627-6DB9E5ABDB97}"/>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2193830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Two Column Content +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accent6"/>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tx1"/>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sp>
        <p:nvSpPr>
          <p:cNvPr id="6" name="Title 1">
            <a:extLst>
              <a:ext uri="{FF2B5EF4-FFF2-40B4-BE49-F238E27FC236}">
                <a16:creationId xmlns:a16="http://schemas.microsoft.com/office/drawing/2014/main" id="{6C3AED77-AC63-F549-9D82-5F6C6C90B7A0}"/>
              </a:ext>
            </a:extLst>
          </p:cNvPr>
          <p:cNvSpPr txBox="1">
            <a:spLocks/>
          </p:cNvSpPr>
          <p:nvPr userDrawn="1"/>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tx1"/>
                </a:solidFill>
                <a:latin typeface="Avenir Next" panose="020B0503020202020204" pitchFamily="34" charset="0"/>
              </a:rPr>
              <a:t>Click To Edit Master Title Style</a:t>
            </a:r>
          </a:p>
        </p:txBody>
      </p:sp>
      <p:sp>
        <p:nvSpPr>
          <p:cNvPr id="8" name="Text Placeholder 2">
            <a:extLst>
              <a:ext uri="{FF2B5EF4-FFF2-40B4-BE49-F238E27FC236}">
                <a16:creationId xmlns:a16="http://schemas.microsoft.com/office/drawing/2014/main" id="{DF8AA392-B32D-304C-82F5-CBEFC865A1CF}"/>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950A1152-54B5-0947-9B93-DE62B8B711EF}"/>
              </a:ext>
            </a:extLst>
          </p:cNvPr>
          <p:cNvPicPr>
            <a:picLocks noChangeAspect="1"/>
          </p:cNvPicPr>
          <p:nvPr userDrawn="1"/>
        </p:nvPicPr>
        <p:blipFill>
          <a:blip r:embed="rId2"/>
          <a:stretch>
            <a:fillRect/>
          </a:stretch>
        </p:blipFill>
        <p:spPr>
          <a:xfrm>
            <a:off x="11339756" y="351609"/>
            <a:ext cx="493147" cy="632240"/>
          </a:xfrm>
          <a:prstGeom prst="rect">
            <a:avLst/>
          </a:prstGeom>
        </p:spPr>
      </p:pic>
    </p:spTree>
    <p:extLst>
      <p:ext uri="{BB962C8B-B14F-4D97-AF65-F5344CB8AC3E}">
        <p14:creationId xmlns:p14="http://schemas.microsoft.com/office/powerpoint/2010/main" val="388508015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ll Quote Ligh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userDrawn="1"/>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rgbClr val="103952"/>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a:extLst>
              <a:ext uri="{FF2B5EF4-FFF2-40B4-BE49-F238E27FC236}">
                <a16:creationId xmlns:a16="http://schemas.microsoft.com/office/drawing/2014/main" id="{1F94531A-B886-4FD5-88A1-4F983C3FCD65}"/>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2" name="Slide Number Placeholder 1">
            <a:extLst>
              <a:ext uri="{FF2B5EF4-FFF2-40B4-BE49-F238E27FC236}">
                <a16:creationId xmlns:a16="http://schemas.microsoft.com/office/drawing/2014/main" id="{21EB6282-0D45-3011-0AD5-A5B05EC47CC4}"/>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526352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ll Quote Dark">
    <p:bg>
      <p:bgPr>
        <a:solidFill>
          <a:srgbClr val="10395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userDrawn="1"/>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chemeClr val="bg1">
                    <a:lumMod val="95000"/>
                  </a:schemeClr>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33998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609600" y="733424"/>
            <a:ext cx="10972800" cy="5457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4479F22B-E94E-1D47-9F7E-64808F22B22B}"/>
              </a:ext>
            </a:extLst>
          </p:cNvPr>
          <p:cNvSpPr>
            <a:spLocks noGrp="1"/>
          </p:cNvSpPr>
          <p:nvPr>
            <p:ph type="pic" sz="quarter" idx="10"/>
          </p:nvPr>
        </p:nvSpPr>
        <p:spPr>
          <a:xfrm>
            <a:off x="609600" y="733425"/>
            <a:ext cx="10972800" cy="5457825"/>
          </a:xfrm>
          <a:prstGeom prst="rect">
            <a:avLst/>
          </a:prstGeom>
        </p:spPr>
        <p:txBody>
          <a:body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2689F180-6DF2-48EA-859A-84D12DBC34D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2" name="Slide Number Placeholder 1">
            <a:extLst>
              <a:ext uri="{FF2B5EF4-FFF2-40B4-BE49-F238E27FC236}">
                <a16:creationId xmlns:a16="http://schemas.microsoft.com/office/drawing/2014/main" id="{C29CE6B9-2036-9FB5-A8EF-778CFBA148EA}"/>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96981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 Blue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C6258539-6E87-2D47-901F-B2AEE2052EAC}"/>
              </a:ext>
            </a:extLst>
          </p:cNvPr>
          <p:cNvPicPr>
            <a:picLocks noChangeAspect="1"/>
          </p:cNvPicPr>
          <p:nvPr userDrawn="1"/>
        </p:nvPicPr>
        <p:blipFill>
          <a:blip r:embed="rId2"/>
          <a:stretch>
            <a:fillRect/>
          </a:stretch>
        </p:blipFill>
        <p:spPr>
          <a:xfrm>
            <a:off x="11359023" y="463563"/>
            <a:ext cx="493147" cy="632240"/>
          </a:xfrm>
          <a:prstGeom prst="rect">
            <a:avLst/>
          </a:prstGeom>
        </p:spPr>
      </p:pic>
    </p:spTree>
    <p:extLst>
      <p:ext uri="{BB962C8B-B14F-4D97-AF65-F5344CB8AC3E}">
        <p14:creationId xmlns:p14="http://schemas.microsoft.com/office/powerpoint/2010/main" val="408646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3212101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 Green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AE77C89-9537-EA46-8A7E-55B8850CB7A8}"/>
              </a:ext>
            </a:extLst>
          </p:cNvPr>
          <p:cNvPicPr>
            <a:picLocks noChangeAspect="1"/>
          </p:cNvPicPr>
          <p:nvPr userDrawn="1"/>
        </p:nvPicPr>
        <p:blipFill>
          <a:blip r:embed="rId2"/>
          <a:stretch>
            <a:fillRect/>
          </a:stretch>
        </p:blipFill>
        <p:spPr>
          <a:xfrm>
            <a:off x="11349969" y="391136"/>
            <a:ext cx="493147" cy="632240"/>
          </a:xfrm>
          <a:prstGeom prst="rect">
            <a:avLst/>
          </a:prstGeom>
        </p:spPr>
      </p:pic>
    </p:spTree>
    <p:extLst>
      <p:ext uri="{BB962C8B-B14F-4D97-AF65-F5344CB8AC3E}">
        <p14:creationId xmlns:p14="http://schemas.microsoft.com/office/powerpoint/2010/main" val="187276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156445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 Gray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E3D6104A-2806-9D40-A915-00FC985CD78B}"/>
              </a:ext>
            </a:extLst>
          </p:cNvPr>
          <p:cNvPicPr>
            <a:picLocks noChangeAspect="1"/>
          </p:cNvPicPr>
          <p:nvPr userDrawn="1"/>
        </p:nvPicPr>
        <p:blipFill>
          <a:blip r:embed="rId2"/>
          <a:stretch>
            <a:fillRect/>
          </a:stretch>
        </p:blipFill>
        <p:spPr>
          <a:xfrm>
            <a:off x="11325913" y="409243"/>
            <a:ext cx="493147" cy="632240"/>
          </a:xfrm>
          <a:prstGeom prst="rect">
            <a:avLst/>
          </a:prstGeom>
        </p:spPr>
      </p:pic>
    </p:spTree>
    <p:extLst>
      <p:ext uri="{BB962C8B-B14F-4D97-AF65-F5344CB8AC3E}">
        <p14:creationId xmlns:p14="http://schemas.microsoft.com/office/powerpoint/2010/main" val="86312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tx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tx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CEA63BC0-6DC4-384F-964D-484222E1DAE0}"/>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0CBD4E30-3618-8945-B8C6-350432F7CE24}"/>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A95D9632-CD5B-4945-8FC3-A71104D68A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000" y="335147"/>
            <a:ext cx="2135784" cy="776728"/>
          </a:xfrm>
          <a:prstGeom prst="rect">
            <a:avLst/>
          </a:prstGeom>
        </p:spPr>
      </p:pic>
    </p:spTree>
    <p:extLst>
      <p:ext uri="{BB962C8B-B14F-4D97-AF65-F5344CB8AC3E}">
        <p14:creationId xmlns:p14="http://schemas.microsoft.com/office/powerpoint/2010/main" val="2836839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2389744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 Photo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0817280" cy="6289379"/>
          </a:xfrm>
          <a:prstGeom prst="rect">
            <a:avLst/>
          </a:prstGeom>
        </p:spPr>
        <p:txBody>
          <a:bodyPr/>
          <a:lstStyle>
            <a:lvl1pPr>
              <a:defRPr>
                <a:solidFill>
                  <a:schemeClr val="accent6"/>
                </a:solidFill>
              </a:defRPr>
            </a:lvl1p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425E09A7-58E5-4544-A17E-C640C001EDF7}"/>
              </a:ext>
            </a:extLst>
          </p:cNvPr>
          <p:cNvPicPr>
            <a:picLocks noChangeAspect="1"/>
          </p:cNvPicPr>
          <p:nvPr userDrawn="1"/>
        </p:nvPicPr>
        <p:blipFill>
          <a:blip r:embed="rId2"/>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1798397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1649765" cy="6289379"/>
          </a:xfrm>
          <a:prstGeom prst="rect">
            <a:avLst/>
          </a:prstGeom>
        </p:spPr>
        <p:txBody>
          <a:bodyPr/>
          <a:lstStyle>
            <a:lvl1pPr>
              <a:defRPr>
                <a:solidFill>
                  <a:schemeClr val="accent6"/>
                </a:solidFill>
              </a:defRPr>
            </a:lvl1p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542535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590550" y="714375"/>
            <a:ext cx="11010900" cy="5476876"/>
          </a:xfrm>
          <a:prstGeom prst="rect">
            <a:avLst/>
          </a:prstGeom>
        </p:spPr>
        <p:txBody>
          <a:bodyPr/>
          <a:lstStyle/>
          <a:p>
            <a:endParaRPr lang="en-US"/>
          </a:p>
        </p:txBody>
      </p:sp>
      <p:pic>
        <p:nvPicPr>
          <p:cNvPr id="4" name="Picture 3">
            <a:extLst>
              <a:ext uri="{FF2B5EF4-FFF2-40B4-BE49-F238E27FC236}">
                <a16:creationId xmlns:a16="http://schemas.microsoft.com/office/drawing/2014/main" id="{A44D74D1-66FF-49CB-AFCB-81066250A92A}"/>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2" name="Slide Number Placeholder 1">
            <a:extLst>
              <a:ext uri="{FF2B5EF4-FFF2-40B4-BE49-F238E27FC236}">
                <a16:creationId xmlns:a16="http://schemas.microsoft.com/office/drawing/2014/main" id="{5DC9C501-E510-AB08-101D-F2185859C7B4}"/>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2392125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600075" y="695324"/>
            <a:ext cx="5413099" cy="5495927"/>
          </a:xfrm>
          <a:prstGeom prst="rect">
            <a:avLst/>
          </a:prstGeom>
        </p:spPr>
        <p:txBody>
          <a:bodyPr/>
          <a:lstStyle/>
          <a:p>
            <a:endParaRPr lang="en-US"/>
          </a:p>
        </p:txBody>
      </p:sp>
      <p:sp>
        <p:nvSpPr>
          <p:cNvPr id="4" name="Picture Placeholder 2">
            <a:extLst>
              <a:ext uri="{FF2B5EF4-FFF2-40B4-BE49-F238E27FC236}">
                <a16:creationId xmlns:a16="http://schemas.microsoft.com/office/drawing/2014/main" id="{DEDABF51-B7A8-F94D-A8CA-2C881CD3A7E3}"/>
              </a:ext>
            </a:extLst>
          </p:cNvPr>
          <p:cNvSpPr>
            <a:spLocks noGrp="1"/>
          </p:cNvSpPr>
          <p:nvPr>
            <p:ph type="pic" sz="quarter" idx="11"/>
          </p:nvPr>
        </p:nvSpPr>
        <p:spPr>
          <a:xfrm>
            <a:off x="6291470" y="695325"/>
            <a:ext cx="5300455" cy="5495926"/>
          </a:xfrm>
          <a:prstGeom prst="rect">
            <a:avLst/>
          </a:prstGeom>
        </p:spPr>
        <p:txBody>
          <a:bodyPr/>
          <a:lstStyle/>
          <a:p>
            <a:endParaRPr lang="en-US"/>
          </a:p>
        </p:txBody>
      </p:sp>
      <p:pic>
        <p:nvPicPr>
          <p:cNvPr id="6" name="Picture 5">
            <a:extLst>
              <a:ext uri="{FF2B5EF4-FFF2-40B4-BE49-F238E27FC236}">
                <a16:creationId xmlns:a16="http://schemas.microsoft.com/office/drawing/2014/main" id="{3390956F-FE18-4695-AA83-2B16ABBF9A76}"/>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2" name="Slide Number Placeholder 1">
            <a:extLst>
              <a:ext uri="{FF2B5EF4-FFF2-40B4-BE49-F238E27FC236}">
                <a16:creationId xmlns:a16="http://schemas.microsoft.com/office/drawing/2014/main" id="{3D8E7BB4-FA88-C962-5428-70D33938505D}"/>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930548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247281"/>
            <a:ext cx="11684000" cy="636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1459068" y="2177670"/>
            <a:ext cx="3947819" cy="3091866"/>
          </a:xfrm>
          <a:prstGeom prst="rect">
            <a:avLst/>
          </a:prstGeom>
        </p:spPr>
        <p:txBody>
          <a:bodyPr anchor="ctr"/>
          <a:lstStyle>
            <a:lvl1pPr marL="91440" algn="l">
              <a:lnSpc>
                <a:spcPts val="7060"/>
              </a:lnSpc>
              <a:defRPr sz="9600" b="1" i="0" spc="80" baseline="0">
                <a:solidFill>
                  <a:schemeClr val="accent6"/>
                </a:solidFill>
                <a:latin typeface="Avenir Next Demi Bold" panose="020B0503020202020204" pitchFamily="34" charset="0"/>
              </a:defRPr>
            </a:lvl1pPr>
          </a:lstStyle>
          <a:p>
            <a:r>
              <a:rPr lang="en-US"/>
              <a:t>Thank you.</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6306239" y="2724011"/>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6478AEC6-E574-BF48-8D1B-4D2C91A875FD}"/>
              </a:ext>
            </a:extLst>
          </p:cNvPr>
          <p:cNvSpPr>
            <a:spLocks noGrp="1"/>
          </p:cNvSpPr>
          <p:nvPr>
            <p:ph type="body" idx="11" hasCustomPrompt="1"/>
          </p:nvPr>
        </p:nvSpPr>
        <p:spPr>
          <a:xfrm>
            <a:off x="6306239" y="3121576"/>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3" name="Picture 2">
            <a:extLst>
              <a:ext uri="{FF2B5EF4-FFF2-40B4-BE49-F238E27FC236}">
                <a16:creationId xmlns:a16="http://schemas.microsoft.com/office/drawing/2014/main" id="{4D172217-7430-4946-A6EA-C5B756304A8A}"/>
              </a:ext>
            </a:extLst>
          </p:cNvPr>
          <p:cNvPicPr>
            <a:picLocks noChangeAspect="1"/>
          </p:cNvPicPr>
          <p:nvPr userDrawn="1"/>
        </p:nvPicPr>
        <p:blipFill>
          <a:blip r:embed="rId2"/>
          <a:stretch>
            <a:fillRect/>
          </a:stretch>
        </p:blipFill>
        <p:spPr>
          <a:xfrm>
            <a:off x="7248442" y="3755850"/>
            <a:ext cx="2542286" cy="864723"/>
          </a:xfrm>
          <a:prstGeom prst="rect">
            <a:avLst/>
          </a:prstGeom>
        </p:spPr>
      </p:pic>
    </p:spTree>
    <p:extLst>
      <p:ext uri="{BB962C8B-B14F-4D97-AF65-F5344CB8AC3E}">
        <p14:creationId xmlns:p14="http://schemas.microsoft.com/office/powerpoint/2010/main" val="3518115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pic>
        <p:nvPicPr>
          <p:cNvPr id="5" name="Picture 4">
            <a:extLst>
              <a:ext uri="{FF2B5EF4-FFF2-40B4-BE49-F238E27FC236}">
                <a16:creationId xmlns:a16="http://schemas.microsoft.com/office/drawing/2014/main" id="{3AA62AD7-788C-4C16-89C1-CE2ADECD5CAF}"/>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2" name="Slide Number Placeholder 1">
            <a:extLst>
              <a:ext uri="{FF2B5EF4-FFF2-40B4-BE49-F238E27FC236}">
                <a16:creationId xmlns:a16="http://schemas.microsoft.com/office/drawing/2014/main" id="{99B393DB-5FAF-BD3C-6DCB-B2AA743E3EF5}"/>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4225008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BCCB9-506D-4450-A67C-24A957D2FAD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4000" y="361589"/>
            <a:ext cx="2135784" cy="723843"/>
          </a:xfrm>
          <a:prstGeom prst="rect">
            <a:avLst/>
          </a:prstGeom>
        </p:spPr>
      </p:pic>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3" name="Picture Placeholder 12">
            <a:extLst>
              <a:ext uri="{FF2B5EF4-FFF2-40B4-BE49-F238E27FC236}">
                <a16:creationId xmlns:a16="http://schemas.microsoft.com/office/drawing/2014/main" id="{88D276B2-3F49-2348-941F-4A869444682B}"/>
              </a:ext>
            </a:extLst>
          </p:cNvPr>
          <p:cNvSpPr>
            <a:spLocks noGrp="1"/>
          </p:cNvSpPr>
          <p:nvPr>
            <p:ph type="pic" sz="quarter" idx="12"/>
          </p:nvPr>
        </p:nvSpPr>
        <p:spPr>
          <a:xfrm>
            <a:off x="254000" y="1358900"/>
            <a:ext cx="11684000" cy="5219700"/>
          </a:xfrm>
          <a:prstGeom prst="rect">
            <a:avLst/>
          </a:prstGeom>
        </p:spPr>
        <p:txBody>
          <a:bodyPr/>
          <a:lstStyle/>
          <a:p>
            <a:endParaRPr lang="en-US"/>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bg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A0DF608C-3E20-5F42-A8CD-2797F29FB6A8}"/>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B24838C9-2666-664A-BD73-9F78B97BE2C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80578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accent6"/>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FA8CCB1D-B444-2843-854A-3A6618B6FE4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a:extLst>
              <a:ext uri="{FF2B5EF4-FFF2-40B4-BE49-F238E27FC236}">
                <a16:creationId xmlns:a16="http://schemas.microsoft.com/office/drawing/2014/main" id="{78FFCEFA-9F4F-47B4-AF57-F7EA3043330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4000" y="361589"/>
            <a:ext cx="2135784" cy="723843"/>
          </a:xfrm>
          <a:prstGeom prst="rect">
            <a:avLst/>
          </a:prstGeom>
        </p:spPr>
      </p:pic>
    </p:spTree>
    <p:extLst>
      <p:ext uri="{BB962C8B-B14F-4D97-AF65-F5344CB8AC3E}">
        <p14:creationId xmlns:p14="http://schemas.microsoft.com/office/powerpoint/2010/main" val="1616448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ation Title Slide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tx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tx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CEA63BC0-6DC4-384F-964D-484222E1DAE0}"/>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0CBD4E30-3618-8945-B8C6-350432F7CE24}"/>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a:extLst>
              <a:ext uri="{FF2B5EF4-FFF2-40B4-BE49-F238E27FC236}">
                <a16:creationId xmlns:a16="http://schemas.microsoft.com/office/drawing/2014/main" id="{A95D9632-CD5B-4945-8FC3-A71104D68A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54000" y="361589"/>
            <a:ext cx="2135784" cy="723843"/>
          </a:xfrm>
          <a:prstGeom prst="rect">
            <a:avLst/>
          </a:prstGeom>
        </p:spPr>
      </p:pic>
    </p:spTree>
    <p:extLst>
      <p:ext uri="{BB962C8B-B14F-4D97-AF65-F5344CB8AC3E}">
        <p14:creationId xmlns:p14="http://schemas.microsoft.com/office/powerpoint/2010/main" val="345377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Logo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5EA6C6-2D72-4BD6-816C-D1A93CB40D4D}"/>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2" name="Slide Number Placeholder 1">
            <a:extLst>
              <a:ext uri="{FF2B5EF4-FFF2-40B4-BE49-F238E27FC236}">
                <a16:creationId xmlns:a16="http://schemas.microsoft.com/office/drawing/2014/main" id="{9C8578A2-2FB2-22B2-A9BB-248BAA7FA4E1}"/>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1105946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ight - Logo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5EA6C6-2D72-4BD6-816C-D1A93CB40D4D}"/>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1D0E20FE-A9A2-4171-BB9E-8B5FD5BF8FC2}"/>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7455122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 Logo Only">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31DB5-DD49-6E4E-A0F9-380F15647375}"/>
              </a:ext>
            </a:extLst>
          </p:cNvPr>
          <p:cNvPicPr>
            <a:picLocks noChangeAspect="1"/>
          </p:cNvPicPr>
          <p:nvPr userDrawn="1"/>
        </p:nvPicPr>
        <p:blipFill>
          <a:blip r:embed="rId2"/>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2833373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6" name="Picture 5">
            <a:extLst>
              <a:ext uri="{FF2B5EF4-FFF2-40B4-BE49-F238E27FC236}">
                <a16:creationId xmlns:a16="http://schemas.microsoft.com/office/drawing/2014/main" id="{A74612AF-2CE1-4BB1-B0F4-011A266DD7D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4" name="Slide Number Placeholder 1">
            <a:extLst>
              <a:ext uri="{FF2B5EF4-FFF2-40B4-BE49-F238E27FC236}">
                <a16:creationId xmlns:a16="http://schemas.microsoft.com/office/drawing/2014/main" id="{A0D93BA5-0233-476F-839D-C342453635BD}"/>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958453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 Title + Log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chemeClr val="accent6"/>
                </a:solidFill>
                <a:latin typeface="Klinic Slab Book" pitchFamily="2" charset="0"/>
              </a:defRPr>
            </a:lvl1pPr>
          </a:lstStyle>
          <a:p>
            <a:r>
              <a:rPr lang="en-US"/>
              <a:t>Click To Edit Master Title Style</a:t>
            </a:r>
          </a:p>
        </p:txBody>
      </p:sp>
    </p:spTree>
    <p:extLst>
      <p:ext uri="{BB962C8B-B14F-4D97-AF65-F5344CB8AC3E}">
        <p14:creationId xmlns:p14="http://schemas.microsoft.com/office/powerpoint/2010/main" val="2011602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3" name="Picture 2">
            <a:extLst>
              <a:ext uri="{FF2B5EF4-FFF2-40B4-BE49-F238E27FC236}">
                <a16:creationId xmlns:a16="http://schemas.microsoft.com/office/drawing/2014/main" id="{58915DD1-64AF-4E9A-AE18-0B6C40300DDB}"/>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4" name="Slide Number Placeholder 1">
            <a:extLst>
              <a:ext uri="{FF2B5EF4-FFF2-40B4-BE49-F238E27FC236}">
                <a16:creationId xmlns:a16="http://schemas.microsoft.com/office/drawing/2014/main" id="{86191A6C-ACF8-41C3-AA9E-0F94230E28D6}"/>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911399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 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E2CBD22-FD58-DD49-9ED3-2EE97C97E1D7}"/>
              </a:ext>
            </a:extLst>
          </p:cNvPr>
          <p:cNvSpPr>
            <a:spLocks noGrp="1"/>
          </p:cNvSpPr>
          <p:nvPr>
            <p:ph idx="1" hasCustomPrompt="1"/>
          </p:nvPr>
        </p:nvSpPr>
        <p:spPr>
          <a:xfrm>
            <a:off x="838200" y="1825625"/>
            <a:ext cx="10515600" cy="4351338"/>
          </a:xfrm>
          <a:prstGeom prst="rect">
            <a:avLst/>
          </a:prstGeom>
        </p:spPr>
        <p:txBody>
          <a:bodyPr/>
          <a:lstStyle>
            <a:lvl1pPr marL="0" indent="0">
              <a:buNone/>
              <a:defRPr sz="1400" b="0" i="0" spc="30" baseline="0">
                <a:solidFill>
                  <a:srgbClr val="93B341"/>
                </a:solidFill>
                <a:latin typeface="Avenir Next Medium" panose="020B0503020202020204" pitchFamily="34" charset="0"/>
              </a:defRPr>
            </a:lvl1pPr>
            <a:lvl2pPr marL="457200" indent="0" algn="l">
              <a:buNone/>
              <a:defRPr sz="1400" b="0" i="0">
                <a:solidFill>
                  <a:schemeClr val="bg1">
                    <a:lumMod val="50000"/>
                  </a:schemeClr>
                </a:solidFill>
                <a:latin typeface="Avenir Next" panose="020B0503020202020204" pitchFamily="34" charset="0"/>
              </a:defRPr>
            </a:lvl2pPr>
            <a:lvl3pPr>
              <a:defRPr sz="1400">
                <a:solidFill>
                  <a:schemeClr val="bg1">
                    <a:lumMod val="50000"/>
                  </a:schemeClr>
                </a:solidFill>
              </a:defRPr>
            </a:lvl3pPr>
            <a:lvl4pPr>
              <a:defRPr sz="1400">
                <a:solidFill>
                  <a:schemeClr val="bg1">
                    <a:lumMod val="50000"/>
                  </a:schemeClr>
                </a:solidFill>
              </a:defRPr>
            </a:lvl4pPr>
            <a:lvl5pPr marL="1828800" indent="0">
              <a:buNone/>
              <a:defRPr sz="1000" spc="15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C28795C6-BCFD-4A9C-9C9C-AFB11EF9FFD8}"/>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5" name="Slide Number Placeholder 1">
            <a:extLst>
              <a:ext uri="{FF2B5EF4-FFF2-40B4-BE49-F238E27FC236}">
                <a16:creationId xmlns:a16="http://schemas.microsoft.com/office/drawing/2014/main" id="{5C24147C-50E3-4CBE-A3C2-5A6BAF1AB174}"/>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524090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tx1">
                    <a:lumMod val="50000"/>
                    <a:lumOff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hart Placeholder 5">
            <a:extLst>
              <a:ext uri="{FF2B5EF4-FFF2-40B4-BE49-F238E27FC236}">
                <a16:creationId xmlns:a16="http://schemas.microsoft.com/office/drawing/2014/main" id="{C2547654-34A8-5742-ACE3-1C9C13B47DE8}"/>
              </a:ext>
            </a:extLst>
          </p:cNvPr>
          <p:cNvSpPr>
            <a:spLocks noGrp="1"/>
          </p:cNvSpPr>
          <p:nvPr>
            <p:ph type="chart" sz="quarter" idx="14"/>
          </p:nvPr>
        </p:nvSpPr>
        <p:spPr>
          <a:xfrm>
            <a:off x="839788" y="2051637"/>
            <a:ext cx="10348165" cy="3888121"/>
          </a:xfrm>
          <a:prstGeom prst="rect">
            <a:avLst/>
          </a:prstGeom>
        </p:spPr>
        <p:txBody>
          <a:bodyPr/>
          <a:lstStyle>
            <a:lvl1pPr>
              <a:defRPr sz="2000">
                <a:latin typeface="Avenir Next" panose="020B0503020202020204" pitchFamily="34" charset="0"/>
              </a:defRPr>
            </a:lvl1pPr>
          </a:lstStyle>
          <a:p>
            <a:endParaRPr lang="en-US"/>
          </a:p>
        </p:txBody>
      </p:sp>
      <p:pic>
        <p:nvPicPr>
          <p:cNvPr id="7" name="Picture 6">
            <a:extLst>
              <a:ext uri="{FF2B5EF4-FFF2-40B4-BE49-F238E27FC236}">
                <a16:creationId xmlns:a16="http://schemas.microsoft.com/office/drawing/2014/main" id="{36EB7ED1-0340-4B1F-B3E9-BE55525C65BB}"/>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F4F489F9-5D50-45CC-8467-7F4AAE6A940F}"/>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42602040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Two Bloc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a:extLst>
              <a:ext uri="{FF2B5EF4-FFF2-40B4-BE49-F238E27FC236}">
                <a16:creationId xmlns:a16="http://schemas.microsoft.com/office/drawing/2014/main" id="{917BD06B-B1A3-4F7A-A5F6-A2846AF08B81}"/>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10" name="Slide Number Placeholder 1">
            <a:extLst>
              <a:ext uri="{FF2B5EF4-FFF2-40B4-BE49-F238E27FC236}">
                <a16:creationId xmlns:a16="http://schemas.microsoft.com/office/drawing/2014/main" id="{1A160D98-F39D-4B46-8B43-3E3D76EE1542}"/>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42063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Two Block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E990E266-09AF-4469-88B0-1CA26D8B282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24F30665-9F14-4A09-9F0E-DCA83E6E1E42}"/>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751034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Two Block Content with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pic>
        <p:nvPicPr>
          <p:cNvPr id="9" name="Picture 8">
            <a:extLst>
              <a:ext uri="{FF2B5EF4-FFF2-40B4-BE49-F238E27FC236}">
                <a16:creationId xmlns:a16="http://schemas.microsoft.com/office/drawing/2014/main" id="{D0CBB9C5-BDA5-4734-885C-1B050DA48376}"/>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10" name="Slide Number Placeholder 1">
            <a:extLst>
              <a:ext uri="{FF2B5EF4-FFF2-40B4-BE49-F238E27FC236}">
                <a16:creationId xmlns:a16="http://schemas.microsoft.com/office/drawing/2014/main" id="{D418A389-17AF-4A6E-A6D3-970104B34897}"/>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34941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 Logo Only">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31DB5-DD49-6E4E-A0F9-380F15647375}"/>
              </a:ext>
            </a:extLst>
          </p:cNvPr>
          <p:cNvPicPr>
            <a:picLocks noChangeAspect="1"/>
          </p:cNvPicPr>
          <p:nvPr userDrawn="1"/>
        </p:nvPicPr>
        <p:blipFill>
          <a:blip r:embed="rId2"/>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2788620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Block Content with Numbers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6652126" y="983849"/>
            <a:ext cx="4426692"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pic>
        <p:nvPicPr>
          <p:cNvPr id="10" name="Picture 9">
            <a:extLst>
              <a:ext uri="{FF2B5EF4-FFF2-40B4-BE49-F238E27FC236}">
                <a16:creationId xmlns:a16="http://schemas.microsoft.com/office/drawing/2014/main" id="{F150AB99-A80A-4566-9ECC-E54CEE86546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B3CAA7AE-644B-4CEB-B47F-0475197B0B19}"/>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554587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 Phot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0FE7947-886A-2A41-A011-235B58EDA8A9}"/>
              </a:ext>
            </a:extLst>
          </p:cNvPr>
          <p:cNvSpPr>
            <a:spLocks noGrp="1"/>
          </p:cNvSpPr>
          <p:nvPr>
            <p:ph type="pic" sz="quarter" idx="10"/>
          </p:nvPr>
        </p:nvSpPr>
        <p:spPr>
          <a:xfrm>
            <a:off x="6096000" y="696912"/>
            <a:ext cx="5248275" cy="5522913"/>
          </a:xfrm>
          <a:prstGeom prst="rect">
            <a:avLst/>
          </a:prstGeom>
        </p:spPr>
        <p:txBody>
          <a:bodyPr/>
          <a:lstStyle/>
          <a:p>
            <a:endParaRPr lang="en-US"/>
          </a:p>
        </p:txBody>
      </p:sp>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8" y="376177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73933084-FE93-4E85-9F89-CEA89BE938CC}"/>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B3BF9073-F8FC-4E7F-B9DE-4C268EDC64CB}"/>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124563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Content +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76BF9D38-EA79-5744-AC2F-858B6CE8AE8B}"/>
              </a:ext>
            </a:extLst>
          </p:cNvPr>
          <p:cNvSpPr>
            <a:spLocks noGrp="1"/>
          </p:cNvSpPr>
          <p:nvPr>
            <p:ph type="body" idx="14"/>
          </p:nvPr>
        </p:nvSpPr>
        <p:spPr>
          <a:xfrm>
            <a:off x="839788" y="3762184"/>
            <a:ext cx="4426693" cy="2201294"/>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a:extLst>
              <a:ext uri="{FF2B5EF4-FFF2-40B4-BE49-F238E27FC236}">
                <a16:creationId xmlns:a16="http://schemas.microsoft.com/office/drawing/2014/main" id="{6977097E-6569-497F-9120-F2F09151D7DD}"/>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67829D49-8391-495B-B292-6716B8070E5F}"/>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2045963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Bullet Conten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userDrawn="1"/>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endParaRPr lang="en-US"/>
          </a:p>
        </p:txBody>
      </p:sp>
      <p:pic>
        <p:nvPicPr>
          <p:cNvPr id="8" name="Picture 7">
            <a:extLst>
              <a:ext uri="{FF2B5EF4-FFF2-40B4-BE49-F238E27FC236}">
                <a16:creationId xmlns:a16="http://schemas.microsoft.com/office/drawing/2014/main" id="{721084C3-F08A-4458-8ABB-1E898935C668}"/>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E93B944A-0E9A-4C63-A81D-9982B2491D3E}"/>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428774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Bullet Content + Photo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userDrawn="1"/>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endParaRPr lang="en-US"/>
          </a:p>
        </p:txBody>
      </p:sp>
      <p:pic>
        <p:nvPicPr>
          <p:cNvPr id="10" name="Picture 9">
            <a:extLst>
              <a:ext uri="{FF2B5EF4-FFF2-40B4-BE49-F238E27FC236}">
                <a16:creationId xmlns:a16="http://schemas.microsoft.com/office/drawing/2014/main" id="{7FD46AE5-AAA3-48D0-9156-AC327C1E220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8467E8BA-8759-4786-9752-ED645B03133E}"/>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995178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7" y="1984640"/>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6" y="2319047"/>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lvl="0"/>
            <a:endParaRPr lang="en-US"/>
          </a:p>
          <a:p>
            <a:pPr lvl="0"/>
            <a:endParaRPr lang="en-US"/>
          </a:p>
          <a:p>
            <a:pPr lvl="0"/>
            <a:endParaRPr lang="en-US"/>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847471" y="3544499"/>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912FBB96-5462-024D-9613-A46EA1C40F94}"/>
              </a:ext>
            </a:extLst>
          </p:cNvPr>
          <p:cNvSpPr>
            <a:spLocks noGrp="1"/>
          </p:cNvSpPr>
          <p:nvPr>
            <p:ph type="body" idx="16"/>
          </p:nvPr>
        </p:nvSpPr>
        <p:spPr>
          <a:xfrm>
            <a:off x="847470" y="3878906"/>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lvl="0"/>
            <a:endParaRPr lang="en-US"/>
          </a:p>
          <a:p>
            <a:pPr lvl="0"/>
            <a:endParaRPr lang="en-US"/>
          </a:p>
          <a:p>
            <a:pPr lvl="0"/>
            <a:endParaRPr lang="en-US"/>
          </a:p>
          <a:p>
            <a:pPr lvl="0"/>
            <a:endParaRPr lang="en-US"/>
          </a:p>
        </p:txBody>
      </p:sp>
      <p:sp>
        <p:nvSpPr>
          <p:cNvPr id="20" name="Chart Placeholder 5">
            <a:extLst>
              <a:ext uri="{FF2B5EF4-FFF2-40B4-BE49-F238E27FC236}">
                <a16:creationId xmlns:a16="http://schemas.microsoft.com/office/drawing/2014/main" id="{4E5E0BE4-1DC6-5944-8060-C15BBD9447C0}"/>
              </a:ext>
            </a:extLst>
          </p:cNvPr>
          <p:cNvSpPr>
            <a:spLocks noGrp="1"/>
          </p:cNvSpPr>
          <p:nvPr>
            <p:ph type="chart" sz="quarter" idx="14"/>
          </p:nvPr>
        </p:nvSpPr>
        <p:spPr>
          <a:xfrm>
            <a:off x="6096000" y="668337"/>
            <a:ext cx="5505450" cy="5910263"/>
          </a:xfrm>
          <a:prstGeom prst="rect">
            <a:avLst/>
          </a:prstGeom>
        </p:spPr>
        <p:txBody>
          <a:bodyPr/>
          <a:lstStyle/>
          <a:p>
            <a:endParaRPr lang="en-US"/>
          </a:p>
        </p:txBody>
      </p:sp>
      <p:pic>
        <p:nvPicPr>
          <p:cNvPr id="9" name="Picture 8">
            <a:extLst>
              <a:ext uri="{FF2B5EF4-FFF2-40B4-BE49-F238E27FC236}">
                <a16:creationId xmlns:a16="http://schemas.microsoft.com/office/drawing/2014/main" id="{4F3426A1-C594-4060-B9D5-F9FE30925DE0}"/>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10" name="Slide Number Placeholder 1">
            <a:extLst>
              <a:ext uri="{FF2B5EF4-FFF2-40B4-BE49-F238E27FC236}">
                <a16:creationId xmlns:a16="http://schemas.microsoft.com/office/drawing/2014/main" id="{1AAE9FF0-3AA0-45A0-892B-AD6C9D56184F}"/>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415102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ght - Two Column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tx1"/>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sp>
        <p:nvSpPr>
          <p:cNvPr id="4" name="Title 1">
            <a:extLst>
              <a:ext uri="{FF2B5EF4-FFF2-40B4-BE49-F238E27FC236}">
                <a16:creationId xmlns:a16="http://schemas.microsoft.com/office/drawing/2014/main" id="{6029EF6C-625F-F74B-91C7-A491C45E6768}"/>
              </a:ext>
            </a:extLst>
          </p:cNvPr>
          <p:cNvSpPr txBox="1">
            <a:spLocks/>
          </p:cNvSpPr>
          <p:nvPr userDrawn="1"/>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bg1">
                    <a:lumMod val="50000"/>
                  </a:schemeClr>
                </a:solidFill>
                <a:latin typeface="Avenir Next" panose="020B0503020202020204" pitchFamily="34" charset="0"/>
              </a:rPr>
              <a:t>Click To Edit Master Title Style</a:t>
            </a:r>
          </a:p>
        </p:txBody>
      </p:sp>
      <p:sp>
        <p:nvSpPr>
          <p:cNvPr id="7" name="Text Placeholder 2">
            <a:extLst>
              <a:ext uri="{FF2B5EF4-FFF2-40B4-BE49-F238E27FC236}">
                <a16:creationId xmlns:a16="http://schemas.microsoft.com/office/drawing/2014/main" id="{C21D41B2-750E-8D45-8149-3707567F9D15}"/>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D1BBC760-714E-4547-8CF9-98B7A47C452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7EF022DE-0C04-41AD-8572-DDA537A7DE64}"/>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829928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Two Column Content +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accent6"/>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tx1"/>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sp>
        <p:nvSpPr>
          <p:cNvPr id="6" name="Title 1">
            <a:extLst>
              <a:ext uri="{FF2B5EF4-FFF2-40B4-BE49-F238E27FC236}">
                <a16:creationId xmlns:a16="http://schemas.microsoft.com/office/drawing/2014/main" id="{6C3AED77-AC63-F549-9D82-5F6C6C90B7A0}"/>
              </a:ext>
            </a:extLst>
          </p:cNvPr>
          <p:cNvSpPr txBox="1">
            <a:spLocks/>
          </p:cNvSpPr>
          <p:nvPr userDrawn="1"/>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tx1"/>
                </a:solidFill>
                <a:latin typeface="Avenir Next" panose="020B0503020202020204" pitchFamily="34" charset="0"/>
              </a:rPr>
              <a:t>Click To Edit Master Title Style</a:t>
            </a:r>
          </a:p>
        </p:txBody>
      </p:sp>
      <p:sp>
        <p:nvSpPr>
          <p:cNvPr id="8" name="Text Placeholder 2">
            <a:extLst>
              <a:ext uri="{FF2B5EF4-FFF2-40B4-BE49-F238E27FC236}">
                <a16:creationId xmlns:a16="http://schemas.microsoft.com/office/drawing/2014/main" id="{DF8AA392-B32D-304C-82F5-CBEFC865A1CF}"/>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950A1152-54B5-0947-9B93-DE62B8B711EF}"/>
              </a:ext>
            </a:extLst>
          </p:cNvPr>
          <p:cNvPicPr>
            <a:picLocks noChangeAspect="1"/>
          </p:cNvPicPr>
          <p:nvPr userDrawn="1"/>
        </p:nvPicPr>
        <p:blipFill>
          <a:blip r:embed="rId2"/>
          <a:stretch>
            <a:fillRect/>
          </a:stretch>
        </p:blipFill>
        <p:spPr>
          <a:xfrm>
            <a:off x="11339756" y="351609"/>
            <a:ext cx="493147" cy="632240"/>
          </a:xfrm>
          <a:prstGeom prst="rect">
            <a:avLst/>
          </a:prstGeom>
        </p:spPr>
      </p:pic>
    </p:spTree>
    <p:extLst>
      <p:ext uri="{BB962C8B-B14F-4D97-AF65-F5344CB8AC3E}">
        <p14:creationId xmlns:p14="http://schemas.microsoft.com/office/powerpoint/2010/main" val="338195298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ll Quote Ligh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userDrawn="1"/>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rgbClr val="103952"/>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a:extLst>
              <a:ext uri="{FF2B5EF4-FFF2-40B4-BE49-F238E27FC236}">
                <a16:creationId xmlns:a16="http://schemas.microsoft.com/office/drawing/2014/main" id="{1F94531A-B886-4FD5-88A1-4F983C3FCD65}"/>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7" name="Slide Number Placeholder 1">
            <a:extLst>
              <a:ext uri="{FF2B5EF4-FFF2-40B4-BE49-F238E27FC236}">
                <a16:creationId xmlns:a16="http://schemas.microsoft.com/office/drawing/2014/main" id="{B4664105-61D1-4091-AC2D-69FDB0812100}"/>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2007541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ull Quote Dark">
    <p:bg>
      <p:bgPr>
        <a:solidFill>
          <a:srgbClr val="10395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userDrawn="1"/>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chemeClr val="bg1">
                    <a:lumMod val="95000"/>
                  </a:schemeClr>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7070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6" name="Picture 5">
            <a:extLst>
              <a:ext uri="{FF2B5EF4-FFF2-40B4-BE49-F238E27FC236}">
                <a16:creationId xmlns:a16="http://schemas.microsoft.com/office/drawing/2014/main" id="{A74612AF-2CE1-4BB1-B0F4-011A266DD7D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E9EF49E8-83A4-3681-AE11-F358125CB4B4}"/>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39793796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609600" y="733424"/>
            <a:ext cx="10972800" cy="5457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4479F22B-E94E-1D47-9F7E-64808F22B22B}"/>
              </a:ext>
            </a:extLst>
          </p:cNvPr>
          <p:cNvSpPr>
            <a:spLocks noGrp="1"/>
          </p:cNvSpPr>
          <p:nvPr>
            <p:ph type="pic" sz="quarter" idx="10"/>
          </p:nvPr>
        </p:nvSpPr>
        <p:spPr>
          <a:xfrm>
            <a:off x="609600" y="733425"/>
            <a:ext cx="10972800" cy="5457825"/>
          </a:xfrm>
          <a:prstGeom prst="rect">
            <a:avLst/>
          </a:prstGeom>
        </p:spPr>
        <p:txBody>
          <a:body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2689F180-6DF2-48EA-859A-84D12DBC34D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10" name="Slide Number Placeholder 1">
            <a:extLst>
              <a:ext uri="{FF2B5EF4-FFF2-40B4-BE49-F238E27FC236}">
                <a16:creationId xmlns:a16="http://schemas.microsoft.com/office/drawing/2014/main" id="{B95A4BFA-E9EB-4B70-89E2-30C54E59D245}"/>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996503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 Blue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C6258539-6E87-2D47-901F-B2AEE2052EAC}"/>
              </a:ext>
            </a:extLst>
          </p:cNvPr>
          <p:cNvPicPr>
            <a:picLocks noChangeAspect="1"/>
          </p:cNvPicPr>
          <p:nvPr userDrawn="1"/>
        </p:nvPicPr>
        <p:blipFill>
          <a:blip r:embed="rId2"/>
          <a:stretch>
            <a:fillRect/>
          </a:stretch>
        </p:blipFill>
        <p:spPr>
          <a:xfrm>
            <a:off x="11359023" y="463563"/>
            <a:ext cx="493147" cy="632240"/>
          </a:xfrm>
          <a:prstGeom prst="rect">
            <a:avLst/>
          </a:prstGeom>
        </p:spPr>
      </p:pic>
    </p:spTree>
    <p:extLst>
      <p:ext uri="{BB962C8B-B14F-4D97-AF65-F5344CB8AC3E}">
        <p14:creationId xmlns:p14="http://schemas.microsoft.com/office/powerpoint/2010/main" val="2643160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11122058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 Green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AE77C89-9537-EA46-8A7E-55B8850CB7A8}"/>
              </a:ext>
            </a:extLst>
          </p:cNvPr>
          <p:cNvPicPr>
            <a:picLocks noChangeAspect="1"/>
          </p:cNvPicPr>
          <p:nvPr userDrawn="1"/>
        </p:nvPicPr>
        <p:blipFill>
          <a:blip r:embed="rId2"/>
          <a:stretch>
            <a:fillRect/>
          </a:stretch>
        </p:blipFill>
        <p:spPr>
          <a:xfrm>
            <a:off x="11349969" y="391136"/>
            <a:ext cx="493147" cy="632240"/>
          </a:xfrm>
          <a:prstGeom prst="rect">
            <a:avLst/>
          </a:prstGeom>
        </p:spPr>
      </p:pic>
    </p:spTree>
    <p:extLst>
      <p:ext uri="{BB962C8B-B14F-4D97-AF65-F5344CB8AC3E}">
        <p14:creationId xmlns:p14="http://schemas.microsoft.com/office/powerpoint/2010/main" val="4193738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93B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364223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 Gray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E3D6104A-2806-9D40-A915-00FC985CD78B}"/>
              </a:ext>
            </a:extLst>
          </p:cNvPr>
          <p:cNvPicPr>
            <a:picLocks noChangeAspect="1"/>
          </p:cNvPicPr>
          <p:nvPr userDrawn="1"/>
        </p:nvPicPr>
        <p:blipFill>
          <a:blip r:embed="rId2"/>
          <a:stretch>
            <a:fillRect/>
          </a:stretch>
        </p:blipFill>
        <p:spPr>
          <a:xfrm>
            <a:off x="11325913" y="409243"/>
            <a:ext cx="493147" cy="632240"/>
          </a:xfrm>
          <a:prstGeom prst="rect">
            <a:avLst/>
          </a:prstGeom>
        </p:spPr>
      </p:pic>
    </p:spTree>
    <p:extLst>
      <p:ext uri="{BB962C8B-B14F-4D97-AF65-F5344CB8AC3E}">
        <p14:creationId xmlns:p14="http://schemas.microsoft.com/office/powerpoint/2010/main" val="2140236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BAC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rgbClr val="103952"/>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247032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 Photo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0817280" cy="6289379"/>
          </a:xfrm>
          <a:prstGeom prst="rect">
            <a:avLst/>
          </a:prstGeom>
        </p:spPr>
        <p:txBody>
          <a:bodyPr/>
          <a:lstStyle>
            <a:lvl1pPr>
              <a:defRPr>
                <a:solidFill>
                  <a:schemeClr val="accent6"/>
                </a:solidFill>
              </a:defRPr>
            </a:lvl1p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425E09A7-58E5-4544-A17E-C640C001EDF7}"/>
              </a:ext>
            </a:extLst>
          </p:cNvPr>
          <p:cNvPicPr>
            <a:picLocks noChangeAspect="1"/>
          </p:cNvPicPr>
          <p:nvPr userDrawn="1"/>
        </p:nvPicPr>
        <p:blipFill>
          <a:blip r:embed="rId2"/>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1506724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265457" y="284310"/>
            <a:ext cx="11649765" cy="6289379"/>
          </a:xfrm>
          <a:prstGeom prst="rect">
            <a:avLst/>
          </a:prstGeom>
        </p:spPr>
        <p:txBody>
          <a:bodyPr/>
          <a:lstStyle>
            <a:lvl1pPr>
              <a:defRPr>
                <a:solidFill>
                  <a:schemeClr val="accent6"/>
                </a:solidFill>
              </a:defRPr>
            </a:lvl1p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2239857"/>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spTree>
    <p:extLst>
      <p:ext uri="{BB962C8B-B14F-4D97-AF65-F5344CB8AC3E}">
        <p14:creationId xmlns:p14="http://schemas.microsoft.com/office/powerpoint/2010/main" val="19231675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590550" y="714375"/>
            <a:ext cx="11010900" cy="5476876"/>
          </a:xfrm>
          <a:prstGeom prst="rect">
            <a:avLst/>
          </a:prstGeom>
        </p:spPr>
        <p:txBody>
          <a:bodyPr/>
          <a:lstStyle/>
          <a:p>
            <a:endParaRPr lang="en-US"/>
          </a:p>
        </p:txBody>
      </p:sp>
      <p:pic>
        <p:nvPicPr>
          <p:cNvPr id="4" name="Picture 3">
            <a:extLst>
              <a:ext uri="{FF2B5EF4-FFF2-40B4-BE49-F238E27FC236}">
                <a16:creationId xmlns:a16="http://schemas.microsoft.com/office/drawing/2014/main" id="{A44D74D1-66FF-49CB-AFCB-81066250A92A}"/>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5" name="Slide Number Placeholder 1">
            <a:extLst>
              <a:ext uri="{FF2B5EF4-FFF2-40B4-BE49-F238E27FC236}">
                <a16:creationId xmlns:a16="http://schemas.microsoft.com/office/drawing/2014/main" id="{C3A760BD-16D9-4083-883F-D7D2CC3DFEBE}"/>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91925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 Title + Log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chemeClr val="accent6"/>
                </a:solidFill>
                <a:latin typeface="Klinic Slab Book" pitchFamily="2" charset="0"/>
              </a:defRPr>
            </a:lvl1pPr>
          </a:lstStyle>
          <a:p>
            <a:r>
              <a:rPr lang="en-US"/>
              <a:t>Click To Edit Master Title Style</a:t>
            </a:r>
          </a:p>
        </p:txBody>
      </p:sp>
    </p:spTree>
    <p:extLst>
      <p:ext uri="{BB962C8B-B14F-4D97-AF65-F5344CB8AC3E}">
        <p14:creationId xmlns:p14="http://schemas.microsoft.com/office/powerpoint/2010/main" val="31423857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EB7785-6B21-334B-A899-A6E8D3319F9F}"/>
              </a:ext>
            </a:extLst>
          </p:cNvPr>
          <p:cNvSpPr>
            <a:spLocks noGrp="1"/>
          </p:cNvSpPr>
          <p:nvPr>
            <p:ph type="pic" sz="quarter" idx="10"/>
          </p:nvPr>
        </p:nvSpPr>
        <p:spPr>
          <a:xfrm>
            <a:off x="600075" y="695324"/>
            <a:ext cx="5413099" cy="5495927"/>
          </a:xfrm>
          <a:prstGeom prst="rect">
            <a:avLst/>
          </a:prstGeom>
        </p:spPr>
        <p:txBody>
          <a:bodyPr/>
          <a:lstStyle/>
          <a:p>
            <a:endParaRPr lang="en-US"/>
          </a:p>
        </p:txBody>
      </p:sp>
      <p:sp>
        <p:nvSpPr>
          <p:cNvPr id="4" name="Picture Placeholder 2">
            <a:extLst>
              <a:ext uri="{FF2B5EF4-FFF2-40B4-BE49-F238E27FC236}">
                <a16:creationId xmlns:a16="http://schemas.microsoft.com/office/drawing/2014/main" id="{DEDABF51-B7A8-F94D-A8CA-2C881CD3A7E3}"/>
              </a:ext>
            </a:extLst>
          </p:cNvPr>
          <p:cNvSpPr>
            <a:spLocks noGrp="1"/>
          </p:cNvSpPr>
          <p:nvPr>
            <p:ph type="pic" sz="quarter" idx="11"/>
          </p:nvPr>
        </p:nvSpPr>
        <p:spPr>
          <a:xfrm>
            <a:off x="6291470" y="695325"/>
            <a:ext cx="5300455" cy="5495926"/>
          </a:xfrm>
          <a:prstGeom prst="rect">
            <a:avLst/>
          </a:prstGeom>
        </p:spPr>
        <p:txBody>
          <a:bodyPr/>
          <a:lstStyle/>
          <a:p>
            <a:endParaRPr lang="en-US"/>
          </a:p>
        </p:txBody>
      </p:sp>
      <p:pic>
        <p:nvPicPr>
          <p:cNvPr id="6" name="Picture 5">
            <a:extLst>
              <a:ext uri="{FF2B5EF4-FFF2-40B4-BE49-F238E27FC236}">
                <a16:creationId xmlns:a16="http://schemas.microsoft.com/office/drawing/2014/main" id="{3390956F-FE18-4695-AA83-2B16ABBF9A76}"/>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5" name="Slide Number Placeholder 1">
            <a:extLst>
              <a:ext uri="{FF2B5EF4-FFF2-40B4-BE49-F238E27FC236}">
                <a16:creationId xmlns:a16="http://schemas.microsoft.com/office/drawing/2014/main" id="{B6060C95-A4F7-4FE1-8AD1-BE0C5560C4DD}"/>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53585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247281"/>
            <a:ext cx="11684000" cy="6360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1459068" y="2177670"/>
            <a:ext cx="3947819" cy="3091866"/>
          </a:xfrm>
          <a:prstGeom prst="rect">
            <a:avLst/>
          </a:prstGeom>
        </p:spPr>
        <p:txBody>
          <a:bodyPr anchor="ctr"/>
          <a:lstStyle>
            <a:lvl1pPr marL="91440" algn="l">
              <a:lnSpc>
                <a:spcPts val="7060"/>
              </a:lnSpc>
              <a:defRPr sz="9600" b="1" i="0" spc="80" baseline="0">
                <a:solidFill>
                  <a:schemeClr val="accent6"/>
                </a:solidFill>
                <a:latin typeface="Avenir Next Demi Bold" panose="020B0503020202020204" pitchFamily="34" charset="0"/>
              </a:defRPr>
            </a:lvl1pPr>
          </a:lstStyle>
          <a:p>
            <a:r>
              <a:rPr lang="en-US"/>
              <a:t>Thank you.</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6306239" y="2724011"/>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a:extLst>
              <a:ext uri="{FF2B5EF4-FFF2-40B4-BE49-F238E27FC236}">
                <a16:creationId xmlns:a16="http://schemas.microsoft.com/office/drawing/2014/main" id="{6478AEC6-E574-BF48-8D1B-4D2C91A875FD}"/>
              </a:ext>
            </a:extLst>
          </p:cNvPr>
          <p:cNvSpPr>
            <a:spLocks noGrp="1"/>
          </p:cNvSpPr>
          <p:nvPr>
            <p:ph type="body" idx="11" hasCustomPrompt="1"/>
          </p:nvPr>
        </p:nvSpPr>
        <p:spPr>
          <a:xfrm>
            <a:off x="6306239" y="3121576"/>
            <a:ext cx="4426693" cy="307075"/>
          </a:xfrm>
          <a:prstGeom prst="rect">
            <a:avLst/>
          </a:prstGeom>
        </p:spPr>
        <p:txBody>
          <a:bodyPr anchor="t"/>
          <a:lstStyle>
            <a:lvl1pPr marL="0" indent="0" algn="l">
              <a:buNone/>
              <a:defRPr sz="1200" b="1" i="0" spc="150" baseline="0">
                <a:solidFill>
                  <a:schemeClr val="bg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3" name="Picture 2">
            <a:extLst>
              <a:ext uri="{FF2B5EF4-FFF2-40B4-BE49-F238E27FC236}">
                <a16:creationId xmlns:a16="http://schemas.microsoft.com/office/drawing/2014/main" id="{4D172217-7430-4946-A6EA-C5B756304A8A}"/>
              </a:ext>
            </a:extLst>
          </p:cNvPr>
          <p:cNvPicPr>
            <a:picLocks noChangeAspect="1"/>
          </p:cNvPicPr>
          <p:nvPr userDrawn="1"/>
        </p:nvPicPr>
        <p:blipFill>
          <a:blip r:embed="rId2"/>
          <a:stretch>
            <a:fillRect/>
          </a:stretch>
        </p:blipFill>
        <p:spPr>
          <a:xfrm>
            <a:off x="7248442" y="3755850"/>
            <a:ext cx="2542286" cy="864723"/>
          </a:xfrm>
          <a:prstGeom prst="rect">
            <a:avLst/>
          </a:prstGeom>
        </p:spPr>
      </p:pic>
    </p:spTree>
    <p:extLst>
      <p:ext uri="{BB962C8B-B14F-4D97-AF65-F5344CB8AC3E}">
        <p14:creationId xmlns:p14="http://schemas.microsoft.com/office/powerpoint/2010/main" val="29214025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pic>
        <p:nvPicPr>
          <p:cNvPr id="5" name="Picture 4">
            <a:extLst>
              <a:ext uri="{FF2B5EF4-FFF2-40B4-BE49-F238E27FC236}">
                <a16:creationId xmlns:a16="http://schemas.microsoft.com/office/drawing/2014/main" id="{3AA62AD7-788C-4C16-89C1-CE2ADECD5CAF}"/>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6" name="Slide Number Placeholder 1">
            <a:extLst>
              <a:ext uri="{FF2B5EF4-FFF2-40B4-BE49-F238E27FC236}">
                <a16:creationId xmlns:a16="http://schemas.microsoft.com/office/drawing/2014/main" id="{622FA2BC-DD59-4EB5-A908-3B040626DE5A}"/>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8772400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Open Layout - FS disclaim">
    <p:spTree>
      <p:nvGrpSpPr>
        <p:cNvPr id="1" name=""/>
        <p:cNvGrpSpPr/>
        <p:nvPr/>
      </p:nvGrpSpPr>
      <p:grpSpPr>
        <a:xfrm>
          <a:off x="0" y="0"/>
          <a:ext cx="0" cy="0"/>
          <a:chOff x="0" y="0"/>
          <a:chExt cx="0" cy="0"/>
        </a:xfrm>
      </p:grpSpPr>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a:t>Insert the title of your subtitle Here</a:t>
            </a:r>
          </a:p>
        </p:txBody>
      </p:sp>
      <p:sp>
        <p:nvSpPr>
          <p:cNvPr id="2" name="Title 1">
            <a:extLst>
              <a:ext uri="{FF2B5EF4-FFF2-40B4-BE49-F238E27FC236}">
                <a16:creationId xmlns:a16="http://schemas.microsoft.com/office/drawing/2014/main" id="{3B6588B2-B155-4AF2-910D-3A611DDDD484}"/>
              </a:ext>
            </a:extLst>
          </p:cNvPr>
          <p:cNvSpPr>
            <a:spLocks noGrp="1"/>
          </p:cNvSpPr>
          <p:nvPr>
            <p:ph type="title"/>
          </p:nvPr>
        </p:nvSpPr>
        <p:spPr>
          <a:xfrm>
            <a:off x="0" y="164639"/>
            <a:ext cx="12192000" cy="768084"/>
          </a:xfrm>
        </p:spPr>
        <p:txBody>
          <a:bodyPr>
            <a:normAutofit/>
          </a:bodyPr>
          <a:lstStyle>
            <a:lvl1pPr algn="l">
              <a:defRPr sz="4400">
                <a:latin typeface="Avenir Next LT Pro" panose="020B0504020202020204" pitchFamily="34" charset="0"/>
              </a:defRPr>
            </a:lvl1pPr>
          </a:lstStyle>
          <a:p>
            <a:r>
              <a:rPr lang="en-US"/>
              <a:t>Click to edit Master title style</a:t>
            </a:r>
          </a:p>
        </p:txBody>
      </p:sp>
      <p:sp>
        <p:nvSpPr>
          <p:cNvPr id="4" name="Slide Number Placeholder 1">
            <a:extLst>
              <a:ext uri="{FF2B5EF4-FFF2-40B4-BE49-F238E27FC236}">
                <a16:creationId xmlns:a16="http://schemas.microsoft.com/office/drawing/2014/main" id="{6AB981C7-1947-409D-B84B-03E808CC4C0A}"/>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319317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38C63-E5EF-401C-81A1-9B05B98C3C6C}"/>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5" name="Slide Number Placeholder 2">
            <a:extLst>
              <a:ext uri="{FF2B5EF4-FFF2-40B4-BE49-F238E27FC236}">
                <a16:creationId xmlns:a16="http://schemas.microsoft.com/office/drawing/2014/main" id="{FC38E39E-2869-BB40-EA81-35AF49BDBC68}"/>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1978274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7" name="Picture 6" descr="A picture containing qr code&#10;&#10;Description automatically generated">
            <a:extLst>
              <a:ext uri="{FF2B5EF4-FFF2-40B4-BE49-F238E27FC236}">
                <a16:creationId xmlns:a16="http://schemas.microsoft.com/office/drawing/2014/main" id="{D09BCCB9-506D-4450-A67C-24A957D2FADE}"/>
              </a:ext>
            </a:extLst>
          </p:cNvPr>
          <p:cNvPicPr>
            <a:picLocks noChangeAspect="1"/>
          </p:cNvPicPr>
          <p:nvPr userDrawn="1"/>
        </p:nvPicPr>
        <p:blipFill>
          <a:blip r:embed="rId2"/>
          <a:stretch>
            <a:fillRect/>
          </a:stretch>
        </p:blipFill>
        <p:spPr>
          <a:xfrm>
            <a:off x="254000" y="335147"/>
            <a:ext cx="2135784" cy="776728"/>
          </a:xfrm>
          <a:prstGeom prst="rect">
            <a:avLst/>
          </a:prstGeom>
        </p:spPr>
      </p:pic>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3" name="Picture Placeholder 12">
            <a:extLst>
              <a:ext uri="{FF2B5EF4-FFF2-40B4-BE49-F238E27FC236}">
                <a16:creationId xmlns:a16="http://schemas.microsoft.com/office/drawing/2014/main" id="{88D276B2-3F49-2348-941F-4A869444682B}"/>
              </a:ext>
            </a:extLst>
          </p:cNvPr>
          <p:cNvSpPr>
            <a:spLocks noGrp="1"/>
          </p:cNvSpPr>
          <p:nvPr>
            <p:ph type="pic" sz="quarter" idx="12"/>
          </p:nvPr>
        </p:nvSpPr>
        <p:spPr>
          <a:xfrm>
            <a:off x="254000" y="1358900"/>
            <a:ext cx="11684000" cy="5219700"/>
          </a:xfrm>
          <a:prstGeom prst="rect">
            <a:avLst/>
          </a:prstGeom>
        </p:spPr>
        <p:txBody>
          <a:bodyPr/>
          <a:lstStyle/>
          <a:p>
            <a:endParaRPr lang="en-US"/>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bg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A0DF608C-3E20-5F42-A8CD-2797F29FB6A8}"/>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B24838C9-2666-664A-BD73-9F78B97BE2C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47619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esentation 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accent6"/>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bg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528E2787-C1CC-064C-9FC2-1EE07B244FD4}"/>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FA8CCB1D-B444-2843-854A-3A6618B6FE41}"/>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descr="A picture containing qr code&#10;&#10;Description automatically generated">
            <a:extLst>
              <a:ext uri="{FF2B5EF4-FFF2-40B4-BE49-F238E27FC236}">
                <a16:creationId xmlns:a16="http://schemas.microsoft.com/office/drawing/2014/main" id="{78FFCEFA-9F4F-47B4-AF57-F7EA30433306}"/>
              </a:ext>
            </a:extLst>
          </p:cNvPr>
          <p:cNvPicPr>
            <a:picLocks noChangeAspect="1"/>
          </p:cNvPicPr>
          <p:nvPr userDrawn="1"/>
        </p:nvPicPr>
        <p:blipFill>
          <a:blip r:embed="rId2"/>
          <a:stretch>
            <a:fillRect/>
          </a:stretch>
        </p:blipFill>
        <p:spPr>
          <a:xfrm>
            <a:off x="254000" y="335147"/>
            <a:ext cx="2135784" cy="776728"/>
          </a:xfrm>
          <a:prstGeom prst="rect">
            <a:avLst/>
          </a:prstGeom>
        </p:spPr>
      </p:pic>
    </p:spTree>
    <p:extLst>
      <p:ext uri="{BB962C8B-B14F-4D97-AF65-F5344CB8AC3E}">
        <p14:creationId xmlns:p14="http://schemas.microsoft.com/office/powerpoint/2010/main" val="15215958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resentation Title Slide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8CD04D-4E65-9E4F-8587-FF99C2460758}"/>
              </a:ext>
            </a:extLst>
          </p:cNvPr>
          <p:cNvSpPr/>
          <p:nvPr userDrawn="1"/>
        </p:nvSpPr>
        <p:spPr>
          <a:xfrm>
            <a:off x="254000" y="1359306"/>
            <a:ext cx="11684000" cy="52197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544F108D-856E-8049-A11A-4132B2F4A141}"/>
              </a:ext>
            </a:extLst>
          </p:cNvPr>
          <p:cNvSpPr>
            <a:spLocks noGrp="1"/>
          </p:cNvSpPr>
          <p:nvPr>
            <p:ph type="ctrTitle" hasCustomPrompt="1"/>
          </p:nvPr>
        </p:nvSpPr>
        <p:spPr>
          <a:xfrm>
            <a:off x="735957" y="3151215"/>
            <a:ext cx="9144000" cy="2387600"/>
          </a:xfrm>
          <a:prstGeom prst="rect">
            <a:avLst/>
          </a:prstGeom>
        </p:spPr>
        <p:txBody>
          <a:bodyPr anchor="b"/>
          <a:lstStyle>
            <a:lvl1pPr algn="l">
              <a:defRPr sz="6000" b="1" i="0" spc="80" baseline="0">
                <a:solidFill>
                  <a:schemeClr val="tx1"/>
                </a:solidFill>
                <a:latin typeface="Avenir Next Demi Bold" panose="020B05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17FC1CB-0B80-4544-BA3D-064C71CF7944}"/>
              </a:ext>
            </a:extLst>
          </p:cNvPr>
          <p:cNvSpPr>
            <a:spLocks noGrp="1"/>
          </p:cNvSpPr>
          <p:nvPr>
            <p:ph type="subTitle" idx="1"/>
          </p:nvPr>
        </p:nvSpPr>
        <p:spPr>
          <a:xfrm>
            <a:off x="735957" y="5406094"/>
            <a:ext cx="9144000" cy="819057"/>
          </a:xfrm>
          <a:prstGeom prst="rect">
            <a:avLst/>
          </a:prstGeom>
        </p:spPr>
        <p:txBody>
          <a:bodyPr/>
          <a:lstStyle>
            <a:lvl1pPr marL="0" indent="0" algn="l">
              <a:buNone/>
              <a:defRPr sz="3600" b="0" i="0" spc="300">
                <a:solidFill>
                  <a:schemeClr val="tx1"/>
                </a:solidFill>
                <a:latin typeface="Klinic Slab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CEA63BC0-6DC4-384F-964D-484222E1DAE0}"/>
              </a:ext>
            </a:extLst>
          </p:cNvPr>
          <p:cNvSpPr>
            <a:spLocks noGrp="1"/>
          </p:cNvSpPr>
          <p:nvPr>
            <p:ph type="body" idx="10" hasCustomPrompt="1"/>
          </p:nvPr>
        </p:nvSpPr>
        <p:spPr>
          <a:xfrm>
            <a:off x="7511307" y="302308"/>
            <a:ext cx="4426693" cy="307075"/>
          </a:xfrm>
          <a:prstGeom prst="rect">
            <a:avLst/>
          </a:prstGeom>
        </p:spPr>
        <p:txBody>
          <a:bodyPr anchor="t"/>
          <a:lstStyle>
            <a:lvl1pPr marL="0" indent="0" algn="r">
              <a:buNone/>
              <a:defRPr sz="1200" b="1"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0CBD4E30-3618-8945-B8C6-350432F7CE24}"/>
              </a:ext>
            </a:extLst>
          </p:cNvPr>
          <p:cNvSpPr>
            <a:spLocks noGrp="1"/>
          </p:cNvSpPr>
          <p:nvPr>
            <p:ph type="body" idx="11" hasCustomPrompt="1"/>
          </p:nvPr>
        </p:nvSpPr>
        <p:spPr>
          <a:xfrm>
            <a:off x="7511306" y="523529"/>
            <a:ext cx="4426693" cy="307075"/>
          </a:xfrm>
          <a:prstGeom prst="rect">
            <a:avLst/>
          </a:prstGeom>
        </p:spPr>
        <p:txBody>
          <a:bodyPr anchor="t"/>
          <a:lstStyle>
            <a:lvl1pPr marL="0" indent="0" algn="r">
              <a:buNone/>
              <a:defRPr sz="1100" b="0" i="0" spc="150" baseline="0">
                <a:solidFill>
                  <a:schemeClr val="tx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descr="A picture containing qr code&#10;&#10;Description automatically generated">
            <a:extLst>
              <a:ext uri="{FF2B5EF4-FFF2-40B4-BE49-F238E27FC236}">
                <a16:creationId xmlns:a16="http://schemas.microsoft.com/office/drawing/2014/main" id="{A95D9632-CD5B-4945-8FC3-A71104D68A54}"/>
              </a:ext>
            </a:extLst>
          </p:cNvPr>
          <p:cNvPicPr>
            <a:picLocks noChangeAspect="1"/>
          </p:cNvPicPr>
          <p:nvPr userDrawn="1"/>
        </p:nvPicPr>
        <p:blipFill>
          <a:blip r:embed="rId2"/>
          <a:stretch>
            <a:fillRect/>
          </a:stretch>
        </p:blipFill>
        <p:spPr>
          <a:xfrm>
            <a:off x="254000" y="335147"/>
            <a:ext cx="2135784" cy="776728"/>
          </a:xfrm>
          <a:prstGeom prst="rect">
            <a:avLst/>
          </a:prstGeom>
        </p:spPr>
      </p:pic>
    </p:spTree>
    <p:extLst>
      <p:ext uri="{BB962C8B-B14F-4D97-AF65-F5344CB8AC3E}">
        <p14:creationId xmlns:p14="http://schemas.microsoft.com/office/powerpoint/2010/main" val="38786244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ight - Logo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5EA6C6-2D72-4BD6-816C-D1A93CB40D4D}"/>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3" name="Slide Number Placeholder 1">
            <a:extLst>
              <a:ext uri="{FF2B5EF4-FFF2-40B4-BE49-F238E27FC236}">
                <a16:creationId xmlns:a16="http://schemas.microsoft.com/office/drawing/2014/main" id="{1D0E20FE-A9A2-4171-BB9E-8B5FD5BF8FC2}"/>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36843377"/>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rk - Logo Only">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31DB5-DD49-6E4E-A0F9-380F15647375}"/>
              </a:ext>
            </a:extLst>
          </p:cNvPr>
          <p:cNvPicPr>
            <a:picLocks noChangeAspect="1"/>
          </p:cNvPicPr>
          <p:nvPr userDrawn="1"/>
        </p:nvPicPr>
        <p:blipFill>
          <a:blip r:embed="rId2"/>
          <a:stretch>
            <a:fillRect/>
          </a:stretch>
        </p:blipFill>
        <p:spPr>
          <a:xfrm>
            <a:off x="11268488" y="5777948"/>
            <a:ext cx="493147" cy="632240"/>
          </a:xfrm>
          <a:prstGeom prst="rect">
            <a:avLst/>
          </a:prstGeom>
        </p:spPr>
      </p:pic>
    </p:spTree>
    <p:extLst>
      <p:ext uri="{BB962C8B-B14F-4D97-AF65-F5344CB8AC3E}">
        <p14:creationId xmlns:p14="http://schemas.microsoft.com/office/powerpoint/2010/main" val="15346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3" name="Picture 2">
            <a:extLst>
              <a:ext uri="{FF2B5EF4-FFF2-40B4-BE49-F238E27FC236}">
                <a16:creationId xmlns:a16="http://schemas.microsoft.com/office/drawing/2014/main" id="{58915DD1-64AF-4E9A-AE18-0B6C40300DDB}"/>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5" name="Slide Number Placeholder 1">
            <a:extLst>
              <a:ext uri="{FF2B5EF4-FFF2-40B4-BE49-F238E27FC236}">
                <a16:creationId xmlns:a16="http://schemas.microsoft.com/office/drawing/2014/main" id="{9300AD18-D68B-B13C-4698-8575F1FB9AC9}"/>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31911931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6" name="Picture 5">
            <a:extLst>
              <a:ext uri="{FF2B5EF4-FFF2-40B4-BE49-F238E27FC236}">
                <a16:creationId xmlns:a16="http://schemas.microsoft.com/office/drawing/2014/main" id="{A74612AF-2CE1-4BB1-B0F4-011A266DD7D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4" name="Slide Number Placeholder 1">
            <a:extLst>
              <a:ext uri="{FF2B5EF4-FFF2-40B4-BE49-F238E27FC236}">
                <a16:creationId xmlns:a16="http://schemas.microsoft.com/office/drawing/2014/main" id="{A0D93BA5-0233-476F-839D-C342453635BD}"/>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8486207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rk - Title + Logo">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chemeClr val="accent6"/>
                </a:solidFill>
                <a:latin typeface="Klinic Slab Book" pitchFamily="2" charset="0"/>
              </a:defRPr>
            </a:lvl1pPr>
          </a:lstStyle>
          <a:p>
            <a:r>
              <a:rPr lang="en-US"/>
              <a:t>Click To Edit Master Title Style</a:t>
            </a:r>
          </a:p>
        </p:txBody>
      </p:sp>
    </p:spTree>
    <p:extLst>
      <p:ext uri="{BB962C8B-B14F-4D97-AF65-F5344CB8AC3E}">
        <p14:creationId xmlns:p14="http://schemas.microsoft.com/office/powerpoint/2010/main" val="38548491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pic>
        <p:nvPicPr>
          <p:cNvPr id="3" name="Picture 2">
            <a:extLst>
              <a:ext uri="{FF2B5EF4-FFF2-40B4-BE49-F238E27FC236}">
                <a16:creationId xmlns:a16="http://schemas.microsoft.com/office/drawing/2014/main" id="{58915DD1-64AF-4E9A-AE18-0B6C40300DDB}"/>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4" name="Slide Number Placeholder 1">
            <a:extLst>
              <a:ext uri="{FF2B5EF4-FFF2-40B4-BE49-F238E27FC236}">
                <a16:creationId xmlns:a16="http://schemas.microsoft.com/office/drawing/2014/main" id="{86191A6C-ACF8-41C3-AA9E-0F94230E28D6}"/>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9895727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 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E2CBD22-FD58-DD49-9ED3-2EE97C97E1D7}"/>
              </a:ext>
            </a:extLst>
          </p:cNvPr>
          <p:cNvSpPr>
            <a:spLocks noGrp="1"/>
          </p:cNvSpPr>
          <p:nvPr>
            <p:ph idx="1" hasCustomPrompt="1"/>
          </p:nvPr>
        </p:nvSpPr>
        <p:spPr>
          <a:xfrm>
            <a:off x="838200" y="1825625"/>
            <a:ext cx="10515600" cy="4351338"/>
          </a:xfrm>
          <a:prstGeom prst="rect">
            <a:avLst/>
          </a:prstGeom>
        </p:spPr>
        <p:txBody>
          <a:bodyPr/>
          <a:lstStyle>
            <a:lvl1pPr marL="0" indent="0">
              <a:buNone/>
              <a:defRPr sz="1400" b="0" i="0" spc="30" baseline="0">
                <a:solidFill>
                  <a:srgbClr val="93B341"/>
                </a:solidFill>
                <a:latin typeface="Avenir Next Medium" panose="020B0503020202020204" pitchFamily="34" charset="0"/>
              </a:defRPr>
            </a:lvl1pPr>
            <a:lvl2pPr marL="457200" indent="0" algn="l">
              <a:buNone/>
              <a:defRPr sz="1400" b="0" i="0">
                <a:solidFill>
                  <a:schemeClr val="bg1">
                    <a:lumMod val="50000"/>
                  </a:schemeClr>
                </a:solidFill>
                <a:latin typeface="Avenir Next" panose="020B0503020202020204" pitchFamily="34" charset="0"/>
              </a:defRPr>
            </a:lvl2pPr>
            <a:lvl3pPr>
              <a:defRPr sz="1400">
                <a:solidFill>
                  <a:schemeClr val="bg1">
                    <a:lumMod val="50000"/>
                  </a:schemeClr>
                </a:solidFill>
              </a:defRPr>
            </a:lvl3pPr>
            <a:lvl4pPr>
              <a:defRPr sz="1400">
                <a:solidFill>
                  <a:schemeClr val="bg1">
                    <a:lumMod val="50000"/>
                  </a:schemeClr>
                </a:solidFill>
              </a:defRPr>
            </a:lvl4pPr>
            <a:lvl5pPr marL="1828800" indent="0">
              <a:buNone/>
              <a:defRPr sz="1000" spc="15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C28795C6-BCFD-4A9C-9C9C-AFB11EF9FFD8}"/>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5" name="Slide Number Placeholder 1">
            <a:extLst>
              <a:ext uri="{FF2B5EF4-FFF2-40B4-BE49-F238E27FC236}">
                <a16:creationId xmlns:a16="http://schemas.microsoft.com/office/drawing/2014/main" id="{5C24147C-50E3-4CBE-A3C2-5A6BAF1AB174}"/>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3141054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tx1">
                    <a:lumMod val="50000"/>
                    <a:lumOff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hart Placeholder 5">
            <a:extLst>
              <a:ext uri="{FF2B5EF4-FFF2-40B4-BE49-F238E27FC236}">
                <a16:creationId xmlns:a16="http://schemas.microsoft.com/office/drawing/2014/main" id="{C2547654-34A8-5742-ACE3-1C9C13B47DE8}"/>
              </a:ext>
            </a:extLst>
          </p:cNvPr>
          <p:cNvSpPr>
            <a:spLocks noGrp="1"/>
          </p:cNvSpPr>
          <p:nvPr>
            <p:ph type="chart" sz="quarter" idx="14"/>
          </p:nvPr>
        </p:nvSpPr>
        <p:spPr>
          <a:xfrm>
            <a:off x="839788" y="2051637"/>
            <a:ext cx="10348165" cy="3888121"/>
          </a:xfrm>
          <a:prstGeom prst="rect">
            <a:avLst/>
          </a:prstGeom>
        </p:spPr>
        <p:txBody>
          <a:bodyPr/>
          <a:lstStyle>
            <a:lvl1pPr>
              <a:defRPr sz="2000">
                <a:latin typeface="Avenir Next" panose="020B0503020202020204" pitchFamily="34" charset="0"/>
              </a:defRPr>
            </a:lvl1pPr>
          </a:lstStyle>
          <a:p>
            <a:endParaRPr lang="en-US"/>
          </a:p>
        </p:txBody>
      </p:sp>
      <p:pic>
        <p:nvPicPr>
          <p:cNvPr id="7" name="Picture 6">
            <a:extLst>
              <a:ext uri="{FF2B5EF4-FFF2-40B4-BE49-F238E27FC236}">
                <a16:creationId xmlns:a16="http://schemas.microsoft.com/office/drawing/2014/main" id="{36EB7ED1-0340-4B1F-B3E9-BE55525C65BB}"/>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F4F489F9-5D50-45CC-8467-7F4AAE6A940F}"/>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611229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Two Bloc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9" name="Picture 8">
            <a:extLst>
              <a:ext uri="{FF2B5EF4-FFF2-40B4-BE49-F238E27FC236}">
                <a16:creationId xmlns:a16="http://schemas.microsoft.com/office/drawing/2014/main" id="{917BD06B-B1A3-4F7A-A5F6-A2846AF08B81}"/>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10" name="Slide Number Placeholder 1">
            <a:extLst>
              <a:ext uri="{FF2B5EF4-FFF2-40B4-BE49-F238E27FC236}">
                <a16:creationId xmlns:a16="http://schemas.microsoft.com/office/drawing/2014/main" id="{1A160D98-F39D-4B46-8B43-3E3D76EE1542}"/>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050869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Two Block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a:extLst>
              <a:ext uri="{FF2B5EF4-FFF2-40B4-BE49-F238E27FC236}">
                <a16:creationId xmlns:a16="http://schemas.microsoft.com/office/drawing/2014/main" id="{E8B30267-4300-5548-B028-EC0FC82DF731}"/>
              </a:ext>
            </a:extLst>
          </p:cNvPr>
          <p:cNvSpPr>
            <a:spLocks noGrp="1"/>
          </p:cNvSpPr>
          <p:nvPr>
            <p:ph type="body" idx="17" hasCustomPrompt="1"/>
          </p:nvPr>
        </p:nvSpPr>
        <p:spPr>
          <a:xfrm>
            <a:off x="6350572"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EEFF8813-29CB-E54D-BC2B-684F407A8DA7}"/>
              </a:ext>
            </a:extLst>
          </p:cNvPr>
          <p:cNvSpPr>
            <a:spLocks noGrp="1"/>
          </p:cNvSpPr>
          <p:nvPr>
            <p:ph type="body" idx="18"/>
          </p:nvPr>
        </p:nvSpPr>
        <p:spPr>
          <a:xfrm>
            <a:off x="6350572" y="2344553"/>
            <a:ext cx="5158676" cy="3141848"/>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E990E266-09AF-4469-88B0-1CA26D8B282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24F30665-9F14-4A09-9F0E-DCA83E6E1E42}"/>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200001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Two Block Content with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pic>
        <p:nvPicPr>
          <p:cNvPr id="9" name="Picture 8">
            <a:extLst>
              <a:ext uri="{FF2B5EF4-FFF2-40B4-BE49-F238E27FC236}">
                <a16:creationId xmlns:a16="http://schemas.microsoft.com/office/drawing/2014/main" id="{D0CBB9C5-BDA5-4734-885C-1B050DA48376}"/>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10" name="Slide Number Placeholder 1">
            <a:extLst>
              <a:ext uri="{FF2B5EF4-FFF2-40B4-BE49-F238E27FC236}">
                <a16:creationId xmlns:a16="http://schemas.microsoft.com/office/drawing/2014/main" id="{D418A389-17AF-4A6E-A6D3-970104B34897}"/>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4135464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 Block Content with Numbers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lnSpc>
                <a:spcPts val="3040"/>
              </a:lnSpc>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2">
            <a:extLst>
              <a:ext uri="{FF2B5EF4-FFF2-40B4-BE49-F238E27FC236}">
                <a16:creationId xmlns:a16="http://schemas.microsoft.com/office/drawing/2014/main" id="{22D392D6-2816-9745-9EF1-4EAB0EF9EE2B}"/>
              </a:ext>
            </a:extLst>
          </p:cNvPr>
          <p:cNvSpPr>
            <a:spLocks noGrp="1"/>
          </p:cNvSpPr>
          <p:nvPr>
            <p:ph type="body" idx="15" hasCustomPrompt="1"/>
          </p:nvPr>
        </p:nvSpPr>
        <p:spPr>
          <a:xfrm>
            <a:off x="827596" y="2005079"/>
            <a:ext cx="5158676"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29FECDF2-01CA-3448-8442-0D22D423B6C1}"/>
              </a:ext>
            </a:extLst>
          </p:cNvPr>
          <p:cNvSpPr>
            <a:spLocks noGrp="1"/>
          </p:cNvSpPr>
          <p:nvPr>
            <p:ph type="body" idx="16"/>
          </p:nvPr>
        </p:nvSpPr>
        <p:spPr>
          <a:xfrm>
            <a:off x="827596" y="2344552"/>
            <a:ext cx="5158676" cy="3385309"/>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a:extLst>
              <a:ext uri="{FF2B5EF4-FFF2-40B4-BE49-F238E27FC236}">
                <a16:creationId xmlns:a16="http://schemas.microsoft.com/office/drawing/2014/main" id="{7CAD1856-3EF0-2C4A-A412-DB7FB4A819BE}"/>
              </a:ext>
            </a:extLst>
          </p:cNvPr>
          <p:cNvSpPr>
            <a:spLocks noGrp="1"/>
          </p:cNvSpPr>
          <p:nvPr>
            <p:ph type="body" idx="12"/>
          </p:nvPr>
        </p:nvSpPr>
        <p:spPr>
          <a:xfrm>
            <a:off x="6652126" y="983849"/>
            <a:ext cx="4426692"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pic>
        <p:nvPicPr>
          <p:cNvPr id="10" name="Picture 9">
            <a:extLst>
              <a:ext uri="{FF2B5EF4-FFF2-40B4-BE49-F238E27FC236}">
                <a16:creationId xmlns:a16="http://schemas.microsoft.com/office/drawing/2014/main" id="{F150AB99-A80A-4566-9ECC-E54CEE86546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B3CAA7AE-644B-4CEB-B47F-0475197B0B19}"/>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9089740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Content + Photo">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0FE7947-886A-2A41-A011-235B58EDA8A9}"/>
              </a:ext>
            </a:extLst>
          </p:cNvPr>
          <p:cNvSpPr>
            <a:spLocks noGrp="1"/>
          </p:cNvSpPr>
          <p:nvPr>
            <p:ph type="pic" sz="quarter" idx="10"/>
          </p:nvPr>
        </p:nvSpPr>
        <p:spPr>
          <a:xfrm>
            <a:off x="6096000" y="696912"/>
            <a:ext cx="5248275" cy="5522913"/>
          </a:xfrm>
          <a:prstGeom prst="rect">
            <a:avLst/>
          </a:prstGeom>
        </p:spPr>
        <p:txBody>
          <a:bodyPr/>
          <a:lstStyle/>
          <a:p>
            <a:endParaRPr lang="en-US"/>
          </a:p>
        </p:txBody>
      </p:sp>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8" y="376177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73933084-FE93-4E85-9F89-CEA89BE938CC}"/>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B3BF9073-F8FC-4E7F-B9DE-4C268EDC64CB}"/>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93052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Blan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30BA-114E-1D49-9998-E50ECC4BF8A5}"/>
              </a:ext>
            </a:extLst>
          </p:cNvPr>
          <p:cNvSpPr>
            <a:spLocks noGrp="1"/>
          </p:cNvSpPr>
          <p:nvPr>
            <p:ph type="title" hasCustomPrompt="1"/>
          </p:nvPr>
        </p:nvSpPr>
        <p:spPr>
          <a:xfrm>
            <a:off x="838200" y="657125"/>
            <a:ext cx="4011592" cy="989113"/>
          </a:xfrm>
          <a:prstGeom prst="rect">
            <a:avLst/>
          </a:prstGeom>
        </p:spPr>
        <p:txBody>
          <a:bodyPr/>
          <a:lstStyle>
            <a:lvl1pPr>
              <a:defRPr sz="3200" b="0" i="0">
                <a:solidFill>
                  <a:srgbClr val="103952"/>
                </a:solidFill>
                <a:latin typeface="Klinic Slab Book"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E2CBD22-FD58-DD49-9ED3-2EE97C97E1D7}"/>
              </a:ext>
            </a:extLst>
          </p:cNvPr>
          <p:cNvSpPr>
            <a:spLocks noGrp="1"/>
          </p:cNvSpPr>
          <p:nvPr>
            <p:ph idx="1" hasCustomPrompt="1"/>
          </p:nvPr>
        </p:nvSpPr>
        <p:spPr>
          <a:xfrm>
            <a:off x="838200" y="1825625"/>
            <a:ext cx="10515600" cy="4351338"/>
          </a:xfrm>
          <a:prstGeom prst="rect">
            <a:avLst/>
          </a:prstGeom>
        </p:spPr>
        <p:txBody>
          <a:bodyPr/>
          <a:lstStyle>
            <a:lvl1pPr marL="0" indent="0">
              <a:buNone/>
              <a:defRPr sz="1400" b="0" i="0" spc="30" baseline="0">
                <a:solidFill>
                  <a:srgbClr val="93B341"/>
                </a:solidFill>
                <a:latin typeface="Avenir Next Medium" panose="020B0503020202020204" pitchFamily="34" charset="0"/>
              </a:defRPr>
            </a:lvl1pPr>
            <a:lvl2pPr marL="457200" indent="0" algn="l">
              <a:buNone/>
              <a:defRPr sz="1400" b="0" i="0">
                <a:solidFill>
                  <a:schemeClr val="bg1">
                    <a:lumMod val="50000"/>
                  </a:schemeClr>
                </a:solidFill>
                <a:latin typeface="Avenir Next" panose="020B0503020202020204" pitchFamily="34" charset="0"/>
              </a:defRPr>
            </a:lvl2pPr>
            <a:lvl3pPr>
              <a:defRPr sz="1400">
                <a:solidFill>
                  <a:schemeClr val="bg1">
                    <a:lumMod val="50000"/>
                  </a:schemeClr>
                </a:solidFill>
              </a:defRPr>
            </a:lvl3pPr>
            <a:lvl4pPr>
              <a:defRPr sz="1400">
                <a:solidFill>
                  <a:schemeClr val="bg1">
                    <a:lumMod val="50000"/>
                  </a:schemeClr>
                </a:solidFill>
              </a:defRPr>
            </a:lvl4pPr>
            <a:lvl5pPr marL="1828800" indent="0">
              <a:buNone/>
              <a:defRPr sz="1000" spc="15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C28795C6-BCFD-4A9C-9C9C-AFB11EF9FFD8}"/>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6" name="Slide Number Placeholder 1">
            <a:extLst>
              <a:ext uri="{FF2B5EF4-FFF2-40B4-BE49-F238E27FC236}">
                <a16:creationId xmlns:a16="http://schemas.microsoft.com/office/drawing/2014/main" id="{FD24CE58-D449-4CEF-6A8B-49A7A6D51803}"/>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13093133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Content +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8" y="3454697"/>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78235AA8-C5C4-D64D-B24C-0F518203E1A1}"/>
              </a:ext>
            </a:extLst>
          </p:cNvPr>
          <p:cNvSpPr>
            <a:spLocks noGrp="1"/>
          </p:cNvSpPr>
          <p:nvPr>
            <p:ph type="body" idx="11"/>
          </p:nvPr>
        </p:nvSpPr>
        <p:spPr>
          <a:xfrm>
            <a:off x="839788" y="1724663"/>
            <a:ext cx="4426693" cy="1377352"/>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76BF9D38-EA79-5744-AC2F-858B6CE8AE8B}"/>
              </a:ext>
            </a:extLst>
          </p:cNvPr>
          <p:cNvSpPr>
            <a:spLocks noGrp="1"/>
          </p:cNvSpPr>
          <p:nvPr>
            <p:ph type="body" idx="14"/>
          </p:nvPr>
        </p:nvSpPr>
        <p:spPr>
          <a:xfrm>
            <a:off x="839788" y="3762184"/>
            <a:ext cx="4426693" cy="2201294"/>
          </a:xfrm>
          <a:prstGeom prst="rect">
            <a:avLst/>
          </a:prstGeom>
        </p:spPr>
        <p:txBody>
          <a:bodyPr anchor="t"/>
          <a:lstStyle>
            <a:lvl1pPr marL="0" indent="0">
              <a:lnSpc>
                <a:spcPct val="100000"/>
              </a:lnSpc>
              <a:buNone/>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3" name="Picture 12">
            <a:extLst>
              <a:ext uri="{FF2B5EF4-FFF2-40B4-BE49-F238E27FC236}">
                <a16:creationId xmlns:a16="http://schemas.microsoft.com/office/drawing/2014/main" id="{6977097E-6569-497F-9120-F2F09151D7DD}"/>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67829D49-8391-495B-B292-6716B8070E5F}"/>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42089265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Bullet Content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userDrawn="1"/>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endParaRPr lang="en-US"/>
          </a:p>
        </p:txBody>
      </p:sp>
      <p:pic>
        <p:nvPicPr>
          <p:cNvPr id="8" name="Picture 7">
            <a:extLst>
              <a:ext uri="{FF2B5EF4-FFF2-40B4-BE49-F238E27FC236}">
                <a16:creationId xmlns:a16="http://schemas.microsoft.com/office/drawing/2014/main" id="{721084C3-F08A-4458-8ABB-1E898935C668}"/>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9" name="Slide Number Placeholder 1">
            <a:extLst>
              <a:ext uri="{FF2B5EF4-FFF2-40B4-BE49-F238E27FC236}">
                <a16:creationId xmlns:a16="http://schemas.microsoft.com/office/drawing/2014/main" id="{E93B944A-0E9A-4C63-A81D-9982B2491D3E}"/>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4206395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 Bullet Content + Photo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7066973"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7066972" y="2106592"/>
            <a:ext cx="4426693"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8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a:pPr>
            <a:r>
              <a:rPr lang="en-US"/>
              <a:t>Click to edit Master text styles</a:t>
            </a:r>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6423307" y="637447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Rectangle 10">
            <a:extLst>
              <a:ext uri="{FF2B5EF4-FFF2-40B4-BE49-F238E27FC236}">
                <a16:creationId xmlns:a16="http://schemas.microsoft.com/office/drawing/2014/main" id="{4A5BEB31-B5D6-3A4F-8FDB-34C8EA268F02}"/>
              </a:ext>
            </a:extLst>
          </p:cNvPr>
          <p:cNvSpPr/>
          <p:nvPr userDrawn="1"/>
        </p:nvSpPr>
        <p:spPr>
          <a:xfrm>
            <a:off x="288065" y="273361"/>
            <a:ext cx="5842000" cy="628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288A5DA1-9F71-1C4C-9A2A-665280DE2B83}"/>
              </a:ext>
            </a:extLst>
          </p:cNvPr>
          <p:cNvSpPr>
            <a:spLocks noGrp="1"/>
          </p:cNvSpPr>
          <p:nvPr>
            <p:ph type="pic" sz="quarter" idx="10"/>
          </p:nvPr>
        </p:nvSpPr>
        <p:spPr>
          <a:xfrm>
            <a:off x="288065" y="273360"/>
            <a:ext cx="5842000" cy="6289379"/>
          </a:xfrm>
          <a:prstGeom prst="rect">
            <a:avLst/>
          </a:prstGeom>
        </p:spPr>
        <p:txBody>
          <a:bodyPr/>
          <a:lstStyle/>
          <a:p>
            <a:endParaRPr lang="en-US"/>
          </a:p>
        </p:txBody>
      </p:sp>
      <p:pic>
        <p:nvPicPr>
          <p:cNvPr id="10" name="Picture 9">
            <a:extLst>
              <a:ext uri="{FF2B5EF4-FFF2-40B4-BE49-F238E27FC236}">
                <a16:creationId xmlns:a16="http://schemas.microsoft.com/office/drawing/2014/main" id="{7FD46AE5-AAA3-48D0-9156-AC327C1E220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8467E8BA-8759-4786-9752-ED645B03133E}"/>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1512106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39788" y="668337"/>
            <a:ext cx="4426693" cy="1022351"/>
          </a:xfrm>
          <a:prstGeom prst="rect">
            <a:avLst/>
          </a:prstGeom>
        </p:spPr>
        <p:txBody>
          <a:bodyPr anchor="t"/>
          <a:lstStyle>
            <a:lvl1pPr>
              <a:defRPr sz="3200">
                <a:solidFill>
                  <a:srgbClr val="103952"/>
                </a:solidFill>
                <a:latin typeface="Klinic Slab Book" pitchFamily="2" charset="0"/>
              </a:defRPr>
            </a:lvl1pPr>
          </a:lstStyle>
          <a:p>
            <a:r>
              <a:rPr lang="en-US"/>
              <a:t>Click To Edit Master </a:t>
            </a:r>
            <a:br>
              <a:rPr lang="en-US"/>
            </a:br>
            <a:r>
              <a:rPr lang="en-US"/>
              <a:t>Title Style</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839787" y="1984640"/>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a:extLst>
              <a:ext uri="{FF2B5EF4-FFF2-40B4-BE49-F238E27FC236}">
                <a16:creationId xmlns:a16="http://schemas.microsoft.com/office/drawing/2014/main" id="{2ADF1A3E-63EB-EE44-BD72-D28EF2B42ABF}"/>
              </a:ext>
            </a:extLst>
          </p:cNvPr>
          <p:cNvSpPr>
            <a:spLocks noGrp="1"/>
          </p:cNvSpPr>
          <p:nvPr>
            <p:ph type="body" idx="12"/>
          </p:nvPr>
        </p:nvSpPr>
        <p:spPr>
          <a:xfrm>
            <a:off x="839786" y="2319047"/>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lvl="0"/>
            <a:endParaRPr lang="en-US"/>
          </a:p>
          <a:p>
            <a:pPr lvl="0"/>
            <a:endParaRPr lang="en-US"/>
          </a:p>
          <a:p>
            <a:pPr lvl="0"/>
            <a:endParaRPr lang="en-US"/>
          </a:p>
          <a:p>
            <a:pPr lvl="0"/>
            <a:endParaRPr lang="en-US"/>
          </a:p>
        </p:txBody>
      </p:sp>
      <p:sp>
        <p:nvSpPr>
          <p:cNvPr id="19" name="Text Placeholder 2">
            <a:extLst>
              <a:ext uri="{FF2B5EF4-FFF2-40B4-BE49-F238E27FC236}">
                <a16:creationId xmlns:a16="http://schemas.microsoft.com/office/drawing/2014/main" id="{9ED38F18-B222-0B42-8F1B-3DA79736A67D}"/>
              </a:ext>
            </a:extLst>
          </p:cNvPr>
          <p:cNvSpPr>
            <a:spLocks noGrp="1"/>
          </p:cNvSpPr>
          <p:nvPr>
            <p:ph type="body" idx="13" hasCustomPrompt="1"/>
          </p:nvPr>
        </p:nvSpPr>
        <p:spPr>
          <a:xfrm>
            <a:off x="277150" y="6351328"/>
            <a:ext cx="4426693" cy="307075"/>
          </a:xfrm>
          <a:prstGeom prst="rect">
            <a:avLst/>
          </a:prstGeom>
        </p:spPr>
        <p:txBody>
          <a:bodyPr anchor="b"/>
          <a:lstStyle>
            <a:lvl1pPr marL="0" indent="0">
              <a:buNone/>
              <a:defRPr sz="900" b="0" i="0" spc="0" baseline="0">
                <a:solidFill>
                  <a:schemeClr val="bg1">
                    <a:lumMod val="50000"/>
                  </a:schemeClr>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847471" y="3544499"/>
            <a:ext cx="4426693" cy="307075"/>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912FBB96-5462-024D-9613-A46EA1C40F94}"/>
              </a:ext>
            </a:extLst>
          </p:cNvPr>
          <p:cNvSpPr>
            <a:spLocks noGrp="1"/>
          </p:cNvSpPr>
          <p:nvPr>
            <p:ph type="body" idx="16"/>
          </p:nvPr>
        </p:nvSpPr>
        <p:spPr>
          <a:xfrm>
            <a:off x="847470" y="3878906"/>
            <a:ext cx="4426693" cy="831407"/>
          </a:xfrm>
          <a:prstGeom prst="rect">
            <a:avLst/>
          </a:prstGeom>
        </p:spPr>
        <p:txBody>
          <a:bodyPr anchor="t"/>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4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Click to edit Master text styles</a:t>
            </a:r>
          </a:p>
          <a:p>
            <a:pPr lvl="0"/>
            <a:endParaRPr lang="en-US"/>
          </a:p>
          <a:p>
            <a:pPr lvl="0"/>
            <a:endParaRPr lang="en-US"/>
          </a:p>
          <a:p>
            <a:pPr lvl="0"/>
            <a:endParaRPr lang="en-US"/>
          </a:p>
          <a:p>
            <a:pPr lvl="0"/>
            <a:endParaRPr lang="en-US"/>
          </a:p>
        </p:txBody>
      </p:sp>
      <p:sp>
        <p:nvSpPr>
          <p:cNvPr id="20" name="Chart Placeholder 5">
            <a:extLst>
              <a:ext uri="{FF2B5EF4-FFF2-40B4-BE49-F238E27FC236}">
                <a16:creationId xmlns:a16="http://schemas.microsoft.com/office/drawing/2014/main" id="{4E5E0BE4-1DC6-5944-8060-C15BBD9447C0}"/>
              </a:ext>
            </a:extLst>
          </p:cNvPr>
          <p:cNvSpPr>
            <a:spLocks noGrp="1"/>
          </p:cNvSpPr>
          <p:nvPr>
            <p:ph type="chart" sz="quarter" idx="14"/>
          </p:nvPr>
        </p:nvSpPr>
        <p:spPr>
          <a:xfrm>
            <a:off x="6096000" y="668337"/>
            <a:ext cx="5505450" cy="5910263"/>
          </a:xfrm>
          <a:prstGeom prst="rect">
            <a:avLst/>
          </a:prstGeom>
        </p:spPr>
        <p:txBody>
          <a:bodyPr/>
          <a:lstStyle/>
          <a:p>
            <a:endParaRPr lang="en-US"/>
          </a:p>
        </p:txBody>
      </p:sp>
      <p:pic>
        <p:nvPicPr>
          <p:cNvPr id="9" name="Picture 8">
            <a:extLst>
              <a:ext uri="{FF2B5EF4-FFF2-40B4-BE49-F238E27FC236}">
                <a16:creationId xmlns:a16="http://schemas.microsoft.com/office/drawing/2014/main" id="{4F3426A1-C594-4060-B9D5-F9FE30925DE0}"/>
              </a:ext>
            </a:extLst>
          </p:cNvPr>
          <p:cNvPicPr>
            <a:picLocks noChangeAspect="1"/>
          </p:cNvPicPr>
          <p:nvPr userDrawn="1"/>
        </p:nvPicPr>
        <p:blipFill>
          <a:blip r:embed="rId2"/>
          <a:stretch>
            <a:fillRect/>
          </a:stretch>
        </p:blipFill>
        <p:spPr>
          <a:xfrm>
            <a:off x="11353800" y="232327"/>
            <a:ext cx="495300" cy="635000"/>
          </a:xfrm>
          <a:prstGeom prst="rect">
            <a:avLst/>
          </a:prstGeom>
        </p:spPr>
      </p:pic>
      <p:sp>
        <p:nvSpPr>
          <p:cNvPr id="10" name="Slide Number Placeholder 1">
            <a:extLst>
              <a:ext uri="{FF2B5EF4-FFF2-40B4-BE49-F238E27FC236}">
                <a16:creationId xmlns:a16="http://schemas.microsoft.com/office/drawing/2014/main" id="{1AAE9FF0-3AA0-45A0-892B-AD6C9D56184F}"/>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1884980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ight - Two Column Content +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tx1"/>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bg1">
                    <a:lumMod val="50000"/>
                  </a:schemeClr>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sp>
        <p:nvSpPr>
          <p:cNvPr id="4" name="Title 1">
            <a:extLst>
              <a:ext uri="{FF2B5EF4-FFF2-40B4-BE49-F238E27FC236}">
                <a16:creationId xmlns:a16="http://schemas.microsoft.com/office/drawing/2014/main" id="{6029EF6C-625F-F74B-91C7-A491C45E6768}"/>
              </a:ext>
            </a:extLst>
          </p:cNvPr>
          <p:cNvSpPr txBox="1">
            <a:spLocks/>
          </p:cNvSpPr>
          <p:nvPr userDrawn="1"/>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bg1">
                    <a:lumMod val="50000"/>
                  </a:schemeClr>
                </a:solidFill>
                <a:latin typeface="Avenir Next" panose="020B0503020202020204" pitchFamily="34" charset="0"/>
              </a:rPr>
              <a:t>Click To Edit Master Title Style</a:t>
            </a:r>
          </a:p>
        </p:txBody>
      </p:sp>
      <p:sp>
        <p:nvSpPr>
          <p:cNvPr id="7" name="Text Placeholder 2">
            <a:extLst>
              <a:ext uri="{FF2B5EF4-FFF2-40B4-BE49-F238E27FC236}">
                <a16:creationId xmlns:a16="http://schemas.microsoft.com/office/drawing/2014/main" id="{C21D41B2-750E-8D45-8149-3707567F9D15}"/>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1" name="Picture 10">
            <a:extLst>
              <a:ext uri="{FF2B5EF4-FFF2-40B4-BE49-F238E27FC236}">
                <a16:creationId xmlns:a16="http://schemas.microsoft.com/office/drawing/2014/main" id="{D1BBC760-714E-4547-8CF9-98B7A47C4527}"/>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8" name="Slide Number Placeholder 1">
            <a:extLst>
              <a:ext uri="{FF2B5EF4-FFF2-40B4-BE49-F238E27FC236}">
                <a16:creationId xmlns:a16="http://schemas.microsoft.com/office/drawing/2014/main" id="{7EF022DE-0C04-41AD-8572-DDA537A7DE64}"/>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084321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ark Two Column Content +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B4E0-6640-2D40-8FC7-0BBB65B078FC}"/>
              </a:ext>
            </a:extLst>
          </p:cNvPr>
          <p:cNvSpPr>
            <a:spLocks noGrp="1"/>
          </p:cNvSpPr>
          <p:nvPr>
            <p:ph type="title" hasCustomPrompt="1"/>
          </p:nvPr>
        </p:nvSpPr>
        <p:spPr>
          <a:xfrm>
            <a:off x="862938" y="1328194"/>
            <a:ext cx="4785508" cy="2445153"/>
          </a:xfrm>
          <a:prstGeom prst="rect">
            <a:avLst/>
          </a:prstGeom>
        </p:spPr>
        <p:txBody>
          <a:bodyPr anchor="b"/>
          <a:lstStyle>
            <a:lvl1pPr>
              <a:defRPr sz="4400">
                <a:solidFill>
                  <a:schemeClr val="accent6"/>
                </a:solidFill>
                <a:latin typeface="Klinic Slab Book" pitchFamily="2" charset="0"/>
              </a:defRPr>
            </a:lvl1pPr>
          </a:lstStyle>
          <a:p>
            <a:r>
              <a:rPr lang="en-US"/>
              <a:t>Click To Edit Master </a:t>
            </a:r>
            <a:br>
              <a:rPr lang="en-US"/>
            </a:br>
            <a:r>
              <a:rPr lang="en-US"/>
              <a:t>Title Style</a:t>
            </a:r>
          </a:p>
        </p:txBody>
      </p:sp>
      <p:sp>
        <p:nvSpPr>
          <p:cNvPr id="9" name="Text Placeholder 2">
            <a:extLst>
              <a:ext uri="{FF2B5EF4-FFF2-40B4-BE49-F238E27FC236}">
                <a16:creationId xmlns:a16="http://schemas.microsoft.com/office/drawing/2014/main" id="{DC195B18-4262-EF42-8E85-8A331D6F862C}"/>
              </a:ext>
            </a:extLst>
          </p:cNvPr>
          <p:cNvSpPr>
            <a:spLocks noGrp="1"/>
          </p:cNvSpPr>
          <p:nvPr>
            <p:ph type="body" idx="12"/>
          </p:nvPr>
        </p:nvSpPr>
        <p:spPr>
          <a:xfrm>
            <a:off x="7066972" y="983849"/>
            <a:ext cx="4426693" cy="5127584"/>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2000" b="0" i="0">
                <a:solidFill>
                  <a:schemeClr val="tx1"/>
                </a:solidFill>
                <a:latin typeface="Avenir Next"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marL="342900" marR="0" lvl="0" indent="-342900" algn="l" defTabSz="914400" rtl="0" eaLnBrk="1" fontAlgn="auto" latinLnBrk="0" hangingPunct="1">
              <a:lnSpc>
                <a:spcPct val="200000"/>
              </a:lnSpc>
              <a:spcBef>
                <a:spcPts val="1000"/>
              </a:spcBef>
              <a:spcAft>
                <a:spcPts val="0"/>
              </a:spcAft>
              <a:buClrTx/>
              <a:buSzTx/>
              <a:tabLst/>
              <a:defRPr/>
            </a:pPr>
            <a:r>
              <a:rPr lang="en-US"/>
              <a:t>Click to edit Master text styles</a:t>
            </a:r>
          </a:p>
          <a:p>
            <a:pPr lvl="0"/>
            <a:endParaRPr lang="en-US"/>
          </a:p>
        </p:txBody>
      </p:sp>
      <p:sp>
        <p:nvSpPr>
          <p:cNvPr id="6" name="Title 1">
            <a:extLst>
              <a:ext uri="{FF2B5EF4-FFF2-40B4-BE49-F238E27FC236}">
                <a16:creationId xmlns:a16="http://schemas.microsoft.com/office/drawing/2014/main" id="{6C3AED77-AC63-F549-9D82-5F6C6C90B7A0}"/>
              </a:ext>
            </a:extLst>
          </p:cNvPr>
          <p:cNvSpPr txBox="1">
            <a:spLocks/>
          </p:cNvSpPr>
          <p:nvPr userDrawn="1"/>
        </p:nvSpPr>
        <p:spPr>
          <a:xfrm>
            <a:off x="862938" y="4412847"/>
            <a:ext cx="4785508" cy="2120475"/>
          </a:xfrm>
          <a:prstGeom prst="rect">
            <a:avLst/>
          </a:prstGeom>
        </p:spPr>
        <p:txBody>
          <a:bodyPr anchor="t"/>
          <a:lstStyle>
            <a:lvl1pPr algn="l" defTabSz="914400" rtl="0" eaLnBrk="1" latinLnBrk="0" hangingPunct="1">
              <a:lnSpc>
                <a:spcPct val="90000"/>
              </a:lnSpc>
              <a:spcBef>
                <a:spcPct val="0"/>
              </a:spcBef>
              <a:buNone/>
              <a:defRPr sz="4400" kern="1200">
                <a:solidFill>
                  <a:schemeClr val="tx2"/>
                </a:solidFill>
                <a:latin typeface="Klinic Slab Book" pitchFamily="2" charset="0"/>
                <a:ea typeface="+mj-ea"/>
                <a:cs typeface="+mj-cs"/>
              </a:defRPr>
            </a:lvl1pPr>
          </a:lstStyle>
          <a:p>
            <a:r>
              <a:rPr lang="en-US" sz="1400">
                <a:solidFill>
                  <a:schemeClr val="tx1"/>
                </a:solidFill>
                <a:latin typeface="Avenir Next" panose="020B0503020202020204" pitchFamily="34" charset="0"/>
              </a:rPr>
              <a:t>Click To Edit Master Title Style</a:t>
            </a:r>
          </a:p>
        </p:txBody>
      </p:sp>
      <p:sp>
        <p:nvSpPr>
          <p:cNvPr id="8" name="Text Placeholder 2">
            <a:extLst>
              <a:ext uri="{FF2B5EF4-FFF2-40B4-BE49-F238E27FC236}">
                <a16:creationId xmlns:a16="http://schemas.microsoft.com/office/drawing/2014/main" id="{DF8AA392-B32D-304C-82F5-CBEFC865A1CF}"/>
              </a:ext>
            </a:extLst>
          </p:cNvPr>
          <p:cNvSpPr>
            <a:spLocks noGrp="1"/>
          </p:cNvSpPr>
          <p:nvPr>
            <p:ph type="body" idx="15" hasCustomPrompt="1"/>
          </p:nvPr>
        </p:nvSpPr>
        <p:spPr>
          <a:xfrm>
            <a:off x="862938" y="4024828"/>
            <a:ext cx="4426693" cy="266300"/>
          </a:xfrm>
          <a:prstGeom prst="rect">
            <a:avLst/>
          </a:prstGeom>
        </p:spPr>
        <p:txBody>
          <a:bodyPr anchor="t"/>
          <a:lstStyle>
            <a:lvl1pPr marL="0" indent="0">
              <a:buNone/>
              <a:defRPr sz="14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950A1152-54B5-0947-9B93-DE62B8B711EF}"/>
              </a:ext>
            </a:extLst>
          </p:cNvPr>
          <p:cNvPicPr>
            <a:picLocks noChangeAspect="1"/>
          </p:cNvPicPr>
          <p:nvPr userDrawn="1"/>
        </p:nvPicPr>
        <p:blipFill>
          <a:blip r:embed="rId2"/>
          <a:stretch>
            <a:fillRect/>
          </a:stretch>
        </p:blipFill>
        <p:spPr>
          <a:xfrm>
            <a:off x="11339756" y="351609"/>
            <a:ext cx="493147" cy="632240"/>
          </a:xfrm>
          <a:prstGeom prst="rect">
            <a:avLst/>
          </a:prstGeom>
        </p:spPr>
      </p:pic>
    </p:spTree>
    <p:extLst>
      <p:ext uri="{BB962C8B-B14F-4D97-AF65-F5344CB8AC3E}">
        <p14:creationId xmlns:p14="http://schemas.microsoft.com/office/powerpoint/2010/main" val="433773285"/>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ull Quote Ligh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userDrawn="1"/>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rgbClr val="103952"/>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6" name="Picture 5">
            <a:extLst>
              <a:ext uri="{FF2B5EF4-FFF2-40B4-BE49-F238E27FC236}">
                <a16:creationId xmlns:a16="http://schemas.microsoft.com/office/drawing/2014/main" id="{1F94531A-B886-4FD5-88A1-4F983C3FCD65}"/>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7" name="Slide Number Placeholder 1">
            <a:extLst>
              <a:ext uri="{FF2B5EF4-FFF2-40B4-BE49-F238E27FC236}">
                <a16:creationId xmlns:a16="http://schemas.microsoft.com/office/drawing/2014/main" id="{B4664105-61D1-4091-AC2D-69FDB0812100}"/>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2973220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ull Quote Dark">
    <p:bg>
      <p:bgPr>
        <a:solidFill>
          <a:srgbClr val="10395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6CAB58-D0C7-5042-96DC-000C345383B0}"/>
              </a:ext>
            </a:extLst>
          </p:cNvPr>
          <p:cNvSpPr txBox="1"/>
          <p:nvPr userDrawn="1"/>
        </p:nvSpPr>
        <p:spPr>
          <a:xfrm>
            <a:off x="5279666" y="958554"/>
            <a:ext cx="1426929" cy="1789438"/>
          </a:xfrm>
          <a:prstGeom prst="rect">
            <a:avLst/>
          </a:prstGeom>
          <a:noFill/>
        </p:spPr>
        <p:txBody>
          <a:bodyPr wrap="square" rtlCol="0" anchor="ctr">
            <a:spAutoFit/>
          </a:bodyPr>
          <a:lstStyle/>
          <a:p>
            <a:pPr algn="ctr"/>
            <a:r>
              <a:rPr lang="en-US" sz="20000">
                <a:solidFill>
                  <a:srgbClr val="93B341"/>
                </a:solidFill>
              </a:rPr>
              <a:t>“</a:t>
            </a:r>
          </a:p>
        </p:txBody>
      </p:sp>
      <p:sp>
        <p:nvSpPr>
          <p:cNvPr id="3" name="Text Placeholder 2">
            <a:extLst>
              <a:ext uri="{FF2B5EF4-FFF2-40B4-BE49-F238E27FC236}">
                <a16:creationId xmlns:a16="http://schemas.microsoft.com/office/drawing/2014/main" id="{380DA05A-D5A8-194B-B5A9-CFFC31BCC58A}"/>
              </a:ext>
            </a:extLst>
          </p:cNvPr>
          <p:cNvSpPr>
            <a:spLocks noGrp="1"/>
          </p:cNvSpPr>
          <p:nvPr>
            <p:ph type="body" idx="1" hasCustomPrompt="1"/>
          </p:nvPr>
        </p:nvSpPr>
        <p:spPr>
          <a:xfrm>
            <a:off x="3882652" y="5485541"/>
            <a:ext cx="4426693" cy="307075"/>
          </a:xfrm>
          <a:prstGeom prst="rect">
            <a:avLst/>
          </a:prstGeom>
        </p:spPr>
        <p:txBody>
          <a:bodyPr anchor="t"/>
          <a:lstStyle>
            <a:lvl1pPr marL="0" indent="0" algn="ctr">
              <a:buNone/>
              <a:defRPr sz="1200" b="0" i="0" spc="200" baseline="0">
                <a:solidFill>
                  <a:srgbClr val="93B341"/>
                </a:solidFill>
                <a:latin typeface="Avenir Next Medium" panose="020B05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a:extLst>
              <a:ext uri="{FF2B5EF4-FFF2-40B4-BE49-F238E27FC236}">
                <a16:creationId xmlns:a16="http://schemas.microsoft.com/office/drawing/2014/main" id="{FC002F2D-277A-C842-832E-FDDD478D254E}"/>
              </a:ext>
            </a:extLst>
          </p:cNvPr>
          <p:cNvSpPr>
            <a:spLocks noGrp="1"/>
          </p:cNvSpPr>
          <p:nvPr>
            <p:ph type="body" idx="15" hasCustomPrompt="1"/>
          </p:nvPr>
        </p:nvSpPr>
        <p:spPr>
          <a:xfrm>
            <a:off x="2194559" y="2192578"/>
            <a:ext cx="7802880" cy="3268579"/>
          </a:xfrm>
          <a:prstGeom prst="rect">
            <a:avLst/>
          </a:prstGeom>
        </p:spPr>
        <p:txBody>
          <a:bodyPr anchor="t"/>
          <a:lstStyle>
            <a:lvl1pPr marL="0" indent="0" algn="ctr">
              <a:buNone/>
              <a:defRPr sz="3200" b="0" i="0" spc="200" baseline="0">
                <a:solidFill>
                  <a:schemeClr val="bg1">
                    <a:lumMod val="95000"/>
                  </a:schemeClr>
                </a:solidFill>
                <a:latin typeface="Klinic Slab Book"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05523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609600" y="733424"/>
            <a:ext cx="10972800" cy="5457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1">
            <a:extLst>
              <a:ext uri="{FF2B5EF4-FFF2-40B4-BE49-F238E27FC236}">
                <a16:creationId xmlns:a16="http://schemas.microsoft.com/office/drawing/2014/main" id="{4479F22B-E94E-1D47-9F7E-64808F22B22B}"/>
              </a:ext>
            </a:extLst>
          </p:cNvPr>
          <p:cNvSpPr>
            <a:spLocks noGrp="1"/>
          </p:cNvSpPr>
          <p:nvPr>
            <p:ph type="pic" sz="quarter" idx="10"/>
          </p:nvPr>
        </p:nvSpPr>
        <p:spPr>
          <a:xfrm>
            <a:off x="609600" y="733425"/>
            <a:ext cx="10972800" cy="5457825"/>
          </a:xfrm>
          <a:prstGeom prst="rect">
            <a:avLst/>
          </a:prstGeom>
        </p:spPr>
        <p:txBody>
          <a:bodyPr/>
          <a:lstStyle/>
          <a:p>
            <a:endParaRPr lang="en-US"/>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bg1"/>
                </a:solidFill>
                <a:latin typeface="Avenir Next" panose="020B050302020202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2689F180-6DF2-48EA-859A-84D12DBC34D9}"/>
              </a:ext>
            </a:extLst>
          </p:cNvPr>
          <p:cNvPicPr>
            <a:picLocks noChangeAspect="1"/>
          </p:cNvPicPr>
          <p:nvPr userDrawn="1"/>
        </p:nvPicPr>
        <p:blipFill>
          <a:blip r:embed="rId2"/>
          <a:stretch>
            <a:fillRect/>
          </a:stretch>
        </p:blipFill>
        <p:spPr>
          <a:xfrm>
            <a:off x="11344275" y="222802"/>
            <a:ext cx="495300" cy="635000"/>
          </a:xfrm>
          <a:prstGeom prst="rect">
            <a:avLst/>
          </a:prstGeom>
        </p:spPr>
      </p:pic>
      <p:sp>
        <p:nvSpPr>
          <p:cNvPr id="10" name="Slide Number Placeholder 1">
            <a:extLst>
              <a:ext uri="{FF2B5EF4-FFF2-40B4-BE49-F238E27FC236}">
                <a16:creationId xmlns:a16="http://schemas.microsoft.com/office/drawing/2014/main" id="{B95A4BFA-E9EB-4B70-89E2-30C54E59D245}"/>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35850577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 Blue +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D1EB3B-F313-C64F-8F4B-93AAA3A641E0}"/>
              </a:ext>
            </a:extLst>
          </p:cNvPr>
          <p:cNvSpPr/>
          <p:nvPr userDrawn="1"/>
        </p:nvSpPr>
        <p:spPr>
          <a:xfrm>
            <a:off x="271117" y="284310"/>
            <a:ext cx="11649765" cy="6289379"/>
          </a:xfrm>
          <a:prstGeom prst="rect">
            <a:avLst/>
          </a:prstGeom>
          <a:solidFill>
            <a:srgbClr val="103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3952"/>
              </a:solidFill>
            </a:endParaRPr>
          </a:p>
        </p:txBody>
      </p:sp>
      <p:sp>
        <p:nvSpPr>
          <p:cNvPr id="6" name="Title 1">
            <a:extLst>
              <a:ext uri="{FF2B5EF4-FFF2-40B4-BE49-F238E27FC236}">
                <a16:creationId xmlns:a16="http://schemas.microsoft.com/office/drawing/2014/main" id="{327087A8-D22D-CF49-B992-F6A222E2445C}"/>
              </a:ext>
            </a:extLst>
          </p:cNvPr>
          <p:cNvSpPr>
            <a:spLocks noGrp="1"/>
          </p:cNvSpPr>
          <p:nvPr>
            <p:ph type="title"/>
          </p:nvPr>
        </p:nvSpPr>
        <p:spPr>
          <a:xfrm>
            <a:off x="911352" y="917871"/>
            <a:ext cx="7520609" cy="3988215"/>
          </a:xfrm>
          <a:prstGeom prst="rect">
            <a:avLst/>
          </a:prstGeom>
        </p:spPr>
        <p:txBody>
          <a:bodyPr/>
          <a:lstStyle>
            <a:lvl1pPr>
              <a:defRPr sz="6600">
                <a:solidFill>
                  <a:schemeClr val="accent6"/>
                </a:solidFill>
                <a:latin typeface="Avenir Next" panose="020B0503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C6258539-6E87-2D47-901F-B2AEE2052EAC}"/>
              </a:ext>
            </a:extLst>
          </p:cNvPr>
          <p:cNvPicPr>
            <a:picLocks noChangeAspect="1"/>
          </p:cNvPicPr>
          <p:nvPr userDrawn="1"/>
        </p:nvPicPr>
        <p:blipFill>
          <a:blip r:embed="rId2"/>
          <a:stretch>
            <a:fillRect/>
          </a:stretch>
        </p:blipFill>
        <p:spPr>
          <a:xfrm>
            <a:off x="11359023" y="463563"/>
            <a:ext cx="493147" cy="632240"/>
          </a:xfrm>
          <a:prstGeom prst="rect">
            <a:avLst/>
          </a:prstGeom>
        </p:spPr>
      </p:pic>
    </p:spTree>
    <p:extLst>
      <p:ext uri="{BB962C8B-B14F-4D97-AF65-F5344CB8AC3E}">
        <p14:creationId xmlns:p14="http://schemas.microsoft.com/office/powerpoint/2010/main" val="21552180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theme" Target="../theme/theme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theme" Target="../theme/theme3.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theme" Target="../theme/theme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8" Type="http://schemas.openxmlformats.org/officeDocument/2006/relationships/slideLayout" Target="../slideLayouts/slideLayout118.xml"/><Relationship Id="rId3"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12133-643A-4811-B1BA-A7455625FCA6}"/>
              </a:ext>
            </a:extLst>
          </p:cNvPr>
          <p:cNvSpPr>
            <a:spLocks noGrp="1"/>
          </p:cNvSpPr>
          <p:nvPr>
            <p:ph type="sldNum" sz="quarter" idx="4"/>
          </p:nvPr>
        </p:nvSpPr>
        <p:spPr>
          <a:xfrm>
            <a:off x="9372600" y="6415834"/>
            <a:ext cx="2743200" cy="365125"/>
          </a:xfrm>
          <a:prstGeom prst="rect">
            <a:avLst/>
          </a:prstGeom>
        </p:spPr>
        <p:txBody>
          <a:bodyPr vert="horz" lIns="91440" tIns="45720" rIns="91440" bIns="45720" rtlCol="0" anchor="ctr"/>
          <a:lstStyle>
            <a:lvl1pPr algn="r">
              <a:defRPr sz="1100">
                <a:solidFill>
                  <a:srgbClr val="A5B7BD"/>
                </a:solidFill>
                <a:latin typeface="+mj-lt"/>
              </a:defRPr>
            </a:lvl1pPr>
          </a:lstStyle>
          <a:p>
            <a:fld id="{A35C078A-0987-474C-AF9A-C6F1E0F78BFC}" type="slidenum">
              <a:rPr lang="en-US" smtClean="0"/>
              <a:pPr/>
              <a:t>‹#›</a:t>
            </a:fld>
            <a:endParaRPr lang="en-US"/>
          </a:p>
        </p:txBody>
      </p:sp>
    </p:spTree>
    <p:extLst>
      <p:ext uri="{BB962C8B-B14F-4D97-AF65-F5344CB8AC3E}">
        <p14:creationId xmlns:p14="http://schemas.microsoft.com/office/powerpoint/2010/main" val="4091221115"/>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92" r:id="rId4"/>
    <p:sldLayoutId id="2147483693" r:id="rId5"/>
    <p:sldLayoutId id="2147483688" r:id="rId6"/>
    <p:sldLayoutId id="2147483694" r:id="rId7"/>
    <p:sldLayoutId id="2147483672" r:id="rId8"/>
    <p:sldLayoutId id="2147483650" r:id="rId9"/>
    <p:sldLayoutId id="2147483663" r:id="rId10"/>
    <p:sldLayoutId id="2147483671" r:id="rId11"/>
    <p:sldLayoutId id="2147483689" r:id="rId12"/>
    <p:sldLayoutId id="2147483683" r:id="rId13"/>
    <p:sldLayoutId id="2147483690" r:id="rId14"/>
    <p:sldLayoutId id="2147483660" r:id="rId15"/>
    <p:sldLayoutId id="2147483665" r:id="rId16"/>
    <p:sldLayoutId id="2147483661" r:id="rId17"/>
    <p:sldLayoutId id="2147483691" r:id="rId18"/>
    <p:sldLayoutId id="2147483662" r:id="rId19"/>
    <p:sldLayoutId id="2147483675" r:id="rId20"/>
    <p:sldLayoutId id="2147483676" r:id="rId21"/>
    <p:sldLayoutId id="2147483669" r:id="rId22"/>
    <p:sldLayoutId id="2147483670" r:id="rId23"/>
    <p:sldLayoutId id="2147483655" r:id="rId24"/>
    <p:sldLayoutId id="2147483666" r:id="rId25"/>
    <p:sldLayoutId id="2147483685" r:id="rId26"/>
    <p:sldLayoutId id="2147483667" r:id="rId27"/>
    <p:sldLayoutId id="2147483686" r:id="rId28"/>
    <p:sldLayoutId id="2147483668" r:id="rId29"/>
    <p:sldLayoutId id="2147483687" r:id="rId30"/>
    <p:sldLayoutId id="2147483679" r:id="rId31"/>
    <p:sldLayoutId id="2147483684" r:id="rId32"/>
    <p:sldLayoutId id="2147483680" r:id="rId33"/>
    <p:sldLayoutId id="2147483681" r:id="rId34"/>
    <p:sldLayoutId id="2147483682" r:id="rId35"/>
    <p:sldLayoutId id="2147483695"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72" userDrawn="1">
          <p15:clr>
            <a:srgbClr val="F26B43"/>
          </p15:clr>
        </p15:guide>
        <p15:guide id="4" pos="76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12133-643A-4811-B1BA-A7455625FCA6}"/>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68474273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770" r:id="rId33"/>
    <p:sldLayoutId id="2147483771" r:id="rId34"/>
    <p:sldLayoutId id="2147483772" r:id="rId35"/>
    <p:sldLayoutId id="2147483773" r:id="rId36"/>
    <p:sldLayoutId id="2147483774" r:id="rId37"/>
    <p:sldLayoutId id="2147483775" r:id="rId3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12133-643A-4811-B1BA-A7455625FCA6}"/>
              </a:ext>
            </a:extLst>
          </p:cNvPr>
          <p:cNvSpPr>
            <a:spLocks noGrp="1"/>
          </p:cNvSpPr>
          <p:nvPr>
            <p:ph type="sldNum" sz="quarter" idx="4"/>
          </p:nvPr>
        </p:nvSpPr>
        <p:spPr>
          <a:xfrm>
            <a:off x="9182100" y="63468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C078A-0987-474C-AF9A-C6F1E0F78BFC}" type="slidenum">
              <a:rPr lang="en-US" smtClean="0"/>
              <a:t>‹#›</a:t>
            </a:fld>
            <a:endParaRPr lang="en-US"/>
          </a:p>
        </p:txBody>
      </p:sp>
    </p:spTree>
    <p:extLst>
      <p:ext uri="{BB962C8B-B14F-4D97-AF65-F5344CB8AC3E}">
        <p14:creationId xmlns:p14="http://schemas.microsoft.com/office/powerpoint/2010/main" val="100859619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1C5BB3-1877-793D-88CF-A90E62035BE8}"/>
              </a:ext>
            </a:extLst>
          </p:cNvPr>
          <p:cNvSpPr>
            <a:spLocks noGrp="1"/>
          </p:cNvSpPr>
          <p:nvPr>
            <p:ph type="sldNum" sz="quarter" idx="4"/>
          </p:nvPr>
        </p:nvSpPr>
        <p:spPr>
          <a:xfrm>
            <a:off x="9374034" y="6416789"/>
            <a:ext cx="2743200" cy="365125"/>
          </a:xfrm>
          <a:prstGeom prst="rect">
            <a:avLst/>
          </a:prstGeom>
        </p:spPr>
        <p:txBody>
          <a:bodyPr vert="horz" lIns="91440" tIns="45720" rIns="91440" bIns="45720" rtlCol="0" anchor="ctr"/>
          <a:lstStyle>
            <a:lvl1pPr algn="r">
              <a:defRPr sz="1100" baseline="0">
                <a:solidFill>
                  <a:srgbClr val="A5B7BD"/>
                </a:solidFill>
                <a:latin typeface="+mj-lt"/>
              </a:defRPr>
            </a:lvl1pPr>
          </a:lstStyle>
          <a:p>
            <a:fld id="{B7017207-C6CA-424C-A22B-21378919AF73}" type="slidenum">
              <a:rPr lang="en-US" smtClean="0"/>
              <a:pPr/>
              <a:t>‹#›</a:t>
            </a:fld>
            <a:endParaRPr lang="en-US"/>
          </a:p>
        </p:txBody>
      </p:sp>
    </p:spTree>
    <p:extLst>
      <p:ext uri="{BB962C8B-B14F-4D97-AF65-F5344CB8AC3E}">
        <p14:creationId xmlns:p14="http://schemas.microsoft.com/office/powerpoint/2010/main" val="365788780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632">
          <p15:clr>
            <a:srgbClr val="F26B43"/>
          </p15:clr>
        </p15:guide>
        <p15:guide id="4" orient="horz" pos="4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4/relationships/chartEx" Target="../charts/chartEx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8.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9">
            <a:extLst>
              <a:ext uri="{FF2B5EF4-FFF2-40B4-BE49-F238E27FC236}">
                <a16:creationId xmlns:a16="http://schemas.microsoft.com/office/drawing/2014/main" id="{DBC29FE6-13A2-44F5-A49C-CABA9944FA28}"/>
              </a:ext>
            </a:extLst>
          </p:cNvPr>
          <p:cNvPicPr>
            <a:picLocks noChangeAspect="1"/>
          </p:cNvPicPr>
          <p:nvPr/>
        </p:nvPicPr>
        <p:blipFill rotWithShape="1">
          <a:blip r:embed="rId3"/>
          <a:srcRect t="14902" b="16825"/>
          <a:stretch/>
        </p:blipFill>
        <p:spPr>
          <a:xfrm>
            <a:off x="254001" y="1336717"/>
            <a:ext cx="11683998" cy="5323658"/>
          </a:xfrm>
          <a:prstGeom prst="rect">
            <a:avLst/>
          </a:prstGeom>
        </p:spPr>
      </p:pic>
      <p:sp>
        <p:nvSpPr>
          <p:cNvPr id="14" name="Title 13">
            <a:extLst>
              <a:ext uri="{FF2B5EF4-FFF2-40B4-BE49-F238E27FC236}">
                <a16:creationId xmlns:a16="http://schemas.microsoft.com/office/drawing/2014/main" id="{7A97820E-551C-B346-9BA6-82C3318D7E77}"/>
              </a:ext>
            </a:extLst>
          </p:cNvPr>
          <p:cNvSpPr>
            <a:spLocks noGrp="1"/>
          </p:cNvSpPr>
          <p:nvPr>
            <p:ph type="ctrTitle"/>
          </p:nvPr>
        </p:nvSpPr>
        <p:spPr>
          <a:xfrm>
            <a:off x="735957" y="4152809"/>
            <a:ext cx="9144000" cy="992753"/>
          </a:xfrm>
        </p:spPr>
        <p:txBody>
          <a:bodyPr lIns="91440" tIns="45720" rIns="91440" bIns="45720" anchor="b"/>
          <a:lstStyle/>
          <a:p>
            <a:r>
              <a:rPr lang="en-US" sz="6600">
                <a:latin typeface="Avenir Next Demi Bold"/>
              </a:rPr>
              <a:t>Perpetua Resources</a:t>
            </a:r>
            <a:endParaRPr lang="en-US" sz="6600"/>
          </a:p>
        </p:txBody>
      </p:sp>
      <p:sp>
        <p:nvSpPr>
          <p:cNvPr id="15" name="Subtitle 14">
            <a:extLst>
              <a:ext uri="{FF2B5EF4-FFF2-40B4-BE49-F238E27FC236}">
                <a16:creationId xmlns:a16="http://schemas.microsoft.com/office/drawing/2014/main" id="{065D4E43-B21D-414F-A64C-A3526BC45132}"/>
              </a:ext>
            </a:extLst>
          </p:cNvPr>
          <p:cNvSpPr>
            <a:spLocks noGrp="1"/>
          </p:cNvSpPr>
          <p:nvPr>
            <p:ph type="subTitle" idx="1"/>
          </p:nvPr>
        </p:nvSpPr>
        <p:spPr>
          <a:xfrm>
            <a:off x="735957" y="5035655"/>
            <a:ext cx="4867889" cy="1450722"/>
          </a:xfrm>
        </p:spPr>
        <p:txBody>
          <a:bodyPr/>
          <a:lstStyle/>
          <a:p>
            <a:pPr>
              <a:lnSpc>
                <a:spcPct val="100000"/>
              </a:lnSpc>
              <a:spcBef>
                <a:spcPts val="0"/>
              </a:spcBef>
            </a:pPr>
            <a:r>
              <a:rPr lang="en-US" sz="3200"/>
              <a:t>Responsible Mining. Critical Resources.</a:t>
            </a:r>
          </a:p>
          <a:p>
            <a:pPr>
              <a:lnSpc>
                <a:spcPct val="100000"/>
              </a:lnSpc>
              <a:spcBef>
                <a:spcPts val="0"/>
              </a:spcBef>
            </a:pPr>
            <a:r>
              <a:rPr lang="en-US" sz="3200"/>
              <a:t>Clean Future.</a:t>
            </a:r>
          </a:p>
        </p:txBody>
      </p:sp>
      <p:sp>
        <p:nvSpPr>
          <p:cNvPr id="16" name="Text Placeholder 15">
            <a:extLst>
              <a:ext uri="{FF2B5EF4-FFF2-40B4-BE49-F238E27FC236}">
                <a16:creationId xmlns:a16="http://schemas.microsoft.com/office/drawing/2014/main" id="{6D645A4A-A6EE-4842-8201-E9954752FD78}"/>
              </a:ext>
            </a:extLst>
          </p:cNvPr>
          <p:cNvSpPr>
            <a:spLocks noGrp="1"/>
          </p:cNvSpPr>
          <p:nvPr>
            <p:ph type="body" idx="10"/>
          </p:nvPr>
        </p:nvSpPr>
        <p:spPr>
          <a:xfrm>
            <a:off x="6096001" y="302308"/>
            <a:ext cx="5842000" cy="221221"/>
          </a:xfrm>
        </p:spPr>
        <p:txBody>
          <a:bodyPr lIns="91440" tIns="45720" rIns="91440" bIns="45720" anchor="t"/>
          <a:lstStyle/>
          <a:p>
            <a:r>
              <a:rPr lang="en-US" sz="1600" dirty="0">
                <a:latin typeface="Avenir Next Medium"/>
              </a:rPr>
              <a:t>Gold Forum Americas – September 2025</a:t>
            </a:r>
          </a:p>
        </p:txBody>
      </p:sp>
      <p:sp>
        <p:nvSpPr>
          <p:cNvPr id="17" name="Text Placeholder 16">
            <a:extLst>
              <a:ext uri="{FF2B5EF4-FFF2-40B4-BE49-F238E27FC236}">
                <a16:creationId xmlns:a16="http://schemas.microsoft.com/office/drawing/2014/main" id="{6A8DBF52-0A3F-CF4C-AC8F-0FEAF9662AEC}"/>
              </a:ext>
            </a:extLst>
          </p:cNvPr>
          <p:cNvSpPr>
            <a:spLocks noGrp="1"/>
          </p:cNvSpPr>
          <p:nvPr>
            <p:ph type="body" idx="11"/>
          </p:nvPr>
        </p:nvSpPr>
        <p:spPr>
          <a:xfrm>
            <a:off x="7511306" y="523529"/>
            <a:ext cx="4426693" cy="481922"/>
          </a:xfrm>
        </p:spPr>
        <p:txBody>
          <a:bodyPr/>
          <a:lstStyle/>
          <a:p>
            <a:pPr>
              <a:lnSpc>
                <a:spcPct val="100000"/>
              </a:lnSpc>
              <a:spcBef>
                <a:spcPts val="0"/>
              </a:spcBef>
            </a:pPr>
            <a:r>
              <a:rPr lang="en-US" sz="1400"/>
              <a:t>NASDAQ:PPTA</a:t>
            </a:r>
          </a:p>
          <a:p>
            <a:pPr>
              <a:lnSpc>
                <a:spcPct val="100000"/>
              </a:lnSpc>
              <a:spcBef>
                <a:spcPts val="0"/>
              </a:spcBef>
            </a:pPr>
            <a:r>
              <a:rPr lang="en-US" sz="1400"/>
              <a:t>TSX:PPTA</a:t>
            </a:r>
            <a:endParaRPr lang="en-US" sz="1400" i="1"/>
          </a:p>
        </p:txBody>
      </p:sp>
    </p:spTree>
    <p:extLst>
      <p:ext uri="{BB962C8B-B14F-4D97-AF65-F5344CB8AC3E}">
        <p14:creationId xmlns:p14="http://schemas.microsoft.com/office/powerpoint/2010/main" val="1516529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B807-4072-5C4A-4E46-62EAA15DB3DA}"/>
            </a:ext>
          </a:extLst>
        </p:cNvPr>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81239321-17CD-0AC9-7D98-EBCE039972A5}"/>
                  </a:ext>
                </a:extLst>
              </p:cNvPr>
              <p:cNvGraphicFramePr/>
              <p:nvPr/>
            </p:nvGraphicFramePr>
            <p:xfrm>
              <a:off x="5605147" y="1545241"/>
              <a:ext cx="5672453" cy="402931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81239321-17CD-0AC9-7D98-EBCE039972A5}"/>
                  </a:ext>
                </a:extLst>
              </p:cNvPr>
              <p:cNvPicPr>
                <a:picLocks noGrp="1" noRot="1" noChangeAspect="1" noMove="1" noResize="1" noEditPoints="1" noAdjustHandles="1" noChangeArrowheads="1" noChangeShapeType="1"/>
              </p:cNvPicPr>
              <p:nvPr/>
            </p:nvPicPr>
            <p:blipFill>
              <a:blip r:embed="rId3"/>
              <a:stretch>
                <a:fillRect/>
              </a:stretch>
            </p:blipFill>
            <p:spPr>
              <a:xfrm>
                <a:off x="5605147" y="1545241"/>
                <a:ext cx="5672453" cy="4029315"/>
              </a:xfrm>
              <a:prstGeom prst="rect">
                <a:avLst/>
              </a:prstGeom>
            </p:spPr>
          </p:pic>
        </mc:Fallback>
      </mc:AlternateContent>
      <p:sp>
        <p:nvSpPr>
          <p:cNvPr id="2" name="Title 1">
            <a:extLst>
              <a:ext uri="{FF2B5EF4-FFF2-40B4-BE49-F238E27FC236}">
                <a16:creationId xmlns:a16="http://schemas.microsoft.com/office/drawing/2014/main" id="{86D70F1B-13AE-F124-D8DB-99A55BC3C0CB}"/>
              </a:ext>
            </a:extLst>
          </p:cNvPr>
          <p:cNvSpPr>
            <a:spLocks noGrp="1"/>
          </p:cNvSpPr>
          <p:nvPr>
            <p:ph type="title"/>
          </p:nvPr>
        </p:nvSpPr>
        <p:spPr>
          <a:xfrm>
            <a:off x="494181" y="451235"/>
            <a:ext cx="10610594" cy="1022351"/>
          </a:xfrm>
        </p:spPr>
        <p:txBody>
          <a:bodyPr/>
          <a:lstStyle/>
          <a:p>
            <a:r>
              <a:rPr lang="en-US" sz="4000">
                <a:latin typeface="Klinic Slab Medium" pitchFamily="50" charset="0"/>
              </a:rPr>
              <a:t>EXTENSIVE EXPLORATION UPSIDE</a:t>
            </a:r>
            <a:endParaRPr lang="en-US" sz="4000" baseline="50000">
              <a:latin typeface="Klinic Slab Medium" pitchFamily="50" charset="0"/>
            </a:endParaRPr>
          </a:p>
        </p:txBody>
      </p:sp>
      <p:sp>
        <p:nvSpPr>
          <p:cNvPr id="3" name="Text Placeholder 2">
            <a:extLst>
              <a:ext uri="{FF2B5EF4-FFF2-40B4-BE49-F238E27FC236}">
                <a16:creationId xmlns:a16="http://schemas.microsoft.com/office/drawing/2014/main" id="{AD74F7A6-FC92-DA6A-05D5-64E044D35C21}"/>
              </a:ext>
            </a:extLst>
          </p:cNvPr>
          <p:cNvSpPr>
            <a:spLocks noGrp="1"/>
          </p:cNvSpPr>
          <p:nvPr>
            <p:ph type="body" idx="1"/>
          </p:nvPr>
        </p:nvSpPr>
        <p:spPr>
          <a:xfrm>
            <a:off x="541383" y="1217004"/>
            <a:ext cx="4426693" cy="307075"/>
          </a:xfrm>
        </p:spPr>
        <p:txBody>
          <a:bodyPr/>
          <a:lstStyle/>
          <a:p>
            <a:r>
              <a:rPr lang="en-US" sz="1800"/>
              <a:t>EXISTING DEPOSITS:</a:t>
            </a:r>
          </a:p>
        </p:txBody>
      </p:sp>
      <p:sp>
        <p:nvSpPr>
          <p:cNvPr id="6" name="Text Placeholder 5">
            <a:extLst>
              <a:ext uri="{FF2B5EF4-FFF2-40B4-BE49-F238E27FC236}">
                <a16:creationId xmlns:a16="http://schemas.microsoft.com/office/drawing/2014/main" id="{00FE7AF7-7B6A-0061-F86F-4BC129959367}"/>
              </a:ext>
            </a:extLst>
          </p:cNvPr>
          <p:cNvSpPr>
            <a:spLocks noGrp="1"/>
          </p:cNvSpPr>
          <p:nvPr>
            <p:ph type="body" idx="12"/>
          </p:nvPr>
        </p:nvSpPr>
        <p:spPr>
          <a:xfrm>
            <a:off x="532753" y="1637203"/>
            <a:ext cx="4789283" cy="2142066"/>
          </a:xfrm>
        </p:spPr>
        <p:txBody>
          <a:bodyPr/>
          <a:lstStyle/>
          <a:p>
            <a:pPr>
              <a:lnSpc>
                <a:spcPct val="100000"/>
              </a:lnSpc>
              <a:spcBef>
                <a:spcPts val="600"/>
              </a:spcBef>
            </a:pPr>
            <a:r>
              <a:rPr lang="en-US" sz="1800">
                <a:solidFill>
                  <a:schemeClr val="tx1"/>
                </a:solidFill>
              </a:rPr>
              <a:t>Northeast of Yellow Pine Deposit</a:t>
            </a:r>
          </a:p>
          <a:p>
            <a:pPr>
              <a:lnSpc>
                <a:spcPct val="100000"/>
              </a:lnSpc>
              <a:spcBef>
                <a:spcPts val="600"/>
              </a:spcBef>
            </a:pPr>
            <a:r>
              <a:rPr lang="en-US" sz="1800">
                <a:solidFill>
                  <a:schemeClr val="tx1"/>
                </a:solidFill>
              </a:rPr>
              <a:t>Below Hangar Flats pit &amp; Old Defense Minerals Exploration Act (DMEA) working area</a:t>
            </a:r>
          </a:p>
          <a:p>
            <a:pPr>
              <a:lnSpc>
                <a:spcPct val="100000"/>
              </a:lnSpc>
              <a:spcBef>
                <a:spcPts val="600"/>
              </a:spcBef>
            </a:pPr>
            <a:r>
              <a:rPr lang="en-US" sz="1800">
                <a:solidFill>
                  <a:schemeClr val="tx1"/>
                </a:solidFill>
              </a:rPr>
              <a:t>West End along strike and at depth</a:t>
            </a:r>
          </a:p>
        </p:txBody>
      </p:sp>
      <p:sp>
        <p:nvSpPr>
          <p:cNvPr id="9" name="Text Placeholder 2">
            <a:extLst>
              <a:ext uri="{FF2B5EF4-FFF2-40B4-BE49-F238E27FC236}">
                <a16:creationId xmlns:a16="http://schemas.microsoft.com/office/drawing/2014/main" id="{4BBB9D88-2144-1C06-FE86-BB78C6B1C474}"/>
              </a:ext>
            </a:extLst>
          </p:cNvPr>
          <p:cNvSpPr txBox="1">
            <a:spLocks/>
          </p:cNvSpPr>
          <p:nvPr/>
        </p:nvSpPr>
        <p:spPr>
          <a:xfrm>
            <a:off x="541383" y="3190532"/>
            <a:ext cx="4426693" cy="30707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b="0" i="0" kern="1200" spc="200" baseline="0">
                <a:solidFill>
                  <a:srgbClr val="93B341"/>
                </a:solidFill>
                <a:latin typeface="Avenir Next Medium"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200" normalizeH="0" baseline="0" noProof="0">
                <a:ln>
                  <a:noFill/>
                </a:ln>
                <a:solidFill>
                  <a:srgbClr val="93B341"/>
                </a:solidFill>
                <a:effectLst/>
                <a:uLnTx/>
                <a:uFillTx/>
                <a:latin typeface="Avenir Next Medium" panose="020B0503020202020204" pitchFamily="34" charset="0"/>
                <a:ea typeface="+mn-ea"/>
                <a:cs typeface="+mn-cs"/>
              </a:rPr>
              <a:t>PRIORITY EXPLORATION TARGETS:</a:t>
            </a:r>
          </a:p>
        </p:txBody>
      </p:sp>
      <p:sp>
        <p:nvSpPr>
          <p:cNvPr id="10" name="Text Placeholder 5">
            <a:extLst>
              <a:ext uri="{FF2B5EF4-FFF2-40B4-BE49-F238E27FC236}">
                <a16:creationId xmlns:a16="http://schemas.microsoft.com/office/drawing/2014/main" id="{88049AA5-1748-E6AD-E3B2-5EE50DEB839B}"/>
              </a:ext>
            </a:extLst>
          </p:cNvPr>
          <p:cNvSpPr txBox="1">
            <a:spLocks/>
          </p:cNvSpPr>
          <p:nvPr/>
        </p:nvSpPr>
        <p:spPr>
          <a:xfrm>
            <a:off x="520085" y="3658117"/>
            <a:ext cx="4860546" cy="2142066"/>
          </a:xfrm>
          <a:prstGeom prst="rect">
            <a:avLst/>
          </a:prstGeom>
        </p:spPr>
        <p:txBody>
          <a:bodyPr anchor="t"/>
          <a:lstStyle>
            <a:lvl1pPr marL="285750" marR="0" indent="-285750" algn="l" defTabSz="914400" rtl="0" eaLnBrk="1" fontAlgn="auto" latinLnBrk="0" hangingPunct="1">
              <a:lnSpc>
                <a:spcPct val="200000"/>
              </a:lnSpc>
              <a:spcBef>
                <a:spcPts val="1000"/>
              </a:spcBef>
              <a:spcAft>
                <a:spcPts val="0"/>
              </a:spcAft>
              <a:buClrTx/>
              <a:buSzTx/>
              <a:buFont typeface="Arial" panose="020B0604020202020204" pitchFamily="34" charset="0"/>
              <a:buChar char="•"/>
              <a:tabLst/>
              <a:defRPr sz="1400" b="0" i="0" kern="1200">
                <a:solidFill>
                  <a:schemeClr val="bg1">
                    <a:lumMod val="50000"/>
                  </a:schemeClr>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53A51"/>
                </a:solidFill>
                <a:effectLst/>
                <a:uLnTx/>
                <a:uFillTx/>
                <a:latin typeface="Avenir Next" panose="020B0503020202020204" pitchFamily="34" charset="0"/>
                <a:ea typeface="+mn-ea"/>
                <a:cs typeface="+mn-cs"/>
              </a:rPr>
              <a:t>High grade targets (Garnet, Scout, Upper Midnight)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53A51"/>
                </a:solidFill>
                <a:effectLst/>
                <a:uLnTx/>
                <a:uFillTx/>
                <a:latin typeface="Avenir Next" panose="020B0503020202020204" pitchFamily="34" charset="0"/>
                <a:ea typeface="+mn-ea"/>
                <a:cs typeface="+mn-cs"/>
              </a:rPr>
              <a:t>Bulk tonnage targets (</a:t>
            </a:r>
            <a:r>
              <a:rPr kumimoji="0" lang="en-US" sz="1800" b="0" i="0" u="none" strike="noStrike" kern="1200" cap="none" spc="0" normalizeH="0" baseline="0" noProof="0" err="1">
                <a:ln>
                  <a:noFill/>
                </a:ln>
                <a:solidFill>
                  <a:srgbClr val="153A51"/>
                </a:solidFill>
                <a:effectLst/>
                <a:uLnTx/>
                <a:uFillTx/>
                <a:latin typeface="Avenir Next" panose="020B0503020202020204" pitchFamily="34" charset="0"/>
                <a:ea typeface="+mn-ea"/>
                <a:cs typeface="+mn-cs"/>
              </a:rPr>
              <a:t>Cinnamid</a:t>
            </a:r>
            <a:r>
              <a:rPr kumimoji="0" lang="en-US" sz="1800" b="0" i="0" u="none" strike="noStrike" kern="1200" cap="none" spc="0" normalizeH="0" baseline="0" noProof="0">
                <a:ln>
                  <a:noFill/>
                </a:ln>
                <a:solidFill>
                  <a:srgbClr val="153A51"/>
                </a:solidFill>
                <a:effectLst/>
                <a:uLnTx/>
                <a:uFillTx/>
                <a:latin typeface="Avenir Next" panose="020B0503020202020204" pitchFamily="34" charset="0"/>
                <a:ea typeface="+mn-ea"/>
                <a:cs typeface="+mn-cs"/>
              </a:rPr>
              <a:t>-Ridgetop, Saddle-Fern, Rabbit)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53A51"/>
                </a:solidFill>
                <a:effectLst/>
                <a:uLnTx/>
                <a:uFillTx/>
                <a:latin typeface="Avenir Next" panose="020B0503020202020204" pitchFamily="34" charset="0"/>
                <a:ea typeface="+mn-ea"/>
                <a:cs typeface="+mn-cs"/>
              </a:rPr>
              <a:t>Undefined airborne targets (Mule, Salt &amp; Pepper, Blow-out)</a:t>
            </a:r>
          </a:p>
        </p:txBody>
      </p:sp>
      <p:sp>
        <p:nvSpPr>
          <p:cNvPr id="4" name="Slide Number Placeholder 3">
            <a:extLst>
              <a:ext uri="{FF2B5EF4-FFF2-40B4-BE49-F238E27FC236}">
                <a16:creationId xmlns:a16="http://schemas.microsoft.com/office/drawing/2014/main" id="{1008C9BD-6664-FD1D-81FD-F50D6439245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C078A-0987-474C-AF9A-C6F1E0F78BFC}" type="slidenum">
              <a:rPr kumimoji="0" lang="en-US" sz="1100" b="0" i="0" u="none" strike="noStrike" kern="1200" cap="none" spc="0" normalizeH="0" baseline="0" noProof="0" smtClean="0">
                <a:ln>
                  <a:noFill/>
                </a:ln>
                <a:solidFill>
                  <a:srgbClr val="A5B7BD"/>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srgbClr val="A5B7BD"/>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7F6F7021-A985-9D80-25C3-D69B0F1D1EAA}"/>
              </a:ext>
            </a:extLst>
          </p:cNvPr>
          <p:cNvSpPr txBox="1">
            <a:spLocks/>
          </p:cNvSpPr>
          <p:nvPr/>
        </p:nvSpPr>
        <p:spPr>
          <a:xfrm>
            <a:off x="5605147" y="1217004"/>
            <a:ext cx="6256853" cy="30707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400" b="0" i="0" kern="1200" spc="200" baseline="0">
                <a:solidFill>
                  <a:srgbClr val="93B341"/>
                </a:solidFill>
                <a:latin typeface="Avenir Next Medium"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200" normalizeH="0" baseline="0" noProof="0">
                <a:ln>
                  <a:noFill/>
                </a:ln>
                <a:solidFill>
                  <a:srgbClr val="93B341"/>
                </a:solidFill>
                <a:effectLst/>
                <a:uLnTx/>
                <a:uFillTx/>
                <a:latin typeface="Avenir Next Medium" panose="020B0503020202020204" pitchFamily="34" charset="0"/>
                <a:ea typeface="+mn-ea"/>
                <a:cs typeface="+mn-cs"/>
              </a:rPr>
              <a:t>STIBNITE GOLD PROJECT MINERAL ENDOWMENT**</a:t>
            </a:r>
          </a:p>
        </p:txBody>
      </p:sp>
      <p:sp>
        <p:nvSpPr>
          <p:cNvPr id="20" name="Text Placeholder 5">
            <a:extLst>
              <a:ext uri="{FF2B5EF4-FFF2-40B4-BE49-F238E27FC236}">
                <a16:creationId xmlns:a16="http://schemas.microsoft.com/office/drawing/2014/main" id="{9B9BBFA5-094B-A66C-EE37-20365755F139}"/>
              </a:ext>
            </a:extLst>
          </p:cNvPr>
          <p:cNvSpPr txBox="1">
            <a:spLocks/>
          </p:cNvSpPr>
          <p:nvPr/>
        </p:nvSpPr>
        <p:spPr>
          <a:xfrm>
            <a:off x="6096000" y="1425134"/>
            <a:ext cx="3075312" cy="521890"/>
          </a:xfrm>
          <a:prstGeom prst="rect">
            <a:avLst/>
          </a:prstGeom>
        </p:spPr>
        <p:txBody>
          <a:bodyPr anchor="ctr"/>
          <a:lstStyle>
            <a:lvl1pPr marL="342900" marR="0" indent="-342900" algn="l" defTabSz="914400" rtl="0" eaLnBrk="1" fontAlgn="auto" latinLnBrk="0" hangingPunct="1">
              <a:lnSpc>
                <a:spcPct val="200000"/>
              </a:lnSpc>
              <a:spcBef>
                <a:spcPts val="1000"/>
              </a:spcBef>
              <a:spcAft>
                <a:spcPts val="0"/>
              </a:spcAft>
              <a:buClrTx/>
              <a:buSzTx/>
              <a:buFont typeface="+mj-lt"/>
              <a:buAutoNum type="arabicPeriod"/>
              <a:tabLst/>
              <a:defRPr sz="1600" b="0" i="0" kern="1200">
                <a:solidFill>
                  <a:schemeClr val="bg1">
                    <a:lumMod val="50000"/>
                  </a:schemeClr>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153A51"/>
              </a:buClr>
              <a:buSzTx/>
              <a:buFont typeface="+mj-lt"/>
              <a:buNone/>
              <a:tabLst/>
              <a:defRPr/>
            </a:pPr>
            <a:r>
              <a:rPr kumimoji="0" lang="en-US" sz="1400" b="0" i="0" u="none" strike="noStrike" kern="1200" cap="none" spc="0" normalizeH="0" baseline="0" noProof="0">
                <a:ln>
                  <a:noFill/>
                </a:ln>
                <a:solidFill>
                  <a:srgbClr val="153A51"/>
                </a:solidFill>
                <a:effectLst/>
                <a:uLnTx/>
                <a:uFillTx/>
                <a:latin typeface="Avenir Next"/>
                <a:ea typeface="+mn-ea"/>
                <a:cs typeface="+mn-cs"/>
              </a:rPr>
              <a:t>Million gold ounces</a:t>
            </a:r>
          </a:p>
        </p:txBody>
      </p:sp>
      <p:sp>
        <p:nvSpPr>
          <p:cNvPr id="7" name="Arrow: Up 6">
            <a:extLst>
              <a:ext uri="{FF2B5EF4-FFF2-40B4-BE49-F238E27FC236}">
                <a16:creationId xmlns:a16="http://schemas.microsoft.com/office/drawing/2014/main" id="{B3821C7D-85FE-9748-B09B-30E67275C27E}"/>
              </a:ext>
            </a:extLst>
          </p:cNvPr>
          <p:cNvSpPr/>
          <p:nvPr/>
        </p:nvSpPr>
        <p:spPr>
          <a:xfrm>
            <a:off x="9851010" y="2029506"/>
            <a:ext cx="1332322" cy="678730"/>
          </a:xfrm>
          <a:prstGeom prst="upArrow">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a:ea typeface="+mn-ea"/>
              <a:cs typeface="+mn-cs"/>
            </a:endParaRPr>
          </a:p>
        </p:txBody>
      </p:sp>
      <p:sp>
        <p:nvSpPr>
          <p:cNvPr id="16" name="TextBox 69">
            <a:extLst>
              <a:ext uri="{FF2B5EF4-FFF2-40B4-BE49-F238E27FC236}">
                <a16:creationId xmlns:a16="http://schemas.microsoft.com/office/drawing/2014/main" id="{8C8A9548-543E-48C8-88A6-99391A93896E}"/>
              </a:ext>
            </a:extLst>
          </p:cNvPr>
          <p:cNvSpPr txBox="1"/>
          <p:nvPr/>
        </p:nvSpPr>
        <p:spPr>
          <a:xfrm>
            <a:off x="520085" y="5640996"/>
            <a:ext cx="11341915" cy="10464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rgbClr val="153A51"/>
                </a:solidFill>
                <a:latin typeface="Avenir Next"/>
              </a:defRPr>
            </a:lvl1pPr>
            <a:lvl2pPr marL="457200" algn="l" defTabSz="914400" rtl="0" eaLnBrk="1" latinLnBrk="0" hangingPunct="1">
              <a:defRPr sz="1800" kern="1200">
                <a:solidFill>
                  <a:srgbClr val="153A51"/>
                </a:solidFill>
                <a:latin typeface="Avenir Next"/>
              </a:defRPr>
            </a:lvl2pPr>
            <a:lvl3pPr marL="914400" algn="l" defTabSz="914400" rtl="0" eaLnBrk="1" latinLnBrk="0" hangingPunct="1">
              <a:defRPr sz="1800" kern="1200">
                <a:solidFill>
                  <a:srgbClr val="153A51"/>
                </a:solidFill>
                <a:latin typeface="Avenir Next"/>
              </a:defRPr>
            </a:lvl3pPr>
            <a:lvl4pPr marL="1371600" algn="l" defTabSz="914400" rtl="0" eaLnBrk="1" latinLnBrk="0" hangingPunct="1">
              <a:defRPr sz="1800" kern="1200">
                <a:solidFill>
                  <a:srgbClr val="153A51"/>
                </a:solidFill>
                <a:latin typeface="Avenir Next"/>
              </a:defRPr>
            </a:lvl4pPr>
            <a:lvl5pPr marL="1828800" algn="l" defTabSz="914400" rtl="0" eaLnBrk="1" latinLnBrk="0" hangingPunct="1">
              <a:defRPr sz="1800" kern="1200">
                <a:solidFill>
                  <a:srgbClr val="153A51"/>
                </a:solidFill>
                <a:latin typeface="Avenir Next"/>
              </a:defRPr>
            </a:lvl5pPr>
            <a:lvl6pPr marL="2286000" algn="l" defTabSz="914400" rtl="0" eaLnBrk="1" latinLnBrk="0" hangingPunct="1">
              <a:defRPr sz="1800" kern="1200">
                <a:solidFill>
                  <a:srgbClr val="153A51"/>
                </a:solidFill>
                <a:latin typeface="Avenir Next"/>
              </a:defRPr>
            </a:lvl6pPr>
            <a:lvl7pPr marL="2743200" algn="l" defTabSz="914400" rtl="0" eaLnBrk="1" latinLnBrk="0" hangingPunct="1">
              <a:defRPr sz="1800" kern="1200">
                <a:solidFill>
                  <a:srgbClr val="153A51"/>
                </a:solidFill>
                <a:latin typeface="Avenir Next"/>
              </a:defRPr>
            </a:lvl7pPr>
            <a:lvl8pPr marL="3200400" algn="l" defTabSz="914400" rtl="0" eaLnBrk="1" latinLnBrk="0" hangingPunct="1">
              <a:defRPr sz="1800" kern="1200">
                <a:solidFill>
                  <a:srgbClr val="153A51"/>
                </a:solidFill>
                <a:latin typeface="Avenir Next"/>
              </a:defRPr>
            </a:lvl8pPr>
            <a:lvl9pPr marL="3657600" algn="l" defTabSz="914400" rtl="0" eaLnBrk="1" latinLnBrk="0" hangingPunct="1">
              <a:defRPr sz="1800" kern="1200">
                <a:solidFill>
                  <a:srgbClr val="153A51"/>
                </a:solidFill>
                <a:latin typeface="Avenir Next"/>
              </a:defRPr>
            </a:lvl9pPr>
          </a:lstStyle>
          <a:p>
            <a:pPr marL="15875" marR="6350" lvl="0" indent="0" algn="l"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13" normalizeH="0" baseline="30000" noProof="0">
              <a:ln>
                <a:noFill/>
              </a:ln>
              <a:solidFill>
                <a:srgbClr val="153A51">
                  <a:lumMod val="75000"/>
                </a:srgbClr>
              </a:solidFill>
              <a:effectLst/>
              <a:uLnTx/>
              <a:uFillTx/>
              <a:latin typeface="+mn-lt"/>
              <a:ea typeface="Calibri" panose="020F0502020204030204" pitchFamily="34" charset="0"/>
              <a:cs typeface="Calibri" panose="020F0502020204030204" pitchFamily="34" charset="0"/>
            </a:endParaRPr>
          </a:p>
          <a:p>
            <a:pPr marL="15875" marR="635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3" normalizeH="0" baseline="30000" noProof="0">
                <a:ln>
                  <a:noFill/>
                </a:ln>
                <a:solidFill>
                  <a:srgbClr val="153A51">
                    <a:lumMod val="75000"/>
                  </a:srgbClr>
                </a:solidFill>
                <a:effectLst/>
                <a:uLnTx/>
                <a:uFillTx/>
                <a:latin typeface="+mn-lt"/>
                <a:ea typeface="Calibri" panose="020F0502020204030204" pitchFamily="34" charset="0"/>
                <a:cs typeface="Calibri" panose="020F0502020204030204" pitchFamily="34" charset="0"/>
              </a:rPr>
              <a:t>*</a:t>
            </a:r>
            <a:r>
              <a:rPr kumimoji="0" lang="en-US" sz="800" b="0" i="1" u="none" strike="noStrike" kern="1200" cap="none" spc="13" normalizeH="0" baseline="0" noProof="0">
                <a:ln>
                  <a:noFill/>
                </a:ln>
                <a:solidFill>
                  <a:srgbClr val="153A51">
                    <a:lumMod val="75000"/>
                  </a:srgbClr>
                </a:solidFill>
                <a:effectLst/>
                <a:uLnTx/>
                <a:uFillTx/>
                <a:latin typeface="+mn-lt"/>
                <a:ea typeface="Calibri" panose="020F0502020204030204" pitchFamily="34" charset="0"/>
                <a:cs typeface="Calibri" panose="020F0502020204030204" pitchFamily="34" charset="0"/>
              </a:rPr>
              <a:t>Some of the prospects are conceptual in nature, there has been insufficient exploration to define a mineral resource and it is uncertain if further exploration will result in the target being delineated as a mineral resource. See the section titled "Forward-Looking Statements" at the beginning of this presentation.</a:t>
            </a:r>
            <a:endParaRPr kumimoji="0" lang="en-US" sz="800" b="0" i="0" u="none" strike="noStrike" kern="1200" cap="none" spc="0" normalizeH="0" baseline="0" noProof="0">
              <a:ln>
                <a:noFill/>
              </a:ln>
              <a:solidFill>
                <a:srgbClr val="153A51">
                  <a:lumMod val="75000"/>
                </a:srgbClr>
              </a:solidFill>
              <a:effectLst/>
              <a:uLnTx/>
              <a:uFillTx/>
              <a:latin typeface="+mn-lt"/>
              <a:ea typeface="Calibri" panose="020F0502020204030204" pitchFamily="34" charset="0"/>
              <a:cs typeface="Calibri" panose="020F0502020204030204" pitchFamily="34" charset="0"/>
            </a:endParaRPr>
          </a:p>
          <a:p>
            <a:pPr marL="15875" marR="635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3" normalizeH="0" baseline="30000" noProof="0">
                <a:ln>
                  <a:noFill/>
                </a:ln>
                <a:solidFill>
                  <a:srgbClr val="153A51">
                    <a:lumMod val="75000"/>
                  </a:srgbClr>
                </a:solidFill>
                <a:effectLst/>
                <a:uLnTx/>
                <a:uFillTx/>
                <a:latin typeface="+mn-lt"/>
                <a:ea typeface="+mn-ea"/>
                <a:cs typeface="Arial"/>
              </a:rPr>
              <a:t>**</a:t>
            </a:r>
            <a:r>
              <a:rPr kumimoji="0" lang="en-US" sz="800" b="0" i="1" u="none" strike="noStrike" kern="1200" cap="none" spc="13" normalizeH="0" baseline="0" noProof="0">
                <a:ln>
                  <a:noFill/>
                </a:ln>
                <a:solidFill>
                  <a:srgbClr val="153A51">
                    <a:lumMod val="75000"/>
                  </a:srgbClr>
                </a:solidFill>
                <a:effectLst/>
                <a:uLnTx/>
                <a:uFillTx/>
                <a:latin typeface="+mn-lt"/>
                <a:ea typeface="+mn-ea"/>
                <a:cs typeface="Arial"/>
              </a:rPr>
              <a:t>Based on the FS, which is intended to be read as a whole, and sections should not be read or relied upon out of context. The information in this presentation is subject to the assumptions, exclusions and qualifications contained in the Technical Reports. See “Cautionary Note and Technical Disclosure” and "Regulatory Information" at the beginning and end of this presentation, respectively</a:t>
            </a:r>
            <a:r>
              <a:rPr kumimoji="0" lang="en-US" sz="800" b="0" i="1" u="none" strike="noStrike" kern="1200" cap="none" spc="7" normalizeH="0" baseline="0" noProof="0">
                <a:ln>
                  <a:noFill/>
                </a:ln>
                <a:solidFill>
                  <a:srgbClr val="153A51">
                    <a:lumMod val="75000"/>
                  </a:srgbClr>
                </a:solidFill>
                <a:effectLst/>
                <a:uLnTx/>
                <a:uFillTx/>
                <a:latin typeface="+mn-lt"/>
                <a:ea typeface="+mn-ea"/>
                <a:cs typeface="Arial"/>
              </a:rPr>
              <a:t>. </a:t>
            </a:r>
            <a:r>
              <a:rPr kumimoji="0" lang="en-US" sz="800" b="0" i="1" u="none" strike="noStrike" kern="1200" cap="none" spc="7" normalizeH="0" baseline="0" noProof="0">
                <a:ln>
                  <a:noFill/>
                </a:ln>
                <a:solidFill>
                  <a:srgbClr val="153A51">
                    <a:lumMod val="75000"/>
                  </a:srgbClr>
                </a:solidFill>
                <a:effectLst/>
                <a:uLnTx/>
                <a:uFillTx/>
                <a:latin typeface="+mn-lt"/>
                <a:ea typeface="Avenir Next"/>
                <a:cs typeface="Avenir Next"/>
              </a:rPr>
              <a:t>Mineral Reserves were calculated using an Au price of $1600/oz and Sb price of $3.50/</a:t>
            </a:r>
            <a:r>
              <a:rPr kumimoji="0" lang="en-US" sz="800" b="0" i="1" u="none" strike="noStrike" kern="1200" cap="none" spc="7" normalizeH="0" baseline="0" noProof="0" err="1">
                <a:ln>
                  <a:noFill/>
                </a:ln>
                <a:solidFill>
                  <a:srgbClr val="153A51">
                    <a:lumMod val="75000"/>
                  </a:srgbClr>
                </a:solidFill>
                <a:effectLst/>
                <a:uLnTx/>
                <a:uFillTx/>
                <a:latin typeface="+mn-lt"/>
                <a:ea typeface="Avenir Next"/>
                <a:cs typeface="Avenir Next"/>
              </a:rPr>
              <a:t>lb</a:t>
            </a:r>
            <a:r>
              <a:rPr kumimoji="0" lang="en-US" sz="800" b="0" i="1" u="none" strike="noStrike" kern="1200" cap="none" spc="7" normalizeH="0" baseline="0" noProof="0">
                <a:ln>
                  <a:noFill/>
                </a:ln>
                <a:solidFill>
                  <a:srgbClr val="153A51">
                    <a:lumMod val="75000"/>
                  </a:srgbClr>
                </a:solidFill>
                <a:effectLst/>
                <a:uLnTx/>
                <a:uFillTx/>
                <a:latin typeface="+mn-lt"/>
                <a:ea typeface="Avenir Next"/>
                <a:cs typeface="Avenir Next"/>
              </a:rPr>
              <a:t> and variable cut off grade of 0.39-0.49 g/t Au. Mineral Resources were calculated using a $1250/oz Au price and sulfide cut off grade of 0.45 g/t Au and oxide COG of 0.4 g/t Au based on the 2020 Feasibility Study. Based on a gold price of $1,500/oz in the TRS, Mineral Resources  increased to 6.3Mozs @1.33 g/t using a sulfide cut off grade of 0.40 g/t Au and oxide cut off grade of 0.35 g/t Au. </a:t>
            </a:r>
            <a:r>
              <a:rPr kumimoji="0" lang="en-US" sz="800" b="0" i="0" u="none" strike="noStrike" kern="1200" cap="none" spc="7" normalizeH="0" baseline="0" noProof="0">
                <a:ln>
                  <a:noFill/>
                </a:ln>
                <a:solidFill>
                  <a:srgbClr val="153A51">
                    <a:lumMod val="75000"/>
                  </a:srgbClr>
                </a:solidFill>
                <a:effectLst/>
                <a:uLnTx/>
                <a:uFillTx/>
                <a:latin typeface="+mn-lt"/>
                <a:ea typeface="Avenir Next"/>
                <a:cs typeface="Segoe UI"/>
              </a:rPr>
              <a:t>Inferred mineral resources are considered too speculative geologically to have economic considerations applied to them that would enable them to be categorized as mineral reserves.</a:t>
            </a:r>
            <a:endParaRPr kumimoji="0" lang="en-US" sz="800" b="0" i="1" u="none" strike="noStrike" kern="1200" cap="none" spc="7" normalizeH="0" baseline="0" noProof="0">
              <a:ln>
                <a:noFill/>
              </a:ln>
              <a:solidFill>
                <a:srgbClr val="153A51">
                  <a:lumMod val="75000"/>
                </a:srgbClr>
              </a:solidFill>
              <a:effectLst/>
              <a:uLnTx/>
              <a:uFillTx/>
              <a:latin typeface="+mn-lt"/>
              <a:ea typeface="+mn-ea"/>
              <a:cs typeface="Arial"/>
            </a:endParaRPr>
          </a:p>
        </p:txBody>
      </p:sp>
    </p:spTree>
    <p:extLst>
      <p:ext uri="{BB962C8B-B14F-4D97-AF65-F5344CB8AC3E}">
        <p14:creationId xmlns:p14="http://schemas.microsoft.com/office/powerpoint/2010/main" val="402934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EB6D01-F1F8-F233-DECC-B90DF778ADC7}"/>
              </a:ext>
            </a:extLst>
          </p:cNvPr>
          <p:cNvSpPr/>
          <p:nvPr/>
        </p:nvSpPr>
        <p:spPr>
          <a:xfrm>
            <a:off x="527598" y="1206631"/>
            <a:ext cx="6013144" cy="5354425"/>
          </a:xfrm>
          <a:prstGeom prst="rect">
            <a:avLst/>
          </a:prstGeom>
          <a:solidFill>
            <a:srgbClr val="EEF8F9">
              <a:alpha val="5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8F497B51-6444-4D53-8E9A-364AF07DC3F8}"/>
              </a:ext>
            </a:extLst>
          </p:cNvPr>
          <p:cNvGraphicFramePr/>
          <p:nvPr/>
        </p:nvGraphicFramePr>
        <p:xfrm>
          <a:off x="6797888" y="1786408"/>
          <a:ext cx="4750250" cy="419108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514DDB2-6748-3D46-9D00-43A8CBFF18BC}"/>
              </a:ext>
            </a:extLst>
          </p:cNvPr>
          <p:cNvSpPr>
            <a:spLocks noGrp="1"/>
          </p:cNvSpPr>
          <p:nvPr>
            <p:ph type="title"/>
          </p:nvPr>
        </p:nvSpPr>
        <p:spPr>
          <a:xfrm>
            <a:off x="474001" y="526387"/>
            <a:ext cx="10821256" cy="550867"/>
          </a:xfrm>
        </p:spPr>
        <p:txBody>
          <a:bodyPr lIns="91440" tIns="45720" rIns="91440" bIns="45720" anchor="t"/>
          <a:lstStyle/>
          <a:p>
            <a:r>
              <a:rPr lang="en-US" sz="4000">
                <a:latin typeface="Klinic Slab Medium"/>
              </a:rPr>
              <a:t>ONLY U.S. RESERVE OF ANTIMONY</a:t>
            </a:r>
            <a:r>
              <a:rPr lang="en-US" sz="3600" baseline="30000">
                <a:latin typeface="Klinic Slab Medium"/>
              </a:rPr>
              <a:t>1</a:t>
            </a:r>
            <a:endParaRPr lang="en-US" sz="4000" baseline="30000">
              <a:latin typeface="Klinic Slab Medium"/>
            </a:endParaRPr>
          </a:p>
        </p:txBody>
      </p:sp>
      <p:sp>
        <p:nvSpPr>
          <p:cNvPr id="6" name="Text Placeholder 5">
            <a:extLst>
              <a:ext uri="{FF2B5EF4-FFF2-40B4-BE49-F238E27FC236}">
                <a16:creationId xmlns:a16="http://schemas.microsoft.com/office/drawing/2014/main" id="{0EAD5B12-86A4-E349-A856-F73B7355DD6B}"/>
              </a:ext>
            </a:extLst>
          </p:cNvPr>
          <p:cNvSpPr>
            <a:spLocks noGrp="1"/>
          </p:cNvSpPr>
          <p:nvPr>
            <p:ph type="body" idx="11"/>
          </p:nvPr>
        </p:nvSpPr>
        <p:spPr>
          <a:xfrm>
            <a:off x="572636" y="1786408"/>
            <a:ext cx="6013144" cy="3398334"/>
          </a:xfrm>
        </p:spPr>
        <p:txBody>
          <a:bodyPr/>
          <a:lstStyle/>
          <a:p>
            <a:pPr marL="285750" indent="-285750">
              <a:lnSpc>
                <a:spcPct val="150000"/>
              </a:lnSpc>
              <a:spcBef>
                <a:spcPts val="0"/>
              </a:spcBef>
              <a:buFont typeface="Wingdings" panose="05000000000000000000" pitchFamily="2" charset="2"/>
              <a:buChar char="ü"/>
            </a:pPr>
            <a:r>
              <a:rPr lang="en-US" sz="1800" dirty="0">
                <a:solidFill>
                  <a:schemeClr val="tx1"/>
                </a:solidFill>
              </a:rPr>
              <a:t>Antimony is essential to industrial and national defense</a:t>
            </a:r>
          </a:p>
          <a:p>
            <a:pPr marL="285750" indent="-285750">
              <a:lnSpc>
                <a:spcPct val="150000"/>
              </a:lnSpc>
              <a:spcBef>
                <a:spcPts val="0"/>
              </a:spcBef>
              <a:buFont typeface="Wingdings" panose="05000000000000000000" pitchFamily="2" charset="2"/>
              <a:buChar char="ü"/>
            </a:pPr>
            <a:r>
              <a:rPr lang="en-US" sz="1800" dirty="0">
                <a:solidFill>
                  <a:schemeClr val="tx1"/>
                </a:solidFill>
              </a:rPr>
              <a:t>The United States has no domestic mined production</a:t>
            </a:r>
          </a:p>
          <a:p>
            <a:pPr marL="285750" indent="-285750">
              <a:lnSpc>
                <a:spcPct val="150000"/>
              </a:lnSpc>
              <a:spcBef>
                <a:spcPts val="0"/>
              </a:spcBef>
              <a:buFont typeface="Wingdings" panose="05000000000000000000" pitchFamily="2" charset="2"/>
              <a:buChar char="ü"/>
            </a:pPr>
            <a:r>
              <a:rPr lang="en-US" altLang="ko-KR" sz="1800" dirty="0">
                <a:solidFill>
                  <a:schemeClr val="tx1"/>
                </a:solidFill>
                <a:latin typeface="Avenir Next" panose="020B0503020202020204"/>
                <a:cs typeface="Calibri" panose="020F0502020204030204" pitchFamily="34" charset="0"/>
              </a:rPr>
              <a:t>China &amp; Russia dominate the world supply (&gt;70%)</a:t>
            </a:r>
          </a:p>
          <a:p>
            <a:pPr marL="285750" indent="-285750">
              <a:lnSpc>
                <a:spcPct val="150000"/>
              </a:lnSpc>
              <a:spcBef>
                <a:spcPts val="0"/>
              </a:spcBef>
              <a:buFont typeface="Wingdings" panose="05000000000000000000" pitchFamily="2" charset="2"/>
              <a:buChar char="ü"/>
            </a:pPr>
            <a:r>
              <a:rPr lang="en-US" altLang="ko-KR" sz="1800" dirty="0">
                <a:solidFill>
                  <a:schemeClr val="tx1"/>
                </a:solidFill>
                <a:latin typeface="Avenir Next" panose="020B0503020202020204"/>
                <a:cs typeface="Calibri" panose="020F0502020204030204" pitchFamily="34" charset="0"/>
              </a:rPr>
              <a:t>China began antimony export controls in 2024</a:t>
            </a:r>
          </a:p>
          <a:p>
            <a:pPr marL="285750" indent="-285750">
              <a:lnSpc>
                <a:spcPct val="150000"/>
              </a:lnSpc>
              <a:spcBef>
                <a:spcPts val="0"/>
              </a:spcBef>
              <a:buFont typeface="Wingdings" panose="05000000000000000000" pitchFamily="2" charset="2"/>
              <a:buChar char="ü"/>
            </a:pPr>
            <a:r>
              <a:rPr lang="en-US" sz="1800" dirty="0">
                <a:solidFill>
                  <a:schemeClr val="tx1"/>
                </a:solidFill>
              </a:rPr>
              <a:t>Perpetua received over $80 million in Department of Defense grants since 2022</a:t>
            </a:r>
          </a:p>
        </p:txBody>
      </p:sp>
      <p:sp>
        <p:nvSpPr>
          <p:cNvPr id="3" name="Slide Number Placeholder 2">
            <a:extLst>
              <a:ext uri="{FF2B5EF4-FFF2-40B4-BE49-F238E27FC236}">
                <a16:creationId xmlns:a16="http://schemas.microsoft.com/office/drawing/2014/main" id="{534E5DDA-3992-222B-2ECD-F67313B506E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C078A-0987-474C-AF9A-C6F1E0F78BFC}" type="slidenum">
              <a:rPr kumimoji="0" lang="en-US" sz="1200" b="0" i="0" u="none" strike="noStrike" kern="1200" cap="none" spc="0" normalizeH="0" baseline="0" noProof="0" smtClean="0">
                <a:ln>
                  <a:noFill/>
                </a:ln>
                <a:solidFill>
                  <a:srgbClr val="153A5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153A51">
                  <a:tint val="75000"/>
                </a:srgb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5E6B298-7C4E-55EA-B1BE-2B7E4D8D7CE2}"/>
              </a:ext>
            </a:extLst>
          </p:cNvPr>
          <p:cNvSpPr txBox="1"/>
          <p:nvPr/>
        </p:nvSpPr>
        <p:spPr>
          <a:xfrm>
            <a:off x="617001" y="1386298"/>
            <a:ext cx="36270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709236"/>
                </a:solidFill>
                <a:effectLst/>
                <a:uLnTx/>
                <a:uFillTx/>
                <a:latin typeface="Avenir Next" panose="020B0503020202020204"/>
                <a:ea typeface="+mn-ea"/>
                <a:cs typeface="+mn-cs"/>
              </a:rPr>
              <a:t>ANTIMONY - IT’S CRITICAL</a:t>
            </a:r>
            <a:endParaRPr kumimoji="0" lang="en-US" sz="3200" b="1" i="0" u="none" strike="noStrike" kern="1200" cap="none" spc="0" normalizeH="0" baseline="0" noProof="0">
              <a:ln>
                <a:noFill/>
              </a:ln>
              <a:solidFill>
                <a:srgbClr val="709236"/>
              </a:solidFill>
              <a:effectLst/>
              <a:uLnTx/>
              <a:uFillTx/>
              <a:latin typeface="Avenir Next" panose="020B0503020202020204"/>
              <a:ea typeface="+mn-ea"/>
              <a:cs typeface="+mn-cs"/>
            </a:endParaRPr>
          </a:p>
        </p:txBody>
      </p:sp>
      <p:sp>
        <p:nvSpPr>
          <p:cNvPr id="22" name="TextBox 21">
            <a:extLst>
              <a:ext uri="{FF2B5EF4-FFF2-40B4-BE49-F238E27FC236}">
                <a16:creationId xmlns:a16="http://schemas.microsoft.com/office/drawing/2014/main" id="{22F11BFB-286B-4F2B-9458-A54CE7AA8419}"/>
              </a:ext>
            </a:extLst>
          </p:cNvPr>
          <p:cNvSpPr txBox="1"/>
          <p:nvPr/>
        </p:nvSpPr>
        <p:spPr>
          <a:xfrm>
            <a:off x="7336825" y="5977493"/>
            <a:ext cx="35323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153A51"/>
                </a:solidFill>
                <a:effectLst/>
                <a:uLnTx/>
                <a:uFillTx/>
                <a:latin typeface="Avenir Next" panose="020B0503020202020204"/>
                <a:ea typeface="+mn-ea"/>
                <a:cs typeface="Calibri" panose="020F0502020204030204" pitchFamily="34" charset="0"/>
              </a:rPr>
              <a:t>Note: 2024 world production estimates by the USGS are rounded, and as such the percentages shown may not add to 100%.</a:t>
            </a:r>
          </a:p>
        </p:txBody>
      </p:sp>
      <p:sp>
        <p:nvSpPr>
          <p:cNvPr id="4" name="Title 1">
            <a:extLst>
              <a:ext uri="{FF2B5EF4-FFF2-40B4-BE49-F238E27FC236}">
                <a16:creationId xmlns:a16="http://schemas.microsoft.com/office/drawing/2014/main" id="{3DDC44C1-D154-D58A-99AD-40DEDBA8AD60}"/>
              </a:ext>
            </a:extLst>
          </p:cNvPr>
          <p:cNvSpPr txBox="1">
            <a:spLocks/>
          </p:cNvSpPr>
          <p:nvPr/>
        </p:nvSpPr>
        <p:spPr>
          <a:xfrm>
            <a:off x="6532779" y="1386298"/>
            <a:ext cx="4938054" cy="248837"/>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rgbClr val="103952"/>
                </a:solidFill>
                <a:effectLst/>
                <a:uLnTx/>
                <a:uFillTx/>
                <a:latin typeface="Avenir Next"/>
                <a:ea typeface="+mj-ea"/>
                <a:cs typeface="+mj-cs"/>
              </a:rPr>
              <a:t>World Antimony 2024 Production (USGS)</a:t>
            </a:r>
          </a:p>
        </p:txBody>
      </p:sp>
      <p:pic>
        <p:nvPicPr>
          <p:cNvPr id="9" name="Picture 8">
            <a:extLst>
              <a:ext uri="{FF2B5EF4-FFF2-40B4-BE49-F238E27FC236}">
                <a16:creationId xmlns:a16="http://schemas.microsoft.com/office/drawing/2014/main" id="{2502BA4A-E6CC-AF25-AD9D-922930DE669E}"/>
              </a:ext>
            </a:extLst>
          </p:cNvPr>
          <p:cNvPicPr>
            <a:picLocks noChangeAspect="1"/>
          </p:cNvPicPr>
          <p:nvPr/>
        </p:nvPicPr>
        <p:blipFill>
          <a:blip r:embed="rId4"/>
          <a:srcRect t="41865" r="16697"/>
          <a:stretch>
            <a:fillRect/>
          </a:stretch>
        </p:blipFill>
        <p:spPr>
          <a:xfrm>
            <a:off x="643862" y="4440025"/>
            <a:ext cx="5728658" cy="1906800"/>
          </a:xfrm>
          <a:prstGeom prst="rect">
            <a:avLst/>
          </a:prstGeom>
        </p:spPr>
      </p:pic>
      <p:sp>
        <p:nvSpPr>
          <p:cNvPr id="13" name="TextBox 12">
            <a:extLst>
              <a:ext uri="{FF2B5EF4-FFF2-40B4-BE49-F238E27FC236}">
                <a16:creationId xmlns:a16="http://schemas.microsoft.com/office/drawing/2014/main" id="{C6983249-00D5-7B17-E6A0-2F9FFD416AE6}"/>
              </a:ext>
            </a:extLst>
          </p:cNvPr>
          <p:cNvSpPr txBox="1"/>
          <p:nvPr/>
        </p:nvSpPr>
        <p:spPr>
          <a:xfrm>
            <a:off x="617001" y="6357790"/>
            <a:ext cx="609600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30000" noProof="0">
                <a:ln>
                  <a:noFill/>
                </a:ln>
                <a:effectLst/>
                <a:uLnTx/>
                <a:uFillTx/>
                <a:latin typeface="Avenir Next" panose="020B0503020202020204"/>
              </a:rPr>
              <a:t>1</a:t>
            </a:r>
            <a:r>
              <a:rPr kumimoji="0" lang="en-US" sz="800" b="0" i="1" u="none" strike="noStrike" kern="1200" cap="none" spc="0" normalizeH="0" baseline="0" noProof="0">
                <a:ln>
                  <a:noFill/>
                </a:ln>
                <a:effectLst/>
                <a:uLnTx/>
                <a:uFillTx/>
                <a:latin typeface="Avenir Next" panose="020B0503020202020204"/>
              </a:rPr>
              <a:t>Source: U.S. Geological Survey, Mineral Commodity Report Summaries, January 2024.</a:t>
            </a:r>
            <a:endParaRPr kumimoji="0" lang="en-US" sz="800" b="0" i="1" u="none" strike="noStrike" kern="1200" cap="none" spc="0" normalizeH="0" baseline="30000" noProof="0">
              <a:ln>
                <a:noFill/>
              </a:ln>
              <a:effectLst/>
              <a:uLnTx/>
              <a:uFillTx/>
              <a:latin typeface="Avenir Next" panose="020B0503020202020204"/>
            </a:endParaRPr>
          </a:p>
        </p:txBody>
      </p:sp>
    </p:spTree>
    <p:extLst>
      <p:ext uri="{BB962C8B-B14F-4D97-AF65-F5344CB8AC3E}">
        <p14:creationId xmlns:p14="http://schemas.microsoft.com/office/powerpoint/2010/main" val="346408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99E7-6305-DF20-1581-8D66B12613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B65745-9DBD-B428-1A17-988C17352BF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C078A-0987-474C-AF9A-C6F1E0F78BFC}" type="slidenum">
              <a:rPr kumimoji="0" lang="en-US" sz="1200" b="0" i="0" u="none" strike="noStrike" kern="1200" cap="none" spc="0" normalizeH="0" baseline="0" noProof="0" smtClean="0">
                <a:ln>
                  <a:noFill/>
                </a:ln>
                <a:solidFill>
                  <a:srgbClr val="153A5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153A51">
                  <a:tint val="75000"/>
                </a:srgbClr>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CFBD0A4D-C38D-19A1-1F2F-1230F2127FAA}"/>
              </a:ext>
            </a:extLst>
          </p:cNvPr>
          <p:cNvSpPr txBox="1">
            <a:spLocks/>
          </p:cNvSpPr>
          <p:nvPr/>
        </p:nvSpPr>
        <p:spPr>
          <a:xfrm>
            <a:off x="474001" y="526387"/>
            <a:ext cx="10631965" cy="10875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all" spc="0" normalizeH="0" baseline="0" noProof="0">
                <a:ln>
                  <a:noFill/>
                </a:ln>
                <a:solidFill>
                  <a:srgbClr val="153A51"/>
                </a:solidFill>
                <a:effectLst/>
                <a:uLnTx/>
                <a:uFillTx/>
                <a:latin typeface="Klinic Slab Medium" pitchFamily="50" charset="0"/>
                <a:ea typeface="+mj-ea"/>
                <a:cs typeface="+mj-cs"/>
              </a:rPr>
              <a:t>FUNDING PLAN FOR Stibnite Gold project DEVELOPMENT</a:t>
            </a:r>
            <a:endParaRPr kumimoji="0" lang="en-US" sz="4000" b="0" i="0" u="none" strike="noStrike" kern="1200" cap="none" spc="0" normalizeH="0" baseline="0" noProof="0">
              <a:ln>
                <a:noFill/>
              </a:ln>
              <a:solidFill>
                <a:srgbClr val="153A51"/>
              </a:solidFill>
              <a:effectLst/>
              <a:uLnTx/>
              <a:uFillTx/>
              <a:latin typeface="Klinic Slab Medium" pitchFamily="50" charset="0"/>
              <a:ea typeface="+mj-ea"/>
              <a:cs typeface="+mj-cs"/>
            </a:endParaRPr>
          </a:p>
        </p:txBody>
      </p:sp>
      <p:graphicFrame>
        <p:nvGraphicFramePr>
          <p:cNvPr id="4" name="Table 3">
            <a:extLst>
              <a:ext uri="{FF2B5EF4-FFF2-40B4-BE49-F238E27FC236}">
                <a16:creationId xmlns:a16="http://schemas.microsoft.com/office/drawing/2014/main" id="{39ACD510-E279-8C41-282E-1B3F6EA9DBE4}"/>
              </a:ext>
            </a:extLst>
          </p:cNvPr>
          <p:cNvGraphicFramePr>
            <a:graphicFrameLocks noGrp="1"/>
          </p:cNvGraphicFramePr>
          <p:nvPr>
            <p:extLst>
              <p:ext uri="{D42A27DB-BD31-4B8C-83A1-F6EECF244321}">
                <p14:modId xmlns:p14="http://schemas.microsoft.com/office/powerpoint/2010/main" val="1669262090"/>
              </p:ext>
            </p:extLst>
          </p:nvPr>
        </p:nvGraphicFramePr>
        <p:xfrm>
          <a:off x="558239" y="1856287"/>
          <a:ext cx="10991210" cy="3404278"/>
        </p:xfrm>
        <a:graphic>
          <a:graphicData uri="http://schemas.openxmlformats.org/drawingml/2006/table">
            <a:tbl>
              <a:tblPr firstRow="1" bandRow="1">
                <a:tableStyleId>{5C22544A-7EE6-4342-B048-85BDC9FD1C3A}</a:tableStyleId>
              </a:tblPr>
              <a:tblGrid>
                <a:gridCol w="2530950">
                  <a:extLst>
                    <a:ext uri="{9D8B030D-6E8A-4147-A177-3AD203B41FA5}">
                      <a16:colId xmlns:a16="http://schemas.microsoft.com/office/drawing/2014/main" val="2361492608"/>
                    </a:ext>
                  </a:extLst>
                </a:gridCol>
                <a:gridCol w="1359243">
                  <a:extLst>
                    <a:ext uri="{9D8B030D-6E8A-4147-A177-3AD203B41FA5}">
                      <a16:colId xmlns:a16="http://schemas.microsoft.com/office/drawing/2014/main" val="2639830621"/>
                    </a:ext>
                  </a:extLst>
                </a:gridCol>
                <a:gridCol w="1524000">
                  <a:extLst>
                    <a:ext uri="{9D8B030D-6E8A-4147-A177-3AD203B41FA5}">
                      <a16:colId xmlns:a16="http://schemas.microsoft.com/office/drawing/2014/main" val="1232044162"/>
                    </a:ext>
                  </a:extLst>
                </a:gridCol>
                <a:gridCol w="1515763">
                  <a:extLst>
                    <a:ext uri="{9D8B030D-6E8A-4147-A177-3AD203B41FA5}">
                      <a16:colId xmlns:a16="http://schemas.microsoft.com/office/drawing/2014/main" val="379644320"/>
                    </a:ext>
                  </a:extLst>
                </a:gridCol>
                <a:gridCol w="1301578">
                  <a:extLst>
                    <a:ext uri="{9D8B030D-6E8A-4147-A177-3AD203B41FA5}">
                      <a16:colId xmlns:a16="http://schemas.microsoft.com/office/drawing/2014/main" val="617452265"/>
                    </a:ext>
                  </a:extLst>
                </a:gridCol>
                <a:gridCol w="1762897">
                  <a:extLst>
                    <a:ext uri="{9D8B030D-6E8A-4147-A177-3AD203B41FA5}">
                      <a16:colId xmlns:a16="http://schemas.microsoft.com/office/drawing/2014/main" val="3294459837"/>
                    </a:ext>
                  </a:extLst>
                </a:gridCol>
                <a:gridCol w="996779">
                  <a:extLst>
                    <a:ext uri="{9D8B030D-6E8A-4147-A177-3AD203B41FA5}">
                      <a16:colId xmlns:a16="http://schemas.microsoft.com/office/drawing/2014/main" val="540860733"/>
                    </a:ext>
                  </a:extLst>
                </a:gridCol>
              </a:tblGrid>
              <a:tr h="592769">
                <a:tc gridSpan="7">
                  <a:txBody>
                    <a:bodyPr/>
                    <a:lstStyle/>
                    <a:p>
                      <a:pPr algn="ctr"/>
                      <a:r>
                        <a:rPr lang="en-US" sz="2000" b="1"/>
                        <a:t>Stibnite Gold Project Anticipated Capital Sources</a:t>
                      </a:r>
                    </a:p>
                  </a:txBody>
                  <a:tcPr anchor="ctr"/>
                </a:tc>
                <a:tc hMerge="1">
                  <a:txBody>
                    <a:bodyPr/>
                    <a:lstStyle/>
                    <a:p>
                      <a:endParaRPr lang="en-US" sz="1000"/>
                    </a:p>
                  </a:txBody>
                  <a:tcPr/>
                </a:tc>
                <a:tc hMerge="1">
                  <a:txBody>
                    <a:bodyPr/>
                    <a:lstStyle/>
                    <a:p>
                      <a:endParaRPr lang="en-US" sz="1000"/>
                    </a:p>
                  </a:txBody>
                  <a:tcPr/>
                </a:tc>
                <a:tc hMerge="1">
                  <a:txBody>
                    <a:bodyPr/>
                    <a:lstStyle/>
                    <a:p>
                      <a:endParaRPr lang="en-US" sz="1000"/>
                    </a:p>
                  </a:txBody>
                  <a:tcPr/>
                </a:tc>
                <a:tc hMerge="1">
                  <a:txBody>
                    <a:bodyPr/>
                    <a:lstStyle/>
                    <a:p>
                      <a:endParaRPr lang="en-US" sz="100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9259976"/>
                  </a:ext>
                </a:extLst>
              </a:tr>
              <a:tr h="731520">
                <a:tc>
                  <a:txBody>
                    <a:bodyPr/>
                    <a:lstStyle/>
                    <a:p>
                      <a:r>
                        <a:rPr lang="en-US" sz="1600" b="1">
                          <a:solidFill>
                            <a:schemeClr val="bg1"/>
                          </a:solidFill>
                          <a:latin typeface="Avenir Next LT Pro" panose="020B0504020202020204" pitchFamily="34" charset="0"/>
                        </a:rPr>
                        <a:t>Financing Component</a:t>
                      </a:r>
                    </a:p>
                  </a:txBody>
                  <a:tcPr anchor="ctr">
                    <a:solidFill>
                      <a:schemeClr val="tx1"/>
                    </a:solidFill>
                  </a:tcPr>
                </a:tc>
                <a:tc>
                  <a:txBody>
                    <a:bodyPr/>
                    <a:lstStyle/>
                    <a:p>
                      <a:pPr algn="ctr"/>
                      <a:r>
                        <a:rPr lang="en-US" sz="1400" b="1">
                          <a:solidFill>
                            <a:schemeClr val="bg1"/>
                          </a:solidFill>
                          <a:latin typeface="Avenir Next LT Pro" panose="020B0504020202020204" pitchFamily="34" charset="0"/>
                        </a:rPr>
                        <a:t>Equity</a:t>
                      </a:r>
                    </a:p>
                  </a:txBody>
                  <a:tcPr anchor="ctr">
                    <a:solidFill>
                      <a:schemeClr val="accent3"/>
                    </a:solidFill>
                  </a:tcPr>
                </a:tc>
                <a:tc>
                  <a:txBody>
                    <a:bodyPr/>
                    <a:lstStyle/>
                    <a:p>
                      <a:pPr algn="ctr"/>
                      <a:r>
                        <a:rPr lang="en-US" sz="1400" b="1" dirty="0">
                          <a:solidFill>
                            <a:schemeClr val="bg1"/>
                          </a:solidFill>
                          <a:latin typeface="Avenir Next LT Pro" panose="020B0504020202020204" pitchFamily="34" charset="0"/>
                        </a:rPr>
                        <a:t>Royalty / Stream</a:t>
                      </a:r>
                    </a:p>
                  </a:txBody>
                  <a:tcPr anchor="ctr">
                    <a:solidFill>
                      <a:schemeClr val="accent3"/>
                    </a:solidFill>
                  </a:tcPr>
                </a:tc>
                <a:tc>
                  <a:txBody>
                    <a:bodyPr/>
                    <a:lstStyle/>
                    <a:p>
                      <a:pPr algn="ctr"/>
                      <a:r>
                        <a:rPr lang="en-US" sz="1400" b="1">
                          <a:solidFill>
                            <a:schemeClr val="bg1"/>
                          </a:solidFill>
                          <a:latin typeface="Avenir Next LT Pro" panose="020B0504020202020204" pitchFamily="34" charset="0"/>
                        </a:rPr>
                        <a:t>Financial Assurance Guarantee</a:t>
                      </a:r>
                    </a:p>
                  </a:txBody>
                  <a:tcPr anchor="ctr">
                    <a:solidFill>
                      <a:schemeClr val="accent3"/>
                    </a:solidFill>
                  </a:tcPr>
                </a:tc>
                <a:tc gridSpan="3">
                  <a:txBody>
                    <a:bodyPr/>
                    <a:lstStyle/>
                    <a:p>
                      <a:pPr algn="ctr"/>
                      <a:r>
                        <a:rPr lang="en-US" sz="1400" b="1">
                          <a:solidFill>
                            <a:schemeClr val="bg1"/>
                          </a:solidFill>
                          <a:latin typeface="Avenir Next LT Pro" panose="020B0504020202020204" pitchFamily="34" charset="0"/>
                        </a:rPr>
                        <a:t>U.S. EXIM Loan</a:t>
                      </a:r>
                    </a:p>
                  </a:txBody>
                  <a:tcPr anchor="ctr">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4774503"/>
                  </a:ext>
                </a:extLst>
              </a:tr>
              <a:tr h="586469">
                <a:tc>
                  <a:txBody>
                    <a:bodyPr/>
                    <a:lstStyle/>
                    <a:p>
                      <a:r>
                        <a:rPr lang="en-US" sz="1600" b="1">
                          <a:solidFill>
                            <a:schemeClr val="bg1"/>
                          </a:solidFill>
                          <a:latin typeface="Avenir Next LT Pro" panose="020B0504020202020204" pitchFamily="34" charset="0"/>
                        </a:rPr>
                        <a:t>Amount</a:t>
                      </a:r>
                    </a:p>
                  </a:txBody>
                  <a:tcPr anchor="ctr">
                    <a:solidFill>
                      <a:schemeClr val="tx1"/>
                    </a:solidFill>
                  </a:tcPr>
                </a:tc>
                <a:tc>
                  <a:txBody>
                    <a:bodyPr/>
                    <a:lstStyle/>
                    <a:p>
                      <a:pPr algn="ctr"/>
                      <a:r>
                        <a:rPr lang="en-US" sz="1400" b="1">
                          <a:latin typeface="Avenir Next LT Pro" panose="020B0504020202020204" pitchFamily="34" charset="0"/>
                        </a:rPr>
                        <a:t>$459M</a:t>
                      </a:r>
                      <a:r>
                        <a:rPr lang="en-US" sz="1200" b="1" baseline="30000">
                          <a:latin typeface="Avenir Next LT Pro" panose="020B0504020202020204" pitchFamily="34" charset="0"/>
                        </a:rPr>
                        <a:t>1</a:t>
                      </a:r>
                      <a:r>
                        <a:rPr lang="en-US" sz="1400" b="1">
                          <a:latin typeface="Avenir Next LT Pro" panose="020B0504020202020204" pitchFamily="34" charset="0"/>
                        </a:rPr>
                        <a:t> </a:t>
                      </a:r>
                    </a:p>
                    <a:p>
                      <a:pPr algn="ctr"/>
                      <a:r>
                        <a:rPr lang="en-US" sz="1100" b="0" i="1">
                          <a:latin typeface="Avenir Next LT Pro" panose="020B0504020202020204" pitchFamily="34" charset="0"/>
                        </a:rPr>
                        <a:t>(net proceeds)</a:t>
                      </a:r>
                      <a:endParaRPr lang="en-US" sz="1200" b="0" i="1">
                        <a:latin typeface="Avenir Next LT Pro" panose="020B0504020202020204" pitchFamily="34" charset="0"/>
                      </a:endParaRPr>
                    </a:p>
                  </a:txBody>
                  <a:tcPr anchor="ctr"/>
                </a:tc>
                <a:tc>
                  <a:txBody>
                    <a:bodyPr/>
                    <a:lstStyle/>
                    <a:p>
                      <a:pPr algn="ctr"/>
                      <a:r>
                        <a:rPr lang="en-US" sz="1400" b="1">
                          <a:latin typeface="Avenir Next LT Pro" panose="020B0504020202020204" pitchFamily="34" charset="0"/>
                        </a:rPr>
                        <a:t>$200-$250M</a:t>
                      </a:r>
                      <a:r>
                        <a:rPr lang="en-US" sz="1200" b="1" baseline="30000">
                          <a:latin typeface="Avenir Next LT Pro" panose="020B0504020202020204" pitchFamily="34" charset="0"/>
                        </a:rPr>
                        <a:t>2</a:t>
                      </a:r>
                      <a:endParaRPr lang="en-US" sz="1400" b="1" baseline="30000">
                        <a:latin typeface="Avenir Next LT Pro" panose="020B05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1">
                          <a:latin typeface="Avenir Next LT Pro" panose="020B0504020202020204" pitchFamily="34" charset="0"/>
                        </a:rPr>
                        <a:t>(net proceeds)</a:t>
                      </a:r>
                    </a:p>
                  </a:txBody>
                  <a:tcPr anchor="ctr"/>
                </a:tc>
                <a:tc>
                  <a:txBody>
                    <a:bodyPr/>
                    <a:lstStyle/>
                    <a:p>
                      <a:pPr algn="ctr"/>
                      <a:r>
                        <a:rPr lang="en-US" sz="1400" b="1">
                          <a:latin typeface="Avenir Next LT Pro" panose="020B0504020202020204" pitchFamily="34" charset="0"/>
                        </a:rPr>
                        <a:t>$155M</a:t>
                      </a:r>
                      <a:r>
                        <a:rPr lang="en-US" sz="1200" b="1" baseline="30000">
                          <a:latin typeface="Avenir Next LT Pro" panose="020B0504020202020204" pitchFamily="34" charset="0"/>
                        </a:rPr>
                        <a:t>2</a:t>
                      </a:r>
                      <a:endParaRPr lang="en-US" sz="1400" b="1" baseline="30000">
                        <a:latin typeface="Avenir Next LT Pro" panose="020B0504020202020204" pitchFamily="34" charset="0"/>
                      </a:endParaRPr>
                    </a:p>
                  </a:txBody>
                  <a:tcPr anchor="ctr"/>
                </a:tc>
                <a:tc gridSpan="3">
                  <a:txBody>
                    <a:bodyPr/>
                    <a:lstStyle/>
                    <a:p>
                      <a:pPr algn="ctr"/>
                      <a:r>
                        <a:rPr lang="en-US" sz="1400" b="1">
                          <a:latin typeface="Avenir Next LT Pro" panose="020B0504020202020204" pitchFamily="34" charset="0"/>
                        </a:rPr>
                        <a:t>Up to $2B</a:t>
                      </a:r>
                      <a:r>
                        <a:rPr lang="en-US" sz="1200" b="1" baseline="30000">
                          <a:latin typeface="Avenir Next LT Pro" panose="020B0504020202020204" pitchFamily="34" charset="0"/>
                        </a:rPr>
                        <a:t>3</a:t>
                      </a:r>
                      <a:endParaRPr lang="en-US" sz="1400" b="1" baseline="30000">
                        <a:latin typeface="Avenir Next LT Pro" panose="020B0504020202020204"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9253935"/>
                  </a:ext>
                </a:extLst>
              </a:tr>
              <a:tr h="731642">
                <a:tc>
                  <a:txBody>
                    <a:bodyPr/>
                    <a:lstStyle/>
                    <a:p>
                      <a:r>
                        <a:rPr lang="en-US" sz="1600" b="1">
                          <a:solidFill>
                            <a:schemeClr val="bg1"/>
                          </a:solidFill>
                          <a:latin typeface="Avenir Next LT Pro" panose="020B0504020202020204" pitchFamily="34" charset="0"/>
                        </a:rPr>
                        <a:t>Status</a:t>
                      </a:r>
                    </a:p>
                  </a:txBody>
                  <a:tcPr anchor="ctr">
                    <a:solidFill>
                      <a:schemeClr val="tx1"/>
                    </a:solidFill>
                  </a:tcPr>
                </a:tc>
                <a:tc>
                  <a:txBody>
                    <a:bodyPr/>
                    <a:lstStyle/>
                    <a:p>
                      <a:pPr marL="171450" indent="-171450" algn="ctr">
                        <a:buFont typeface="Wingdings" panose="05000000000000000000" pitchFamily="2" charset="2"/>
                        <a:buChar char="ü"/>
                      </a:pPr>
                      <a:r>
                        <a:rPr lang="en-US" sz="1400" b="1" dirty="0">
                          <a:solidFill>
                            <a:schemeClr val="tx2"/>
                          </a:solidFill>
                          <a:latin typeface="Avenir Next LT Pro" panose="020B0504020202020204" pitchFamily="34" charset="0"/>
                        </a:rPr>
                        <a:t>Secured</a:t>
                      </a:r>
                    </a:p>
                  </a:txBody>
                  <a:tcPr anchor="ctr"/>
                </a:tc>
                <a:tc>
                  <a:txBody>
                    <a:bodyPr/>
                    <a:lstStyle/>
                    <a:p>
                      <a:pPr algn="ctr"/>
                      <a:r>
                        <a:rPr lang="en-US" sz="1400" b="1">
                          <a:latin typeface="Avenir Next LT Pro" panose="020B0504020202020204" pitchFamily="34" charset="0"/>
                        </a:rPr>
                        <a:t>In progress</a:t>
                      </a:r>
                    </a:p>
                  </a:txBody>
                  <a:tcPr anchor="ctr"/>
                </a:tc>
                <a:tc>
                  <a:txBody>
                    <a:bodyPr/>
                    <a:lstStyle/>
                    <a:p>
                      <a:pPr algn="ctr"/>
                      <a:r>
                        <a:rPr lang="en-US" sz="1400" b="1" dirty="0">
                          <a:latin typeface="Avenir Next LT Pro" panose="020B0504020202020204" pitchFamily="34" charset="0"/>
                        </a:rPr>
                        <a:t>In progress</a:t>
                      </a:r>
                    </a:p>
                  </a:txBody>
                  <a:tcPr anchor="ctr"/>
                </a:tc>
                <a:tc>
                  <a:txBody>
                    <a:bodyPr/>
                    <a:lstStyle/>
                    <a:p>
                      <a:pPr marL="171450" indent="-171450" algn="l">
                        <a:buFont typeface="Wingdings" panose="05000000000000000000" pitchFamily="2" charset="2"/>
                        <a:buChar char="ü"/>
                      </a:pPr>
                      <a:r>
                        <a:rPr lang="en-US" sz="1100" b="1" dirty="0">
                          <a:solidFill>
                            <a:schemeClr val="tx2"/>
                          </a:solidFill>
                          <a:latin typeface="Avenir Next LT Pro" panose="020B0504020202020204" pitchFamily="34" charset="0"/>
                        </a:rPr>
                        <a:t>Application Submitted</a:t>
                      </a:r>
                    </a:p>
                  </a:txBody>
                  <a:tcPr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a:solidFill>
                            <a:schemeClr val="tx2"/>
                          </a:solidFill>
                          <a:latin typeface="Avenir Next LT Pro" panose="020B0504020202020204" pitchFamily="34" charset="0"/>
                        </a:rPr>
                        <a:t>Preliminary Project Letter &amp; Indicative Term Sheet Received</a:t>
                      </a:r>
                    </a:p>
                  </a:txBody>
                  <a:tcPr anchor="ctr"/>
                </a:tc>
                <a:tc>
                  <a:txBody>
                    <a:bodyPr/>
                    <a:lstStyle/>
                    <a:p>
                      <a:pPr algn="l"/>
                      <a:r>
                        <a:rPr lang="en-US" sz="1100" b="1" dirty="0">
                          <a:latin typeface="Avenir Next LT Pro" panose="020B0504020202020204" pitchFamily="34" charset="0"/>
                        </a:rPr>
                        <a:t>Due Diligence In progress</a:t>
                      </a:r>
                    </a:p>
                  </a:txBody>
                  <a:tcPr anchor="ctr"/>
                </a:tc>
                <a:extLst>
                  <a:ext uri="{0D108BD9-81ED-4DB2-BD59-A6C34878D82A}">
                    <a16:rowId xmlns:a16="http://schemas.microsoft.com/office/drawing/2014/main" val="464559736"/>
                  </a:ext>
                </a:extLst>
              </a:tr>
              <a:tr h="731520">
                <a:tc>
                  <a:txBody>
                    <a:bodyPr/>
                    <a:lstStyle/>
                    <a:p>
                      <a:r>
                        <a:rPr lang="en-US" sz="1800" b="1">
                          <a:solidFill>
                            <a:schemeClr val="bg1"/>
                          </a:solidFill>
                          <a:latin typeface="Avenir Next LT Pro" panose="020B0504020202020204" pitchFamily="34" charset="0"/>
                        </a:rPr>
                        <a:t>Capital Availability Outlined</a:t>
                      </a:r>
                    </a:p>
                  </a:txBody>
                  <a:tcPr anchor="ctr">
                    <a:solidFill>
                      <a:schemeClr val="tx1"/>
                    </a:solidFill>
                  </a:tcPr>
                </a:tc>
                <a:tc gridSpan="6">
                  <a:txBody>
                    <a:bodyPr/>
                    <a:lstStyle/>
                    <a:p>
                      <a:pPr algn="ctr"/>
                      <a:r>
                        <a:rPr lang="en-US" sz="2400" b="1" dirty="0">
                          <a:latin typeface="Avenir Next LT Pro" panose="020B0504020202020204" pitchFamily="34" charset="0"/>
                        </a:rPr>
                        <a:t>Up to $2.8 Billion</a:t>
                      </a:r>
                      <a:r>
                        <a:rPr lang="en-US" sz="1800" b="1" baseline="50000" dirty="0">
                          <a:latin typeface="Avenir Next LT Pro" panose="020B0504020202020204" pitchFamily="34" charset="0"/>
                        </a:rPr>
                        <a:t>4</a:t>
                      </a:r>
                      <a:r>
                        <a:rPr lang="en-US" sz="2000" b="1" dirty="0">
                          <a:latin typeface="Avenir Next LT Pro" panose="020B0504020202020204" pitchFamily="34" charset="0"/>
                        </a:rPr>
                        <a:t> </a:t>
                      </a:r>
                    </a:p>
                    <a:p>
                      <a:pPr algn="ctr"/>
                      <a:r>
                        <a:rPr lang="en-US" sz="1400" b="1" dirty="0">
                          <a:latin typeface="Avenir Next LT Pro" panose="020B0504020202020204" pitchFamily="34" charset="0"/>
                        </a:rPr>
                        <a:t>+ potential credit overrun facilities with other government agencies</a:t>
                      </a:r>
                    </a:p>
                  </a:txBody>
                  <a:tcPr anchor="ctr"/>
                </a:tc>
                <a:tc hMerge="1">
                  <a:txBody>
                    <a:bodyPr/>
                    <a:lstStyle/>
                    <a:p>
                      <a:pPr algn="ctr"/>
                      <a:endParaRPr lang="en-US" sz="1200" b="1"/>
                    </a:p>
                  </a:txBody>
                  <a:tcPr anchor="ctr"/>
                </a:tc>
                <a:tc hMerge="1">
                  <a:txBody>
                    <a:bodyPr/>
                    <a:lstStyle/>
                    <a:p>
                      <a:pPr algn="ctr"/>
                      <a:endParaRPr lang="en-US" sz="1200" b="1"/>
                    </a:p>
                  </a:txBody>
                  <a:tcPr anchor="ctr"/>
                </a:tc>
                <a:tc hMerge="1">
                  <a:txBody>
                    <a:bodyPr/>
                    <a:lstStyle/>
                    <a:p>
                      <a:pPr algn="ctr"/>
                      <a:endParaRPr lang="en-US" sz="1200" b="1"/>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4789669"/>
                  </a:ext>
                </a:extLst>
              </a:tr>
            </a:tbl>
          </a:graphicData>
        </a:graphic>
      </p:graphicFrame>
      <p:sp>
        <p:nvSpPr>
          <p:cNvPr id="6" name="object 42">
            <a:extLst>
              <a:ext uri="{FF2B5EF4-FFF2-40B4-BE49-F238E27FC236}">
                <a16:creationId xmlns:a16="http://schemas.microsoft.com/office/drawing/2014/main" id="{D71F3651-3738-E482-71F1-03D670D16004}"/>
              </a:ext>
            </a:extLst>
          </p:cNvPr>
          <p:cNvSpPr txBox="1"/>
          <p:nvPr/>
        </p:nvSpPr>
        <p:spPr>
          <a:xfrm>
            <a:off x="558239" y="5348743"/>
            <a:ext cx="10917069" cy="1488869"/>
          </a:xfrm>
          <a:prstGeom prst="rect">
            <a:avLst/>
          </a:prstGeom>
        </p:spPr>
        <p:txBody>
          <a:bodyPr vert="horz" wrap="square" lIns="0" tIns="1143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5" normalizeH="0" baseline="0" noProof="0" dirty="0">
                <a:ln>
                  <a:noFill/>
                </a:ln>
                <a:effectLst/>
                <a:uLnTx/>
                <a:uFillTx/>
                <a:latin typeface="Avenir Next" panose="020B0503020202020204"/>
                <a:cs typeface="Calibri"/>
              </a:rPr>
              <a:t>1. Net proceeds calculated as the $312 million net proceeds of the equity offering (less underwriting discounts and commissions) and $100 million proceeds of the private placement. Includes net proceeds of $46.8 million from the full exercise of  option by the underwriters.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5" normalizeH="0" baseline="0" noProof="0" dirty="0">
                <a:ln>
                  <a:noFill/>
                </a:ln>
                <a:effectLst/>
                <a:uLnTx/>
                <a:uFillTx/>
                <a:latin typeface="Avenir Next" panose="020B0503020202020204"/>
                <a:cs typeface="Calibri"/>
              </a:rPr>
              <a:t>2. There can be no assurance that ongoing royalty/stream financing and financial assurance guarantee negotiations will proceed in a timely manner and result in a binding agreement on the terms anticipated and with the proceeds and guarantees indicated herein. See “Cautionary Note &amp; Technical Disclosure” at the beginning of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5" normalizeH="0" baseline="0" noProof="0" dirty="0">
                <a:ln>
                  <a:noFill/>
                </a:ln>
                <a:effectLst/>
                <a:uLnTx/>
                <a:uFillTx/>
                <a:latin typeface="Avenir Next" panose="020B0503020202020204"/>
                <a:cs typeface="Calibri"/>
              </a:rPr>
              <a:t>3. Based on the Preliminary Project Letter and Indicative Term Sheet (see press release dated September 8, 2025). Also </a:t>
            </a:r>
            <a:r>
              <a:rPr kumimoji="0" lang="en-US" sz="800" b="0" i="1" u="none" strike="noStrike" kern="1200" cap="none" spc="15" normalizeH="0" baseline="0" noProof="0" dirty="0" err="1">
                <a:ln>
                  <a:noFill/>
                </a:ln>
                <a:effectLst/>
                <a:uLnTx/>
                <a:uFillTx/>
                <a:latin typeface="Avenir Next" panose="020B0503020202020204"/>
                <a:cs typeface="Calibri"/>
              </a:rPr>
              <a:t>Bbased</a:t>
            </a:r>
            <a:r>
              <a:rPr kumimoji="0" lang="en-US" sz="800" b="0" i="1" u="none" strike="noStrike" kern="1200" cap="none" spc="15" normalizeH="0" baseline="0" noProof="0" dirty="0">
                <a:ln>
                  <a:noFill/>
                </a:ln>
                <a:effectLst/>
                <a:uLnTx/>
                <a:uFillTx/>
                <a:latin typeface="Avenir Next" panose="020B0503020202020204"/>
                <a:cs typeface="Calibri"/>
              </a:rPr>
              <a:t> on formal application submitted for up to $2 billion, an increase from the $1.8 billion Letter of Interest, reflecting a higher estimated number of job-years (see Perpetua’s press release dated May 23, 2025). Any final commitment will be dependent on meeting EXIM's underwriting criteria, authorization process, finalization and satisfaction of terms and conditions. See “Cautionary Note &amp; Technical Disclosure” at the beginning of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5" normalizeH="0" baseline="0" noProof="0" dirty="0">
                <a:ln>
                  <a:noFill/>
                </a:ln>
                <a:effectLst/>
                <a:uLnTx/>
                <a:uFillTx/>
                <a:latin typeface="Avenir Next" panose="020B0503020202020204"/>
                <a:cs typeface="Calibri"/>
              </a:rPr>
              <a:t>4. The approximate capital available for project development assumes full exercise of the underwriters' option to purchase additional shares,  royalty/stream financing proceeds of $250 million, the full amount of the financial assurance guarantee of $155 million and the full $2 billion debt funding of the EXIM loan. There can be no assurances that the over-allotment option will be exercised by the underwriters. Further, there can be no assurance that royalty/streaming financing an and financial assurance guarantee negotiations will proceed in a timely manner and result in a binding agreement on the terms anticipated and result in the anticipated proceeds and guarantees indicated herein. Additionally, there can be no assurance that the EXIM funding will be for the full amount of the application. Any final commitment will be dependent on meeting EXIM's underwriting criteria, authorization process, finalization and satisfaction of terms and conditions. See </a:t>
            </a:r>
            <a:r>
              <a:rPr kumimoji="0" lang="en-US" sz="800" b="0" i="1" u="none" strike="noStrike" kern="1200" cap="none" spc="15" normalizeH="0" baseline="0" noProof="0" dirty="0">
                <a:ln>
                  <a:noFill/>
                </a:ln>
                <a:effectLst/>
                <a:uLnTx/>
                <a:uFillTx/>
                <a:latin typeface="Avenir Next" panose="020B0503020202020204"/>
                <a:ea typeface="+mn-lt"/>
                <a:cs typeface="Calibri" panose="020F0502020204030204"/>
              </a:rPr>
              <a:t>“Forward-Looking Statements” </a:t>
            </a:r>
            <a:r>
              <a:rPr kumimoji="0" lang="en-US" sz="800" b="0" i="1" u="none" strike="noStrike" kern="1200" cap="none" spc="15" normalizeH="0" baseline="0" noProof="0" dirty="0">
                <a:ln>
                  <a:noFill/>
                </a:ln>
                <a:effectLst/>
                <a:uLnTx/>
                <a:uFillTx/>
                <a:latin typeface="Avenir Next" panose="020B0503020202020204"/>
                <a:ea typeface="Calibri"/>
                <a:cs typeface="Calibri"/>
              </a:rPr>
              <a:t> and </a:t>
            </a:r>
            <a:r>
              <a:rPr kumimoji="0" lang="en-US" sz="800" b="0" i="1" u="none" strike="noStrike" kern="1200" cap="none" spc="15" normalizeH="0" baseline="0" noProof="0" dirty="0">
                <a:ln>
                  <a:noFill/>
                </a:ln>
                <a:effectLst/>
                <a:uLnTx/>
                <a:uFillTx/>
                <a:latin typeface="Avenir Next" panose="020B0503020202020204"/>
                <a:cs typeface="Calibri"/>
              </a:rPr>
              <a:t>“Cautionary Note &amp; Technical Disclosure” at the beginning of this presentation.</a:t>
            </a:r>
          </a:p>
        </p:txBody>
      </p:sp>
    </p:spTree>
    <p:extLst>
      <p:ext uri="{BB962C8B-B14F-4D97-AF65-F5344CB8AC3E}">
        <p14:creationId xmlns:p14="http://schemas.microsoft.com/office/powerpoint/2010/main" val="145601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B2DEA-3A91-77C7-753E-A0238798AAB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B3ABD4-95F9-A882-D6C7-B9D4750C04C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C078A-0987-474C-AF9A-C6F1E0F78BFC}" type="slidenum">
              <a:rPr kumimoji="0" lang="en-US" sz="1200" b="0" i="0" u="none" strike="noStrike" kern="1200" cap="none" spc="0" normalizeH="0" baseline="0" noProof="0" smtClean="0">
                <a:ln>
                  <a:noFill/>
                </a:ln>
                <a:solidFill>
                  <a:srgbClr val="153A5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153A51">
                  <a:tint val="75000"/>
                </a:srgbClr>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F320B7E-BB53-C790-29E6-83C131A2C112}"/>
              </a:ext>
            </a:extLst>
          </p:cNvPr>
          <p:cNvSpPr txBox="1">
            <a:spLocks/>
          </p:cNvSpPr>
          <p:nvPr/>
        </p:nvSpPr>
        <p:spPr>
          <a:xfrm>
            <a:off x="540115" y="743958"/>
            <a:ext cx="11179910" cy="670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a:ln>
                  <a:noFill/>
                </a:ln>
                <a:solidFill>
                  <a:srgbClr val="153A51"/>
                </a:solidFill>
                <a:effectLst/>
                <a:uLnTx/>
                <a:uFillTx/>
                <a:latin typeface="Klinic Slab Medium" pitchFamily="50" charset="0"/>
                <a:ea typeface="+mj-ea"/>
                <a:cs typeface="+mj-cs"/>
              </a:rPr>
              <a:t>ILLUSTRATIVE EQUITY VALUATION ONCE IN PRODUCTION</a:t>
            </a:r>
          </a:p>
        </p:txBody>
      </p:sp>
      <p:sp>
        <p:nvSpPr>
          <p:cNvPr id="26" name="Title 1">
            <a:extLst>
              <a:ext uri="{FF2B5EF4-FFF2-40B4-BE49-F238E27FC236}">
                <a16:creationId xmlns:a16="http://schemas.microsoft.com/office/drawing/2014/main" id="{A8FAC88D-308B-4D07-EA06-3518E94DAAFC}"/>
              </a:ext>
            </a:extLst>
          </p:cNvPr>
          <p:cNvSpPr txBox="1">
            <a:spLocks/>
          </p:cNvSpPr>
          <p:nvPr/>
        </p:nvSpPr>
        <p:spPr>
          <a:xfrm>
            <a:off x="3639929" y="1345422"/>
            <a:ext cx="5659519" cy="503811"/>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03952"/>
                </a:solidFill>
                <a:effectLst/>
                <a:uLnTx/>
                <a:uFillTx/>
                <a:latin typeface="Avenir Next"/>
                <a:ea typeface="+mj-ea"/>
                <a:cs typeface="+mj-cs"/>
              </a:rPr>
              <a:t>Illustrative Equity Valuation as of Year 1 of Operations*</a:t>
            </a:r>
          </a:p>
        </p:txBody>
      </p:sp>
      <p:sp>
        <p:nvSpPr>
          <p:cNvPr id="27" name="object 42">
            <a:extLst>
              <a:ext uri="{FF2B5EF4-FFF2-40B4-BE49-F238E27FC236}">
                <a16:creationId xmlns:a16="http://schemas.microsoft.com/office/drawing/2014/main" id="{B5A867E9-2D35-5F90-D975-0EE00C0B50AD}"/>
              </a:ext>
            </a:extLst>
          </p:cNvPr>
          <p:cNvSpPr txBox="1"/>
          <p:nvPr/>
        </p:nvSpPr>
        <p:spPr>
          <a:xfrm>
            <a:off x="644503" y="5718882"/>
            <a:ext cx="11075522" cy="873316"/>
          </a:xfrm>
          <a:prstGeom prst="rect">
            <a:avLst/>
          </a:prstGeom>
        </p:spPr>
        <p:txBody>
          <a:bodyPr vert="horz" wrap="square" lIns="0" tIns="1143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5" normalizeH="0" baseline="0" noProof="0" dirty="0">
                <a:ln>
                  <a:noFill/>
                </a:ln>
                <a:effectLst/>
                <a:uLnTx/>
                <a:uFillTx/>
                <a:latin typeface="Avenir Next"/>
                <a:ea typeface="+mn-ea"/>
                <a:cs typeface="Calibri"/>
              </a:rPr>
              <a:t>*Illustrative Net Present Values (5%) as of year 1 of operations (assumes sunk initial capital costs) with a valuation date as of commencement of operations, less approximately $2 billion of debt, $200 million of interest, $250 million royalty/stream, and $150 million Corporate G&amp;A. Commodity price assumptions include Antimony price of $10/</a:t>
            </a:r>
            <a:r>
              <a:rPr kumimoji="0" lang="en-US" sz="800" b="0" i="1" u="none" strike="noStrike" kern="1200" cap="none" spc="15" normalizeH="0" baseline="0" noProof="0" dirty="0" err="1">
                <a:ln>
                  <a:noFill/>
                </a:ln>
                <a:effectLst/>
                <a:uLnTx/>
                <a:uFillTx/>
                <a:latin typeface="Avenir Next"/>
                <a:ea typeface="+mn-ea"/>
                <a:cs typeface="Calibri"/>
              </a:rPr>
              <a:t>lb</a:t>
            </a:r>
            <a:r>
              <a:rPr kumimoji="0" lang="en-US" sz="800" b="0" i="1" u="none" strike="noStrike" kern="1200" cap="none" spc="15" normalizeH="0" baseline="0" noProof="0" dirty="0">
                <a:ln>
                  <a:noFill/>
                </a:ln>
                <a:effectLst/>
                <a:uLnTx/>
                <a:uFillTx/>
                <a:latin typeface="Avenir Next"/>
                <a:ea typeface="+mn-ea"/>
                <a:cs typeface="Calibri"/>
              </a:rPr>
              <a:t> and Silver of $27/oz and Gold price as presented. Other than commodity price assumptions, the Net Present Value calculation consistent with the information in the Financial Update starting in year 1 of operations.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5" normalizeH="0" baseline="0" noProof="0" dirty="0">
                <a:ln>
                  <a:noFill/>
                </a:ln>
                <a:effectLst/>
                <a:uLnTx/>
                <a:uFillTx/>
                <a:latin typeface="Avenir Next"/>
                <a:ea typeface="+mn-ea"/>
                <a:cs typeface="Calibri"/>
              </a:rPr>
              <a:t>Net Present Value (5%) based on the FS and Financial Update, which are intended to be read as a whole, and sections should not be read or relied upon out of context. Financial data as of Q4 2024 as set forth in the Financial Update. The information in this presentation is subject to the assumptions, exclusions and qualifications contained in the Technical Reports. See “Cautionary Note and Technical Disclosure” and "Forward Looking Statements" at the beginning of this presentation, and "Financial Projections" at the end of this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15" normalizeH="0" baseline="0" noProof="0" dirty="0">
                <a:ln>
                  <a:noFill/>
                </a:ln>
                <a:effectLst/>
                <a:uLnTx/>
                <a:uFillTx/>
                <a:latin typeface="Avenir Next"/>
                <a:ea typeface="+mn-ea"/>
                <a:cs typeface="Calibri"/>
              </a:rPr>
              <a:t>Perpetua Resources market cap based on fully diluted market cap using closing price as of September 11, 2025 (US$17.2</a:t>
            </a:r>
            <a:r>
              <a:rPr lang="en-US" sz="800" i="1" spc="15" dirty="0">
                <a:latin typeface="Avenir Next"/>
                <a:cs typeface="Calibri"/>
              </a:rPr>
              <a:t>1</a:t>
            </a:r>
            <a:r>
              <a:rPr kumimoji="0" lang="en-US" sz="800" b="0" i="1" u="none" strike="noStrike" kern="1200" cap="none" spc="15" normalizeH="0" baseline="0" noProof="0" dirty="0">
                <a:ln>
                  <a:noFill/>
                </a:ln>
                <a:effectLst/>
                <a:uLnTx/>
                <a:uFillTx/>
                <a:latin typeface="Avenir Next"/>
                <a:ea typeface="+mn-ea"/>
                <a:cs typeface="Calibri"/>
              </a:rPr>
              <a:t> share price and fully diluted shares of 109.6 million as of June 30, 2025.</a:t>
            </a:r>
          </a:p>
        </p:txBody>
      </p:sp>
      <p:graphicFrame>
        <p:nvGraphicFramePr>
          <p:cNvPr id="6" name="Chart 5">
            <a:extLst>
              <a:ext uri="{FF2B5EF4-FFF2-40B4-BE49-F238E27FC236}">
                <a16:creationId xmlns:a16="http://schemas.microsoft.com/office/drawing/2014/main" id="{D3E8375E-3395-D209-EDBC-A6F1AB10AB1C}"/>
              </a:ext>
            </a:extLst>
          </p:cNvPr>
          <p:cNvGraphicFramePr>
            <a:graphicFrameLocks/>
          </p:cNvGraphicFramePr>
          <p:nvPr>
            <p:extLst>
              <p:ext uri="{D42A27DB-BD31-4B8C-83A1-F6EECF244321}">
                <p14:modId xmlns:p14="http://schemas.microsoft.com/office/powerpoint/2010/main" val="1999385810"/>
              </p:ext>
            </p:extLst>
          </p:nvPr>
        </p:nvGraphicFramePr>
        <p:xfrm>
          <a:off x="668129" y="1920241"/>
          <a:ext cx="10121602" cy="3918394"/>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Arrow Connector 14">
            <a:extLst>
              <a:ext uri="{FF2B5EF4-FFF2-40B4-BE49-F238E27FC236}">
                <a16:creationId xmlns:a16="http://schemas.microsoft.com/office/drawing/2014/main" id="{FF64C959-EC61-381F-7D84-189226A9649E}"/>
              </a:ext>
            </a:extLst>
          </p:cNvPr>
          <p:cNvCxnSpPr>
            <a:cxnSpLocks/>
          </p:cNvCxnSpPr>
          <p:nvPr/>
        </p:nvCxnSpPr>
        <p:spPr>
          <a:xfrm flipV="1">
            <a:off x="2955076" y="2364052"/>
            <a:ext cx="7076548" cy="1663653"/>
          </a:xfrm>
          <a:prstGeom prst="straightConnector1">
            <a:avLst/>
          </a:prstGeom>
          <a:ln w="66675">
            <a:solidFill>
              <a:srgbClr val="FFBF02"/>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307AAA8-D059-7888-5199-49BCF34E2CAE}"/>
              </a:ext>
            </a:extLst>
          </p:cNvPr>
          <p:cNvSpPr/>
          <p:nvPr/>
        </p:nvSpPr>
        <p:spPr>
          <a:xfrm>
            <a:off x="4715830" y="2529842"/>
            <a:ext cx="871698" cy="456572"/>
          </a:xfrm>
          <a:prstGeom prst="rect">
            <a:avLst/>
          </a:prstGeom>
          <a:solidFill>
            <a:srgbClr val="FFF3CD"/>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3A51"/>
                </a:solidFill>
                <a:effectLst/>
                <a:uLnTx/>
                <a:uFillTx/>
                <a:latin typeface="Avenir Next"/>
                <a:ea typeface="+mn-ea"/>
                <a:cs typeface="+mn-cs"/>
              </a:rPr>
              <a:t>+101%</a:t>
            </a:r>
          </a:p>
        </p:txBody>
      </p:sp>
      <p:sp>
        <p:nvSpPr>
          <p:cNvPr id="8" name="Rectangle 7">
            <a:extLst>
              <a:ext uri="{FF2B5EF4-FFF2-40B4-BE49-F238E27FC236}">
                <a16:creationId xmlns:a16="http://schemas.microsoft.com/office/drawing/2014/main" id="{6F9F4C81-7A0D-95F4-6800-1882B995CB3D}"/>
              </a:ext>
            </a:extLst>
          </p:cNvPr>
          <p:cNvSpPr/>
          <p:nvPr/>
        </p:nvSpPr>
        <p:spPr>
          <a:xfrm>
            <a:off x="6913937" y="2080675"/>
            <a:ext cx="871698" cy="456572"/>
          </a:xfrm>
          <a:prstGeom prst="rect">
            <a:avLst/>
          </a:prstGeom>
          <a:solidFill>
            <a:srgbClr val="FFF3CD"/>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3A51"/>
                </a:solidFill>
                <a:effectLst/>
                <a:uLnTx/>
                <a:uFillTx/>
                <a:latin typeface="Avenir Next"/>
                <a:ea typeface="+mn-ea"/>
                <a:cs typeface="+mn-cs"/>
              </a:rPr>
              <a:t>+</a:t>
            </a:r>
            <a:r>
              <a:rPr lang="en-US" dirty="0">
                <a:solidFill>
                  <a:srgbClr val="153A51"/>
                </a:solidFill>
                <a:latin typeface="Avenir Next"/>
              </a:rPr>
              <a:t>165</a:t>
            </a:r>
            <a:r>
              <a:rPr kumimoji="0" lang="en-US" sz="1800" b="0" i="0" u="none" strike="noStrike" kern="1200" cap="none" spc="0" normalizeH="0" baseline="0" noProof="0" dirty="0">
                <a:ln>
                  <a:noFill/>
                </a:ln>
                <a:solidFill>
                  <a:srgbClr val="153A51"/>
                </a:solidFill>
                <a:effectLst/>
                <a:uLnTx/>
                <a:uFillTx/>
                <a:latin typeface="Avenir Next"/>
                <a:ea typeface="+mn-ea"/>
                <a:cs typeface="+mn-cs"/>
              </a:rPr>
              <a:t>%</a:t>
            </a:r>
          </a:p>
        </p:txBody>
      </p:sp>
      <p:sp>
        <p:nvSpPr>
          <p:cNvPr id="9" name="Rectangle 8">
            <a:extLst>
              <a:ext uri="{FF2B5EF4-FFF2-40B4-BE49-F238E27FC236}">
                <a16:creationId xmlns:a16="http://schemas.microsoft.com/office/drawing/2014/main" id="{41C03930-BE7B-8575-00D1-C302D51C9329}"/>
              </a:ext>
            </a:extLst>
          </p:cNvPr>
          <p:cNvSpPr/>
          <p:nvPr/>
        </p:nvSpPr>
        <p:spPr>
          <a:xfrm>
            <a:off x="9139568" y="1677702"/>
            <a:ext cx="871698" cy="456572"/>
          </a:xfrm>
          <a:prstGeom prst="rect">
            <a:avLst/>
          </a:prstGeom>
          <a:solidFill>
            <a:srgbClr val="FFF3CD"/>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53A51"/>
                </a:solidFill>
                <a:effectLst/>
                <a:uLnTx/>
                <a:uFillTx/>
                <a:latin typeface="Avenir Next"/>
                <a:ea typeface="+mn-ea"/>
                <a:cs typeface="+mn-cs"/>
              </a:rPr>
              <a:t>+</a:t>
            </a:r>
            <a:r>
              <a:rPr lang="en-US" dirty="0">
                <a:solidFill>
                  <a:srgbClr val="153A51"/>
                </a:solidFill>
                <a:latin typeface="Avenir Next"/>
              </a:rPr>
              <a:t>234</a:t>
            </a:r>
            <a:r>
              <a:rPr kumimoji="0" lang="en-US" sz="1800" b="0" i="0" u="none" strike="noStrike" kern="1200" cap="none" spc="0" normalizeH="0" baseline="0" noProof="0" dirty="0">
                <a:ln>
                  <a:noFill/>
                </a:ln>
                <a:solidFill>
                  <a:srgbClr val="153A51"/>
                </a:solidFill>
                <a:effectLst/>
                <a:uLnTx/>
                <a:uFillTx/>
                <a:latin typeface="Avenir Next"/>
                <a:ea typeface="+mn-ea"/>
                <a:cs typeface="+mn-cs"/>
              </a:rPr>
              <a:t>%</a:t>
            </a:r>
          </a:p>
        </p:txBody>
      </p:sp>
    </p:spTree>
    <p:extLst>
      <p:ext uri="{BB962C8B-B14F-4D97-AF65-F5344CB8AC3E}">
        <p14:creationId xmlns:p14="http://schemas.microsoft.com/office/powerpoint/2010/main" val="124092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23245-E907-0816-EF71-DAC34E10D225}"/>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D5F8F71-FA71-A71A-B676-7C80932A061F}"/>
              </a:ext>
            </a:extLst>
          </p:cNvPr>
          <p:cNvGraphicFramePr/>
          <p:nvPr/>
        </p:nvGraphicFramePr>
        <p:xfrm>
          <a:off x="2489200" y="1708780"/>
          <a:ext cx="6966527" cy="4591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6CDAD3B6-1FA4-4704-540E-3C40B19AD28B}"/>
              </a:ext>
            </a:extLst>
          </p:cNvPr>
          <p:cNvSpPr>
            <a:spLocks noGrp="1"/>
          </p:cNvSpPr>
          <p:nvPr>
            <p:ph type="title"/>
          </p:nvPr>
        </p:nvSpPr>
        <p:spPr>
          <a:xfrm>
            <a:off x="479911" y="557965"/>
            <a:ext cx="10877900" cy="989113"/>
          </a:xfrm>
        </p:spPr>
        <p:txBody>
          <a:bodyPr anchor="t">
            <a:noAutofit/>
          </a:bodyPr>
          <a:lstStyle/>
          <a:p>
            <a:pPr algn="l" rtl="0" eaLnBrk="1" latinLnBrk="0" hangingPunct="1"/>
            <a:r>
              <a:rPr lang="en-CA" sz="4000">
                <a:solidFill>
                  <a:schemeClr val="tx1"/>
                </a:solidFill>
                <a:latin typeface="Klinic Slab Medium" pitchFamily="50" charset="0"/>
                <a:ea typeface="+mn-ea"/>
                <a:cs typeface="Times New Roman" panose="02020603050405020304" pitchFamily="18" charset="0"/>
              </a:rPr>
              <a:t>PATH FORWARD FOR THE STIBNITE GOLD PROJECT</a:t>
            </a:r>
            <a:r>
              <a:rPr lang="en-CA" sz="2400" baseline="50000">
                <a:solidFill>
                  <a:schemeClr val="tx1"/>
                </a:solidFill>
                <a:latin typeface="Klinic Slab Medium" pitchFamily="50" charset="0"/>
                <a:ea typeface="+mn-ea"/>
                <a:cs typeface="Times New Roman" panose="02020603050405020304" pitchFamily="18" charset="0"/>
              </a:rPr>
              <a:t>*</a:t>
            </a:r>
            <a:endParaRPr lang="en-US" sz="4000" baseline="50000">
              <a:solidFill>
                <a:schemeClr val="tx1"/>
              </a:solidFill>
              <a:latin typeface="Klinic Slab Medium" pitchFamily="50" charset="0"/>
            </a:endParaRPr>
          </a:p>
        </p:txBody>
      </p:sp>
      <p:sp>
        <p:nvSpPr>
          <p:cNvPr id="13" name="Oval 12">
            <a:extLst>
              <a:ext uri="{FF2B5EF4-FFF2-40B4-BE49-F238E27FC236}">
                <a16:creationId xmlns:a16="http://schemas.microsoft.com/office/drawing/2014/main" id="{BA373137-EB2D-12FE-9F17-3B8557BC99C6}"/>
              </a:ext>
            </a:extLst>
          </p:cNvPr>
          <p:cNvSpPr/>
          <p:nvPr/>
        </p:nvSpPr>
        <p:spPr>
          <a:xfrm>
            <a:off x="3331364" y="4861336"/>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3A51"/>
              </a:solidFill>
              <a:effectLst/>
              <a:uLnTx/>
              <a:uFillTx/>
              <a:latin typeface="Avenir Next"/>
              <a:ea typeface="+mn-ea"/>
              <a:cs typeface="+mn-cs"/>
            </a:endParaRPr>
          </a:p>
        </p:txBody>
      </p:sp>
      <p:sp>
        <p:nvSpPr>
          <p:cNvPr id="28" name="TextBox 27">
            <a:extLst>
              <a:ext uri="{FF2B5EF4-FFF2-40B4-BE49-F238E27FC236}">
                <a16:creationId xmlns:a16="http://schemas.microsoft.com/office/drawing/2014/main" id="{B015F44E-461C-549F-CE43-6D5778F6CC48}"/>
              </a:ext>
            </a:extLst>
          </p:cNvPr>
          <p:cNvSpPr txBox="1"/>
          <p:nvPr/>
        </p:nvSpPr>
        <p:spPr>
          <a:xfrm>
            <a:off x="631621" y="4972368"/>
            <a:ext cx="207200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09236"/>
                </a:solidFill>
                <a:effectLst/>
                <a:uLnTx/>
                <a:uFillTx/>
                <a:latin typeface="Avenir Next"/>
                <a:ea typeface="+mn-ea"/>
                <a:cs typeface="+mn-cs"/>
              </a:rPr>
              <a:t>January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09236"/>
                </a:solidFill>
                <a:effectLst/>
                <a:uLnTx/>
                <a:uFillTx/>
                <a:latin typeface="Avenir Next"/>
                <a:ea typeface="+mn-ea"/>
                <a:cs typeface="+mn-cs"/>
              </a:rPr>
              <a:t>Final Record of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09236"/>
              </a:solidFill>
              <a:effectLst/>
              <a:uLnTx/>
              <a:uFillTx/>
              <a:latin typeface="Avenir Next"/>
              <a:ea typeface="+mn-ea"/>
              <a:cs typeface="+mn-cs"/>
            </a:endParaRPr>
          </a:p>
        </p:txBody>
      </p:sp>
      <p:sp>
        <p:nvSpPr>
          <p:cNvPr id="31" name="TextBox 30">
            <a:extLst>
              <a:ext uri="{FF2B5EF4-FFF2-40B4-BE49-F238E27FC236}">
                <a16:creationId xmlns:a16="http://schemas.microsoft.com/office/drawing/2014/main" id="{BC3F29C2-7287-BB9B-E5B3-91C3869583CE}"/>
              </a:ext>
            </a:extLst>
          </p:cNvPr>
          <p:cNvSpPr txBox="1"/>
          <p:nvPr/>
        </p:nvSpPr>
        <p:spPr>
          <a:xfrm>
            <a:off x="1742732" y="3672489"/>
            <a:ext cx="238809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2B75A0"/>
                </a:solidFill>
                <a:effectLst/>
                <a:uLnTx/>
                <a:uFillTx/>
                <a:latin typeface="Avenir Next"/>
                <a:ea typeface="+mn-ea"/>
                <a:cs typeface="+mn-cs"/>
              </a:rPr>
              <a:t>Summer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B75A0"/>
                </a:solidFill>
                <a:effectLst/>
                <a:uLnTx/>
                <a:uFillTx/>
                <a:latin typeface="Avenir Next"/>
                <a:ea typeface="+mn-ea"/>
                <a:cs typeface="+mn-cs"/>
              </a:rPr>
              <a:t>All key permits issued for construction</a:t>
            </a:r>
          </a:p>
        </p:txBody>
      </p:sp>
      <p:sp>
        <p:nvSpPr>
          <p:cNvPr id="36" name="TextBox 35">
            <a:extLst>
              <a:ext uri="{FF2B5EF4-FFF2-40B4-BE49-F238E27FC236}">
                <a16:creationId xmlns:a16="http://schemas.microsoft.com/office/drawing/2014/main" id="{6A0AF92A-9690-1EA7-F65B-2DB6AC8498F1}"/>
              </a:ext>
            </a:extLst>
          </p:cNvPr>
          <p:cNvSpPr txBox="1"/>
          <p:nvPr/>
        </p:nvSpPr>
        <p:spPr>
          <a:xfrm>
            <a:off x="2320198" y="3159421"/>
            <a:ext cx="23880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2B75A0"/>
                </a:solidFill>
                <a:effectLst/>
                <a:uLnTx/>
                <a:uFillTx/>
                <a:latin typeface="Avenir Next"/>
                <a:ea typeface="+mn-ea"/>
                <a:cs typeface="+mn-cs"/>
              </a:rPr>
              <a:t>Summer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B75A0"/>
                </a:solidFill>
                <a:effectLst/>
                <a:uLnTx/>
                <a:uFillTx/>
                <a:latin typeface="Avenir Next"/>
                <a:ea typeface="+mn-ea"/>
                <a:cs typeface="+mn-cs"/>
              </a:rPr>
              <a:t>Close royalty/stream financing</a:t>
            </a:r>
          </a:p>
        </p:txBody>
      </p:sp>
      <p:sp>
        <p:nvSpPr>
          <p:cNvPr id="38" name="Oval 37">
            <a:extLst>
              <a:ext uri="{FF2B5EF4-FFF2-40B4-BE49-F238E27FC236}">
                <a16:creationId xmlns:a16="http://schemas.microsoft.com/office/drawing/2014/main" id="{CBF066B7-A552-2569-AFDC-8420C56AE502}"/>
              </a:ext>
            </a:extLst>
          </p:cNvPr>
          <p:cNvSpPr/>
          <p:nvPr/>
        </p:nvSpPr>
        <p:spPr>
          <a:xfrm>
            <a:off x="4998508" y="3766717"/>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9236"/>
              </a:solidFill>
              <a:effectLst/>
              <a:uLnTx/>
              <a:uFillTx/>
              <a:latin typeface="Avenir Next"/>
              <a:ea typeface="+mn-ea"/>
              <a:cs typeface="+mn-cs"/>
            </a:endParaRPr>
          </a:p>
        </p:txBody>
      </p:sp>
      <p:sp>
        <p:nvSpPr>
          <p:cNvPr id="40" name="TextBox 39">
            <a:extLst>
              <a:ext uri="{FF2B5EF4-FFF2-40B4-BE49-F238E27FC236}">
                <a16:creationId xmlns:a16="http://schemas.microsoft.com/office/drawing/2014/main" id="{1CF27273-49FB-3F00-AF7F-585F0488D8F6}"/>
              </a:ext>
            </a:extLst>
          </p:cNvPr>
          <p:cNvSpPr txBox="1"/>
          <p:nvPr/>
        </p:nvSpPr>
        <p:spPr>
          <a:xfrm>
            <a:off x="3467814" y="2568616"/>
            <a:ext cx="25323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2B75A0"/>
                </a:solidFill>
                <a:effectLst/>
                <a:uLnTx/>
                <a:uFillTx/>
                <a:latin typeface="Avenir Next"/>
                <a:ea typeface="+mn-ea"/>
                <a:cs typeface="+mn-cs"/>
              </a:rPr>
              <a:t>Summer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B75A0"/>
                </a:solidFill>
                <a:effectLst/>
                <a:uLnTx/>
                <a:uFillTx/>
                <a:latin typeface="Avenir Next"/>
                <a:ea typeface="+mn-ea"/>
                <a:cs typeface="+mn-cs"/>
              </a:rPr>
              <a:t>Post Financial Assurance </a:t>
            </a:r>
          </a:p>
        </p:txBody>
      </p:sp>
      <p:sp>
        <p:nvSpPr>
          <p:cNvPr id="43" name="Star: 5 Points 42">
            <a:extLst>
              <a:ext uri="{FF2B5EF4-FFF2-40B4-BE49-F238E27FC236}">
                <a16:creationId xmlns:a16="http://schemas.microsoft.com/office/drawing/2014/main" id="{AE4AF393-B93A-EC09-8B13-B3DF30C3E004}"/>
              </a:ext>
            </a:extLst>
          </p:cNvPr>
          <p:cNvSpPr/>
          <p:nvPr/>
        </p:nvSpPr>
        <p:spPr>
          <a:xfrm>
            <a:off x="8501879" y="2568269"/>
            <a:ext cx="464703" cy="459702"/>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75A0"/>
              </a:solidFill>
              <a:effectLst/>
              <a:uLnTx/>
              <a:uFillTx/>
              <a:latin typeface="Avenir Next"/>
              <a:ea typeface="+mn-ea"/>
              <a:cs typeface="+mn-cs"/>
            </a:endParaRPr>
          </a:p>
        </p:txBody>
      </p:sp>
      <p:sp>
        <p:nvSpPr>
          <p:cNvPr id="44" name="TextBox 43">
            <a:extLst>
              <a:ext uri="{FF2B5EF4-FFF2-40B4-BE49-F238E27FC236}">
                <a16:creationId xmlns:a16="http://schemas.microsoft.com/office/drawing/2014/main" id="{9574A2AE-5A52-F413-DEFB-0EAD302B3B5A}"/>
              </a:ext>
            </a:extLst>
          </p:cNvPr>
          <p:cNvSpPr txBox="1"/>
          <p:nvPr/>
        </p:nvSpPr>
        <p:spPr>
          <a:xfrm>
            <a:off x="4937626" y="1922671"/>
            <a:ext cx="17777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2B75A0"/>
                </a:solidFill>
                <a:effectLst/>
                <a:uLnTx/>
                <a:uFillTx/>
                <a:latin typeface="Avenir Next"/>
                <a:ea typeface="+mn-ea"/>
                <a:cs typeface="+mn-cs"/>
              </a:rPr>
              <a:t>Fall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B75A0"/>
                </a:solidFill>
                <a:effectLst/>
                <a:uLnTx/>
                <a:uFillTx/>
                <a:latin typeface="Avenir Next"/>
                <a:ea typeface="+mn-ea"/>
                <a:cs typeface="+mn-cs"/>
              </a:rPr>
              <a:t>Begin Early Works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B75A0"/>
              </a:solidFill>
              <a:effectLst/>
              <a:uLnTx/>
              <a:uFillTx/>
              <a:latin typeface="Avenir Next"/>
              <a:ea typeface="+mn-ea"/>
              <a:cs typeface="+mn-cs"/>
            </a:endParaRPr>
          </a:p>
        </p:txBody>
      </p:sp>
      <p:sp>
        <p:nvSpPr>
          <p:cNvPr id="45" name="TextBox 44">
            <a:extLst>
              <a:ext uri="{FF2B5EF4-FFF2-40B4-BE49-F238E27FC236}">
                <a16:creationId xmlns:a16="http://schemas.microsoft.com/office/drawing/2014/main" id="{CC20C98B-4A98-CDA5-4E0D-1B8780199E18}"/>
              </a:ext>
            </a:extLst>
          </p:cNvPr>
          <p:cNvSpPr txBox="1"/>
          <p:nvPr/>
        </p:nvSpPr>
        <p:spPr>
          <a:xfrm>
            <a:off x="8699960" y="1615704"/>
            <a:ext cx="212390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2B75A0"/>
                </a:solidFill>
                <a:effectLst/>
                <a:uLnTx/>
                <a:uFillTx/>
                <a:latin typeface="Avenir Next"/>
                <a:ea typeface="+mn-ea"/>
                <a:cs typeface="+mn-cs"/>
              </a:rPr>
              <a:t>2029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B75A0"/>
                </a:solidFill>
                <a:effectLst/>
                <a:uLnTx/>
                <a:uFillTx/>
                <a:latin typeface="Avenir Next"/>
                <a:ea typeface="+mn-ea"/>
                <a:cs typeface="+mn-cs"/>
              </a:rPr>
              <a:t>Commercial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B75A0"/>
              </a:solidFill>
              <a:effectLst/>
              <a:uLnTx/>
              <a:uFillTx/>
              <a:latin typeface="Avenir Next"/>
              <a:ea typeface="+mn-ea"/>
              <a:cs typeface="+mn-cs"/>
            </a:endParaRPr>
          </a:p>
        </p:txBody>
      </p:sp>
      <p:sp>
        <p:nvSpPr>
          <p:cNvPr id="2" name="Text Placeholder 8">
            <a:extLst>
              <a:ext uri="{FF2B5EF4-FFF2-40B4-BE49-F238E27FC236}">
                <a16:creationId xmlns:a16="http://schemas.microsoft.com/office/drawing/2014/main" id="{316E1439-7BDF-F67A-2970-EC2857D1AA68}"/>
              </a:ext>
            </a:extLst>
          </p:cNvPr>
          <p:cNvSpPr txBox="1">
            <a:spLocks/>
          </p:cNvSpPr>
          <p:nvPr/>
        </p:nvSpPr>
        <p:spPr>
          <a:xfrm>
            <a:off x="581025" y="6313691"/>
            <a:ext cx="9973755"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1" u="none" strike="noStrike" kern="1200" cap="none" spc="0" normalizeH="0" baseline="30000" noProof="0">
                <a:ln>
                  <a:noFill/>
                </a:ln>
                <a:solidFill>
                  <a:srgbClr val="153A51"/>
                </a:solidFill>
                <a:effectLst/>
                <a:uLnTx/>
                <a:uFillTx/>
                <a:latin typeface="Avenir Next" panose="020B0503020202020204"/>
                <a:ea typeface="+mn-ea"/>
                <a:cs typeface="+mn-cs"/>
              </a:rPr>
              <a:t>*</a:t>
            </a:r>
            <a:r>
              <a:rPr kumimoji="0" lang="en-US" sz="900" b="0" i="1" u="none" strike="noStrike" kern="1200" cap="none" spc="0" normalizeH="0" baseline="0" noProof="0">
                <a:ln>
                  <a:noFill/>
                </a:ln>
                <a:solidFill>
                  <a:srgbClr val="153A51"/>
                </a:solidFill>
                <a:effectLst/>
                <a:uLnTx/>
                <a:uFillTx/>
                <a:latin typeface="Avenir Next" panose="020B0503020202020204"/>
                <a:ea typeface="+mn-ea"/>
                <a:cs typeface="+mn-cs"/>
              </a:rPr>
              <a:t>See forward-looking statements at the beginning of this presentation. Based on the latest permitting agency schedules and management expectations. </a:t>
            </a:r>
          </a:p>
        </p:txBody>
      </p:sp>
      <p:sp>
        <p:nvSpPr>
          <p:cNvPr id="3" name="Slide Number Placeholder 2">
            <a:extLst>
              <a:ext uri="{FF2B5EF4-FFF2-40B4-BE49-F238E27FC236}">
                <a16:creationId xmlns:a16="http://schemas.microsoft.com/office/drawing/2014/main" id="{BB7CF993-000F-556C-778F-D31F4E644BD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7207-C6CA-424C-A22B-21378919AF73}" type="slidenum">
              <a:rPr kumimoji="0" lang="en-US" sz="1100" b="0" i="0" u="none" strike="noStrike" kern="1200" cap="none" spc="0" normalizeH="0" baseline="0" noProof="0" smtClean="0">
                <a:ln>
                  <a:noFill/>
                </a:ln>
                <a:solidFill>
                  <a:srgbClr val="A5B7BD"/>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srgbClr val="A5B7BD"/>
              </a:solidFill>
              <a:effectLst/>
              <a:uLnTx/>
              <a:uFillTx/>
              <a:latin typeface="Avenir Next LT Pro"/>
              <a:ea typeface="+mn-ea"/>
              <a:cs typeface="+mn-cs"/>
            </a:endParaRPr>
          </a:p>
        </p:txBody>
      </p:sp>
      <p:sp>
        <p:nvSpPr>
          <p:cNvPr id="5" name="Oval 4">
            <a:extLst>
              <a:ext uri="{FF2B5EF4-FFF2-40B4-BE49-F238E27FC236}">
                <a16:creationId xmlns:a16="http://schemas.microsoft.com/office/drawing/2014/main" id="{41FC5F66-3CDE-1BF0-6C80-E2895F36F1FA}"/>
              </a:ext>
            </a:extLst>
          </p:cNvPr>
          <p:cNvSpPr/>
          <p:nvPr/>
        </p:nvSpPr>
        <p:spPr>
          <a:xfrm>
            <a:off x="4130823" y="425547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3A51"/>
              </a:solidFill>
              <a:effectLst/>
              <a:uLnTx/>
              <a:uFillTx/>
              <a:latin typeface="Avenir Next"/>
              <a:ea typeface="+mn-ea"/>
              <a:cs typeface="+mn-cs"/>
            </a:endParaRPr>
          </a:p>
        </p:txBody>
      </p:sp>
      <p:sp>
        <p:nvSpPr>
          <p:cNvPr id="6" name="Oval 5">
            <a:extLst>
              <a:ext uri="{FF2B5EF4-FFF2-40B4-BE49-F238E27FC236}">
                <a16:creationId xmlns:a16="http://schemas.microsoft.com/office/drawing/2014/main" id="{02BDE9E2-5395-6B49-68CB-A51A9FB843A0}"/>
              </a:ext>
            </a:extLst>
          </p:cNvPr>
          <p:cNvSpPr/>
          <p:nvPr/>
        </p:nvSpPr>
        <p:spPr>
          <a:xfrm>
            <a:off x="5883705" y="338809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a:ea typeface="+mn-ea"/>
              <a:cs typeface="+mn-cs"/>
            </a:endParaRPr>
          </a:p>
        </p:txBody>
      </p:sp>
      <p:sp>
        <p:nvSpPr>
          <p:cNvPr id="8" name="Oval 7">
            <a:extLst>
              <a:ext uri="{FF2B5EF4-FFF2-40B4-BE49-F238E27FC236}">
                <a16:creationId xmlns:a16="http://schemas.microsoft.com/office/drawing/2014/main" id="{825F7512-2E15-AFA9-AC76-464635C20A9D}"/>
              </a:ext>
            </a:extLst>
          </p:cNvPr>
          <p:cNvSpPr/>
          <p:nvPr/>
        </p:nvSpPr>
        <p:spPr>
          <a:xfrm>
            <a:off x="6768992" y="312847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a:ea typeface="+mn-ea"/>
              <a:cs typeface="+mn-cs"/>
            </a:endParaRPr>
          </a:p>
        </p:txBody>
      </p:sp>
      <p:sp>
        <p:nvSpPr>
          <p:cNvPr id="10" name="TextBox 9">
            <a:extLst>
              <a:ext uri="{FF2B5EF4-FFF2-40B4-BE49-F238E27FC236}">
                <a16:creationId xmlns:a16="http://schemas.microsoft.com/office/drawing/2014/main" id="{96E2501B-48C1-1AE6-CEAD-64ACAA15F903}"/>
              </a:ext>
            </a:extLst>
          </p:cNvPr>
          <p:cNvSpPr txBox="1"/>
          <p:nvPr/>
        </p:nvSpPr>
        <p:spPr>
          <a:xfrm>
            <a:off x="6666220" y="1631010"/>
            <a:ext cx="17777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2B75A0"/>
                </a:solidFill>
                <a:effectLst/>
                <a:uLnTx/>
                <a:uFillTx/>
                <a:latin typeface="Avenir Next"/>
                <a:ea typeface="+mn-ea"/>
                <a:cs typeface="+mn-cs"/>
              </a:rPr>
              <a:t>Spring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B75A0"/>
                </a:solidFill>
                <a:effectLst/>
                <a:uLnTx/>
                <a:uFillTx/>
                <a:latin typeface="Avenir Next"/>
                <a:ea typeface="+mn-ea"/>
                <a:cs typeface="+mn-cs"/>
              </a:rPr>
              <a:t>Board approval of EXIM debt financing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B75A0"/>
              </a:solidFill>
              <a:effectLst/>
              <a:uLnTx/>
              <a:uFillTx/>
              <a:latin typeface="Avenir Next"/>
              <a:ea typeface="+mn-ea"/>
              <a:cs typeface="+mn-cs"/>
            </a:endParaRPr>
          </a:p>
        </p:txBody>
      </p:sp>
      <p:sp>
        <p:nvSpPr>
          <p:cNvPr id="12" name="Oval 11">
            <a:extLst>
              <a:ext uri="{FF2B5EF4-FFF2-40B4-BE49-F238E27FC236}">
                <a16:creationId xmlns:a16="http://schemas.microsoft.com/office/drawing/2014/main" id="{988255BC-1AFC-45EE-0684-6060353BC8AB}"/>
              </a:ext>
            </a:extLst>
          </p:cNvPr>
          <p:cNvSpPr/>
          <p:nvPr/>
        </p:nvSpPr>
        <p:spPr>
          <a:xfrm>
            <a:off x="7705553" y="2914672"/>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a:ea typeface="+mn-ea"/>
              <a:cs typeface="+mn-cs"/>
            </a:endParaRPr>
          </a:p>
        </p:txBody>
      </p:sp>
      <p:sp>
        <p:nvSpPr>
          <p:cNvPr id="39" name="TextBox 38">
            <a:extLst>
              <a:ext uri="{FF2B5EF4-FFF2-40B4-BE49-F238E27FC236}">
                <a16:creationId xmlns:a16="http://schemas.microsoft.com/office/drawing/2014/main" id="{E6BF48B2-8A22-4B1B-6360-75F522719402}"/>
              </a:ext>
            </a:extLst>
          </p:cNvPr>
          <p:cNvSpPr txBox="1"/>
          <p:nvPr/>
        </p:nvSpPr>
        <p:spPr>
          <a:xfrm>
            <a:off x="-12531" y="5821019"/>
            <a:ext cx="12204531" cy="369332"/>
          </a:xfrm>
          <a:prstGeom prst="rect">
            <a:avLst/>
          </a:prstGeom>
          <a:solidFill>
            <a:schemeClr val="tx1"/>
          </a:solidFill>
          <a:ln>
            <a:solidFill>
              <a:srgbClr val="EDE9E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Early Works Construction anticipated to begin in Fall 2025</a:t>
            </a:r>
            <a:endParaRPr kumimoji="0" lang="en-US" sz="1800" b="1" i="0" u="none" strike="noStrike" kern="1200" cap="none" spc="0" normalizeH="0" baseline="30000" noProof="0" dirty="0">
              <a:ln>
                <a:noFill/>
              </a:ln>
              <a:solidFill>
                <a:srgbClr val="FFFFFF"/>
              </a:solidFill>
              <a:effectLst/>
              <a:uLnTx/>
              <a:uFillTx/>
              <a:latin typeface="Avenir Next LT Pro" panose="020B0504020202020204" pitchFamily="34" charset="0"/>
              <a:ea typeface="+mn-ea"/>
              <a:cs typeface="+mn-cs"/>
            </a:endParaRPr>
          </a:p>
        </p:txBody>
      </p:sp>
      <p:sp>
        <p:nvSpPr>
          <p:cNvPr id="9" name="TextBox 8">
            <a:extLst>
              <a:ext uri="{FF2B5EF4-FFF2-40B4-BE49-F238E27FC236}">
                <a16:creationId xmlns:a16="http://schemas.microsoft.com/office/drawing/2014/main" id="{241CA8E8-3281-7E8F-39FB-F8D9F6E316C5}"/>
              </a:ext>
            </a:extLst>
          </p:cNvPr>
          <p:cNvSpPr txBox="1"/>
          <p:nvPr/>
        </p:nvSpPr>
        <p:spPr>
          <a:xfrm>
            <a:off x="882822" y="4422890"/>
            <a:ext cx="26426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709236"/>
                </a:solidFill>
                <a:effectLst/>
                <a:uLnTx/>
                <a:uFillTx/>
                <a:latin typeface="Avenir Next"/>
                <a:ea typeface="+mn-ea"/>
                <a:cs typeface="+mn-cs"/>
              </a:rPr>
              <a:t>May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709236"/>
                </a:solidFill>
                <a:effectLst/>
                <a:uLnTx/>
                <a:uFillTx/>
                <a:latin typeface="Avenir Next"/>
                <a:ea typeface="+mn-ea"/>
                <a:cs typeface="+mn-cs"/>
              </a:rPr>
              <a:t>Final Federals permits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09236"/>
              </a:solidFill>
              <a:effectLst/>
              <a:uLnTx/>
              <a:uFillTx/>
              <a:latin typeface="Avenir Next"/>
              <a:ea typeface="+mn-ea"/>
              <a:cs typeface="+mn-cs"/>
            </a:endParaRPr>
          </a:p>
        </p:txBody>
      </p:sp>
      <p:sp>
        <p:nvSpPr>
          <p:cNvPr id="11" name="Oval 10">
            <a:extLst>
              <a:ext uri="{FF2B5EF4-FFF2-40B4-BE49-F238E27FC236}">
                <a16:creationId xmlns:a16="http://schemas.microsoft.com/office/drawing/2014/main" id="{2A384FD1-D052-2D2F-C19E-823788EEBE45}"/>
              </a:ext>
            </a:extLst>
          </p:cNvPr>
          <p:cNvSpPr/>
          <p:nvPr/>
        </p:nvSpPr>
        <p:spPr>
          <a:xfrm>
            <a:off x="2915379" y="5341178"/>
            <a:ext cx="182880" cy="182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3A51"/>
              </a:solidFill>
              <a:effectLst/>
              <a:uLnTx/>
              <a:uFillTx/>
              <a:latin typeface="Avenir Next"/>
              <a:ea typeface="+mn-ea"/>
              <a:cs typeface="+mn-cs"/>
            </a:endParaRPr>
          </a:p>
        </p:txBody>
      </p:sp>
    </p:spTree>
    <p:extLst>
      <p:ext uri="{BB962C8B-B14F-4D97-AF65-F5344CB8AC3E}">
        <p14:creationId xmlns:p14="http://schemas.microsoft.com/office/powerpoint/2010/main" val="196224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22E50D-4E6A-B5E0-7E4E-BAC198AB0E3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C078A-0987-474C-AF9A-C6F1E0F78BFC}" type="slidenum">
              <a:rPr kumimoji="0" lang="en-US" sz="1100" b="0" i="0" u="none" strike="noStrike" kern="1200" cap="none" spc="0" normalizeH="0" baseline="0" noProof="0" smtClean="0">
                <a:ln>
                  <a:noFill/>
                </a:ln>
                <a:solidFill>
                  <a:srgbClr val="A5B7BD"/>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A5B7BD"/>
              </a:solidFill>
              <a:effectLst/>
              <a:uLnTx/>
              <a:uFillTx/>
              <a:latin typeface="Avenir Next LT Pro"/>
              <a:ea typeface="+mn-ea"/>
              <a:cs typeface="+mn-cs"/>
            </a:endParaRPr>
          </a:p>
        </p:txBody>
      </p:sp>
      <p:graphicFrame>
        <p:nvGraphicFramePr>
          <p:cNvPr id="4" name="Chart 3">
            <a:extLst>
              <a:ext uri="{FF2B5EF4-FFF2-40B4-BE49-F238E27FC236}">
                <a16:creationId xmlns:a16="http://schemas.microsoft.com/office/drawing/2014/main" id="{FE98278A-B9D3-7A54-ECC4-F0E45858BDEA}"/>
              </a:ext>
            </a:extLst>
          </p:cNvPr>
          <p:cNvGraphicFramePr>
            <a:graphicFrameLocks/>
          </p:cNvGraphicFramePr>
          <p:nvPr/>
        </p:nvGraphicFramePr>
        <p:xfrm>
          <a:off x="4540739" y="1885360"/>
          <a:ext cx="3566160" cy="37383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95EDBB5-7FA9-7C9C-E740-72CFE38E1B4C}"/>
              </a:ext>
            </a:extLst>
          </p:cNvPr>
          <p:cNvGraphicFramePr>
            <a:graphicFrameLocks/>
          </p:cNvGraphicFramePr>
          <p:nvPr/>
        </p:nvGraphicFramePr>
        <p:xfrm>
          <a:off x="8512840" y="1885360"/>
          <a:ext cx="2743200" cy="37383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336E102F-DE9D-1DAF-A800-7FA52A7AEA81}"/>
              </a:ext>
            </a:extLst>
          </p:cNvPr>
          <p:cNvGraphicFramePr>
            <a:graphicFrameLocks/>
          </p:cNvGraphicFramePr>
          <p:nvPr/>
        </p:nvGraphicFramePr>
        <p:xfrm>
          <a:off x="625788" y="1890364"/>
          <a:ext cx="3566160" cy="3738317"/>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93410B2E-8741-A54D-587D-730EC233FA8A}"/>
              </a:ext>
            </a:extLst>
          </p:cNvPr>
          <p:cNvSpPr txBox="1">
            <a:spLocks/>
          </p:cNvSpPr>
          <p:nvPr/>
        </p:nvSpPr>
        <p:spPr>
          <a:xfrm>
            <a:off x="540114" y="554796"/>
            <a:ext cx="10515600" cy="9891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153A51"/>
                </a:solidFill>
                <a:effectLst/>
                <a:uLnTx/>
                <a:uFillTx/>
                <a:latin typeface="Klinic Slab Medium" pitchFamily="50" charset="0"/>
                <a:ea typeface="+mj-ea"/>
                <a:cs typeface="+mj-cs"/>
              </a:rPr>
              <a:t>UNLOCKING VALUE THROUGH DEVELOPMENT</a:t>
            </a:r>
          </a:p>
        </p:txBody>
      </p:sp>
      <p:sp>
        <p:nvSpPr>
          <p:cNvPr id="9" name="TextBox 8">
            <a:extLst>
              <a:ext uri="{FF2B5EF4-FFF2-40B4-BE49-F238E27FC236}">
                <a16:creationId xmlns:a16="http://schemas.microsoft.com/office/drawing/2014/main" id="{D02B737A-71ED-BE9E-0C2D-C329474ABB23}"/>
              </a:ext>
            </a:extLst>
          </p:cNvPr>
          <p:cNvSpPr txBox="1"/>
          <p:nvPr/>
        </p:nvSpPr>
        <p:spPr>
          <a:xfrm>
            <a:off x="581025" y="1541012"/>
            <a:ext cx="43902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53A51"/>
                </a:solidFill>
                <a:effectLst/>
                <a:uLnTx/>
                <a:uFillTx/>
                <a:latin typeface="Avenir Next" panose="020B0503020202020204"/>
                <a:ea typeface="+mn-ea"/>
                <a:cs typeface="+mn-cs"/>
              </a:rPr>
              <a:t>ARTEMIS SHARE PRICE PERFORMANCE</a:t>
            </a:r>
          </a:p>
        </p:txBody>
      </p:sp>
      <p:sp>
        <p:nvSpPr>
          <p:cNvPr id="10" name="TextBox 9">
            <a:extLst>
              <a:ext uri="{FF2B5EF4-FFF2-40B4-BE49-F238E27FC236}">
                <a16:creationId xmlns:a16="http://schemas.microsoft.com/office/drawing/2014/main" id="{D81A2AB9-F004-E86F-8F95-8DC2D2C724F8}"/>
              </a:ext>
            </a:extLst>
          </p:cNvPr>
          <p:cNvSpPr txBox="1"/>
          <p:nvPr/>
        </p:nvSpPr>
        <p:spPr>
          <a:xfrm>
            <a:off x="4512154" y="1543909"/>
            <a:ext cx="43902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53A51"/>
                </a:solidFill>
                <a:effectLst/>
                <a:uLnTx/>
                <a:uFillTx/>
                <a:latin typeface="Avenir Next" panose="020B0503020202020204"/>
                <a:ea typeface="+mn-ea"/>
                <a:cs typeface="+mn-cs"/>
              </a:rPr>
              <a:t>G MINING SHARE PRICE PERFORMANCE</a:t>
            </a:r>
          </a:p>
        </p:txBody>
      </p:sp>
      <p:sp>
        <p:nvSpPr>
          <p:cNvPr id="11" name="TextBox 10">
            <a:extLst>
              <a:ext uri="{FF2B5EF4-FFF2-40B4-BE49-F238E27FC236}">
                <a16:creationId xmlns:a16="http://schemas.microsoft.com/office/drawing/2014/main" id="{6839CB13-19D8-F13B-5184-074C7E41A530}"/>
              </a:ext>
            </a:extLst>
          </p:cNvPr>
          <p:cNvSpPr txBox="1"/>
          <p:nvPr/>
        </p:nvSpPr>
        <p:spPr>
          <a:xfrm>
            <a:off x="8455690" y="1543909"/>
            <a:ext cx="439026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53A51"/>
                </a:solidFill>
                <a:effectLst/>
                <a:uLnTx/>
                <a:uFillTx/>
                <a:latin typeface="Avenir Next" panose="020B0503020202020204"/>
                <a:ea typeface="+mn-ea"/>
                <a:cs typeface="+mn-cs"/>
              </a:rPr>
              <a:t>SKEENA SHARE PRICE PERFORMANCE</a:t>
            </a:r>
          </a:p>
        </p:txBody>
      </p:sp>
      <p:sp>
        <p:nvSpPr>
          <p:cNvPr id="8" name="Text Placeholder 8">
            <a:extLst>
              <a:ext uri="{FF2B5EF4-FFF2-40B4-BE49-F238E27FC236}">
                <a16:creationId xmlns:a16="http://schemas.microsoft.com/office/drawing/2014/main" id="{D3E3548A-D4BA-0628-9709-51444006DD32}"/>
              </a:ext>
            </a:extLst>
          </p:cNvPr>
          <p:cNvSpPr txBox="1">
            <a:spLocks/>
          </p:cNvSpPr>
          <p:nvPr/>
        </p:nvSpPr>
        <p:spPr>
          <a:xfrm>
            <a:off x="581025" y="6277115"/>
            <a:ext cx="10857601" cy="365125"/>
          </a:xfrm>
          <a:prstGeom prst="rect">
            <a:avLst/>
          </a:prstGeom>
          <a:noFill/>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1" u="none" strike="noStrike" kern="1200" cap="none" spc="0" normalizeH="0" baseline="30000" noProof="0">
                <a:ln>
                  <a:noFill/>
                </a:ln>
                <a:solidFill>
                  <a:srgbClr val="153A51"/>
                </a:solidFill>
                <a:effectLst/>
                <a:uLnTx/>
                <a:uFillTx/>
                <a:ea typeface="Calibri" panose="020F0502020204030204" pitchFamily="34" charset="0"/>
                <a:cs typeface="Calibri" panose="020F0502020204030204" pitchFamily="34" charset="0"/>
              </a:rPr>
              <a:t>*</a:t>
            </a:r>
            <a:r>
              <a:rPr kumimoji="0" lang="en-US" sz="800" b="0" i="1" u="none" strike="noStrike" kern="1200" cap="none" spc="0" normalizeH="0" baseline="0" noProof="0">
                <a:ln>
                  <a:noFill/>
                </a:ln>
                <a:solidFill>
                  <a:srgbClr val="153A51"/>
                </a:solidFill>
                <a:effectLst/>
                <a:uLnTx/>
                <a:uFillTx/>
                <a:ea typeface="Calibri" panose="020F0502020204030204" pitchFamily="34" charset="0"/>
                <a:cs typeface="Calibri" panose="020F0502020204030204" pitchFamily="34" charset="0"/>
              </a:rPr>
              <a:t>Note: The information presented on this slide is derived from publicly available sources, including press releases and related public disclosures.  Percent changes represent the stock price appreciation from financing announcement to current price. Share price performance may not be comparable due to various factors, including but not limited to, market conditions, project-specific factors and financing strategies. </a:t>
            </a:r>
            <a:endParaRPr kumimoji="0" lang="en-US" sz="800" b="0" i="0" u="none" strike="noStrike" kern="1200" cap="none" spc="0" normalizeH="0" baseline="0" noProof="0">
              <a:ln>
                <a:noFill/>
              </a:ln>
              <a:solidFill>
                <a:srgbClr val="153A51"/>
              </a:solidFill>
              <a:effectLst/>
              <a:uLnTx/>
              <a:uFillTx/>
              <a:ea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D37A2BD5-1C3A-F738-159B-24B18B1A132B}"/>
              </a:ext>
            </a:extLst>
          </p:cNvPr>
          <p:cNvSpPr/>
          <p:nvPr/>
        </p:nvSpPr>
        <p:spPr>
          <a:xfrm>
            <a:off x="5653885" y="2328923"/>
            <a:ext cx="871698" cy="456572"/>
          </a:xfrm>
          <a:prstGeom prst="rect">
            <a:avLst/>
          </a:prstGeom>
          <a:solidFill>
            <a:srgbClr val="FFF3CD"/>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3A51"/>
                </a:solidFill>
                <a:effectLst/>
                <a:uLnTx/>
                <a:uFillTx/>
                <a:latin typeface="Avenir Next"/>
                <a:ea typeface="+mn-ea"/>
                <a:cs typeface="+mn-cs"/>
              </a:rPr>
              <a:t>+548%</a:t>
            </a:r>
          </a:p>
        </p:txBody>
      </p:sp>
      <p:sp>
        <p:nvSpPr>
          <p:cNvPr id="23" name="Rectangle 22">
            <a:extLst>
              <a:ext uri="{FF2B5EF4-FFF2-40B4-BE49-F238E27FC236}">
                <a16:creationId xmlns:a16="http://schemas.microsoft.com/office/drawing/2014/main" id="{2949F932-106C-6F85-1709-16CD70ECCA0F}"/>
              </a:ext>
            </a:extLst>
          </p:cNvPr>
          <p:cNvSpPr/>
          <p:nvPr/>
        </p:nvSpPr>
        <p:spPr>
          <a:xfrm>
            <a:off x="1869747" y="2328923"/>
            <a:ext cx="871698" cy="456572"/>
          </a:xfrm>
          <a:prstGeom prst="rect">
            <a:avLst/>
          </a:prstGeom>
          <a:solidFill>
            <a:srgbClr val="FFF3CD"/>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3A51"/>
                </a:solidFill>
                <a:effectLst/>
                <a:uLnTx/>
                <a:uFillTx/>
                <a:latin typeface="Avenir Next"/>
                <a:ea typeface="+mn-ea"/>
                <a:cs typeface="+mn-cs"/>
              </a:rPr>
              <a:t>+301%</a:t>
            </a:r>
          </a:p>
        </p:txBody>
      </p:sp>
      <p:sp>
        <p:nvSpPr>
          <p:cNvPr id="24" name="Rectangle 23">
            <a:extLst>
              <a:ext uri="{FF2B5EF4-FFF2-40B4-BE49-F238E27FC236}">
                <a16:creationId xmlns:a16="http://schemas.microsoft.com/office/drawing/2014/main" id="{5DB827A2-CC8B-C6D1-A4E4-80E9C76673BC}"/>
              </a:ext>
            </a:extLst>
          </p:cNvPr>
          <p:cNvSpPr/>
          <p:nvPr/>
        </p:nvSpPr>
        <p:spPr>
          <a:xfrm>
            <a:off x="9481988" y="2131582"/>
            <a:ext cx="871698" cy="456572"/>
          </a:xfrm>
          <a:prstGeom prst="rect">
            <a:avLst/>
          </a:prstGeom>
          <a:solidFill>
            <a:srgbClr val="FFF3CD"/>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53A51"/>
                </a:solidFill>
                <a:effectLst/>
                <a:uLnTx/>
                <a:uFillTx/>
                <a:latin typeface="Avenir Next"/>
                <a:ea typeface="+mn-ea"/>
                <a:cs typeface="+mn-cs"/>
              </a:rPr>
              <a:t>+233%</a:t>
            </a:r>
          </a:p>
        </p:txBody>
      </p:sp>
      <p:sp>
        <p:nvSpPr>
          <p:cNvPr id="25" name="TextBox 24">
            <a:extLst>
              <a:ext uri="{FF2B5EF4-FFF2-40B4-BE49-F238E27FC236}">
                <a16:creationId xmlns:a16="http://schemas.microsoft.com/office/drawing/2014/main" id="{852BAB28-6237-8CEF-07F5-AB9E65BDFF71}"/>
              </a:ext>
            </a:extLst>
          </p:cNvPr>
          <p:cNvSpPr txBox="1"/>
          <p:nvPr/>
        </p:nvSpPr>
        <p:spPr>
          <a:xfrm>
            <a:off x="1171055" y="1890364"/>
            <a:ext cx="7222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53A51"/>
                </a:solidFill>
                <a:effectLst/>
                <a:uLnTx/>
                <a:uFillTx/>
                <a:latin typeface="Avenir Next" panose="020B0503020202020204"/>
                <a:ea typeface="+mn-ea"/>
                <a:cs typeface="+mn-cs"/>
              </a:rPr>
              <a:t>C$/share</a:t>
            </a:r>
          </a:p>
        </p:txBody>
      </p:sp>
      <p:sp>
        <p:nvSpPr>
          <p:cNvPr id="26" name="TextBox 25">
            <a:extLst>
              <a:ext uri="{FF2B5EF4-FFF2-40B4-BE49-F238E27FC236}">
                <a16:creationId xmlns:a16="http://schemas.microsoft.com/office/drawing/2014/main" id="{9B2E98B1-912A-4A00-176A-6614EF3F1172}"/>
              </a:ext>
            </a:extLst>
          </p:cNvPr>
          <p:cNvSpPr txBox="1"/>
          <p:nvPr/>
        </p:nvSpPr>
        <p:spPr>
          <a:xfrm>
            <a:off x="5109714" y="1894622"/>
            <a:ext cx="7222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53A51"/>
                </a:solidFill>
                <a:effectLst/>
                <a:uLnTx/>
                <a:uFillTx/>
                <a:latin typeface="Avenir Next" panose="020B0503020202020204"/>
                <a:ea typeface="+mn-ea"/>
                <a:cs typeface="+mn-cs"/>
              </a:rPr>
              <a:t>C$/share</a:t>
            </a:r>
          </a:p>
        </p:txBody>
      </p:sp>
      <p:sp>
        <p:nvSpPr>
          <p:cNvPr id="27" name="TextBox 26">
            <a:extLst>
              <a:ext uri="{FF2B5EF4-FFF2-40B4-BE49-F238E27FC236}">
                <a16:creationId xmlns:a16="http://schemas.microsoft.com/office/drawing/2014/main" id="{E6C83087-AB81-E186-A7F7-9BAEA060973C}"/>
              </a:ext>
            </a:extLst>
          </p:cNvPr>
          <p:cNvSpPr txBox="1"/>
          <p:nvPr/>
        </p:nvSpPr>
        <p:spPr>
          <a:xfrm>
            <a:off x="9086611" y="1890364"/>
            <a:ext cx="7222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53A51"/>
                </a:solidFill>
                <a:effectLst/>
                <a:uLnTx/>
                <a:uFillTx/>
                <a:latin typeface="Avenir Next" panose="020B0503020202020204"/>
                <a:ea typeface="+mn-ea"/>
                <a:cs typeface="+mn-cs"/>
              </a:rPr>
              <a:t>C$/share</a:t>
            </a:r>
          </a:p>
        </p:txBody>
      </p:sp>
      <p:sp>
        <p:nvSpPr>
          <p:cNvPr id="28" name="TextBox 27">
            <a:extLst>
              <a:ext uri="{FF2B5EF4-FFF2-40B4-BE49-F238E27FC236}">
                <a16:creationId xmlns:a16="http://schemas.microsoft.com/office/drawing/2014/main" id="{6AD958D7-483A-CD7B-2FEB-C26DCC8E15D1}"/>
              </a:ext>
            </a:extLst>
          </p:cNvPr>
          <p:cNvSpPr txBox="1"/>
          <p:nvPr/>
        </p:nvSpPr>
        <p:spPr>
          <a:xfrm>
            <a:off x="-12531" y="5821019"/>
            <a:ext cx="12204531" cy="369332"/>
          </a:xfrm>
          <a:prstGeom prst="rect">
            <a:avLst/>
          </a:prstGeom>
          <a:solidFill>
            <a:schemeClr val="tx1"/>
          </a:solidFill>
          <a:ln>
            <a:solidFill>
              <a:srgbClr val="EDE9E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rPr>
              <a:t>+361% average value accretion across comparable single asset companies*</a:t>
            </a:r>
            <a:endParaRPr kumimoji="0" lang="en-US" sz="1800" b="1" i="0" u="none" strike="noStrike" kern="1200" cap="none" spc="0" normalizeH="0" baseline="30000" noProof="0">
              <a:ln>
                <a:noFill/>
              </a:ln>
              <a:solidFill>
                <a:srgbClr val="FFFFFF"/>
              </a:solidFill>
              <a:effectLst/>
              <a:uLnTx/>
              <a:uFillTx/>
              <a:latin typeface="Avenir Next LT Pro" panose="020B0504020202020204" pitchFamily="34" charset="0"/>
              <a:ea typeface="+mn-ea"/>
              <a:cs typeface="+mn-cs"/>
            </a:endParaRPr>
          </a:p>
        </p:txBody>
      </p:sp>
      <p:cxnSp>
        <p:nvCxnSpPr>
          <p:cNvPr id="12" name="Straight Arrow Connector 11">
            <a:extLst>
              <a:ext uri="{FF2B5EF4-FFF2-40B4-BE49-F238E27FC236}">
                <a16:creationId xmlns:a16="http://schemas.microsoft.com/office/drawing/2014/main" id="{37BAAB73-67A5-385D-79E7-62D870A0CE19}"/>
              </a:ext>
            </a:extLst>
          </p:cNvPr>
          <p:cNvCxnSpPr>
            <a:cxnSpLocks/>
          </p:cNvCxnSpPr>
          <p:nvPr/>
        </p:nvCxnSpPr>
        <p:spPr>
          <a:xfrm flipV="1">
            <a:off x="2015067" y="2136585"/>
            <a:ext cx="1545960" cy="1428974"/>
          </a:xfrm>
          <a:prstGeom prst="straightConnector1">
            <a:avLst/>
          </a:prstGeom>
          <a:ln w="66675">
            <a:solidFill>
              <a:srgbClr val="FFBF0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96C640-21A3-5BF6-B92C-0AE8158D8C94}"/>
              </a:ext>
            </a:extLst>
          </p:cNvPr>
          <p:cNvCxnSpPr>
            <a:cxnSpLocks/>
          </p:cNvCxnSpPr>
          <p:nvPr/>
        </p:nvCxnSpPr>
        <p:spPr>
          <a:xfrm flipV="1">
            <a:off x="5941263" y="2074801"/>
            <a:ext cx="1352986" cy="1663897"/>
          </a:xfrm>
          <a:prstGeom prst="straightConnector1">
            <a:avLst/>
          </a:prstGeom>
          <a:ln w="66675">
            <a:solidFill>
              <a:srgbClr val="FFBF02"/>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FDBA06-60B2-68C0-6292-27081F48D7B8}"/>
              </a:ext>
            </a:extLst>
          </p:cNvPr>
          <p:cNvCxnSpPr>
            <a:cxnSpLocks/>
          </p:cNvCxnSpPr>
          <p:nvPr/>
        </p:nvCxnSpPr>
        <p:spPr>
          <a:xfrm flipV="1">
            <a:off x="10049729" y="2557209"/>
            <a:ext cx="476540" cy="1181489"/>
          </a:xfrm>
          <a:prstGeom prst="straightConnector1">
            <a:avLst/>
          </a:prstGeom>
          <a:ln w="66675">
            <a:solidFill>
              <a:srgbClr val="FFBF02"/>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92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500B6B-FBD2-0C47-5535-027522CAF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C078A-0987-474C-AF9A-C6F1E0F78BFC}" type="slidenum">
              <a:rPr kumimoji="0" lang="en-US" sz="1200" b="0" i="0" u="none" strike="noStrike" kern="1200" cap="none" spc="0" normalizeH="0" baseline="0" noProof="0" smtClean="0">
                <a:ln>
                  <a:noFill/>
                </a:ln>
                <a:solidFill>
                  <a:srgbClr val="153A5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153A51">
                  <a:tint val="75000"/>
                </a:srgbClr>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20BB6CAE-867F-3541-65FA-EDBBCC1DBD97}"/>
              </a:ext>
            </a:extLst>
          </p:cNvPr>
          <p:cNvSpPr txBox="1">
            <a:spLocks/>
          </p:cNvSpPr>
          <p:nvPr/>
        </p:nvSpPr>
        <p:spPr>
          <a:xfrm>
            <a:off x="479911" y="557965"/>
            <a:ext cx="10877900" cy="989113"/>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000" b="0" i="0" u="none" strike="noStrike" kern="1200" cap="none" spc="0" normalizeH="0" baseline="0" noProof="0">
                <a:ln>
                  <a:noFill/>
                </a:ln>
                <a:solidFill>
                  <a:srgbClr val="153A51"/>
                </a:solidFill>
                <a:effectLst/>
                <a:uLnTx/>
                <a:uFillTx/>
                <a:latin typeface="Klinic Slab Medium" pitchFamily="50" charset="0"/>
                <a:ea typeface="+mj-ea"/>
                <a:cs typeface="Times New Roman" panose="02020603050405020304" pitchFamily="18" charset="0"/>
              </a:rPr>
              <a:t>PERPETUA RESOURCES POISED FOR SUCCESS</a:t>
            </a:r>
            <a:endParaRPr kumimoji="0" lang="en-US" sz="4000" b="0" i="0" u="none" strike="noStrike" kern="1200" cap="none" spc="0" normalizeH="0" baseline="50000" noProof="0">
              <a:ln>
                <a:noFill/>
              </a:ln>
              <a:solidFill>
                <a:srgbClr val="153A51"/>
              </a:solidFill>
              <a:effectLst/>
              <a:uLnTx/>
              <a:uFillTx/>
              <a:latin typeface="Klinic Slab Medium" pitchFamily="50" charset="0"/>
              <a:ea typeface="+mj-ea"/>
              <a:cs typeface="+mj-cs"/>
            </a:endParaRPr>
          </a:p>
        </p:txBody>
      </p:sp>
      <p:sp>
        <p:nvSpPr>
          <p:cNvPr id="4" name="Rectangle 3">
            <a:extLst>
              <a:ext uri="{FF2B5EF4-FFF2-40B4-BE49-F238E27FC236}">
                <a16:creationId xmlns:a16="http://schemas.microsoft.com/office/drawing/2014/main" id="{44F06761-E54B-553B-5E27-C25F53BD8C56}"/>
              </a:ext>
            </a:extLst>
          </p:cNvPr>
          <p:cNvSpPr/>
          <p:nvPr/>
        </p:nvSpPr>
        <p:spPr>
          <a:xfrm>
            <a:off x="511375" y="1510453"/>
            <a:ext cx="2260105" cy="19185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153A51"/>
                </a:solidFill>
                <a:effectLst/>
                <a:uLnTx/>
                <a:uFillTx/>
                <a:latin typeface="Calibri" panose="020F0502020204030204"/>
                <a:ea typeface="+mn-ea"/>
                <a:cs typeface="+mn-cs"/>
              </a:rPr>
              <a:t>Superb Economics</a:t>
            </a:r>
            <a:r>
              <a:rPr kumimoji="0" lang="en-US" sz="1600" b="1" i="0" u="none" strike="noStrike" kern="1200" cap="none" spc="0" normalizeH="0" baseline="30000" noProof="0">
                <a:ln>
                  <a:noFill/>
                </a:ln>
                <a:solidFill>
                  <a:srgbClr val="153A51"/>
                </a:solidFill>
                <a:effectLst/>
                <a:uLnTx/>
                <a:uFillTx/>
                <a:latin typeface="Calibri" panose="020F0502020204030204"/>
                <a:ea typeface="+mn-ea"/>
                <a:cs typeface="+mn-cs"/>
              </a:rPr>
              <a:t>1,2</a:t>
            </a:r>
            <a:endParaRPr kumimoji="0" lang="en-US" sz="1800" b="1" i="0" u="none" strike="noStrike" kern="1200" cap="none" spc="0" normalizeH="0" baseline="30000" noProof="0">
              <a:ln>
                <a:noFill/>
              </a:ln>
              <a:solidFill>
                <a:srgbClr val="153A5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Large reserve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High grade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High production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Low cost</a:t>
            </a:r>
          </a:p>
        </p:txBody>
      </p:sp>
      <p:sp>
        <p:nvSpPr>
          <p:cNvPr id="6" name="Rectangle 5">
            <a:extLst>
              <a:ext uri="{FF2B5EF4-FFF2-40B4-BE49-F238E27FC236}">
                <a16:creationId xmlns:a16="http://schemas.microsoft.com/office/drawing/2014/main" id="{BC933786-B89E-9E06-97CA-48B0FB619E22}"/>
              </a:ext>
            </a:extLst>
          </p:cNvPr>
          <p:cNvSpPr/>
          <p:nvPr/>
        </p:nvSpPr>
        <p:spPr>
          <a:xfrm>
            <a:off x="5952255" y="3497750"/>
            <a:ext cx="2701551" cy="210578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153A51"/>
                </a:solidFill>
                <a:effectLst/>
                <a:uLnTx/>
                <a:uFillTx/>
                <a:latin typeface="Calibri" panose="020F0502020204030204"/>
                <a:ea typeface="+mn-ea"/>
                <a:cs typeface="+mn-cs"/>
              </a:rPr>
              <a:t>Restoring Brownfield Site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500" b="0" i="0" u="none" strike="noStrike" kern="1200" cap="none" spc="0" normalizeH="0" baseline="0" noProof="0">
                <a:ln>
                  <a:noFill/>
                </a:ln>
                <a:solidFill>
                  <a:srgbClr val="153A51"/>
                </a:solidFill>
                <a:effectLst/>
                <a:uLnTx/>
                <a:uFillTx/>
                <a:latin typeface="Calibri" panose="020F0502020204030204"/>
                <a:ea typeface="+mn-ea"/>
                <a:cs typeface="+mn-cs"/>
              </a:rPr>
              <a:t>Environmental solutions integrated into plan of operations</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500" b="0" i="0" u="none" strike="noStrike" kern="1200" cap="none" spc="0" normalizeH="0" baseline="0" noProof="0">
                <a:ln>
                  <a:noFill/>
                </a:ln>
                <a:solidFill>
                  <a:srgbClr val="153A51"/>
                </a:solidFill>
                <a:effectLst/>
                <a:uLnTx/>
                <a:uFillTx/>
                <a:latin typeface="Calibri" panose="020F0502020204030204"/>
                <a:ea typeface="+mn-ea"/>
                <a:cs typeface="+mn-cs"/>
              </a:rPr>
              <a:t>Re-establish fish migration and improve habitat conditions</a:t>
            </a:r>
          </a:p>
        </p:txBody>
      </p:sp>
      <p:sp>
        <p:nvSpPr>
          <p:cNvPr id="7" name="Rectangle 6">
            <a:extLst>
              <a:ext uri="{FF2B5EF4-FFF2-40B4-BE49-F238E27FC236}">
                <a16:creationId xmlns:a16="http://schemas.microsoft.com/office/drawing/2014/main" id="{5AC941DA-E411-259E-36CB-D43CBC052E5A}"/>
              </a:ext>
            </a:extLst>
          </p:cNvPr>
          <p:cNvSpPr/>
          <p:nvPr/>
        </p:nvSpPr>
        <p:spPr>
          <a:xfrm>
            <a:off x="5952255" y="1512795"/>
            <a:ext cx="2701551" cy="19162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153A51"/>
                </a:solidFill>
                <a:effectLst/>
                <a:uLnTx/>
                <a:uFillTx/>
                <a:latin typeface="Calibri" panose="020F0502020204030204"/>
                <a:ea typeface="+mn-ea"/>
                <a:cs typeface="+mn-cs"/>
              </a:rPr>
              <a:t>Critical Mineral</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Only U.S. reserve of antimony</a:t>
            </a:r>
            <a:r>
              <a:rPr kumimoji="0" lang="en-US" sz="1600" b="0" i="0" u="none" strike="noStrike" kern="1200" cap="none" spc="0" normalizeH="0" baseline="30000" noProof="0">
                <a:ln>
                  <a:noFill/>
                </a:ln>
                <a:solidFill>
                  <a:srgbClr val="153A51"/>
                </a:solidFill>
                <a:effectLst/>
                <a:uLnTx/>
                <a:uFillTx/>
                <a:latin typeface="Calibri" panose="020F0502020204030204"/>
                <a:ea typeface="+mn-ea"/>
                <a:cs typeface="+mn-cs"/>
              </a:rPr>
              <a:t>3</a:t>
            </a:r>
            <a:endPar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Antimony is critical to national defense and clean energy future</a:t>
            </a:r>
          </a:p>
        </p:txBody>
      </p:sp>
      <p:sp>
        <p:nvSpPr>
          <p:cNvPr id="8" name="Rectangle 7">
            <a:extLst>
              <a:ext uri="{FF2B5EF4-FFF2-40B4-BE49-F238E27FC236}">
                <a16:creationId xmlns:a16="http://schemas.microsoft.com/office/drawing/2014/main" id="{A17FD1AC-1524-233A-2485-CCAED87C8840}"/>
              </a:ext>
            </a:extLst>
          </p:cNvPr>
          <p:cNvSpPr/>
          <p:nvPr/>
        </p:nvSpPr>
        <p:spPr>
          <a:xfrm>
            <a:off x="2832159" y="3493977"/>
            <a:ext cx="3068562" cy="211971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153A51"/>
                </a:solidFill>
                <a:effectLst/>
                <a:uLnTx/>
                <a:uFillTx/>
                <a:latin typeface="Calibri" panose="020F0502020204030204"/>
                <a:ea typeface="+mn-ea"/>
                <a:cs typeface="+mn-cs"/>
              </a:rPr>
              <a:t>Government Interest</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+$80 million DoD Awards</a:t>
            </a:r>
            <a:r>
              <a:rPr kumimoji="0" lang="en-US" sz="1600" b="0" i="0" u="none" strike="noStrike" kern="1200" cap="none" spc="0" normalizeH="0" baseline="30000" noProof="0" dirty="0">
                <a:ln>
                  <a:noFill/>
                </a:ln>
                <a:solidFill>
                  <a:srgbClr val="153A51"/>
                </a:solidFill>
                <a:effectLst/>
                <a:uLnTx/>
                <a:uFillTx/>
                <a:latin typeface="Calibri" panose="020F0502020204030204"/>
                <a:ea typeface="+mn-ea"/>
                <a:cs typeface="+mn-cs"/>
              </a:rPr>
              <a:t>4</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~$2.0 billion application for U.S EXIM financing</a:t>
            </a:r>
            <a:r>
              <a:rPr kumimoji="0" lang="en-US" sz="1600" b="0" i="0" u="none" strike="noStrike" kern="1200" cap="none" spc="0" normalizeH="0" baseline="30000" noProof="0" dirty="0">
                <a:ln>
                  <a:noFill/>
                </a:ln>
                <a:solidFill>
                  <a:srgbClr val="153A51"/>
                </a:solidFill>
                <a:effectLst/>
                <a:uLnTx/>
                <a:uFillTx/>
                <a:latin typeface="Calibri" panose="020F0502020204030204"/>
                <a:ea typeface="+mn-ea"/>
                <a:cs typeface="+mn-cs"/>
              </a:rPr>
              <a:t>5</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Listed as priority project by White House</a:t>
            </a:r>
          </a:p>
        </p:txBody>
      </p:sp>
      <p:sp>
        <p:nvSpPr>
          <p:cNvPr id="9" name="Rectangle 8">
            <a:extLst>
              <a:ext uri="{FF2B5EF4-FFF2-40B4-BE49-F238E27FC236}">
                <a16:creationId xmlns:a16="http://schemas.microsoft.com/office/drawing/2014/main" id="{44EEE839-60BC-492F-5C95-128493A0EC01}"/>
              </a:ext>
            </a:extLst>
          </p:cNvPr>
          <p:cNvSpPr/>
          <p:nvPr/>
        </p:nvSpPr>
        <p:spPr>
          <a:xfrm>
            <a:off x="8705339" y="1513863"/>
            <a:ext cx="3219961" cy="417043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182880" rIns="91440" bIns="45720" rtlCol="0" anchor="t"/>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153A51"/>
                </a:solidFill>
                <a:effectLst/>
                <a:uLnTx/>
                <a:uFillTx/>
                <a:latin typeface="Calibri" panose="020F0502020204030204"/>
                <a:ea typeface="+mn-ea"/>
                <a:cs typeface="+mn-cs"/>
              </a:rPr>
              <a:t>Milestones &amp; Catalysts</a:t>
            </a:r>
          </a:p>
          <a:p>
            <a:pPr marL="182880" marR="0" lvl="0" indent="-18288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Jan ‘25 – Final Record of Decision</a:t>
            </a:r>
            <a:endParaRPr kumimoji="0" lang="en-US" sz="1600" b="0" i="0" u="none" strike="noStrike" kern="1200" cap="none" spc="0" normalizeH="0" baseline="0" noProof="0" dirty="0">
              <a:ln>
                <a:noFill/>
              </a:ln>
              <a:solidFill>
                <a:srgbClr val="153A51"/>
              </a:solidFill>
              <a:effectLst/>
              <a:uLnTx/>
              <a:uFillTx/>
              <a:latin typeface="Calibri" panose="020F0502020204030204"/>
              <a:ea typeface="Calibri"/>
              <a:cs typeface="Calibri"/>
            </a:endParaRPr>
          </a:p>
          <a:p>
            <a:pPr marL="182880" marR="0" lvl="0" indent="-18288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May ‘25 – Final Federal Permit</a:t>
            </a:r>
            <a:endParaRPr kumimoji="0" lang="en-US" sz="1600" b="0" i="0" u="none" strike="noStrike" kern="1200" cap="none" spc="0" normalizeH="0" baseline="0" noProof="0" dirty="0">
              <a:ln>
                <a:noFill/>
              </a:ln>
              <a:solidFill>
                <a:srgbClr val="153A51"/>
              </a:solidFill>
              <a:effectLst/>
              <a:uLnTx/>
              <a:uFillTx/>
              <a:latin typeface="Calibri" panose="020F0502020204030204"/>
              <a:ea typeface="Calibri"/>
              <a:cs typeface="Calibri"/>
            </a:endParaRPr>
          </a:p>
          <a:p>
            <a:pPr marL="182880" marR="0" lvl="0" indent="-18288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June ‘25 – Equity financing secured</a:t>
            </a:r>
            <a:endParaRPr lang="en-US" sz="1600" dirty="0">
              <a:solidFill>
                <a:srgbClr val="153A51"/>
              </a:solidFill>
              <a:latin typeface="Calibri" panose="020F0502020204030204"/>
              <a:cs typeface="Calibri"/>
            </a:endParaRPr>
          </a:p>
          <a:p>
            <a:pPr marL="182880" marR="0" lvl="0" indent="-18288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Sept. ‘25 – EXIM Preliminary project letter received</a:t>
            </a:r>
            <a:endParaRPr kumimoji="0" lang="en-US" sz="1600" b="0" i="0" u="none" strike="noStrike" kern="1200" cap="none" spc="0" normalizeH="0" baseline="0" noProof="0" dirty="0">
              <a:ln>
                <a:noFill/>
              </a:ln>
              <a:solidFill>
                <a:srgbClr val="153A51"/>
              </a:solidFill>
              <a:effectLst/>
              <a:uLnTx/>
              <a:uFillTx/>
              <a:latin typeface="Calibri" panose="020F0502020204030204"/>
              <a:ea typeface="Calibri"/>
              <a:cs typeface="Calibri"/>
            </a:endParaRPr>
          </a:p>
          <a:p>
            <a:pPr marL="285750" marR="0" lvl="0" indent="-285750"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Fall 2025 -  Early works construction begins</a:t>
            </a:r>
            <a:endParaRPr kumimoji="0" lang="en-US" sz="1600" b="0" i="0" u="none" strike="noStrike" kern="1200" cap="none" spc="0" normalizeH="0" baseline="0" noProof="0" dirty="0">
              <a:ln>
                <a:noFill/>
              </a:ln>
              <a:solidFill>
                <a:srgbClr val="153A51"/>
              </a:solidFill>
              <a:effectLst/>
              <a:uLnTx/>
              <a:uFillTx/>
              <a:latin typeface="Calibri" panose="020F0502020204030204"/>
              <a:ea typeface="Calibri"/>
              <a:cs typeface="Calibri"/>
            </a:endParaRPr>
          </a:p>
          <a:p>
            <a:pPr marL="285750" marR="0" lvl="0" indent="-285750" defTabSz="914400" rtl="0" eaLnBrk="1" fontAlgn="auto" latinLnBrk="0" hangingPunct="1">
              <a:lnSpc>
                <a:spcPct val="100000"/>
              </a:lnSpc>
              <a:spcBef>
                <a:spcPts val="0"/>
              </a:spcBef>
              <a:spcAft>
                <a:spcPts val="180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Spring 2026 – Board approval </a:t>
            </a:r>
            <a:r>
              <a:rPr lang="en-US" sz="1600" dirty="0">
                <a:solidFill>
                  <a:srgbClr val="153A51"/>
                </a:solidFill>
                <a:latin typeface="Calibri" panose="020F0502020204030204"/>
              </a:rPr>
              <a:t>of </a:t>
            </a:r>
            <a:r>
              <a:rPr kumimoji="0" lang="en-US" sz="1600" b="0" i="0" u="none" strike="noStrike" kern="1200" cap="none" spc="0" normalizeH="0" baseline="0" noProof="0" dirty="0">
                <a:ln>
                  <a:noFill/>
                </a:ln>
                <a:solidFill>
                  <a:srgbClr val="153A51"/>
                </a:solidFill>
                <a:effectLst/>
                <a:uLnTx/>
                <a:uFillTx/>
                <a:latin typeface="Calibri" panose="020F0502020204030204"/>
                <a:ea typeface="+mn-ea"/>
                <a:cs typeface="+mn-cs"/>
              </a:rPr>
              <a:t>EXIM debt financing</a:t>
            </a:r>
            <a:endParaRPr kumimoji="0" lang="en-US" sz="1600" b="0" i="0" u="none" strike="noStrike" kern="1200" cap="none" spc="0" normalizeH="0" baseline="0" noProof="0" dirty="0">
              <a:ln>
                <a:noFill/>
              </a:ln>
              <a:solidFill>
                <a:srgbClr val="153A51"/>
              </a:solidFill>
              <a:effectLst/>
              <a:uLnTx/>
              <a:uFillTx/>
              <a:latin typeface="Calibri" panose="020F0502020204030204"/>
              <a:ea typeface="Calibri"/>
              <a:cs typeface="Calibri"/>
            </a:endParaRPr>
          </a:p>
        </p:txBody>
      </p:sp>
      <p:sp>
        <p:nvSpPr>
          <p:cNvPr id="19" name="Text Placeholder 11">
            <a:extLst>
              <a:ext uri="{FF2B5EF4-FFF2-40B4-BE49-F238E27FC236}">
                <a16:creationId xmlns:a16="http://schemas.microsoft.com/office/drawing/2014/main" id="{55C6A43B-B0B7-66BF-3647-9ED9D14F63D0}"/>
              </a:ext>
            </a:extLst>
          </p:cNvPr>
          <p:cNvSpPr txBox="1">
            <a:spLocks/>
          </p:cNvSpPr>
          <p:nvPr/>
        </p:nvSpPr>
        <p:spPr>
          <a:xfrm>
            <a:off x="457960" y="5709315"/>
            <a:ext cx="11221849" cy="10276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50" b="0" i="1" u="none" strike="noStrike" kern="1200" cap="none" spc="0" normalizeH="0" baseline="30000" noProof="0">
                <a:ln>
                  <a:noFill/>
                </a:ln>
                <a:effectLst/>
                <a:uLnTx/>
                <a:uFillTx/>
                <a:latin typeface="Avenir Next" panose="020B0503020202020204"/>
              </a:rPr>
              <a:t>1</a:t>
            </a:r>
            <a:r>
              <a:rPr kumimoji="0" lang="en-US" sz="750" b="0" i="1" u="none" strike="noStrike" kern="1200" cap="none" spc="0" normalizeH="0" baseline="0" noProof="0">
                <a:ln>
                  <a:noFill/>
                </a:ln>
                <a:effectLst/>
                <a:uLnTx/>
                <a:uFillTx/>
                <a:latin typeface="Avenir Next" panose="020B0503020202020204"/>
              </a:rPr>
              <a:t>Based on the FS and Financial Update, which are intended to be read as a whole, and sections should not be read or relied upon out of context. Financial data as of Q4 2024 as set forth in the Financial Update. The information in this presentation is subject to the assumptions, exclusions and qualifications contained in the Technical Reports. See “Cautionary Note and Technical Disclosure” at the beginning of this presentation.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50" b="0" i="1" u="none" strike="noStrike" kern="1200" cap="none" spc="0" normalizeH="0" baseline="30000" noProof="0">
                <a:ln>
                  <a:noFill/>
                </a:ln>
                <a:effectLst/>
                <a:uLnTx/>
                <a:uFillTx/>
                <a:latin typeface="Avenir Next" panose="020B0503020202020204"/>
              </a:rPr>
              <a:t>2</a:t>
            </a:r>
            <a:r>
              <a:rPr kumimoji="0" lang="en-US" sz="750" b="0" i="1" u="none" strike="noStrike" kern="1200" cap="none" spc="0" normalizeH="0" baseline="0" noProof="0">
                <a:ln>
                  <a:noFill/>
                </a:ln>
                <a:effectLst/>
                <a:uLnTx/>
                <a:uFillTx/>
                <a:latin typeface="Avenir Next" panose="020B0503020202020204"/>
              </a:rPr>
              <a:t>Based on the latest global all-in sustaining cost information available on the World Gold Council website, www.worldgoldcouncil.org (Source: Metals Focus Gold Mine Cost Service).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50" b="0" i="1" u="none" strike="noStrike" kern="1200" cap="none" spc="0" normalizeH="0" baseline="30000" noProof="0">
                <a:ln>
                  <a:noFill/>
                </a:ln>
                <a:effectLst/>
                <a:uLnTx/>
                <a:uFillTx/>
                <a:latin typeface="Avenir Next" panose="020B0503020202020204"/>
              </a:rPr>
              <a:t>3</a:t>
            </a:r>
            <a:r>
              <a:rPr kumimoji="0" lang="en-US" sz="750" b="0" i="1" u="none" strike="noStrike" kern="1200" cap="none" spc="0" normalizeH="0" baseline="0" noProof="0">
                <a:ln>
                  <a:noFill/>
                </a:ln>
                <a:effectLst/>
                <a:uLnTx/>
                <a:uFillTx/>
                <a:latin typeface="Avenir Next" panose="020B0503020202020204"/>
              </a:rPr>
              <a:t>Source: U.S. Geological Survey, Mineral Commodity Report Summaries, January 2024.</a:t>
            </a:r>
            <a:endParaRPr kumimoji="0" lang="en-US" sz="750" b="0" i="1" u="none" strike="noStrike" kern="1200" cap="none" spc="0" normalizeH="0" baseline="30000" noProof="0">
              <a:ln>
                <a:noFill/>
              </a:ln>
              <a:effectLst/>
              <a:uLnTx/>
              <a:uFillTx/>
              <a:latin typeface="Avenir Next" panose="020B0503020202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50" b="0" i="1" u="none" strike="noStrike" kern="1200" cap="none" spc="0" normalizeH="0" baseline="30000" noProof="0">
                <a:ln>
                  <a:noFill/>
                </a:ln>
                <a:effectLst/>
                <a:uLnTx/>
                <a:uFillTx/>
                <a:latin typeface="Avenir Next" panose="020B0503020202020204"/>
              </a:rPr>
              <a:t>4</a:t>
            </a:r>
            <a:r>
              <a:rPr kumimoji="0" lang="en-US" sz="750" b="0" i="1" u="none" strike="noStrike" kern="1200" cap="none" spc="0" normalizeH="0" baseline="0" noProof="0">
                <a:ln>
                  <a:noFill/>
                </a:ln>
                <a:effectLst/>
                <a:uLnTx/>
                <a:uFillTx/>
                <a:latin typeface="Avenir Next" panose="020B0503020202020204"/>
              </a:rPr>
              <a:t>Includes Small Business Innovation Research Grants of $200K, Defense Ordnance Technology Consortium Agreement of up to $22.4 million and Defense Production Act Title III funding of $59.2 million. See Cautionary Note.</a:t>
            </a:r>
            <a:endParaRPr kumimoji="0" lang="en-US" sz="750" b="0" i="1" u="none" strike="noStrike" kern="1200" cap="none" spc="0" normalizeH="0" baseline="30000" noProof="0">
              <a:ln>
                <a:noFill/>
              </a:ln>
              <a:effectLst/>
              <a:uLnTx/>
              <a:uFillTx/>
              <a:latin typeface="Avenir Next" panose="020B050302020202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750" b="0" i="1" u="none" strike="noStrike" kern="1200" cap="none" spc="0" normalizeH="0" baseline="30000" noProof="0">
                <a:ln>
                  <a:noFill/>
                </a:ln>
                <a:effectLst/>
                <a:uLnTx/>
                <a:uFillTx/>
                <a:latin typeface="Avenir Next" panose="020B0503020202020204"/>
              </a:rPr>
              <a:t>5</a:t>
            </a:r>
            <a:r>
              <a:rPr kumimoji="0" lang="en-US" sz="750" b="0" i="1" u="none" strike="noStrike" kern="1200" cap="none" spc="0" normalizeH="0" baseline="0" noProof="0">
                <a:ln>
                  <a:noFill/>
                </a:ln>
                <a:effectLst/>
                <a:uLnTx/>
                <a:uFillTx/>
                <a:latin typeface="Avenir Next" panose="020B0503020202020204"/>
              </a:rPr>
              <a:t>Based on formal application submitted for up to $2 billion, an increase from the $1.8 billion Letter of Interest, reflecting a higher estimated number of job-years (see Perpetua’s press release dated May 23, 2025). The Letter of Interest from US EXIM indicated EXIM may be able to consider potential financing of up to $1.8 billion based on the preliminary information submitted regarding expected U.S. exports and U.S. jobs supported by the Project. Any final commitment will be dependent on meeting EXIM's underwriting criteria, authorization process, finalization and satisfaction of terms and conditions. All final commitments must comply with EXIM policies as well as program, legal and eligibility requirements. See Cautionary Note.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50" b="0" i="1" u="none" strike="noStrike" kern="1200" cap="none" spc="0" normalizeH="0" baseline="0" noProof="0">
              <a:ln>
                <a:noFill/>
              </a:ln>
              <a:effectLst/>
              <a:uLnTx/>
              <a:uFillTx/>
              <a:latin typeface="Avenir Next" panose="020B0503020202020204"/>
            </a:endParaRPr>
          </a:p>
        </p:txBody>
      </p:sp>
      <p:sp>
        <p:nvSpPr>
          <p:cNvPr id="18" name="TextBox 17">
            <a:extLst>
              <a:ext uri="{FF2B5EF4-FFF2-40B4-BE49-F238E27FC236}">
                <a16:creationId xmlns:a16="http://schemas.microsoft.com/office/drawing/2014/main" id="{3EB02E2F-8462-4BB6-7D5C-26E0C8EB905D}"/>
              </a:ext>
            </a:extLst>
          </p:cNvPr>
          <p:cNvSpPr txBox="1"/>
          <p:nvPr/>
        </p:nvSpPr>
        <p:spPr>
          <a:xfrm>
            <a:off x="505095" y="1036981"/>
            <a:ext cx="110184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53B8D6"/>
                </a:solidFill>
                <a:effectLst/>
                <a:uLnTx/>
                <a:uFillTx/>
                <a:latin typeface="Calibri" panose="020F0502020204030204"/>
                <a:ea typeface="+mn-ea"/>
                <a:cs typeface="+mn-cs"/>
              </a:rPr>
              <a:t>World class gold-antimony project and national strategic asset</a:t>
            </a:r>
          </a:p>
        </p:txBody>
      </p:sp>
      <p:sp>
        <p:nvSpPr>
          <p:cNvPr id="176" name="Text Placeholder 16">
            <a:extLst>
              <a:ext uri="{FF2B5EF4-FFF2-40B4-BE49-F238E27FC236}">
                <a16:creationId xmlns:a16="http://schemas.microsoft.com/office/drawing/2014/main" id="{194E233D-9AD6-5FBB-D4CD-009FCF64B7D7}"/>
              </a:ext>
            </a:extLst>
          </p:cNvPr>
          <p:cNvSpPr txBox="1">
            <a:spLocks/>
          </p:cNvSpPr>
          <p:nvPr/>
        </p:nvSpPr>
        <p:spPr>
          <a:xfrm>
            <a:off x="9672870" y="297797"/>
            <a:ext cx="1579592" cy="4819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lumMod val="50000"/>
                  </a:srgbClr>
                </a:solidFill>
                <a:effectLst/>
                <a:uLnTx/>
                <a:uFillTx/>
                <a:latin typeface="Calibri" panose="020F0502020204030204"/>
                <a:ea typeface="+mn-ea"/>
                <a:cs typeface="+mn-cs"/>
              </a:rPr>
              <a:t>NASDAQ:PPTA</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FFFFFF">
                    <a:lumMod val="50000"/>
                  </a:srgbClr>
                </a:solidFill>
                <a:effectLst/>
                <a:uLnTx/>
                <a:uFillTx/>
                <a:latin typeface="Calibri" panose="020F0502020204030204"/>
                <a:ea typeface="+mn-ea"/>
                <a:cs typeface="+mn-cs"/>
              </a:rPr>
              <a:t>TSX:PPTA</a:t>
            </a:r>
            <a:endParaRPr kumimoji="0" lang="en-US" sz="1200" b="0" i="1" u="none" strike="noStrike" kern="1200" cap="none" spc="0" normalizeH="0" baseline="0" noProof="0">
              <a:ln>
                <a:noFill/>
              </a:ln>
              <a:solidFill>
                <a:srgbClr val="FFFFFF">
                  <a:lumMod val="50000"/>
                </a:srgbClr>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B28E467-96DA-48BE-5942-06CB61BB139B}"/>
              </a:ext>
            </a:extLst>
          </p:cNvPr>
          <p:cNvSpPr/>
          <p:nvPr/>
        </p:nvSpPr>
        <p:spPr>
          <a:xfrm>
            <a:off x="2832159" y="1510453"/>
            <a:ext cx="3068562" cy="19185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182880" rIns="91440" bIns="45720" rtlCol="0" anchor="t"/>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153A51"/>
                </a:solidFill>
                <a:effectLst/>
                <a:uLnTx/>
                <a:uFillTx/>
                <a:latin typeface="Calibri" panose="020F0502020204030204"/>
                <a:ea typeface="+mn-ea"/>
                <a:cs typeface="+mn-cs"/>
              </a:rPr>
              <a:t>Exploration Upside</a:t>
            </a:r>
            <a:r>
              <a:rPr kumimoji="0" lang="en-US" sz="1400" b="1" i="0" u="none" strike="noStrike" kern="1200" cap="none" spc="0" normalizeH="0" baseline="30000" noProof="0">
                <a:ln>
                  <a:noFill/>
                </a:ln>
                <a:solidFill>
                  <a:srgbClr val="153A51"/>
                </a:solidFill>
                <a:effectLst/>
                <a:uLnTx/>
                <a:uFillTx/>
                <a:latin typeface="Calibri" panose="020F0502020204030204"/>
                <a:ea typeface="+mn-ea"/>
                <a:cs typeface="+mn-cs"/>
              </a:rPr>
              <a:t>1</a:t>
            </a:r>
            <a:endParaRPr kumimoji="0" lang="en-US" sz="1400" b="1" i="0" u="none" strike="noStrike" kern="1200" cap="none" spc="0" normalizeH="0" baseline="0" noProof="0">
              <a:ln>
                <a:noFill/>
              </a:ln>
              <a:solidFill>
                <a:srgbClr val="153A5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4.8 Moz gold reserves</a:t>
            </a:r>
            <a:endParaRPr kumimoji="0" lang="en-US" sz="1600" b="0" i="0" u="none" strike="noStrike" kern="1200" cap="none" spc="0" normalizeH="0" baseline="0" noProof="0">
              <a:ln>
                <a:noFill/>
              </a:ln>
              <a:solidFill>
                <a:srgbClr val="153A51"/>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1.2 Moz gold M&amp;I resources</a:t>
            </a:r>
            <a:endParaRPr kumimoji="0" lang="en-US" sz="1600" b="0" i="0" u="none" strike="noStrike" kern="1200" cap="none" spc="0" normalizeH="0" baseline="0" noProof="0">
              <a:ln>
                <a:noFill/>
              </a:ln>
              <a:solidFill>
                <a:srgbClr val="153A51"/>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1.2 Moz gold Inferred resources</a:t>
            </a:r>
            <a:endParaRPr kumimoji="0" lang="en-US" sz="1600" b="0" i="0" u="none" strike="noStrike" kern="1200" cap="none" spc="0" normalizeH="0" baseline="0" noProof="0">
              <a:ln>
                <a:noFill/>
              </a:ln>
              <a:solidFill>
                <a:srgbClr val="153A51"/>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Priority exploration targets</a:t>
            </a:r>
            <a:endParaRPr kumimoji="0" lang="en-US" sz="1600" b="0" i="0" u="none" strike="noStrike" kern="1200" cap="none" spc="0" normalizeH="0" baseline="0" noProof="0">
              <a:ln>
                <a:noFill/>
              </a:ln>
              <a:solidFill>
                <a:srgbClr val="153A51"/>
              </a:solidFill>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487D6168-7C4C-30D5-AAA3-B00CAB1ADC46}"/>
              </a:ext>
            </a:extLst>
          </p:cNvPr>
          <p:cNvSpPr/>
          <p:nvPr/>
        </p:nvSpPr>
        <p:spPr>
          <a:xfrm>
            <a:off x="511375" y="3493978"/>
            <a:ext cx="2260105" cy="211971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tIns="182880" rtlCol="0" anchor="t"/>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153A51"/>
                </a:solidFill>
                <a:effectLst/>
                <a:uLnTx/>
                <a:uFillTx/>
                <a:latin typeface="Calibri" panose="020F0502020204030204"/>
                <a:ea typeface="+mn-ea"/>
                <a:cs typeface="+mn-cs"/>
              </a:rPr>
              <a:t>Idaho</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Premier U.S. mining jurisdiction</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Stibnite Gold Project</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600" b="0" i="0" u="none" strike="noStrike" kern="1200" cap="none" spc="0" normalizeH="0" baseline="0" noProof="0">
                <a:ln>
                  <a:noFill/>
                </a:ln>
                <a:solidFill>
                  <a:srgbClr val="153A51"/>
                </a:solidFill>
                <a:effectLst/>
                <a:uLnTx/>
                <a:uFillTx/>
                <a:latin typeface="Calibri" panose="020F0502020204030204"/>
                <a:ea typeface="+mn-ea"/>
                <a:cs typeface="+mn-cs"/>
              </a:rPr>
              <a:t>100% owned by PPTA</a:t>
            </a:r>
          </a:p>
        </p:txBody>
      </p:sp>
    </p:spTree>
    <p:extLst>
      <p:ext uri="{BB962C8B-B14F-4D97-AF65-F5344CB8AC3E}">
        <p14:creationId xmlns:p14="http://schemas.microsoft.com/office/powerpoint/2010/main" val="1488320580"/>
      </p:ext>
    </p:extLst>
  </p:cSld>
  <p:clrMapOvr>
    <a:masterClrMapping/>
  </p:clrMapOvr>
  <mc:AlternateContent xmlns:mc="http://schemas.openxmlformats.org/markup-compatibility/2006" xmlns:p14="http://schemas.microsoft.com/office/powerpoint/2010/main">
    <mc:Choice Requires="p14">
      <p:transition spd="slow" p14:dur="2000" advTm="145743"/>
    </mc:Choice>
    <mc:Fallback xmlns="">
      <p:transition spd="slow" advTm="14574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60E3-690F-0501-BF77-A9B9588620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FE50E9E-E568-9D9C-17DD-57C0A7374E65}"/>
              </a:ext>
            </a:extLst>
          </p:cNvPr>
          <p:cNvSpPr txBox="1">
            <a:spLocks/>
          </p:cNvSpPr>
          <p:nvPr/>
        </p:nvSpPr>
        <p:spPr>
          <a:xfrm>
            <a:off x="469180" y="439045"/>
            <a:ext cx="10301804" cy="768085"/>
          </a:xfrm>
          <a:prstGeom prst="rect">
            <a:avLst/>
          </a:prstGeom>
        </p:spPr>
        <p:txBody>
          <a:bodyPr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153A51"/>
                </a:solidFill>
                <a:effectLst/>
                <a:uLnTx/>
                <a:uFillTx/>
                <a:latin typeface="Klinic Slab Medium"/>
                <a:ea typeface="+mn-ea"/>
                <a:cs typeface="Calibri" panose="020F0502020204030204" pitchFamily="34" charset="0"/>
              </a:rPr>
              <a:t>FORWARD-LOOKING STATEMENTS</a:t>
            </a:r>
          </a:p>
        </p:txBody>
      </p:sp>
      <p:sp>
        <p:nvSpPr>
          <p:cNvPr id="9" name="TextBox 8">
            <a:extLst>
              <a:ext uri="{FF2B5EF4-FFF2-40B4-BE49-F238E27FC236}">
                <a16:creationId xmlns:a16="http://schemas.microsoft.com/office/drawing/2014/main" id="{BA6186CE-C191-608E-8332-E6D0AF9FA96A}"/>
              </a:ext>
            </a:extLst>
          </p:cNvPr>
          <p:cNvSpPr txBox="1"/>
          <p:nvPr/>
        </p:nvSpPr>
        <p:spPr>
          <a:xfrm>
            <a:off x="525709" y="1106966"/>
            <a:ext cx="11151766" cy="55168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750" b="0" i="1" u="none" strike="noStrike" kern="1200" cap="none" spc="0" normalizeH="0" baseline="0" noProof="0">
                <a:ln>
                  <a:noFill/>
                </a:ln>
                <a:solidFill>
                  <a:srgbClr val="153A51"/>
                </a:solidFill>
                <a:effectLst/>
                <a:uLnTx/>
                <a:uFillTx/>
                <a:latin typeface="Avenir Next LT Pro Light"/>
                <a:ea typeface="Calibri"/>
                <a:cs typeface="Times New Roman"/>
              </a:rPr>
              <a:t>Information and statements contained in this presentation that are not historical facts are “forward-looking information” or “forward-looking statements” (collectively, “Forward-Looking Information”) within the meaning of applicable Canadian securities legislation and the United States Private Securities Litigation Reform Act of 1995. We use words such as “may,” “would,” “could,” “should,” “will,” “likely,” “expect,” “anticipate,” “believe,” “intend,” “plan,” “forecast,” “outlook,” “project,” “estimate” and similar expressions suggesting future outcomes or events to identify forward-looking statements or forward-looking information. Forward-Looking Information includes, but is not limited to, information concerning the business of Perpetua Resources Corp. (the “Company”), the St</a:t>
            </a:r>
            <a:r>
              <a:rPr kumimoji="0" lang="en-US" sz="750" b="0" i="1" u="none" strike="noStrike" kern="1200" cap="none" spc="0" normalizeH="0" baseline="0" noProof="0">
                <a:ln>
                  <a:noFill/>
                </a:ln>
                <a:solidFill>
                  <a:srgbClr val="153A51"/>
                </a:solidFill>
                <a:effectLst/>
                <a:uLnTx/>
                <a:uFillTx/>
                <a:latin typeface="Avenir Next LT Pro Light Italic"/>
                <a:ea typeface="Calibri"/>
                <a:cs typeface="Times New Roman"/>
              </a:rPr>
              <a:t>ibnite Gold Project (the “Project”), including but not limited to statements with respect to results of the FS (as defined below) and the Financial Update (as defined below); the assumptions, qualifications and limitations of the results of the FS and the Financial Update, including the economic results and the sensitivity analysis of the variables included therein; other assumptions underlying the FS and the Financial Update, including regarding inflation, labor, regulatory and permitting outcomes and timing, construction timing, production capacity and expectations, LOM estimates, expected mining methods; the expected outcomes of the Project, including our reserves and resources; </a:t>
            </a:r>
            <a:r>
              <a:rPr kumimoji="0" lang="en-US" sz="750" b="0" i="1" u="none" strike="noStrike" kern="1200" cap="none" spc="0" normalizeH="0" baseline="0" noProof="0">
                <a:ln>
                  <a:noFill/>
                </a:ln>
                <a:solidFill>
                  <a:srgbClr val="153A51"/>
                </a:solidFill>
                <a:effectLst/>
                <a:uLnTx/>
                <a:uFillTx/>
                <a:latin typeface="Avenir Next LT Pro Light Italic"/>
                <a:ea typeface="Calibri"/>
                <a:cs typeface="Segoe UI"/>
              </a:rPr>
              <a:t>the financial projections and illustrative equity valuation presented herein (see "Financial Projections" at the end of this presentation) </a:t>
            </a:r>
            <a:r>
              <a:rPr kumimoji="0" lang="en-US" sz="750" b="0" i="1" u="none" strike="noStrike" kern="1200" cap="none" spc="0" normalizeH="0" baseline="0" noProof="0">
                <a:ln>
                  <a:noFill/>
                </a:ln>
                <a:solidFill>
                  <a:srgbClr val="153A51"/>
                </a:solidFill>
                <a:effectLst/>
                <a:uLnTx/>
                <a:uFillTx/>
                <a:latin typeface="Avenir Next LT Pro Light Italic"/>
                <a:ea typeface="Calibri"/>
                <a:cs typeface="Times New Roman"/>
              </a:rPr>
              <a:t>disclosure regarding possible events, conditions or financial performance that is based on assumptions about future economic conditions and courses of action; next steps and courses of action including the prospects and timing of successfully securing project financing on acceptable terms, or at all; disclosure regarding the EXIM review process and potential outcome of the Company’s EXIM financing application; the potential exercise of the underwriters’ over-allotment </a:t>
            </a:r>
            <a:r>
              <a:rPr kumimoji="0" lang="en-US" sz="750" b="0" i="1" u="none" strike="noStrike" kern="1200" cap="none" spc="0" normalizeH="0" baseline="0" noProof="0">
                <a:ln>
                  <a:noFill/>
                </a:ln>
                <a:solidFill>
                  <a:srgbClr val="153A51"/>
                </a:solidFill>
                <a:effectLst/>
                <a:uLnTx/>
                <a:uFillTx/>
                <a:latin typeface="Avenir Next LT Pro Light"/>
                <a:ea typeface="Calibri"/>
                <a:cs typeface="Times New Roman"/>
              </a:rPr>
              <a:t>option with respect to the equity offering; disclosure regarding the review process, anticipated timing and potential outcome of the Company’s EXIM financing application; the status and anticipated terms and timing of the royalty, streaming and financial assurance negotiations; the estimate of the initial financial assurance obligations; the amount of potential debt financing available to the Company; the eligibility of the Project for funding under the MMIA and CTEP initiatives; the timing and potential outcome of any other discussions with governmental agencies; the amount and timing of any approval of reimbursement requests of the funding from the DOTC; the anticipated outcomes from the Executive Order for the Company or the mining industry; environmental clean up actions by us and our contractors; ongoing funding and anticipated liquidity; our ability to comply with, obtain and defend permits related to the Project; actions to be taken by the United States Forest Service (“USFS”), the Department of Defense, the State of Idaho and other government agencies and regulatory bodies; our ability to successfully implement and fund the Project and the occurrence of the expected benefits from the Project; timing of anticipated milestones related to the Project and financing; predictions regarding improvements to water quality, water temperature, and fish habitats and other environmental conditions at the site, including with respect to process and timing of such improvements; reduction of the Project footprint and the anticipated benefits and other effects thereof; our ability to successfully implement the Project and the occurrence of the expected benefits from the Project, including contributions to the workforce, national security and clean energy transition; the anticipated economic, environmental and other benefits of the Project; the viability of the Project; development and operating costs in the event that a production decision is made; success of exploration, development and environmental protection, closure and remediation activities; permitting time lines and requirements; requirements for additional capital; requirements for additional water rights and the potential effect of proposed notices of environmental conditions relating to mineral claims; risks and opportunities associated with the Project; planned exploration and development of properties and the results thereof; development of any additional resources and reserves and the permitting requirements with respect to any such additional resources and reserves; planned expenditures, production schedules and budgets and the execution thereof. Statements concerning mineral resource and mineral reserve estimates may also constitute Forward-Looking Information to the extent that they involve estimates of the mineralization that may be encountered if the Project is developed. In preparing the Forward-Looking Information herein, the Company has applied several material assumptions, including, but not limited to, assumptions that the conclusions and findings from the FS and basic engineering work, and the technical, geologic, engineering, production and reserve assumptions underlying such work, are reliable to form the basis for the Financial Update; that the EXIM application will be reviewed and approved within the expected timeframe at the amount equal to or higher than the amount indicated in the LOI; that the Company will be able to satisfy the conditions to obtain a funding commitment from EXIM and to receive committed funds when needed; the ongoing royalty or streaming and financial assurance negotiations will proceed in a timely manner and result in a binding agreement on the terms anticipated; that the Company will be able to satisfy financial assurance requirements applicable under applicable federal and state law; that the Company’s proposed financing package will be sufficient to finance permitting, pre-construction and construction of the Project or that the company will be able to secure alternate financing if necessary; that the initiatives outlined in the Executive Order, and the intended goals of the transparency projects list, will be implemented as proposed; assumptions that that the full amounts of the additional funding from the DOTC will be funded within a reasonable timeframe; that we will be able to obtain sufficient funding to finance permitting, pre-construction and construction of the Project and that all requisite information will be available in a timely manner; the exchange rates for the U.S. and Canadian currencies will be consistent with the Company’s expectations; that the current exploration, development, environmental and other objectives concerning the Project can be achieved and that its other corporate activities will proceed as expected; that the current price and demand for gold and antimony will be sustained or will improve; that general business and economic conditions will not change in a materially adverse manner and that all necessary governmental approvals for planned activities on the Project will be obtained in a timely manner and on acceptable terms; that permitting and operations costs will not materially increase; the continuity of the price of gold and other metals, economic and political conditions and operations; and the assumptions set out in the FS and Financial Update and in the Company’s public filings with the U.S. Securities and Exchange Commission (the "SEC") and its Canadian disclosure record. Forward-Looking Information involves known and unknown risks, uncertainties and other factors which may cause the actual results, performance or achievements of the Company to be materially different from any future results, performance or achievements expressed or implied by the Forward-Looking Information. Such risks and other factors include, among others, the industry-wide risks and project-specific risks identified in the Technical Reports (as defined below) and the Company’s public filings; operations and contractual obligations; changes in exploration programs based upon results of exploration; failure of mining methods or processes to operate as anticipated; changes in estimated mineral reserves or mineral resources or unexpected variations in quantity of mineralized material, grade, or recovery rates; changes in commodity prices, exchange rates, interest rates, tax rates, operating or production costs; availability of personnel and equipment; plant, equipment or process failure; accidents, effects of weather and other natural phenomena and other risks associated with the mineral exploration industry; delays in the EXIM application review process; any approved amount of EXIM financing may not be sufficient to commence construction of the Project; the terms of the proposed guarantee agreement and related surety agreements may not be sufficient to satisfy financial assurance requirements applicable under applicable federal and state law; environmental risks, including environmental matters under US federal and Idaho rules and regulations; impact of environmental remediation requirements and the terms of existing and potential consent decrees on the Company’s planned exploration and development activities on the Project; certainty of mineral title; community relations; delays in obtaining governmental approvals or financing; the Company’s dependence on one mineral project; the nature of mineral exploration and mining and the uncertain commercial viability; the Company’s lack of operating revenues; governmental regulations and the ability to obtain necessary licenses and permits; risks related to prior unregistered agreements, transfers or claims and other defects in title to mineral projects; currency fluctuations; changes in environmental laws and regulations and changes in the application of standards pursuant to existing laws and regulations; risks related to dependence on key personnel; risks to employee health and safety; estimates used in budgeting and financial statements proving to be incorrect; risks related to unforeseen delays in the permitting process; risks related to opposition to the Project; risks related to increased or unexpected costs in operations or the permitting process; risks that necessary financing will be unavailable when needed on acceptable terms, or at all; risks related to the outcome of litigation and potential for delay of the Project, as well as those factors discussed in the Company’s public disclosure record. Although the Company has attempted to identify important factors that could affect the Company and may cause actual actions, events or results to differ materially from those described in Forward-Looking Information, there may be other factors that cause actions, events or results not to be as anticipated, estimated or intended. There can be no assurance that Forward-Looking Information will prove to be accurate, as actual results and future events could differ materially from those anticipated in such statements. Because it is not possible to predict or identify all such factors, this list cannot be considered a complete set of all potential risks or uncertainties. Accordingly, readers should not place undue reliance on Forward-Looking Information. For further information on these and other risks and uncertainties that may affect the Company’s business and liquidity, see the “Risk Factors” and “Management’s Discussion and Analysis of Financial Condition and Results of Operations” sections of the Company’s filings with the SEC, are available at www.sec.gov and with the Canadian securities regulators, which are available at www.sedar.com. Except as required by law, the Company expressly disclaims any obligation to update the Forward-Looking Information herein.</a:t>
            </a:r>
          </a:p>
        </p:txBody>
      </p:sp>
      <p:sp>
        <p:nvSpPr>
          <p:cNvPr id="2" name="Slide Number Placeholder 1">
            <a:extLst>
              <a:ext uri="{FF2B5EF4-FFF2-40B4-BE49-F238E27FC236}">
                <a16:creationId xmlns:a16="http://schemas.microsoft.com/office/drawing/2014/main" id="{A006609A-2B32-3A7D-94E5-99ACE5E4847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7207-C6CA-424C-A22B-21378919AF73}" type="slidenum">
              <a:rPr kumimoji="0" lang="en-US" sz="1200" b="0" i="0" u="none" strike="noStrike" kern="1200" cap="none" spc="0" normalizeH="0" baseline="0" noProof="0" smtClean="0">
                <a:ln>
                  <a:noFill/>
                </a:ln>
                <a:solidFill>
                  <a:srgbClr val="153A51">
                    <a:tint val="75000"/>
                  </a:srgbClr>
                </a:solidFill>
                <a:effectLst/>
                <a:uLnTx/>
                <a:uFillTx/>
                <a:latin typeface="Avenir Nex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153A51">
                  <a:tint val="75000"/>
                </a:srgbClr>
              </a:solidFill>
              <a:effectLst/>
              <a:uLnTx/>
              <a:uFillTx/>
              <a:latin typeface="Avenir Next"/>
              <a:ea typeface="+mn-ea"/>
              <a:cs typeface="+mn-cs"/>
            </a:endParaRPr>
          </a:p>
        </p:txBody>
      </p:sp>
    </p:spTree>
    <p:extLst>
      <p:ext uri="{BB962C8B-B14F-4D97-AF65-F5344CB8AC3E}">
        <p14:creationId xmlns:p14="http://schemas.microsoft.com/office/powerpoint/2010/main" val="374476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0879B-6BD3-2900-FE30-68DFDB0BEA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CCE3A3-437B-16DA-EAC2-DC46149E045D}"/>
              </a:ext>
            </a:extLst>
          </p:cNvPr>
          <p:cNvSpPr txBox="1">
            <a:spLocks/>
          </p:cNvSpPr>
          <p:nvPr/>
        </p:nvSpPr>
        <p:spPr>
          <a:xfrm>
            <a:off x="469180" y="439045"/>
            <a:ext cx="10301804" cy="768085"/>
          </a:xfrm>
          <a:prstGeom prst="rect">
            <a:avLst/>
          </a:prstGeom>
        </p:spPr>
        <p:txBody>
          <a:bodyPr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153A51"/>
                </a:solidFill>
                <a:effectLst/>
                <a:uLnTx/>
                <a:uFillTx/>
                <a:latin typeface="Klinic Slab Medium"/>
                <a:ea typeface="+mn-ea"/>
                <a:cs typeface="Calibri" panose="020F0502020204030204" pitchFamily="34" charset="0"/>
              </a:rPr>
              <a:t>CAUTIONARY NOTE &amp; TECHNICAL DISCLOSURE</a:t>
            </a:r>
          </a:p>
        </p:txBody>
      </p:sp>
      <p:sp>
        <p:nvSpPr>
          <p:cNvPr id="9" name="TextBox 8">
            <a:extLst>
              <a:ext uri="{FF2B5EF4-FFF2-40B4-BE49-F238E27FC236}">
                <a16:creationId xmlns:a16="http://schemas.microsoft.com/office/drawing/2014/main" id="{2EAD591F-3D54-6401-024B-73D2AC207564}"/>
              </a:ext>
            </a:extLst>
          </p:cNvPr>
          <p:cNvSpPr txBox="1"/>
          <p:nvPr/>
        </p:nvSpPr>
        <p:spPr>
          <a:xfrm>
            <a:off x="537215" y="1175527"/>
            <a:ext cx="11194314" cy="580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The presentation has been prepared by Perpetua Resources management and does not represent a recommendation to buy or sell these securities. Investors should always consult their investment advisors prior to making any investment decisions. All references to “dollars” or “$” shall mean United States dollars unless otherwise specified.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The material scientific and technical information in respect of the Stibnite Gold Project in this presentation, unless otherwise indicated, is based upon information contained in the technical report titled “Stibnite Gold Project, Feasibility Study Technical Report, Valley County, Idaho” dated effective December 22, 2020, and issued January 27, 2021 (the “FS” or “2020 Feasibility Study”). The 2020 Feasibility Study was prepared in accordance with National Instrument 43-101 – Standards of Disclosure for Mineral Projects (“NI 43-101”). NI 43-101 is a rule developed by the Canadian Securities Administrators that establishes standards for all public disclosure an issuer makes of scientific and technical information concerning mineral projects. These standards differ from the mining property disclosure rules specified in Subpart 1300 of Regulation S-K under the United States Securities Act of 1933 (“Subpart 1300”) promulgated by the SEC. Accordingly, information concerning mineral deposits from the 2020 Feasibility Study set forth herein may not be comparable with information made public by companies that report in accordance with U.S. standards.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The Company has issued a Technical Report Summary (the “TRS”), dated as of December 31, 2021, and amended as of June 6, 2022, developed for the Stibnite Gold Project in accordance with the mining property disclosure rules specified in Subpart 1300 promulgated by the SEC. The TRS summarizes, in accordance with the mining property disclosure rules specified in Subpart 1300, the FS, which was completed under NI 43-101, with the following notable differences between the FS and the TRS: </a:t>
            </a:r>
          </a:p>
          <a:p>
            <a:pPr marL="39528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The TRS Mineral Resource estimates were developed based on a gold price of $1,500/oz versus the $1,250/oz gold price assumed for the FS. The change in gold price results from higher trailing average gold prices at the date of preparation for the respective reports. </a:t>
            </a:r>
          </a:p>
          <a:p>
            <a:pPr marL="39528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The Measured Mineral Resources in the FS were reclassified to Indicated Mineral Resources in the TRS due to differences in Subpart 1300 versus NI 43-101 Mineral Resources classification guidelines. </a:t>
            </a:r>
          </a:p>
          <a:p>
            <a:pPr marL="39528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The Proven Mineral Reserves from the FS were reclassified as Probable Mineral Reserves for the TRS resulting from the reclassification of the Measured Mineral Resources to Indicated Mineral Resources due to differences in Subpart 1300 versus NI 43-101 Mineral Resources classification guidelines. </a:t>
            </a:r>
          </a:p>
          <a:p>
            <a:pPr marL="395288"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The TRS is classified as a Preliminary Feasibility level study whereas the FS was classified as a Feasibility level study. This change was driven by the Subpart 1300 requirement that a compliant Feasibility level TRS include a capital cost contingency allowance no greater than 10%, whereas the initial capital cost estimate for the FS included a more conservative allowance at approximately 15%.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All other technical analyses, design information, capital and operating cost information, economic analyses, permitting and legal assumptions, conclusions and recommendations are consistent between the TRS and the FS.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Financial data in the FS and TRS are based on cost estimates as of December 31, 2020, as set forth in the FS . On February 13, 2025, the Company released an updated cash flow model for the Project (the “Financial Update”). The Financial Update was prepared by the Company and is based, in part, on the basic engineering work completed by Ausenco Engineering USA South Inc. (“Ausenco”) in January 2025, and with contributions from other mining engineers and consultants, utilities and financial advisors. It is intended to be read as a supplemental financial update to the cash flow forecast included in the FS with respect to economic information regarding the Project. Using the scientific and technical information presented in the FS, the Financial Update reflects the progression of the Project plan to a Basic Engineering level, including applying fourth quarter 2024 cost estimates for construction and operations and current and consensus commodity pricing for sales. Neither the Financial Update nor the studies or data underlying such update modifies the Mineral Resources and Mineral Reserves reported in the FS and the TRS or the material assumptions and information pertaining to such disclosure. The information contained in the Financial Update is subject to the assumptions, exclusions and qualifications set forth in the Company’s Current Report on Form 8-K filed with the SEC on February 13, 2025 and included in the Company’s Annual Report on Form 10-K filed with the SEC on March 19, 2025, as well as those contained in the FS and the TRS, except to the extent explicitly updated by the Financial Update.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Readers are encouraged to read the Financial Update and the Company’s Current Report on Form 8-K filed with the SEC on February 13, 2025, which is available under the Company’s profile on EDGAR. Readers are encouraged to read the TRS and the Company’s Current Report on Form 8-K filed with the SEC on January 3, 2021, as amended by the Company’s Current Report on Form 8-K/A filed with the SEC on June 8, 2022, which are available under the Company’s profile on EDGAR. Readers are also encouraged to read the FS, which is available on the Company’s website and under the Company’s profile on SEDAR, for detailed information concerning the Project. The FS, the TRS and the Financial Update are intended to be read as a whole, and sections should not be read or relied upon out of context. References to the “Technical Reports” in this presentation refer to the FS, the TRS and the Financial Update, as applicable. See also “Regulatory Information” at the end of this presentation.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This presentation contains certain mineral reserve, production, costs, valuation, capitalization, trading data and similar information regarding certain other mineral projects and peer companies. Such data was derived from publicly available reports by such companies and other trade and industry sources. While the company believes such sources to be reliable, the company has not independently verified such information. Furthermore, information regarding mineral reserves, production and similar mineral project information for each company is based on estimates, assumptions and reporting standards applied to available data by each company and their reserve engineers in their respective reports, which may differ materially from the estimates, assumptions and reporting standards applied by us, and therefore may not be comparable among the companies presented. As a result, comparisons of such data made in this presentation, while considered reasonable at the time they are made, are subject to a variety of risks and uncertainties which could cause actual events or results of each company to differ materially from those reflected and there can be no assurance that we will be able to achieve similar results at similar stages of development.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Investors should be aware that the Letter of Interest from US EXIM is non-binding and conditional, and does not represent a financing commitment. A funding commitment, if any, is conditional upon successfully completing the due diligence and underwriting process, which may not be completed on the expected timeline, or at all, and receiving all required Project approvals. If the Company’s application is approved, there can be no assurance that the EXIM financing will be for the full amount indicated in the LOI or the increased amount requested in the application, or that the approved EXIM financing will be sufficient for the Company to commence construction of the Project. Further, release of funding under any such commitment would be subject to the satisfaction of certain conditions and covenants by the Company.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Investors should be aware that the Company has not entered into any definitive agreement with respect to a royalty, streaming or guarantee and may not be able to enter into such agreement on the anticipated terms and timeline, or at all. In addition, the outcomes from such agreement, when entered into, may not be sufficient to satisfy the aggregate obligations of the Company to provide construction phase financial assurance under applicable federal and state law prior to commencing construction. Securing the financial assurance does not guarantee the Company will receive the USFS notice to proceed under the approved plan of operation and consummating the royalty or streaming financing may not satisfy the financial assurance conditions of various federal and state permits required to commence construction.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Investors should be aware that there can be no assurance that the that exploration activities will result in the discovery of additional resources or reserves. Exploration results are inherently uncertain and subject to numerous risks and uncertainties, including geological factors, market conditions, and regulatory changes. Furthermore, development of any additional resources and reserves discovered would be subject to any applicable NEPA and permitting requirements.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Investors should be aware that the Project’s inclusion as a Transparency Project on the Permitting Dashboard does not imply endorsement of or support for the project by the federal government, or create a presumption that the Project will be approved, favorably reviewed by any agency, or receive federal funding. The inclusion of a project on the Permitting Dashboard may be reconsidered based on updated information. Additionally, investors should be aware that the Executive Order does not indicate any commitments on part of the government or any government agency with regard to the applicability of any programs to the Project, or the timing or outcome of any such initiative that may be applicable to the Project.</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700" b="0" i="1" u="none" strike="noStrike" kern="1200" cap="none" spc="0" normalizeH="0" baseline="0" noProof="0">
                <a:ln>
                  <a:noFill/>
                </a:ln>
                <a:solidFill>
                  <a:srgbClr val="153A51"/>
                </a:solidFill>
                <a:effectLst/>
                <a:uLnTx/>
                <a:uFillTx/>
                <a:latin typeface="Avenir Next LT Pro"/>
                <a:ea typeface="Calibri" panose="020F050202020403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D60EF968-7024-3ADD-B018-5912BBA8B70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17207-C6CA-424C-A22B-21378919AF73}" type="slidenum">
              <a:rPr kumimoji="0" lang="en-US" sz="1200" b="0" i="0" u="none" strike="noStrike" kern="1200" cap="none" spc="0" normalizeH="0" baseline="0" noProof="0" smtClean="0">
                <a:ln>
                  <a:noFill/>
                </a:ln>
                <a:solidFill>
                  <a:srgbClr val="153A51">
                    <a:tint val="75000"/>
                  </a:srgbClr>
                </a:solidFill>
                <a:effectLst/>
                <a:uLnTx/>
                <a:uFillTx/>
                <a:latin typeface="Avenir Nex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153A51">
                  <a:tint val="75000"/>
                </a:srgbClr>
              </a:solidFill>
              <a:effectLst/>
              <a:uLnTx/>
              <a:uFillTx/>
              <a:latin typeface="Avenir Next"/>
              <a:ea typeface="+mn-ea"/>
              <a:cs typeface="+mn-cs"/>
            </a:endParaRPr>
          </a:p>
        </p:txBody>
      </p:sp>
    </p:spTree>
    <p:extLst>
      <p:ext uri="{BB962C8B-B14F-4D97-AF65-F5344CB8AC3E}">
        <p14:creationId xmlns:p14="http://schemas.microsoft.com/office/powerpoint/2010/main" val="267325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descr="A picture containing tree, outdoor, forest, mountain&#10;&#10;Description automatically generated">
            <a:extLst>
              <a:ext uri="{FF2B5EF4-FFF2-40B4-BE49-F238E27FC236}">
                <a16:creationId xmlns:a16="http://schemas.microsoft.com/office/drawing/2014/main" id="{E066BAAE-197B-46F6-8EBD-31A71FCBFD6C}"/>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264555" y="290513"/>
            <a:ext cx="11650663" cy="6281737"/>
          </a:xfrm>
          <a:prstGeom prst="rect">
            <a:avLst/>
          </a:prstGeom>
          <a:effectLst/>
        </p:spPr>
      </p:pic>
      <p:sp>
        <p:nvSpPr>
          <p:cNvPr id="6" name="TextBox 5">
            <a:extLst>
              <a:ext uri="{FF2B5EF4-FFF2-40B4-BE49-F238E27FC236}">
                <a16:creationId xmlns:a16="http://schemas.microsoft.com/office/drawing/2014/main" id="{19037246-EBBB-4BC0-9675-55EBC8870284}"/>
              </a:ext>
            </a:extLst>
          </p:cNvPr>
          <p:cNvSpPr txBox="1"/>
          <p:nvPr/>
        </p:nvSpPr>
        <p:spPr>
          <a:xfrm>
            <a:off x="264555" y="1609189"/>
            <a:ext cx="11650663" cy="3057119"/>
          </a:xfrm>
          <a:prstGeom prst="rect">
            <a:avLst/>
          </a:prstGeom>
          <a:solidFill>
            <a:srgbClr val="BCC9CE">
              <a:alpha val="15000"/>
            </a:srgbClr>
          </a:solidFill>
          <a:effectLst/>
        </p:spPr>
        <p:txBody>
          <a:bodyPr wrap="square" lIns="91440" tIns="45720" rIns="91440" bIns="45720" rtlCol="0">
            <a:spAutoFit/>
          </a:bodyPr>
          <a:lstStyle/>
          <a:p>
            <a:pPr marL="85723" lvl="1" algn="ctr">
              <a:lnSpc>
                <a:spcPct val="110000"/>
              </a:lnSpc>
              <a:spcAft>
                <a:spcPts val="600"/>
              </a:spcAft>
              <a:buClr>
                <a:schemeClr val="tx2"/>
              </a:buClr>
              <a:buSzPct val="100000"/>
              <a:tabLst>
                <a:tab pos="534975" algn="l"/>
              </a:tabLst>
            </a:pPr>
            <a:r>
              <a:rPr lang="en-US" sz="6000">
                <a:solidFill>
                  <a:schemeClr val="bg1"/>
                </a:solidFill>
                <a:latin typeface="Avenir Next Demi Bold"/>
              </a:rPr>
              <a:t>THE STIBNITE GOLD PROJECT</a:t>
            </a:r>
          </a:p>
          <a:p>
            <a:pPr marL="85723" lvl="1" algn="ctr">
              <a:lnSpc>
                <a:spcPct val="110000"/>
              </a:lnSpc>
              <a:spcAft>
                <a:spcPts val="600"/>
              </a:spcAft>
              <a:buClr>
                <a:schemeClr val="tx2"/>
              </a:buClr>
              <a:buSzPct val="100000"/>
              <a:tabLst>
                <a:tab pos="534975" algn="l"/>
              </a:tabLst>
            </a:pPr>
            <a:r>
              <a:rPr lang="en-CA" sz="2800">
                <a:solidFill>
                  <a:schemeClr val="bg1"/>
                </a:solidFill>
                <a:latin typeface="Klinic Slab Medium" pitchFamily="50" charset="0"/>
                <a:cs typeface="Calibri Light" panose="020F0302020204030204" pitchFamily="34" charset="0"/>
              </a:rPr>
              <a:t>Our goal is to transform an area abandoned after 100 years of mining activity</a:t>
            </a:r>
            <a:r>
              <a:rPr lang="en-US" sz="2800">
                <a:solidFill>
                  <a:schemeClr val="bg1"/>
                </a:solidFill>
                <a:latin typeface="Klinic Slab Medium" pitchFamily="50" charset="0"/>
                <a:cs typeface="Calibri Light" panose="020F0302020204030204" pitchFamily="34" charset="0"/>
              </a:rPr>
              <a:t> into a national strategic asset for critical mineral and gold production through responsible mining and a sustainable approach to restore the environment for the benefit of all stakeholders.</a:t>
            </a:r>
            <a:endParaRPr lang="en-CA">
              <a:solidFill>
                <a:schemeClr val="bg1"/>
              </a:solidFill>
              <a:latin typeface="Klinic Slab Medium" pitchFamily="50" charset="0"/>
              <a:cs typeface="Times New Roman" pitchFamily="18" charset="0"/>
            </a:endParaRPr>
          </a:p>
        </p:txBody>
      </p:sp>
      <p:sp>
        <p:nvSpPr>
          <p:cNvPr id="7" name="Slide Number Placeholder 1">
            <a:extLst>
              <a:ext uri="{FF2B5EF4-FFF2-40B4-BE49-F238E27FC236}">
                <a16:creationId xmlns:a16="http://schemas.microsoft.com/office/drawing/2014/main" id="{3D2BC092-123D-42E4-90D5-170022A40FC6}"/>
              </a:ext>
            </a:extLst>
          </p:cNvPr>
          <p:cNvSpPr txBox="1">
            <a:spLocks/>
          </p:cNvSpPr>
          <p:nvPr/>
        </p:nvSpPr>
        <p:spPr>
          <a:xfrm>
            <a:off x="936660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AD6633-1FB4-4679-A495-E9434E3B0203}" type="slidenum">
              <a:rPr lang="en-US" sz="1100" smtClean="0">
                <a:solidFill>
                  <a:schemeClr val="bg2">
                    <a:lumMod val="90000"/>
                  </a:schemeClr>
                </a:solidFill>
                <a:latin typeface="Avenir Next LT Pro" panose="020B0504020202020204" pitchFamily="34" charset="0"/>
              </a:rPr>
              <a:pPr/>
              <a:t>4</a:t>
            </a:fld>
            <a:endParaRPr lang="en-US" sz="1100">
              <a:solidFill>
                <a:schemeClr val="bg2">
                  <a:lumMod val="90000"/>
                </a:schemeClr>
              </a:solidFill>
              <a:latin typeface="Avenir Next LT Pro" panose="020B0504020202020204" pitchFamily="34" charset="0"/>
            </a:endParaRPr>
          </a:p>
        </p:txBody>
      </p:sp>
    </p:spTree>
    <p:extLst>
      <p:ext uri="{BB962C8B-B14F-4D97-AF65-F5344CB8AC3E}">
        <p14:creationId xmlns:p14="http://schemas.microsoft.com/office/powerpoint/2010/main" val="3365254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751A6D-2842-4C85-A447-5AF361FB0A9F}"/>
              </a:ext>
            </a:extLst>
          </p:cNvPr>
          <p:cNvSpPr>
            <a:spLocks noGrp="1"/>
          </p:cNvSpPr>
          <p:nvPr>
            <p:ph type="title"/>
          </p:nvPr>
        </p:nvSpPr>
        <p:spPr>
          <a:xfrm>
            <a:off x="481178" y="564854"/>
            <a:ext cx="11205997" cy="989113"/>
          </a:xfrm>
        </p:spPr>
        <p:txBody>
          <a:bodyPr/>
          <a:lstStyle/>
          <a:p>
            <a:r>
              <a:rPr lang="en-US" sz="4000">
                <a:latin typeface="Klinic Slab Medium" pitchFamily="50" charset="0"/>
              </a:rPr>
              <a:t>RESTORING AN ABANDONED BROWNFIELDS SITE</a:t>
            </a:r>
          </a:p>
        </p:txBody>
      </p:sp>
      <p:sp>
        <p:nvSpPr>
          <p:cNvPr id="12" name="TextBox 11">
            <a:extLst>
              <a:ext uri="{FF2B5EF4-FFF2-40B4-BE49-F238E27FC236}">
                <a16:creationId xmlns:a16="http://schemas.microsoft.com/office/drawing/2014/main" id="{939FC7FD-04C6-452F-98F2-0A66F0BDBACD}"/>
              </a:ext>
            </a:extLst>
          </p:cNvPr>
          <p:cNvSpPr txBox="1"/>
          <p:nvPr/>
        </p:nvSpPr>
        <p:spPr>
          <a:xfrm>
            <a:off x="115766" y="1581749"/>
            <a:ext cx="11936819" cy="461665"/>
          </a:xfrm>
          <a:prstGeom prst="rect">
            <a:avLst/>
          </a:prstGeom>
          <a:noFill/>
        </p:spPr>
        <p:txBody>
          <a:bodyPr wrap="square" rtlCol="0">
            <a:spAutoFit/>
          </a:bodyPr>
          <a:lstStyle/>
          <a:p>
            <a:pPr algn="ctr"/>
            <a:r>
              <a:rPr lang="en-US" sz="2400" b="1">
                <a:solidFill>
                  <a:schemeClr val="accent3"/>
                </a:solidFill>
                <a:latin typeface="Avenir Next LT Pro" panose="020B0504020202020204" pitchFamily="34" charset="0"/>
              </a:rPr>
              <a:t>ENVIRONMENTAL SOLUTIONS FUNDED THROUGH MINE DEVELOPMENT</a:t>
            </a:r>
          </a:p>
        </p:txBody>
      </p:sp>
      <p:grpSp>
        <p:nvGrpSpPr>
          <p:cNvPr id="9" name="Group 8">
            <a:extLst>
              <a:ext uri="{FF2B5EF4-FFF2-40B4-BE49-F238E27FC236}">
                <a16:creationId xmlns:a16="http://schemas.microsoft.com/office/drawing/2014/main" id="{AAFFB148-CC40-4A33-840C-E1130F6E0BE3}"/>
              </a:ext>
            </a:extLst>
          </p:cNvPr>
          <p:cNvGrpSpPr/>
          <p:nvPr/>
        </p:nvGrpSpPr>
        <p:grpSpPr>
          <a:xfrm>
            <a:off x="181899" y="2281166"/>
            <a:ext cx="11713661" cy="3808514"/>
            <a:chOff x="130510" y="2488473"/>
            <a:chExt cx="11713661" cy="3808514"/>
          </a:xfrm>
        </p:grpSpPr>
        <p:grpSp>
          <p:nvGrpSpPr>
            <p:cNvPr id="11" name="Group 10">
              <a:extLst>
                <a:ext uri="{FF2B5EF4-FFF2-40B4-BE49-F238E27FC236}">
                  <a16:creationId xmlns:a16="http://schemas.microsoft.com/office/drawing/2014/main" id="{619822CE-5BAA-4E66-8B1D-383A01064B39}"/>
                </a:ext>
              </a:extLst>
            </p:cNvPr>
            <p:cNvGrpSpPr/>
            <p:nvPr/>
          </p:nvGrpSpPr>
          <p:grpSpPr>
            <a:xfrm>
              <a:off x="130510" y="2488473"/>
              <a:ext cx="3142311" cy="3500737"/>
              <a:chOff x="130510" y="2488473"/>
              <a:chExt cx="3142311" cy="3500737"/>
            </a:xfrm>
          </p:grpSpPr>
          <p:sp>
            <p:nvSpPr>
              <p:cNvPr id="23" name="TextBox 22">
                <a:extLst>
                  <a:ext uri="{FF2B5EF4-FFF2-40B4-BE49-F238E27FC236}">
                    <a16:creationId xmlns:a16="http://schemas.microsoft.com/office/drawing/2014/main" id="{84AE73DC-EE7B-4773-A5A2-229828C9B374}"/>
                  </a:ext>
                </a:extLst>
              </p:cNvPr>
              <p:cNvSpPr txBox="1"/>
              <p:nvPr/>
            </p:nvSpPr>
            <p:spPr>
              <a:xfrm>
                <a:off x="238963" y="5281324"/>
                <a:ext cx="2925406" cy="707886"/>
              </a:xfrm>
              <a:prstGeom prst="rect">
                <a:avLst/>
              </a:prstGeom>
              <a:noFill/>
            </p:spPr>
            <p:txBody>
              <a:bodyPr wrap="square" lIns="91440" tIns="45720" rIns="91440" bIns="45720" rtlCol="0" anchor="t">
                <a:spAutoFit/>
              </a:bodyPr>
              <a:lstStyle/>
              <a:p>
                <a:pPr algn="ctr"/>
                <a:r>
                  <a:rPr lang="en-US" sz="2000">
                    <a:solidFill>
                      <a:schemeClr val="accent4"/>
                    </a:solidFill>
                    <a:latin typeface="Avenir Next"/>
                  </a:rPr>
                  <a:t>Early repair of the largest source of sedimentation</a:t>
                </a:r>
              </a:p>
            </p:txBody>
          </p:sp>
          <p:grpSp>
            <p:nvGrpSpPr>
              <p:cNvPr id="24" name="Group 23">
                <a:extLst>
                  <a:ext uri="{FF2B5EF4-FFF2-40B4-BE49-F238E27FC236}">
                    <a16:creationId xmlns:a16="http://schemas.microsoft.com/office/drawing/2014/main" id="{B3303C8D-0F1B-4473-A62F-3C49406DE796}"/>
                  </a:ext>
                </a:extLst>
              </p:cNvPr>
              <p:cNvGrpSpPr/>
              <p:nvPr/>
            </p:nvGrpSpPr>
            <p:grpSpPr>
              <a:xfrm>
                <a:off x="130510" y="2488473"/>
                <a:ext cx="3142311" cy="2685091"/>
                <a:chOff x="130510" y="2488473"/>
                <a:chExt cx="3142311" cy="2685091"/>
              </a:xfrm>
            </p:grpSpPr>
            <p:pic>
              <p:nvPicPr>
                <p:cNvPr id="25" name="Content Placeholder 5">
                  <a:extLst>
                    <a:ext uri="{FF2B5EF4-FFF2-40B4-BE49-F238E27FC236}">
                      <a16:creationId xmlns:a16="http://schemas.microsoft.com/office/drawing/2014/main" id="{12C340CE-2A26-4C6A-8BCC-5C526AE34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5014" y="2488473"/>
                  <a:ext cx="2753305" cy="2681537"/>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8CCE54C2-2388-498A-AF55-8E09B8E0D612}"/>
                    </a:ext>
                  </a:extLst>
                </p:cNvPr>
                <p:cNvSpPr txBox="1"/>
                <p:nvPr/>
              </p:nvSpPr>
              <p:spPr>
                <a:xfrm>
                  <a:off x="130510" y="4650344"/>
                  <a:ext cx="3142311" cy="523220"/>
                </a:xfrm>
                <a:prstGeom prst="rect">
                  <a:avLst/>
                </a:prstGeom>
                <a:noFill/>
              </p:spPr>
              <p:txBody>
                <a:bodyPr wrap="square" rtlCol="0">
                  <a:spAutoFit/>
                </a:bodyPr>
                <a:lstStyle/>
                <a:p>
                  <a:pPr algn="ctr"/>
                  <a:r>
                    <a:rPr lang="en-US" sz="2800">
                      <a:solidFill>
                        <a:schemeClr val="bg1"/>
                      </a:solidFill>
                      <a:latin typeface="Avenir Next" panose="020B0503020202020204"/>
                    </a:rPr>
                    <a:t>SEDIMENTATION</a:t>
                  </a:r>
                </a:p>
              </p:txBody>
            </p:sp>
          </p:grpSp>
        </p:grpSp>
        <p:grpSp>
          <p:nvGrpSpPr>
            <p:cNvPr id="13" name="Group 12">
              <a:extLst>
                <a:ext uri="{FF2B5EF4-FFF2-40B4-BE49-F238E27FC236}">
                  <a16:creationId xmlns:a16="http://schemas.microsoft.com/office/drawing/2014/main" id="{635CFB82-BFFE-4BE2-BD15-13889D65E354}"/>
                </a:ext>
              </a:extLst>
            </p:cNvPr>
            <p:cNvGrpSpPr/>
            <p:nvPr/>
          </p:nvGrpSpPr>
          <p:grpSpPr>
            <a:xfrm>
              <a:off x="7170472" y="2515495"/>
              <a:ext cx="4673699" cy="3781492"/>
              <a:chOff x="7170472" y="2515495"/>
              <a:chExt cx="4673699" cy="3781492"/>
            </a:xfrm>
          </p:grpSpPr>
          <p:grpSp>
            <p:nvGrpSpPr>
              <p:cNvPr id="19" name="Group 18">
                <a:extLst>
                  <a:ext uri="{FF2B5EF4-FFF2-40B4-BE49-F238E27FC236}">
                    <a16:creationId xmlns:a16="http://schemas.microsoft.com/office/drawing/2014/main" id="{437CFC6A-F42A-426E-BCBF-9E2A4FBBC4BC}"/>
                  </a:ext>
                </a:extLst>
              </p:cNvPr>
              <p:cNvGrpSpPr/>
              <p:nvPr/>
            </p:nvGrpSpPr>
            <p:grpSpPr>
              <a:xfrm>
                <a:off x="7170472" y="2515495"/>
                <a:ext cx="4673699" cy="2680105"/>
                <a:chOff x="7234868" y="2515495"/>
                <a:chExt cx="4673699" cy="2680105"/>
              </a:xfrm>
            </p:grpSpPr>
            <p:pic>
              <p:nvPicPr>
                <p:cNvPr id="21" name="Picture 20">
                  <a:extLst>
                    <a:ext uri="{FF2B5EF4-FFF2-40B4-BE49-F238E27FC236}">
                      <a16:creationId xmlns:a16="http://schemas.microsoft.com/office/drawing/2014/main" id="{662C8029-CF2B-4CB9-8C1F-46C21D5B94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34868" y="2515495"/>
                  <a:ext cx="4673699" cy="2680105"/>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88B4822C-B03B-4C1C-B007-250FA22ECE42}"/>
                    </a:ext>
                  </a:extLst>
                </p:cNvPr>
                <p:cNvSpPr txBox="1"/>
                <p:nvPr/>
              </p:nvSpPr>
              <p:spPr>
                <a:xfrm>
                  <a:off x="7291719" y="4625768"/>
                  <a:ext cx="4559996" cy="523220"/>
                </a:xfrm>
                <a:prstGeom prst="rect">
                  <a:avLst/>
                </a:prstGeom>
                <a:noFill/>
              </p:spPr>
              <p:txBody>
                <a:bodyPr wrap="square" rtlCol="0">
                  <a:spAutoFit/>
                </a:bodyPr>
                <a:lstStyle/>
                <a:p>
                  <a:pPr algn="ctr"/>
                  <a:r>
                    <a:rPr lang="en-US" sz="2800">
                      <a:solidFill>
                        <a:schemeClr val="bg1"/>
                      </a:solidFill>
                      <a:latin typeface="Avenir Next" panose="020B0503020202020204"/>
                    </a:rPr>
                    <a:t>BLOCKED FISH MIGRATION</a:t>
                  </a:r>
                </a:p>
              </p:txBody>
            </p:sp>
          </p:grpSp>
          <p:sp>
            <p:nvSpPr>
              <p:cNvPr id="20" name="TextBox 19">
                <a:extLst>
                  <a:ext uri="{FF2B5EF4-FFF2-40B4-BE49-F238E27FC236}">
                    <a16:creationId xmlns:a16="http://schemas.microsoft.com/office/drawing/2014/main" id="{74108B91-C609-4ACC-BE78-8870E5CA967D}"/>
                  </a:ext>
                </a:extLst>
              </p:cNvPr>
              <p:cNvSpPr txBox="1"/>
              <p:nvPr/>
            </p:nvSpPr>
            <p:spPr>
              <a:xfrm>
                <a:off x="7207270" y="5281324"/>
                <a:ext cx="4600103" cy="1015663"/>
              </a:xfrm>
              <a:prstGeom prst="rect">
                <a:avLst/>
              </a:prstGeom>
              <a:noFill/>
            </p:spPr>
            <p:txBody>
              <a:bodyPr wrap="square" lIns="91440" tIns="45720" rIns="91440" bIns="45720" rtlCol="0" anchor="t">
                <a:spAutoFit/>
              </a:bodyPr>
              <a:lstStyle/>
              <a:p>
                <a:pPr algn="ctr"/>
                <a:r>
                  <a:rPr lang="en-US" sz="2000">
                    <a:solidFill>
                      <a:schemeClr val="accent4"/>
                    </a:solidFill>
                    <a:latin typeface="Avenir Next"/>
                  </a:rPr>
                  <a:t>Re-establish fish migration and provide temporary and permanent river restoration</a:t>
                </a:r>
              </a:p>
            </p:txBody>
          </p:sp>
        </p:grpSp>
        <p:grpSp>
          <p:nvGrpSpPr>
            <p:cNvPr id="14" name="Group 13">
              <a:extLst>
                <a:ext uri="{FF2B5EF4-FFF2-40B4-BE49-F238E27FC236}">
                  <a16:creationId xmlns:a16="http://schemas.microsoft.com/office/drawing/2014/main" id="{1F537B4C-A2A4-4D7F-849D-3D06DFA8DEFC}"/>
                </a:ext>
              </a:extLst>
            </p:cNvPr>
            <p:cNvGrpSpPr/>
            <p:nvPr/>
          </p:nvGrpSpPr>
          <p:grpSpPr>
            <a:xfrm>
              <a:off x="3350021" y="2515495"/>
              <a:ext cx="3571135" cy="3781492"/>
              <a:chOff x="3350021" y="2515495"/>
              <a:chExt cx="3571135" cy="3781492"/>
            </a:xfrm>
          </p:grpSpPr>
          <p:grpSp>
            <p:nvGrpSpPr>
              <p:cNvPr id="15" name="Group 14">
                <a:extLst>
                  <a:ext uri="{FF2B5EF4-FFF2-40B4-BE49-F238E27FC236}">
                    <a16:creationId xmlns:a16="http://schemas.microsoft.com/office/drawing/2014/main" id="{59204916-8945-4C00-AC27-AE4D713BF89D}"/>
                  </a:ext>
                </a:extLst>
              </p:cNvPr>
              <p:cNvGrpSpPr/>
              <p:nvPr/>
            </p:nvGrpSpPr>
            <p:grpSpPr>
              <a:xfrm>
                <a:off x="3352513" y="2515495"/>
                <a:ext cx="3566151" cy="2681537"/>
                <a:chOff x="3366786" y="2515495"/>
                <a:chExt cx="3566151" cy="2681537"/>
              </a:xfrm>
            </p:grpSpPr>
            <p:pic>
              <p:nvPicPr>
                <p:cNvPr id="17" name="Picture 16" descr="A view of a mountain&#10;&#10;Description generated with very high confidence">
                  <a:extLst>
                    <a:ext uri="{FF2B5EF4-FFF2-40B4-BE49-F238E27FC236}">
                      <a16:creationId xmlns:a16="http://schemas.microsoft.com/office/drawing/2014/main" id="{EE00BB88-9A1A-43C4-870F-0E584D84D4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6786" y="2515495"/>
                  <a:ext cx="3566151" cy="268153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8BE5DD4F-7179-4EAF-B36B-EE16B461ABE6}"/>
                    </a:ext>
                  </a:extLst>
                </p:cNvPr>
                <p:cNvSpPr txBox="1"/>
                <p:nvPr/>
              </p:nvSpPr>
              <p:spPr>
                <a:xfrm>
                  <a:off x="3578706" y="4650344"/>
                  <a:ext cx="3142311" cy="523220"/>
                </a:xfrm>
                <a:prstGeom prst="rect">
                  <a:avLst/>
                </a:prstGeom>
                <a:noFill/>
              </p:spPr>
              <p:txBody>
                <a:bodyPr wrap="square" rtlCol="0">
                  <a:spAutoFit/>
                </a:bodyPr>
                <a:lstStyle/>
                <a:p>
                  <a:pPr algn="ctr"/>
                  <a:r>
                    <a:rPr lang="en-US" sz="2800">
                      <a:solidFill>
                        <a:schemeClr val="bg1"/>
                      </a:solidFill>
                      <a:latin typeface="Avenir Next" panose="020B0503020202020204"/>
                    </a:rPr>
                    <a:t>METAL LEACHING</a:t>
                  </a:r>
                </a:p>
              </p:txBody>
            </p:sp>
          </p:grpSp>
          <p:sp>
            <p:nvSpPr>
              <p:cNvPr id="16" name="TextBox 15">
                <a:extLst>
                  <a:ext uri="{FF2B5EF4-FFF2-40B4-BE49-F238E27FC236}">
                    <a16:creationId xmlns:a16="http://schemas.microsoft.com/office/drawing/2014/main" id="{E620B833-BA7B-46A3-9DB4-BB87D1F19DAA}"/>
                  </a:ext>
                </a:extLst>
              </p:cNvPr>
              <p:cNvSpPr txBox="1"/>
              <p:nvPr/>
            </p:nvSpPr>
            <p:spPr>
              <a:xfrm>
                <a:off x="3350021" y="5281324"/>
                <a:ext cx="3571135" cy="1015663"/>
              </a:xfrm>
              <a:prstGeom prst="rect">
                <a:avLst/>
              </a:prstGeom>
              <a:noFill/>
            </p:spPr>
            <p:txBody>
              <a:bodyPr wrap="square" lIns="91440" tIns="45720" rIns="91440" bIns="45720" rtlCol="0" anchor="t">
                <a:spAutoFit/>
              </a:bodyPr>
              <a:lstStyle/>
              <a:p>
                <a:pPr algn="ctr"/>
                <a:r>
                  <a:rPr lang="en-US" sz="2000">
                    <a:solidFill>
                      <a:schemeClr val="accent4"/>
                    </a:solidFill>
                    <a:latin typeface="Avenir Next"/>
                  </a:rPr>
                  <a:t>Pick up, reprocess, reuse and safely store 10.5M tons of tailings and spent ore</a:t>
                </a:r>
              </a:p>
            </p:txBody>
          </p:sp>
        </p:grpSp>
      </p:grpSp>
      <p:sp>
        <p:nvSpPr>
          <p:cNvPr id="2" name="Slide Number Placeholder 1">
            <a:extLst>
              <a:ext uri="{FF2B5EF4-FFF2-40B4-BE49-F238E27FC236}">
                <a16:creationId xmlns:a16="http://schemas.microsoft.com/office/drawing/2014/main" id="{6FF136AB-FF60-6E7A-0BDE-9A05E45D6018}"/>
              </a:ext>
            </a:extLst>
          </p:cNvPr>
          <p:cNvSpPr>
            <a:spLocks noGrp="1"/>
          </p:cNvSpPr>
          <p:nvPr>
            <p:ph type="sldNum" sz="quarter" idx="4"/>
          </p:nvPr>
        </p:nvSpPr>
        <p:spPr/>
        <p:txBody>
          <a:bodyPr/>
          <a:lstStyle/>
          <a:p>
            <a:fld id="{A35C078A-0987-474C-AF9A-C6F1E0F78BFC}" type="slidenum">
              <a:rPr lang="en-US" smtClean="0"/>
              <a:pPr/>
              <a:t>5</a:t>
            </a:fld>
            <a:endParaRPr lang="en-US"/>
          </a:p>
        </p:txBody>
      </p:sp>
    </p:spTree>
    <p:extLst>
      <p:ext uri="{BB962C8B-B14F-4D97-AF65-F5344CB8AC3E}">
        <p14:creationId xmlns:p14="http://schemas.microsoft.com/office/powerpoint/2010/main" val="143217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F4DB-90A9-4FF7-BF5E-EF67079F7CA9}"/>
              </a:ext>
            </a:extLst>
          </p:cNvPr>
          <p:cNvSpPr>
            <a:spLocks noGrp="1"/>
          </p:cNvSpPr>
          <p:nvPr>
            <p:ph type="title"/>
          </p:nvPr>
        </p:nvSpPr>
        <p:spPr>
          <a:xfrm>
            <a:off x="500733" y="558982"/>
            <a:ext cx="10980984" cy="796750"/>
          </a:xfrm>
        </p:spPr>
        <p:txBody>
          <a:bodyPr anchor="t">
            <a:noAutofit/>
          </a:bodyPr>
          <a:lstStyle/>
          <a:p>
            <a:r>
              <a:rPr lang="en-US" sz="4000"/>
              <a:t>LARGEST INDEPENDENT U.S. GOLD RESERVE</a:t>
            </a:r>
            <a:r>
              <a:rPr lang="en-US" sz="3000" baseline="75000">
                <a:solidFill>
                  <a:schemeClr val="tx1"/>
                </a:solidFill>
              </a:rPr>
              <a:t>1</a:t>
            </a:r>
          </a:p>
        </p:txBody>
      </p:sp>
      <p:sp>
        <p:nvSpPr>
          <p:cNvPr id="21" name="object 42">
            <a:extLst>
              <a:ext uri="{FF2B5EF4-FFF2-40B4-BE49-F238E27FC236}">
                <a16:creationId xmlns:a16="http://schemas.microsoft.com/office/drawing/2014/main" id="{D25ED30D-E7C1-44D0-A3AB-C8CD6647DF36}"/>
              </a:ext>
            </a:extLst>
          </p:cNvPr>
          <p:cNvSpPr txBox="1"/>
          <p:nvPr/>
        </p:nvSpPr>
        <p:spPr>
          <a:xfrm>
            <a:off x="605508" y="6063702"/>
            <a:ext cx="10980982" cy="627095"/>
          </a:xfrm>
          <a:prstGeom prst="rect">
            <a:avLst/>
          </a:prstGeom>
        </p:spPr>
        <p:txBody>
          <a:bodyPr vert="horz" wrap="square" lIns="0" tIns="11430" rIns="0" bIns="0" rtlCol="0" anchor="b" anchorCtr="0">
            <a:spAutoFit/>
          </a:bodyPr>
          <a:lstStyle/>
          <a:p>
            <a:r>
              <a:rPr lang="en-CA" sz="800" i="1">
                <a:cs typeface="Calibri"/>
              </a:rPr>
              <a:t>Source: Latest available company materials as of June 2025.</a:t>
            </a:r>
          </a:p>
          <a:p>
            <a:pPr marL="137160" indent="-137160">
              <a:buFont typeface="+mj-lt"/>
              <a:buAutoNum type="arabicPeriod"/>
            </a:pPr>
            <a:r>
              <a:rPr lang="en-CA" sz="800" i="1">
                <a:cs typeface="Calibri"/>
              </a:rPr>
              <a:t>Independent refers to gold projects as not owned by Barrick or Newmont; Independent projects shown are from the lower 48 states in the U.S.</a:t>
            </a:r>
            <a:endParaRPr lang="en-US" sz="800" i="1"/>
          </a:p>
          <a:p>
            <a:pPr marL="137160" indent="-137160">
              <a:buFont typeface="+mj-lt"/>
              <a:buAutoNum type="arabicPeriod"/>
            </a:pPr>
            <a:r>
              <a:rPr lang="en-US" sz="800" i="1" spc="10">
                <a:cs typeface="Calibri" panose="020F0502020204030204" pitchFamily="34" charset="0"/>
              </a:rPr>
              <a:t>Based on the FS, which is intended to be read as a whole, and sections should not be read or relied upon out of context. The information in this presentation is subject to the assumptions, exclusions and qualifications contained in the Technical Reports. See “Cautionary Note and Technical Disclosure” at the beginning of this presentation.</a:t>
            </a:r>
          </a:p>
          <a:p>
            <a:pPr marL="137160" indent="-137160">
              <a:buFont typeface="+mj-lt"/>
              <a:buAutoNum type="arabicPeriod"/>
            </a:pPr>
            <a:r>
              <a:rPr lang="en-US" sz="800" i="1" spc="15">
                <a:cs typeface="Calibri" panose="020F0502020204030204" pitchFamily="34" charset="0"/>
              </a:rPr>
              <a:t>Open Pit Reserves only.</a:t>
            </a:r>
            <a:endParaRPr lang="en-US" sz="800" i="1">
              <a:cs typeface="Calibri" panose="020F0502020204030204" pitchFamily="34" charset="0"/>
            </a:endParaRPr>
          </a:p>
        </p:txBody>
      </p:sp>
      <p:sp>
        <p:nvSpPr>
          <p:cNvPr id="7" name="Title 1">
            <a:extLst>
              <a:ext uri="{FF2B5EF4-FFF2-40B4-BE49-F238E27FC236}">
                <a16:creationId xmlns:a16="http://schemas.microsoft.com/office/drawing/2014/main" id="{0F44C5C0-CDEF-44F1-A1E2-00D81E220544}"/>
              </a:ext>
            </a:extLst>
          </p:cNvPr>
          <p:cNvSpPr txBox="1">
            <a:spLocks/>
          </p:cNvSpPr>
          <p:nvPr/>
        </p:nvSpPr>
        <p:spPr>
          <a:xfrm>
            <a:off x="3730820" y="1373316"/>
            <a:ext cx="4726820" cy="503811"/>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800" b="1">
                <a:latin typeface="Avenir Next  "/>
              </a:rPr>
              <a:t>Independent Gold Project Mineral Reserves</a:t>
            </a:r>
            <a:r>
              <a:rPr lang="en-US" sz="1800" b="1" baseline="50000">
                <a:latin typeface="Avenir Next  "/>
              </a:rPr>
              <a:t>1</a:t>
            </a:r>
          </a:p>
        </p:txBody>
      </p:sp>
      <p:sp>
        <p:nvSpPr>
          <p:cNvPr id="4" name="TextBox 3">
            <a:extLst>
              <a:ext uri="{FF2B5EF4-FFF2-40B4-BE49-F238E27FC236}">
                <a16:creationId xmlns:a16="http://schemas.microsoft.com/office/drawing/2014/main" id="{86BCC35A-3C3B-464A-BF5E-812882674FFF}"/>
              </a:ext>
            </a:extLst>
          </p:cNvPr>
          <p:cNvSpPr txBox="1"/>
          <p:nvPr/>
        </p:nvSpPr>
        <p:spPr>
          <a:xfrm>
            <a:off x="1923628" y="1667691"/>
            <a:ext cx="269829" cy="256480"/>
          </a:xfrm>
          <a:prstGeom prst="rect">
            <a:avLst/>
          </a:prstGeom>
          <a:noFill/>
        </p:spPr>
        <p:txBody>
          <a:bodyPr wrap="square" rtlCol="0">
            <a:spAutoFit/>
          </a:bodyPr>
          <a:lstStyle/>
          <a:p>
            <a:r>
              <a:rPr lang="en-US" sz="1600" b="1" baseline="30000">
                <a:latin typeface="Avenir Next" panose="020B0503020202020204"/>
              </a:rPr>
              <a:t>2</a:t>
            </a:r>
          </a:p>
        </p:txBody>
      </p:sp>
      <p:sp>
        <p:nvSpPr>
          <p:cNvPr id="3" name="Slide Number Placeholder 2">
            <a:extLst>
              <a:ext uri="{FF2B5EF4-FFF2-40B4-BE49-F238E27FC236}">
                <a16:creationId xmlns:a16="http://schemas.microsoft.com/office/drawing/2014/main" id="{C84F3CCA-E34B-F63F-3BED-564FDA6EE4CF}"/>
              </a:ext>
            </a:extLst>
          </p:cNvPr>
          <p:cNvSpPr>
            <a:spLocks noGrp="1"/>
          </p:cNvSpPr>
          <p:nvPr>
            <p:ph type="sldNum" sz="quarter" idx="4"/>
          </p:nvPr>
        </p:nvSpPr>
        <p:spPr/>
        <p:txBody>
          <a:bodyPr/>
          <a:lstStyle/>
          <a:p>
            <a:fld id="{A35C078A-0987-474C-AF9A-C6F1E0F78BFC}" type="slidenum">
              <a:rPr lang="en-US" smtClean="0"/>
              <a:pPr/>
              <a:t>6</a:t>
            </a:fld>
            <a:endParaRPr lang="en-US"/>
          </a:p>
        </p:txBody>
      </p:sp>
      <p:sp>
        <p:nvSpPr>
          <p:cNvPr id="5" name="TextBox 4">
            <a:extLst>
              <a:ext uri="{FF2B5EF4-FFF2-40B4-BE49-F238E27FC236}">
                <a16:creationId xmlns:a16="http://schemas.microsoft.com/office/drawing/2014/main" id="{D2B8CACD-1C82-80A4-726C-66B1C8F327CC}"/>
              </a:ext>
            </a:extLst>
          </p:cNvPr>
          <p:cNvSpPr txBox="1"/>
          <p:nvPr/>
        </p:nvSpPr>
        <p:spPr>
          <a:xfrm>
            <a:off x="1923627" y="2943355"/>
            <a:ext cx="269829" cy="256480"/>
          </a:xfrm>
          <a:prstGeom prst="rect">
            <a:avLst/>
          </a:prstGeom>
          <a:noFill/>
        </p:spPr>
        <p:txBody>
          <a:bodyPr wrap="square" rtlCol="0">
            <a:spAutoFit/>
          </a:bodyPr>
          <a:lstStyle/>
          <a:p>
            <a:r>
              <a:rPr lang="en-US" sz="1600" b="1" baseline="30000">
                <a:latin typeface="Avenir Next" panose="020B0503020202020204"/>
              </a:rPr>
              <a:t>3</a:t>
            </a:r>
          </a:p>
        </p:txBody>
      </p:sp>
      <p:pic>
        <p:nvPicPr>
          <p:cNvPr id="6" name="Picture 5">
            <a:extLst>
              <a:ext uri="{FF2B5EF4-FFF2-40B4-BE49-F238E27FC236}">
                <a16:creationId xmlns:a16="http://schemas.microsoft.com/office/drawing/2014/main" id="{4AC95DEE-975E-85AD-026A-7A3648CA77AB}"/>
              </a:ext>
            </a:extLst>
          </p:cNvPr>
          <p:cNvPicPr>
            <a:picLocks noChangeAspect="1"/>
          </p:cNvPicPr>
          <p:nvPr/>
        </p:nvPicPr>
        <p:blipFill>
          <a:blip r:embed="rId2"/>
          <a:stretch>
            <a:fillRect/>
          </a:stretch>
        </p:blipFill>
        <p:spPr>
          <a:xfrm>
            <a:off x="-1770" y="1658397"/>
            <a:ext cx="12192000" cy="4731488"/>
          </a:xfrm>
          <a:prstGeom prst="rect">
            <a:avLst/>
          </a:prstGeom>
        </p:spPr>
      </p:pic>
    </p:spTree>
    <p:extLst>
      <p:ext uri="{BB962C8B-B14F-4D97-AF65-F5344CB8AC3E}">
        <p14:creationId xmlns:p14="http://schemas.microsoft.com/office/powerpoint/2010/main" val="377601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FDE9-0B40-4F5F-BB43-43001F1ABFEE}"/>
              </a:ext>
            </a:extLst>
          </p:cNvPr>
          <p:cNvSpPr>
            <a:spLocks noGrp="1"/>
          </p:cNvSpPr>
          <p:nvPr>
            <p:ph type="title"/>
          </p:nvPr>
        </p:nvSpPr>
        <p:spPr>
          <a:xfrm>
            <a:off x="500564" y="555969"/>
            <a:ext cx="10515600" cy="989113"/>
          </a:xfrm>
        </p:spPr>
        <p:txBody>
          <a:bodyPr/>
          <a:lstStyle/>
          <a:p>
            <a:r>
              <a:rPr lang="en-US" sz="4000" cap="all">
                <a:latin typeface="Klinic Slab Medium" pitchFamily="50" charset="0"/>
              </a:rPr>
              <a:t>Highest grade open pit gold deposit</a:t>
            </a:r>
            <a:r>
              <a:rPr lang="en-US" sz="3000" baseline="65000">
                <a:solidFill>
                  <a:schemeClr val="tx1"/>
                </a:solidFill>
                <a:latin typeface="Klinic Slab Medium" pitchFamily="50" charset="0"/>
              </a:rPr>
              <a:t>*</a:t>
            </a:r>
            <a:endParaRPr lang="en-US" sz="3000" baseline="65000">
              <a:latin typeface="Klinic Slab Medium" pitchFamily="50" charset="0"/>
            </a:endParaRPr>
          </a:p>
        </p:txBody>
      </p:sp>
      <p:sp>
        <p:nvSpPr>
          <p:cNvPr id="6" name="object 42">
            <a:extLst>
              <a:ext uri="{FF2B5EF4-FFF2-40B4-BE49-F238E27FC236}">
                <a16:creationId xmlns:a16="http://schemas.microsoft.com/office/drawing/2014/main" id="{C072E8C8-8A21-43DD-B8FE-11C8066C0591}"/>
              </a:ext>
            </a:extLst>
          </p:cNvPr>
          <p:cNvSpPr txBox="1"/>
          <p:nvPr/>
        </p:nvSpPr>
        <p:spPr>
          <a:xfrm>
            <a:off x="617859" y="6096963"/>
            <a:ext cx="11053260" cy="627095"/>
          </a:xfrm>
          <a:prstGeom prst="rect">
            <a:avLst/>
          </a:prstGeom>
        </p:spPr>
        <p:txBody>
          <a:bodyPr vert="horz" wrap="square" lIns="0" tIns="11430" rIns="0" bIns="0" rtlCol="0" anchor="b" anchorCtr="0">
            <a:noAutofit/>
          </a:bodyPr>
          <a:lstStyle/>
          <a:p>
            <a:r>
              <a:rPr lang="en-CA" sz="800" i="1">
                <a:cs typeface="Calibri"/>
              </a:rPr>
              <a:t>Source: Latest available company materials as of June 2025.</a:t>
            </a:r>
          </a:p>
          <a:p>
            <a:r>
              <a:rPr lang="en-CA" sz="800" i="1">
                <a:cs typeface="Calibri"/>
              </a:rPr>
              <a:t>*Based on Independent open pit gold project in lower 48 U.S.</a:t>
            </a:r>
          </a:p>
          <a:p>
            <a:pPr marL="137160" indent="-137160">
              <a:buFont typeface="+mj-lt"/>
              <a:buAutoNum type="arabicPeriod"/>
            </a:pPr>
            <a:r>
              <a:rPr lang="en-CA" sz="800" i="1">
                <a:cs typeface="Calibri"/>
              </a:rPr>
              <a:t>Independent refers to gold projects as not owned by Barrick or Newmont; Independent projects shown are from the lower 48 states in the U.S.</a:t>
            </a:r>
            <a:endParaRPr lang="en-US" sz="800" i="1"/>
          </a:p>
          <a:p>
            <a:pPr marL="137160" indent="-137160">
              <a:buFont typeface="+mj-lt"/>
              <a:buAutoNum type="arabicPeriod"/>
            </a:pPr>
            <a:r>
              <a:rPr lang="en-US" sz="800" i="1" spc="15">
                <a:cs typeface="Calibri" panose="020F0502020204030204" pitchFamily="34" charset="0"/>
              </a:rPr>
              <a:t>Based on the FS, which is intended to be read as a whole, and sections should not be read or relied upon out of context. The information in this presentation is subject to the assumptions, exclusions and qualifications contained in the Technical Reports. See “Cautionary Note and Technical Disclosure” at the beginning of this presentation.</a:t>
            </a:r>
          </a:p>
          <a:p>
            <a:pPr marL="137160" indent="-137160">
              <a:buFont typeface="+mj-lt"/>
              <a:buAutoNum type="arabicPeriod"/>
            </a:pPr>
            <a:r>
              <a:rPr lang="en-US" sz="800" i="1" spc="15">
                <a:cs typeface="Calibri" panose="020F0502020204030204" pitchFamily="34" charset="0"/>
              </a:rPr>
              <a:t>Open Pit Reserves only.</a:t>
            </a:r>
            <a:endParaRPr lang="en-US" sz="800" i="1">
              <a:cs typeface="Calibri" panose="020F0502020204030204" pitchFamily="34" charset="0"/>
            </a:endParaRPr>
          </a:p>
        </p:txBody>
      </p:sp>
      <p:sp>
        <p:nvSpPr>
          <p:cNvPr id="7" name="Title 1">
            <a:extLst>
              <a:ext uri="{FF2B5EF4-FFF2-40B4-BE49-F238E27FC236}">
                <a16:creationId xmlns:a16="http://schemas.microsoft.com/office/drawing/2014/main" id="{271D930B-F0F0-49F0-8BAA-A0FBAFD909F2}"/>
              </a:ext>
            </a:extLst>
          </p:cNvPr>
          <p:cNvSpPr txBox="1">
            <a:spLocks/>
          </p:cNvSpPr>
          <p:nvPr/>
        </p:nvSpPr>
        <p:spPr>
          <a:xfrm>
            <a:off x="3896441" y="1371791"/>
            <a:ext cx="4399117" cy="503811"/>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800" b="1">
                <a:latin typeface="Avenir Next"/>
              </a:rPr>
              <a:t>Independent Open Pit Gold Deposits</a:t>
            </a:r>
            <a:r>
              <a:rPr lang="en-US" sz="1600" b="1" baseline="50000">
                <a:latin typeface="Avenir Next"/>
              </a:rPr>
              <a:t>1</a:t>
            </a:r>
            <a:endParaRPr lang="en-US" sz="1800" b="1" baseline="50000">
              <a:latin typeface="Avenir Next"/>
            </a:endParaRPr>
          </a:p>
        </p:txBody>
      </p:sp>
      <p:sp>
        <p:nvSpPr>
          <p:cNvPr id="10" name="Title 1">
            <a:extLst>
              <a:ext uri="{FF2B5EF4-FFF2-40B4-BE49-F238E27FC236}">
                <a16:creationId xmlns:a16="http://schemas.microsoft.com/office/drawing/2014/main" id="{081DB5E8-3068-0395-226A-D69E4FF25E1C}"/>
              </a:ext>
            </a:extLst>
          </p:cNvPr>
          <p:cNvSpPr txBox="1">
            <a:spLocks/>
          </p:cNvSpPr>
          <p:nvPr/>
        </p:nvSpPr>
        <p:spPr>
          <a:xfrm>
            <a:off x="2367673" y="1717341"/>
            <a:ext cx="403611" cy="258909"/>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2</a:t>
            </a:r>
            <a:endParaRPr lang="en-US" sz="1800" b="1" baseline="50000">
              <a:latin typeface="Avenir Next"/>
            </a:endParaRPr>
          </a:p>
        </p:txBody>
      </p:sp>
      <p:sp>
        <p:nvSpPr>
          <p:cNvPr id="11" name="Title 1">
            <a:extLst>
              <a:ext uri="{FF2B5EF4-FFF2-40B4-BE49-F238E27FC236}">
                <a16:creationId xmlns:a16="http://schemas.microsoft.com/office/drawing/2014/main" id="{622ED6D3-C75F-52FA-B855-0E2DBECE2470}"/>
              </a:ext>
            </a:extLst>
          </p:cNvPr>
          <p:cNvSpPr txBox="1">
            <a:spLocks/>
          </p:cNvSpPr>
          <p:nvPr/>
        </p:nvSpPr>
        <p:spPr>
          <a:xfrm>
            <a:off x="2376466" y="2254894"/>
            <a:ext cx="403611" cy="258909"/>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2</a:t>
            </a:r>
            <a:endParaRPr lang="en-US" sz="1800" b="1" baseline="50000">
              <a:latin typeface="Avenir Next"/>
            </a:endParaRPr>
          </a:p>
        </p:txBody>
      </p:sp>
      <p:sp>
        <p:nvSpPr>
          <p:cNvPr id="3" name="Slide Number Placeholder 2">
            <a:extLst>
              <a:ext uri="{FF2B5EF4-FFF2-40B4-BE49-F238E27FC236}">
                <a16:creationId xmlns:a16="http://schemas.microsoft.com/office/drawing/2014/main" id="{86D4BC99-CD4F-D22F-273F-CD98B9A5158E}"/>
              </a:ext>
            </a:extLst>
          </p:cNvPr>
          <p:cNvSpPr>
            <a:spLocks noGrp="1"/>
          </p:cNvSpPr>
          <p:nvPr>
            <p:ph type="sldNum" sz="quarter" idx="4"/>
          </p:nvPr>
        </p:nvSpPr>
        <p:spPr/>
        <p:txBody>
          <a:bodyPr/>
          <a:lstStyle/>
          <a:p>
            <a:fld id="{A35C078A-0987-474C-AF9A-C6F1E0F78BFC}" type="slidenum">
              <a:rPr lang="en-US" smtClean="0"/>
              <a:pPr/>
              <a:t>7</a:t>
            </a:fld>
            <a:endParaRPr lang="en-US"/>
          </a:p>
        </p:txBody>
      </p:sp>
      <p:sp>
        <p:nvSpPr>
          <p:cNvPr id="4" name="TextBox 3">
            <a:extLst>
              <a:ext uri="{FF2B5EF4-FFF2-40B4-BE49-F238E27FC236}">
                <a16:creationId xmlns:a16="http://schemas.microsoft.com/office/drawing/2014/main" id="{C7EDFD1F-F196-0FA6-B290-B27DD640AE89}"/>
              </a:ext>
            </a:extLst>
          </p:cNvPr>
          <p:cNvSpPr txBox="1"/>
          <p:nvPr/>
        </p:nvSpPr>
        <p:spPr>
          <a:xfrm>
            <a:off x="2453613" y="1933440"/>
            <a:ext cx="269829" cy="256480"/>
          </a:xfrm>
          <a:prstGeom prst="rect">
            <a:avLst/>
          </a:prstGeom>
          <a:noFill/>
        </p:spPr>
        <p:txBody>
          <a:bodyPr wrap="square" rtlCol="0">
            <a:spAutoFit/>
          </a:bodyPr>
          <a:lstStyle/>
          <a:p>
            <a:r>
              <a:rPr lang="en-US" sz="1600" b="1" baseline="30000">
                <a:latin typeface="Avenir Next" panose="020B0503020202020204"/>
              </a:rPr>
              <a:t>3</a:t>
            </a:r>
          </a:p>
        </p:txBody>
      </p:sp>
      <p:pic>
        <p:nvPicPr>
          <p:cNvPr id="5" name="Picture 4">
            <a:extLst>
              <a:ext uri="{FF2B5EF4-FFF2-40B4-BE49-F238E27FC236}">
                <a16:creationId xmlns:a16="http://schemas.microsoft.com/office/drawing/2014/main" id="{6677E712-55D8-A642-60F3-C300C46FCF4D}"/>
              </a:ext>
            </a:extLst>
          </p:cNvPr>
          <p:cNvPicPr>
            <a:picLocks noChangeAspect="1"/>
          </p:cNvPicPr>
          <p:nvPr/>
        </p:nvPicPr>
        <p:blipFill>
          <a:blip r:embed="rId2"/>
          <a:stretch>
            <a:fillRect/>
          </a:stretch>
        </p:blipFill>
        <p:spPr>
          <a:xfrm>
            <a:off x="-9428" y="1604842"/>
            <a:ext cx="12192000" cy="4450080"/>
          </a:xfrm>
          <a:prstGeom prst="rect">
            <a:avLst/>
          </a:prstGeom>
        </p:spPr>
      </p:pic>
    </p:spTree>
    <p:extLst>
      <p:ext uri="{BB962C8B-B14F-4D97-AF65-F5344CB8AC3E}">
        <p14:creationId xmlns:p14="http://schemas.microsoft.com/office/powerpoint/2010/main" val="323558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18E5FBE-2F01-5A7D-EB4A-941F4A24CB7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160" y="1550270"/>
            <a:ext cx="12184966" cy="4777864"/>
          </a:xfrm>
          <a:prstGeom prst="rect">
            <a:avLst/>
          </a:prstGeom>
        </p:spPr>
      </p:pic>
      <p:sp>
        <p:nvSpPr>
          <p:cNvPr id="2" name="Title 1">
            <a:extLst>
              <a:ext uri="{FF2B5EF4-FFF2-40B4-BE49-F238E27FC236}">
                <a16:creationId xmlns:a16="http://schemas.microsoft.com/office/drawing/2014/main" id="{E25C016C-DA94-4910-845A-D6912A5A6810}"/>
              </a:ext>
            </a:extLst>
          </p:cNvPr>
          <p:cNvSpPr>
            <a:spLocks noGrp="1"/>
          </p:cNvSpPr>
          <p:nvPr>
            <p:ph type="title"/>
          </p:nvPr>
        </p:nvSpPr>
        <p:spPr>
          <a:xfrm>
            <a:off x="504825" y="564386"/>
            <a:ext cx="11363325" cy="989113"/>
          </a:xfrm>
        </p:spPr>
        <p:txBody>
          <a:bodyPr/>
          <a:lstStyle/>
          <a:p>
            <a:r>
              <a:rPr lang="en-US" sz="3400">
                <a:latin typeface="Klinic Slab Medium" pitchFamily="50" charset="0"/>
              </a:rPr>
              <a:t>POISED TO BE LARGEST INDEPENDENT U.S. GOLD PRODUCER</a:t>
            </a:r>
            <a:r>
              <a:rPr lang="en-US" sz="2400" baseline="70000">
                <a:latin typeface="Klinic Slab Medium" pitchFamily="50" charset="0"/>
              </a:rPr>
              <a:t>1</a:t>
            </a:r>
          </a:p>
        </p:txBody>
      </p:sp>
      <p:sp>
        <p:nvSpPr>
          <p:cNvPr id="7" name="Title 1">
            <a:extLst>
              <a:ext uri="{FF2B5EF4-FFF2-40B4-BE49-F238E27FC236}">
                <a16:creationId xmlns:a16="http://schemas.microsoft.com/office/drawing/2014/main" id="{DD93D0A9-3375-40BD-8B68-E8EF86AEA340}"/>
              </a:ext>
            </a:extLst>
          </p:cNvPr>
          <p:cNvSpPr txBox="1">
            <a:spLocks/>
          </p:cNvSpPr>
          <p:nvPr/>
        </p:nvSpPr>
        <p:spPr>
          <a:xfrm>
            <a:off x="3359476" y="1364354"/>
            <a:ext cx="5452729" cy="503811"/>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800" b="1">
                <a:latin typeface="Avenir Next"/>
              </a:rPr>
              <a:t>Independent Projects and Producing Gold Mines</a:t>
            </a:r>
            <a:r>
              <a:rPr lang="en-US" sz="1600" b="1" baseline="50000">
                <a:latin typeface="Avenir Next"/>
              </a:rPr>
              <a:t>1</a:t>
            </a:r>
            <a:endParaRPr lang="en-US" sz="1800" b="1" baseline="50000">
              <a:latin typeface="Avenir Next"/>
            </a:endParaRPr>
          </a:p>
        </p:txBody>
      </p:sp>
      <p:sp>
        <p:nvSpPr>
          <p:cNvPr id="9" name="object 42">
            <a:extLst>
              <a:ext uri="{FF2B5EF4-FFF2-40B4-BE49-F238E27FC236}">
                <a16:creationId xmlns:a16="http://schemas.microsoft.com/office/drawing/2014/main" id="{59D2B7A3-6CC2-43F1-B8FC-EC5541901F16}"/>
              </a:ext>
            </a:extLst>
          </p:cNvPr>
          <p:cNvSpPr txBox="1"/>
          <p:nvPr/>
        </p:nvSpPr>
        <p:spPr>
          <a:xfrm>
            <a:off x="617859" y="6103676"/>
            <a:ext cx="11335329" cy="627095"/>
          </a:xfrm>
          <a:prstGeom prst="rect">
            <a:avLst/>
          </a:prstGeom>
        </p:spPr>
        <p:txBody>
          <a:bodyPr vert="horz" wrap="square" lIns="0" tIns="11430" rIns="0" bIns="0" rtlCol="0" anchor="b" anchorCtr="0">
            <a:noAutofit/>
          </a:bodyPr>
          <a:lstStyle/>
          <a:p>
            <a:r>
              <a:rPr lang="en-CA" sz="800" i="1">
                <a:cs typeface="Calibri"/>
              </a:rPr>
              <a:t>Source: Latest available company materials as of June 2025.</a:t>
            </a:r>
          </a:p>
          <a:p>
            <a:pPr marL="137160" indent="-137160">
              <a:buFont typeface="+mj-lt"/>
              <a:buAutoNum type="arabicPeriod"/>
            </a:pPr>
            <a:r>
              <a:rPr lang="en-CA" sz="800" i="1">
                <a:cs typeface="Calibri"/>
              </a:rPr>
              <a:t>Independent refers to gold projects as not owned by Barrick or Newmont; Independent projects shown are from the lower 48 states in the U.S.</a:t>
            </a:r>
          </a:p>
          <a:p>
            <a:pPr marL="137160" indent="-137160">
              <a:buFont typeface="+mj-lt"/>
              <a:buAutoNum type="arabicPeriod"/>
            </a:pPr>
            <a:r>
              <a:rPr lang="en-CA" sz="800" i="1">
                <a:cs typeface="Calibri"/>
              </a:rPr>
              <a:t>2024 annual gold production for the peer group producing mines; future life-of-mine average annual production for the Railroad-Pinion, Goldfield, DeLamar, and Hasbrouck projects based on the most recent technical studies available; Perpetua (Stibnite) is based on estimated future production from the 2020 Feasibility Study.</a:t>
            </a:r>
            <a:endParaRPr lang="en-US" sz="800" i="1"/>
          </a:p>
          <a:p>
            <a:pPr marL="137160" indent="-137160">
              <a:buFont typeface="+mj-lt"/>
              <a:buAutoNum type="arabicPeriod"/>
            </a:pPr>
            <a:r>
              <a:rPr lang="en-US" sz="800" i="1" spc="10">
                <a:cs typeface="Calibri" panose="020F0502020204030204" pitchFamily="34" charset="0"/>
              </a:rPr>
              <a:t>Based on the FS, which is intended to be read as a whole, and sections should not be read or relied upon out of context. The information in this presentation is subject to the assumptions, exclusions and qualifications contained in the Technical Reports. See “Cautionary Note and Technical Disclosure” at the beginning of this presentation</a:t>
            </a:r>
            <a:r>
              <a:rPr lang="en-US" sz="800" i="1" spc="15">
                <a:cs typeface="Calibri" panose="020F0502020204030204" pitchFamily="34" charset="0"/>
              </a:rPr>
              <a:t>. </a:t>
            </a:r>
          </a:p>
          <a:p>
            <a:pPr marL="137160" indent="-137160">
              <a:buFont typeface="+mj-lt"/>
              <a:buAutoNum type="arabicPeriod"/>
            </a:pPr>
            <a:r>
              <a:rPr lang="en-US" sz="800" i="1" spc="15">
                <a:cs typeface="Calibri" panose="020F0502020204030204" pitchFamily="34" charset="0"/>
              </a:rPr>
              <a:t>Open Pit part of the project only.</a:t>
            </a:r>
            <a:endParaRPr lang="en-US" sz="800" i="1">
              <a:cs typeface="Calibri" panose="020F0502020204030204" pitchFamily="34" charset="0"/>
            </a:endParaRPr>
          </a:p>
        </p:txBody>
      </p:sp>
      <p:sp>
        <p:nvSpPr>
          <p:cNvPr id="11" name="Title 1">
            <a:extLst>
              <a:ext uri="{FF2B5EF4-FFF2-40B4-BE49-F238E27FC236}">
                <a16:creationId xmlns:a16="http://schemas.microsoft.com/office/drawing/2014/main" id="{6023B473-42B2-A4B2-23D2-AA420A61585C}"/>
              </a:ext>
            </a:extLst>
          </p:cNvPr>
          <p:cNvSpPr txBox="1">
            <a:spLocks/>
          </p:cNvSpPr>
          <p:nvPr/>
        </p:nvSpPr>
        <p:spPr>
          <a:xfrm>
            <a:off x="2421133" y="1734055"/>
            <a:ext cx="403611" cy="197883"/>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3</a:t>
            </a:r>
            <a:endParaRPr lang="en-US" sz="1800" b="1" baseline="50000">
              <a:latin typeface="Avenir Next"/>
            </a:endParaRPr>
          </a:p>
        </p:txBody>
      </p:sp>
      <p:sp>
        <p:nvSpPr>
          <p:cNvPr id="12" name="Title 1">
            <a:extLst>
              <a:ext uri="{FF2B5EF4-FFF2-40B4-BE49-F238E27FC236}">
                <a16:creationId xmlns:a16="http://schemas.microsoft.com/office/drawing/2014/main" id="{F66B23D4-9B33-420B-FC0F-4BE488893328}"/>
              </a:ext>
            </a:extLst>
          </p:cNvPr>
          <p:cNvSpPr txBox="1">
            <a:spLocks/>
          </p:cNvSpPr>
          <p:nvPr/>
        </p:nvSpPr>
        <p:spPr>
          <a:xfrm>
            <a:off x="2411701" y="1990084"/>
            <a:ext cx="403611" cy="197882"/>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3</a:t>
            </a:r>
            <a:endParaRPr lang="en-US" sz="1800" b="1" baseline="50000">
              <a:latin typeface="Avenir Next"/>
            </a:endParaRPr>
          </a:p>
        </p:txBody>
      </p:sp>
      <p:sp>
        <p:nvSpPr>
          <p:cNvPr id="3" name="Slide Number Placeholder 2">
            <a:extLst>
              <a:ext uri="{FF2B5EF4-FFF2-40B4-BE49-F238E27FC236}">
                <a16:creationId xmlns:a16="http://schemas.microsoft.com/office/drawing/2014/main" id="{454362B6-D59B-C264-5337-F09F0BBA753C}"/>
              </a:ext>
            </a:extLst>
          </p:cNvPr>
          <p:cNvSpPr>
            <a:spLocks noGrp="1"/>
          </p:cNvSpPr>
          <p:nvPr>
            <p:ph type="sldNum" sz="quarter" idx="4"/>
          </p:nvPr>
        </p:nvSpPr>
        <p:spPr/>
        <p:txBody>
          <a:bodyPr/>
          <a:lstStyle/>
          <a:p>
            <a:fld id="{A35C078A-0987-474C-AF9A-C6F1E0F78BFC}" type="slidenum">
              <a:rPr lang="en-US" smtClean="0"/>
              <a:pPr/>
              <a:t>8</a:t>
            </a:fld>
            <a:endParaRPr lang="en-US"/>
          </a:p>
        </p:txBody>
      </p:sp>
      <p:sp>
        <p:nvSpPr>
          <p:cNvPr id="5" name="TextBox 4">
            <a:extLst>
              <a:ext uri="{FF2B5EF4-FFF2-40B4-BE49-F238E27FC236}">
                <a16:creationId xmlns:a16="http://schemas.microsoft.com/office/drawing/2014/main" id="{67106F15-999E-24C2-BCD5-B4E9BE794E0E}"/>
              </a:ext>
            </a:extLst>
          </p:cNvPr>
          <p:cNvSpPr txBox="1"/>
          <p:nvPr/>
        </p:nvSpPr>
        <p:spPr>
          <a:xfrm>
            <a:off x="9272889" y="4974572"/>
            <a:ext cx="2236241" cy="230832"/>
          </a:xfrm>
          <a:prstGeom prst="rect">
            <a:avLst/>
          </a:prstGeom>
          <a:noFill/>
        </p:spPr>
        <p:txBody>
          <a:bodyPr wrap="square" rtlCol="0">
            <a:spAutoFit/>
          </a:bodyPr>
          <a:lstStyle/>
          <a:p>
            <a:r>
              <a:rPr lang="en-CA" sz="900" i="1">
                <a:latin typeface="Avenir Next" panose="020B0503020202020204"/>
                <a:cs typeface="Calibri" panose="020F0502020204030204" pitchFamily="34" charset="0"/>
              </a:rPr>
              <a:t>*Comparable projects not yet in production</a:t>
            </a:r>
          </a:p>
        </p:txBody>
      </p:sp>
      <p:sp>
        <p:nvSpPr>
          <p:cNvPr id="13" name="Title 1">
            <a:extLst>
              <a:ext uri="{FF2B5EF4-FFF2-40B4-BE49-F238E27FC236}">
                <a16:creationId xmlns:a16="http://schemas.microsoft.com/office/drawing/2014/main" id="{892CE87F-35A3-4BCE-9F32-C64652C0032D}"/>
              </a:ext>
            </a:extLst>
          </p:cNvPr>
          <p:cNvSpPr txBox="1">
            <a:spLocks/>
          </p:cNvSpPr>
          <p:nvPr/>
        </p:nvSpPr>
        <p:spPr>
          <a:xfrm>
            <a:off x="2402273" y="4760456"/>
            <a:ext cx="403611" cy="197883"/>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a:t>
            </a:r>
            <a:endParaRPr lang="en-US" sz="1800" b="1" baseline="50000">
              <a:latin typeface="Avenir Next"/>
            </a:endParaRPr>
          </a:p>
        </p:txBody>
      </p:sp>
      <p:sp>
        <p:nvSpPr>
          <p:cNvPr id="14" name="Title 1">
            <a:extLst>
              <a:ext uri="{FF2B5EF4-FFF2-40B4-BE49-F238E27FC236}">
                <a16:creationId xmlns:a16="http://schemas.microsoft.com/office/drawing/2014/main" id="{04A46647-835E-5462-D9B6-778F0B57F4D2}"/>
              </a:ext>
            </a:extLst>
          </p:cNvPr>
          <p:cNvSpPr txBox="1">
            <a:spLocks/>
          </p:cNvSpPr>
          <p:nvPr/>
        </p:nvSpPr>
        <p:spPr>
          <a:xfrm>
            <a:off x="2402272" y="5080019"/>
            <a:ext cx="403611" cy="197883"/>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a:t>
            </a:r>
            <a:endParaRPr lang="en-US" sz="1800" b="1" baseline="50000">
              <a:latin typeface="Avenir Next"/>
            </a:endParaRPr>
          </a:p>
        </p:txBody>
      </p:sp>
      <p:sp>
        <p:nvSpPr>
          <p:cNvPr id="4" name="TextBox 3">
            <a:extLst>
              <a:ext uri="{FF2B5EF4-FFF2-40B4-BE49-F238E27FC236}">
                <a16:creationId xmlns:a16="http://schemas.microsoft.com/office/drawing/2014/main" id="{ACDA45A8-A377-2C3D-857F-67364E68314C}"/>
              </a:ext>
            </a:extLst>
          </p:cNvPr>
          <p:cNvSpPr txBox="1"/>
          <p:nvPr/>
        </p:nvSpPr>
        <p:spPr>
          <a:xfrm>
            <a:off x="2453613" y="2762115"/>
            <a:ext cx="269829" cy="256480"/>
          </a:xfrm>
          <a:prstGeom prst="rect">
            <a:avLst/>
          </a:prstGeom>
          <a:noFill/>
        </p:spPr>
        <p:txBody>
          <a:bodyPr wrap="square" rtlCol="0">
            <a:spAutoFit/>
          </a:bodyPr>
          <a:lstStyle/>
          <a:p>
            <a:r>
              <a:rPr lang="en-US" sz="1600" b="1" baseline="30000">
                <a:latin typeface="Avenir Next" panose="020B0503020202020204"/>
              </a:rPr>
              <a:t>4</a:t>
            </a:r>
          </a:p>
        </p:txBody>
      </p:sp>
      <p:sp>
        <p:nvSpPr>
          <p:cNvPr id="8" name="Title 1">
            <a:extLst>
              <a:ext uri="{FF2B5EF4-FFF2-40B4-BE49-F238E27FC236}">
                <a16:creationId xmlns:a16="http://schemas.microsoft.com/office/drawing/2014/main" id="{11ABFB72-720F-FBB1-3B10-9ECEE400848A}"/>
              </a:ext>
            </a:extLst>
          </p:cNvPr>
          <p:cNvSpPr txBox="1">
            <a:spLocks/>
          </p:cNvSpPr>
          <p:nvPr/>
        </p:nvSpPr>
        <p:spPr>
          <a:xfrm>
            <a:off x="2403769" y="3981058"/>
            <a:ext cx="403611" cy="197883"/>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a:t>
            </a:r>
            <a:endParaRPr lang="en-US" sz="1800" b="1" baseline="50000">
              <a:latin typeface="Avenir Next"/>
            </a:endParaRPr>
          </a:p>
        </p:txBody>
      </p:sp>
      <p:sp>
        <p:nvSpPr>
          <p:cNvPr id="10" name="Title 1">
            <a:extLst>
              <a:ext uri="{FF2B5EF4-FFF2-40B4-BE49-F238E27FC236}">
                <a16:creationId xmlns:a16="http://schemas.microsoft.com/office/drawing/2014/main" id="{FDB1E350-8C69-7404-383F-F64285C8AA46}"/>
              </a:ext>
            </a:extLst>
          </p:cNvPr>
          <p:cNvSpPr txBox="1">
            <a:spLocks/>
          </p:cNvSpPr>
          <p:nvPr/>
        </p:nvSpPr>
        <p:spPr>
          <a:xfrm>
            <a:off x="2405575" y="3410312"/>
            <a:ext cx="403611" cy="197883"/>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algn="ctr"/>
            <a:r>
              <a:rPr lang="en-US" sz="1600" b="1" baseline="50000">
                <a:latin typeface="Avenir Next"/>
              </a:rPr>
              <a:t>*</a:t>
            </a:r>
            <a:endParaRPr lang="en-US" sz="1800" b="1" baseline="50000">
              <a:latin typeface="Avenir Next"/>
            </a:endParaRPr>
          </a:p>
        </p:txBody>
      </p:sp>
    </p:spTree>
    <p:extLst>
      <p:ext uri="{BB962C8B-B14F-4D97-AF65-F5344CB8AC3E}">
        <p14:creationId xmlns:p14="http://schemas.microsoft.com/office/powerpoint/2010/main" val="322464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B1CF-8AB2-DB19-DE62-1A81415198B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A6EAEC7-FFFB-EF63-CDD0-A82A734FFCA3}"/>
              </a:ext>
            </a:extLst>
          </p:cNvPr>
          <p:cNvSpPr txBox="1">
            <a:spLocks/>
          </p:cNvSpPr>
          <p:nvPr/>
        </p:nvSpPr>
        <p:spPr>
          <a:xfrm>
            <a:off x="514350" y="559093"/>
            <a:ext cx="11153394" cy="7108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153A51"/>
                </a:solidFill>
                <a:effectLst/>
                <a:uLnTx/>
                <a:uFillTx/>
                <a:latin typeface="Klinic Slab Medium" pitchFamily="50" charset="0"/>
                <a:ea typeface="+mj-ea"/>
                <a:cs typeface="+mj-cs"/>
              </a:rPr>
              <a:t>LOWEST ALL-IN SUSTAINING COSTS</a:t>
            </a:r>
            <a:r>
              <a:rPr kumimoji="0" lang="en-US" sz="2400" b="0" i="0" u="none" strike="noStrike" kern="1200" cap="none" spc="0" normalizeH="0" baseline="70000" noProof="0">
                <a:ln>
                  <a:noFill/>
                </a:ln>
                <a:solidFill>
                  <a:srgbClr val="153A51"/>
                </a:solidFill>
                <a:effectLst/>
                <a:uLnTx/>
                <a:uFillTx/>
                <a:latin typeface="Klinic Slab Medium" pitchFamily="50" charset="0"/>
                <a:ea typeface="+mj-ea"/>
                <a:cs typeface="+mj-cs"/>
              </a:rPr>
              <a:t>1</a:t>
            </a:r>
            <a:endParaRPr kumimoji="0" lang="en-US" sz="4000" b="0" i="0" u="none" strike="noStrike" kern="1200" cap="none" spc="0" normalizeH="0" baseline="70000" noProof="0">
              <a:ln>
                <a:noFill/>
              </a:ln>
              <a:solidFill>
                <a:srgbClr val="153A51"/>
              </a:solidFill>
              <a:effectLst/>
              <a:uLnTx/>
              <a:uFillTx/>
              <a:latin typeface="Klinic Slab Medium" pitchFamily="50" charset="0"/>
              <a:ea typeface="+mj-ea"/>
              <a:cs typeface="+mj-cs"/>
            </a:endParaRPr>
          </a:p>
        </p:txBody>
      </p:sp>
      <p:sp>
        <p:nvSpPr>
          <p:cNvPr id="7" name="object 42">
            <a:extLst>
              <a:ext uri="{FF2B5EF4-FFF2-40B4-BE49-F238E27FC236}">
                <a16:creationId xmlns:a16="http://schemas.microsoft.com/office/drawing/2014/main" id="{22C437F0-55C8-323E-7467-16678ABA03E2}"/>
              </a:ext>
            </a:extLst>
          </p:cNvPr>
          <p:cNvSpPr txBox="1"/>
          <p:nvPr/>
        </p:nvSpPr>
        <p:spPr>
          <a:xfrm>
            <a:off x="553286" y="6149452"/>
            <a:ext cx="11075522" cy="503984"/>
          </a:xfrm>
          <a:prstGeom prst="rect">
            <a:avLst/>
          </a:prstGeom>
        </p:spPr>
        <p:txBody>
          <a:bodyPr vert="horz" wrap="square" lIns="0" tIns="11430" rIns="0" bIns="0" rtlCol="0">
            <a:spAutoFit/>
          </a:bodyPr>
          <a:lstStyle/>
          <a:p>
            <a:pPr marL="137160" marR="0" lvl="0" indent="-13716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1" u="none" strike="noStrike" kern="1200" cap="none" spc="10" normalizeH="0" baseline="0" noProof="0">
                <a:ln>
                  <a:noFill/>
                </a:ln>
                <a:effectLst/>
                <a:uLnTx/>
                <a:uFillTx/>
                <a:latin typeface="Avenir Next"/>
                <a:ea typeface="+mn-ea"/>
                <a:cs typeface="Calibri" panose="020F0502020204030204" pitchFamily="34" charset="0"/>
              </a:rPr>
              <a:t>All-in Sustaining Cost (“AISC”) is a non-GAAP measure. See “Non-GAAP measures” at the end of this presentation.</a:t>
            </a:r>
          </a:p>
          <a:p>
            <a:pPr marL="137160" marR="0" lvl="0" indent="-13716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1" u="none" strike="noStrike" kern="1200" cap="none" spc="0" normalizeH="0" baseline="0" noProof="0">
                <a:ln>
                  <a:noFill/>
                </a:ln>
                <a:effectLst/>
                <a:uLnTx/>
                <a:uFillTx/>
                <a:latin typeface="Avenir Next"/>
                <a:ea typeface="+mn-ea"/>
                <a:cs typeface="Calibri"/>
              </a:rPr>
              <a:t>Based on a comprehensive list of gold projects in the United States, Canada and Australia with over 250,000 ounces of gold production expected in 2025 from Wood Mackenzie as of </a:t>
            </a:r>
            <a:r>
              <a:rPr lang="en-US" sz="800" i="1">
                <a:latin typeface="Avenir Next"/>
                <a:cs typeface="Calibri"/>
              </a:rPr>
              <a:t>June 30</a:t>
            </a:r>
            <a:r>
              <a:rPr kumimoji="0" lang="en-US" sz="800" b="0" i="1" u="none" strike="noStrike" kern="1200" cap="none" spc="0" normalizeH="0" baseline="0" noProof="0">
                <a:ln>
                  <a:noFill/>
                </a:ln>
                <a:effectLst/>
                <a:uLnTx/>
                <a:uFillTx/>
                <a:latin typeface="Avenir Next"/>
                <a:ea typeface="+mn-ea"/>
                <a:cs typeface="Calibri"/>
              </a:rPr>
              <a:t> 2025. </a:t>
            </a:r>
          </a:p>
          <a:p>
            <a:pPr marL="137160" marR="0" lvl="0" indent="-13716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1" u="none" strike="noStrike" kern="1200" cap="none" spc="10" normalizeH="0" baseline="0" noProof="0">
                <a:ln>
                  <a:noFill/>
                </a:ln>
                <a:effectLst/>
                <a:uLnTx/>
                <a:uFillTx/>
                <a:latin typeface="Avenir Next"/>
                <a:ea typeface="+mn-ea"/>
                <a:cs typeface="Calibri" panose="020F0502020204030204" pitchFamily="34" charset="0"/>
              </a:rPr>
              <a:t>Based on the FS and Financial Update, which are intended to be read as a whole, and sections should not be read or relied upon out of context. Financial data as of Q4 2024 as set forth in the Financial Update. The information in this presentation is subject to the assumptions, exclusions and qualifications contained in the Technical Reports. See “Cautionary Note and Technical Disclosure” at the beginning of this presentation</a:t>
            </a:r>
            <a:r>
              <a:rPr kumimoji="0" lang="en-US" sz="800" b="0" i="1" u="none" strike="noStrike" kern="1200" cap="none" spc="15" normalizeH="0" baseline="0" noProof="0">
                <a:ln>
                  <a:noFill/>
                </a:ln>
                <a:effectLst/>
                <a:uLnTx/>
                <a:uFillTx/>
                <a:latin typeface="Avenir Next"/>
                <a:ea typeface="+mn-ea"/>
                <a:cs typeface="Calibri" panose="020F0502020204030204" pitchFamily="34" charset="0"/>
              </a:rPr>
              <a:t>. Antimony by-product credit is calculated using antimony price of $10.00/lb. </a:t>
            </a:r>
          </a:p>
        </p:txBody>
      </p:sp>
      <p:sp>
        <p:nvSpPr>
          <p:cNvPr id="9" name="Title 1">
            <a:extLst>
              <a:ext uri="{FF2B5EF4-FFF2-40B4-BE49-F238E27FC236}">
                <a16:creationId xmlns:a16="http://schemas.microsoft.com/office/drawing/2014/main" id="{102307A6-6963-723C-A53A-28F6CC3C02A9}"/>
              </a:ext>
            </a:extLst>
          </p:cNvPr>
          <p:cNvSpPr txBox="1">
            <a:spLocks/>
          </p:cNvSpPr>
          <p:nvPr/>
        </p:nvSpPr>
        <p:spPr>
          <a:xfrm rot="16200000">
            <a:off x="-1384461" y="2583052"/>
            <a:ext cx="4399117" cy="503811"/>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a:ln>
                  <a:noFill/>
                </a:ln>
                <a:solidFill>
                  <a:srgbClr val="103952"/>
                </a:solidFill>
                <a:effectLst/>
                <a:uLnTx/>
                <a:uFillTx/>
                <a:latin typeface="Avenir Next"/>
                <a:ea typeface="+mj-ea"/>
                <a:cs typeface="+mj-cs"/>
              </a:rPr>
              <a:t>All-in Sustaining Costs ($/oz)</a:t>
            </a:r>
            <a:r>
              <a:rPr kumimoji="0" lang="en-US" sz="1600" b="1" i="0" u="none" strike="noStrike" kern="1200" cap="none" spc="0" normalizeH="0" baseline="30000" noProof="0">
                <a:ln>
                  <a:noFill/>
                </a:ln>
                <a:solidFill>
                  <a:srgbClr val="103952"/>
                </a:solidFill>
                <a:effectLst/>
                <a:uLnTx/>
                <a:uFillTx/>
                <a:latin typeface="Avenir Next"/>
                <a:ea typeface="+mj-ea"/>
                <a:cs typeface="+mj-cs"/>
              </a:rPr>
              <a:t>1,2</a:t>
            </a:r>
          </a:p>
        </p:txBody>
      </p:sp>
      <p:sp>
        <p:nvSpPr>
          <p:cNvPr id="16" name="TextBox 15">
            <a:extLst>
              <a:ext uri="{FF2B5EF4-FFF2-40B4-BE49-F238E27FC236}">
                <a16:creationId xmlns:a16="http://schemas.microsoft.com/office/drawing/2014/main" id="{FA6F7E3F-B6F2-BFE4-22F0-3E767E2624C2}"/>
              </a:ext>
            </a:extLst>
          </p:cNvPr>
          <p:cNvSpPr txBox="1"/>
          <p:nvPr/>
        </p:nvSpPr>
        <p:spPr>
          <a:xfrm>
            <a:off x="-4953" y="5540509"/>
            <a:ext cx="12192000" cy="369332"/>
          </a:xfrm>
          <a:prstGeom prst="rect">
            <a:avLst/>
          </a:prstGeom>
          <a:solidFill>
            <a:schemeClr val="tx1"/>
          </a:solidFill>
          <a:ln>
            <a:solidFill>
              <a:srgbClr val="EDE9E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rPr>
              <a:t>Valuable antimony by-product credit of $220/oz over life of mine</a:t>
            </a:r>
            <a:r>
              <a:rPr kumimoji="0" lang="en-US" sz="1200" b="1" i="0" u="none" strike="noStrike" kern="1200" cap="none" spc="0" normalizeH="0" baseline="50000" noProof="0">
                <a:ln>
                  <a:noFill/>
                </a:ln>
                <a:solidFill>
                  <a:srgbClr val="FFFFFF"/>
                </a:solidFill>
                <a:effectLst/>
                <a:uLnTx/>
                <a:uFillTx/>
                <a:latin typeface="Avenir Next LT Pro" panose="020B0504020202020204" pitchFamily="34" charset="0"/>
                <a:ea typeface="+mn-ea"/>
                <a:cs typeface="+mn-cs"/>
              </a:rPr>
              <a:t>3</a:t>
            </a:r>
            <a:endParaRPr kumimoji="0" lang="en-US" sz="1800" b="1" i="0" u="none" strike="noStrike" kern="1200" cap="none" spc="0" normalizeH="0" baseline="50000" noProof="0">
              <a:ln>
                <a:noFill/>
              </a:ln>
              <a:solidFill>
                <a:srgbClr val="FFFFFF"/>
              </a:solidFill>
              <a:effectLst/>
              <a:uLnTx/>
              <a:uFillTx/>
              <a:latin typeface="Avenir Next LT Pro" panose="020B0504020202020204" pitchFamily="34" charset="0"/>
              <a:ea typeface="+mn-ea"/>
              <a:cs typeface="+mn-cs"/>
            </a:endParaRPr>
          </a:p>
        </p:txBody>
      </p:sp>
      <p:sp>
        <p:nvSpPr>
          <p:cNvPr id="4" name="Slide Number Placeholder 3">
            <a:extLst>
              <a:ext uri="{FF2B5EF4-FFF2-40B4-BE49-F238E27FC236}">
                <a16:creationId xmlns:a16="http://schemas.microsoft.com/office/drawing/2014/main" id="{FEF954B8-7720-CD2E-6F7B-60AD2D353A8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C078A-0987-474C-AF9A-C6F1E0F78BFC}" type="slidenum">
              <a:rPr kumimoji="0" lang="en-US" sz="1100" b="0" i="0" u="none" strike="noStrike" kern="1200" cap="none" spc="0" normalizeH="0" baseline="0" noProof="0" smtClean="0">
                <a:ln>
                  <a:noFill/>
                </a:ln>
                <a:solidFill>
                  <a:srgbClr val="A5B7BD"/>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A5B7BD"/>
              </a:solidFill>
              <a:effectLst/>
              <a:uLnTx/>
              <a:uFillTx/>
              <a:latin typeface="Avenir Next LT Pro"/>
              <a:ea typeface="+mn-ea"/>
              <a:cs typeface="+mn-cs"/>
            </a:endParaRPr>
          </a:p>
        </p:txBody>
      </p:sp>
      <p:sp>
        <p:nvSpPr>
          <p:cNvPr id="11" name="Title 1">
            <a:extLst>
              <a:ext uri="{FF2B5EF4-FFF2-40B4-BE49-F238E27FC236}">
                <a16:creationId xmlns:a16="http://schemas.microsoft.com/office/drawing/2014/main" id="{243F4E9B-ED40-756C-7BB1-94ADA5DEC792}"/>
              </a:ext>
            </a:extLst>
          </p:cNvPr>
          <p:cNvSpPr txBox="1">
            <a:spLocks/>
          </p:cNvSpPr>
          <p:nvPr/>
        </p:nvSpPr>
        <p:spPr>
          <a:xfrm>
            <a:off x="3347801" y="1390270"/>
            <a:ext cx="6399703" cy="503811"/>
          </a:xfrm>
          <a:prstGeom prst="rect">
            <a:avLst/>
          </a:prstGeom>
        </p:spPr>
        <p:txBody>
          <a:bodyPr/>
          <a:lstStyle>
            <a:lvl1pPr algn="l" defTabSz="914400" rtl="0" eaLnBrk="1" latinLnBrk="0" hangingPunct="1">
              <a:lnSpc>
                <a:spcPct val="90000"/>
              </a:lnSpc>
              <a:spcBef>
                <a:spcPct val="0"/>
              </a:spcBef>
              <a:buNone/>
              <a:defRPr sz="3200" b="0" i="0" kern="1200">
                <a:solidFill>
                  <a:srgbClr val="103952"/>
                </a:solidFill>
                <a:latin typeface="Klinic Slab Book"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03952"/>
                </a:solidFill>
                <a:effectLst/>
                <a:uLnTx/>
                <a:uFillTx/>
                <a:latin typeface="Avenir Next"/>
                <a:ea typeface="+mj-ea"/>
                <a:cs typeface="+mj-cs"/>
              </a:rPr>
              <a:t>Gold Projects with &gt;250,000 production in Tier 1 Jurisdiction</a:t>
            </a:r>
            <a:r>
              <a:rPr kumimoji="0" lang="en-US" sz="1800" b="1" i="0" u="none" strike="noStrike" kern="1200" cap="none" spc="0" normalizeH="0" baseline="30000" noProof="0">
                <a:ln>
                  <a:noFill/>
                </a:ln>
                <a:solidFill>
                  <a:srgbClr val="103952"/>
                </a:solidFill>
                <a:effectLst/>
                <a:uLnTx/>
                <a:uFillTx/>
                <a:latin typeface="Avenir Next"/>
                <a:ea typeface="+mj-ea"/>
                <a:cs typeface="+mj-cs"/>
              </a:rPr>
              <a:t>2</a:t>
            </a:r>
          </a:p>
        </p:txBody>
      </p:sp>
      <p:graphicFrame>
        <p:nvGraphicFramePr>
          <p:cNvPr id="5" name="Chart 4">
            <a:extLst>
              <a:ext uri="{FF2B5EF4-FFF2-40B4-BE49-F238E27FC236}">
                <a16:creationId xmlns:a16="http://schemas.microsoft.com/office/drawing/2014/main" id="{26EF556C-481D-491F-8E4B-4AC3C7AB5196}"/>
              </a:ext>
            </a:extLst>
          </p:cNvPr>
          <p:cNvGraphicFramePr>
            <a:graphicFrameLocks/>
          </p:cNvGraphicFramePr>
          <p:nvPr>
            <p:extLst>
              <p:ext uri="{D42A27DB-BD31-4B8C-83A1-F6EECF244321}">
                <p14:modId xmlns:p14="http://schemas.microsoft.com/office/powerpoint/2010/main" val="1878626583"/>
              </p:ext>
            </p:extLst>
          </p:nvPr>
        </p:nvGraphicFramePr>
        <p:xfrm>
          <a:off x="952230" y="1688370"/>
          <a:ext cx="10277634" cy="3703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33974"/>
      </p:ext>
    </p:extLst>
  </p:cSld>
  <p:clrMapOvr>
    <a:masterClrMapping/>
  </p:clrMapOvr>
</p:sld>
</file>

<file path=ppt/theme/theme1.xml><?xml version="1.0" encoding="utf-8"?>
<a:theme xmlns:a="http://schemas.openxmlformats.org/drawingml/2006/main" name="Office Theme">
  <a:themeElements>
    <a:clrScheme name="Perpetua Resources Theme">
      <a:dk1>
        <a:srgbClr val="153A51"/>
      </a:dk1>
      <a:lt1>
        <a:srgbClr val="FFFFFF"/>
      </a:lt1>
      <a:dk2>
        <a:srgbClr val="617F28"/>
      </a:dk2>
      <a:lt2>
        <a:srgbClr val="BCC9CE"/>
      </a:lt2>
      <a:accent1>
        <a:srgbClr val="2B75A0"/>
      </a:accent1>
      <a:accent2>
        <a:srgbClr val="4099BC"/>
      </a:accent2>
      <a:accent3>
        <a:srgbClr val="53B8D6"/>
      </a:accent3>
      <a:accent4>
        <a:srgbClr val="709236"/>
      </a:accent4>
      <a:accent5>
        <a:srgbClr val="99AE46"/>
      </a:accent5>
      <a:accent6>
        <a:srgbClr val="AADDE1"/>
      </a:accent6>
      <a:hlink>
        <a:srgbClr val="0563C1"/>
      </a:hlink>
      <a:folHlink>
        <a:srgbClr val="AADDE1"/>
      </a:folHlink>
    </a:clrScheme>
    <a:fontScheme name="Custom 1">
      <a:majorFont>
        <a:latin typeface="Avenir Next LT Pro"/>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Perpetua Resources Theme">
      <a:dk1>
        <a:srgbClr val="153A51"/>
      </a:dk1>
      <a:lt1>
        <a:srgbClr val="FFFFFF"/>
      </a:lt1>
      <a:dk2>
        <a:srgbClr val="617F28"/>
      </a:dk2>
      <a:lt2>
        <a:srgbClr val="BCC9CE"/>
      </a:lt2>
      <a:accent1>
        <a:srgbClr val="2B75A0"/>
      </a:accent1>
      <a:accent2>
        <a:srgbClr val="4099BC"/>
      </a:accent2>
      <a:accent3>
        <a:srgbClr val="53B8D6"/>
      </a:accent3>
      <a:accent4>
        <a:srgbClr val="709236"/>
      </a:accent4>
      <a:accent5>
        <a:srgbClr val="99AE46"/>
      </a:accent5>
      <a:accent6>
        <a:srgbClr val="AADDE1"/>
      </a:accent6>
      <a:hlink>
        <a:srgbClr val="0563C1"/>
      </a:hlink>
      <a:folHlink>
        <a:srgbClr val="AADDE1"/>
      </a:folHlink>
    </a:clrScheme>
    <a:fontScheme name="Custom 1">
      <a:majorFont>
        <a:latin typeface="Avenir Next LT Pro"/>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Perpetua Resources Theme">
      <a:dk1>
        <a:srgbClr val="153A51"/>
      </a:dk1>
      <a:lt1>
        <a:srgbClr val="FFFFFF"/>
      </a:lt1>
      <a:dk2>
        <a:srgbClr val="617F28"/>
      </a:dk2>
      <a:lt2>
        <a:srgbClr val="BCC9CE"/>
      </a:lt2>
      <a:accent1>
        <a:srgbClr val="2B75A0"/>
      </a:accent1>
      <a:accent2>
        <a:srgbClr val="4099BC"/>
      </a:accent2>
      <a:accent3>
        <a:srgbClr val="53B8D6"/>
      </a:accent3>
      <a:accent4>
        <a:srgbClr val="709236"/>
      </a:accent4>
      <a:accent5>
        <a:srgbClr val="99AE46"/>
      </a:accent5>
      <a:accent6>
        <a:srgbClr val="AADDE1"/>
      </a:accent6>
      <a:hlink>
        <a:srgbClr val="0563C1"/>
      </a:hlink>
      <a:folHlink>
        <a:srgbClr val="AADD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Perpetua Resources Theme">
      <a:dk1>
        <a:srgbClr val="153A51"/>
      </a:dk1>
      <a:lt1>
        <a:srgbClr val="FFFFFF"/>
      </a:lt1>
      <a:dk2>
        <a:srgbClr val="617F28"/>
      </a:dk2>
      <a:lt2>
        <a:srgbClr val="BCC9CE"/>
      </a:lt2>
      <a:accent1>
        <a:srgbClr val="2B75A0"/>
      </a:accent1>
      <a:accent2>
        <a:srgbClr val="4099BC"/>
      </a:accent2>
      <a:accent3>
        <a:srgbClr val="53B8D6"/>
      </a:accent3>
      <a:accent4>
        <a:srgbClr val="709236"/>
      </a:accent4>
      <a:accent5>
        <a:srgbClr val="99AE46"/>
      </a:accent5>
      <a:accent6>
        <a:srgbClr val="AADDE1"/>
      </a:accent6>
      <a:hlink>
        <a:srgbClr val="0563C1"/>
      </a:hlink>
      <a:folHlink>
        <a:srgbClr val="AADDE1"/>
      </a:folHlink>
    </a:clrScheme>
    <a:fontScheme name="Custom 1">
      <a:majorFont>
        <a:latin typeface="Avenir Next LT Pro"/>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94b9da7-5e1d-4496-91e5-1361a3b6ac7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DF2F907C652347B5CFB4D7E506443E" ma:contentTypeVersion="18" ma:contentTypeDescription="Create a new document." ma:contentTypeScope="" ma:versionID="d34b412b4377157c4e21f23807c69851">
  <xsd:schema xmlns:xsd="http://www.w3.org/2001/XMLSchema" xmlns:xs="http://www.w3.org/2001/XMLSchema" xmlns:p="http://schemas.microsoft.com/office/2006/metadata/properties" xmlns:ns3="494b9da7-5e1d-4496-91e5-1361a3b6ac76" xmlns:ns4="1a1fd1c6-d95a-4e69-91e7-75e05b7cebe1" targetNamespace="http://schemas.microsoft.com/office/2006/metadata/properties" ma:root="true" ma:fieldsID="22d1b531b7925a8b46fd1f4b9ec4cb1c" ns3:_="" ns4:_="">
    <xsd:import namespace="494b9da7-5e1d-4496-91e5-1361a3b6ac76"/>
    <xsd:import namespace="1a1fd1c6-d95a-4e69-91e7-75e05b7cebe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b9da7-5e1d-4496-91e5-1361a3b6a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1fd1c6-d95a-4e69-91e7-75e05b7cebe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5EF1EF-84E4-4083-825D-AC46DAAB3097}">
  <ds:schemaRefs>
    <ds:schemaRef ds:uri="http://schemas.microsoft.com/sharepoint/v3/contenttype/forms"/>
  </ds:schemaRefs>
</ds:datastoreItem>
</file>

<file path=customXml/itemProps2.xml><?xml version="1.0" encoding="utf-8"?>
<ds:datastoreItem xmlns:ds="http://schemas.openxmlformats.org/officeDocument/2006/customXml" ds:itemID="{D26802A3-4C9E-48AD-88B1-276741829A99}">
  <ds:schemaRefs>
    <ds:schemaRef ds:uri="http://purl.org/dc/elements/1.1/"/>
    <ds:schemaRef ds:uri="http://www.w3.org/XML/1998/namespace"/>
    <ds:schemaRef ds:uri="494b9da7-5e1d-4496-91e5-1361a3b6ac76"/>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a1fd1c6-d95a-4e69-91e7-75e05b7cebe1"/>
  </ds:schemaRefs>
</ds:datastoreItem>
</file>

<file path=customXml/itemProps3.xml><?xml version="1.0" encoding="utf-8"?>
<ds:datastoreItem xmlns:ds="http://schemas.openxmlformats.org/officeDocument/2006/customXml" ds:itemID="{00CB6129-DB9D-460C-B4C5-C0192A6B5655}">
  <ds:schemaRefs>
    <ds:schemaRef ds:uri="1a1fd1c6-d95a-4e69-91e7-75e05b7cebe1"/>
    <ds:schemaRef ds:uri="494b9da7-5e1d-4496-91e5-1361a3b6ac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256</TotalTime>
  <Words>6347</Words>
  <Application>Microsoft Office PowerPoint</Application>
  <PresentationFormat>Widescreen</PresentationFormat>
  <Paragraphs>230</Paragraphs>
  <Slides>16</Slides>
  <Notes>5</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16</vt:i4>
      </vt:variant>
    </vt:vector>
  </HeadingPairs>
  <TitlesOfParts>
    <vt:vector size="34" baseType="lpstr">
      <vt:lpstr>Aptos</vt:lpstr>
      <vt:lpstr>Arial</vt:lpstr>
      <vt:lpstr>Avenir Next</vt:lpstr>
      <vt:lpstr>Avenir Next  </vt:lpstr>
      <vt:lpstr>Avenir Next Demi Bold</vt:lpstr>
      <vt:lpstr>Avenir Next LT Pro</vt:lpstr>
      <vt:lpstr>Avenir Next LT Pro Light</vt:lpstr>
      <vt:lpstr>Avenir Next LT Pro Light Italic</vt:lpstr>
      <vt:lpstr>Avenir Next Medium</vt:lpstr>
      <vt:lpstr>Calibri</vt:lpstr>
      <vt:lpstr>Klinic Slab Book</vt:lpstr>
      <vt:lpstr>Klinic Slab Light</vt:lpstr>
      <vt:lpstr>Klinic Slab Medium</vt:lpstr>
      <vt:lpstr>Wingdings</vt:lpstr>
      <vt:lpstr>Office Theme</vt:lpstr>
      <vt:lpstr>2_Office Theme</vt:lpstr>
      <vt:lpstr>3_Office Theme</vt:lpstr>
      <vt:lpstr>6_Office Theme</vt:lpstr>
      <vt:lpstr>Perpetua Resources</vt:lpstr>
      <vt:lpstr>PowerPoint Presentation</vt:lpstr>
      <vt:lpstr>PowerPoint Presentation</vt:lpstr>
      <vt:lpstr>PowerPoint Presentation</vt:lpstr>
      <vt:lpstr>RESTORING AN ABANDONED BROWNFIELDS SITE</vt:lpstr>
      <vt:lpstr>LARGEST INDEPENDENT U.S. GOLD RESERVE1</vt:lpstr>
      <vt:lpstr>Highest grade open pit gold deposit*</vt:lpstr>
      <vt:lpstr>POISED TO BE LARGEST INDEPENDENT U.S. GOLD PRODUCER1</vt:lpstr>
      <vt:lpstr>PowerPoint Presentation</vt:lpstr>
      <vt:lpstr>EXTENSIVE EXPLORATION UPSIDE</vt:lpstr>
      <vt:lpstr>ONLY U.S. RESERVE OF ANTIMONY1</vt:lpstr>
      <vt:lpstr>PowerPoint Presentation</vt:lpstr>
      <vt:lpstr>PowerPoint Presentation</vt:lpstr>
      <vt:lpstr>PATH FORWARD FOR THE STIBNITE GOLD PROJECT*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Fox</dc:creator>
  <cp:lastModifiedBy>Jessica Largent</cp:lastModifiedBy>
  <cp:revision>3</cp:revision>
  <cp:lastPrinted>2023-02-17T18:43:39Z</cp:lastPrinted>
  <dcterms:created xsi:type="dcterms:W3CDTF">2021-02-02T17:25:37Z</dcterms:created>
  <dcterms:modified xsi:type="dcterms:W3CDTF">2025-09-14T19:34:55Z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0x0101006BDF2F907C652347B5CFB4D7E506443E</vt:lpwstr>
  </property>
  <property fmtid="{D5CDD505-2E9C-101B-9397-08002B2CF9AE}" pid="3" name="MediaServiceImageTags">
    <vt:lpwstr/>
  </property>
</Properties>
</file>