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9"/>
  </p:notesMasterIdLst>
  <p:sldIdLst>
    <p:sldId id="1818" r:id="rId5"/>
    <p:sldId id="2147483499" r:id="rId6"/>
    <p:sldId id="1752" r:id="rId7"/>
    <p:sldId id="1753" r:id="rId8"/>
    <p:sldId id="2147483500" r:id="rId9"/>
    <p:sldId id="2147483501" r:id="rId10"/>
    <p:sldId id="2147483503" r:id="rId11"/>
    <p:sldId id="2147483504" r:id="rId12"/>
    <p:sldId id="2147483505" r:id="rId13"/>
    <p:sldId id="2147483511" r:id="rId14"/>
    <p:sldId id="2147483512" r:id="rId15"/>
    <p:sldId id="2147483497" r:id="rId16"/>
    <p:sldId id="2147483514" r:id="rId17"/>
    <p:sldId id="2147483508" r:id="rId18"/>
    <p:sldId id="2147483513" r:id="rId19"/>
    <p:sldId id="1815" r:id="rId20"/>
    <p:sldId id="1813" r:id="rId21"/>
    <p:sldId id="1814" r:id="rId22"/>
    <p:sldId id="1776" r:id="rId23"/>
    <p:sldId id="1775" r:id="rId24"/>
    <p:sldId id="1824" r:id="rId25"/>
    <p:sldId id="1816" r:id="rId26"/>
    <p:sldId id="1736" r:id="rId27"/>
    <p:sldId id="1141" r:id="rId28"/>
  </p:sldIdLst>
  <p:sldSz cx="9144000" cy="5143500" type="screen16x9"/>
  <p:notesSz cx="7010400" cy="9296400"/>
  <p:embeddedFontLst>
    <p:embeddedFont>
      <p:font typeface="Poppins" panose="00000500000000000000" pitchFamily="2" charset="0"/>
      <p:regular r:id="rId30"/>
      <p:bold r:id="rId31"/>
      <p:italic r:id="rId32"/>
      <p:boldItalic r:id="rId33"/>
    </p:embeddedFont>
    <p:embeddedFont>
      <p:font typeface="Poppins Bold" panose="00000800000000000000" charset="0"/>
      <p:bold r:id="rId34"/>
    </p:embeddedFont>
    <p:embeddedFont>
      <p:font typeface="Poppins SemiBold" panose="00000700000000000000" pitchFamily="2" charset="0"/>
      <p:bold r:id="rId35"/>
      <p:boldItalic r:id="rId36"/>
    </p:embeddedFont>
    <p:embeddedFont>
      <p:font typeface="Trebuchet MS" panose="020B0603020202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DCA455-08E7-2631-CA58-6031498929A0}" name="Hamilton Locke" initials="SB" userId="Hamilton Locke" providerId="None"/>
  <p188:author id="{40AB055F-87FA-CEAD-5EB8-5B3E35672899}" name="Maddison Cramer" initials="MC" userId="S::mcramer@autecominerals.com::188e4e73-b392-438c-9022-2b94065097dc" providerId="AD"/>
  <p188:author id="{40F0B478-DC55-A02B-5BB8-B75AF2CAF602}" name="Steve Parsons" initials="SP" userId="S::sparsons@fireflymetals.com.au::d2a6cb3c-3550-423b-b2cb-e887eec19233" providerId="AD"/>
  <p188:author id="{F5F69580-053E-8974-D399-3D92A0B193DB}" name="Marie-Claire Phillips" initials="MCP" userId="S::mcphillips@autecominerals.com::b3091bc3-2249-4495-a1a2-16d71b59c69a" providerId="AD"/>
  <p188:author id="{E226128A-0DD2-5A70-BD06-31020ABD26BA}" name="Michael Naylor" initials="MN" userId="S::Mnaylor@fireflymetals.com.au::0114f19d-14ba-4e9b-8019-4b4a2a6822d9" providerId="AD"/>
  <p188:author id="{8AEACA9C-7F66-C636-8550-B39153D6E380}" name="Michael Naylor" initials="MN" userId="S::mnaylor@fireflymetals.com.au::0114f19d-14ba-4e9b-8019-4b4a2a6822d9" providerId="AD"/>
  <p188:author id="{46A3D29F-AC86-9256-6227-03740A68132F}" name="Marie-Claire Phillips" initials="MP" userId="S::mcphillips@fireflymetals.com.au::b3091bc3-2249-4495-a1a2-16d71b59c69a" providerId="AD"/>
  <p188:author id="{431CD4AA-106B-562D-0F09-AF06E9D69931}" name="Darren Cooke" initials="DC" userId="S::dcooke@fireflymetals.com.au::9e12572e-bd29-49d5-86b1-82796b75081d" providerId="AD"/>
  <p188:author id="{D68A68F7-EAC4-349A-BB51-E211120062D9}" name="Tonkin, Simon" initials="ST" userId="S::simon.tonkin@rbccm.com::5611171f-2def-458e-8f08-55e5732d1e82" providerId="AD"/>
  <p188:author id="{598D71FD-8A0A-835E-00E3-3C217D7B6494}" name="Maddison Cramer" initials="MC" userId="S::mcramer@fireflymetals.com.au::188e4e73-b392-438c-9022-2b94065097dc" providerId="AD"/>
  <p188:author id="{13772AFE-3BB0-A216-9E8A-B80296B2C814}" name="Steve Parsons" initials="SP" userId="S::sparsons@autecominerals.com.au::d2a6cb3c-3550-423b-b2cb-e887eec192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03"/>
    <a:srgbClr val="3A3838"/>
    <a:srgbClr val="EEC600"/>
    <a:srgbClr val="FFDF42"/>
    <a:srgbClr val="A5A5A5"/>
    <a:srgbClr val="44546A"/>
    <a:srgbClr val="008000"/>
    <a:srgbClr val="003300"/>
    <a:srgbClr val="C6261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A87C45-6BA3-4C7C-A8A4-9517130B058E}" v="5" dt="2025-09-15T00:13:52.950"/>
  </p1510:revLst>
</p1510:revInfo>
</file>

<file path=ppt/tableStyles.xml><?xml version="1.0" encoding="utf-8"?>
<a:tblStyleLst xmlns:a="http://schemas.openxmlformats.org/drawingml/2006/main" def="{75672DE3-EC6C-43D1-8C90-50EF77CD8935}">
  <a:tblStyle styleId="{75672DE3-EC6C-43D1-8C90-50EF77CD89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62"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ren Cooke" userId="9e12572e-bd29-49d5-86b1-82796b75081d" providerId="ADAL" clId="{072ADC29-66CF-4C00-94C8-BF96B97B3C3D}"/>
    <pc:docChg chg="delSld modSld">
      <pc:chgData name="Darren Cooke" userId="9e12572e-bd29-49d5-86b1-82796b75081d" providerId="ADAL" clId="{072ADC29-66CF-4C00-94C8-BF96B97B3C3D}" dt="2025-09-15T00:14:26.640" v="13" actId="1076"/>
      <pc:docMkLst>
        <pc:docMk/>
      </pc:docMkLst>
      <pc:sldChg chg="del">
        <pc:chgData name="Darren Cooke" userId="9e12572e-bd29-49d5-86b1-82796b75081d" providerId="ADAL" clId="{072ADC29-66CF-4C00-94C8-BF96B97B3C3D}" dt="2025-09-11T13:06:23.150" v="0" actId="47"/>
        <pc:sldMkLst>
          <pc:docMk/>
          <pc:sldMk cId="2028507293" sldId="989"/>
        </pc:sldMkLst>
      </pc:sldChg>
      <pc:sldChg chg="del">
        <pc:chgData name="Darren Cooke" userId="9e12572e-bd29-49d5-86b1-82796b75081d" providerId="ADAL" clId="{072ADC29-66CF-4C00-94C8-BF96B97B3C3D}" dt="2025-09-11T13:06:23.150" v="0" actId="47"/>
        <pc:sldMkLst>
          <pc:docMk/>
          <pc:sldMk cId="3645955282" sldId="1731"/>
        </pc:sldMkLst>
      </pc:sldChg>
      <pc:sldChg chg="del">
        <pc:chgData name="Darren Cooke" userId="9e12572e-bd29-49d5-86b1-82796b75081d" providerId="ADAL" clId="{072ADC29-66CF-4C00-94C8-BF96B97B3C3D}" dt="2025-09-11T13:06:23.150" v="0" actId="47"/>
        <pc:sldMkLst>
          <pc:docMk/>
          <pc:sldMk cId="114403629" sldId="1739"/>
        </pc:sldMkLst>
      </pc:sldChg>
      <pc:sldChg chg="del">
        <pc:chgData name="Darren Cooke" userId="9e12572e-bd29-49d5-86b1-82796b75081d" providerId="ADAL" clId="{072ADC29-66CF-4C00-94C8-BF96B97B3C3D}" dt="2025-09-11T13:06:23.150" v="0" actId="47"/>
        <pc:sldMkLst>
          <pc:docMk/>
          <pc:sldMk cId="1140945259" sldId="1740"/>
        </pc:sldMkLst>
      </pc:sldChg>
      <pc:sldChg chg="del">
        <pc:chgData name="Darren Cooke" userId="9e12572e-bd29-49d5-86b1-82796b75081d" providerId="ADAL" clId="{072ADC29-66CF-4C00-94C8-BF96B97B3C3D}" dt="2025-09-11T13:06:23.150" v="0" actId="47"/>
        <pc:sldMkLst>
          <pc:docMk/>
          <pc:sldMk cId="2201074911" sldId="1741"/>
        </pc:sldMkLst>
      </pc:sldChg>
      <pc:sldChg chg="del">
        <pc:chgData name="Darren Cooke" userId="9e12572e-bd29-49d5-86b1-82796b75081d" providerId="ADAL" clId="{072ADC29-66CF-4C00-94C8-BF96B97B3C3D}" dt="2025-09-11T13:06:23.150" v="0" actId="47"/>
        <pc:sldMkLst>
          <pc:docMk/>
          <pc:sldMk cId="1971858214" sldId="1745"/>
        </pc:sldMkLst>
      </pc:sldChg>
      <pc:sldChg chg="del">
        <pc:chgData name="Darren Cooke" userId="9e12572e-bd29-49d5-86b1-82796b75081d" providerId="ADAL" clId="{072ADC29-66CF-4C00-94C8-BF96B97B3C3D}" dt="2025-09-11T13:06:23.150" v="0" actId="47"/>
        <pc:sldMkLst>
          <pc:docMk/>
          <pc:sldMk cId="3100100873" sldId="1749"/>
        </pc:sldMkLst>
      </pc:sldChg>
      <pc:sldChg chg="del">
        <pc:chgData name="Darren Cooke" userId="9e12572e-bd29-49d5-86b1-82796b75081d" providerId="ADAL" clId="{072ADC29-66CF-4C00-94C8-BF96B97B3C3D}" dt="2025-09-11T13:06:23.150" v="0" actId="47"/>
        <pc:sldMkLst>
          <pc:docMk/>
          <pc:sldMk cId="3247582045" sldId="1779"/>
        </pc:sldMkLst>
      </pc:sldChg>
      <pc:sldChg chg="addSp modSp mod">
        <pc:chgData name="Darren Cooke" userId="9e12572e-bd29-49d5-86b1-82796b75081d" providerId="ADAL" clId="{072ADC29-66CF-4C00-94C8-BF96B97B3C3D}" dt="2025-09-15T00:14:26.640" v="13" actId="1076"/>
        <pc:sldMkLst>
          <pc:docMk/>
          <pc:sldMk cId="3976169995" sldId="1818"/>
        </pc:sldMkLst>
        <pc:spChg chg="mod">
          <ac:chgData name="Darren Cooke" userId="9e12572e-bd29-49d5-86b1-82796b75081d" providerId="ADAL" clId="{072ADC29-66CF-4C00-94C8-BF96B97B3C3D}" dt="2025-09-15T00:14:26.640" v="13" actId="1076"/>
          <ac:spMkLst>
            <pc:docMk/>
            <pc:sldMk cId="3976169995" sldId="1818"/>
            <ac:spMk id="8" creationId="{5B578CE7-039D-871F-2680-A94AD7B660A9}"/>
          </ac:spMkLst>
        </pc:spChg>
        <pc:picChg chg="add mod">
          <ac:chgData name="Darren Cooke" userId="9e12572e-bd29-49d5-86b1-82796b75081d" providerId="ADAL" clId="{072ADC29-66CF-4C00-94C8-BF96B97B3C3D}" dt="2025-09-15T00:13:52.950" v="5"/>
          <ac:picMkLst>
            <pc:docMk/>
            <pc:sldMk cId="3976169995" sldId="1818"/>
            <ac:picMk id="1026" creationId="{BE2B9EF5-3CE7-484B-A75D-B3AA7A9BB33B}"/>
          </ac:picMkLst>
        </pc:picChg>
      </pc:sldChg>
      <pc:sldChg chg="del">
        <pc:chgData name="Darren Cooke" userId="9e12572e-bd29-49d5-86b1-82796b75081d" providerId="ADAL" clId="{072ADC29-66CF-4C00-94C8-BF96B97B3C3D}" dt="2025-09-11T13:06:23.150" v="0" actId="47"/>
        <pc:sldMkLst>
          <pc:docMk/>
          <pc:sldMk cId="4246188868" sldId="214748351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AUSYCFS3.oak.fg.rbc.com\SYD_INVST\GIBMining\General\01_Coverage%20Companies\FireFly%20Metals\250908_FFM%20Beaver%20Creek%20IR%20Pres\2.%20Analysis\(2025.09.08)%20Trading%20Comps_v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37132257730572"/>
          <c:y val="1.9976877157935304E-2"/>
          <c:w val="0.84583429602059745"/>
          <c:h val="0.54551650194796231"/>
        </c:manualLayout>
      </c:layout>
      <c:barChart>
        <c:barDir val="col"/>
        <c:grouping val="clustered"/>
        <c:varyColors val="0"/>
        <c:ser>
          <c:idx val="0"/>
          <c:order val="0"/>
          <c:tx>
            <c:strRef>
              <c:f>Charts!$C$7</c:f>
              <c:strCache>
                <c:ptCount val="1"/>
                <c:pt idx="0">
                  <c:v>CY2024A Production</c:v>
                </c:pt>
              </c:strCache>
            </c:strRef>
          </c:tx>
          <c:spPr>
            <a:solidFill>
              <a:schemeClr val="accent1"/>
            </a:solidFill>
            <a:ln>
              <a:noFill/>
            </a:ln>
            <a:effectLst/>
          </c:spPr>
          <c:invertIfNegative val="0"/>
          <c:dPt>
            <c:idx val="3"/>
            <c:invertIfNegative val="0"/>
            <c:bubble3D val="0"/>
            <c:spPr>
              <a:solidFill>
                <a:srgbClr val="EEC600"/>
              </a:solidFill>
              <a:ln>
                <a:noFill/>
              </a:ln>
              <a:effectLst/>
            </c:spPr>
            <c:extLst>
              <c:ext xmlns:c16="http://schemas.microsoft.com/office/drawing/2014/chart" uri="{C3380CC4-5D6E-409C-BE32-E72D297353CC}">
                <c16:uniqueId val="{00000001-E987-4283-AFF5-A2D8EE731F48}"/>
              </c:ext>
            </c:extLst>
          </c:dPt>
          <c:dPt>
            <c:idx val="4"/>
            <c:invertIfNegative val="0"/>
            <c:bubble3D val="0"/>
            <c:spPr>
              <a:solidFill>
                <a:srgbClr val="002750"/>
              </a:solidFill>
              <a:ln>
                <a:noFill/>
              </a:ln>
              <a:effectLst/>
            </c:spPr>
            <c:extLst>
              <c:ext xmlns:c16="http://schemas.microsoft.com/office/drawing/2014/chart" uri="{C3380CC4-5D6E-409C-BE32-E72D297353CC}">
                <c16:uniqueId val="{00000003-E987-4283-AFF5-A2D8EE731F48}"/>
              </c:ext>
            </c:extLst>
          </c:dPt>
          <c:cat>
            <c:strRef>
              <c:f>Charts!$C$37:$C$63</c:f>
              <c:strCache>
                <c:ptCount val="27"/>
                <c:pt idx="0">
                  <c:v>Capricorn (29Metals)</c:v>
                </c:pt>
                <c:pt idx="1">
                  <c:v>Tucuma (Ero Copper)</c:v>
                </c:pt>
                <c:pt idx="2">
                  <c:v>Mt Colin (Aeris)</c:v>
                </c:pt>
                <c:pt idx="3">
                  <c:v>Ming Mine (2022)</c:v>
                </c:pt>
                <c:pt idx="4">
                  <c:v>Nova-Bollinger (IGO)</c:v>
                </c:pt>
                <c:pt idx="5">
                  <c:v>Eloise (AIC Mines)</c:v>
                </c:pt>
                <c:pt idx="6">
                  <c:v>Hudson Bay 777 (Hudbay)</c:v>
                </c:pt>
                <c:pt idx="7">
                  <c:v>Mount Polley (Imperial Metals)</c:v>
                </c:pt>
                <c:pt idx="8">
                  <c:v>Aranzazu (Aura Minerals)</c:v>
                </c:pt>
                <c:pt idx="9">
                  <c:v>Tritton (Aeris)</c:v>
                </c:pt>
                <c:pt idx="10">
                  <c:v>Copper Mountain (Hudbay)</c:v>
                </c:pt>
                <c:pt idx="11">
                  <c:v>Golden Grove (29Metals)</c:v>
                </c:pt>
                <c:pt idx="12">
                  <c:v>Mount Milligan (Centerra)</c:v>
                </c:pt>
                <c:pt idx="13">
                  <c:v>Cozamin (Capstone)</c:v>
                </c:pt>
                <c:pt idx="14">
                  <c:v>Northparkes (Evolution)</c:v>
                </c:pt>
                <c:pt idx="15">
                  <c:v>Minera Valle Ctrl (Amerigo)</c:v>
                </c:pt>
                <c:pt idx="16">
                  <c:v>Caraiba (Ero Copper)</c:v>
                </c:pt>
                <c:pt idx="17">
                  <c:v>Mantoverde (Capstone)</c:v>
                </c:pt>
                <c:pt idx="18">
                  <c:v>Cobar (MAC)</c:v>
                </c:pt>
                <c:pt idx="19">
                  <c:v>Mantos Blancos (Capstone)</c:v>
                </c:pt>
                <c:pt idx="20">
                  <c:v>Gibraltar (Taseko)</c:v>
                </c:pt>
                <c:pt idx="21">
                  <c:v>Jiama (China Gold)</c:v>
                </c:pt>
                <c:pt idx="22">
                  <c:v>Ernest Henry (Evolution)</c:v>
                </c:pt>
                <c:pt idx="23">
                  <c:v>MATSA (Sandfire)</c:v>
                </c:pt>
                <c:pt idx="24">
                  <c:v>Pinto Valley (Capstone)</c:v>
                </c:pt>
                <c:pt idx="25">
                  <c:v>Sierra Gorda (South32)</c:v>
                </c:pt>
                <c:pt idx="26">
                  <c:v>Constancia (Hudbay)</c:v>
                </c:pt>
              </c:strCache>
            </c:strRef>
          </c:cat>
          <c:val>
            <c:numRef>
              <c:f>Charts!$E$37:$E$63</c:f>
              <c:numCache>
                <c:formatCode>#,##0</c:formatCode>
                <c:ptCount val="27"/>
                <c:pt idx="0">
                  <c:v>2003</c:v>
                </c:pt>
                <c:pt idx="1">
                  <c:v>5156</c:v>
                </c:pt>
                <c:pt idx="2">
                  <c:v>5800.0000000000009</c:v>
                </c:pt>
                <c:pt idx="3">
                  <c:v>6107</c:v>
                </c:pt>
                <c:pt idx="4">
                  <c:v>8207</c:v>
                </c:pt>
                <c:pt idx="5">
                  <c:v>12428</c:v>
                </c:pt>
                <c:pt idx="6">
                  <c:v>12536</c:v>
                </c:pt>
                <c:pt idx="7">
                  <c:v>16193.355563983881</c:v>
                </c:pt>
                <c:pt idx="8">
                  <c:v>16733.545620000001</c:v>
                </c:pt>
                <c:pt idx="9">
                  <c:v>18599.999999999996</c:v>
                </c:pt>
                <c:pt idx="10">
                  <c:v>19804.499999999996</c:v>
                </c:pt>
                <c:pt idx="11">
                  <c:v>21871</c:v>
                </c:pt>
                <c:pt idx="12">
                  <c:v>24649.116570539729</c:v>
                </c:pt>
                <c:pt idx="13">
                  <c:v>24907</c:v>
                </c:pt>
                <c:pt idx="14">
                  <c:v>28629.000000000004</c:v>
                </c:pt>
                <c:pt idx="15">
                  <c:v>29283.92340719968</c:v>
                </c:pt>
                <c:pt idx="16">
                  <c:v>35444</c:v>
                </c:pt>
                <c:pt idx="17">
                  <c:v>40394.9</c:v>
                </c:pt>
                <c:pt idx="18">
                  <c:v>41130</c:v>
                </c:pt>
                <c:pt idx="19">
                  <c:v>44574</c:v>
                </c:pt>
                <c:pt idx="20">
                  <c:v>47899.354271999473</c:v>
                </c:pt>
                <c:pt idx="21">
                  <c:v>47929</c:v>
                </c:pt>
                <c:pt idx="22">
                  <c:v>49211.999999999993</c:v>
                </c:pt>
                <c:pt idx="23">
                  <c:v>55128</c:v>
                </c:pt>
                <c:pt idx="24">
                  <c:v>57272</c:v>
                </c:pt>
                <c:pt idx="25">
                  <c:v>65900</c:v>
                </c:pt>
                <c:pt idx="26">
                  <c:v>99001</c:v>
                </c:pt>
              </c:numCache>
            </c:numRef>
          </c:val>
          <c:extLst>
            <c:ext xmlns:c16="http://schemas.microsoft.com/office/drawing/2014/chart" uri="{C3380CC4-5D6E-409C-BE32-E72D297353CC}">
              <c16:uniqueId val="{00000004-E987-4283-AFF5-A2D8EE731F48}"/>
            </c:ext>
          </c:extLst>
        </c:ser>
        <c:dLbls>
          <c:showLegendKey val="0"/>
          <c:showVal val="0"/>
          <c:showCatName val="0"/>
          <c:showSerName val="0"/>
          <c:showPercent val="0"/>
          <c:showBubbleSize val="0"/>
        </c:dLbls>
        <c:gapWidth val="75"/>
        <c:overlap val="-27"/>
        <c:axId val="741877008"/>
        <c:axId val="741874128"/>
      </c:barChart>
      <c:catAx>
        <c:axId val="74187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crossAx val="741874128"/>
        <c:crosses val="autoZero"/>
        <c:auto val="1"/>
        <c:lblAlgn val="ctr"/>
        <c:lblOffset val="100"/>
        <c:noMultiLvlLbl val="0"/>
      </c:catAx>
      <c:valAx>
        <c:axId val="741874128"/>
        <c:scaling>
          <c:orientation val="minMax"/>
          <c:max val="10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800" b="1" i="0" u="none" strike="noStrike" kern="1200" baseline="0">
                    <a:solidFill>
                      <a:schemeClr val="tx1">
                        <a:lumMod val="65000"/>
                        <a:lumOff val="35000"/>
                      </a:schemeClr>
                    </a:solidFill>
                    <a:latin typeface="+mn-lt"/>
                    <a:ea typeface="+mn-ea"/>
                    <a:cs typeface="+mn-cs"/>
                  </a:defRPr>
                </a:pPr>
                <a:r>
                  <a:rPr lang="en-US" b="1" dirty="0"/>
                  <a:t>COPPER PRODUCTION (</a:t>
                </a:r>
                <a:r>
                  <a:rPr lang="en-US" b="1" dirty="0" err="1"/>
                  <a:t>tonnes</a:t>
                </a:r>
                <a:r>
                  <a:rPr lang="en-US" b="1" dirty="0"/>
                  <a:t>)
CY 2024 Actual - ASX</a:t>
                </a:r>
                <a:r>
                  <a:rPr lang="en-US" b="1" baseline="30000" dirty="0"/>
                  <a:t>1,2,3,4</a:t>
                </a:r>
              </a:p>
              <a:p>
                <a:pPr algn="ctr" rtl="0">
                  <a:defRPr b="1"/>
                </a:pPr>
                <a:endParaRPr lang="en-AU" b="1" dirty="0"/>
              </a:p>
            </c:rich>
          </c:tx>
          <c:layout>
            <c:manualLayout>
              <c:xMode val="edge"/>
              <c:yMode val="edge"/>
              <c:x val="2.2963291914055342E-2"/>
              <c:y val="0.10527322257615199"/>
            </c:manualLayout>
          </c:layout>
          <c:overlay val="0"/>
          <c:spPr>
            <a:noFill/>
            <a:ln>
              <a:noFill/>
            </a:ln>
            <a:effectLst/>
          </c:spPr>
          <c:txPr>
            <a:bodyPr rot="-5400000" spcFirstLastPara="1" vertOverflow="ellipsis" vert="horz" wrap="square" anchor="ctr" anchorCtr="1"/>
            <a:lstStyle/>
            <a:p>
              <a:pPr algn="ctr" rtl="0">
                <a:defRPr sz="8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41877008"/>
        <c:crosses val="autoZero"/>
        <c:crossBetween val="between"/>
        <c:majorUnit val="250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1"/>
            <a:ext cx="5608320" cy="4183381"/>
          </a:xfrm>
          <a:prstGeom prst="rect">
            <a:avLst/>
          </a:prstGeom>
          <a:noFill/>
          <a:ln>
            <a:noFill/>
          </a:ln>
        </p:spPr>
        <p:txBody>
          <a:bodyPr spcFirstLastPara="1" wrap="square" lIns="93154" tIns="93154" rIns="93154" bIns="93154"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6085f6d84e_0_169:notes"/>
          <p:cNvSpPr>
            <a:spLocks noGrp="1" noRot="1" noChangeAspect="1"/>
          </p:cNvSpPr>
          <p:nvPr>
            <p:ph type="sldImg" idx="2"/>
          </p:nvPr>
        </p:nvSpPr>
        <p:spPr>
          <a:xfrm>
            <a:off x="406400" y="696913"/>
            <a:ext cx="6191250"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6085f6d84e_0_169:notes"/>
          <p:cNvSpPr txBox="1">
            <a:spLocks noGrp="1"/>
          </p:cNvSpPr>
          <p:nvPr>
            <p:ph type="body" idx="1"/>
          </p:nvPr>
        </p:nvSpPr>
        <p:spPr>
          <a:xfrm>
            <a:off x="700405" y="4412774"/>
            <a:ext cx="5603240" cy="4180523"/>
          </a:xfrm>
          <a:prstGeom prst="rect">
            <a:avLst/>
          </a:prstGeom>
        </p:spPr>
        <p:txBody>
          <a:bodyPr spcFirstLastPara="1" wrap="square" lIns="93089" tIns="93089" rIns="93089" bIns="93089" anchor="t" anchorCtr="0">
            <a:noAutofit/>
          </a:bodyPr>
          <a:lstStyle/>
          <a:p>
            <a:pPr marL="0" indent="0">
              <a:buNone/>
            </a:pPr>
            <a:endParaRPr/>
          </a:p>
        </p:txBody>
      </p:sp>
    </p:spTree>
    <p:extLst>
      <p:ext uri="{BB962C8B-B14F-4D97-AF65-F5344CB8AC3E}">
        <p14:creationId xmlns:p14="http://schemas.microsoft.com/office/powerpoint/2010/main" val="103731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AFC9A625-3223-1F79-E405-39324E96EBE9}"/>
            </a:ext>
          </a:extLst>
        </p:cNvPr>
        <p:cNvGrpSpPr/>
        <p:nvPr/>
      </p:nvGrpSpPr>
      <p:grpSpPr>
        <a:xfrm>
          <a:off x="0" y="0"/>
          <a:ext cx="0" cy="0"/>
          <a:chOff x="0" y="0"/>
          <a:chExt cx="0" cy="0"/>
        </a:xfrm>
      </p:grpSpPr>
      <p:sp>
        <p:nvSpPr>
          <p:cNvPr id="51" name="Google Shape;51;g24fe1056aef_0_26:notes">
            <a:extLst>
              <a:ext uri="{FF2B5EF4-FFF2-40B4-BE49-F238E27FC236}">
                <a16:creationId xmlns:a16="http://schemas.microsoft.com/office/drawing/2014/main" id="{B115EE8E-3B58-E6A3-824B-07E074A301C6}"/>
              </a:ext>
            </a:extLst>
          </p:cNvPr>
          <p:cNvSpPr>
            <a:spLocks noGrp="1" noRot="1" noChangeAspect="1"/>
          </p:cNvSpPr>
          <p:nvPr>
            <p:ph type="sldImg" idx="2"/>
          </p:nvPr>
        </p:nvSpPr>
        <p:spPr>
          <a:xfrm>
            <a:off x="406400" y="696913"/>
            <a:ext cx="6203950"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4fe1056aef_0_26:notes">
            <a:extLst>
              <a:ext uri="{FF2B5EF4-FFF2-40B4-BE49-F238E27FC236}">
                <a16:creationId xmlns:a16="http://schemas.microsoft.com/office/drawing/2014/main" id="{DDE01670-55A4-6BE2-EC37-4010542C078F}"/>
              </a:ext>
            </a:extLst>
          </p:cNvPr>
          <p:cNvSpPr txBox="1">
            <a:spLocks noGrp="1"/>
          </p:cNvSpPr>
          <p:nvPr>
            <p:ph type="body" idx="1"/>
          </p:nvPr>
        </p:nvSpPr>
        <p:spPr>
          <a:xfrm>
            <a:off x="701675" y="4418810"/>
            <a:ext cx="5613405" cy="4186240"/>
          </a:xfrm>
          <a:prstGeom prst="rect">
            <a:avLst/>
          </a:prstGeom>
        </p:spPr>
        <p:txBody>
          <a:bodyPr spcFirstLastPara="1" wrap="square" lIns="93219" tIns="93219" rIns="93219" bIns="93219" anchor="t" anchorCtr="0">
            <a:noAutofit/>
          </a:bodyPr>
          <a:lstStyle/>
          <a:p>
            <a:pPr marL="0" indent="0">
              <a:buNone/>
            </a:pPr>
            <a:endParaRPr/>
          </a:p>
        </p:txBody>
      </p:sp>
    </p:spTree>
    <p:extLst>
      <p:ext uri="{BB962C8B-B14F-4D97-AF65-F5344CB8AC3E}">
        <p14:creationId xmlns:p14="http://schemas.microsoft.com/office/powerpoint/2010/main" val="3768649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4fe1056aef_0_26:notes"/>
          <p:cNvSpPr>
            <a:spLocks noGrp="1" noRot="1" noChangeAspect="1"/>
          </p:cNvSpPr>
          <p:nvPr>
            <p:ph type="sldImg" idx="2"/>
          </p:nvPr>
        </p:nvSpPr>
        <p:spPr>
          <a:xfrm>
            <a:off x="406400" y="696913"/>
            <a:ext cx="6203950"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4fe1056aef_0_26:notes"/>
          <p:cNvSpPr txBox="1">
            <a:spLocks noGrp="1"/>
          </p:cNvSpPr>
          <p:nvPr>
            <p:ph type="body" idx="1"/>
          </p:nvPr>
        </p:nvSpPr>
        <p:spPr>
          <a:xfrm>
            <a:off x="701675" y="4418810"/>
            <a:ext cx="5613405" cy="4186240"/>
          </a:xfrm>
          <a:prstGeom prst="rect">
            <a:avLst/>
          </a:prstGeom>
        </p:spPr>
        <p:txBody>
          <a:bodyPr spcFirstLastPara="1" wrap="square" lIns="93219" tIns="93219" rIns="93219" bIns="93219" anchor="t" anchorCtr="0">
            <a:noAutofit/>
          </a:bodyPr>
          <a:lstStyle/>
          <a:p>
            <a:pPr marL="0" indent="0">
              <a:buNone/>
            </a:pPr>
            <a:endParaRPr/>
          </a:p>
        </p:txBody>
      </p:sp>
    </p:spTree>
    <p:extLst>
      <p:ext uri="{BB962C8B-B14F-4D97-AF65-F5344CB8AC3E}">
        <p14:creationId xmlns:p14="http://schemas.microsoft.com/office/powerpoint/2010/main" val="308468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7802BD50-BEED-29BC-43A8-588EC753DF41}"/>
            </a:ext>
          </a:extLst>
        </p:cNvPr>
        <p:cNvGrpSpPr/>
        <p:nvPr/>
      </p:nvGrpSpPr>
      <p:grpSpPr>
        <a:xfrm>
          <a:off x="0" y="0"/>
          <a:ext cx="0" cy="0"/>
          <a:chOff x="0" y="0"/>
          <a:chExt cx="0" cy="0"/>
        </a:xfrm>
      </p:grpSpPr>
      <p:sp>
        <p:nvSpPr>
          <p:cNvPr id="51" name="Google Shape;51;g24fe1056aef_0_26:notes">
            <a:extLst>
              <a:ext uri="{FF2B5EF4-FFF2-40B4-BE49-F238E27FC236}">
                <a16:creationId xmlns:a16="http://schemas.microsoft.com/office/drawing/2014/main" id="{DBBE96F5-5008-A81C-A8E7-52B3F52A7FEC}"/>
              </a:ext>
            </a:extLst>
          </p:cNvPr>
          <p:cNvSpPr>
            <a:spLocks noGrp="1" noRot="1" noChangeAspect="1"/>
          </p:cNvSpPr>
          <p:nvPr>
            <p:ph type="sldImg" idx="2"/>
          </p:nvPr>
        </p:nvSpPr>
        <p:spPr>
          <a:xfrm>
            <a:off x="406400" y="696913"/>
            <a:ext cx="6203950"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4fe1056aef_0_26:notes">
            <a:extLst>
              <a:ext uri="{FF2B5EF4-FFF2-40B4-BE49-F238E27FC236}">
                <a16:creationId xmlns:a16="http://schemas.microsoft.com/office/drawing/2014/main" id="{0C59D087-21EB-9A0D-7408-14201BCBFEB4}"/>
              </a:ext>
            </a:extLst>
          </p:cNvPr>
          <p:cNvSpPr txBox="1">
            <a:spLocks noGrp="1"/>
          </p:cNvSpPr>
          <p:nvPr>
            <p:ph type="body" idx="1"/>
          </p:nvPr>
        </p:nvSpPr>
        <p:spPr>
          <a:xfrm>
            <a:off x="701675" y="4418810"/>
            <a:ext cx="5613405" cy="4186240"/>
          </a:xfrm>
          <a:prstGeom prst="rect">
            <a:avLst/>
          </a:prstGeom>
        </p:spPr>
        <p:txBody>
          <a:bodyPr spcFirstLastPara="1" wrap="square" lIns="93219" tIns="93219" rIns="93219" bIns="93219" anchor="t" anchorCtr="0">
            <a:noAutofit/>
          </a:bodyPr>
          <a:lstStyle/>
          <a:p>
            <a:pPr marL="0" indent="0">
              <a:buNone/>
            </a:pPr>
            <a:endParaRPr/>
          </a:p>
        </p:txBody>
      </p:sp>
    </p:spTree>
    <p:extLst>
      <p:ext uri="{BB962C8B-B14F-4D97-AF65-F5344CB8AC3E}">
        <p14:creationId xmlns:p14="http://schemas.microsoft.com/office/powerpoint/2010/main" val="1352826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9F66E429-5F91-66AE-DF05-2DA1E48FB9D1}"/>
            </a:ext>
          </a:extLst>
        </p:cNvPr>
        <p:cNvGrpSpPr/>
        <p:nvPr/>
      </p:nvGrpSpPr>
      <p:grpSpPr>
        <a:xfrm>
          <a:off x="0" y="0"/>
          <a:ext cx="0" cy="0"/>
          <a:chOff x="0" y="0"/>
          <a:chExt cx="0" cy="0"/>
        </a:xfrm>
      </p:grpSpPr>
      <p:sp>
        <p:nvSpPr>
          <p:cNvPr id="51" name="Google Shape;51;g24fe1056aef_0_26:notes">
            <a:extLst>
              <a:ext uri="{FF2B5EF4-FFF2-40B4-BE49-F238E27FC236}">
                <a16:creationId xmlns:a16="http://schemas.microsoft.com/office/drawing/2014/main" id="{68630BA7-415D-7171-A798-1D12C2047B70}"/>
              </a:ext>
            </a:extLst>
          </p:cNvPr>
          <p:cNvSpPr>
            <a:spLocks noGrp="1" noRot="1" noChangeAspect="1"/>
          </p:cNvSpPr>
          <p:nvPr>
            <p:ph type="sldImg" idx="2"/>
          </p:nvPr>
        </p:nvSpPr>
        <p:spPr>
          <a:xfrm>
            <a:off x="406400" y="696913"/>
            <a:ext cx="6203950"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4fe1056aef_0_26:notes">
            <a:extLst>
              <a:ext uri="{FF2B5EF4-FFF2-40B4-BE49-F238E27FC236}">
                <a16:creationId xmlns:a16="http://schemas.microsoft.com/office/drawing/2014/main" id="{C9C6FC0F-6C53-22A1-D671-DBF7FBAC0B7A}"/>
              </a:ext>
            </a:extLst>
          </p:cNvPr>
          <p:cNvSpPr txBox="1">
            <a:spLocks noGrp="1"/>
          </p:cNvSpPr>
          <p:nvPr>
            <p:ph type="body" idx="1"/>
          </p:nvPr>
        </p:nvSpPr>
        <p:spPr>
          <a:xfrm>
            <a:off x="701675" y="4418810"/>
            <a:ext cx="5613405" cy="4186240"/>
          </a:xfrm>
          <a:prstGeom prst="rect">
            <a:avLst/>
          </a:prstGeom>
        </p:spPr>
        <p:txBody>
          <a:bodyPr spcFirstLastPara="1" wrap="square" lIns="93219" tIns="93219" rIns="93219" bIns="93219" anchor="t" anchorCtr="0">
            <a:noAutofit/>
          </a:bodyPr>
          <a:lstStyle/>
          <a:p>
            <a:pPr marL="0" indent="0">
              <a:buNone/>
            </a:pPr>
            <a:endParaRPr/>
          </a:p>
        </p:txBody>
      </p:sp>
    </p:spTree>
    <p:extLst>
      <p:ext uri="{BB962C8B-B14F-4D97-AF65-F5344CB8AC3E}">
        <p14:creationId xmlns:p14="http://schemas.microsoft.com/office/powerpoint/2010/main" val="1368063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81369-3AB8-498F-55FE-B804C18B2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3CB88-9F4F-B38D-E6D4-ABAB1370B140}"/>
              </a:ext>
            </a:extLst>
          </p:cNvPr>
          <p:cNvSpPr>
            <a:spLocks noGrp="1" noRot="1" noChangeAspect="1"/>
          </p:cNvSpPr>
          <p:nvPr>
            <p:ph type="sldImg"/>
          </p:nvPr>
        </p:nvSpPr>
        <p:spPr>
          <a:xfrm>
            <a:off x="381000" y="685800"/>
            <a:ext cx="6102350" cy="3432175"/>
          </a:xfrm>
        </p:spPr>
      </p:sp>
      <p:sp>
        <p:nvSpPr>
          <p:cNvPr id="3" name="Notes Placeholder 2">
            <a:extLst>
              <a:ext uri="{FF2B5EF4-FFF2-40B4-BE49-F238E27FC236}">
                <a16:creationId xmlns:a16="http://schemas.microsoft.com/office/drawing/2014/main" id="{7AA56765-8948-9C83-0EEA-E989908501DC}"/>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424973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1250" cy="3482975"/>
          </a:xfrm>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3550753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532000" y="478800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reserve="1" userDrawn="1">
  <p:cSld name="dark grey">
    <p:spTree>
      <p:nvGrpSpPr>
        <p:cNvPr id="1" name="Shape 25"/>
        <p:cNvGrpSpPr/>
        <p:nvPr/>
      </p:nvGrpSpPr>
      <p:grpSpPr>
        <a:xfrm>
          <a:off x="0" y="0"/>
          <a:ext cx="0" cy="0"/>
          <a:chOff x="0" y="0"/>
          <a:chExt cx="0" cy="0"/>
        </a:xfrm>
      </p:grpSpPr>
      <p:pic>
        <p:nvPicPr>
          <p:cNvPr id="3" name="Graphic 2">
            <a:extLst>
              <a:ext uri="{FF2B5EF4-FFF2-40B4-BE49-F238E27FC236}">
                <a16:creationId xmlns:a16="http://schemas.microsoft.com/office/drawing/2014/main" id="{0B5F2A3C-0981-B290-68FA-52E9B387E42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b="42134"/>
          <a:stretch/>
        </p:blipFill>
        <p:spPr>
          <a:xfrm>
            <a:off x="4124325" y="4451908"/>
            <a:ext cx="5019675" cy="691592"/>
          </a:xfrm>
          <a:prstGeom prst="rect">
            <a:avLst/>
          </a:prstGeom>
        </p:spPr>
      </p:pic>
      <p:grpSp>
        <p:nvGrpSpPr>
          <p:cNvPr id="6" name="Google Shape;57;p13">
            <a:extLst>
              <a:ext uri="{FF2B5EF4-FFF2-40B4-BE49-F238E27FC236}">
                <a16:creationId xmlns:a16="http://schemas.microsoft.com/office/drawing/2014/main" id="{6D42BFF1-6203-54C1-91C7-669CF20333FF}"/>
              </a:ext>
            </a:extLst>
          </p:cNvPr>
          <p:cNvGrpSpPr/>
          <p:nvPr userDrawn="1"/>
        </p:nvGrpSpPr>
        <p:grpSpPr>
          <a:xfrm>
            <a:off x="7528204" y="179450"/>
            <a:ext cx="1398404" cy="429286"/>
            <a:chOff x="938275" y="878600"/>
            <a:chExt cx="3647351" cy="1119674"/>
          </a:xfrm>
        </p:grpSpPr>
        <p:pic>
          <p:nvPicPr>
            <p:cNvPr id="7" name="Google Shape;58;p13">
              <a:extLst>
                <a:ext uri="{FF2B5EF4-FFF2-40B4-BE49-F238E27FC236}">
                  <a16:creationId xmlns:a16="http://schemas.microsoft.com/office/drawing/2014/main" id="{251C51F8-D6B4-852B-4410-6C87957842C3}"/>
                </a:ext>
              </a:extLst>
            </p:cNvPr>
            <p:cNvPicPr preferRelativeResize="0"/>
            <p:nvPr/>
          </p:nvPicPr>
          <p:blipFill rotWithShape="1">
            <a:blip r:embed="rId4">
              <a:alphaModFix/>
            </a:blip>
            <a:srcRect l="27071" t="23642" b="21781"/>
            <a:stretch/>
          </p:blipFill>
          <p:spPr>
            <a:xfrm>
              <a:off x="1925725" y="878600"/>
              <a:ext cx="2659901" cy="1119674"/>
            </a:xfrm>
            <a:prstGeom prst="rect">
              <a:avLst/>
            </a:prstGeom>
            <a:noFill/>
            <a:ln>
              <a:noFill/>
            </a:ln>
          </p:spPr>
        </p:pic>
        <p:pic>
          <p:nvPicPr>
            <p:cNvPr id="8" name="Google Shape;59;p13">
              <a:extLst>
                <a:ext uri="{FF2B5EF4-FFF2-40B4-BE49-F238E27FC236}">
                  <a16:creationId xmlns:a16="http://schemas.microsoft.com/office/drawing/2014/main" id="{78A536A4-3939-03F3-FC66-2253C9A5D3B9}"/>
                </a:ext>
              </a:extLst>
            </p:cNvPr>
            <p:cNvPicPr preferRelativeResize="0"/>
            <p:nvPr/>
          </p:nvPicPr>
          <p:blipFill rotWithShape="1">
            <a:blip r:embed="rId5">
              <a:alphaModFix/>
            </a:blip>
            <a:srcRect t="23642" r="69767" b="21781"/>
            <a:stretch/>
          </p:blipFill>
          <p:spPr>
            <a:xfrm>
              <a:off x="938275" y="878600"/>
              <a:ext cx="1102675" cy="1119674"/>
            </a:xfrm>
            <a:prstGeom prst="rect">
              <a:avLst/>
            </a:prstGeom>
            <a:noFill/>
            <a:ln>
              <a:noFill/>
            </a:ln>
          </p:spPr>
        </p:pic>
      </p:grpSp>
      <p:sp>
        <p:nvSpPr>
          <p:cNvPr id="27" name="Google Shape;27;p6"/>
          <p:cNvSpPr txBox="1">
            <a:spLocks noGrp="1"/>
          </p:cNvSpPr>
          <p:nvPr>
            <p:ph type="sldNum" idx="12"/>
          </p:nvPr>
        </p:nvSpPr>
        <p:spPr>
          <a:xfrm>
            <a:off x="8532000" y="4788000"/>
            <a:ext cx="548700" cy="393600"/>
          </a:xfrm>
          <a:prstGeom prst="rect">
            <a:avLst/>
          </a:prstGeom>
        </p:spPr>
        <p:txBody>
          <a:bodyPr spcFirstLastPara="1" wrap="square" lIns="91425" tIns="91425" rIns="91425" bIns="91425" anchor="ctr" anchorCtr="0">
            <a:normAutofit/>
          </a:bodyPr>
          <a:lstStyle>
            <a:lvl1pPr lvl="0">
              <a:buNone/>
              <a:defRPr sz="900">
                <a:solidFill>
                  <a:schemeClr val="tx1"/>
                </a:solidFill>
                <a:latin typeface="Poppins" panose="00000500000000000000" pitchFamily="2" charset="0"/>
                <a:cs typeface="Poppins" panose="00000500000000000000"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1" name="Google Shape;17;p4">
            <a:extLst>
              <a:ext uri="{FF2B5EF4-FFF2-40B4-BE49-F238E27FC236}">
                <a16:creationId xmlns:a16="http://schemas.microsoft.com/office/drawing/2014/main" id="{D97B857B-3932-E416-49B2-90D296559071}"/>
              </a:ext>
            </a:extLst>
          </p:cNvPr>
          <p:cNvSpPr txBox="1">
            <a:spLocks noGrp="1"/>
          </p:cNvSpPr>
          <p:nvPr>
            <p:ph type="title"/>
          </p:nvPr>
        </p:nvSpPr>
        <p:spPr>
          <a:xfrm>
            <a:off x="230288" y="179449"/>
            <a:ext cx="8520600" cy="4997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200" b="1">
                <a:latin typeface="Poppins Bold" panose="00000800000000000000" pitchFamily="2" charset="0"/>
                <a:ea typeface="Calibri" panose="020F0502020204030204" pitchFamily="34" charset="0"/>
                <a:cs typeface="Poppins Bold" panose="000008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 name="Oval 1">
            <a:extLst>
              <a:ext uri="{FF2B5EF4-FFF2-40B4-BE49-F238E27FC236}">
                <a16:creationId xmlns:a16="http://schemas.microsoft.com/office/drawing/2014/main" id="{73466AEE-AB97-2F63-EE64-D5A85776DEF7}"/>
              </a:ext>
            </a:extLst>
          </p:cNvPr>
          <p:cNvSpPr/>
          <p:nvPr userDrawn="1"/>
        </p:nvSpPr>
        <p:spPr>
          <a:xfrm>
            <a:off x="143138" y="4569619"/>
            <a:ext cx="487198" cy="487198"/>
          </a:xfrm>
          <a:prstGeom prst="ellipse">
            <a:avLst/>
          </a:prstGeom>
          <a:solidFill>
            <a:schemeClr val="accent4"/>
          </a:solidFill>
          <a:ln w="28575">
            <a:noFill/>
          </a:ln>
        </p:spPr>
        <p:txBody>
          <a:bodyPr spcFirstLastPara="1" wrap="square" lIns="91425" tIns="91425" rIns="91425" bIns="91425" anchor="ctr" anchorCtr="0">
            <a:noAutofit/>
          </a:bodyPr>
          <a:lstStyle/>
          <a:p>
            <a:pPr algn="ctr"/>
            <a:endParaRPr lang="en-AU">
              <a:solidFill>
                <a:srgbClr val="000000"/>
              </a:solidFill>
              <a:latin typeface="Arial"/>
              <a:cs typeface="Arial"/>
            </a:endParaRPr>
          </a:p>
        </p:txBody>
      </p:sp>
      <p:sp>
        <p:nvSpPr>
          <p:cNvPr id="5" name="Google Shape;64;p13">
            <a:extLst>
              <a:ext uri="{FF2B5EF4-FFF2-40B4-BE49-F238E27FC236}">
                <a16:creationId xmlns:a16="http://schemas.microsoft.com/office/drawing/2014/main" id="{8E6FFDA3-35EC-1B9F-1AFD-9F25DBDB62D4}"/>
              </a:ext>
            </a:extLst>
          </p:cNvPr>
          <p:cNvSpPr txBox="1"/>
          <p:nvPr userDrawn="1"/>
        </p:nvSpPr>
        <p:spPr>
          <a:xfrm>
            <a:off x="82086" y="4625960"/>
            <a:ext cx="609301"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chemeClr val="tx1"/>
                </a:solidFill>
                <a:latin typeface="+mj-lt"/>
                <a:ea typeface="Poppins"/>
                <a:cs typeface="Poppins"/>
                <a:sym typeface="Poppins"/>
              </a:rPr>
              <a:t>ASX </a:t>
            </a:r>
            <a:r>
              <a:rPr lang="en" sz="700">
                <a:solidFill>
                  <a:schemeClr val="tx1"/>
                </a:solidFill>
                <a:latin typeface="+mn-lt"/>
                <a:ea typeface="Poppins"/>
                <a:cs typeface="Poppins"/>
                <a:sym typeface="Poppins"/>
              </a:rPr>
              <a:t>|</a:t>
            </a:r>
            <a:r>
              <a:rPr lang="en" sz="700">
                <a:solidFill>
                  <a:schemeClr val="tx1"/>
                </a:solidFill>
                <a:latin typeface="+mj-lt"/>
                <a:ea typeface="Poppins"/>
                <a:cs typeface="Poppins"/>
                <a:sym typeface="Poppins"/>
              </a:rPr>
              <a:t> </a:t>
            </a:r>
            <a:r>
              <a:rPr lang="en" sz="700" b="1">
                <a:solidFill>
                  <a:schemeClr val="tx1"/>
                </a:solidFill>
                <a:latin typeface="+mj-lt"/>
                <a:ea typeface="Poppins"/>
                <a:cs typeface="Poppins"/>
                <a:sym typeface="Poppins"/>
              </a:rPr>
              <a:t>TSX </a:t>
            </a:r>
          </a:p>
          <a:p>
            <a:pPr marL="0" lvl="0" indent="0" algn="ctr" rtl="0">
              <a:spcBef>
                <a:spcPts val="0"/>
              </a:spcBef>
              <a:spcAft>
                <a:spcPts val="0"/>
              </a:spcAft>
              <a:buNone/>
            </a:pPr>
            <a:r>
              <a:rPr lang="en" sz="800" b="1">
                <a:solidFill>
                  <a:schemeClr val="bg1"/>
                </a:solidFill>
                <a:latin typeface="Poppins"/>
                <a:ea typeface="Poppins"/>
                <a:cs typeface="Poppins"/>
                <a:sym typeface="Poppins"/>
              </a:rPr>
              <a:t>FFM</a:t>
            </a:r>
            <a:endParaRPr sz="800" b="1">
              <a:solidFill>
                <a:schemeClr val="bg1"/>
              </a:solidFill>
              <a:latin typeface="Poppins"/>
              <a:ea typeface="Poppins"/>
              <a:cs typeface="Poppins"/>
              <a:sym typeface="Poppins"/>
            </a:endParaRPr>
          </a:p>
        </p:txBody>
      </p:sp>
    </p:spTree>
    <p:extLst>
      <p:ext uri="{BB962C8B-B14F-4D97-AF65-F5344CB8AC3E}">
        <p14:creationId xmlns:p14="http://schemas.microsoft.com/office/powerpoint/2010/main" val="184133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atin typeface="Poppins "/>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532000" y="4788000"/>
            <a:ext cx="548700" cy="393600"/>
          </a:xfrm>
          <a:prstGeom prst="rect">
            <a:avLst/>
          </a:prstGeom>
        </p:spPr>
        <p:txBody>
          <a:bodyPr spcFirstLastPara="1" wrap="square" lIns="91425" tIns="91425" rIns="91425" bIns="91425" anchor="ctr" anchorCtr="0">
            <a:normAutofit/>
          </a:bodyPr>
          <a:lstStyle>
            <a:lvl1pPr lvl="0">
              <a:buNone/>
              <a:defRPr sz="90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15" name="Google Shape;27;p6">
            <a:extLst>
              <a:ext uri="{FF2B5EF4-FFF2-40B4-BE49-F238E27FC236}">
                <a16:creationId xmlns:a16="http://schemas.microsoft.com/office/drawing/2014/main" id="{DB5D6D56-53E3-2E0A-41FE-28C01E5050CE}"/>
              </a:ext>
            </a:extLst>
          </p:cNvPr>
          <p:cNvSpPr txBox="1">
            <a:spLocks noGrp="1"/>
          </p:cNvSpPr>
          <p:nvPr>
            <p:ph type="sldNum" idx="12"/>
          </p:nvPr>
        </p:nvSpPr>
        <p:spPr>
          <a:xfrm>
            <a:off x="8532000" y="4788000"/>
            <a:ext cx="548700" cy="393600"/>
          </a:xfrm>
          <a:prstGeom prst="rect">
            <a:avLst/>
          </a:prstGeom>
        </p:spPr>
        <p:txBody>
          <a:bodyPr spcFirstLastPara="1" wrap="square" lIns="91425" tIns="91425" rIns="91425" bIns="91425" anchor="ctr" anchorCtr="0">
            <a:normAutofit/>
          </a:bodyPr>
          <a:lstStyle>
            <a:lvl1pPr lvl="0">
              <a:buNone/>
              <a:defRPr sz="900">
                <a:solidFill>
                  <a:schemeClr val="tx1"/>
                </a:solidFill>
                <a:latin typeface="Poppins" panose="00000500000000000000" pitchFamily="2" charset="0"/>
                <a:cs typeface="Poppins" panose="00000500000000000000"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2" name="Google Shape;57;p13">
            <a:extLst>
              <a:ext uri="{FF2B5EF4-FFF2-40B4-BE49-F238E27FC236}">
                <a16:creationId xmlns:a16="http://schemas.microsoft.com/office/drawing/2014/main" id="{0AAF4D81-7EF1-B54C-B231-53231E964198}"/>
              </a:ext>
            </a:extLst>
          </p:cNvPr>
          <p:cNvGrpSpPr/>
          <p:nvPr userDrawn="1"/>
        </p:nvGrpSpPr>
        <p:grpSpPr>
          <a:xfrm>
            <a:off x="7515308" y="200666"/>
            <a:ext cx="1398404" cy="429286"/>
            <a:chOff x="938275" y="878600"/>
            <a:chExt cx="3647351" cy="1119674"/>
          </a:xfrm>
        </p:grpSpPr>
        <p:pic>
          <p:nvPicPr>
            <p:cNvPr id="6" name="Google Shape;58;p13">
              <a:extLst>
                <a:ext uri="{FF2B5EF4-FFF2-40B4-BE49-F238E27FC236}">
                  <a16:creationId xmlns:a16="http://schemas.microsoft.com/office/drawing/2014/main" id="{E7D51C5E-906F-65F1-823F-6C5567A7E611}"/>
                </a:ext>
              </a:extLst>
            </p:cNvPr>
            <p:cNvPicPr preferRelativeResize="0"/>
            <p:nvPr/>
          </p:nvPicPr>
          <p:blipFill rotWithShape="1">
            <a:blip r:embed="rId2">
              <a:alphaModFix/>
            </a:blip>
            <a:srcRect l="27071" t="23642" b="21781"/>
            <a:stretch/>
          </p:blipFill>
          <p:spPr>
            <a:xfrm>
              <a:off x="1925725" y="878600"/>
              <a:ext cx="2659901" cy="1119674"/>
            </a:xfrm>
            <a:prstGeom prst="rect">
              <a:avLst/>
            </a:prstGeom>
            <a:noFill/>
            <a:ln>
              <a:noFill/>
            </a:ln>
          </p:spPr>
        </p:pic>
        <p:pic>
          <p:nvPicPr>
            <p:cNvPr id="7" name="Google Shape;59;p13">
              <a:extLst>
                <a:ext uri="{FF2B5EF4-FFF2-40B4-BE49-F238E27FC236}">
                  <a16:creationId xmlns:a16="http://schemas.microsoft.com/office/drawing/2014/main" id="{0FD3C9C0-7A73-3362-5612-ABBF63F07DBE}"/>
                </a:ext>
              </a:extLst>
            </p:cNvPr>
            <p:cNvPicPr preferRelativeResize="0"/>
            <p:nvPr/>
          </p:nvPicPr>
          <p:blipFill rotWithShape="1">
            <a:blip r:embed="rId3">
              <a:alphaModFix/>
            </a:blip>
            <a:srcRect t="23642" r="69767" b="21781"/>
            <a:stretch/>
          </p:blipFill>
          <p:spPr>
            <a:xfrm>
              <a:off x="938275" y="878600"/>
              <a:ext cx="1102675" cy="1119674"/>
            </a:xfrm>
            <a:prstGeom prst="rect">
              <a:avLst/>
            </a:prstGeom>
            <a:noFill/>
            <a:ln>
              <a:noFill/>
            </a:ln>
          </p:spPr>
        </p:pic>
      </p:grpSp>
      <p:cxnSp>
        <p:nvCxnSpPr>
          <p:cNvPr id="8" name="Google Shape;143;p16">
            <a:extLst>
              <a:ext uri="{FF2B5EF4-FFF2-40B4-BE49-F238E27FC236}">
                <a16:creationId xmlns:a16="http://schemas.microsoft.com/office/drawing/2014/main" id="{83AC7863-72FD-1F2D-E5C4-1790377BF353}"/>
              </a:ext>
            </a:extLst>
          </p:cNvPr>
          <p:cNvCxnSpPr>
            <a:cxnSpLocks/>
          </p:cNvCxnSpPr>
          <p:nvPr userDrawn="1"/>
        </p:nvCxnSpPr>
        <p:spPr>
          <a:xfrm>
            <a:off x="0" y="5143500"/>
            <a:ext cx="9144000" cy="0"/>
          </a:xfrm>
          <a:prstGeom prst="straightConnector1">
            <a:avLst/>
          </a:prstGeom>
          <a:noFill/>
          <a:ln w="82550" cap="flat" cmpd="sng">
            <a:solidFill>
              <a:srgbClr val="FFD503"/>
            </a:solidFill>
            <a:prstDash val="solid"/>
            <a:round/>
            <a:headEnd type="none" w="med" len="med"/>
            <a:tailEnd type="none" w="med" len="med"/>
          </a:ln>
        </p:spPr>
      </p:cxnSp>
    </p:spTree>
    <p:extLst>
      <p:ext uri="{BB962C8B-B14F-4D97-AF65-F5344CB8AC3E}">
        <p14:creationId xmlns:p14="http://schemas.microsoft.com/office/powerpoint/2010/main" val="2320171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small yellow">
    <p:spTree>
      <p:nvGrpSpPr>
        <p:cNvPr id="1" name="Shape 25"/>
        <p:cNvGrpSpPr/>
        <p:nvPr/>
      </p:nvGrpSpPr>
      <p:grpSpPr>
        <a:xfrm>
          <a:off x="0" y="0"/>
          <a:ext cx="0" cy="0"/>
          <a:chOff x="0" y="0"/>
          <a:chExt cx="0" cy="0"/>
        </a:xfrm>
      </p:grpSpPr>
      <p:pic>
        <p:nvPicPr>
          <p:cNvPr id="5" name="Graphic 4">
            <a:extLst>
              <a:ext uri="{FF2B5EF4-FFF2-40B4-BE49-F238E27FC236}">
                <a16:creationId xmlns:a16="http://schemas.microsoft.com/office/drawing/2014/main" id="{18F24A66-2EA3-692F-391D-702DD1E285D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197" b="28578"/>
          <a:stretch/>
        </p:blipFill>
        <p:spPr>
          <a:xfrm>
            <a:off x="3300414" y="4174667"/>
            <a:ext cx="5843586" cy="968833"/>
          </a:xfrm>
          <a:prstGeom prst="rect">
            <a:avLst/>
          </a:prstGeom>
        </p:spPr>
      </p:pic>
      <p:grpSp>
        <p:nvGrpSpPr>
          <p:cNvPr id="12" name="Google Shape;57;p13">
            <a:extLst>
              <a:ext uri="{FF2B5EF4-FFF2-40B4-BE49-F238E27FC236}">
                <a16:creationId xmlns:a16="http://schemas.microsoft.com/office/drawing/2014/main" id="{F00EAB20-8C7A-00ED-545C-9F135CE83EFA}"/>
              </a:ext>
            </a:extLst>
          </p:cNvPr>
          <p:cNvGrpSpPr/>
          <p:nvPr userDrawn="1"/>
        </p:nvGrpSpPr>
        <p:grpSpPr>
          <a:xfrm>
            <a:off x="7515308" y="200666"/>
            <a:ext cx="1398404" cy="429286"/>
            <a:chOff x="938275" y="878600"/>
            <a:chExt cx="3647351" cy="1119674"/>
          </a:xfrm>
        </p:grpSpPr>
        <p:pic>
          <p:nvPicPr>
            <p:cNvPr id="13" name="Google Shape;58;p13">
              <a:extLst>
                <a:ext uri="{FF2B5EF4-FFF2-40B4-BE49-F238E27FC236}">
                  <a16:creationId xmlns:a16="http://schemas.microsoft.com/office/drawing/2014/main" id="{7463CF27-3415-D967-C45B-0F0EA80182E7}"/>
                </a:ext>
              </a:extLst>
            </p:cNvPr>
            <p:cNvPicPr preferRelativeResize="0"/>
            <p:nvPr/>
          </p:nvPicPr>
          <p:blipFill rotWithShape="1">
            <a:blip r:embed="rId4">
              <a:alphaModFix/>
            </a:blip>
            <a:srcRect l="27071" t="23642" b="21781"/>
            <a:stretch/>
          </p:blipFill>
          <p:spPr>
            <a:xfrm>
              <a:off x="1925725" y="878600"/>
              <a:ext cx="2659901" cy="1119674"/>
            </a:xfrm>
            <a:prstGeom prst="rect">
              <a:avLst/>
            </a:prstGeom>
            <a:noFill/>
            <a:ln>
              <a:noFill/>
            </a:ln>
          </p:spPr>
        </p:pic>
        <p:pic>
          <p:nvPicPr>
            <p:cNvPr id="14" name="Google Shape;59;p13">
              <a:extLst>
                <a:ext uri="{FF2B5EF4-FFF2-40B4-BE49-F238E27FC236}">
                  <a16:creationId xmlns:a16="http://schemas.microsoft.com/office/drawing/2014/main" id="{D17152E1-F247-390D-6D6D-D0D9890AD43C}"/>
                </a:ext>
              </a:extLst>
            </p:cNvPr>
            <p:cNvPicPr preferRelativeResize="0"/>
            <p:nvPr/>
          </p:nvPicPr>
          <p:blipFill rotWithShape="1">
            <a:blip r:embed="rId5">
              <a:alphaModFix/>
            </a:blip>
            <a:srcRect t="23642" r="69767" b="21781"/>
            <a:stretch/>
          </p:blipFill>
          <p:spPr>
            <a:xfrm>
              <a:off x="938275" y="878600"/>
              <a:ext cx="1102675" cy="1119674"/>
            </a:xfrm>
            <a:prstGeom prst="rect">
              <a:avLst/>
            </a:prstGeom>
            <a:noFill/>
            <a:ln>
              <a:noFill/>
            </a:ln>
          </p:spPr>
        </p:pic>
      </p:grpSp>
      <p:sp>
        <p:nvSpPr>
          <p:cNvPr id="15" name="Google Shape;27;p6">
            <a:extLst>
              <a:ext uri="{FF2B5EF4-FFF2-40B4-BE49-F238E27FC236}">
                <a16:creationId xmlns:a16="http://schemas.microsoft.com/office/drawing/2014/main" id="{DB5D6D56-53E3-2E0A-41FE-28C01E5050CE}"/>
              </a:ext>
            </a:extLst>
          </p:cNvPr>
          <p:cNvSpPr txBox="1">
            <a:spLocks noGrp="1"/>
          </p:cNvSpPr>
          <p:nvPr>
            <p:ph type="sldNum" idx="12"/>
          </p:nvPr>
        </p:nvSpPr>
        <p:spPr>
          <a:xfrm>
            <a:off x="8532000" y="4788000"/>
            <a:ext cx="548700" cy="393600"/>
          </a:xfrm>
          <a:prstGeom prst="rect">
            <a:avLst/>
          </a:prstGeom>
        </p:spPr>
        <p:txBody>
          <a:bodyPr spcFirstLastPara="1" wrap="square" lIns="91425" tIns="91425" rIns="91425" bIns="91425" anchor="ctr" anchorCtr="0">
            <a:normAutofit/>
          </a:bodyPr>
          <a:lstStyle>
            <a:lvl1pPr lvl="0">
              <a:buNone/>
              <a:defRPr sz="900">
                <a:solidFill>
                  <a:schemeClr val="tx1"/>
                </a:solidFill>
                <a:latin typeface="Poppins" panose="00000500000000000000" pitchFamily="2" charset="0"/>
                <a:cs typeface="Poppins" panose="00000500000000000000"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6" name="Google Shape;17;p4">
            <a:extLst>
              <a:ext uri="{FF2B5EF4-FFF2-40B4-BE49-F238E27FC236}">
                <a16:creationId xmlns:a16="http://schemas.microsoft.com/office/drawing/2014/main" id="{CCEED5B5-FE17-C5B9-08EF-C1FBFCFAC856}"/>
              </a:ext>
            </a:extLst>
          </p:cNvPr>
          <p:cNvSpPr txBox="1">
            <a:spLocks noGrp="1"/>
          </p:cNvSpPr>
          <p:nvPr>
            <p:ph type="title"/>
          </p:nvPr>
        </p:nvSpPr>
        <p:spPr>
          <a:xfrm>
            <a:off x="230288" y="169183"/>
            <a:ext cx="8520600" cy="51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200" b="1">
                <a:latin typeface="Poppins Bold" panose="00000800000000000000" pitchFamily="2" charset="0"/>
                <a:ea typeface="Calibri" panose="020F0502020204030204" pitchFamily="34" charset="0"/>
                <a:cs typeface="Poppins Bold" panose="000008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Oval 2">
            <a:extLst>
              <a:ext uri="{FF2B5EF4-FFF2-40B4-BE49-F238E27FC236}">
                <a16:creationId xmlns:a16="http://schemas.microsoft.com/office/drawing/2014/main" id="{060FBA3D-3B19-486C-34BC-E4EBB0BD2670}"/>
              </a:ext>
            </a:extLst>
          </p:cNvPr>
          <p:cNvSpPr/>
          <p:nvPr/>
        </p:nvSpPr>
        <p:spPr>
          <a:xfrm>
            <a:off x="143138" y="4569619"/>
            <a:ext cx="487198" cy="487198"/>
          </a:xfrm>
          <a:prstGeom prst="ellipse">
            <a:avLst/>
          </a:prstGeom>
          <a:solidFill>
            <a:schemeClr val="accent4"/>
          </a:solidFill>
          <a:ln w="28575">
            <a:noFill/>
          </a:ln>
        </p:spPr>
        <p:txBody>
          <a:bodyPr spcFirstLastPara="1" wrap="square" lIns="91425" tIns="91425" rIns="91425" bIns="91425" anchor="ctr" anchorCtr="0">
            <a:noAutofit/>
          </a:bodyPr>
          <a:lstStyle/>
          <a:p>
            <a:pPr algn="ctr"/>
            <a:endParaRPr lang="en-AU">
              <a:solidFill>
                <a:srgbClr val="000000"/>
              </a:solidFill>
              <a:latin typeface="Arial"/>
              <a:cs typeface="Arial"/>
            </a:endParaRPr>
          </a:p>
        </p:txBody>
      </p:sp>
      <p:sp>
        <p:nvSpPr>
          <p:cNvPr id="4" name="Google Shape;64;p13">
            <a:extLst>
              <a:ext uri="{FF2B5EF4-FFF2-40B4-BE49-F238E27FC236}">
                <a16:creationId xmlns:a16="http://schemas.microsoft.com/office/drawing/2014/main" id="{689DA83B-F192-CF98-23CA-D1574D8BA4AB}"/>
              </a:ext>
            </a:extLst>
          </p:cNvPr>
          <p:cNvSpPr txBox="1"/>
          <p:nvPr/>
        </p:nvSpPr>
        <p:spPr>
          <a:xfrm>
            <a:off x="82086" y="4625960"/>
            <a:ext cx="609301"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chemeClr val="tx1"/>
                </a:solidFill>
                <a:latin typeface="+mj-lt"/>
                <a:ea typeface="Poppins"/>
                <a:cs typeface="Poppins"/>
                <a:sym typeface="Poppins"/>
              </a:rPr>
              <a:t>ASX </a:t>
            </a:r>
            <a:r>
              <a:rPr lang="en" sz="700">
                <a:solidFill>
                  <a:schemeClr val="tx1"/>
                </a:solidFill>
                <a:latin typeface="+mn-lt"/>
                <a:ea typeface="Poppins"/>
                <a:cs typeface="Poppins"/>
                <a:sym typeface="Poppins"/>
              </a:rPr>
              <a:t>|</a:t>
            </a:r>
            <a:r>
              <a:rPr lang="en" sz="700">
                <a:solidFill>
                  <a:schemeClr val="tx1"/>
                </a:solidFill>
                <a:latin typeface="+mj-lt"/>
                <a:ea typeface="Poppins"/>
                <a:cs typeface="Poppins"/>
                <a:sym typeface="Poppins"/>
              </a:rPr>
              <a:t> </a:t>
            </a:r>
            <a:r>
              <a:rPr lang="en" sz="700" b="1">
                <a:solidFill>
                  <a:schemeClr val="tx1"/>
                </a:solidFill>
                <a:latin typeface="+mj-lt"/>
                <a:ea typeface="Poppins"/>
                <a:cs typeface="Poppins"/>
                <a:sym typeface="Poppins"/>
              </a:rPr>
              <a:t>TSX </a:t>
            </a:r>
          </a:p>
          <a:p>
            <a:pPr marL="0" lvl="0" indent="0" algn="ctr" rtl="0">
              <a:spcBef>
                <a:spcPts val="0"/>
              </a:spcBef>
              <a:spcAft>
                <a:spcPts val="0"/>
              </a:spcAft>
              <a:buNone/>
            </a:pPr>
            <a:r>
              <a:rPr lang="en" sz="800" b="1">
                <a:solidFill>
                  <a:schemeClr val="bg1"/>
                </a:solidFill>
                <a:latin typeface="Poppins"/>
                <a:ea typeface="Poppins"/>
                <a:cs typeface="Poppins"/>
                <a:sym typeface="Poppins"/>
              </a:rPr>
              <a:t>FFM</a:t>
            </a:r>
            <a:endParaRPr sz="800" b="1">
              <a:solidFill>
                <a:schemeClr val="bg1"/>
              </a:solidFill>
              <a:latin typeface="Poppins"/>
              <a:ea typeface="Poppins"/>
              <a:cs typeface="Poppins"/>
              <a:sym typeface="Poppi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reserve="1" userDrawn="1">
  <p:cSld name="large yellow">
    <p:spTree>
      <p:nvGrpSpPr>
        <p:cNvPr id="1" name="Shape 25"/>
        <p:cNvGrpSpPr/>
        <p:nvPr/>
      </p:nvGrpSpPr>
      <p:grpSpPr>
        <a:xfrm>
          <a:off x="0" y="0"/>
          <a:ext cx="0" cy="0"/>
          <a:chOff x="0" y="0"/>
          <a:chExt cx="0" cy="0"/>
        </a:xfrm>
      </p:grpSpPr>
      <p:pic>
        <p:nvPicPr>
          <p:cNvPr id="2" name="Graphic 1">
            <a:extLst>
              <a:ext uri="{FF2B5EF4-FFF2-40B4-BE49-F238E27FC236}">
                <a16:creationId xmlns:a16="http://schemas.microsoft.com/office/drawing/2014/main" id="{B14B9C58-8D6A-158D-FF77-0FAD1F4C1B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19443" y="3762279"/>
            <a:ext cx="5724557" cy="1397951"/>
          </a:xfrm>
          <a:prstGeom prst="rect">
            <a:avLst/>
          </a:prstGeom>
        </p:spPr>
      </p:pic>
      <p:sp>
        <p:nvSpPr>
          <p:cNvPr id="3" name="Google Shape;27;p6">
            <a:extLst>
              <a:ext uri="{FF2B5EF4-FFF2-40B4-BE49-F238E27FC236}">
                <a16:creationId xmlns:a16="http://schemas.microsoft.com/office/drawing/2014/main" id="{35EAA0CF-C694-3743-E2F6-8631C77DE3D1}"/>
              </a:ext>
            </a:extLst>
          </p:cNvPr>
          <p:cNvSpPr txBox="1">
            <a:spLocks noGrp="1"/>
          </p:cNvSpPr>
          <p:nvPr>
            <p:ph type="sldNum" idx="12"/>
          </p:nvPr>
        </p:nvSpPr>
        <p:spPr>
          <a:xfrm>
            <a:off x="8532000" y="4788000"/>
            <a:ext cx="548700" cy="393600"/>
          </a:xfrm>
          <a:prstGeom prst="rect">
            <a:avLst/>
          </a:prstGeom>
        </p:spPr>
        <p:txBody>
          <a:bodyPr spcFirstLastPara="1" wrap="square" lIns="91425" tIns="91425" rIns="91425" bIns="91425" anchor="ctr" anchorCtr="0">
            <a:normAutofit/>
          </a:bodyPr>
          <a:lstStyle>
            <a:lvl1pPr lvl="0">
              <a:buNone/>
              <a:defRPr sz="900">
                <a:solidFill>
                  <a:schemeClr val="tx1"/>
                </a:solidFill>
                <a:latin typeface="Poppins" panose="00000500000000000000" pitchFamily="2" charset="0"/>
                <a:cs typeface="Poppins" panose="00000500000000000000"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5" name="Google Shape;57;p13">
            <a:extLst>
              <a:ext uri="{FF2B5EF4-FFF2-40B4-BE49-F238E27FC236}">
                <a16:creationId xmlns:a16="http://schemas.microsoft.com/office/drawing/2014/main" id="{2D31A611-100E-41A2-FF16-24078782BEFF}"/>
              </a:ext>
            </a:extLst>
          </p:cNvPr>
          <p:cNvGrpSpPr/>
          <p:nvPr userDrawn="1"/>
        </p:nvGrpSpPr>
        <p:grpSpPr>
          <a:xfrm>
            <a:off x="7528204" y="179450"/>
            <a:ext cx="1398404" cy="429286"/>
            <a:chOff x="938275" y="878600"/>
            <a:chExt cx="3647351" cy="1119674"/>
          </a:xfrm>
        </p:grpSpPr>
        <p:pic>
          <p:nvPicPr>
            <p:cNvPr id="6" name="Google Shape;58;p13">
              <a:extLst>
                <a:ext uri="{FF2B5EF4-FFF2-40B4-BE49-F238E27FC236}">
                  <a16:creationId xmlns:a16="http://schemas.microsoft.com/office/drawing/2014/main" id="{50F41663-D3FF-D567-B30B-C940104DB21B}"/>
                </a:ext>
              </a:extLst>
            </p:cNvPr>
            <p:cNvPicPr preferRelativeResize="0"/>
            <p:nvPr/>
          </p:nvPicPr>
          <p:blipFill rotWithShape="1">
            <a:blip r:embed="rId4">
              <a:alphaModFix/>
            </a:blip>
            <a:srcRect l="27071" t="23642" b="21781"/>
            <a:stretch/>
          </p:blipFill>
          <p:spPr>
            <a:xfrm>
              <a:off x="1925725" y="878600"/>
              <a:ext cx="2659901" cy="1119674"/>
            </a:xfrm>
            <a:prstGeom prst="rect">
              <a:avLst/>
            </a:prstGeom>
            <a:noFill/>
            <a:ln>
              <a:noFill/>
            </a:ln>
          </p:spPr>
        </p:pic>
        <p:pic>
          <p:nvPicPr>
            <p:cNvPr id="7" name="Google Shape;59;p13">
              <a:extLst>
                <a:ext uri="{FF2B5EF4-FFF2-40B4-BE49-F238E27FC236}">
                  <a16:creationId xmlns:a16="http://schemas.microsoft.com/office/drawing/2014/main" id="{ED880521-AAD2-6337-1379-1CC52AB2EB27}"/>
                </a:ext>
              </a:extLst>
            </p:cNvPr>
            <p:cNvPicPr preferRelativeResize="0"/>
            <p:nvPr/>
          </p:nvPicPr>
          <p:blipFill rotWithShape="1">
            <a:blip r:embed="rId5">
              <a:alphaModFix/>
            </a:blip>
            <a:srcRect t="23642" r="69767" b="21781"/>
            <a:stretch/>
          </p:blipFill>
          <p:spPr>
            <a:xfrm>
              <a:off x="938275" y="878600"/>
              <a:ext cx="1102675" cy="1119674"/>
            </a:xfrm>
            <a:prstGeom prst="rect">
              <a:avLst/>
            </a:prstGeom>
            <a:noFill/>
            <a:ln>
              <a:noFill/>
            </a:ln>
          </p:spPr>
        </p:pic>
      </p:grpSp>
      <p:sp>
        <p:nvSpPr>
          <p:cNvPr id="8" name="Google Shape;17;p4">
            <a:extLst>
              <a:ext uri="{FF2B5EF4-FFF2-40B4-BE49-F238E27FC236}">
                <a16:creationId xmlns:a16="http://schemas.microsoft.com/office/drawing/2014/main" id="{6F665761-74BE-9AAD-A382-6BF8C3D68350}"/>
              </a:ext>
            </a:extLst>
          </p:cNvPr>
          <p:cNvSpPr txBox="1">
            <a:spLocks noGrp="1"/>
          </p:cNvSpPr>
          <p:nvPr>
            <p:ph type="title"/>
          </p:nvPr>
        </p:nvSpPr>
        <p:spPr>
          <a:xfrm>
            <a:off x="230288" y="169183"/>
            <a:ext cx="8520600" cy="51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200" b="1">
                <a:latin typeface="Poppins Bold" panose="00000800000000000000" pitchFamily="2" charset="0"/>
                <a:ea typeface="Calibri" panose="020F0502020204030204" pitchFamily="34" charset="0"/>
                <a:cs typeface="Poppins Bold" panose="000008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 name="Oval 9">
            <a:extLst>
              <a:ext uri="{FF2B5EF4-FFF2-40B4-BE49-F238E27FC236}">
                <a16:creationId xmlns:a16="http://schemas.microsoft.com/office/drawing/2014/main" id="{EA648969-A61C-2647-CEAD-268A7BAAB741}"/>
              </a:ext>
            </a:extLst>
          </p:cNvPr>
          <p:cNvSpPr/>
          <p:nvPr userDrawn="1"/>
        </p:nvSpPr>
        <p:spPr>
          <a:xfrm>
            <a:off x="143138" y="4569619"/>
            <a:ext cx="487198" cy="487198"/>
          </a:xfrm>
          <a:prstGeom prst="ellipse">
            <a:avLst/>
          </a:prstGeom>
          <a:solidFill>
            <a:schemeClr val="accent4"/>
          </a:solidFill>
          <a:ln w="28575">
            <a:noFill/>
          </a:ln>
        </p:spPr>
        <p:txBody>
          <a:bodyPr spcFirstLastPara="1" wrap="square" lIns="91425" tIns="91425" rIns="91425" bIns="91425" anchor="ctr" anchorCtr="0">
            <a:noAutofit/>
          </a:bodyPr>
          <a:lstStyle/>
          <a:p>
            <a:pPr algn="ctr"/>
            <a:endParaRPr lang="en-AU">
              <a:solidFill>
                <a:srgbClr val="000000"/>
              </a:solidFill>
              <a:latin typeface="Arial"/>
              <a:cs typeface="Arial"/>
            </a:endParaRPr>
          </a:p>
        </p:txBody>
      </p:sp>
      <p:sp>
        <p:nvSpPr>
          <p:cNvPr id="11" name="Google Shape;64;p13">
            <a:extLst>
              <a:ext uri="{FF2B5EF4-FFF2-40B4-BE49-F238E27FC236}">
                <a16:creationId xmlns:a16="http://schemas.microsoft.com/office/drawing/2014/main" id="{E0CE3DC7-D7C7-6F05-A2B1-DFDBDCA577B1}"/>
              </a:ext>
            </a:extLst>
          </p:cNvPr>
          <p:cNvSpPr txBox="1"/>
          <p:nvPr userDrawn="1"/>
        </p:nvSpPr>
        <p:spPr>
          <a:xfrm>
            <a:off x="82086" y="4625960"/>
            <a:ext cx="609301"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chemeClr val="tx1"/>
                </a:solidFill>
                <a:latin typeface="+mj-lt"/>
                <a:ea typeface="Poppins"/>
                <a:cs typeface="Poppins"/>
                <a:sym typeface="Poppins"/>
              </a:rPr>
              <a:t>ASX </a:t>
            </a:r>
            <a:r>
              <a:rPr lang="en" sz="700">
                <a:solidFill>
                  <a:schemeClr val="tx1"/>
                </a:solidFill>
                <a:latin typeface="+mn-lt"/>
                <a:ea typeface="Poppins"/>
                <a:cs typeface="Poppins"/>
                <a:sym typeface="Poppins"/>
              </a:rPr>
              <a:t>|</a:t>
            </a:r>
            <a:r>
              <a:rPr lang="en" sz="700">
                <a:solidFill>
                  <a:schemeClr val="tx1"/>
                </a:solidFill>
                <a:latin typeface="+mj-lt"/>
                <a:ea typeface="Poppins"/>
                <a:cs typeface="Poppins"/>
                <a:sym typeface="Poppins"/>
              </a:rPr>
              <a:t> </a:t>
            </a:r>
            <a:r>
              <a:rPr lang="en" sz="700" b="1">
                <a:solidFill>
                  <a:schemeClr val="tx1"/>
                </a:solidFill>
                <a:latin typeface="+mj-lt"/>
                <a:ea typeface="Poppins"/>
                <a:cs typeface="Poppins"/>
                <a:sym typeface="Poppins"/>
              </a:rPr>
              <a:t>TSX </a:t>
            </a:r>
          </a:p>
          <a:p>
            <a:pPr marL="0" lvl="0" indent="0" algn="ctr" rtl="0">
              <a:spcBef>
                <a:spcPts val="0"/>
              </a:spcBef>
              <a:spcAft>
                <a:spcPts val="0"/>
              </a:spcAft>
              <a:buNone/>
            </a:pPr>
            <a:r>
              <a:rPr lang="en" sz="800" b="1">
                <a:solidFill>
                  <a:schemeClr val="bg1"/>
                </a:solidFill>
                <a:latin typeface="Poppins"/>
                <a:ea typeface="Poppins"/>
                <a:cs typeface="Poppins"/>
                <a:sym typeface="Poppins"/>
              </a:rPr>
              <a:t>FFM</a:t>
            </a:r>
            <a:endParaRPr sz="800" b="1">
              <a:solidFill>
                <a:schemeClr val="bg1"/>
              </a:solidFill>
              <a:latin typeface="Poppins"/>
              <a:ea typeface="Poppins"/>
              <a:cs typeface="Poppins"/>
              <a:sym typeface="Poppins"/>
            </a:endParaRPr>
          </a:p>
        </p:txBody>
      </p:sp>
    </p:spTree>
    <p:extLst>
      <p:ext uri="{BB962C8B-B14F-4D97-AF65-F5344CB8AC3E}">
        <p14:creationId xmlns:p14="http://schemas.microsoft.com/office/powerpoint/2010/main" val="425081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yellow strip">
    <p:spTree>
      <p:nvGrpSpPr>
        <p:cNvPr id="1" name="Shape 28"/>
        <p:cNvGrpSpPr/>
        <p:nvPr/>
      </p:nvGrpSpPr>
      <p:grpSpPr>
        <a:xfrm>
          <a:off x="0" y="0"/>
          <a:ext cx="0" cy="0"/>
          <a:chOff x="0" y="0"/>
          <a:chExt cx="0" cy="0"/>
        </a:xfrm>
      </p:grpSpPr>
      <p:sp>
        <p:nvSpPr>
          <p:cNvPr id="31" name="Google Shape;31;p7"/>
          <p:cNvSpPr txBox="1">
            <a:spLocks noGrp="1"/>
          </p:cNvSpPr>
          <p:nvPr>
            <p:ph type="sldNum" idx="12"/>
          </p:nvPr>
        </p:nvSpPr>
        <p:spPr>
          <a:xfrm>
            <a:off x="8532000" y="4788000"/>
            <a:ext cx="548700" cy="393600"/>
          </a:xfrm>
          <a:prstGeom prst="rect">
            <a:avLst/>
          </a:prstGeom>
        </p:spPr>
        <p:txBody>
          <a:bodyPr spcFirstLastPara="1" wrap="square" lIns="91425" tIns="91425" rIns="91425" bIns="91425" anchor="ctr" anchorCtr="0">
            <a:normAutofit/>
          </a:bodyPr>
          <a:lstStyle>
            <a:lvl1pPr lvl="0">
              <a:buNone/>
              <a:defRPr sz="900">
                <a:solidFill>
                  <a:schemeClr val="tx1"/>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 name="Google Shape;143;p16">
            <a:extLst>
              <a:ext uri="{FF2B5EF4-FFF2-40B4-BE49-F238E27FC236}">
                <a16:creationId xmlns:a16="http://schemas.microsoft.com/office/drawing/2014/main" id="{5444BAFB-2BA5-6D6F-14B4-FFF2D9462EA7}"/>
              </a:ext>
            </a:extLst>
          </p:cNvPr>
          <p:cNvCxnSpPr>
            <a:cxnSpLocks/>
          </p:cNvCxnSpPr>
          <p:nvPr userDrawn="1"/>
        </p:nvCxnSpPr>
        <p:spPr>
          <a:xfrm>
            <a:off x="0" y="5143500"/>
            <a:ext cx="9144000" cy="0"/>
          </a:xfrm>
          <a:prstGeom prst="straightConnector1">
            <a:avLst/>
          </a:prstGeom>
          <a:noFill/>
          <a:ln w="82550" cap="flat" cmpd="sng">
            <a:solidFill>
              <a:srgbClr val="FFD503"/>
            </a:solidFill>
            <a:prstDash val="solid"/>
            <a:round/>
            <a:headEnd type="none" w="med" len="med"/>
            <a:tailEnd type="none" w="med" len="med"/>
          </a:ln>
        </p:spPr>
      </p:cxnSp>
      <p:grpSp>
        <p:nvGrpSpPr>
          <p:cNvPr id="3" name="Google Shape;57;p13">
            <a:extLst>
              <a:ext uri="{FF2B5EF4-FFF2-40B4-BE49-F238E27FC236}">
                <a16:creationId xmlns:a16="http://schemas.microsoft.com/office/drawing/2014/main" id="{87F5F7BF-160D-01A6-CDDD-D3BCCCC5614F}"/>
              </a:ext>
            </a:extLst>
          </p:cNvPr>
          <p:cNvGrpSpPr/>
          <p:nvPr userDrawn="1"/>
        </p:nvGrpSpPr>
        <p:grpSpPr>
          <a:xfrm>
            <a:off x="7528204" y="179450"/>
            <a:ext cx="1398404" cy="429286"/>
            <a:chOff x="938275" y="878600"/>
            <a:chExt cx="3647351" cy="1119674"/>
          </a:xfrm>
        </p:grpSpPr>
        <p:pic>
          <p:nvPicPr>
            <p:cNvPr id="4" name="Google Shape;58;p13">
              <a:extLst>
                <a:ext uri="{FF2B5EF4-FFF2-40B4-BE49-F238E27FC236}">
                  <a16:creationId xmlns:a16="http://schemas.microsoft.com/office/drawing/2014/main" id="{0808824C-8735-057E-7CC9-0C4EF3A5C202}"/>
                </a:ext>
              </a:extLst>
            </p:cNvPr>
            <p:cNvPicPr preferRelativeResize="0"/>
            <p:nvPr/>
          </p:nvPicPr>
          <p:blipFill rotWithShape="1">
            <a:blip r:embed="rId2">
              <a:alphaModFix/>
            </a:blip>
            <a:srcRect l="27071" t="23642" b="21781"/>
            <a:stretch/>
          </p:blipFill>
          <p:spPr>
            <a:xfrm>
              <a:off x="1925725" y="878600"/>
              <a:ext cx="2659901" cy="1119674"/>
            </a:xfrm>
            <a:prstGeom prst="rect">
              <a:avLst/>
            </a:prstGeom>
            <a:noFill/>
            <a:ln>
              <a:noFill/>
            </a:ln>
          </p:spPr>
        </p:pic>
        <p:pic>
          <p:nvPicPr>
            <p:cNvPr id="5" name="Google Shape;59;p13">
              <a:extLst>
                <a:ext uri="{FF2B5EF4-FFF2-40B4-BE49-F238E27FC236}">
                  <a16:creationId xmlns:a16="http://schemas.microsoft.com/office/drawing/2014/main" id="{7F96B68E-2A25-B80B-B2F7-545709929E67}"/>
                </a:ext>
              </a:extLst>
            </p:cNvPr>
            <p:cNvPicPr preferRelativeResize="0"/>
            <p:nvPr/>
          </p:nvPicPr>
          <p:blipFill rotWithShape="1">
            <a:blip r:embed="rId3">
              <a:alphaModFix/>
            </a:blip>
            <a:srcRect t="23642" r="69767" b="21781"/>
            <a:stretch/>
          </p:blipFill>
          <p:spPr>
            <a:xfrm>
              <a:off x="938275" y="878600"/>
              <a:ext cx="1102675" cy="1119674"/>
            </a:xfrm>
            <a:prstGeom prst="rect">
              <a:avLst/>
            </a:prstGeom>
            <a:noFill/>
            <a:ln>
              <a:noFill/>
            </a:ln>
          </p:spPr>
        </p:pic>
      </p:grpSp>
      <p:sp>
        <p:nvSpPr>
          <p:cNvPr id="9" name="Google Shape;17;p4">
            <a:extLst>
              <a:ext uri="{FF2B5EF4-FFF2-40B4-BE49-F238E27FC236}">
                <a16:creationId xmlns:a16="http://schemas.microsoft.com/office/drawing/2014/main" id="{DCB14E47-1393-B5D5-0883-4A4904BCAD10}"/>
              </a:ext>
            </a:extLst>
          </p:cNvPr>
          <p:cNvSpPr txBox="1">
            <a:spLocks noGrp="1"/>
          </p:cNvSpPr>
          <p:nvPr>
            <p:ph type="title"/>
          </p:nvPr>
        </p:nvSpPr>
        <p:spPr>
          <a:xfrm>
            <a:off x="230288" y="179449"/>
            <a:ext cx="8520600" cy="4997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200" b="1">
                <a:latin typeface="Poppins Bold" panose="00000800000000000000" pitchFamily="2" charset="0"/>
                <a:ea typeface="Calibri" panose="020F0502020204030204" pitchFamily="34" charset="0"/>
                <a:cs typeface="Poppins Bold" panose="000008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 name="Oval 5">
            <a:extLst>
              <a:ext uri="{FF2B5EF4-FFF2-40B4-BE49-F238E27FC236}">
                <a16:creationId xmlns:a16="http://schemas.microsoft.com/office/drawing/2014/main" id="{04D7B0E7-7D2F-FB5B-6B64-E2E2E493C27C}"/>
              </a:ext>
            </a:extLst>
          </p:cNvPr>
          <p:cNvSpPr/>
          <p:nvPr userDrawn="1"/>
        </p:nvSpPr>
        <p:spPr>
          <a:xfrm>
            <a:off x="143138" y="4569619"/>
            <a:ext cx="487198" cy="487198"/>
          </a:xfrm>
          <a:prstGeom prst="ellipse">
            <a:avLst/>
          </a:prstGeom>
          <a:solidFill>
            <a:schemeClr val="accent4"/>
          </a:solidFill>
          <a:ln w="28575">
            <a:noFill/>
          </a:ln>
        </p:spPr>
        <p:txBody>
          <a:bodyPr spcFirstLastPara="1" wrap="square" lIns="91425" tIns="91425" rIns="91425" bIns="91425" anchor="ctr" anchorCtr="0">
            <a:noAutofit/>
          </a:bodyPr>
          <a:lstStyle/>
          <a:p>
            <a:pPr algn="ctr"/>
            <a:endParaRPr lang="en-AU">
              <a:solidFill>
                <a:srgbClr val="000000"/>
              </a:solidFill>
              <a:latin typeface="Arial"/>
              <a:cs typeface="Arial"/>
            </a:endParaRPr>
          </a:p>
        </p:txBody>
      </p:sp>
      <p:sp>
        <p:nvSpPr>
          <p:cNvPr id="8" name="Google Shape;64;p13">
            <a:extLst>
              <a:ext uri="{FF2B5EF4-FFF2-40B4-BE49-F238E27FC236}">
                <a16:creationId xmlns:a16="http://schemas.microsoft.com/office/drawing/2014/main" id="{86A2B6F6-E49E-8344-8DF4-0BE526134219}"/>
              </a:ext>
            </a:extLst>
          </p:cNvPr>
          <p:cNvSpPr txBox="1"/>
          <p:nvPr userDrawn="1"/>
        </p:nvSpPr>
        <p:spPr>
          <a:xfrm>
            <a:off x="82086" y="4625960"/>
            <a:ext cx="609301"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chemeClr val="tx1"/>
                </a:solidFill>
                <a:latin typeface="+mj-lt"/>
                <a:ea typeface="Poppins"/>
                <a:cs typeface="Poppins"/>
                <a:sym typeface="Poppins"/>
              </a:rPr>
              <a:t>ASX </a:t>
            </a:r>
            <a:r>
              <a:rPr lang="en" sz="700">
                <a:solidFill>
                  <a:schemeClr val="tx1"/>
                </a:solidFill>
                <a:latin typeface="+mn-lt"/>
                <a:ea typeface="Poppins"/>
                <a:cs typeface="Poppins"/>
                <a:sym typeface="Poppins"/>
              </a:rPr>
              <a:t>|</a:t>
            </a:r>
            <a:r>
              <a:rPr lang="en" sz="700">
                <a:solidFill>
                  <a:schemeClr val="tx1"/>
                </a:solidFill>
                <a:latin typeface="+mj-lt"/>
                <a:ea typeface="Poppins"/>
                <a:cs typeface="Poppins"/>
                <a:sym typeface="Poppins"/>
              </a:rPr>
              <a:t> </a:t>
            </a:r>
            <a:r>
              <a:rPr lang="en" sz="700" b="1">
                <a:solidFill>
                  <a:schemeClr val="tx1"/>
                </a:solidFill>
                <a:latin typeface="+mj-lt"/>
                <a:ea typeface="Poppins"/>
                <a:cs typeface="Poppins"/>
                <a:sym typeface="Poppins"/>
              </a:rPr>
              <a:t>TSX </a:t>
            </a:r>
          </a:p>
          <a:p>
            <a:pPr marL="0" lvl="0" indent="0" algn="ctr" rtl="0">
              <a:spcBef>
                <a:spcPts val="0"/>
              </a:spcBef>
              <a:spcAft>
                <a:spcPts val="0"/>
              </a:spcAft>
              <a:buNone/>
            </a:pPr>
            <a:r>
              <a:rPr lang="en" sz="800" b="1">
                <a:solidFill>
                  <a:schemeClr val="bg1"/>
                </a:solidFill>
                <a:latin typeface="Poppins"/>
                <a:ea typeface="Poppins"/>
                <a:cs typeface="Poppins"/>
                <a:sym typeface="Poppins"/>
              </a:rPr>
              <a:t>FFM</a:t>
            </a:r>
            <a:endParaRPr sz="800" b="1">
              <a:solidFill>
                <a:schemeClr val="bg1"/>
              </a:solidFill>
              <a:latin typeface="Poppins"/>
              <a:ea typeface="Poppins"/>
              <a:cs typeface="Poppins"/>
              <a:sym typeface="Poppi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28"/>
        <p:cNvGrpSpPr/>
        <p:nvPr/>
      </p:nvGrpSpPr>
      <p:grpSpPr>
        <a:xfrm>
          <a:off x="0" y="0"/>
          <a:ext cx="0" cy="0"/>
          <a:chOff x="0" y="0"/>
          <a:chExt cx="0" cy="0"/>
        </a:xfrm>
      </p:grpSpPr>
      <p:sp>
        <p:nvSpPr>
          <p:cNvPr id="31" name="Google Shape;31;p7"/>
          <p:cNvSpPr txBox="1">
            <a:spLocks noGrp="1"/>
          </p:cNvSpPr>
          <p:nvPr>
            <p:ph type="sldNum" idx="12"/>
          </p:nvPr>
        </p:nvSpPr>
        <p:spPr>
          <a:xfrm>
            <a:off x="8532000" y="4788000"/>
            <a:ext cx="548700" cy="393600"/>
          </a:xfrm>
          <a:prstGeom prst="rect">
            <a:avLst/>
          </a:prstGeom>
        </p:spPr>
        <p:txBody>
          <a:bodyPr spcFirstLastPara="1" wrap="square" lIns="91425" tIns="91425" rIns="91425" bIns="91425" anchor="ctr" anchorCtr="0">
            <a:normAutofit/>
          </a:bodyPr>
          <a:lstStyle>
            <a:lvl1pPr lvl="0">
              <a:buNone/>
              <a:defRPr sz="900">
                <a:solidFill>
                  <a:schemeClr val="tx1"/>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3" name="Google Shape;57;p13">
            <a:extLst>
              <a:ext uri="{FF2B5EF4-FFF2-40B4-BE49-F238E27FC236}">
                <a16:creationId xmlns:a16="http://schemas.microsoft.com/office/drawing/2014/main" id="{87F5F7BF-160D-01A6-CDDD-D3BCCCC5614F}"/>
              </a:ext>
            </a:extLst>
          </p:cNvPr>
          <p:cNvGrpSpPr/>
          <p:nvPr userDrawn="1"/>
        </p:nvGrpSpPr>
        <p:grpSpPr>
          <a:xfrm>
            <a:off x="7528204" y="179450"/>
            <a:ext cx="1398404" cy="429286"/>
            <a:chOff x="938275" y="878600"/>
            <a:chExt cx="3647351" cy="1119674"/>
          </a:xfrm>
        </p:grpSpPr>
        <p:pic>
          <p:nvPicPr>
            <p:cNvPr id="4" name="Google Shape;58;p13">
              <a:extLst>
                <a:ext uri="{FF2B5EF4-FFF2-40B4-BE49-F238E27FC236}">
                  <a16:creationId xmlns:a16="http://schemas.microsoft.com/office/drawing/2014/main" id="{0808824C-8735-057E-7CC9-0C4EF3A5C202}"/>
                </a:ext>
              </a:extLst>
            </p:cNvPr>
            <p:cNvPicPr preferRelativeResize="0"/>
            <p:nvPr/>
          </p:nvPicPr>
          <p:blipFill rotWithShape="1">
            <a:blip r:embed="rId2">
              <a:alphaModFix/>
            </a:blip>
            <a:srcRect l="27071" t="23642" b="21781"/>
            <a:stretch/>
          </p:blipFill>
          <p:spPr>
            <a:xfrm>
              <a:off x="1925725" y="878600"/>
              <a:ext cx="2659901" cy="1119674"/>
            </a:xfrm>
            <a:prstGeom prst="rect">
              <a:avLst/>
            </a:prstGeom>
            <a:noFill/>
            <a:ln>
              <a:noFill/>
            </a:ln>
          </p:spPr>
        </p:pic>
        <p:pic>
          <p:nvPicPr>
            <p:cNvPr id="5" name="Google Shape;59;p13">
              <a:extLst>
                <a:ext uri="{FF2B5EF4-FFF2-40B4-BE49-F238E27FC236}">
                  <a16:creationId xmlns:a16="http://schemas.microsoft.com/office/drawing/2014/main" id="{7F96B68E-2A25-B80B-B2F7-545709929E67}"/>
                </a:ext>
              </a:extLst>
            </p:cNvPr>
            <p:cNvPicPr preferRelativeResize="0"/>
            <p:nvPr/>
          </p:nvPicPr>
          <p:blipFill rotWithShape="1">
            <a:blip r:embed="rId3">
              <a:alphaModFix/>
            </a:blip>
            <a:srcRect t="23642" r="69767" b="21781"/>
            <a:stretch/>
          </p:blipFill>
          <p:spPr>
            <a:xfrm>
              <a:off x="938275" y="878600"/>
              <a:ext cx="1102675" cy="1119674"/>
            </a:xfrm>
            <a:prstGeom prst="rect">
              <a:avLst/>
            </a:prstGeom>
            <a:noFill/>
            <a:ln>
              <a:noFill/>
            </a:ln>
          </p:spPr>
        </p:pic>
      </p:grpSp>
      <p:sp>
        <p:nvSpPr>
          <p:cNvPr id="9" name="Google Shape;17;p4">
            <a:extLst>
              <a:ext uri="{FF2B5EF4-FFF2-40B4-BE49-F238E27FC236}">
                <a16:creationId xmlns:a16="http://schemas.microsoft.com/office/drawing/2014/main" id="{DCB14E47-1393-B5D5-0883-4A4904BCAD10}"/>
              </a:ext>
            </a:extLst>
          </p:cNvPr>
          <p:cNvSpPr txBox="1">
            <a:spLocks noGrp="1"/>
          </p:cNvSpPr>
          <p:nvPr>
            <p:ph type="title"/>
          </p:nvPr>
        </p:nvSpPr>
        <p:spPr>
          <a:xfrm>
            <a:off x="230288" y="179449"/>
            <a:ext cx="8520600" cy="4997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200" b="1">
                <a:latin typeface="Poppins Bold" panose="00000800000000000000" pitchFamily="2" charset="0"/>
                <a:ea typeface="Calibri" panose="020F0502020204030204" pitchFamily="34" charset="0"/>
                <a:cs typeface="Poppins Bold" panose="000008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 name="Oval 5">
            <a:extLst>
              <a:ext uri="{FF2B5EF4-FFF2-40B4-BE49-F238E27FC236}">
                <a16:creationId xmlns:a16="http://schemas.microsoft.com/office/drawing/2014/main" id="{04D7B0E7-7D2F-FB5B-6B64-E2E2E493C27C}"/>
              </a:ext>
            </a:extLst>
          </p:cNvPr>
          <p:cNvSpPr/>
          <p:nvPr userDrawn="1"/>
        </p:nvSpPr>
        <p:spPr>
          <a:xfrm>
            <a:off x="143138" y="4569619"/>
            <a:ext cx="487198" cy="487198"/>
          </a:xfrm>
          <a:prstGeom prst="ellipse">
            <a:avLst/>
          </a:prstGeom>
          <a:solidFill>
            <a:schemeClr val="accent4"/>
          </a:solidFill>
          <a:ln w="28575">
            <a:noFill/>
          </a:ln>
        </p:spPr>
        <p:txBody>
          <a:bodyPr spcFirstLastPara="1" wrap="square" lIns="91425" tIns="91425" rIns="91425" bIns="91425" anchor="ctr" anchorCtr="0">
            <a:noAutofit/>
          </a:bodyPr>
          <a:lstStyle/>
          <a:p>
            <a:pPr algn="ctr"/>
            <a:endParaRPr lang="en-AU">
              <a:solidFill>
                <a:srgbClr val="000000"/>
              </a:solidFill>
              <a:latin typeface="Arial"/>
              <a:cs typeface="Arial"/>
            </a:endParaRPr>
          </a:p>
        </p:txBody>
      </p:sp>
      <p:sp>
        <p:nvSpPr>
          <p:cNvPr id="8" name="Google Shape;64;p13">
            <a:extLst>
              <a:ext uri="{FF2B5EF4-FFF2-40B4-BE49-F238E27FC236}">
                <a16:creationId xmlns:a16="http://schemas.microsoft.com/office/drawing/2014/main" id="{86A2B6F6-E49E-8344-8DF4-0BE526134219}"/>
              </a:ext>
            </a:extLst>
          </p:cNvPr>
          <p:cNvSpPr txBox="1"/>
          <p:nvPr userDrawn="1"/>
        </p:nvSpPr>
        <p:spPr>
          <a:xfrm>
            <a:off x="82086" y="4625960"/>
            <a:ext cx="609301"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chemeClr val="tx1"/>
                </a:solidFill>
                <a:latin typeface="+mj-lt"/>
                <a:ea typeface="Poppins"/>
                <a:cs typeface="Poppins"/>
                <a:sym typeface="Poppins"/>
              </a:rPr>
              <a:t>ASX </a:t>
            </a:r>
            <a:r>
              <a:rPr lang="en" sz="700">
                <a:solidFill>
                  <a:schemeClr val="tx1"/>
                </a:solidFill>
                <a:latin typeface="+mn-lt"/>
                <a:ea typeface="Poppins"/>
                <a:cs typeface="Poppins"/>
                <a:sym typeface="Poppins"/>
              </a:rPr>
              <a:t>|</a:t>
            </a:r>
            <a:r>
              <a:rPr lang="en" sz="700">
                <a:solidFill>
                  <a:schemeClr val="tx1"/>
                </a:solidFill>
                <a:latin typeface="+mj-lt"/>
                <a:ea typeface="Poppins"/>
                <a:cs typeface="Poppins"/>
                <a:sym typeface="Poppins"/>
              </a:rPr>
              <a:t> </a:t>
            </a:r>
            <a:r>
              <a:rPr lang="en" sz="700" b="1">
                <a:solidFill>
                  <a:schemeClr val="tx1"/>
                </a:solidFill>
                <a:latin typeface="+mj-lt"/>
                <a:ea typeface="Poppins"/>
                <a:cs typeface="Poppins"/>
                <a:sym typeface="Poppins"/>
              </a:rPr>
              <a:t>TSX </a:t>
            </a:r>
          </a:p>
          <a:p>
            <a:pPr marL="0" lvl="0" indent="0" algn="ctr" rtl="0">
              <a:spcBef>
                <a:spcPts val="0"/>
              </a:spcBef>
              <a:spcAft>
                <a:spcPts val="0"/>
              </a:spcAft>
              <a:buNone/>
            </a:pPr>
            <a:r>
              <a:rPr lang="en" sz="800" b="1">
                <a:solidFill>
                  <a:schemeClr val="bg1"/>
                </a:solidFill>
                <a:latin typeface="Poppins"/>
                <a:ea typeface="Poppins"/>
                <a:cs typeface="Poppins"/>
                <a:sym typeface="Poppins"/>
              </a:rPr>
              <a:t>FFM</a:t>
            </a:r>
            <a:endParaRPr sz="800" b="1">
              <a:solidFill>
                <a:schemeClr val="bg1"/>
              </a:solidFill>
              <a:latin typeface="Poppins"/>
              <a:ea typeface="Poppins"/>
              <a:cs typeface="Poppins"/>
              <a:sym typeface="Poppins"/>
            </a:endParaRPr>
          </a:p>
        </p:txBody>
      </p:sp>
    </p:spTree>
    <p:extLst>
      <p:ext uri="{BB962C8B-B14F-4D97-AF65-F5344CB8AC3E}">
        <p14:creationId xmlns:p14="http://schemas.microsoft.com/office/powerpoint/2010/main" val="2931384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reserve="1" userDrawn="1">
  <p:cSld name="plain ">
    <p:spTree>
      <p:nvGrpSpPr>
        <p:cNvPr id="1" name="Shape 28"/>
        <p:cNvGrpSpPr/>
        <p:nvPr/>
      </p:nvGrpSpPr>
      <p:grpSpPr>
        <a:xfrm>
          <a:off x="0" y="0"/>
          <a:ext cx="0" cy="0"/>
          <a:chOff x="0" y="0"/>
          <a:chExt cx="0" cy="0"/>
        </a:xfrm>
      </p:grpSpPr>
      <p:sp>
        <p:nvSpPr>
          <p:cNvPr id="6" name="Rectangle 5">
            <a:extLst>
              <a:ext uri="{FF2B5EF4-FFF2-40B4-BE49-F238E27FC236}">
                <a16:creationId xmlns:a16="http://schemas.microsoft.com/office/drawing/2014/main" id="{09652E1A-3C79-C529-5AB2-FB472B6B123D}"/>
              </a:ext>
            </a:extLst>
          </p:cNvPr>
          <p:cNvSpPr/>
          <p:nvPr userDrawn="1"/>
        </p:nvSpPr>
        <p:spPr>
          <a:xfrm>
            <a:off x="0" y="0"/>
            <a:ext cx="9144000" cy="514350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Google Shape;31;p7"/>
          <p:cNvSpPr txBox="1">
            <a:spLocks noGrp="1"/>
          </p:cNvSpPr>
          <p:nvPr>
            <p:ph type="sldNum" idx="12"/>
          </p:nvPr>
        </p:nvSpPr>
        <p:spPr>
          <a:xfrm>
            <a:off x="8532000" y="4788000"/>
            <a:ext cx="548700" cy="393600"/>
          </a:xfrm>
          <a:prstGeom prst="rect">
            <a:avLst/>
          </a:prstGeom>
        </p:spPr>
        <p:txBody>
          <a:bodyPr spcFirstLastPara="1" wrap="square" lIns="91425" tIns="91425" rIns="91425" bIns="91425" anchor="ctr" anchorCtr="0">
            <a:normAutofit/>
          </a:bodyPr>
          <a:lstStyle>
            <a:lvl1pPr lvl="0">
              <a:buNone/>
              <a:defRPr sz="900">
                <a:solidFill>
                  <a:schemeClr val="tx1"/>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3" name="Google Shape;57;p13">
            <a:extLst>
              <a:ext uri="{FF2B5EF4-FFF2-40B4-BE49-F238E27FC236}">
                <a16:creationId xmlns:a16="http://schemas.microsoft.com/office/drawing/2014/main" id="{87F5F7BF-160D-01A6-CDDD-D3BCCCC5614F}"/>
              </a:ext>
            </a:extLst>
          </p:cNvPr>
          <p:cNvGrpSpPr/>
          <p:nvPr userDrawn="1"/>
        </p:nvGrpSpPr>
        <p:grpSpPr>
          <a:xfrm>
            <a:off x="7528204" y="179450"/>
            <a:ext cx="1398404" cy="429286"/>
            <a:chOff x="938275" y="878600"/>
            <a:chExt cx="3647351" cy="1119674"/>
          </a:xfrm>
        </p:grpSpPr>
        <p:pic>
          <p:nvPicPr>
            <p:cNvPr id="4" name="Google Shape;58;p13">
              <a:extLst>
                <a:ext uri="{FF2B5EF4-FFF2-40B4-BE49-F238E27FC236}">
                  <a16:creationId xmlns:a16="http://schemas.microsoft.com/office/drawing/2014/main" id="{0808824C-8735-057E-7CC9-0C4EF3A5C202}"/>
                </a:ext>
              </a:extLst>
            </p:cNvPr>
            <p:cNvPicPr preferRelativeResize="0"/>
            <p:nvPr/>
          </p:nvPicPr>
          <p:blipFill rotWithShape="1">
            <a:blip r:embed="rId2">
              <a:alphaModFix/>
            </a:blip>
            <a:srcRect l="27071" t="23642" b="21781"/>
            <a:stretch/>
          </p:blipFill>
          <p:spPr>
            <a:xfrm>
              <a:off x="1925725" y="878600"/>
              <a:ext cx="2659901" cy="1119674"/>
            </a:xfrm>
            <a:prstGeom prst="rect">
              <a:avLst/>
            </a:prstGeom>
            <a:noFill/>
            <a:ln>
              <a:noFill/>
            </a:ln>
          </p:spPr>
        </p:pic>
        <p:pic>
          <p:nvPicPr>
            <p:cNvPr id="5" name="Google Shape;59;p13">
              <a:extLst>
                <a:ext uri="{FF2B5EF4-FFF2-40B4-BE49-F238E27FC236}">
                  <a16:creationId xmlns:a16="http://schemas.microsoft.com/office/drawing/2014/main" id="{7F96B68E-2A25-B80B-B2F7-545709929E67}"/>
                </a:ext>
              </a:extLst>
            </p:cNvPr>
            <p:cNvPicPr preferRelativeResize="0"/>
            <p:nvPr/>
          </p:nvPicPr>
          <p:blipFill rotWithShape="1">
            <a:blip r:embed="rId3">
              <a:alphaModFix/>
            </a:blip>
            <a:srcRect t="23642" r="69767" b="21781"/>
            <a:stretch/>
          </p:blipFill>
          <p:spPr>
            <a:xfrm>
              <a:off x="938275" y="878600"/>
              <a:ext cx="1102675" cy="1119674"/>
            </a:xfrm>
            <a:prstGeom prst="rect">
              <a:avLst/>
            </a:prstGeom>
            <a:noFill/>
            <a:ln>
              <a:noFill/>
            </a:ln>
          </p:spPr>
        </p:pic>
      </p:grpSp>
      <p:sp>
        <p:nvSpPr>
          <p:cNvPr id="9" name="Google Shape;17;p4">
            <a:extLst>
              <a:ext uri="{FF2B5EF4-FFF2-40B4-BE49-F238E27FC236}">
                <a16:creationId xmlns:a16="http://schemas.microsoft.com/office/drawing/2014/main" id="{DCB14E47-1393-B5D5-0883-4A4904BCAD10}"/>
              </a:ext>
            </a:extLst>
          </p:cNvPr>
          <p:cNvSpPr txBox="1">
            <a:spLocks noGrp="1"/>
          </p:cNvSpPr>
          <p:nvPr>
            <p:ph type="title"/>
          </p:nvPr>
        </p:nvSpPr>
        <p:spPr>
          <a:xfrm>
            <a:off x="230288" y="179449"/>
            <a:ext cx="8520600" cy="4997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200" b="1">
                <a:latin typeface="Poppins Bold" panose="00000800000000000000" pitchFamily="2" charset="0"/>
                <a:ea typeface="Calibri" panose="020F0502020204030204" pitchFamily="34" charset="0"/>
                <a:cs typeface="Poppins Bold" panose="000008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 name="Oval 1">
            <a:extLst>
              <a:ext uri="{FF2B5EF4-FFF2-40B4-BE49-F238E27FC236}">
                <a16:creationId xmlns:a16="http://schemas.microsoft.com/office/drawing/2014/main" id="{F682FDF0-F988-46DC-4A5D-71D6C9DD4E25}"/>
              </a:ext>
            </a:extLst>
          </p:cNvPr>
          <p:cNvSpPr/>
          <p:nvPr userDrawn="1"/>
        </p:nvSpPr>
        <p:spPr>
          <a:xfrm>
            <a:off x="143138" y="4569619"/>
            <a:ext cx="487198" cy="487198"/>
          </a:xfrm>
          <a:prstGeom prst="ellipse">
            <a:avLst/>
          </a:prstGeom>
          <a:solidFill>
            <a:schemeClr val="accent4"/>
          </a:solidFill>
          <a:ln w="28575">
            <a:noFill/>
          </a:ln>
        </p:spPr>
        <p:txBody>
          <a:bodyPr spcFirstLastPara="1" wrap="square" lIns="91425" tIns="91425" rIns="91425" bIns="91425" anchor="ctr" anchorCtr="0">
            <a:noAutofit/>
          </a:bodyPr>
          <a:lstStyle/>
          <a:p>
            <a:pPr algn="ctr"/>
            <a:endParaRPr lang="en-AU">
              <a:solidFill>
                <a:srgbClr val="000000"/>
              </a:solidFill>
              <a:latin typeface="Arial"/>
              <a:cs typeface="Arial"/>
            </a:endParaRPr>
          </a:p>
        </p:txBody>
      </p:sp>
      <p:sp>
        <p:nvSpPr>
          <p:cNvPr id="8" name="Google Shape;64;p13">
            <a:extLst>
              <a:ext uri="{FF2B5EF4-FFF2-40B4-BE49-F238E27FC236}">
                <a16:creationId xmlns:a16="http://schemas.microsoft.com/office/drawing/2014/main" id="{59A4B998-A8E1-9F2E-09E0-6A21307624FB}"/>
              </a:ext>
            </a:extLst>
          </p:cNvPr>
          <p:cNvSpPr txBox="1"/>
          <p:nvPr userDrawn="1"/>
        </p:nvSpPr>
        <p:spPr>
          <a:xfrm>
            <a:off x="82086" y="4625960"/>
            <a:ext cx="609301"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chemeClr val="tx1"/>
                </a:solidFill>
                <a:latin typeface="+mj-lt"/>
                <a:ea typeface="Poppins"/>
                <a:cs typeface="Poppins"/>
                <a:sym typeface="Poppins"/>
              </a:rPr>
              <a:t>ASX </a:t>
            </a:r>
            <a:r>
              <a:rPr lang="en" sz="700">
                <a:solidFill>
                  <a:schemeClr val="tx1"/>
                </a:solidFill>
                <a:latin typeface="+mn-lt"/>
                <a:ea typeface="Poppins"/>
                <a:cs typeface="Poppins"/>
                <a:sym typeface="Poppins"/>
              </a:rPr>
              <a:t>|</a:t>
            </a:r>
            <a:r>
              <a:rPr lang="en" sz="700">
                <a:solidFill>
                  <a:schemeClr val="tx1"/>
                </a:solidFill>
                <a:latin typeface="+mj-lt"/>
                <a:ea typeface="Poppins"/>
                <a:cs typeface="Poppins"/>
                <a:sym typeface="Poppins"/>
              </a:rPr>
              <a:t> </a:t>
            </a:r>
            <a:r>
              <a:rPr lang="en" sz="700" b="1">
                <a:solidFill>
                  <a:schemeClr val="tx1"/>
                </a:solidFill>
                <a:latin typeface="+mj-lt"/>
                <a:ea typeface="Poppins"/>
                <a:cs typeface="Poppins"/>
                <a:sym typeface="Poppins"/>
              </a:rPr>
              <a:t>TSX </a:t>
            </a:r>
          </a:p>
          <a:p>
            <a:pPr marL="0" lvl="0" indent="0" algn="ctr" rtl="0">
              <a:spcBef>
                <a:spcPts val="0"/>
              </a:spcBef>
              <a:spcAft>
                <a:spcPts val="0"/>
              </a:spcAft>
              <a:buNone/>
            </a:pPr>
            <a:r>
              <a:rPr lang="en" sz="800" b="1">
                <a:solidFill>
                  <a:schemeClr val="bg1"/>
                </a:solidFill>
                <a:latin typeface="Poppins"/>
                <a:ea typeface="Poppins"/>
                <a:cs typeface="Poppins"/>
                <a:sym typeface="Poppins"/>
              </a:rPr>
              <a:t>FFM</a:t>
            </a:r>
            <a:endParaRPr sz="800" b="1">
              <a:solidFill>
                <a:schemeClr val="bg1"/>
              </a:solidFill>
              <a:latin typeface="Poppins"/>
              <a:ea typeface="Poppins"/>
              <a:cs typeface="Poppins"/>
              <a:sym typeface="Poppins"/>
            </a:endParaRPr>
          </a:p>
        </p:txBody>
      </p:sp>
    </p:spTree>
    <p:extLst>
      <p:ext uri="{BB962C8B-B14F-4D97-AF65-F5344CB8AC3E}">
        <p14:creationId xmlns:p14="http://schemas.microsoft.com/office/powerpoint/2010/main" val="1924056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reserve="1" userDrawn="1">
  <p:cSld name="Light grey">
    <p:spTree>
      <p:nvGrpSpPr>
        <p:cNvPr id="1" name="Shape 25"/>
        <p:cNvGrpSpPr/>
        <p:nvPr/>
      </p:nvGrpSpPr>
      <p:grpSpPr>
        <a:xfrm>
          <a:off x="0" y="0"/>
          <a:ext cx="0" cy="0"/>
          <a:chOff x="0" y="0"/>
          <a:chExt cx="0" cy="0"/>
        </a:xfrm>
      </p:grpSpPr>
      <p:pic>
        <p:nvPicPr>
          <p:cNvPr id="13" name="Graphic 12">
            <a:extLst>
              <a:ext uri="{FF2B5EF4-FFF2-40B4-BE49-F238E27FC236}">
                <a16:creationId xmlns:a16="http://schemas.microsoft.com/office/drawing/2014/main" id="{C5690505-EF7A-6A35-DABA-AD7F0CB3E77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4449"/>
          <a:stretch/>
        </p:blipFill>
        <p:spPr>
          <a:xfrm>
            <a:off x="3544705" y="4193435"/>
            <a:ext cx="5599295" cy="1007216"/>
          </a:xfrm>
          <a:prstGeom prst="rect">
            <a:avLst/>
          </a:prstGeom>
        </p:spPr>
      </p:pic>
      <p:grpSp>
        <p:nvGrpSpPr>
          <p:cNvPr id="6" name="Google Shape;57;p13">
            <a:extLst>
              <a:ext uri="{FF2B5EF4-FFF2-40B4-BE49-F238E27FC236}">
                <a16:creationId xmlns:a16="http://schemas.microsoft.com/office/drawing/2014/main" id="{6D42BFF1-6203-54C1-91C7-669CF20333FF}"/>
              </a:ext>
            </a:extLst>
          </p:cNvPr>
          <p:cNvGrpSpPr/>
          <p:nvPr userDrawn="1"/>
        </p:nvGrpSpPr>
        <p:grpSpPr>
          <a:xfrm>
            <a:off x="7528204" y="179450"/>
            <a:ext cx="1398404" cy="429286"/>
            <a:chOff x="938275" y="878600"/>
            <a:chExt cx="3647351" cy="1119674"/>
          </a:xfrm>
        </p:grpSpPr>
        <p:pic>
          <p:nvPicPr>
            <p:cNvPr id="7" name="Google Shape;58;p13">
              <a:extLst>
                <a:ext uri="{FF2B5EF4-FFF2-40B4-BE49-F238E27FC236}">
                  <a16:creationId xmlns:a16="http://schemas.microsoft.com/office/drawing/2014/main" id="{251C51F8-D6B4-852B-4410-6C87957842C3}"/>
                </a:ext>
              </a:extLst>
            </p:cNvPr>
            <p:cNvPicPr preferRelativeResize="0"/>
            <p:nvPr/>
          </p:nvPicPr>
          <p:blipFill rotWithShape="1">
            <a:blip r:embed="rId4">
              <a:alphaModFix/>
            </a:blip>
            <a:srcRect l="27071" t="23642" b="21781"/>
            <a:stretch/>
          </p:blipFill>
          <p:spPr>
            <a:xfrm>
              <a:off x="1925725" y="878600"/>
              <a:ext cx="2659901" cy="1119674"/>
            </a:xfrm>
            <a:prstGeom prst="rect">
              <a:avLst/>
            </a:prstGeom>
            <a:noFill/>
            <a:ln>
              <a:noFill/>
            </a:ln>
          </p:spPr>
        </p:pic>
        <p:pic>
          <p:nvPicPr>
            <p:cNvPr id="8" name="Google Shape;59;p13">
              <a:extLst>
                <a:ext uri="{FF2B5EF4-FFF2-40B4-BE49-F238E27FC236}">
                  <a16:creationId xmlns:a16="http://schemas.microsoft.com/office/drawing/2014/main" id="{78A536A4-3939-03F3-FC66-2253C9A5D3B9}"/>
                </a:ext>
              </a:extLst>
            </p:cNvPr>
            <p:cNvPicPr preferRelativeResize="0"/>
            <p:nvPr/>
          </p:nvPicPr>
          <p:blipFill rotWithShape="1">
            <a:blip r:embed="rId5">
              <a:alphaModFix/>
            </a:blip>
            <a:srcRect t="23642" r="69767" b="21781"/>
            <a:stretch/>
          </p:blipFill>
          <p:spPr>
            <a:xfrm>
              <a:off x="938275" y="878600"/>
              <a:ext cx="1102675" cy="1119674"/>
            </a:xfrm>
            <a:prstGeom prst="rect">
              <a:avLst/>
            </a:prstGeom>
            <a:noFill/>
            <a:ln>
              <a:noFill/>
            </a:ln>
          </p:spPr>
        </p:pic>
      </p:grpSp>
      <p:sp>
        <p:nvSpPr>
          <p:cNvPr id="27" name="Google Shape;27;p6"/>
          <p:cNvSpPr txBox="1">
            <a:spLocks noGrp="1"/>
          </p:cNvSpPr>
          <p:nvPr>
            <p:ph type="sldNum" idx="12"/>
          </p:nvPr>
        </p:nvSpPr>
        <p:spPr>
          <a:xfrm>
            <a:off x="8532000" y="4788000"/>
            <a:ext cx="548700" cy="393600"/>
          </a:xfrm>
          <a:prstGeom prst="rect">
            <a:avLst/>
          </a:prstGeom>
        </p:spPr>
        <p:txBody>
          <a:bodyPr spcFirstLastPara="1" wrap="square" lIns="91425" tIns="91425" rIns="91425" bIns="91425" anchor="ctr" anchorCtr="0">
            <a:normAutofit/>
          </a:bodyPr>
          <a:lstStyle>
            <a:lvl1pPr lvl="0">
              <a:buNone/>
              <a:defRPr sz="900">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4" name="Google Shape;17;p4">
            <a:extLst>
              <a:ext uri="{FF2B5EF4-FFF2-40B4-BE49-F238E27FC236}">
                <a16:creationId xmlns:a16="http://schemas.microsoft.com/office/drawing/2014/main" id="{5C9B8A63-7104-C177-C811-9BAD9A84476C}"/>
              </a:ext>
            </a:extLst>
          </p:cNvPr>
          <p:cNvSpPr txBox="1">
            <a:spLocks noGrp="1"/>
          </p:cNvSpPr>
          <p:nvPr>
            <p:ph type="title"/>
          </p:nvPr>
        </p:nvSpPr>
        <p:spPr>
          <a:xfrm>
            <a:off x="230288" y="179449"/>
            <a:ext cx="8520600" cy="4997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200" b="1">
                <a:latin typeface="Poppins Bold" panose="00000800000000000000" pitchFamily="2" charset="0"/>
                <a:ea typeface="Calibri" panose="020F0502020204030204" pitchFamily="34" charset="0"/>
                <a:cs typeface="Poppins Bold" panose="000008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 name="Oval 1">
            <a:extLst>
              <a:ext uri="{FF2B5EF4-FFF2-40B4-BE49-F238E27FC236}">
                <a16:creationId xmlns:a16="http://schemas.microsoft.com/office/drawing/2014/main" id="{AF8C2226-E98C-717A-FCCD-2AF9508AB587}"/>
              </a:ext>
            </a:extLst>
          </p:cNvPr>
          <p:cNvSpPr/>
          <p:nvPr userDrawn="1"/>
        </p:nvSpPr>
        <p:spPr>
          <a:xfrm>
            <a:off x="143138" y="4569619"/>
            <a:ext cx="487198" cy="487198"/>
          </a:xfrm>
          <a:prstGeom prst="ellipse">
            <a:avLst/>
          </a:prstGeom>
          <a:solidFill>
            <a:schemeClr val="accent4"/>
          </a:solidFill>
          <a:ln w="28575">
            <a:noFill/>
          </a:ln>
        </p:spPr>
        <p:txBody>
          <a:bodyPr spcFirstLastPara="1" wrap="square" lIns="91425" tIns="91425" rIns="91425" bIns="91425" anchor="ctr" anchorCtr="0">
            <a:noAutofit/>
          </a:bodyPr>
          <a:lstStyle/>
          <a:p>
            <a:pPr algn="ctr"/>
            <a:endParaRPr lang="en-AU">
              <a:solidFill>
                <a:srgbClr val="000000"/>
              </a:solidFill>
              <a:latin typeface="Arial"/>
              <a:cs typeface="Arial"/>
            </a:endParaRPr>
          </a:p>
        </p:txBody>
      </p:sp>
      <p:sp>
        <p:nvSpPr>
          <p:cNvPr id="3" name="Google Shape;64;p13">
            <a:extLst>
              <a:ext uri="{FF2B5EF4-FFF2-40B4-BE49-F238E27FC236}">
                <a16:creationId xmlns:a16="http://schemas.microsoft.com/office/drawing/2014/main" id="{4181FF32-4ABD-5BF0-4E32-C05665DFC75E}"/>
              </a:ext>
            </a:extLst>
          </p:cNvPr>
          <p:cNvSpPr txBox="1"/>
          <p:nvPr userDrawn="1"/>
        </p:nvSpPr>
        <p:spPr>
          <a:xfrm>
            <a:off x="82086" y="4625960"/>
            <a:ext cx="609301"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chemeClr val="tx1"/>
                </a:solidFill>
                <a:latin typeface="+mj-lt"/>
                <a:ea typeface="Poppins"/>
                <a:cs typeface="Poppins"/>
                <a:sym typeface="Poppins"/>
              </a:rPr>
              <a:t>ASX </a:t>
            </a:r>
            <a:r>
              <a:rPr lang="en" sz="700">
                <a:solidFill>
                  <a:schemeClr val="tx1"/>
                </a:solidFill>
                <a:latin typeface="+mn-lt"/>
                <a:ea typeface="Poppins"/>
                <a:cs typeface="Poppins"/>
                <a:sym typeface="Poppins"/>
              </a:rPr>
              <a:t>|</a:t>
            </a:r>
            <a:r>
              <a:rPr lang="en" sz="700">
                <a:solidFill>
                  <a:schemeClr val="tx1"/>
                </a:solidFill>
                <a:latin typeface="+mj-lt"/>
                <a:ea typeface="Poppins"/>
                <a:cs typeface="Poppins"/>
                <a:sym typeface="Poppins"/>
              </a:rPr>
              <a:t> </a:t>
            </a:r>
            <a:r>
              <a:rPr lang="en" sz="700" b="1">
                <a:solidFill>
                  <a:schemeClr val="tx1"/>
                </a:solidFill>
                <a:latin typeface="+mj-lt"/>
                <a:ea typeface="Poppins"/>
                <a:cs typeface="Poppins"/>
                <a:sym typeface="Poppins"/>
              </a:rPr>
              <a:t>TSX </a:t>
            </a:r>
          </a:p>
          <a:p>
            <a:pPr marL="0" lvl="0" indent="0" algn="ctr" rtl="0">
              <a:spcBef>
                <a:spcPts val="0"/>
              </a:spcBef>
              <a:spcAft>
                <a:spcPts val="0"/>
              </a:spcAft>
              <a:buNone/>
            </a:pPr>
            <a:r>
              <a:rPr lang="en" sz="800" b="1">
                <a:solidFill>
                  <a:schemeClr val="bg1"/>
                </a:solidFill>
                <a:latin typeface="Poppins"/>
                <a:ea typeface="Poppins"/>
                <a:cs typeface="Poppins"/>
                <a:sym typeface="Poppins"/>
              </a:rPr>
              <a:t>FFM</a:t>
            </a:r>
            <a:endParaRPr sz="800" b="1">
              <a:solidFill>
                <a:schemeClr val="bg1"/>
              </a:solidFill>
              <a:latin typeface="Poppins"/>
              <a:ea typeface="Poppins"/>
              <a:cs typeface="Poppins"/>
              <a:sym typeface="Poppins"/>
            </a:endParaRPr>
          </a:p>
        </p:txBody>
      </p:sp>
    </p:spTree>
    <p:extLst>
      <p:ext uri="{BB962C8B-B14F-4D97-AF65-F5344CB8AC3E}">
        <p14:creationId xmlns:p14="http://schemas.microsoft.com/office/powerpoint/2010/main" val="3085804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reserve="1" userDrawn="1">
  <p:cSld name="grey strip">
    <p:spTree>
      <p:nvGrpSpPr>
        <p:cNvPr id="1" name="Shape 28"/>
        <p:cNvGrpSpPr/>
        <p:nvPr/>
      </p:nvGrpSpPr>
      <p:grpSpPr>
        <a:xfrm>
          <a:off x="0" y="0"/>
          <a:ext cx="0" cy="0"/>
          <a:chOff x="0" y="0"/>
          <a:chExt cx="0" cy="0"/>
        </a:xfrm>
      </p:grpSpPr>
      <p:sp>
        <p:nvSpPr>
          <p:cNvPr id="31" name="Google Shape;31;p7"/>
          <p:cNvSpPr txBox="1">
            <a:spLocks noGrp="1"/>
          </p:cNvSpPr>
          <p:nvPr>
            <p:ph type="sldNum" idx="12"/>
          </p:nvPr>
        </p:nvSpPr>
        <p:spPr>
          <a:xfrm>
            <a:off x="8532000" y="4788000"/>
            <a:ext cx="548700" cy="393600"/>
          </a:xfrm>
          <a:prstGeom prst="rect">
            <a:avLst/>
          </a:prstGeom>
        </p:spPr>
        <p:txBody>
          <a:bodyPr spcFirstLastPara="1" wrap="square" lIns="91425" tIns="91425" rIns="91425" bIns="91425" anchor="ctr" anchorCtr="0">
            <a:normAutofit/>
          </a:bodyPr>
          <a:lstStyle>
            <a:lvl1pPr lvl="0">
              <a:buNone/>
              <a:defRPr sz="900">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 name="Google Shape;143;p16">
            <a:extLst>
              <a:ext uri="{FF2B5EF4-FFF2-40B4-BE49-F238E27FC236}">
                <a16:creationId xmlns:a16="http://schemas.microsoft.com/office/drawing/2014/main" id="{5444BAFB-2BA5-6D6F-14B4-FFF2D9462EA7}"/>
              </a:ext>
            </a:extLst>
          </p:cNvPr>
          <p:cNvCxnSpPr>
            <a:cxnSpLocks/>
          </p:cNvCxnSpPr>
          <p:nvPr userDrawn="1"/>
        </p:nvCxnSpPr>
        <p:spPr>
          <a:xfrm>
            <a:off x="0" y="5143500"/>
            <a:ext cx="9144000" cy="0"/>
          </a:xfrm>
          <a:prstGeom prst="straightConnector1">
            <a:avLst/>
          </a:prstGeom>
          <a:noFill/>
          <a:ln w="82550" cap="flat" cmpd="sng">
            <a:solidFill>
              <a:schemeClr val="accent2"/>
            </a:solidFill>
            <a:prstDash val="solid"/>
            <a:round/>
            <a:headEnd type="none" w="med" len="med"/>
            <a:tailEnd type="none" w="med" len="med"/>
          </a:ln>
        </p:spPr>
      </p:cxnSp>
      <p:grpSp>
        <p:nvGrpSpPr>
          <p:cNvPr id="3" name="Google Shape;57;p13">
            <a:extLst>
              <a:ext uri="{FF2B5EF4-FFF2-40B4-BE49-F238E27FC236}">
                <a16:creationId xmlns:a16="http://schemas.microsoft.com/office/drawing/2014/main" id="{87F5F7BF-160D-01A6-CDDD-D3BCCCC5614F}"/>
              </a:ext>
            </a:extLst>
          </p:cNvPr>
          <p:cNvGrpSpPr/>
          <p:nvPr userDrawn="1"/>
        </p:nvGrpSpPr>
        <p:grpSpPr>
          <a:xfrm>
            <a:off x="7528204" y="179450"/>
            <a:ext cx="1398404" cy="429286"/>
            <a:chOff x="938275" y="878600"/>
            <a:chExt cx="3647351" cy="1119674"/>
          </a:xfrm>
        </p:grpSpPr>
        <p:pic>
          <p:nvPicPr>
            <p:cNvPr id="4" name="Google Shape;58;p13">
              <a:extLst>
                <a:ext uri="{FF2B5EF4-FFF2-40B4-BE49-F238E27FC236}">
                  <a16:creationId xmlns:a16="http://schemas.microsoft.com/office/drawing/2014/main" id="{0808824C-8735-057E-7CC9-0C4EF3A5C202}"/>
                </a:ext>
              </a:extLst>
            </p:cNvPr>
            <p:cNvPicPr preferRelativeResize="0"/>
            <p:nvPr/>
          </p:nvPicPr>
          <p:blipFill rotWithShape="1">
            <a:blip r:embed="rId2">
              <a:alphaModFix/>
            </a:blip>
            <a:srcRect l="27071" t="23642" b="21781"/>
            <a:stretch/>
          </p:blipFill>
          <p:spPr>
            <a:xfrm>
              <a:off x="1925725" y="878600"/>
              <a:ext cx="2659901" cy="1119674"/>
            </a:xfrm>
            <a:prstGeom prst="rect">
              <a:avLst/>
            </a:prstGeom>
            <a:noFill/>
            <a:ln>
              <a:noFill/>
            </a:ln>
          </p:spPr>
        </p:pic>
        <p:pic>
          <p:nvPicPr>
            <p:cNvPr id="5" name="Google Shape;59;p13">
              <a:extLst>
                <a:ext uri="{FF2B5EF4-FFF2-40B4-BE49-F238E27FC236}">
                  <a16:creationId xmlns:a16="http://schemas.microsoft.com/office/drawing/2014/main" id="{7F96B68E-2A25-B80B-B2F7-545709929E67}"/>
                </a:ext>
              </a:extLst>
            </p:cNvPr>
            <p:cNvPicPr preferRelativeResize="0"/>
            <p:nvPr/>
          </p:nvPicPr>
          <p:blipFill rotWithShape="1">
            <a:blip r:embed="rId3">
              <a:alphaModFix/>
            </a:blip>
            <a:srcRect t="23642" r="69767" b="21781"/>
            <a:stretch/>
          </p:blipFill>
          <p:spPr>
            <a:xfrm>
              <a:off x="938275" y="878600"/>
              <a:ext cx="1102675" cy="1119674"/>
            </a:xfrm>
            <a:prstGeom prst="rect">
              <a:avLst/>
            </a:prstGeom>
            <a:noFill/>
            <a:ln>
              <a:noFill/>
            </a:ln>
          </p:spPr>
        </p:pic>
      </p:grpSp>
      <p:sp>
        <p:nvSpPr>
          <p:cNvPr id="10" name="Google Shape;17;p4">
            <a:extLst>
              <a:ext uri="{FF2B5EF4-FFF2-40B4-BE49-F238E27FC236}">
                <a16:creationId xmlns:a16="http://schemas.microsoft.com/office/drawing/2014/main" id="{28AB0A74-4135-2751-65A2-6437EF3D4C48}"/>
              </a:ext>
            </a:extLst>
          </p:cNvPr>
          <p:cNvSpPr txBox="1">
            <a:spLocks noGrp="1"/>
          </p:cNvSpPr>
          <p:nvPr>
            <p:ph type="title"/>
          </p:nvPr>
        </p:nvSpPr>
        <p:spPr>
          <a:xfrm>
            <a:off x="230288" y="179449"/>
            <a:ext cx="8520600" cy="4997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200" b="1">
                <a:latin typeface="Poppins Bold" panose="00000800000000000000" pitchFamily="2" charset="0"/>
                <a:ea typeface="Calibri" panose="020F0502020204030204" pitchFamily="34" charset="0"/>
                <a:cs typeface="Poppins Bold" panose="00000800000000000000"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 name="Oval 5">
            <a:extLst>
              <a:ext uri="{FF2B5EF4-FFF2-40B4-BE49-F238E27FC236}">
                <a16:creationId xmlns:a16="http://schemas.microsoft.com/office/drawing/2014/main" id="{9D35AF84-AABF-2245-00D6-152031B8DFBE}"/>
              </a:ext>
            </a:extLst>
          </p:cNvPr>
          <p:cNvSpPr/>
          <p:nvPr userDrawn="1"/>
        </p:nvSpPr>
        <p:spPr>
          <a:xfrm>
            <a:off x="143138" y="4569619"/>
            <a:ext cx="487198" cy="487198"/>
          </a:xfrm>
          <a:prstGeom prst="ellipse">
            <a:avLst/>
          </a:prstGeom>
          <a:solidFill>
            <a:schemeClr val="accent4"/>
          </a:solidFill>
          <a:ln w="28575">
            <a:noFill/>
          </a:ln>
        </p:spPr>
        <p:txBody>
          <a:bodyPr spcFirstLastPara="1" wrap="square" lIns="91425" tIns="91425" rIns="91425" bIns="91425" anchor="ctr" anchorCtr="0">
            <a:noAutofit/>
          </a:bodyPr>
          <a:lstStyle/>
          <a:p>
            <a:pPr algn="ctr"/>
            <a:endParaRPr lang="en-AU">
              <a:solidFill>
                <a:srgbClr val="000000"/>
              </a:solidFill>
              <a:latin typeface="Arial"/>
              <a:cs typeface="Arial"/>
            </a:endParaRPr>
          </a:p>
        </p:txBody>
      </p:sp>
      <p:sp>
        <p:nvSpPr>
          <p:cNvPr id="8" name="Google Shape;64;p13">
            <a:extLst>
              <a:ext uri="{FF2B5EF4-FFF2-40B4-BE49-F238E27FC236}">
                <a16:creationId xmlns:a16="http://schemas.microsoft.com/office/drawing/2014/main" id="{F157961A-C5BC-75CA-DC71-D7800ADC0422}"/>
              </a:ext>
            </a:extLst>
          </p:cNvPr>
          <p:cNvSpPr txBox="1"/>
          <p:nvPr userDrawn="1"/>
        </p:nvSpPr>
        <p:spPr>
          <a:xfrm>
            <a:off x="82086" y="4625960"/>
            <a:ext cx="609301"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chemeClr val="tx1"/>
                </a:solidFill>
                <a:latin typeface="+mj-lt"/>
                <a:ea typeface="Poppins"/>
                <a:cs typeface="Poppins"/>
                <a:sym typeface="Poppins"/>
              </a:rPr>
              <a:t>ASX </a:t>
            </a:r>
            <a:r>
              <a:rPr lang="en" sz="700">
                <a:solidFill>
                  <a:schemeClr val="tx1"/>
                </a:solidFill>
                <a:latin typeface="+mn-lt"/>
                <a:ea typeface="Poppins"/>
                <a:cs typeface="Poppins"/>
                <a:sym typeface="Poppins"/>
              </a:rPr>
              <a:t>|</a:t>
            </a:r>
            <a:r>
              <a:rPr lang="en" sz="700">
                <a:solidFill>
                  <a:schemeClr val="tx1"/>
                </a:solidFill>
                <a:latin typeface="+mj-lt"/>
                <a:ea typeface="Poppins"/>
                <a:cs typeface="Poppins"/>
                <a:sym typeface="Poppins"/>
              </a:rPr>
              <a:t> </a:t>
            </a:r>
            <a:r>
              <a:rPr lang="en" sz="700" b="1">
                <a:solidFill>
                  <a:schemeClr val="tx1"/>
                </a:solidFill>
                <a:latin typeface="+mj-lt"/>
                <a:ea typeface="Poppins"/>
                <a:cs typeface="Poppins"/>
                <a:sym typeface="Poppins"/>
              </a:rPr>
              <a:t>TSX </a:t>
            </a:r>
          </a:p>
          <a:p>
            <a:pPr marL="0" lvl="0" indent="0" algn="ctr" rtl="0">
              <a:spcBef>
                <a:spcPts val="0"/>
              </a:spcBef>
              <a:spcAft>
                <a:spcPts val="0"/>
              </a:spcAft>
              <a:buNone/>
            </a:pPr>
            <a:r>
              <a:rPr lang="en" sz="800" b="1">
                <a:solidFill>
                  <a:schemeClr val="bg1"/>
                </a:solidFill>
                <a:latin typeface="Poppins"/>
                <a:ea typeface="Poppins"/>
                <a:cs typeface="Poppins"/>
                <a:sym typeface="Poppins"/>
              </a:rPr>
              <a:t>FFM</a:t>
            </a:r>
            <a:endParaRPr sz="800" b="1">
              <a:solidFill>
                <a:schemeClr val="bg1"/>
              </a:solidFill>
              <a:latin typeface="Poppins"/>
              <a:ea typeface="Poppins"/>
              <a:cs typeface="Poppins"/>
              <a:sym typeface="Poppins"/>
            </a:endParaRPr>
          </a:p>
        </p:txBody>
      </p:sp>
    </p:spTree>
    <p:extLst>
      <p:ext uri="{BB962C8B-B14F-4D97-AF65-F5344CB8AC3E}">
        <p14:creationId xmlns:p14="http://schemas.microsoft.com/office/powerpoint/2010/main" val="1067718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tx1"/>
                </a:solidFill>
                <a:latin typeface="+mn-lt"/>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0" r:id="rId1"/>
    <p:sldLayoutId id="2147483666" r:id="rId2"/>
    <p:sldLayoutId id="2147483652" r:id="rId3"/>
    <p:sldLayoutId id="2147483660" r:id="rId4"/>
    <p:sldLayoutId id="2147483653" r:id="rId5"/>
    <p:sldLayoutId id="2147483667" r:id="rId6"/>
    <p:sldLayoutId id="2147483665" r:id="rId7"/>
    <p:sldLayoutId id="2147483662" r:id="rId8"/>
    <p:sldLayoutId id="2147483663" r:id="rId9"/>
    <p:sldLayoutId id="2147483664" r:id="rId10"/>
    <p:sldLayoutId id="214748365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dirty="0">
          <a:solidFill>
            <a:schemeClr val="dk1"/>
          </a:solidFill>
          <a:latin typeface="Poppins Bold" panose="00000800000000000000" pitchFamily="2" charset="0"/>
          <a:ea typeface="Calibri" panose="020F0502020204030204" pitchFamily="34" charset="0"/>
          <a:cs typeface="Poppins Bold" panose="000008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e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microsoft.com/office/2007/relationships/hdphoto" Target="../media/hdphoto7.wdp"/><Relationship Id="rId12" Type="http://schemas.microsoft.com/office/2007/relationships/hdphoto" Target="../media/hdphoto9.wdp"/><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0" Type="http://schemas.microsoft.com/office/2007/relationships/hdphoto" Target="../media/hdphoto8.wdp"/><Relationship Id="rId4" Type="http://schemas.openxmlformats.org/officeDocument/2006/relationships/image" Target="../media/image48.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sv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sv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jpeg"/></Relationships>
</file>

<file path=ppt/slides/_rels/slide1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3.svg"/><Relationship Id="rId26" Type="http://schemas.openxmlformats.org/officeDocument/2006/relationships/image" Target="../media/image101.png"/><Relationship Id="rId3" Type="http://schemas.openxmlformats.org/officeDocument/2006/relationships/image" Target="../media/image79.png"/><Relationship Id="rId21" Type="http://schemas.openxmlformats.org/officeDocument/2006/relationships/image" Target="../media/image96.png"/><Relationship Id="rId7" Type="http://schemas.openxmlformats.org/officeDocument/2006/relationships/image" Target="../media/image83.jpeg"/><Relationship Id="rId12" Type="http://schemas.openxmlformats.org/officeDocument/2006/relationships/image" Target="../media/image88.png"/><Relationship Id="rId17" Type="http://schemas.openxmlformats.org/officeDocument/2006/relationships/image" Target="../media/image92.png"/><Relationship Id="rId25" Type="http://schemas.openxmlformats.org/officeDocument/2006/relationships/image" Target="../media/image100.png"/><Relationship Id="rId2" Type="http://schemas.openxmlformats.org/officeDocument/2006/relationships/image" Target="../media/image78.png"/><Relationship Id="rId16" Type="http://schemas.openxmlformats.org/officeDocument/2006/relationships/image" Target="../media/image91.png"/><Relationship Id="rId20" Type="http://schemas.openxmlformats.org/officeDocument/2006/relationships/image" Target="../media/image95.svg"/><Relationship Id="rId1" Type="http://schemas.openxmlformats.org/officeDocument/2006/relationships/slideLayout" Target="../slideLayouts/slideLayout5.xml"/><Relationship Id="rId6" Type="http://schemas.openxmlformats.org/officeDocument/2006/relationships/image" Target="../media/image82.jpeg"/><Relationship Id="rId11" Type="http://schemas.openxmlformats.org/officeDocument/2006/relationships/image" Target="../media/image87.png"/><Relationship Id="rId24" Type="http://schemas.openxmlformats.org/officeDocument/2006/relationships/image" Target="../media/image99.png"/><Relationship Id="rId5" Type="http://schemas.openxmlformats.org/officeDocument/2006/relationships/image" Target="../media/image81.pn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6.png"/><Relationship Id="rId19" Type="http://schemas.openxmlformats.org/officeDocument/2006/relationships/image" Target="../media/image94.png"/><Relationship Id="rId4" Type="http://schemas.openxmlformats.org/officeDocument/2006/relationships/image" Target="../media/image80.png"/><Relationship Id="rId9" Type="http://schemas.openxmlformats.org/officeDocument/2006/relationships/image" Target="../media/image85.png"/><Relationship Id="rId14" Type="http://schemas.microsoft.com/office/2007/relationships/hdphoto" Target="../media/hdphoto10.wdp"/><Relationship Id="rId22" Type="http://schemas.openxmlformats.org/officeDocument/2006/relationships/image" Target="../media/image97.sv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7.sv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12.wdp"/><Relationship Id="rId5" Type="http://schemas.openxmlformats.org/officeDocument/2006/relationships/image" Target="../media/image103.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hyperlink" Target="https://energyminute.ca/infographics/the-volume-of-2050-net-zero-copper-demand/"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1.wdp"/><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43.png"/><Relationship Id="rId12"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2.jpeg"/><Relationship Id="rId11" Type="http://schemas.openxmlformats.org/officeDocument/2006/relationships/image" Target="../media/image45.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41.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2" name="Picture 1">
            <a:extLst>
              <a:ext uri="{FF2B5EF4-FFF2-40B4-BE49-F238E27FC236}">
                <a16:creationId xmlns:a16="http://schemas.microsoft.com/office/drawing/2014/main" id="{928889E2-809F-7A4D-78B4-8FA9E0AAFEC4}"/>
              </a:ext>
            </a:extLst>
          </p:cNvPr>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a:xfrm>
            <a:off x="3695645" y="-58565"/>
            <a:ext cx="6931588" cy="5198691"/>
          </a:xfrm>
          <a:prstGeom prst="rect">
            <a:avLst/>
          </a:prstGeom>
        </p:spPr>
      </p:pic>
      <p:sp>
        <p:nvSpPr>
          <p:cNvPr id="161" name="Google Shape;161;p17"/>
          <p:cNvSpPr/>
          <p:nvPr/>
        </p:nvSpPr>
        <p:spPr>
          <a:xfrm>
            <a:off x="3695645" y="-3374"/>
            <a:ext cx="6129600" cy="5143500"/>
          </a:xfrm>
          <a:prstGeom prst="rect">
            <a:avLst/>
          </a:prstGeom>
          <a:gradFill>
            <a:gsLst>
              <a:gs pos="0">
                <a:srgbClr val="9E9E9E">
                  <a:alpha val="0"/>
                </a:srgbClr>
              </a:gs>
              <a:gs pos="100000">
                <a:schemeClr val="lt1"/>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0" name="Google Shape;57;p13">
            <a:extLst>
              <a:ext uri="{FF2B5EF4-FFF2-40B4-BE49-F238E27FC236}">
                <a16:creationId xmlns:a16="http://schemas.microsoft.com/office/drawing/2014/main" id="{134A8E6E-22E7-37DA-7249-3661AB5F85DB}"/>
              </a:ext>
            </a:extLst>
          </p:cNvPr>
          <p:cNvGrpSpPr/>
          <p:nvPr/>
        </p:nvGrpSpPr>
        <p:grpSpPr>
          <a:xfrm>
            <a:off x="498096" y="373943"/>
            <a:ext cx="2516307" cy="772463"/>
            <a:chOff x="938275" y="878600"/>
            <a:chExt cx="3647351" cy="1119674"/>
          </a:xfrm>
        </p:grpSpPr>
        <p:pic>
          <p:nvPicPr>
            <p:cNvPr id="11" name="Google Shape;58;p13">
              <a:extLst>
                <a:ext uri="{FF2B5EF4-FFF2-40B4-BE49-F238E27FC236}">
                  <a16:creationId xmlns:a16="http://schemas.microsoft.com/office/drawing/2014/main" id="{8095A223-3214-9D09-C416-3BFC4A042B2F}"/>
                </a:ext>
              </a:extLst>
            </p:cNvPr>
            <p:cNvPicPr preferRelativeResize="0"/>
            <p:nvPr/>
          </p:nvPicPr>
          <p:blipFill rotWithShape="1">
            <a:blip r:embed="rId4">
              <a:alphaModFix/>
            </a:blip>
            <a:srcRect l="27071" t="23642" b="21781"/>
            <a:stretch/>
          </p:blipFill>
          <p:spPr>
            <a:xfrm>
              <a:off x="1925725" y="878600"/>
              <a:ext cx="2659901" cy="1119674"/>
            </a:xfrm>
            <a:prstGeom prst="rect">
              <a:avLst/>
            </a:prstGeom>
            <a:noFill/>
            <a:ln>
              <a:noFill/>
            </a:ln>
          </p:spPr>
        </p:pic>
        <p:pic>
          <p:nvPicPr>
            <p:cNvPr id="12" name="Google Shape;59;p13">
              <a:extLst>
                <a:ext uri="{FF2B5EF4-FFF2-40B4-BE49-F238E27FC236}">
                  <a16:creationId xmlns:a16="http://schemas.microsoft.com/office/drawing/2014/main" id="{79B27751-0C3C-9BBA-5E2C-53D7525332CD}"/>
                </a:ext>
              </a:extLst>
            </p:cNvPr>
            <p:cNvPicPr preferRelativeResize="0"/>
            <p:nvPr/>
          </p:nvPicPr>
          <p:blipFill rotWithShape="1">
            <a:blip r:embed="rId5">
              <a:alphaModFix/>
            </a:blip>
            <a:srcRect t="23642" r="69767" b="21781"/>
            <a:stretch/>
          </p:blipFill>
          <p:spPr>
            <a:xfrm>
              <a:off x="938275" y="878600"/>
              <a:ext cx="1102675" cy="1119674"/>
            </a:xfrm>
            <a:prstGeom prst="rect">
              <a:avLst/>
            </a:prstGeom>
            <a:noFill/>
            <a:ln>
              <a:noFill/>
            </a:ln>
          </p:spPr>
        </p:pic>
      </p:grpSp>
      <p:sp>
        <p:nvSpPr>
          <p:cNvPr id="13" name="Google Shape;61;p13">
            <a:extLst>
              <a:ext uri="{FF2B5EF4-FFF2-40B4-BE49-F238E27FC236}">
                <a16:creationId xmlns:a16="http://schemas.microsoft.com/office/drawing/2014/main" id="{380418B4-30EF-98CB-EF5B-EEED01A1F0B1}"/>
              </a:ext>
            </a:extLst>
          </p:cNvPr>
          <p:cNvSpPr txBox="1"/>
          <p:nvPr/>
        </p:nvSpPr>
        <p:spPr>
          <a:xfrm>
            <a:off x="253609" y="1387046"/>
            <a:ext cx="80321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dk1"/>
                </a:solidFill>
                <a:latin typeface="Poppins"/>
                <a:ea typeface="Poppins"/>
                <a:cs typeface="Poppins"/>
                <a:sym typeface="Poppins"/>
              </a:rPr>
              <a:t>High Grade Copper and Gold</a:t>
            </a:r>
          </a:p>
        </p:txBody>
      </p:sp>
      <p:sp>
        <p:nvSpPr>
          <p:cNvPr id="14" name="Google Shape;62;p13">
            <a:extLst>
              <a:ext uri="{FF2B5EF4-FFF2-40B4-BE49-F238E27FC236}">
                <a16:creationId xmlns:a16="http://schemas.microsoft.com/office/drawing/2014/main" id="{1EBF01C3-84DC-F206-5A72-A80814A56CEA}"/>
              </a:ext>
            </a:extLst>
          </p:cNvPr>
          <p:cNvSpPr txBox="1"/>
          <p:nvPr/>
        </p:nvSpPr>
        <p:spPr>
          <a:xfrm>
            <a:off x="253609" y="1975163"/>
            <a:ext cx="7699766"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latin typeface="Poppins"/>
                <a:ea typeface="Poppins"/>
                <a:cs typeface="Poppins"/>
                <a:sym typeface="Poppins"/>
              </a:rPr>
              <a:t>Significant and immediate growth through the drill bit</a:t>
            </a:r>
          </a:p>
        </p:txBody>
      </p:sp>
      <p:cxnSp>
        <p:nvCxnSpPr>
          <p:cNvPr id="3" name="Straight Connector 2">
            <a:extLst>
              <a:ext uri="{FF2B5EF4-FFF2-40B4-BE49-F238E27FC236}">
                <a16:creationId xmlns:a16="http://schemas.microsoft.com/office/drawing/2014/main" id="{858956D7-52BA-AC14-BCD8-7A420F808E85}"/>
              </a:ext>
            </a:extLst>
          </p:cNvPr>
          <p:cNvCxnSpPr>
            <a:cxnSpLocks/>
          </p:cNvCxnSpPr>
          <p:nvPr/>
        </p:nvCxnSpPr>
        <p:spPr>
          <a:xfrm>
            <a:off x="327347" y="2510681"/>
            <a:ext cx="1472878" cy="0"/>
          </a:xfrm>
          <a:prstGeom prst="line">
            <a:avLst/>
          </a:prstGeom>
          <a:ln w="31750" cap="rnd">
            <a:solidFill>
              <a:srgbClr val="FFDF42">
                <a:alpha val="93000"/>
              </a:srgbClr>
            </a:solidFill>
            <a:round/>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D568E301-5714-6976-C434-F7F9861B26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1067" y="3768644"/>
            <a:ext cx="5746439" cy="1397951"/>
          </a:xfrm>
          <a:prstGeom prst="rect">
            <a:avLst/>
          </a:prstGeom>
        </p:spPr>
      </p:pic>
      <p:sp>
        <p:nvSpPr>
          <p:cNvPr id="18" name="Text Placeholder 5">
            <a:extLst>
              <a:ext uri="{FF2B5EF4-FFF2-40B4-BE49-F238E27FC236}">
                <a16:creationId xmlns:a16="http://schemas.microsoft.com/office/drawing/2014/main" id="{920EB925-281F-2137-1054-326B8AC7A7D7}"/>
              </a:ext>
            </a:extLst>
          </p:cNvPr>
          <p:cNvSpPr txBox="1">
            <a:spLocks/>
          </p:cNvSpPr>
          <p:nvPr/>
        </p:nvSpPr>
        <p:spPr>
          <a:xfrm>
            <a:off x="253609" y="2662547"/>
            <a:ext cx="8732850" cy="19869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buClr>
                <a:srgbClr val="FFDF42"/>
              </a:buClr>
              <a:buSzPct val="130000"/>
            </a:pPr>
            <a:r>
              <a:rPr lang="en-US" sz="1350" b="1">
                <a:latin typeface="Poppins"/>
                <a:cs typeface="Poppins"/>
              </a:rPr>
              <a:t>Building world-class scale </a:t>
            </a:r>
            <a:r>
              <a:rPr lang="en-US" sz="1350">
                <a:latin typeface="Poppins"/>
                <a:cs typeface="Poppins"/>
              </a:rPr>
              <a:t>- Already </a:t>
            </a:r>
            <a:r>
              <a:rPr lang="en-US" sz="1350" b="1">
                <a:latin typeface="Poppins"/>
                <a:cs typeface="Poppins"/>
              </a:rPr>
              <a:t>1Mt of contained copper </a:t>
            </a:r>
            <a:r>
              <a:rPr lang="en-US" sz="1350">
                <a:latin typeface="Poppins"/>
                <a:cs typeface="Poppins"/>
              </a:rPr>
              <a:t>and </a:t>
            </a:r>
            <a:r>
              <a:rPr lang="en-US" sz="1350" b="1">
                <a:latin typeface="Poppins"/>
                <a:cs typeface="Poppins"/>
              </a:rPr>
              <a:t>550koz of gold</a:t>
            </a:r>
            <a:r>
              <a:rPr lang="en-US" sz="1350">
                <a:latin typeface="Poppins"/>
                <a:cs typeface="Poppins"/>
              </a:rPr>
              <a:t>                         </a:t>
            </a:r>
            <a:r>
              <a:rPr lang="en-US" sz="1100">
                <a:latin typeface="Poppins"/>
                <a:cs typeface="Poppins"/>
              </a:rPr>
              <a:t>(24.4Mt for 460kt Cu and 200koz Au contained in M&amp;I plus 34.5Mt for 690kt Cu and 350koz Au contained in Inferred)</a:t>
            </a:r>
            <a:r>
              <a:rPr lang="en-US" sz="1200" b="1">
                <a:latin typeface="Poppins"/>
                <a:cs typeface="Poppins"/>
              </a:rPr>
              <a:t> </a:t>
            </a:r>
          </a:p>
          <a:p>
            <a:pPr>
              <a:spcBef>
                <a:spcPts val="1200"/>
              </a:spcBef>
              <a:buClr>
                <a:srgbClr val="FFDF42"/>
              </a:buClr>
              <a:buSzPct val="130000"/>
            </a:pPr>
            <a:r>
              <a:rPr lang="en-US" sz="1350" b="1">
                <a:latin typeface="Poppins"/>
                <a:cs typeface="Poppins"/>
              </a:rPr>
              <a:t>Rapid Growth </a:t>
            </a:r>
            <a:r>
              <a:rPr lang="en-US" sz="1350">
                <a:latin typeface="Poppins"/>
                <a:cs typeface="Poppins"/>
              </a:rPr>
              <a:t>- 8 drill rigs turning</a:t>
            </a:r>
            <a:r>
              <a:rPr lang="en-US" sz="1350" b="1">
                <a:latin typeface="Poppins"/>
                <a:cs typeface="Poppins"/>
              </a:rPr>
              <a:t>                                                                                                  </a:t>
            </a:r>
          </a:p>
          <a:p>
            <a:pPr>
              <a:spcBef>
                <a:spcPts val="1200"/>
              </a:spcBef>
              <a:buClr>
                <a:srgbClr val="FFDF42"/>
              </a:buClr>
              <a:buSzPct val="130000"/>
            </a:pPr>
            <a:r>
              <a:rPr lang="en-US" sz="1350" b="1">
                <a:latin typeface="Poppins"/>
                <a:cs typeface="Poppins"/>
              </a:rPr>
              <a:t>Dominant Position </a:t>
            </a:r>
            <a:r>
              <a:rPr lang="en-US" sz="1350">
                <a:latin typeface="Poppins"/>
                <a:cs typeface="Poppins"/>
              </a:rPr>
              <a:t>– A major copper and gold mineral district</a:t>
            </a:r>
            <a:endParaRPr lang="en-US" sz="1350" b="1">
              <a:latin typeface="Poppins"/>
              <a:cs typeface="Poppins"/>
            </a:endParaRPr>
          </a:p>
          <a:p>
            <a:pPr>
              <a:spcBef>
                <a:spcPts val="1200"/>
              </a:spcBef>
              <a:buClr>
                <a:srgbClr val="FFDF42"/>
              </a:buClr>
              <a:buSzPct val="130000"/>
            </a:pPr>
            <a:r>
              <a:rPr lang="en-US" sz="1350" b="1">
                <a:latin typeface="Poppins"/>
                <a:cs typeface="Poppins"/>
              </a:rPr>
              <a:t>Exceptional infrastructure </a:t>
            </a:r>
            <a:r>
              <a:rPr lang="en-US" sz="1350">
                <a:latin typeface="Poppins"/>
                <a:cs typeface="Poppins"/>
              </a:rPr>
              <a:t>- operational underground, shaft, processing plant, deep water port low-cost hydro power and skilled workforce</a:t>
            </a:r>
          </a:p>
          <a:p>
            <a:pPr>
              <a:spcBef>
                <a:spcPts val="1200"/>
              </a:spcBef>
              <a:buClr>
                <a:srgbClr val="FFDF42"/>
              </a:buClr>
              <a:buSzPct val="130000"/>
            </a:pPr>
            <a:r>
              <a:rPr lang="en-US" sz="1350" b="1">
                <a:cs typeface="Poppins"/>
              </a:rPr>
              <a:t>Environmentally Permitted in Tier One Mining Jurisdiction</a:t>
            </a:r>
          </a:p>
          <a:p>
            <a:pPr>
              <a:spcBef>
                <a:spcPts val="1200"/>
              </a:spcBef>
              <a:buClr>
                <a:srgbClr val="FFDF42"/>
              </a:buClr>
              <a:buSzPct val="130000"/>
            </a:pPr>
            <a:r>
              <a:rPr lang="en-US" sz="1350" b="1">
                <a:cs typeface="Poppins"/>
              </a:rPr>
              <a:t>Pickle Crow </a:t>
            </a:r>
            <a:r>
              <a:rPr lang="en-US" sz="1350">
                <a:cs typeface="Poppins"/>
              </a:rPr>
              <a:t>– an exceptional value creation opportunity for FireFly shareholders</a:t>
            </a:r>
          </a:p>
        </p:txBody>
      </p:sp>
      <p:sp>
        <p:nvSpPr>
          <p:cNvPr id="8" name="TextBox 7">
            <a:extLst>
              <a:ext uri="{FF2B5EF4-FFF2-40B4-BE49-F238E27FC236}">
                <a16:creationId xmlns:a16="http://schemas.microsoft.com/office/drawing/2014/main" id="{5B578CE7-039D-871F-2680-A94AD7B660A9}"/>
              </a:ext>
            </a:extLst>
          </p:cNvPr>
          <p:cNvSpPr txBox="1"/>
          <p:nvPr/>
        </p:nvSpPr>
        <p:spPr>
          <a:xfrm>
            <a:off x="7275109" y="4863127"/>
            <a:ext cx="1967420" cy="276999"/>
          </a:xfrm>
          <a:prstGeom prst="rect">
            <a:avLst/>
          </a:prstGeom>
          <a:noFill/>
        </p:spPr>
        <p:txBody>
          <a:bodyPr wrap="square">
            <a:spAutoFit/>
          </a:bodyPr>
          <a:lstStyle/>
          <a:p>
            <a:r>
              <a:rPr lang="en-AU" sz="1200" b="1" dirty="0">
                <a:solidFill>
                  <a:schemeClr val="accent1">
                    <a:lumMod val="50000"/>
                  </a:schemeClr>
                </a:solidFill>
                <a:latin typeface="Poppins"/>
                <a:cs typeface="Poppins"/>
              </a:rPr>
              <a:t>September 14-17 2025</a:t>
            </a:r>
          </a:p>
        </p:txBody>
      </p:sp>
      <p:sp>
        <p:nvSpPr>
          <p:cNvPr id="6" name="Oval 5">
            <a:extLst>
              <a:ext uri="{FF2B5EF4-FFF2-40B4-BE49-F238E27FC236}">
                <a16:creationId xmlns:a16="http://schemas.microsoft.com/office/drawing/2014/main" id="{036846C4-0599-924E-35CC-8DC200D8AFE6}"/>
              </a:ext>
            </a:extLst>
          </p:cNvPr>
          <p:cNvSpPr/>
          <p:nvPr/>
        </p:nvSpPr>
        <p:spPr>
          <a:xfrm>
            <a:off x="7592874" y="123919"/>
            <a:ext cx="1297517" cy="1219211"/>
          </a:xfrm>
          <a:prstGeom prst="ellipse">
            <a:avLst/>
          </a:prstGeom>
          <a:solidFill>
            <a:srgbClr val="FFD503"/>
          </a:solidFill>
          <a:ln w="38100">
            <a:solidFill>
              <a:schemeClr val="bg1"/>
            </a:solidFill>
          </a:ln>
        </p:spPr>
        <p:txBody>
          <a:bodyPr spcFirstLastPara="1" wrap="square" lIns="91425" tIns="91425" rIns="91425" bIns="91425" anchor="ctr" anchorCtr="0">
            <a:noAutofit/>
          </a:bodyPr>
          <a:lstStyle/>
          <a:p>
            <a:pPr algn="ctr"/>
            <a:endParaRPr lang="en-AU">
              <a:solidFill>
                <a:srgbClr val="000000"/>
              </a:solidFill>
              <a:latin typeface="Arial"/>
              <a:cs typeface="Arial"/>
            </a:endParaRPr>
          </a:p>
        </p:txBody>
      </p:sp>
      <p:pic>
        <p:nvPicPr>
          <p:cNvPr id="9" name="Picture 4" descr="Flag of Canada - Wikipedia">
            <a:extLst>
              <a:ext uri="{FF2B5EF4-FFF2-40B4-BE49-F238E27FC236}">
                <a16:creationId xmlns:a16="http://schemas.microsoft.com/office/drawing/2014/main" id="{5B9B7542-4E87-5DA6-D2F6-18561E55493B}"/>
              </a:ext>
            </a:extLst>
          </p:cNvPr>
          <p:cNvPicPr>
            <a:picLocks noChangeAspect="1" noChangeArrowheads="1"/>
          </p:cNvPicPr>
          <p:nvPr/>
        </p:nvPicPr>
        <p:blipFill>
          <a:blip r:embed="rId8">
            <a:alphaModFix amt="70000"/>
            <a:extLst>
              <a:ext uri="{28A0092B-C50C-407E-A947-70E740481C1C}">
                <a14:useLocalDpi xmlns:a14="http://schemas.microsoft.com/office/drawing/2010/main" val="0"/>
              </a:ext>
            </a:extLst>
          </a:blip>
          <a:srcRect/>
          <a:stretch>
            <a:fillRect/>
          </a:stretch>
        </p:blipFill>
        <p:spPr bwMode="auto">
          <a:xfrm>
            <a:off x="8347109" y="312128"/>
            <a:ext cx="703102" cy="3446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lag of Australia - Wikipedia">
            <a:extLst>
              <a:ext uri="{FF2B5EF4-FFF2-40B4-BE49-F238E27FC236}">
                <a16:creationId xmlns:a16="http://schemas.microsoft.com/office/drawing/2014/main" id="{A5C5DA4A-F0CB-690C-4B7B-32921430E849}"/>
              </a:ext>
            </a:extLst>
          </p:cNvPr>
          <p:cNvPicPr>
            <a:picLocks noChangeAspect="1" noChangeArrowheads="1"/>
          </p:cNvPicPr>
          <p:nvPr/>
        </p:nvPicPr>
        <p:blipFill>
          <a:blip r:embed="rId9">
            <a:alphaModFix amt="70000"/>
            <a:extLst>
              <a:ext uri="{28A0092B-C50C-407E-A947-70E740481C1C}">
                <a14:useLocalDpi xmlns:a14="http://schemas.microsoft.com/office/drawing/2010/main" val="0"/>
              </a:ext>
            </a:extLst>
          </a:blip>
          <a:srcRect/>
          <a:stretch>
            <a:fillRect/>
          </a:stretch>
        </p:blipFill>
        <p:spPr bwMode="auto">
          <a:xfrm>
            <a:off x="7442219" y="308678"/>
            <a:ext cx="703102" cy="351551"/>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64;p13">
            <a:extLst>
              <a:ext uri="{FF2B5EF4-FFF2-40B4-BE49-F238E27FC236}">
                <a16:creationId xmlns:a16="http://schemas.microsoft.com/office/drawing/2014/main" id="{DCF8F77D-A95C-22B4-1BA3-CBD2454CCE6E}"/>
              </a:ext>
            </a:extLst>
          </p:cNvPr>
          <p:cNvSpPr txBox="1"/>
          <p:nvPr/>
        </p:nvSpPr>
        <p:spPr>
          <a:xfrm>
            <a:off x="7189867" y="569494"/>
            <a:ext cx="2104978" cy="74414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mj-lt"/>
                <a:ea typeface="Poppins"/>
                <a:cs typeface="Poppins"/>
                <a:sym typeface="Poppins"/>
              </a:rPr>
              <a:t>ASX </a:t>
            </a:r>
            <a:r>
              <a:rPr lang="en" sz="2000">
                <a:solidFill>
                  <a:schemeClr val="lt1"/>
                </a:solidFill>
                <a:latin typeface="+mn-lt"/>
                <a:ea typeface="Poppins"/>
                <a:cs typeface="Poppins"/>
                <a:sym typeface="Poppins"/>
              </a:rPr>
              <a:t>|</a:t>
            </a:r>
            <a:r>
              <a:rPr lang="en" sz="2000">
                <a:solidFill>
                  <a:schemeClr val="lt1"/>
                </a:solidFill>
                <a:latin typeface="+mj-lt"/>
                <a:ea typeface="Poppins"/>
                <a:cs typeface="Poppins"/>
                <a:sym typeface="Poppins"/>
              </a:rPr>
              <a:t> </a:t>
            </a:r>
            <a:r>
              <a:rPr lang="en" sz="2000" b="1">
                <a:solidFill>
                  <a:schemeClr val="lt1"/>
                </a:solidFill>
                <a:latin typeface="+mj-lt"/>
                <a:ea typeface="Poppins"/>
                <a:cs typeface="Poppins"/>
                <a:sym typeface="Poppins"/>
              </a:rPr>
              <a:t>TSX</a:t>
            </a:r>
            <a:r>
              <a:rPr lang="en" sz="2000" b="1">
                <a:solidFill>
                  <a:schemeClr val="dk1"/>
                </a:solidFill>
                <a:latin typeface="+mj-lt"/>
                <a:ea typeface="Poppins"/>
                <a:cs typeface="Poppins"/>
                <a:sym typeface="Poppins"/>
              </a:rPr>
              <a:t> </a:t>
            </a:r>
          </a:p>
          <a:p>
            <a:pPr marL="0" lvl="0" indent="0" algn="ctr" rtl="0">
              <a:spcBef>
                <a:spcPts val="0"/>
              </a:spcBef>
              <a:spcAft>
                <a:spcPts val="0"/>
              </a:spcAft>
              <a:buNone/>
            </a:pPr>
            <a:r>
              <a:rPr lang="en" sz="2000" b="1">
                <a:solidFill>
                  <a:schemeClr val="dk1"/>
                </a:solidFill>
                <a:latin typeface="Poppins"/>
                <a:ea typeface="Poppins"/>
                <a:cs typeface="Poppins"/>
                <a:sym typeface="Poppins"/>
              </a:rPr>
              <a:t>FFM</a:t>
            </a:r>
            <a:endParaRPr sz="2000" b="1">
              <a:solidFill>
                <a:schemeClr val="dk1"/>
              </a:solidFill>
              <a:latin typeface="Poppins"/>
              <a:ea typeface="Poppins"/>
              <a:cs typeface="Poppins"/>
              <a:sym typeface="Poppins"/>
            </a:endParaRPr>
          </a:p>
        </p:txBody>
      </p:sp>
      <p:pic>
        <p:nvPicPr>
          <p:cNvPr id="1026" name="Picture 2" descr="Mining Forums">
            <a:extLst>
              <a:ext uri="{FF2B5EF4-FFF2-40B4-BE49-F238E27FC236}">
                <a16:creationId xmlns:a16="http://schemas.microsoft.com/office/drawing/2014/main" id="{BE2B9EF5-3CE7-484B-A75D-B3AA7A9BB33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6917" y="129331"/>
            <a:ext cx="1683013" cy="1171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169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5A18F3-6A9F-A9D8-C89A-BFCBD96DE16C}"/>
              </a:ext>
            </a:extLst>
          </p:cNvPr>
          <p:cNvSpPr>
            <a:spLocks noGrp="1"/>
          </p:cNvSpPr>
          <p:nvPr>
            <p:ph type="sldNum" idx="12"/>
          </p:nvPr>
        </p:nvSpPr>
        <p:spPr/>
        <p:txBody>
          <a:bodyPr/>
          <a:lstStyle/>
          <a:p>
            <a:fld id="{00000000-1234-1234-1234-123412341234}" type="slidenum">
              <a:rPr lang="en" smtClean="0"/>
              <a:pPr/>
              <a:t>10</a:t>
            </a:fld>
            <a:endParaRPr lang="en"/>
          </a:p>
        </p:txBody>
      </p:sp>
      <p:sp>
        <p:nvSpPr>
          <p:cNvPr id="3" name="Title 2">
            <a:extLst>
              <a:ext uri="{FF2B5EF4-FFF2-40B4-BE49-F238E27FC236}">
                <a16:creationId xmlns:a16="http://schemas.microsoft.com/office/drawing/2014/main" id="{177A696F-F7F2-4BA6-B911-558E4AAB743F}"/>
              </a:ext>
            </a:extLst>
          </p:cNvPr>
          <p:cNvSpPr>
            <a:spLocks noGrp="1"/>
          </p:cNvSpPr>
          <p:nvPr>
            <p:ph type="title"/>
          </p:nvPr>
        </p:nvSpPr>
        <p:spPr/>
        <p:txBody>
          <a:bodyPr/>
          <a:lstStyle/>
          <a:p>
            <a:r>
              <a:rPr lang="en-US" sz="2000" kern="1200">
                <a:solidFill>
                  <a:schemeClr val="tx1"/>
                </a:solidFill>
                <a:latin typeface="Poppins" panose="00000500000000000000" pitchFamily="2" charset="0"/>
                <a:cs typeface="Poppins" panose="00000500000000000000" pitchFamily="2" charset="0"/>
              </a:rPr>
              <a:t>Exceptional Management and In-Country Team</a:t>
            </a:r>
            <a:endParaRPr lang="en-AU"/>
          </a:p>
        </p:txBody>
      </p:sp>
      <p:sp>
        <p:nvSpPr>
          <p:cNvPr id="4" name="Slide Number Placeholder 1">
            <a:extLst>
              <a:ext uri="{FF2B5EF4-FFF2-40B4-BE49-F238E27FC236}">
                <a16:creationId xmlns:a16="http://schemas.microsoft.com/office/drawing/2014/main" id="{654849D5-8D5E-54EF-D03B-E9977669EBC4}"/>
              </a:ext>
            </a:extLst>
          </p:cNvPr>
          <p:cNvSpPr txBox="1">
            <a:spLocks/>
          </p:cNvSpPr>
          <p:nvPr/>
        </p:nvSpPr>
        <p:spPr>
          <a:xfrm>
            <a:off x="8532000" y="4788000"/>
            <a:ext cx="5487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900" b="0" i="0" u="none" strike="noStrike" cap="none">
                <a:solidFill>
                  <a:schemeClr val="tx1"/>
                </a:solidFill>
                <a:latin typeface="+mn-lt"/>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10</a:t>
            </a:fld>
            <a:endParaRPr lang="en"/>
          </a:p>
        </p:txBody>
      </p:sp>
      <p:sp>
        <p:nvSpPr>
          <p:cNvPr id="5" name="Slide Number Placeholder 1">
            <a:extLst>
              <a:ext uri="{FF2B5EF4-FFF2-40B4-BE49-F238E27FC236}">
                <a16:creationId xmlns:a16="http://schemas.microsoft.com/office/drawing/2014/main" id="{D1C16E58-2EF0-BA74-7EE1-A34F95E1FABF}"/>
              </a:ext>
            </a:extLst>
          </p:cNvPr>
          <p:cNvSpPr txBox="1">
            <a:spLocks/>
          </p:cNvSpPr>
          <p:nvPr/>
        </p:nvSpPr>
        <p:spPr>
          <a:xfrm>
            <a:off x="8532000" y="4740288"/>
            <a:ext cx="5487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900" b="0" i="0" u="none" strike="noStrike" cap="none">
                <a:solidFill>
                  <a:schemeClr val="tx1"/>
                </a:solidFill>
                <a:latin typeface="+mn-lt"/>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10</a:t>
            </a:fld>
            <a:endParaRPr lang="en"/>
          </a:p>
        </p:txBody>
      </p:sp>
      <p:sp>
        <p:nvSpPr>
          <p:cNvPr id="6" name="TextBox 5">
            <a:extLst>
              <a:ext uri="{FF2B5EF4-FFF2-40B4-BE49-F238E27FC236}">
                <a16:creationId xmlns:a16="http://schemas.microsoft.com/office/drawing/2014/main" id="{CC0F0D93-98C9-7650-3D7A-78AB00BA2D21}"/>
              </a:ext>
            </a:extLst>
          </p:cNvPr>
          <p:cNvSpPr txBox="1"/>
          <p:nvPr/>
        </p:nvSpPr>
        <p:spPr>
          <a:xfrm>
            <a:off x="230288" y="648000"/>
            <a:ext cx="8913712" cy="338554"/>
          </a:xfrm>
          <a:prstGeom prst="rect">
            <a:avLst/>
          </a:prstGeom>
          <a:noFill/>
        </p:spPr>
        <p:txBody>
          <a:bodyPr wrap="square">
            <a:spAutoFit/>
          </a:bodyPr>
          <a:lstStyle/>
          <a:p>
            <a:r>
              <a:rPr lang="en-AU" sz="1600" b="1" kern="1200">
                <a:solidFill>
                  <a:schemeClr val="accent1">
                    <a:lumMod val="50000"/>
                  </a:schemeClr>
                </a:solidFill>
                <a:latin typeface="Poppins" panose="00000500000000000000" pitchFamily="2" charset="0"/>
                <a:ea typeface="Calibri" panose="020F0502020204030204" pitchFamily="34" charset="0"/>
                <a:cs typeface="Poppins" panose="00000500000000000000" pitchFamily="2" charset="0"/>
              </a:rPr>
              <a:t>Management team with in-depth Canadian mining expertise</a:t>
            </a:r>
          </a:p>
        </p:txBody>
      </p:sp>
      <p:sp>
        <p:nvSpPr>
          <p:cNvPr id="7" name="TextBox 6">
            <a:extLst>
              <a:ext uri="{FF2B5EF4-FFF2-40B4-BE49-F238E27FC236}">
                <a16:creationId xmlns:a16="http://schemas.microsoft.com/office/drawing/2014/main" id="{083420C5-5596-1409-959F-0CA11C7DC612}"/>
              </a:ext>
            </a:extLst>
          </p:cNvPr>
          <p:cNvSpPr txBox="1"/>
          <p:nvPr/>
        </p:nvSpPr>
        <p:spPr>
          <a:xfrm>
            <a:off x="0" y="3877001"/>
            <a:ext cx="2340000" cy="1295226"/>
          </a:xfrm>
          <a:prstGeom prst="rect">
            <a:avLst/>
          </a:prstGeom>
          <a:solidFill>
            <a:schemeClr val="bg1"/>
          </a:solidFill>
        </p:spPr>
        <p:txBody>
          <a:bodyPr wrap="square">
            <a:spAutoFit/>
          </a:bodyPr>
          <a:lstStyle/>
          <a:p>
            <a:pPr>
              <a:spcBef>
                <a:spcPts val="300"/>
              </a:spcBef>
              <a:spcAft>
                <a:spcPts val="200"/>
              </a:spcAft>
            </a:pPr>
            <a:r>
              <a:rPr lang="en-US" sz="650">
                <a:latin typeface="+mn-lt"/>
                <a:ea typeface="Calibri" panose="020F0502020204030204" pitchFamily="34" charset="0"/>
                <a:cs typeface="Calibri" panose="020F0502020204030204" pitchFamily="34" charset="0"/>
              </a:rPr>
              <a:t>Metallurgy expert with over 17 years’ experience in mining projects globally, across various engineering, construction, operational, &amp; technical leadership roles. </a:t>
            </a:r>
          </a:p>
          <a:p>
            <a:pPr>
              <a:spcBef>
                <a:spcPts val="300"/>
              </a:spcBef>
            </a:pPr>
            <a:r>
              <a:rPr lang="en-US" sz="650">
                <a:latin typeface="+mn-lt"/>
                <a:ea typeface="Calibri" panose="020F0502020204030204" pitchFamily="34" charset="0"/>
                <a:cs typeface="Calibri" panose="020F0502020204030204" pitchFamily="34" charset="0"/>
              </a:rPr>
              <a:t>Almost 15 years with </a:t>
            </a:r>
            <a:r>
              <a:rPr lang="en-US" sz="650" b="1">
                <a:latin typeface="+mn-lt"/>
                <a:ea typeface="Calibri" panose="020F0502020204030204" pitchFamily="34" charset="0"/>
                <a:cs typeface="Calibri" panose="020F0502020204030204" pitchFamily="34" charset="0"/>
              </a:rPr>
              <a:t>Ausenco Engineering</a:t>
            </a:r>
            <a:r>
              <a:rPr lang="en-US" sz="650">
                <a:latin typeface="+mn-lt"/>
                <a:ea typeface="Calibri" panose="020F0502020204030204" pitchFamily="34" charset="0"/>
                <a:cs typeface="Calibri" panose="020F0502020204030204" pitchFamily="34" charset="0"/>
              </a:rPr>
              <a:t>, in their Australian, Canadian &amp; USA offices, across several engineering, study management &amp; commissioning roles, most recently as VP of Technical Services, responsible for Cu-Au metallurgical technical governance &amp; innovation across all process engineering in North America, and NI 43-101 delivery.</a:t>
            </a:r>
          </a:p>
        </p:txBody>
      </p:sp>
      <p:sp>
        <p:nvSpPr>
          <p:cNvPr id="8" name="Google Shape;151;p16">
            <a:extLst>
              <a:ext uri="{FF2B5EF4-FFF2-40B4-BE49-F238E27FC236}">
                <a16:creationId xmlns:a16="http://schemas.microsoft.com/office/drawing/2014/main" id="{9B8B1E85-CEB5-D0C5-36B4-368C361E033B}"/>
              </a:ext>
            </a:extLst>
          </p:cNvPr>
          <p:cNvSpPr txBox="1"/>
          <p:nvPr/>
        </p:nvSpPr>
        <p:spPr>
          <a:xfrm>
            <a:off x="0" y="1684344"/>
            <a:ext cx="2340000" cy="1561936"/>
          </a:xfrm>
          <a:prstGeom prst="rect">
            <a:avLst/>
          </a:prstGeom>
          <a:noFill/>
          <a:ln>
            <a:noFill/>
          </a:ln>
        </p:spPr>
        <p:txBody>
          <a:bodyPr spcFirstLastPara="1" wrap="square" lIns="91425" tIns="91425" rIns="91425" bIns="91425" anchor="t" anchorCtr="0">
            <a:spAutoFit/>
          </a:bodyPr>
          <a:lstStyle/>
          <a:p>
            <a:r>
              <a:rPr lang="en-AU" sz="650">
                <a:latin typeface="+mn-lt"/>
                <a:ea typeface="Calibri" panose="020F0502020204030204" pitchFamily="34" charset="0"/>
                <a:cs typeface="Calibri" panose="020F0502020204030204" pitchFamily="34" charset="0"/>
              </a:rPr>
              <a:t>Former VP investor relations at </a:t>
            </a:r>
            <a:r>
              <a:rPr lang="en-AU" sz="650" b="1">
                <a:latin typeface="+mn-lt"/>
                <a:ea typeface="Calibri" panose="020F0502020204030204" pitchFamily="34" charset="0"/>
                <a:cs typeface="Calibri" panose="020F0502020204030204" pitchFamily="34" charset="0"/>
              </a:rPr>
              <a:t>G Mining Ventures Corp (TSX:GMIN)</a:t>
            </a:r>
            <a:r>
              <a:rPr lang="en-AU" sz="650">
                <a:latin typeface="+mn-lt"/>
                <a:ea typeface="Calibri" panose="020F0502020204030204" pitchFamily="34" charset="0"/>
                <a:cs typeface="Calibri" panose="020F0502020204030204" pitchFamily="34" charset="0"/>
              </a:rPr>
              <a:t>.</a:t>
            </a:r>
            <a:r>
              <a:rPr lang="en-AU" sz="650" b="1">
                <a:latin typeface="+mn-lt"/>
                <a:ea typeface="Calibri" panose="020F0502020204030204" pitchFamily="34" charset="0"/>
                <a:cs typeface="Calibri" panose="020F0502020204030204" pitchFamily="34" charset="0"/>
              </a:rPr>
              <a:t> </a:t>
            </a:r>
            <a:r>
              <a:rPr lang="en-AU" sz="650">
                <a:latin typeface="+mn-lt"/>
                <a:ea typeface="Calibri" panose="020F0502020204030204" pitchFamily="34" charset="0"/>
                <a:cs typeface="Calibri" panose="020F0502020204030204" pitchFamily="34" charset="0"/>
              </a:rPr>
              <a:t>Director of the </a:t>
            </a:r>
            <a:r>
              <a:rPr lang="en-AU" sz="650" b="1">
                <a:latin typeface="+mn-lt"/>
                <a:ea typeface="Calibri" panose="020F0502020204030204" pitchFamily="34" charset="0"/>
                <a:cs typeface="Calibri" panose="020F0502020204030204" pitchFamily="34" charset="0"/>
              </a:rPr>
              <a:t>Prospectors &amp; Developers Association of Canada (PDAC)</a:t>
            </a:r>
            <a:r>
              <a:rPr lang="en-AU" sz="650">
                <a:latin typeface="+mn-lt"/>
                <a:ea typeface="Calibri" panose="020F0502020204030204" pitchFamily="34" charset="0"/>
                <a:cs typeface="Calibri" panose="020F0502020204030204" pitchFamily="34" charset="0"/>
              </a:rPr>
              <a:t>. </a:t>
            </a:r>
            <a:endParaRPr lang="en-AU" sz="650" b="1">
              <a:latin typeface="+mn-lt"/>
              <a:ea typeface="Calibri" panose="020F0502020204030204" pitchFamily="34" charset="0"/>
              <a:cs typeface="Calibri" panose="020F0502020204030204" pitchFamily="34" charset="0"/>
            </a:endParaRPr>
          </a:p>
          <a:p>
            <a:pPr>
              <a:spcBef>
                <a:spcPts val="300"/>
              </a:spcBef>
            </a:pPr>
            <a:r>
              <a:rPr lang="en-AU" sz="650">
                <a:latin typeface="+mn-lt"/>
                <a:ea typeface="Calibri" panose="020F0502020204030204" pitchFamily="34" charset="0"/>
                <a:cs typeface="Calibri" panose="020F0502020204030204" pitchFamily="34" charset="0"/>
              </a:rPr>
              <a:t>Held senior technical, financial and strategic positions at </a:t>
            </a:r>
            <a:r>
              <a:rPr lang="en-AU" sz="650" b="1" err="1">
                <a:latin typeface="+mn-lt"/>
                <a:ea typeface="Calibri" panose="020F0502020204030204" pitchFamily="34" charset="0"/>
                <a:cs typeface="Calibri" panose="020F0502020204030204" pitchFamily="34" charset="0"/>
              </a:rPr>
              <a:t>Hudbay</a:t>
            </a:r>
            <a:r>
              <a:rPr lang="en-AU" sz="650" b="1">
                <a:latin typeface="+mn-lt"/>
                <a:ea typeface="Calibri" panose="020F0502020204030204" pitchFamily="34" charset="0"/>
                <a:cs typeface="Calibri" panose="020F0502020204030204" pitchFamily="34" charset="0"/>
              </a:rPr>
              <a:t> Minerals Inc (NYSE:HBM)</a:t>
            </a:r>
            <a:r>
              <a:rPr lang="en-AU" sz="650">
                <a:latin typeface="+mn-lt"/>
                <a:ea typeface="Calibri" panose="020F0502020204030204" pitchFamily="34" charset="0"/>
                <a:cs typeface="Calibri" panose="020F0502020204030204" pitchFamily="34" charset="0"/>
              </a:rPr>
              <a:t>, global investment fund </a:t>
            </a:r>
            <a:r>
              <a:rPr lang="en-AU" sz="650" b="1">
                <a:latin typeface="+mn-lt"/>
                <a:ea typeface="Calibri" panose="020F0502020204030204" pitchFamily="34" charset="0"/>
                <a:cs typeface="Calibri" panose="020F0502020204030204" pitchFamily="34" charset="0"/>
              </a:rPr>
              <a:t>Resource Capital Funds </a:t>
            </a:r>
            <a:r>
              <a:rPr lang="en-AU" sz="650">
                <a:latin typeface="+mn-lt"/>
                <a:ea typeface="Calibri" panose="020F0502020204030204" pitchFamily="34" charset="0"/>
                <a:cs typeface="Calibri" panose="020F0502020204030204" pitchFamily="34" charset="0"/>
              </a:rPr>
              <a:t>and engineering groups </a:t>
            </a:r>
            <a:r>
              <a:rPr lang="en-AU" sz="650" b="1">
                <a:latin typeface="+mn-lt"/>
                <a:ea typeface="Calibri" panose="020F0502020204030204" pitchFamily="34" charset="0"/>
                <a:cs typeface="Calibri" panose="020F0502020204030204" pitchFamily="34" charset="0"/>
              </a:rPr>
              <a:t>Hatch </a:t>
            </a:r>
            <a:r>
              <a:rPr lang="en-AU" sz="650">
                <a:latin typeface="+mn-lt"/>
                <a:ea typeface="Calibri" panose="020F0502020204030204" pitchFamily="34" charset="0"/>
                <a:cs typeface="Calibri" panose="020F0502020204030204" pitchFamily="34" charset="0"/>
              </a:rPr>
              <a:t>and</a:t>
            </a:r>
            <a:r>
              <a:rPr lang="en-AU" sz="650" b="1">
                <a:latin typeface="+mn-lt"/>
                <a:ea typeface="Calibri" panose="020F0502020204030204" pitchFamily="34" charset="0"/>
                <a:cs typeface="Calibri" panose="020F0502020204030204" pitchFamily="34" charset="0"/>
              </a:rPr>
              <a:t> Golder Associates </a:t>
            </a:r>
            <a:r>
              <a:rPr lang="en-AU" sz="650">
                <a:latin typeface="+mn-lt"/>
                <a:ea typeface="Calibri" panose="020F0502020204030204" pitchFamily="34" charset="0"/>
                <a:cs typeface="Calibri" panose="020F0502020204030204" pitchFamily="34" charset="0"/>
              </a:rPr>
              <a:t>as well as investment banking at </a:t>
            </a:r>
            <a:r>
              <a:rPr lang="en-AU" sz="650" b="1">
                <a:latin typeface="+mn-lt"/>
                <a:ea typeface="Calibri" panose="020F0502020204030204" pitchFamily="34" charset="0"/>
                <a:cs typeface="Calibri" panose="020F0502020204030204" pitchFamily="34" charset="0"/>
              </a:rPr>
              <a:t>CIBC Capital Markets. </a:t>
            </a:r>
            <a:endParaRPr lang="en-AU" sz="650">
              <a:latin typeface="+mn-lt"/>
              <a:ea typeface="Calibri" panose="020F0502020204030204" pitchFamily="34" charset="0"/>
              <a:cs typeface="Calibri" panose="020F0502020204030204" pitchFamily="34" charset="0"/>
            </a:endParaRPr>
          </a:p>
          <a:p>
            <a:pPr>
              <a:spcBef>
                <a:spcPts val="300"/>
              </a:spcBef>
            </a:pPr>
            <a:r>
              <a:rPr lang="en-AU" sz="650">
                <a:latin typeface="+mn-lt"/>
                <a:ea typeface="Calibri" panose="020F0502020204030204" pitchFamily="34" charset="0"/>
                <a:cs typeface="Calibri" panose="020F0502020204030204" pitchFamily="34" charset="0"/>
              </a:rPr>
              <a:t>Ms Liu-Ernsting is also experienced in areas of corporate board audit, compensation, technical and special committees.</a:t>
            </a:r>
          </a:p>
          <a:p>
            <a:endParaRPr lang="en-AU" sz="650">
              <a:latin typeface="+mn-lt"/>
              <a:ea typeface="Calibri" panose="020F0502020204030204" pitchFamily="34" charset="0"/>
              <a:cs typeface="Calibri" panose="020F0502020204030204" pitchFamily="34" charset="0"/>
            </a:endParaRPr>
          </a:p>
        </p:txBody>
      </p:sp>
      <p:sp>
        <p:nvSpPr>
          <p:cNvPr id="9" name="Google Shape;153;p16">
            <a:extLst>
              <a:ext uri="{FF2B5EF4-FFF2-40B4-BE49-F238E27FC236}">
                <a16:creationId xmlns:a16="http://schemas.microsoft.com/office/drawing/2014/main" id="{DA151951-F442-17E6-4610-27BFB9C48A14}"/>
              </a:ext>
            </a:extLst>
          </p:cNvPr>
          <p:cNvSpPr txBox="1"/>
          <p:nvPr/>
        </p:nvSpPr>
        <p:spPr>
          <a:xfrm>
            <a:off x="5364000" y="1321416"/>
            <a:ext cx="14400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General Counsel and Company Secretary</a:t>
            </a:r>
          </a:p>
        </p:txBody>
      </p:sp>
      <p:sp>
        <p:nvSpPr>
          <p:cNvPr id="10" name="Google Shape;141;p16">
            <a:extLst>
              <a:ext uri="{FF2B5EF4-FFF2-40B4-BE49-F238E27FC236}">
                <a16:creationId xmlns:a16="http://schemas.microsoft.com/office/drawing/2014/main" id="{3BB1141E-ED28-8D48-10BF-28DF585CAC69}"/>
              </a:ext>
            </a:extLst>
          </p:cNvPr>
          <p:cNvSpPr txBox="1"/>
          <p:nvPr/>
        </p:nvSpPr>
        <p:spPr>
          <a:xfrm>
            <a:off x="3096000" y="1321416"/>
            <a:ext cx="14400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Chief Financial Officer</a:t>
            </a:r>
            <a:endParaRPr lang="en-AU" sz="800" b="1" i="1">
              <a:latin typeface="+mn-lt"/>
              <a:ea typeface="Calibri" panose="020F0502020204030204" pitchFamily="34" charset="0"/>
              <a:cs typeface="Calibri" panose="020F0502020204030204" pitchFamily="34" charset="0"/>
            </a:endParaRPr>
          </a:p>
        </p:txBody>
      </p:sp>
      <p:sp>
        <p:nvSpPr>
          <p:cNvPr id="11" name="Google Shape;150;p16">
            <a:extLst>
              <a:ext uri="{FF2B5EF4-FFF2-40B4-BE49-F238E27FC236}">
                <a16:creationId xmlns:a16="http://schemas.microsoft.com/office/drawing/2014/main" id="{A0335B27-95F8-64AF-8EE8-CA957782D484}"/>
              </a:ext>
            </a:extLst>
          </p:cNvPr>
          <p:cNvSpPr txBox="1"/>
          <p:nvPr/>
        </p:nvSpPr>
        <p:spPr>
          <a:xfrm>
            <a:off x="900000" y="1321369"/>
            <a:ext cx="1440000" cy="430857"/>
          </a:xfrm>
          <a:prstGeom prst="rect">
            <a:avLst/>
          </a:prstGeom>
          <a:noFill/>
          <a:ln>
            <a:noFill/>
          </a:ln>
        </p:spPr>
        <p:txBody>
          <a:bodyPr spcFirstLastPara="1" wrap="square" lIns="91425" tIns="91425" rIns="91425" bIns="91425" anchor="t" anchorCtr="0">
            <a:spAutoFit/>
          </a:bodyPr>
          <a:lstStyle/>
          <a:p>
            <a:r>
              <a:rPr lang="en-AU" sz="800" b="1" i="1">
                <a:solidFill>
                  <a:schemeClr val="dk1"/>
                </a:solidFill>
                <a:latin typeface="+mn-lt"/>
                <a:ea typeface="Calibri" panose="020F0502020204030204" pitchFamily="34" charset="0"/>
                <a:cs typeface="Calibri" panose="020F0502020204030204" pitchFamily="34" charset="0"/>
                <a:sym typeface="Poppins"/>
              </a:rPr>
              <a:t>Chief Corporate Development Officer</a:t>
            </a:r>
            <a:endParaRPr lang="en-AU" sz="800" b="1" i="1">
              <a:latin typeface="+mn-lt"/>
              <a:ea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80D62330-775B-790A-D2DD-0CC818C23E03}"/>
              </a:ext>
            </a:extLst>
          </p:cNvPr>
          <p:cNvGrpSpPr/>
          <p:nvPr/>
        </p:nvGrpSpPr>
        <p:grpSpPr>
          <a:xfrm>
            <a:off x="3096000" y="3174576"/>
            <a:ext cx="1145433" cy="323135"/>
            <a:chOff x="3146982" y="3672169"/>
            <a:chExt cx="1145433" cy="323135"/>
          </a:xfrm>
        </p:grpSpPr>
        <p:sp>
          <p:nvSpPr>
            <p:cNvPr id="13" name="Google Shape;135;p16">
              <a:extLst>
                <a:ext uri="{FF2B5EF4-FFF2-40B4-BE49-F238E27FC236}">
                  <a16:creationId xmlns:a16="http://schemas.microsoft.com/office/drawing/2014/main" id="{7A6EE61C-11C8-7DA6-A317-0E9C29FDF4E4}"/>
                </a:ext>
              </a:extLst>
            </p:cNvPr>
            <p:cNvSpPr/>
            <p:nvPr/>
          </p:nvSpPr>
          <p:spPr>
            <a:xfrm>
              <a:off x="3146982" y="3719436"/>
              <a:ext cx="1145433" cy="228600"/>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14" name="Google Shape;124;p16">
              <a:extLst>
                <a:ext uri="{FF2B5EF4-FFF2-40B4-BE49-F238E27FC236}">
                  <a16:creationId xmlns:a16="http://schemas.microsoft.com/office/drawing/2014/main" id="{A6D53B7E-E3B5-66B0-D44B-B4603B0A2C03}"/>
                </a:ext>
              </a:extLst>
            </p:cNvPr>
            <p:cNvSpPr txBox="1"/>
            <p:nvPr/>
          </p:nvSpPr>
          <p:spPr>
            <a:xfrm>
              <a:off x="3193570" y="3672169"/>
              <a:ext cx="1052256"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dk1"/>
                  </a:solidFill>
                  <a:latin typeface="+mn-lt"/>
                  <a:ea typeface="Calibri" panose="020F0502020204030204" pitchFamily="34" charset="0"/>
                  <a:cs typeface="Calibri" panose="020F0502020204030204" pitchFamily="34" charset="0"/>
                  <a:sym typeface="Poppins"/>
                </a:rPr>
                <a:t>Juan Gutierrez</a:t>
              </a:r>
              <a:endParaRPr sz="1200" b="1">
                <a:latin typeface="+mn-lt"/>
                <a:ea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374E3904-34C6-95F0-15EB-A05631CB3D05}"/>
              </a:ext>
            </a:extLst>
          </p:cNvPr>
          <p:cNvGrpSpPr/>
          <p:nvPr/>
        </p:nvGrpSpPr>
        <p:grpSpPr>
          <a:xfrm>
            <a:off x="7668000" y="3172381"/>
            <a:ext cx="1217817" cy="323135"/>
            <a:chOff x="6811340" y="3913074"/>
            <a:chExt cx="1217817" cy="323135"/>
          </a:xfrm>
        </p:grpSpPr>
        <p:sp>
          <p:nvSpPr>
            <p:cNvPr id="16" name="Google Shape;135;p16">
              <a:extLst>
                <a:ext uri="{FF2B5EF4-FFF2-40B4-BE49-F238E27FC236}">
                  <a16:creationId xmlns:a16="http://schemas.microsoft.com/office/drawing/2014/main" id="{3B65F9F4-CD0D-434D-598A-1D928BADA362}"/>
                </a:ext>
              </a:extLst>
            </p:cNvPr>
            <p:cNvSpPr/>
            <p:nvPr/>
          </p:nvSpPr>
          <p:spPr>
            <a:xfrm>
              <a:off x="6811340" y="3960341"/>
              <a:ext cx="1217816" cy="228600"/>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17" name="Google Shape;136;p16">
              <a:extLst>
                <a:ext uri="{FF2B5EF4-FFF2-40B4-BE49-F238E27FC236}">
                  <a16:creationId xmlns:a16="http://schemas.microsoft.com/office/drawing/2014/main" id="{1BBAFC97-F7A9-DED9-7101-C164DA9A0EB5}"/>
                </a:ext>
              </a:extLst>
            </p:cNvPr>
            <p:cNvSpPr txBox="1"/>
            <p:nvPr/>
          </p:nvSpPr>
          <p:spPr>
            <a:xfrm>
              <a:off x="6811340" y="3913074"/>
              <a:ext cx="1217817"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dk1"/>
                  </a:solidFill>
                  <a:latin typeface="+mn-lt"/>
                  <a:ea typeface="Calibri" panose="020F0502020204030204" pitchFamily="34" charset="0"/>
                  <a:cs typeface="Calibri" panose="020F0502020204030204" pitchFamily="34" charset="0"/>
                  <a:sym typeface="Poppins"/>
                </a:rPr>
                <a:t>Bonnie Matthews</a:t>
              </a:r>
              <a:endParaRPr sz="1200" b="1">
                <a:latin typeface="+mn-lt"/>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77332E7C-0694-4579-3C96-D2565F64E201}"/>
              </a:ext>
            </a:extLst>
          </p:cNvPr>
          <p:cNvGrpSpPr/>
          <p:nvPr/>
        </p:nvGrpSpPr>
        <p:grpSpPr>
          <a:xfrm>
            <a:off x="5364000" y="3174288"/>
            <a:ext cx="1226939" cy="323135"/>
            <a:chOff x="5500988" y="3689092"/>
            <a:chExt cx="1226939" cy="323135"/>
          </a:xfrm>
        </p:grpSpPr>
        <p:sp>
          <p:nvSpPr>
            <p:cNvPr id="19" name="Google Shape;135;p16">
              <a:extLst>
                <a:ext uri="{FF2B5EF4-FFF2-40B4-BE49-F238E27FC236}">
                  <a16:creationId xmlns:a16="http://schemas.microsoft.com/office/drawing/2014/main" id="{7D13A3B4-3813-31F4-F8D8-B9F218F68288}"/>
                </a:ext>
              </a:extLst>
            </p:cNvPr>
            <p:cNvSpPr/>
            <p:nvPr/>
          </p:nvSpPr>
          <p:spPr>
            <a:xfrm>
              <a:off x="5500988" y="3744821"/>
              <a:ext cx="1226939" cy="211676"/>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20" name="Google Shape;128;p16">
              <a:extLst>
                <a:ext uri="{FF2B5EF4-FFF2-40B4-BE49-F238E27FC236}">
                  <a16:creationId xmlns:a16="http://schemas.microsoft.com/office/drawing/2014/main" id="{861E72BC-9409-BEC7-9022-7856D2C95ABD}"/>
                </a:ext>
              </a:extLst>
            </p:cNvPr>
            <p:cNvSpPr txBox="1"/>
            <p:nvPr/>
          </p:nvSpPr>
          <p:spPr>
            <a:xfrm>
              <a:off x="5530118" y="3689092"/>
              <a:ext cx="1168678"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dk1"/>
                  </a:solidFill>
                  <a:latin typeface="+mn-lt"/>
                  <a:ea typeface="Calibri" panose="020F0502020204030204" pitchFamily="34" charset="0"/>
                  <a:cs typeface="Calibri" panose="020F0502020204030204" pitchFamily="34" charset="0"/>
                  <a:sym typeface="Poppins"/>
                </a:rPr>
                <a:t>Tabatha LeBlanc</a:t>
              </a:r>
              <a:endParaRPr sz="1200" b="1">
                <a:latin typeface="+mn-lt"/>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4B0DDD73-B7D0-33CA-3897-EB34FA89D11A}"/>
              </a:ext>
            </a:extLst>
          </p:cNvPr>
          <p:cNvGrpSpPr/>
          <p:nvPr/>
        </p:nvGrpSpPr>
        <p:grpSpPr>
          <a:xfrm>
            <a:off x="7668000" y="980856"/>
            <a:ext cx="1228480" cy="323135"/>
            <a:chOff x="850642" y="3642609"/>
            <a:chExt cx="1262876" cy="323135"/>
          </a:xfrm>
        </p:grpSpPr>
        <p:sp>
          <p:nvSpPr>
            <p:cNvPr id="22" name="Google Shape;135;p16">
              <a:extLst>
                <a:ext uri="{FF2B5EF4-FFF2-40B4-BE49-F238E27FC236}">
                  <a16:creationId xmlns:a16="http://schemas.microsoft.com/office/drawing/2014/main" id="{930765C3-7B36-63BE-ED75-C1E4FE0AC430}"/>
                </a:ext>
              </a:extLst>
            </p:cNvPr>
            <p:cNvSpPr/>
            <p:nvPr/>
          </p:nvSpPr>
          <p:spPr>
            <a:xfrm>
              <a:off x="850642" y="3678637"/>
              <a:ext cx="1261991" cy="239839"/>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23" name="Google Shape;136;p16">
              <a:extLst>
                <a:ext uri="{FF2B5EF4-FFF2-40B4-BE49-F238E27FC236}">
                  <a16:creationId xmlns:a16="http://schemas.microsoft.com/office/drawing/2014/main" id="{0653BFF7-6FB4-00DB-F15A-4E8E16DDE5FB}"/>
                </a:ext>
              </a:extLst>
            </p:cNvPr>
            <p:cNvSpPr txBox="1"/>
            <p:nvPr/>
          </p:nvSpPr>
          <p:spPr>
            <a:xfrm>
              <a:off x="851527" y="3642609"/>
              <a:ext cx="1261991"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dk1"/>
                  </a:solidFill>
                  <a:latin typeface="+mn-lt"/>
                  <a:ea typeface="Calibri" panose="020F0502020204030204" pitchFamily="34" charset="0"/>
                  <a:cs typeface="Calibri" panose="020F0502020204030204" pitchFamily="34" charset="0"/>
                  <a:sym typeface="Poppins"/>
                </a:rPr>
                <a:t>Gus Simbanegavi</a:t>
              </a:r>
              <a:endParaRPr sz="1200" b="1">
                <a:latin typeface="+mn-lt"/>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68E4CF4B-937F-2331-DCDE-8204D8A6FA53}"/>
              </a:ext>
            </a:extLst>
          </p:cNvPr>
          <p:cNvGrpSpPr/>
          <p:nvPr/>
        </p:nvGrpSpPr>
        <p:grpSpPr>
          <a:xfrm>
            <a:off x="3096000" y="980856"/>
            <a:ext cx="1052256" cy="323135"/>
            <a:chOff x="4658760" y="1694916"/>
            <a:chExt cx="1052256" cy="323135"/>
          </a:xfrm>
        </p:grpSpPr>
        <p:sp>
          <p:nvSpPr>
            <p:cNvPr id="25" name="Google Shape;131;p16">
              <a:extLst>
                <a:ext uri="{FF2B5EF4-FFF2-40B4-BE49-F238E27FC236}">
                  <a16:creationId xmlns:a16="http://schemas.microsoft.com/office/drawing/2014/main" id="{695D2A8F-FF3A-EA87-CB20-21C6033CF507}"/>
                </a:ext>
              </a:extLst>
            </p:cNvPr>
            <p:cNvSpPr/>
            <p:nvPr/>
          </p:nvSpPr>
          <p:spPr>
            <a:xfrm>
              <a:off x="4749414" y="1747045"/>
              <a:ext cx="870948" cy="218876"/>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26" name="Google Shape;124;p16">
              <a:extLst>
                <a:ext uri="{FF2B5EF4-FFF2-40B4-BE49-F238E27FC236}">
                  <a16:creationId xmlns:a16="http://schemas.microsoft.com/office/drawing/2014/main" id="{2E54C957-DAF0-347D-60A7-90C6B0D3C9C7}"/>
                </a:ext>
              </a:extLst>
            </p:cNvPr>
            <p:cNvSpPr txBox="1"/>
            <p:nvPr/>
          </p:nvSpPr>
          <p:spPr>
            <a:xfrm>
              <a:off x="4658760" y="1694916"/>
              <a:ext cx="1052256"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dk1"/>
                  </a:solidFill>
                  <a:latin typeface="+mn-lt"/>
                  <a:ea typeface="Calibri" panose="020F0502020204030204" pitchFamily="34" charset="0"/>
                  <a:cs typeface="Calibri" panose="020F0502020204030204" pitchFamily="34" charset="0"/>
                  <a:sym typeface="Poppins"/>
                </a:rPr>
                <a:t>Chen Sun</a:t>
              </a:r>
              <a:endParaRPr sz="1200" b="1">
                <a:latin typeface="+mn-lt"/>
                <a:ea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014A6A1C-9FE5-1BCA-8088-C7611ECEDFA1}"/>
              </a:ext>
            </a:extLst>
          </p:cNvPr>
          <p:cNvGrpSpPr/>
          <p:nvPr/>
        </p:nvGrpSpPr>
        <p:grpSpPr>
          <a:xfrm>
            <a:off x="5364000" y="980856"/>
            <a:ext cx="1548000" cy="323135"/>
            <a:chOff x="6625693" y="1681942"/>
            <a:chExt cx="1636457" cy="323135"/>
          </a:xfrm>
        </p:grpSpPr>
        <p:sp>
          <p:nvSpPr>
            <p:cNvPr id="28" name="Google Shape;135;p16">
              <a:extLst>
                <a:ext uri="{FF2B5EF4-FFF2-40B4-BE49-F238E27FC236}">
                  <a16:creationId xmlns:a16="http://schemas.microsoft.com/office/drawing/2014/main" id="{90BE08AD-42E9-8B33-6D70-0BB18E2CE17C}"/>
                </a:ext>
              </a:extLst>
            </p:cNvPr>
            <p:cNvSpPr/>
            <p:nvPr/>
          </p:nvSpPr>
          <p:spPr>
            <a:xfrm>
              <a:off x="6750308" y="1734432"/>
              <a:ext cx="1387226" cy="218155"/>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29" name="Google Shape;136;p16">
              <a:extLst>
                <a:ext uri="{FF2B5EF4-FFF2-40B4-BE49-F238E27FC236}">
                  <a16:creationId xmlns:a16="http://schemas.microsoft.com/office/drawing/2014/main" id="{A489F260-9853-9014-C91D-4671B574C233}"/>
                </a:ext>
              </a:extLst>
            </p:cNvPr>
            <p:cNvSpPr txBox="1"/>
            <p:nvPr/>
          </p:nvSpPr>
          <p:spPr>
            <a:xfrm>
              <a:off x="6625693" y="1681942"/>
              <a:ext cx="1636457"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dk1"/>
                  </a:solidFill>
                  <a:latin typeface="+mn-lt"/>
                  <a:ea typeface="Calibri" panose="020F0502020204030204" pitchFamily="34" charset="0"/>
                  <a:cs typeface="Calibri" panose="020F0502020204030204" pitchFamily="34" charset="0"/>
                  <a:sym typeface="Poppins"/>
                </a:rPr>
                <a:t>Laura Noonan-Crowe</a:t>
              </a:r>
              <a:endParaRPr sz="1200" b="1">
                <a:latin typeface="+mn-lt"/>
                <a:ea typeface="Calibri" panose="020F0502020204030204" pitchFamily="34" charset="0"/>
                <a:cs typeface="Calibri" panose="020F0502020204030204" pitchFamily="34" charset="0"/>
              </a:endParaRPr>
            </a:p>
          </p:txBody>
        </p:sp>
      </p:grpSp>
      <p:pic>
        <p:nvPicPr>
          <p:cNvPr id="30" name="Picture 29">
            <a:extLst>
              <a:ext uri="{FF2B5EF4-FFF2-40B4-BE49-F238E27FC236}">
                <a16:creationId xmlns:a16="http://schemas.microsoft.com/office/drawing/2014/main" id="{E98112C7-ADE8-E425-B5B2-FC8CADCF4F9B}"/>
              </a:ext>
            </a:extLst>
          </p:cNvPr>
          <p:cNvPicPr>
            <a:picLocks noChangeAspect="1"/>
          </p:cNvPicPr>
          <p:nvPr/>
        </p:nvPicPr>
        <p:blipFill rotWithShape="1">
          <a:blip r:embed="rId2"/>
          <a:srcRect l="9799" t="7088" r="17071" b="16950"/>
          <a:stretch/>
        </p:blipFill>
        <p:spPr>
          <a:xfrm>
            <a:off x="2340000" y="932616"/>
            <a:ext cx="734144" cy="806400"/>
          </a:xfrm>
          <a:prstGeom prst="ellipse">
            <a:avLst/>
          </a:prstGeom>
          <a:noFill/>
          <a:ln>
            <a:noFill/>
          </a:ln>
        </p:spPr>
      </p:pic>
      <p:sp>
        <p:nvSpPr>
          <p:cNvPr id="31" name="Google Shape;150;p16">
            <a:extLst>
              <a:ext uri="{FF2B5EF4-FFF2-40B4-BE49-F238E27FC236}">
                <a16:creationId xmlns:a16="http://schemas.microsoft.com/office/drawing/2014/main" id="{F1B74FF8-7869-B7AE-D835-129D956E7D05}"/>
              </a:ext>
            </a:extLst>
          </p:cNvPr>
          <p:cNvSpPr txBox="1"/>
          <p:nvPr/>
        </p:nvSpPr>
        <p:spPr>
          <a:xfrm>
            <a:off x="7668000" y="1321416"/>
            <a:ext cx="14400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Vice President </a:t>
            </a:r>
          </a:p>
          <a:p>
            <a:pPr marL="0" lvl="0" indent="0" algn="l"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Operations</a:t>
            </a:r>
            <a:endParaRPr lang="en-AU" sz="800" b="1" i="1">
              <a:latin typeface="+mn-lt"/>
              <a:ea typeface="Calibri" panose="020F0502020204030204" pitchFamily="34" charset="0"/>
              <a:cs typeface="Calibri" panose="020F0502020204030204" pitchFamily="34" charset="0"/>
            </a:endParaRPr>
          </a:p>
        </p:txBody>
      </p:sp>
      <p:sp>
        <p:nvSpPr>
          <p:cNvPr id="32" name="Google Shape;153;p16">
            <a:extLst>
              <a:ext uri="{FF2B5EF4-FFF2-40B4-BE49-F238E27FC236}">
                <a16:creationId xmlns:a16="http://schemas.microsoft.com/office/drawing/2014/main" id="{E6468CE0-94C9-53AD-BCD6-49BA21EDCC45}"/>
              </a:ext>
            </a:extLst>
          </p:cNvPr>
          <p:cNvSpPr txBox="1"/>
          <p:nvPr/>
        </p:nvSpPr>
        <p:spPr>
          <a:xfrm>
            <a:off x="7668000" y="3452023"/>
            <a:ext cx="14400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Vice President </a:t>
            </a:r>
          </a:p>
          <a:p>
            <a:pPr marL="0" lvl="0" indent="0" algn="l"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Human Resources</a:t>
            </a:r>
            <a:endParaRPr lang="en-AU" sz="800" b="1" i="1">
              <a:latin typeface="+mn-lt"/>
              <a:ea typeface="Calibri" panose="020F0502020204030204" pitchFamily="34" charset="0"/>
              <a:cs typeface="Calibri" panose="020F0502020204030204" pitchFamily="34" charset="0"/>
            </a:endParaRPr>
          </a:p>
        </p:txBody>
      </p:sp>
      <p:sp>
        <p:nvSpPr>
          <p:cNvPr id="33" name="Google Shape;144;p16">
            <a:extLst>
              <a:ext uri="{FF2B5EF4-FFF2-40B4-BE49-F238E27FC236}">
                <a16:creationId xmlns:a16="http://schemas.microsoft.com/office/drawing/2014/main" id="{952E4DCA-C449-3B4E-2B33-F5D024CF9432}"/>
              </a:ext>
            </a:extLst>
          </p:cNvPr>
          <p:cNvSpPr txBox="1"/>
          <p:nvPr/>
        </p:nvSpPr>
        <p:spPr>
          <a:xfrm>
            <a:off x="5364000" y="3452021"/>
            <a:ext cx="16200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b="1" i="1">
                <a:solidFill>
                  <a:schemeClr val="dk1"/>
                </a:solidFill>
                <a:latin typeface="+mn-lt"/>
                <a:ea typeface="Calibri" panose="020F0502020204030204" pitchFamily="34" charset="0"/>
                <a:cs typeface="Calibri" panose="020F0502020204030204" pitchFamily="34" charset="0"/>
                <a:sym typeface="Poppins"/>
              </a:rPr>
              <a:t>Vice President</a:t>
            </a:r>
          </a:p>
          <a:p>
            <a:pPr marL="0" lvl="0" indent="0" algn="l" rtl="0">
              <a:spcBef>
                <a:spcPts val="0"/>
              </a:spcBef>
              <a:spcAft>
                <a:spcPts val="0"/>
              </a:spcAft>
              <a:buNone/>
            </a:pPr>
            <a:r>
              <a:rPr lang="en-US" sz="800" b="1" i="1">
                <a:solidFill>
                  <a:schemeClr val="dk1"/>
                </a:solidFill>
                <a:latin typeface="+mn-lt"/>
                <a:ea typeface="Calibri" panose="020F0502020204030204" pitchFamily="34" charset="0"/>
                <a:cs typeface="Calibri" panose="020F0502020204030204" pitchFamily="34" charset="0"/>
                <a:sym typeface="Poppins"/>
              </a:rPr>
              <a:t>Environment &amp; Community</a:t>
            </a:r>
            <a:endParaRPr lang="en-US" sz="800" b="1" i="1">
              <a:latin typeface="+mn-lt"/>
              <a:ea typeface="Calibri" panose="020F0502020204030204" pitchFamily="34" charset="0"/>
              <a:cs typeface="Calibri" panose="020F0502020204030204" pitchFamily="34" charset="0"/>
            </a:endParaRPr>
          </a:p>
        </p:txBody>
      </p:sp>
      <p:sp>
        <p:nvSpPr>
          <p:cNvPr id="34" name="Google Shape;141;p16">
            <a:extLst>
              <a:ext uri="{FF2B5EF4-FFF2-40B4-BE49-F238E27FC236}">
                <a16:creationId xmlns:a16="http://schemas.microsoft.com/office/drawing/2014/main" id="{9F13A396-288E-15AB-13F4-334A93DC101D}"/>
              </a:ext>
            </a:extLst>
          </p:cNvPr>
          <p:cNvSpPr txBox="1"/>
          <p:nvPr/>
        </p:nvSpPr>
        <p:spPr>
          <a:xfrm>
            <a:off x="3096000" y="3459976"/>
            <a:ext cx="1440000" cy="43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Group Chief Geologist</a:t>
            </a:r>
            <a:endParaRPr lang="en-AU" sz="800" b="1" i="1">
              <a:latin typeface="+mn-lt"/>
              <a:ea typeface="Calibri" panose="020F0502020204030204" pitchFamily="34" charset="0"/>
              <a:cs typeface="Calibri" panose="020F0502020204030204" pitchFamily="34" charset="0"/>
            </a:endParaRPr>
          </a:p>
        </p:txBody>
      </p:sp>
      <p:cxnSp>
        <p:nvCxnSpPr>
          <p:cNvPr id="35" name="Google Shape;146;p16">
            <a:extLst>
              <a:ext uri="{FF2B5EF4-FFF2-40B4-BE49-F238E27FC236}">
                <a16:creationId xmlns:a16="http://schemas.microsoft.com/office/drawing/2014/main" id="{43384968-6807-EC1E-47FB-06486E729B49}"/>
              </a:ext>
            </a:extLst>
          </p:cNvPr>
          <p:cNvCxnSpPr>
            <a:cxnSpLocks/>
          </p:cNvCxnSpPr>
          <p:nvPr/>
        </p:nvCxnSpPr>
        <p:spPr>
          <a:xfrm>
            <a:off x="7704000" y="3840288"/>
            <a:ext cx="325200" cy="0"/>
          </a:xfrm>
          <a:prstGeom prst="straightConnector1">
            <a:avLst/>
          </a:prstGeom>
          <a:noFill/>
          <a:ln w="28575" cap="flat" cmpd="sng">
            <a:solidFill>
              <a:srgbClr val="FFD503"/>
            </a:solidFill>
            <a:prstDash val="solid"/>
            <a:round/>
            <a:headEnd type="none" w="med" len="med"/>
            <a:tailEnd type="none" w="med" len="med"/>
          </a:ln>
        </p:spPr>
      </p:cxnSp>
      <p:cxnSp>
        <p:nvCxnSpPr>
          <p:cNvPr id="36" name="Google Shape;149;p16">
            <a:extLst>
              <a:ext uri="{FF2B5EF4-FFF2-40B4-BE49-F238E27FC236}">
                <a16:creationId xmlns:a16="http://schemas.microsoft.com/office/drawing/2014/main" id="{0E48F7BB-22B5-1766-29D5-D85F41F8FA1F}"/>
              </a:ext>
            </a:extLst>
          </p:cNvPr>
          <p:cNvCxnSpPr>
            <a:cxnSpLocks/>
          </p:cNvCxnSpPr>
          <p:nvPr/>
        </p:nvCxnSpPr>
        <p:spPr>
          <a:xfrm>
            <a:off x="936000" y="1711015"/>
            <a:ext cx="325200" cy="0"/>
          </a:xfrm>
          <a:prstGeom prst="straightConnector1">
            <a:avLst/>
          </a:prstGeom>
          <a:noFill/>
          <a:ln w="28575" cap="flat" cmpd="sng">
            <a:solidFill>
              <a:srgbClr val="FFD503"/>
            </a:solidFill>
            <a:prstDash val="solid"/>
            <a:round/>
            <a:headEnd type="none" w="med" len="med"/>
            <a:tailEnd type="none" w="med" len="med"/>
          </a:ln>
        </p:spPr>
      </p:cxnSp>
      <p:cxnSp>
        <p:nvCxnSpPr>
          <p:cNvPr id="37" name="Google Shape;152;p16">
            <a:extLst>
              <a:ext uri="{FF2B5EF4-FFF2-40B4-BE49-F238E27FC236}">
                <a16:creationId xmlns:a16="http://schemas.microsoft.com/office/drawing/2014/main" id="{919EE7F1-1835-DE7B-31E4-798847471C03}"/>
              </a:ext>
            </a:extLst>
          </p:cNvPr>
          <p:cNvCxnSpPr>
            <a:cxnSpLocks/>
          </p:cNvCxnSpPr>
          <p:nvPr/>
        </p:nvCxnSpPr>
        <p:spPr>
          <a:xfrm>
            <a:off x="5400000" y="3840288"/>
            <a:ext cx="325200" cy="0"/>
          </a:xfrm>
          <a:prstGeom prst="straightConnector1">
            <a:avLst/>
          </a:prstGeom>
          <a:noFill/>
          <a:ln w="28575" cap="flat" cmpd="sng">
            <a:solidFill>
              <a:srgbClr val="FFD503"/>
            </a:solidFill>
            <a:prstDash val="solid"/>
            <a:round/>
            <a:headEnd type="none" w="med" len="med"/>
            <a:tailEnd type="none" w="med" len="med"/>
          </a:ln>
        </p:spPr>
      </p:cxnSp>
      <p:cxnSp>
        <p:nvCxnSpPr>
          <p:cNvPr id="38" name="Google Shape;155;p16">
            <a:extLst>
              <a:ext uri="{FF2B5EF4-FFF2-40B4-BE49-F238E27FC236}">
                <a16:creationId xmlns:a16="http://schemas.microsoft.com/office/drawing/2014/main" id="{6E537DEE-8712-E7B8-3B14-6D6F5310D682}"/>
              </a:ext>
            </a:extLst>
          </p:cNvPr>
          <p:cNvCxnSpPr>
            <a:cxnSpLocks/>
          </p:cNvCxnSpPr>
          <p:nvPr/>
        </p:nvCxnSpPr>
        <p:spPr>
          <a:xfrm>
            <a:off x="3132000" y="1710242"/>
            <a:ext cx="325200" cy="0"/>
          </a:xfrm>
          <a:prstGeom prst="straightConnector1">
            <a:avLst/>
          </a:prstGeom>
          <a:noFill/>
          <a:ln w="28575" cap="flat" cmpd="sng">
            <a:solidFill>
              <a:srgbClr val="FFD503"/>
            </a:solidFill>
            <a:prstDash val="solid"/>
            <a:round/>
            <a:headEnd type="none" w="med" len="med"/>
            <a:tailEnd type="none" w="med" len="med"/>
          </a:ln>
        </p:spPr>
      </p:cxnSp>
      <p:pic>
        <p:nvPicPr>
          <p:cNvPr id="41" name="Picture 40" descr="A person in a suit&#10;&#10;Description automatically generated">
            <a:extLst>
              <a:ext uri="{FF2B5EF4-FFF2-40B4-BE49-F238E27FC236}">
                <a16:creationId xmlns:a16="http://schemas.microsoft.com/office/drawing/2014/main" id="{A846845C-DD2F-2469-E404-1357C832D0A8}"/>
              </a:ext>
            </a:extLst>
          </p:cNvPr>
          <p:cNvPicPr>
            <a:picLocks noChangeAspect="1"/>
          </p:cNvPicPr>
          <p:nvPr/>
        </p:nvPicPr>
        <p:blipFill rotWithShape="1">
          <a:blip r:embed="rId3">
            <a:extLst>
              <a:ext uri="{28A0092B-C50C-407E-A947-70E740481C1C}">
                <a14:useLocalDpi xmlns:a14="http://schemas.microsoft.com/office/drawing/2010/main" val="0"/>
              </a:ext>
            </a:extLst>
          </a:blip>
          <a:srcRect l="12569" t="4545" r="17935" b="18726"/>
          <a:stretch>
            <a:fillRect/>
          </a:stretch>
        </p:blipFill>
        <p:spPr>
          <a:xfrm>
            <a:off x="6912000" y="932616"/>
            <a:ext cx="720539" cy="806400"/>
          </a:xfrm>
          <a:prstGeom prst="flowChartConnector">
            <a:avLst/>
          </a:prstGeom>
        </p:spPr>
      </p:pic>
      <p:cxnSp>
        <p:nvCxnSpPr>
          <p:cNvPr id="42" name="Google Shape;155;p16">
            <a:extLst>
              <a:ext uri="{FF2B5EF4-FFF2-40B4-BE49-F238E27FC236}">
                <a16:creationId xmlns:a16="http://schemas.microsoft.com/office/drawing/2014/main" id="{C681E8F1-DA29-F021-3431-2BBE4B40084C}"/>
              </a:ext>
            </a:extLst>
          </p:cNvPr>
          <p:cNvCxnSpPr>
            <a:cxnSpLocks/>
          </p:cNvCxnSpPr>
          <p:nvPr/>
        </p:nvCxnSpPr>
        <p:spPr>
          <a:xfrm>
            <a:off x="5400000" y="1710216"/>
            <a:ext cx="331319" cy="0"/>
          </a:xfrm>
          <a:prstGeom prst="straightConnector1">
            <a:avLst/>
          </a:prstGeom>
          <a:noFill/>
          <a:ln w="28575" cap="flat" cmpd="sng">
            <a:solidFill>
              <a:srgbClr val="FFD503"/>
            </a:solidFill>
            <a:prstDash val="solid"/>
            <a:round/>
            <a:headEnd type="none" w="med" len="med"/>
            <a:tailEnd type="none" w="med" len="med"/>
          </a:ln>
        </p:spPr>
      </p:cxnSp>
      <p:pic>
        <p:nvPicPr>
          <p:cNvPr id="44" name="Picture 43">
            <a:extLst>
              <a:ext uri="{FF2B5EF4-FFF2-40B4-BE49-F238E27FC236}">
                <a16:creationId xmlns:a16="http://schemas.microsoft.com/office/drawing/2014/main" id="{41C60BE8-0B55-B083-C0FA-703525026D6F}"/>
              </a:ext>
            </a:extLst>
          </p:cNvPr>
          <p:cNvPicPr>
            <a:picLocks noChangeAspect="1"/>
          </p:cNvPicPr>
          <p:nvPr/>
        </p:nvPicPr>
        <p:blipFill>
          <a:blip r:embed="rId4"/>
          <a:srcRect r="15754" b="15754"/>
          <a:stretch>
            <a:fillRect/>
          </a:stretch>
        </p:blipFill>
        <p:spPr>
          <a:xfrm>
            <a:off x="4608000" y="932616"/>
            <a:ext cx="700148" cy="806400"/>
          </a:xfrm>
          <a:prstGeom prst="flowChartConnector">
            <a:avLst/>
          </a:prstGeom>
          <a:scene3d>
            <a:camera prst="obliqueBottomLeft"/>
            <a:lightRig rig="threePt" dir="t"/>
          </a:scene3d>
        </p:spPr>
      </p:pic>
      <p:grpSp>
        <p:nvGrpSpPr>
          <p:cNvPr id="45" name="Group 44">
            <a:extLst>
              <a:ext uri="{FF2B5EF4-FFF2-40B4-BE49-F238E27FC236}">
                <a16:creationId xmlns:a16="http://schemas.microsoft.com/office/drawing/2014/main" id="{7A9DA504-21B4-C88C-B83B-566BCB89982B}"/>
              </a:ext>
            </a:extLst>
          </p:cNvPr>
          <p:cNvGrpSpPr/>
          <p:nvPr/>
        </p:nvGrpSpPr>
        <p:grpSpPr>
          <a:xfrm>
            <a:off x="900000" y="979237"/>
            <a:ext cx="1368884" cy="323135"/>
            <a:chOff x="2295946" y="1708039"/>
            <a:chExt cx="1368884" cy="323135"/>
          </a:xfrm>
        </p:grpSpPr>
        <p:sp>
          <p:nvSpPr>
            <p:cNvPr id="46" name="Google Shape;127;p16">
              <a:extLst>
                <a:ext uri="{FF2B5EF4-FFF2-40B4-BE49-F238E27FC236}">
                  <a16:creationId xmlns:a16="http://schemas.microsoft.com/office/drawing/2014/main" id="{4277C64E-8D06-F78F-3F28-1B469039B725}"/>
                </a:ext>
              </a:extLst>
            </p:cNvPr>
            <p:cNvSpPr/>
            <p:nvPr/>
          </p:nvSpPr>
          <p:spPr>
            <a:xfrm>
              <a:off x="2295946" y="1748431"/>
              <a:ext cx="1368884" cy="242351"/>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47" name="Google Shape;136;p16">
              <a:extLst>
                <a:ext uri="{FF2B5EF4-FFF2-40B4-BE49-F238E27FC236}">
                  <a16:creationId xmlns:a16="http://schemas.microsoft.com/office/drawing/2014/main" id="{D91788B3-8994-A5DB-3A8E-9690C05F12E3}"/>
                </a:ext>
              </a:extLst>
            </p:cNvPr>
            <p:cNvSpPr txBox="1"/>
            <p:nvPr/>
          </p:nvSpPr>
          <p:spPr>
            <a:xfrm>
              <a:off x="2326950" y="1708039"/>
              <a:ext cx="1306877"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AU" sz="900" b="1">
                  <a:solidFill>
                    <a:schemeClr val="dk1"/>
                  </a:solidFill>
                  <a:latin typeface="+mn-lt"/>
                  <a:ea typeface="Calibri" panose="020F0502020204030204" pitchFamily="34" charset="0"/>
                  <a:cs typeface="Calibri" panose="020F0502020204030204" pitchFamily="34" charset="0"/>
                </a:rPr>
                <a:t>Jessie Liu-Ernsting</a:t>
              </a:r>
              <a:endParaRPr sz="900" b="1">
                <a:solidFill>
                  <a:schemeClr val="dk1"/>
                </a:solidFill>
                <a:latin typeface="+mn-lt"/>
                <a:ea typeface="Calibri" panose="020F0502020204030204" pitchFamily="34" charset="0"/>
                <a:cs typeface="Calibri" panose="020F0502020204030204" pitchFamily="34" charset="0"/>
              </a:endParaRPr>
            </a:p>
          </p:txBody>
        </p:sp>
      </p:grpSp>
      <p:pic>
        <p:nvPicPr>
          <p:cNvPr id="48" name="Google Shape;122;p16">
            <a:extLst>
              <a:ext uri="{FF2B5EF4-FFF2-40B4-BE49-F238E27FC236}">
                <a16:creationId xmlns:a16="http://schemas.microsoft.com/office/drawing/2014/main" id="{A37B66C3-E002-7F1B-4340-9715A3FC8E78}"/>
              </a:ext>
            </a:extLst>
          </p:cNvPr>
          <p:cNvPicPr preferRelativeResize="0">
            <a:picLocks noChangeAspect="1"/>
          </p:cNvPicPr>
          <p:nvPr/>
        </p:nvPicPr>
        <p:blipFill>
          <a:blip r:embed="rId5"/>
          <a:srcRect l="5890" r="5890"/>
          <a:stretch/>
        </p:blipFill>
        <p:spPr>
          <a:xfrm>
            <a:off x="144000" y="931367"/>
            <a:ext cx="784499" cy="806400"/>
          </a:xfrm>
          <a:prstGeom prst="ellipse">
            <a:avLst/>
          </a:prstGeom>
          <a:noFill/>
          <a:ln>
            <a:noFill/>
          </a:ln>
        </p:spPr>
      </p:pic>
      <p:cxnSp>
        <p:nvCxnSpPr>
          <p:cNvPr id="49" name="Google Shape;155;p16">
            <a:extLst>
              <a:ext uri="{FF2B5EF4-FFF2-40B4-BE49-F238E27FC236}">
                <a16:creationId xmlns:a16="http://schemas.microsoft.com/office/drawing/2014/main" id="{A85B1507-541A-1AEE-3D2C-8402110ABD44}"/>
              </a:ext>
            </a:extLst>
          </p:cNvPr>
          <p:cNvCxnSpPr>
            <a:cxnSpLocks/>
          </p:cNvCxnSpPr>
          <p:nvPr/>
        </p:nvCxnSpPr>
        <p:spPr>
          <a:xfrm>
            <a:off x="3132000" y="3840288"/>
            <a:ext cx="325200" cy="0"/>
          </a:xfrm>
          <a:prstGeom prst="straightConnector1">
            <a:avLst/>
          </a:prstGeom>
          <a:noFill/>
          <a:ln w="28575" cap="flat" cmpd="sng">
            <a:solidFill>
              <a:srgbClr val="FFD503"/>
            </a:solidFill>
            <a:prstDash val="solid"/>
            <a:round/>
            <a:headEnd type="none" w="med" len="med"/>
            <a:tailEnd type="none" w="med" len="med"/>
          </a:ln>
        </p:spPr>
      </p:cxnSp>
      <p:cxnSp>
        <p:nvCxnSpPr>
          <p:cNvPr id="50" name="Google Shape;155;p16">
            <a:extLst>
              <a:ext uri="{FF2B5EF4-FFF2-40B4-BE49-F238E27FC236}">
                <a16:creationId xmlns:a16="http://schemas.microsoft.com/office/drawing/2014/main" id="{C7DD2076-52E5-79B2-15BF-0119234B188F}"/>
              </a:ext>
            </a:extLst>
          </p:cNvPr>
          <p:cNvCxnSpPr>
            <a:cxnSpLocks/>
          </p:cNvCxnSpPr>
          <p:nvPr/>
        </p:nvCxnSpPr>
        <p:spPr>
          <a:xfrm>
            <a:off x="7704000" y="1710216"/>
            <a:ext cx="325200" cy="0"/>
          </a:xfrm>
          <a:prstGeom prst="straightConnector1">
            <a:avLst/>
          </a:prstGeom>
          <a:noFill/>
          <a:ln w="28575" cap="flat" cmpd="sng">
            <a:solidFill>
              <a:srgbClr val="FFD503"/>
            </a:solidFill>
            <a:prstDash val="solid"/>
            <a:round/>
            <a:headEnd type="none" w="med" len="med"/>
            <a:tailEnd type="none" w="med" len="med"/>
          </a:ln>
        </p:spPr>
      </p:cxnSp>
      <p:sp>
        <p:nvSpPr>
          <p:cNvPr id="51" name="TextBox 50">
            <a:extLst>
              <a:ext uri="{FF2B5EF4-FFF2-40B4-BE49-F238E27FC236}">
                <a16:creationId xmlns:a16="http://schemas.microsoft.com/office/drawing/2014/main" id="{A4D11D7A-3A54-9A0D-3C82-D40685B5BD8A}"/>
              </a:ext>
            </a:extLst>
          </p:cNvPr>
          <p:cNvSpPr txBox="1"/>
          <p:nvPr/>
        </p:nvSpPr>
        <p:spPr>
          <a:xfrm>
            <a:off x="2232000" y="1721577"/>
            <a:ext cx="2340000" cy="1269578"/>
          </a:xfrm>
          <a:prstGeom prst="rect">
            <a:avLst/>
          </a:prstGeom>
          <a:noFill/>
        </p:spPr>
        <p:txBody>
          <a:bodyPr wrap="square" rtlCol="0">
            <a:spAutoFit/>
          </a:bodyPr>
          <a:lstStyle/>
          <a:p>
            <a:r>
              <a:rPr lang="en-US" sz="650" err="1">
                <a:latin typeface="+mn-lt"/>
                <a:ea typeface="Calibri" panose="020F0502020204030204" pitchFamily="34" charset="0"/>
                <a:cs typeface="Calibri" panose="020F0502020204030204" pitchFamily="34" charset="0"/>
              </a:rPr>
              <a:t>Ms</a:t>
            </a:r>
            <a:r>
              <a:rPr lang="en-US" sz="650">
                <a:latin typeface="+mn-lt"/>
                <a:ea typeface="Calibri" panose="020F0502020204030204" pitchFamily="34" charset="0"/>
                <a:cs typeface="Calibri" panose="020F0502020204030204" pitchFamily="34" charset="0"/>
              </a:rPr>
              <a:t> Sun has over 15 years’ experience in stewarding business growth and overseeing accounting, corporate finance and financial management functions in the resources industry. Chen was previously CFO for nickel producer </a:t>
            </a:r>
            <a:r>
              <a:rPr lang="en-US" sz="650" b="1" err="1">
                <a:latin typeface="+mn-lt"/>
                <a:ea typeface="Calibri" panose="020F0502020204030204" pitchFamily="34" charset="0"/>
                <a:cs typeface="Calibri" panose="020F0502020204030204" pitchFamily="34" charset="0"/>
              </a:rPr>
              <a:t>Mincor</a:t>
            </a:r>
            <a:r>
              <a:rPr lang="en-US" sz="650" b="1">
                <a:latin typeface="+mn-lt"/>
                <a:ea typeface="Calibri" panose="020F0502020204030204" pitchFamily="34" charset="0"/>
                <a:cs typeface="Calibri" panose="020F0502020204030204" pitchFamily="34" charset="0"/>
              </a:rPr>
              <a:t> Resources NL</a:t>
            </a:r>
            <a:r>
              <a:rPr lang="en-US" sz="650">
                <a:latin typeface="+mn-lt"/>
                <a:ea typeface="Calibri" panose="020F0502020204030204" pitchFamily="34" charset="0"/>
                <a:cs typeface="Calibri" panose="020F0502020204030204" pitchFamily="34" charset="0"/>
              </a:rPr>
              <a:t>, for 7 years until the company was taken over by </a:t>
            </a:r>
            <a:r>
              <a:rPr lang="en-US" sz="650" err="1">
                <a:latin typeface="+mn-lt"/>
                <a:ea typeface="Calibri" panose="020F0502020204030204" pitchFamily="34" charset="0"/>
                <a:cs typeface="Calibri" panose="020F0502020204030204" pitchFamily="34" charset="0"/>
              </a:rPr>
              <a:t>Wyloo</a:t>
            </a:r>
            <a:r>
              <a:rPr lang="en-US" sz="650">
                <a:latin typeface="+mn-lt"/>
                <a:ea typeface="Calibri" panose="020F0502020204030204" pitchFamily="34" charset="0"/>
                <a:cs typeface="Calibri" panose="020F0502020204030204" pitchFamily="34" charset="0"/>
              </a:rPr>
              <a:t> Consolidated Investments Pty Ltd in 2023.</a:t>
            </a:r>
          </a:p>
          <a:p>
            <a:pPr>
              <a:spcBef>
                <a:spcPts val="300"/>
              </a:spcBef>
            </a:pPr>
            <a:r>
              <a:rPr lang="en-US" sz="650" err="1">
                <a:latin typeface="+mn-lt"/>
                <a:ea typeface="Calibri" panose="020F0502020204030204" pitchFamily="34" charset="0"/>
                <a:cs typeface="Calibri" panose="020F0502020204030204" pitchFamily="34" charset="0"/>
              </a:rPr>
              <a:t>Ms</a:t>
            </a:r>
            <a:r>
              <a:rPr lang="en-US" sz="650">
                <a:latin typeface="+mn-lt"/>
                <a:ea typeface="Calibri" panose="020F0502020204030204" pitchFamily="34" charset="0"/>
                <a:cs typeface="Calibri" panose="020F0502020204030204" pitchFamily="34" charset="0"/>
              </a:rPr>
              <a:t> Sun holds a Bachelor of Commerce from Curtin University and is a member of the CPA Australia and the Australian Institute of Company Directors.</a:t>
            </a:r>
          </a:p>
        </p:txBody>
      </p:sp>
      <p:sp>
        <p:nvSpPr>
          <p:cNvPr id="52" name="TextBox 51">
            <a:extLst>
              <a:ext uri="{FF2B5EF4-FFF2-40B4-BE49-F238E27FC236}">
                <a16:creationId xmlns:a16="http://schemas.microsoft.com/office/drawing/2014/main" id="{B8DBF9E3-7AA0-E582-09B4-54F715836C2B}"/>
              </a:ext>
            </a:extLst>
          </p:cNvPr>
          <p:cNvSpPr txBox="1"/>
          <p:nvPr/>
        </p:nvSpPr>
        <p:spPr>
          <a:xfrm>
            <a:off x="4500000" y="1721577"/>
            <a:ext cx="2340000" cy="1369606"/>
          </a:xfrm>
          <a:prstGeom prst="rect">
            <a:avLst/>
          </a:prstGeom>
          <a:noFill/>
        </p:spPr>
        <p:txBody>
          <a:bodyPr wrap="square">
            <a:spAutoFit/>
          </a:bodyPr>
          <a:lstStyle/>
          <a:p>
            <a:r>
              <a:rPr lang="en-US" sz="650">
                <a:latin typeface="+mn-lt"/>
                <a:ea typeface="Calibri" panose="020F0502020204030204" pitchFamily="34" charset="0"/>
                <a:cs typeface="Calibri" panose="020F0502020204030204" pitchFamily="34" charset="0"/>
              </a:rPr>
              <a:t>A lawyer with 18 years’ experience in the resources industry.  </a:t>
            </a:r>
            <a:r>
              <a:rPr lang="en-US" sz="650" err="1">
                <a:latin typeface="+mn-lt"/>
                <a:ea typeface="Calibri" panose="020F0502020204030204" pitchFamily="34" charset="0"/>
                <a:cs typeface="Calibri" panose="020F0502020204030204" pitchFamily="34" charset="0"/>
              </a:rPr>
              <a:t>Ms</a:t>
            </a:r>
            <a:r>
              <a:rPr lang="en-US" sz="650">
                <a:latin typeface="+mn-lt"/>
                <a:ea typeface="Calibri" panose="020F0502020204030204" pitchFamily="34" charset="0"/>
                <a:cs typeface="Calibri" panose="020F0502020204030204" pitchFamily="34" charset="0"/>
              </a:rPr>
              <a:t> Noonan-Crowe was the General Counsel and Company Secretary, Australia for TSX-listed gold producer, </a:t>
            </a:r>
            <a:r>
              <a:rPr lang="en-US" sz="650" b="1">
                <a:latin typeface="+mn-lt"/>
                <a:ea typeface="Calibri" panose="020F0502020204030204" pitchFamily="34" charset="0"/>
                <a:cs typeface="Calibri" panose="020F0502020204030204" pitchFamily="34" charset="0"/>
              </a:rPr>
              <a:t>Karora Resources Inc</a:t>
            </a:r>
            <a:r>
              <a:rPr lang="en-US" sz="650">
                <a:latin typeface="+mn-lt"/>
                <a:ea typeface="Calibri" panose="020F0502020204030204" pitchFamily="34" charset="0"/>
                <a:cs typeface="Calibri" panose="020F0502020204030204" pitchFamily="34" charset="0"/>
              </a:rPr>
              <a:t>., before its merger with </a:t>
            </a:r>
            <a:r>
              <a:rPr lang="en-US" sz="650" err="1">
                <a:latin typeface="+mn-lt"/>
                <a:ea typeface="Calibri" panose="020F0502020204030204" pitchFamily="34" charset="0"/>
                <a:cs typeface="Calibri" panose="020F0502020204030204" pitchFamily="34" charset="0"/>
              </a:rPr>
              <a:t>Westgold</a:t>
            </a:r>
            <a:r>
              <a:rPr lang="en-US" sz="650">
                <a:latin typeface="+mn-lt"/>
                <a:ea typeface="Calibri" panose="020F0502020204030204" pitchFamily="34" charset="0"/>
                <a:cs typeface="Calibri" panose="020F0502020204030204" pitchFamily="34" charset="0"/>
              </a:rPr>
              <a:t>.</a:t>
            </a:r>
          </a:p>
          <a:p>
            <a:pPr>
              <a:spcBef>
                <a:spcPts val="300"/>
              </a:spcBef>
            </a:pPr>
            <a:r>
              <a:rPr lang="en-US" sz="650" err="1">
                <a:latin typeface="+mn-lt"/>
                <a:ea typeface="Calibri" panose="020F0502020204030204" pitchFamily="34" charset="0"/>
                <a:cs typeface="Calibri" panose="020F0502020204030204" pitchFamily="34" charset="0"/>
              </a:rPr>
              <a:t>Ms</a:t>
            </a:r>
            <a:r>
              <a:rPr lang="en-US" sz="650">
                <a:latin typeface="+mn-lt"/>
                <a:ea typeface="Calibri" panose="020F0502020204030204" pitchFamily="34" charset="0"/>
                <a:cs typeface="Calibri" panose="020F0502020204030204" pitchFamily="34" charset="0"/>
              </a:rPr>
              <a:t> Noonan-Crowe previously held senior legal roles at global gold mining majors, </a:t>
            </a:r>
            <a:r>
              <a:rPr lang="en-US" sz="650" b="1">
                <a:latin typeface="+mn-lt"/>
                <a:ea typeface="Calibri" panose="020F0502020204030204" pitchFamily="34" charset="0"/>
                <a:cs typeface="Calibri" panose="020F0502020204030204" pitchFamily="34" charset="0"/>
              </a:rPr>
              <a:t>Northern Star Resources Limited</a:t>
            </a:r>
            <a:r>
              <a:rPr lang="en-US" sz="650">
                <a:latin typeface="+mn-lt"/>
                <a:ea typeface="Calibri" panose="020F0502020204030204" pitchFamily="34" charset="0"/>
                <a:cs typeface="Calibri" panose="020F0502020204030204" pitchFamily="34" charset="0"/>
              </a:rPr>
              <a:t>, where she also served as Company Secretary to certain Committees of the Board of Directors,</a:t>
            </a:r>
            <a:r>
              <a:rPr lang="en-US" sz="650" b="1">
                <a:latin typeface="+mn-lt"/>
                <a:ea typeface="Calibri" panose="020F0502020204030204" pitchFamily="34" charset="0"/>
                <a:cs typeface="Calibri" panose="020F0502020204030204" pitchFamily="34" charset="0"/>
              </a:rPr>
              <a:t> </a:t>
            </a:r>
            <a:r>
              <a:rPr lang="en-US" sz="650">
                <a:latin typeface="+mn-lt"/>
                <a:ea typeface="Calibri" panose="020F0502020204030204" pitchFamily="34" charset="0"/>
                <a:cs typeface="Calibri" panose="020F0502020204030204" pitchFamily="34" charset="0"/>
              </a:rPr>
              <a:t>and </a:t>
            </a:r>
            <a:r>
              <a:rPr lang="en-US" sz="650" b="1">
                <a:latin typeface="+mn-lt"/>
                <a:ea typeface="Calibri" panose="020F0502020204030204" pitchFamily="34" charset="0"/>
                <a:cs typeface="Calibri" panose="020F0502020204030204" pitchFamily="34" charset="0"/>
              </a:rPr>
              <a:t>Gold Fields Limited</a:t>
            </a:r>
            <a:r>
              <a:rPr lang="en-US" sz="650">
                <a:latin typeface="+mn-lt"/>
                <a:ea typeface="Calibri" panose="020F0502020204030204" pitchFamily="34" charset="0"/>
                <a:cs typeface="Calibri" panose="020F0502020204030204" pitchFamily="34" charset="0"/>
              </a:rPr>
              <a:t>. </a:t>
            </a:r>
            <a:r>
              <a:rPr lang="en-US" sz="650" err="1">
                <a:latin typeface="+mn-lt"/>
                <a:ea typeface="Calibri" panose="020F0502020204030204" pitchFamily="34" charset="0"/>
                <a:cs typeface="Calibri" panose="020F0502020204030204" pitchFamily="34" charset="0"/>
              </a:rPr>
              <a:t>Ms</a:t>
            </a:r>
            <a:r>
              <a:rPr lang="en-US" sz="650">
                <a:latin typeface="+mn-lt"/>
                <a:ea typeface="Calibri" panose="020F0502020204030204" pitchFamily="34" charset="0"/>
                <a:cs typeface="Calibri" panose="020F0502020204030204" pitchFamily="34" charset="0"/>
              </a:rPr>
              <a:t> Noonan-Crowe commenced her career at </a:t>
            </a:r>
            <a:r>
              <a:rPr lang="en-US" sz="650" b="1">
                <a:latin typeface="+mn-lt"/>
                <a:ea typeface="Calibri" panose="020F0502020204030204" pitchFamily="34" charset="0"/>
                <a:cs typeface="Calibri" panose="020F0502020204030204" pitchFamily="34" charset="0"/>
              </a:rPr>
              <a:t>Minter Ellison Lawyers</a:t>
            </a:r>
            <a:r>
              <a:rPr lang="en-US" sz="650">
                <a:latin typeface="+mn-lt"/>
                <a:ea typeface="Calibri" panose="020F0502020204030204" pitchFamily="34" charset="0"/>
                <a:cs typeface="Calibri" panose="020F0502020204030204" pitchFamily="34" charset="0"/>
              </a:rPr>
              <a:t>.</a:t>
            </a:r>
          </a:p>
        </p:txBody>
      </p:sp>
      <p:sp>
        <p:nvSpPr>
          <p:cNvPr id="53" name="TextBox 52">
            <a:extLst>
              <a:ext uri="{FF2B5EF4-FFF2-40B4-BE49-F238E27FC236}">
                <a16:creationId xmlns:a16="http://schemas.microsoft.com/office/drawing/2014/main" id="{5CECE389-C234-16C5-9F41-1BCB00BC75DE}"/>
              </a:ext>
            </a:extLst>
          </p:cNvPr>
          <p:cNvSpPr txBox="1"/>
          <p:nvPr/>
        </p:nvSpPr>
        <p:spPr>
          <a:xfrm>
            <a:off x="2232000" y="3876998"/>
            <a:ext cx="2340000" cy="1169551"/>
          </a:xfrm>
          <a:prstGeom prst="rect">
            <a:avLst/>
          </a:prstGeom>
          <a:solidFill>
            <a:schemeClr val="bg1"/>
          </a:solidFill>
        </p:spPr>
        <p:txBody>
          <a:bodyPr wrap="square" rtlCol="0">
            <a:spAutoFit/>
          </a:bodyPr>
          <a:lstStyle/>
          <a:p>
            <a:r>
              <a:rPr lang="en-AU" sz="650">
                <a:latin typeface="+mn-lt"/>
                <a:ea typeface="Calibri" panose="020F0502020204030204" pitchFamily="34" charset="0"/>
                <a:cs typeface="Calibri" panose="020F0502020204030204" pitchFamily="34" charset="0"/>
              </a:rPr>
              <a:t>Over 17 years’ experience in a diverse range of mining projects globally. </a:t>
            </a:r>
          </a:p>
          <a:p>
            <a:pPr>
              <a:spcBef>
                <a:spcPts val="300"/>
              </a:spcBef>
            </a:pPr>
            <a:r>
              <a:rPr lang="en-AU" sz="650">
                <a:latin typeface="+mn-lt"/>
                <a:ea typeface="Calibri" panose="020F0502020204030204" pitchFamily="34" charset="0"/>
                <a:cs typeface="Calibri" panose="020F0502020204030204" pitchFamily="34" charset="0"/>
              </a:rPr>
              <a:t>Over 6 years with </a:t>
            </a:r>
            <a:r>
              <a:rPr lang="en-AU" sz="650" b="1">
                <a:latin typeface="+mn-lt"/>
                <a:ea typeface="Calibri" panose="020F0502020204030204" pitchFamily="34" charset="0"/>
                <a:cs typeface="Calibri" panose="020F0502020204030204" pitchFamily="34" charset="0"/>
              </a:rPr>
              <a:t>Northern Star Resources </a:t>
            </a:r>
            <a:r>
              <a:rPr lang="en-AU" sz="650">
                <a:latin typeface="+mn-lt"/>
                <a:ea typeface="Calibri" panose="020F0502020204030204" pitchFamily="34" charset="0"/>
                <a:cs typeface="Calibri" panose="020F0502020204030204" pitchFamily="34" charset="0"/>
              </a:rPr>
              <a:t>as Geology Superintendent where he was involved in discoveries at </a:t>
            </a:r>
            <a:r>
              <a:rPr lang="en-AU" sz="650" err="1">
                <a:latin typeface="+mn-lt"/>
                <a:ea typeface="Calibri" panose="020F0502020204030204" pitchFamily="34" charset="0"/>
                <a:cs typeface="Calibri" panose="020F0502020204030204" pitchFamily="34" charset="0"/>
              </a:rPr>
              <a:t>Jundee</a:t>
            </a:r>
            <a:r>
              <a:rPr lang="en-AU" sz="650">
                <a:latin typeface="+mn-lt"/>
                <a:ea typeface="Calibri" panose="020F0502020204030204" pitchFamily="34" charset="0"/>
                <a:cs typeface="Calibri" panose="020F0502020204030204" pitchFamily="34" charset="0"/>
              </a:rPr>
              <a:t> and </a:t>
            </a:r>
            <a:r>
              <a:rPr lang="en-AU" sz="650" err="1">
                <a:latin typeface="+mn-lt"/>
                <a:ea typeface="Calibri" panose="020F0502020204030204" pitchFamily="34" charset="0"/>
                <a:cs typeface="Calibri" panose="020F0502020204030204" pitchFamily="34" charset="0"/>
              </a:rPr>
              <a:t>Yandal</a:t>
            </a:r>
            <a:r>
              <a:rPr lang="en-AU" sz="650">
                <a:latin typeface="+mn-lt"/>
                <a:ea typeface="Calibri" panose="020F0502020204030204" pitchFamily="34" charset="0"/>
                <a:cs typeface="Calibri" panose="020F0502020204030204" pitchFamily="34" charset="0"/>
              </a:rPr>
              <a:t> totalling over 1Moz Gold.</a:t>
            </a:r>
          </a:p>
          <a:p>
            <a:pPr>
              <a:spcBef>
                <a:spcPts val="300"/>
              </a:spcBef>
            </a:pPr>
            <a:r>
              <a:rPr lang="en-AU" sz="650">
                <a:latin typeface="+mn-lt"/>
                <a:ea typeface="Calibri" panose="020F0502020204030204" pitchFamily="34" charset="0"/>
                <a:cs typeface="Calibri" panose="020F0502020204030204" pitchFamily="34" charset="0"/>
              </a:rPr>
              <a:t>Extensive experience from exploration and resource development to production and resource estimation in commodities including gold, nickel and copper.</a:t>
            </a:r>
            <a:endParaRPr lang="en-US" sz="650">
              <a:latin typeface="+mn-lt"/>
              <a:ea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D978D9AE-1EBC-28E9-6EE1-D2AC4DD66621}"/>
              </a:ext>
            </a:extLst>
          </p:cNvPr>
          <p:cNvSpPr txBox="1"/>
          <p:nvPr/>
        </p:nvSpPr>
        <p:spPr>
          <a:xfrm>
            <a:off x="4500000" y="3877233"/>
            <a:ext cx="2340000" cy="1231106"/>
          </a:xfrm>
          <a:prstGeom prst="rect">
            <a:avLst/>
          </a:prstGeom>
          <a:solidFill>
            <a:schemeClr val="bg1"/>
          </a:solidFill>
        </p:spPr>
        <p:txBody>
          <a:bodyPr wrap="square">
            <a:spAutoFit/>
          </a:bodyPr>
          <a:lstStyle/>
          <a:p>
            <a:r>
              <a:rPr lang="en-US" sz="650">
                <a:latin typeface="+mn-lt"/>
                <a:ea typeface="Calibri" panose="020F0502020204030204" pitchFamily="34" charset="0"/>
                <a:cs typeface="Calibri" panose="020F0502020204030204" pitchFamily="34" charset="0"/>
              </a:rPr>
              <a:t>25 years’ ESG experience in North America, with a proven track record of achieving social and government approvals for companies including </a:t>
            </a:r>
            <a:r>
              <a:rPr lang="en-US" sz="650" b="1">
                <a:latin typeface="+mn-lt"/>
                <a:ea typeface="Calibri" panose="020F0502020204030204" pitchFamily="34" charset="0"/>
                <a:cs typeface="Calibri" panose="020F0502020204030204" pitchFamily="34" charset="0"/>
              </a:rPr>
              <a:t>TransCanada &amp; Alliance Pipelines</a:t>
            </a:r>
            <a:r>
              <a:rPr lang="en-US" sz="650">
                <a:latin typeface="+mn-lt"/>
                <a:ea typeface="Calibri" panose="020F0502020204030204" pitchFamily="34" charset="0"/>
                <a:cs typeface="Calibri" panose="020F0502020204030204" pitchFamily="34" charset="0"/>
              </a:rPr>
              <a:t>, </a:t>
            </a:r>
            <a:r>
              <a:rPr lang="en-US" sz="650" b="1">
                <a:latin typeface="+mn-lt"/>
                <a:ea typeface="Calibri" panose="020F0502020204030204" pitchFamily="34" charset="0"/>
                <a:cs typeface="Calibri" panose="020F0502020204030204" pitchFamily="34" charset="0"/>
              </a:rPr>
              <a:t>Marathon PGM Corporation</a:t>
            </a:r>
            <a:r>
              <a:rPr lang="en-US" sz="650">
                <a:latin typeface="+mn-lt"/>
                <a:ea typeface="Calibri" panose="020F0502020204030204" pitchFamily="34" charset="0"/>
                <a:cs typeface="Calibri" panose="020F0502020204030204" pitchFamily="34" charset="0"/>
              </a:rPr>
              <a:t>, </a:t>
            </a:r>
            <a:r>
              <a:rPr lang="en-US" sz="650" b="1">
                <a:latin typeface="+mn-lt"/>
                <a:ea typeface="Calibri" panose="020F0502020204030204" pitchFamily="34" charset="0"/>
                <a:cs typeface="Calibri" panose="020F0502020204030204" pitchFamily="34" charset="0"/>
              </a:rPr>
              <a:t>Sibanye-Stillwater</a:t>
            </a:r>
            <a:r>
              <a:rPr lang="en-US" sz="650">
                <a:latin typeface="+mn-lt"/>
                <a:ea typeface="Calibri" panose="020F0502020204030204" pitchFamily="34" charset="0"/>
                <a:cs typeface="Calibri" panose="020F0502020204030204" pitchFamily="34" charset="0"/>
              </a:rPr>
              <a:t> &amp; </a:t>
            </a:r>
            <a:r>
              <a:rPr lang="en-US" sz="650" b="1">
                <a:latin typeface="+mn-lt"/>
                <a:ea typeface="Calibri" panose="020F0502020204030204" pitchFamily="34" charset="0"/>
                <a:cs typeface="Calibri" panose="020F0502020204030204" pitchFamily="34" charset="0"/>
              </a:rPr>
              <a:t>Generation Mining</a:t>
            </a:r>
            <a:r>
              <a:rPr lang="en-US" sz="650">
                <a:latin typeface="+mn-lt"/>
                <a:ea typeface="Calibri" panose="020F0502020204030204" pitchFamily="34" charset="0"/>
                <a:cs typeface="Calibri" panose="020F0502020204030204" pitchFamily="34" charset="0"/>
              </a:rPr>
              <a:t>.  </a:t>
            </a:r>
          </a:p>
          <a:p>
            <a:pPr>
              <a:spcBef>
                <a:spcPts val="300"/>
              </a:spcBef>
            </a:pPr>
            <a:r>
              <a:rPr lang="en-US" sz="650">
                <a:latin typeface="+mn-lt"/>
                <a:ea typeface="Calibri" panose="020F0502020204030204" pitchFamily="34" charset="0"/>
                <a:cs typeface="Calibri" panose="020F0502020204030204" pitchFamily="34" charset="0"/>
              </a:rPr>
              <a:t>Oversaw the management &amp; delivery of critical environmental approvals &amp; community agreements including successfully obtaining approval for an Environmental Assessment conducted by a Joint Federal-Provincial Review Panel in Ontario.</a:t>
            </a:r>
          </a:p>
        </p:txBody>
      </p:sp>
      <p:sp>
        <p:nvSpPr>
          <p:cNvPr id="55" name="TextBox 54">
            <a:extLst>
              <a:ext uri="{FF2B5EF4-FFF2-40B4-BE49-F238E27FC236}">
                <a16:creationId xmlns:a16="http://schemas.microsoft.com/office/drawing/2014/main" id="{6BF5E071-2A75-FC64-378E-9317905C49D1}"/>
              </a:ext>
            </a:extLst>
          </p:cNvPr>
          <p:cNvSpPr txBox="1"/>
          <p:nvPr/>
        </p:nvSpPr>
        <p:spPr>
          <a:xfrm>
            <a:off x="6803619" y="3877000"/>
            <a:ext cx="2340000" cy="1156727"/>
          </a:xfrm>
          <a:prstGeom prst="rect">
            <a:avLst/>
          </a:prstGeom>
          <a:solidFill>
            <a:schemeClr val="bg1"/>
          </a:solidFill>
        </p:spPr>
        <p:txBody>
          <a:bodyPr wrap="square">
            <a:spAutoFit/>
          </a:bodyPr>
          <a:lstStyle/>
          <a:p>
            <a:pPr>
              <a:spcAft>
                <a:spcPts val="200"/>
              </a:spcAft>
            </a:pPr>
            <a:r>
              <a:rPr lang="en-CA" sz="650">
                <a:latin typeface="+mn-lt"/>
                <a:ea typeface="Calibri" panose="020F0502020204030204" pitchFamily="34" charset="0"/>
                <a:cs typeface="Calibri" panose="020F0502020204030204" pitchFamily="34" charset="0"/>
              </a:rPr>
              <a:t>Over 20 years’ experience in Business Management and HR from previous positions with </a:t>
            </a:r>
            <a:r>
              <a:rPr lang="en-CA" sz="650" b="1">
                <a:latin typeface="+mn-lt"/>
                <a:ea typeface="Calibri" panose="020F0502020204030204" pitchFamily="34" charset="0"/>
                <a:cs typeface="Calibri" panose="020F0502020204030204" pitchFamily="34" charset="0"/>
              </a:rPr>
              <a:t>Tata Steel Minerals Canada </a:t>
            </a:r>
            <a:r>
              <a:rPr lang="en-CA" sz="650">
                <a:latin typeface="+mn-lt"/>
                <a:ea typeface="Calibri" panose="020F0502020204030204" pitchFamily="34" charset="0"/>
                <a:cs typeface="Calibri" panose="020F0502020204030204" pitchFamily="34" charset="0"/>
              </a:rPr>
              <a:t>and </a:t>
            </a:r>
            <a:r>
              <a:rPr lang="en-CA" sz="650" b="1">
                <a:latin typeface="+mn-lt"/>
                <a:ea typeface="Calibri" panose="020F0502020204030204" pitchFamily="34" charset="0"/>
                <a:cs typeface="Calibri" panose="020F0502020204030204" pitchFamily="34" charset="0"/>
              </a:rPr>
              <a:t>Grey Rock Mining</a:t>
            </a:r>
            <a:r>
              <a:rPr lang="en-CA" sz="650">
                <a:latin typeface="+mn-lt"/>
                <a:ea typeface="Calibri" panose="020F0502020204030204" pitchFamily="34" charset="0"/>
                <a:cs typeface="Calibri" panose="020F0502020204030204" pitchFamily="34" charset="0"/>
              </a:rPr>
              <a:t> as well as positions with the </a:t>
            </a:r>
            <a:r>
              <a:rPr lang="en-CA" sz="650" b="1">
                <a:latin typeface="+mn-lt"/>
                <a:ea typeface="Calibri" panose="020F0502020204030204" pitchFamily="34" charset="0"/>
                <a:cs typeface="Calibri" panose="020F0502020204030204" pitchFamily="34" charset="0"/>
              </a:rPr>
              <a:t>Governments of NL </a:t>
            </a:r>
            <a:r>
              <a:rPr lang="en-CA" sz="650">
                <a:latin typeface="+mn-lt"/>
                <a:ea typeface="Calibri" panose="020F0502020204030204" pitchFamily="34" charset="0"/>
                <a:cs typeface="Calibri" panose="020F0502020204030204" pitchFamily="34" charset="0"/>
              </a:rPr>
              <a:t>and of </a:t>
            </a:r>
            <a:r>
              <a:rPr lang="en-CA" sz="650" b="1">
                <a:latin typeface="+mn-lt"/>
                <a:ea typeface="Calibri" panose="020F0502020204030204" pitchFamily="34" charset="0"/>
                <a:cs typeface="Calibri" panose="020F0502020204030204" pitchFamily="34" charset="0"/>
              </a:rPr>
              <a:t>Nunavut</a:t>
            </a:r>
            <a:r>
              <a:rPr lang="en-CA" sz="650">
                <a:latin typeface="+mn-lt"/>
                <a:ea typeface="Calibri" panose="020F0502020204030204" pitchFamily="34" charset="0"/>
                <a:cs typeface="Calibri" panose="020F0502020204030204" pitchFamily="34" charset="0"/>
              </a:rPr>
              <a:t>. </a:t>
            </a:r>
          </a:p>
          <a:p>
            <a:pPr>
              <a:spcBef>
                <a:spcPts val="300"/>
              </a:spcBef>
            </a:pPr>
            <a:r>
              <a:rPr lang="en-CA" sz="650">
                <a:latin typeface="+mn-lt"/>
                <a:ea typeface="Calibri" panose="020F0502020204030204" pitchFamily="34" charset="0"/>
                <a:cs typeface="Calibri" panose="020F0502020204030204" pitchFamily="34" charset="0"/>
              </a:rPr>
              <a:t>Currently sits on the board of </a:t>
            </a:r>
            <a:r>
              <a:rPr lang="en-CA" sz="650" b="1">
                <a:latin typeface="+mn-lt"/>
                <a:ea typeface="Calibri" panose="020F0502020204030204" pitchFamily="34" charset="0"/>
                <a:cs typeface="Calibri" panose="020F0502020204030204" pitchFamily="34" charset="0"/>
              </a:rPr>
              <a:t>Canadian Manufactures and Exporters </a:t>
            </a:r>
            <a:r>
              <a:rPr lang="en-CA" sz="650">
                <a:latin typeface="+mn-lt"/>
                <a:ea typeface="Calibri" panose="020F0502020204030204" pitchFamily="34" charset="0"/>
                <a:cs typeface="Calibri" panose="020F0502020204030204" pitchFamily="34" charset="0"/>
              </a:rPr>
              <a:t>(CME) in NL, is the current Chairperson of the </a:t>
            </a:r>
            <a:r>
              <a:rPr lang="en-CA" sz="650" b="1">
                <a:latin typeface="+mn-lt"/>
                <a:ea typeface="Calibri" panose="020F0502020204030204" pitchFamily="34" charset="0"/>
                <a:cs typeface="Calibri" panose="020F0502020204030204" pitchFamily="34" charset="0"/>
              </a:rPr>
              <a:t>NL CME HR Committee</a:t>
            </a:r>
            <a:r>
              <a:rPr lang="en-CA" sz="650">
                <a:latin typeface="+mn-lt"/>
                <a:ea typeface="Calibri" panose="020F0502020204030204" pitchFamily="34" charset="0"/>
                <a:cs typeface="Calibri" panose="020F0502020204030204" pitchFamily="34" charset="0"/>
              </a:rPr>
              <a:t>, and is also on the board of </a:t>
            </a:r>
            <a:r>
              <a:rPr lang="en-CA" sz="650" b="1">
                <a:latin typeface="+mn-lt"/>
                <a:ea typeface="Calibri" panose="020F0502020204030204" pitchFamily="34" charset="0"/>
                <a:cs typeface="Calibri" panose="020F0502020204030204" pitchFamily="34" charset="0"/>
              </a:rPr>
              <a:t>Women in Resource Development for Newfoundland and Labrador.</a:t>
            </a:r>
            <a:endParaRPr lang="en-AU" sz="650">
              <a:latin typeface="+mn-lt"/>
              <a:ea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F07B8B7B-5910-E62F-C844-3D87A6FF4E68}"/>
              </a:ext>
            </a:extLst>
          </p:cNvPr>
          <p:cNvSpPr txBox="1"/>
          <p:nvPr/>
        </p:nvSpPr>
        <p:spPr>
          <a:xfrm>
            <a:off x="6804000" y="1721577"/>
            <a:ext cx="2340000" cy="1369606"/>
          </a:xfrm>
          <a:prstGeom prst="rect">
            <a:avLst/>
          </a:prstGeom>
          <a:noFill/>
        </p:spPr>
        <p:txBody>
          <a:bodyPr wrap="square" rtlCol="0">
            <a:spAutoFit/>
          </a:bodyPr>
          <a:lstStyle/>
          <a:p>
            <a:pPr>
              <a:spcBef>
                <a:spcPts val="300"/>
              </a:spcBef>
              <a:buClr>
                <a:schemeClr val="accent1"/>
              </a:buClr>
            </a:pPr>
            <a:r>
              <a:rPr lang="en-US" sz="650">
                <a:latin typeface="+mn-lt"/>
                <a:ea typeface="Calibri" panose="020F0502020204030204" pitchFamily="34" charset="0"/>
                <a:cs typeface="Calibri" panose="020F0502020204030204" pitchFamily="34" charset="0"/>
              </a:rPr>
              <a:t>Experienced Mining Engineer with &gt; 25 years of mine operations management &amp; project development. </a:t>
            </a:r>
          </a:p>
          <a:p>
            <a:pPr>
              <a:spcBef>
                <a:spcPts val="300"/>
              </a:spcBef>
              <a:buClr>
                <a:schemeClr val="accent1"/>
              </a:buClr>
            </a:pPr>
            <a:r>
              <a:rPr lang="en-US" sz="650">
                <a:latin typeface="+mn-lt"/>
                <a:ea typeface="Calibri" panose="020F0502020204030204" pitchFamily="34" charset="0"/>
                <a:cs typeface="Calibri" panose="020F0502020204030204" pitchFamily="34" charset="0"/>
              </a:rPr>
              <a:t>Previously COO &amp; Director of AIM listed </a:t>
            </a:r>
            <a:r>
              <a:rPr lang="en-US" sz="650" b="1">
                <a:latin typeface="+mn-lt"/>
                <a:ea typeface="Calibri" panose="020F0502020204030204" pitchFamily="34" charset="0"/>
                <a:cs typeface="Calibri" panose="020F0502020204030204" pitchFamily="34" charset="0"/>
              </a:rPr>
              <a:t>Bluerock Diamonds </a:t>
            </a:r>
            <a:r>
              <a:rPr lang="en-US" sz="650">
                <a:latin typeface="+mn-lt"/>
                <a:ea typeface="Calibri" panose="020F0502020204030204" pitchFamily="34" charset="0"/>
                <a:cs typeface="Calibri" panose="020F0502020204030204" pitchFamily="34" charset="0"/>
              </a:rPr>
              <a:t>where he was instrumental in the feasibility, development &amp; construction of a 1.0Mtpa diamond mine &amp; processing plant. </a:t>
            </a:r>
          </a:p>
          <a:p>
            <a:pPr>
              <a:spcBef>
                <a:spcPts val="300"/>
              </a:spcBef>
              <a:buClr>
                <a:schemeClr val="accent1"/>
              </a:buClr>
            </a:pPr>
            <a:r>
              <a:rPr lang="en-US" sz="650">
                <a:latin typeface="+mn-lt"/>
                <a:ea typeface="Calibri" panose="020F0502020204030204" pitchFamily="34" charset="0"/>
                <a:cs typeface="Calibri" panose="020F0502020204030204" pitchFamily="34" charset="0"/>
              </a:rPr>
              <a:t>Experienced across a range of commodities including Gold, Platinum, Copper, Nickel, Zinc &amp; Diamonds from his time in senior executive roles at companies such as </a:t>
            </a:r>
            <a:r>
              <a:rPr lang="en-US" sz="650" b="1">
                <a:latin typeface="+mn-lt"/>
                <a:ea typeface="Calibri" panose="020F0502020204030204" pitchFamily="34" charset="0"/>
                <a:cs typeface="Calibri" panose="020F0502020204030204" pitchFamily="34" charset="0"/>
              </a:rPr>
              <a:t>Aquarius Platinum Mines</a:t>
            </a:r>
            <a:r>
              <a:rPr lang="en-US" sz="650">
                <a:latin typeface="+mn-lt"/>
                <a:ea typeface="Calibri" panose="020F0502020204030204" pitchFamily="34" charset="0"/>
                <a:cs typeface="Calibri" panose="020F0502020204030204" pitchFamily="34" charset="0"/>
              </a:rPr>
              <a:t>, </a:t>
            </a:r>
            <a:r>
              <a:rPr lang="en-US" sz="650" b="1">
                <a:latin typeface="+mn-lt"/>
                <a:ea typeface="Calibri" panose="020F0502020204030204" pitchFamily="34" charset="0"/>
                <a:cs typeface="Calibri" panose="020F0502020204030204" pitchFamily="34" charset="0"/>
              </a:rPr>
              <a:t>Vedanta Zinc International</a:t>
            </a:r>
            <a:r>
              <a:rPr lang="en-US" sz="650">
                <a:latin typeface="+mn-lt"/>
                <a:ea typeface="Calibri" panose="020F0502020204030204" pitchFamily="34" charset="0"/>
                <a:cs typeface="Calibri" panose="020F0502020204030204" pitchFamily="34" charset="0"/>
              </a:rPr>
              <a:t> &amp; </a:t>
            </a:r>
            <a:r>
              <a:rPr lang="en-US" sz="650" b="1">
                <a:latin typeface="+mn-lt"/>
                <a:ea typeface="Calibri" panose="020F0502020204030204" pitchFamily="34" charset="0"/>
                <a:cs typeface="Calibri" panose="020F0502020204030204" pitchFamily="34" charset="0"/>
              </a:rPr>
              <a:t>Zimplats Platinum Mines.</a:t>
            </a:r>
          </a:p>
        </p:txBody>
      </p:sp>
      <p:grpSp>
        <p:nvGrpSpPr>
          <p:cNvPr id="57" name="Group 56">
            <a:extLst>
              <a:ext uri="{FF2B5EF4-FFF2-40B4-BE49-F238E27FC236}">
                <a16:creationId xmlns:a16="http://schemas.microsoft.com/office/drawing/2014/main" id="{6F21BEE7-AB66-284D-755B-00C6F339ED57}"/>
              </a:ext>
            </a:extLst>
          </p:cNvPr>
          <p:cNvGrpSpPr/>
          <p:nvPr/>
        </p:nvGrpSpPr>
        <p:grpSpPr>
          <a:xfrm>
            <a:off x="900000" y="3174288"/>
            <a:ext cx="1226939" cy="323135"/>
            <a:chOff x="5500988" y="3689092"/>
            <a:chExt cx="1226939" cy="323135"/>
          </a:xfrm>
        </p:grpSpPr>
        <p:sp>
          <p:nvSpPr>
            <p:cNvPr id="58" name="Google Shape;135;p16">
              <a:extLst>
                <a:ext uri="{FF2B5EF4-FFF2-40B4-BE49-F238E27FC236}">
                  <a16:creationId xmlns:a16="http://schemas.microsoft.com/office/drawing/2014/main" id="{14B85950-5622-D789-ABB3-7F9FC3C3DB55}"/>
                </a:ext>
              </a:extLst>
            </p:cNvPr>
            <p:cNvSpPr/>
            <p:nvPr/>
          </p:nvSpPr>
          <p:spPr>
            <a:xfrm>
              <a:off x="5500988" y="3744821"/>
              <a:ext cx="1226939" cy="211676"/>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59" name="Google Shape;128;p16">
              <a:extLst>
                <a:ext uri="{FF2B5EF4-FFF2-40B4-BE49-F238E27FC236}">
                  <a16:creationId xmlns:a16="http://schemas.microsoft.com/office/drawing/2014/main" id="{62C5F4E7-CABA-B046-DEF8-8C486F88802D}"/>
                </a:ext>
              </a:extLst>
            </p:cNvPr>
            <p:cNvSpPr txBox="1"/>
            <p:nvPr/>
          </p:nvSpPr>
          <p:spPr>
            <a:xfrm>
              <a:off x="5530118" y="3689092"/>
              <a:ext cx="1168678"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dk1"/>
                  </a:solidFill>
                  <a:latin typeface="+mn-lt"/>
                  <a:ea typeface="Calibri" panose="020F0502020204030204" pitchFamily="34" charset="0"/>
                  <a:cs typeface="Calibri" panose="020F0502020204030204" pitchFamily="34" charset="0"/>
                  <a:sym typeface="Poppins"/>
                </a:rPr>
                <a:t>Jared Dietrich</a:t>
              </a:r>
              <a:endParaRPr sz="1200" b="1">
                <a:latin typeface="+mn-lt"/>
                <a:ea typeface="Calibri" panose="020F0502020204030204" pitchFamily="34" charset="0"/>
                <a:cs typeface="Calibri" panose="020F0502020204030204" pitchFamily="34" charset="0"/>
              </a:endParaRPr>
            </a:p>
          </p:txBody>
        </p:sp>
      </p:grpSp>
      <p:sp>
        <p:nvSpPr>
          <p:cNvPr id="60" name="Google Shape;144;p16">
            <a:extLst>
              <a:ext uri="{FF2B5EF4-FFF2-40B4-BE49-F238E27FC236}">
                <a16:creationId xmlns:a16="http://schemas.microsoft.com/office/drawing/2014/main" id="{C8C7C433-2A49-DB9A-64BC-88D442CA24CC}"/>
              </a:ext>
            </a:extLst>
          </p:cNvPr>
          <p:cNvSpPr txBox="1"/>
          <p:nvPr/>
        </p:nvSpPr>
        <p:spPr>
          <a:xfrm>
            <a:off x="900000" y="3459974"/>
            <a:ext cx="14400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b="1" i="1">
                <a:solidFill>
                  <a:schemeClr val="dk1"/>
                </a:solidFill>
                <a:latin typeface="+mn-lt"/>
                <a:ea typeface="Calibri" panose="020F0502020204030204" pitchFamily="34" charset="0"/>
                <a:cs typeface="Calibri" panose="020F0502020204030204" pitchFamily="34" charset="0"/>
                <a:sym typeface="Poppins"/>
              </a:rPr>
              <a:t>Vice President</a:t>
            </a:r>
          </a:p>
          <a:p>
            <a:pPr marL="0" lvl="0" indent="0" algn="l" rtl="0">
              <a:spcBef>
                <a:spcPts val="0"/>
              </a:spcBef>
              <a:spcAft>
                <a:spcPts val="0"/>
              </a:spcAft>
              <a:buNone/>
            </a:pPr>
            <a:r>
              <a:rPr lang="en-US" sz="800" b="1" i="1">
                <a:solidFill>
                  <a:schemeClr val="dk1"/>
                </a:solidFill>
                <a:latin typeface="+mn-lt"/>
                <a:ea typeface="Calibri" panose="020F0502020204030204" pitchFamily="34" charset="0"/>
                <a:cs typeface="Calibri" panose="020F0502020204030204" pitchFamily="34" charset="0"/>
                <a:sym typeface="Poppins"/>
              </a:rPr>
              <a:t>Metallurgy</a:t>
            </a:r>
            <a:endParaRPr lang="en-US" sz="800" b="1" i="1">
              <a:latin typeface="+mn-lt"/>
              <a:ea typeface="Calibri" panose="020F0502020204030204" pitchFamily="34" charset="0"/>
              <a:cs typeface="Calibri" panose="020F0502020204030204" pitchFamily="34" charset="0"/>
            </a:endParaRPr>
          </a:p>
        </p:txBody>
      </p:sp>
      <p:cxnSp>
        <p:nvCxnSpPr>
          <p:cNvPr id="61" name="Google Shape;152;p16">
            <a:extLst>
              <a:ext uri="{FF2B5EF4-FFF2-40B4-BE49-F238E27FC236}">
                <a16:creationId xmlns:a16="http://schemas.microsoft.com/office/drawing/2014/main" id="{E468A21F-F704-09AE-C915-D896348804B5}"/>
              </a:ext>
            </a:extLst>
          </p:cNvPr>
          <p:cNvCxnSpPr>
            <a:cxnSpLocks/>
          </p:cNvCxnSpPr>
          <p:nvPr/>
        </p:nvCxnSpPr>
        <p:spPr>
          <a:xfrm>
            <a:off x="936000" y="3840288"/>
            <a:ext cx="325200" cy="0"/>
          </a:xfrm>
          <a:prstGeom prst="straightConnector1">
            <a:avLst/>
          </a:prstGeom>
          <a:noFill/>
          <a:ln w="28575" cap="flat" cmpd="sng">
            <a:solidFill>
              <a:srgbClr val="FFD503"/>
            </a:solidFill>
            <a:prstDash val="solid"/>
            <a:round/>
            <a:headEnd type="none" w="med" len="med"/>
            <a:tailEnd type="none" w="med" len="med"/>
          </a:ln>
        </p:spPr>
      </p:cxnSp>
      <p:pic>
        <p:nvPicPr>
          <p:cNvPr id="62" name="Picture 2" descr="Jared Dietrich">
            <a:extLst>
              <a:ext uri="{FF2B5EF4-FFF2-40B4-BE49-F238E27FC236}">
                <a16:creationId xmlns:a16="http://schemas.microsoft.com/office/drawing/2014/main" id="{AB76B150-7645-0C67-7E00-CB5351B30C1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00" b="98333" l="14000" r="85667">
                        <a14:foregroundMark x1="60333" y1="15000" x2="43000" y2="9000"/>
                        <a14:foregroundMark x1="56333" y1="7000" x2="45667" y2="3000"/>
                        <a14:foregroundMark x1="58333" y1="81667" x2="54333" y2="95333"/>
                        <a14:foregroundMark x1="32333" y1="70000" x2="38667" y2="88333"/>
                        <a14:foregroundMark x1="38667" y1="88333" x2="45333" y2="92667"/>
                        <a14:foregroundMark x1="24333" y1="77667" x2="47333" y2="94333"/>
                        <a14:foregroundMark x1="47333" y1="94333" x2="56000" y2="96333"/>
                        <a14:foregroundMark x1="39000" y1="92333" x2="50333" y2="98333"/>
                      </a14:backgroundRemoval>
                    </a14:imgEffect>
                  </a14:imgLayer>
                </a14:imgProps>
              </a:ext>
              <a:ext uri="{28A0092B-C50C-407E-A947-70E740481C1C}">
                <a14:useLocalDpi xmlns:a14="http://schemas.microsoft.com/office/drawing/2010/main" val="0"/>
              </a:ext>
            </a:extLst>
          </a:blip>
          <a:srcRect l="14046" t="939" r="16438" b="21052"/>
          <a:stretch>
            <a:fillRect/>
          </a:stretch>
        </p:blipFill>
        <p:spPr bwMode="auto">
          <a:xfrm>
            <a:off x="144000" y="3092288"/>
            <a:ext cx="718067" cy="80579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DCBA97EB-3B48-6CDC-46A7-DB39E763A2D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08000" y="3091488"/>
            <a:ext cx="669447" cy="806400"/>
          </a:xfrm>
          <a:prstGeom prst="flowChartConnector">
            <a:avLst/>
          </a:prstGeom>
          <a:noFill/>
          <a:ln>
            <a:noFill/>
          </a:ln>
        </p:spPr>
      </p:pic>
      <p:pic>
        <p:nvPicPr>
          <p:cNvPr id="43" name="Picture 42">
            <a:extLst>
              <a:ext uri="{FF2B5EF4-FFF2-40B4-BE49-F238E27FC236}">
                <a16:creationId xmlns:a16="http://schemas.microsoft.com/office/drawing/2014/main" id="{A59E444B-82DE-D2E0-4732-AA0E8E278EB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21" b="76566" l="1622" r="98318">
                        <a14:foregroundMark x1="41261" y1="57818" x2="22042" y2="65253"/>
                        <a14:foregroundMark x1="54655" y1="59394" x2="80300" y2="68404"/>
                        <a14:foregroundMark x1="38919" y1="55475" x2="13273" y2="63717"/>
                        <a14:foregroundMark x1="37778" y1="56646" x2="22042" y2="62141"/>
                        <a14:foregroundMark x1="30751" y1="63717" x2="1622" y2="76646"/>
                        <a14:foregroundMark x1="74474" y1="65253" x2="98378" y2="75838"/>
                        <a14:foregroundMark x1="45886" y1="28040" x2="48829" y2="24889"/>
                        <a14:foregroundMark x1="52913" y1="25293" x2="45345" y2="24121"/>
                      </a14:backgroundRemoval>
                    </a14:imgEffect>
                  </a14:imgLayer>
                </a14:imgProps>
              </a:ext>
              <a:ext uri="{28A0092B-C50C-407E-A947-70E740481C1C}">
                <a14:useLocalDpi xmlns:a14="http://schemas.microsoft.com/office/drawing/2010/main" val="0"/>
              </a:ext>
            </a:extLst>
          </a:blip>
          <a:srcRect l="19165" t="19997" r="23043" b="33353"/>
          <a:stretch/>
        </p:blipFill>
        <p:spPr>
          <a:xfrm>
            <a:off x="2340000" y="3091488"/>
            <a:ext cx="669447" cy="806400"/>
          </a:xfrm>
          <a:prstGeom prst="flowChartConnector">
            <a:avLst/>
          </a:prstGeom>
          <a:noFill/>
          <a:ln>
            <a:noFill/>
          </a:ln>
        </p:spPr>
      </p:pic>
      <p:pic>
        <p:nvPicPr>
          <p:cNvPr id="40" name="Picture 39" descr="A person with short hair smiling&#10;&#10;Description automatically generated">
            <a:extLst>
              <a:ext uri="{FF2B5EF4-FFF2-40B4-BE49-F238E27FC236}">
                <a16:creationId xmlns:a16="http://schemas.microsoft.com/office/drawing/2014/main" id="{06D3EE1B-9257-A5A7-EE8D-97AA149C49C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40" b="99398" l="5500" r="99500">
                        <a14:foregroundMark x1="27500" y1="80120" x2="12500" y2="98795"/>
                        <a14:foregroundMark x1="68000" y1="76205" x2="99000" y2="94277"/>
                        <a14:foregroundMark x1="99000" y1="94277" x2="99500" y2="95482"/>
                        <a14:foregroundMark x1="67500" y1="93373" x2="28500" y2="99398"/>
                        <a14:foregroundMark x1="13750" y1="81627" x2="5500" y2="96084"/>
                        <a14:foregroundMark x1="59250" y1="13855" x2="44000" y2="13253"/>
                        <a14:foregroundMark x1="59750" y1="13855" x2="44500" y2="10542"/>
                      </a14:backgroundRemoval>
                    </a14:imgEffect>
                    <a14:imgEffect>
                      <a14:saturation sat="66000"/>
                    </a14:imgEffect>
                  </a14:imgLayer>
                </a14:imgProps>
              </a:ext>
              <a:ext uri="{28A0092B-C50C-407E-A947-70E740481C1C}">
                <a14:useLocalDpi xmlns:a14="http://schemas.microsoft.com/office/drawing/2010/main" val="0"/>
              </a:ext>
            </a:extLst>
          </a:blip>
          <a:srcRect l="14193" t="189" r="17325" b="-189"/>
          <a:stretch/>
        </p:blipFill>
        <p:spPr>
          <a:xfrm>
            <a:off x="6912000" y="3091488"/>
            <a:ext cx="673791" cy="806400"/>
          </a:xfrm>
          <a:prstGeom prst="flowChartConnector">
            <a:avLst/>
          </a:prstGeom>
        </p:spPr>
      </p:pic>
    </p:spTree>
    <p:extLst>
      <p:ext uri="{BB962C8B-B14F-4D97-AF65-F5344CB8AC3E}">
        <p14:creationId xmlns:p14="http://schemas.microsoft.com/office/powerpoint/2010/main" val="3751124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35;p16">
            <a:extLst>
              <a:ext uri="{FF2B5EF4-FFF2-40B4-BE49-F238E27FC236}">
                <a16:creationId xmlns:a16="http://schemas.microsoft.com/office/drawing/2014/main" id="{2C9470A1-EA2A-CD25-908F-A9B65C3A76E1}"/>
              </a:ext>
            </a:extLst>
          </p:cNvPr>
          <p:cNvSpPr/>
          <p:nvPr/>
        </p:nvSpPr>
        <p:spPr>
          <a:xfrm>
            <a:off x="4897582" y="1040400"/>
            <a:ext cx="4140000" cy="282096"/>
          </a:xfrm>
          <a:prstGeom prst="roundRect">
            <a:avLst>
              <a:gd name="adj" fmla="val 50000"/>
            </a:avLst>
          </a:prstGeom>
          <a:solidFill>
            <a:srgbClr val="FFD503"/>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FE7789E-BFB3-CAA9-EB6B-80122483B0C6}"/>
              </a:ext>
            </a:extLst>
          </p:cNvPr>
          <p:cNvSpPr>
            <a:spLocks noGrp="1"/>
          </p:cNvSpPr>
          <p:nvPr>
            <p:ph type="sldNum" idx="12"/>
          </p:nvPr>
        </p:nvSpPr>
        <p:spPr/>
        <p:txBody>
          <a:bodyPr/>
          <a:lstStyle/>
          <a:p>
            <a:fld id="{00000000-1234-1234-1234-123412341234}" type="slidenum">
              <a:rPr lang="en" smtClean="0"/>
              <a:pPr/>
              <a:t>11</a:t>
            </a:fld>
            <a:endParaRPr lang="en"/>
          </a:p>
        </p:txBody>
      </p:sp>
      <p:sp>
        <p:nvSpPr>
          <p:cNvPr id="3" name="Title 2">
            <a:extLst>
              <a:ext uri="{FF2B5EF4-FFF2-40B4-BE49-F238E27FC236}">
                <a16:creationId xmlns:a16="http://schemas.microsoft.com/office/drawing/2014/main" id="{AB54E3FE-64F0-4EE5-9477-51CBCF579498}"/>
              </a:ext>
            </a:extLst>
          </p:cNvPr>
          <p:cNvSpPr>
            <a:spLocks noGrp="1"/>
          </p:cNvSpPr>
          <p:nvPr>
            <p:ph type="title"/>
          </p:nvPr>
        </p:nvSpPr>
        <p:spPr/>
        <p:txBody>
          <a:bodyPr>
            <a:normAutofit fontScale="90000"/>
          </a:bodyPr>
          <a:lstStyle/>
          <a:p>
            <a:r>
              <a:rPr lang="en-AU"/>
              <a:t>An Exceptional High-Grade Asset</a:t>
            </a:r>
          </a:p>
        </p:txBody>
      </p:sp>
      <p:sp>
        <p:nvSpPr>
          <p:cNvPr id="4" name="TextBox 3">
            <a:extLst>
              <a:ext uri="{FF2B5EF4-FFF2-40B4-BE49-F238E27FC236}">
                <a16:creationId xmlns:a16="http://schemas.microsoft.com/office/drawing/2014/main" id="{842F8EB6-FD55-ACC8-2F72-7BE790763BA7}"/>
              </a:ext>
            </a:extLst>
          </p:cNvPr>
          <p:cNvSpPr txBox="1"/>
          <p:nvPr/>
        </p:nvSpPr>
        <p:spPr>
          <a:xfrm>
            <a:off x="230288" y="648000"/>
            <a:ext cx="8913712" cy="338554"/>
          </a:xfrm>
          <a:prstGeom prst="rect">
            <a:avLst/>
          </a:prstGeom>
          <a:noFill/>
        </p:spPr>
        <p:txBody>
          <a:bodyPr wrap="square">
            <a:spAutoFit/>
          </a:bodyPr>
          <a:lstStyle/>
          <a:p>
            <a:r>
              <a:rPr lang="en-AU" sz="1600" b="1">
                <a:latin typeface="Poppins "/>
                <a:cs typeface="Poppins SemiBold" panose="00000700000000000000" pitchFamily="2" charset="0"/>
              </a:rPr>
              <a:t>Two separate mineralised copper and gold zones at the mine</a:t>
            </a:r>
            <a:endParaRPr lang="en-AU" sz="1600" b="1"/>
          </a:p>
        </p:txBody>
      </p:sp>
      <p:sp>
        <p:nvSpPr>
          <p:cNvPr id="5" name="Google Shape;135;p16">
            <a:extLst>
              <a:ext uri="{FF2B5EF4-FFF2-40B4-BE49-F238E27FC236}">
                <a16:creationId xmlns:a16="http://schemas.microsoft.com/office/drawing/2014/main" id="{807C98E6-E1E5-02AE-53F5-F86AD0D0BDE5}"/>
              </a:ext>
            </a:extLst>
          </p:cNvPr>
          <p:cNvSpPr/>
          <p:nvPr/>
        </p:nvSpPr>
        <p:spPr>
          <a:xfrm>
            <a:off x="458888" y="1051905"/>
            <a:ext cx="4140000" cy="282096"/>
          </a:xfrm>
          <a:prstGeom prst="roundRect">
            <a:avLst>
              <a:gd name="adj" fmla="val 50000"/>
            </a:avLst>
          </a:prstGeom>
          <a:solidFill>
            <a:srgbClr val="FFD503"/>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BD7BAC8-50F3-6B6E-1CBE-0E047532896A}"/>
              </a:ext>
            </a:extLst>
          </p:cNvPr>
          <p:cNvSpPr txBox="1"/>
          <p:nvPr/>
        </p:nvSpPr>
        <p:spPr>
          <a:xfrm>
            <a:off x="467305" y="1039064"/>
            <a:ext cx="4222357" cy="307777"/>
          </a:xfrm>
          <a:prstGeom prst="rect">
            <a:avLst/>
          </a:prstGeom>
          <a:noFill/>
        </p:spPr>
        <p:txBody>
          <a:bodyPr wrap="square" rtlCol="0">
            <a:spAutoFit/>
          </a:bodyPr>
          <a:lstStyle/>
          <a:p>
            <a:pPr defTabSz="914378"/>
            <a:r>
              <a:rPr lang="en-AU" b="1">
                <a:solidFill>
                  <a:prstClr val="black"/>
                </a:solidFill>
                <a:latin typeface="+mn-lt"/>
                <a:ea typeface="Calibri" panose="020F0502020204030204" pitchFamily="34" charset="0"/>
                <a:cs typeface="Calibri" panose="020F0502020204030204" pitchFamily="34" charset="0"/>
              </a:rPr>
              <a:t>High Grade Upper Copper &amp; Gold VMS Zones</a:t>
            </a:r>
          </a:p>
        </p:txBody>
      </p:sp>
      <p:sp>
        <p:nvSpPr>
          <p:cNvPr id="7" name="TextBox 6">
            <a:extLst>
              <a:ext uri="{FF2B5EF4-FFF2-40B4-BE49-F238E27FC236}">
                <a16:creationId xmlns:a16="http://schemas.microsoft.com/office/drawing/2014/main" id="{3B1154BC-D1A7-3CD3-3C3A-DC7040A2150A}"/>
              </a:ext>
            </a:extLst>
          </p:cNvPr>
          <p:cNvSpPr txBox="1"/>
          <p:nvPr/>
        </p:nvSpPr>
        <p:spPr>
          <a:xfrm>
            <a:off x="5176847" y="1039064"/>
            <a:ext cx="3775363" cy="307777"/>
          </a:xfrm>
          <a:prstGeom prst="rect">
            <a:avLst/>
          </a:prstGeom>
          <a:noFill/>
        </p:spPr>
        <p:txBody>
          <a:bodyPr wrap="square" rtlCol="0">
            <a:spAutoFit/>
          </a:bodyPr>
          <a:lstStyle/>
          <a:p>
            <a:pPr defTabSz="914378"/>
            <a:r>
              <a:rPr lang="en-AU" b="1">
                <a:solidFill>
                  <a:prstClr val="black"/>
                </a:solidFill>
                <a:latin typeface="+mn-lt"/>
                <a:ea typeface="Calibri" panose="020F0502020204030204" pitchFamily="34" charset="0"/>
                <a:cs typeface="Calibri" panose="020F0502020204030204" pitchFamily="34" charset="0"/>
              </a:rPr>
              <a:t>Broad Footwall Copper Stringer Zone</a:t>
            </a:r>
          </a:p>
        </p:txBody>
      </p:sp>
      <p:sp>
        <p:nvSpPr>
          <p:cNvPr id="8" name="Content Placeholder 2">
            <a:extLst>
              <a:ext uri="{FF2B5EF4-FFF2-40B4-BE49-F238E27FC236}">
                <a16:creationId xmlns:a16="http://schemas.microsoft.com/office/drawing/2014/main" id="{114F1863-62FA-CFB0-B577-EE7637D55B90}"/>
              </a:ext>
            </a:extLst>
          </p:cNvPr>
          <p:cNvSpPr txBox="1">
            <a:spLocks/>
          </p:cNvSpPr>
          <p:nvPr/>
        </p:nvSpPr>
        <p:spPr>
          <a:xfrm>
            <a:off x="458888" y="1315156"/>
            <a:ext cx="5169131" cy="2914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mn-lt"/>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chemeClr val="tx1"/>
                </a:solidFill>
                <a:latin typeface="+mj-lt"/>
                <a:ea typeface="Calibri" panose="020F0502020204030204" pitchFamily="34" charset="0"/>
                <a:cs typeface="Calibri" panose="020F0502020204030204" pitchFamily="34" charset="0"/>
              </a:rPr>
              <a:t>10.7m @ 12.2% CuEq </a:t>
            </a:r>
            <a:r>
              <a:rPr lang="en-US" sz="1050">
                <a:solidFill>
                  <a:schemeClr val="tx1"/>
                </a:solidFill>
                <a:ea typeface="Calibri" panose="020F0502020204030204" pitchFamily="34" charset="0"/>
                <a:cs typeface="Calibri" panose="020F0502020204030204" pitchFamily="34" charset="0"/>
              </a:rPr>
              <a:t>(9.0% Cu &amp; 3.6g/t Au) </a:t>
            </a:r>
            <a:r>
              <a:rPr lang="en-US" sz="600">
                <a:solidFill>
                  <a:schemeClr val="tx1"/>
                </a:solidFill>
                <a:ea typeface="Calibri" panose="020F0502020204030204" pitchFamily="34" charset="0"/>
                <a:cs typeface="Calibri" panose="020F0502020204030204" pitchFamily="34" charset="0"/>
              </a:rPr>
              <a:t>MUG24_095</a:t>
            </a:r>
            <a:endParaRPr lang="en-US" sz="1050">
              <a:solidFill>
                <a:schemeClr val="tx1"/>
              </a:solidFill>
              <a:ea typeface="Calibri" panose="020F0502020204030204" pitchFamily="34" charset="0"/>
              <a:cs typeface="Calibri" panose="020F0502020204030204" pitchFamily="34" charset="0"/>
            </a:endParaRP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chemeClr val="tx1"/>
                </a:solidFill>
                <a:latin typeface="+mj-lt"/>
                <a:ea typeface="Calibri" panose="020F0502020204030204" pitchFamily="34" charset="0"/>
                <a:cs typeface="Calibri" panose="020F0502020204030204" pitchFamily="34" charset="0"/>
              </a:rPr>
              <a:t>5.4m @ 12.2% CuEq </a:t>
            </a:r>
            <a:r>
              <a:rPr lang="en-US" sz="1050">
                <a:solidFill>
                  <a:schemeClr val="tx1"/>
                </a:solidFill>
                <a:ea typeface="Calibri" panose="020F0502020204030204" pitchFamily="34" charset="0"/>
                <a:cs typeface="Calibri" panose="020F0502020204030204" pitchFamily="34" charset="0"/>
              </a:rPr>
              <a:t>(8.6% Cu &amp; 4.0g/t Au) </a:t>
            </a:r>
            <a:r>
              <a:rPr lang="en-US" sz="600">
                <a:solidFill>
                  <a:schemeClr val="tx1"/>
                </a:solidFill>
                <a:ea typeface="Calibri" panose="020F0502020204030204" pitchFamily="34" charset="0"/>
                <a:cs typeface="Calibri" panose="020F0502020204030204" pitchFamily="34" charset="0"/>
              </a:rPr>
              <a:t>MUG24_023</a:t>
            </a:r>
            <a:endParaRPr lang="en-US" sz="1050">
              <a:solidFill>
                <a:schemeClr val="tx1"/>
              </a:solidFill>
              <a:latin typeface="+mj-lt"/>
              <a:ea typeface="Calibri" panose="020F0502020204030204" pitchFamily="34" charset="0"/>
              <a:cs typeface="Calibri" panose="020F0502020204030204" pitchFamily="34" charset="0"/>
            </a:endParaRP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chemeClr val="tx1"/>
                </a:solidFill>
                <a:latin typeface="+mj-lt"/>
                <a:ea typeface="Calibri" panose="020F0502020204030204" pitchFamily="34" charset="0"/>
                <a:cs typeface="Calibri" panose="020F0502020204030204" pitchFamily="34" charset="0"/>
              </a:rPr>
              <a:t>3.2m @ 11.8% CuEq </a:t>
            </a:r>
            <a:r>
              <a:rPr lang="en-US" sz="1050">
                <a:solidFill>
                  <a:schemeClr val="tx1"/>
                </a:solidFill>
                <a:ea typeface="Calibri" panose="020F0502020204030204" pitchFamily="34" charset="0"/>
                <a:cs typeface="Calibri" panose="020F0502020204030204" pitchFamily="34" charset="0"/>
              </a:rPr>
              <a:t>(2.9% Cu &amp; 10.4g/t Au) </a:t>
            </a:r>
            <a:r>
              <a:rPr lang="en-US" sz="600">
                <a:solidFill>
                  <a:schemeClr val="tx1"/>
                </a:solidFill>
                <a:ea typeface="Calibri" panose="020F0502020204030204" pitchFamily="34" charset="0"/>
                <a:cs typeface="Calibri" panose="020F0502020204030204" pitchFamily="34" charset="0"/>
              </a:rPr>
              <a:t>MUG23_037</a:t>
            </a:r>
            <a:endParaRPr lang="en-US" sz="1050">
              <a:solidFill>
                <a:schemeClr val="tx1"/>
              </a:solidFill>
              <a:latin typeface="+mj-lt"/>
              <a:ea typeface="Calibri" panose="020F0502020204030204" pitchFamily="34" charset="0"/>
              <a:cs typeface="Calibri" panose="020F0502020204030204" pitchFamily="34" charset="0"/>
            </a:endParaRP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chemeClr val="tx1"/>
                </a:solidFill>
                <a:latin typeface="+mj-lt"/>
                <a:ea typeface="Calibri" panose="020F0502020204030204" pitchFamily="34" charset="0"/>
                <a:cs typeface="Poppins SemiBold" panose="00000700000000000000" pitchFamily="2" charset="0"/>
              </a:rPr>
              <a:t>11.6m @ 9.3% CuEq </a:t>
            </a:r>
            <a:r>
              <a:rPr lang="en-US" sz="1050">
                <a:solidFill>
                  <a:schemeClr val="tx1"/>
                </a:solidFill>
                <a:ea typeface="Calibri" panose="020F0502020204030204" pitchFamily="34" charset="0"/>
                <a:cs typeface="Calibri" panose="020F0502020204030204" pitchFamily="34" charset="0"/>
              </a:rPr>
              <a:t>(6.0% Cu &amp; 3.9g/t Au) </a:t>
            </a:r>
            <a:r>
              <a:rPr lang="en-US" sz="600">
                <a:solidFill>
                  <a:schemeClr val="tx1"/>
                </a:solidFill>
                <a:ea typeface="Calibri" panose="020F0502020204030204" pitchFamily="34" charset="0"/>
                <a:cs typeface="Calibri" panose="020F0502020204030204" pitchFamily="34" charset="0"/>
              </a:rPr>
              <a:t>MUG24_128</a:t>
            </a: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chemeClr val="tx1"/>
                </a:solidFill>
                <a:latin typeface="+mj-lt"/>
                <a:ea typeface="Calibri" panose="020F0502020204030204" pitchFamily="34" charset="0"/>
                <a:cs typeface="Calibri" panose="020F0502020204030204" pitchFamily="34" charset="0"/>
              </a:rPr>
              <a:t>26.0m @ 8.2% CuEq </a:t>
            </a:r>
            <a:r>
              <a:rPr lang="en-US" sz="1050">
                <a:solidFill>
                  <a:schemeClr val="tx1"/>
                </a:solidFill>
                <a:ea typeface="Calibri" panose="020F0502020204030204" pitchFamily="34" charset="0"/>
                <a:cs typeface="Calibri" panose="020F0502020204030204" pitchFamily="34" charset="0"/>
              </a:rPr>
              <a:t>(6.1% Cu &amp; 2.4g/t Au) </a:t>
            </a:r>
            <a:r>
              <a:rPr lang="en-US" sz="600">
                <a:solidFill>
                  <a:schemeClr val="tx1"/>
                </a:solidFill>
                <a:ea typeface="Calibri" panose="020F0502020204030204" pitchFamily="34" charset="0"/>
                <a:cs typeface="Calibri" panose="020F0502020204030204" pitchFamily="34" charset="0"/>
              </a:rPr>
              <a:t>MUG23_030</a:t>
            </a: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chemeClr val="tx1"/>
                </a:solidFill>
                <a:latin typeface="Poppins SemiBold" panose="00000700000000000000" pitchFamily="2" charset="0"/>
                <a:ea typeface="Calibri" panose="020F0502020204030204" pitchFamily="34" charset="0"/>
                <a:cs typeface="Poppins SemiBold" panose="00000700000000000000" pitchFamily="2" charset="0"/>
              </a:rPr>
              <a:t>13.5m @ 7.6% CuEq </a:t>
            </a:r>
            <a:r>
              <a:rPr lang="en-US" sz="1050">
                <a:solidFill>
                  <a:schemeClr val="tx1"/>
                </a:solidFill>
                <a:ea typeface="Calibri" panose="020F0502020204030204" pitchFamily="34" charset="0"/>
                <a:cs typeface="Calibri" panose="020F0502020204030204" pitchFamily="34" charset="0"/>
              </a:rPr>
              <a:t>(5.3% Cu &amp; 2.6g/t Au) </a:t>
            </a:r>
            <a:r>
              <a:rPr lang="en-US" sz="600">
                <a:solidFill>
                  <a:schemeClr val="tx1"/>
                </a:solidFill>
                <a:ea typeface="Calibri" panose="020F0502020204030204" pitchFamily="34" charset="0"/>
                <a:cs typeface="Calibri" panose="020F0502020204030204" pitchFamily="34" charset="0"/>
              </a:rPr>
              <a:t>MUG23_029</a:t>
            </a: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chemeClr val="tx1"/>
                </a:solidFill>
                <a:latin typeface="Poppins SemiBold" panose="00000700000000000000" pitchFamily="2" charset="0"/>
                <a:ea typeface="Calibri" panose="020F0502020204030204" pitchFamily="34" charset="0"/>
                <a:cs typeface="Poppins SemiBold" panose="00000700000000000000" pitchFamily="2" charset="0"/>
              </a:rPr>
              <a:t>14.7m @ 7.5% CuEq </a:t>
            </a:r>
            <a:r>
              <a:rPr lang="en-US" sz="1050">
                <a:solidFill>
                  <a:schemeClr val="tx1"/>
                </a:solidFill>
                <a:ea typeface="Calibri" panose="020F0502020204030204" pitchFamily="34" charset="0"/>
                <a:cs typeface="Calibri" panose="020F0502020204030204" pitchFamily="34" charset="0"/>
              </a:rPr>
              <a:t>(2.6% Cu &amp; 5.5g/t Au) </a:t>
            </a:r>
            <a:r>
              <a:rPr lang="en-US" sz="600">
                <a:solidFill>
                  <a:schemeClr val="tx1"/>
                </a:solidFill>
                <a:ea typeface="Calibri" panose="020F0502020204030204" pitchFamily="34" charset="0"/>
                <a:cs typeface="Calibri" panose="020F0502020204030204" pitchFamily="34" charset="0"/>
              </a:rPr>
              <a:t>MUG23_004</a:t>
            </a: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fr-FR" sz="1200" b="1">
                <a:solidFill>
                  <a:schemeClr val="tx1"/>
                </a:solidFill>
                <a:latin typeface="+mj-lt"/>
                <a:ea typeface="Calibri" panose="020F0502020204030204" pitchFamily="34" charset="0"/>
                <a:cs typeface="Calibri" panose="020F0502020204030204" pitchFamily="34" charset="0"/>
              </a:rPr>
              <a:t>7.0m @ 7.4% CuEq </a:t>
            </a:r>
            <a:r>
              <a:rPr lang="fr-FR" sz="1050">
                <a:solidFill>
                  <a:schemeClr val="tx1"/>
                </a:solidFill>
                <a:ea typeface="Calibri" panose="020F0502020204030204" pitchFamily="34" charset="0"/>
                <a:cs typeface="Calibri" panose="020F0502020204030204" pitchFamily="34" charset="0"/>
              </a:rPr>
              <a:t>(4.4% Cu &amp; 1.5g/t Au) </a:t>
            </a:r>
            <a:r>
              <a:rPr lang="fr-FR" sz="600">
                <a:solidFill>
                  <a:schemeClr val="tx1"/>
                </a:solidFill>
                <a:latin typeface="Poppins "/>
                <a:ea typeface="Calibri" panose="020F0502020204030204" pitchFamily="34" charset="0"/>
                <a:cs typeface="Calibri" panose="020F0502020204030204" pitchFamily="34" charset="0"/>
              </a:rPr>
              <a:t>MUG24_038</a:t>
            </a: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chemeClr val="tx1"/>
                </a:solidFill>
                <a:latin typeface="+mj-lt"/>
                <a:ea typeface="Calibri" panose="020F0502020204030204" pitchFamily="34" charset="0"/>
                <a:cs typeface="Calibri" panose="020F0502020204030204" pitchFamily="34" charset="0"/>
              </a:rPr>
              <a:t>5.5m @ 7.1% CuEq </a:t>
            </a:r>
            <a:r>
              <a:rPr lang="fr-FR" sz="1050">
                <a:solidFill>
                  <a:schemeClr val="tx1"/>
                </a:solidFill>
                <a:ea typeface="Calibri" panose="020F0502020204030204" pitchFamily="34" charset="0"/>
                <a:cs typeface="Calibri" panose="020F0502020204030204" pitchFamily="34" charset="0"/>
              </a:rPr>
              <a:t>(5.4% Cu &amp; 2.0g/t Au) </a:t>
            </a:r>
            <a:r>
              <a:rPr lang="fr-FR" sz="600">
                <a:solidFill>
                  <a:schemeClr val="tx1"/>
                </a:solidFill>
                <a:ea typeface="Calibri" panose="020F0502020204030204" pitchFamily="34" charset="0"/>
                <a:cs typeface="Calibri" panose="020F0502020204030204" pitchFamily="34" charset="0"/>
              </a:rPr>
              <a:t>MUG25_014</a:t>
            </a:r>
            <a:endParaRPr lang="en-US" sz="600">
              <a:solidFill>
                <a:schemeClr val="tx1"/>
              </a:solidFill>
              <a:ea typeface="Calibri" panose="020F0502020204030204" pitchFamily="34" charset="0"/>
              <a:cs typeface="Calibri" panose="020F0502020204030204" pitchFamily="34" charset="0"/>
            </a:endParaRP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chemeClr val="tx1"/>
                </a:solidFill>
                <a:latin typeface="+mj-lt"/>
                <a:ea typeface="Calibri" panose="020F0502020204030204" pitchFamily="34" charset="0"/>
                <a:cs typeface="Calibri" panose="020F0502020204030204" pitchFamily="34" charset="0"/>
              </a:rPr>
              <a:t>14.6m @ 6.7% CuEq </a:t>
            </a:r>
            <a:r>
              <a:rPr lang="fr-FR" sz="1050">
                <a:solidFill>
                  <a:schemeClr val="tx1"/>
                </a:solidFill>
                <a:ea typeface="Calibri" panose="020F0502020204030204" pitchFamily="34" charset="0"/>
                <a:cs typeface="Calibri" panose="020F0502020204030204" pitchFamily="34" charset="0"/>
              </a:rPr>
              <a:t>(5.4% Cu &amp; 1.5g/t Au) </a:t>
            </a:r>
            <a:r>
              <a:rPr lang="fr-FR" sz="600">
                <a:solidFill>
                  <a:schemeClr val="tx1"/>
                </a:solidFill>
                <a:ea typeface="Calibri" panose="020F0502020204030204" pitchFamily="34" charset="0"/>
                <a:cs typeface="Calibri" panose="020F0502020204030204" pitchFamily="34" charset="0"/>
              </a:rPr>
              <a:t>MUG25_032</a:t>
            </a:r>
            <a:endParaRPr lang="en-US" sz="1050">
              <a:solidFill>
                <a:schemeClr val="tx1"/>
              </a:solidFill>
              <a:ea typeface="Calibri" panose="020F0502020204030204" pitchFamily="34" charset="0"/>
              <a:cs typeface="Calibri" panose="020F0502020204030204" pitchFamily="34" charset="0"/>
            </a:endParaRP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chemeClr val="tx1"/>
                </a:solidFill>
                <a:latin typeface="+mj-lt"/>
                <a:ea typeface="Calibri" panose="020F0502020204030204" pitchFamily="34" charset="0"/>
                <a:cs typeface="Calibri" panose="020F0502020204030204" pitchFamily="34" charset="0"/>
              </a:rPr>
              <a:t>17.8m @ 6.6% CuEq </a:t>
            </a:r>
            <a:r>
              <a:rPr lang="en-US" sz="1050">
                <a:solidFill>
                  <a:schemeClr val="tx1"/>
                </a:solidFill>
                <a:ea typeface="Calibri" panose="020F0502020204030204" pitchFamily="34" charset="0"/>
                <a:cs typeface="Calibri" panose="020F0502020204030204" pitchFamily="34" charset="0"/>
              </a:rPr>
              <a:t>(4.4% Cu &amp; 2.2g/t Au) </a:t>
            </a:r>
            <a:r>
              <a:rPr lang="en-US" sz="600">
                <a:solidFill>
                  <a:schemeClr val="tx1"/>
                </a:solidFill>
                <a:ea typeface="Calibri" panose="020F0502020204030204" pitchFamily="34" charset="0"/>
                <a:cs typeface="Calibri" panose="020F0502020204030204" pitchFamily="34" charset="0"/>
              </a:rPr>
              <a:t>MUG23_003</a:t>
            </a: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chemeClr val="tx1"/>
                </a:solidFill>
                <a:latin typeface="+mj-lt"/>
                <a:ea typeface="Calibri" panose="020F0502020204030204" pitchFamily="34" charset="0"/>
                <a:cs typeface="Poppins SemiBold" panose="00000700000000000000" pitchFamily="2" charset="0"/>
              </a:rPr>
              <a:t>46.4m @ 5.6% CuEq </a:t>
            </a:r>
            <a:r>
              <a:rPr lang="en-US" sz="1050">
                <a:solidFill>
                  <a:schemeClr val="tx1"/>
                </a:solidFill>
                <a:ea typeface="Calibri" panose="020F0502020204030204" pitchFamily="34" charset="0"/>
                <a:cs typeface="Calibri" panose="020F0502020204030204" pitchFamily="34" charset="0"/>
              </a:rPr>
              <a:t>(4.6% Cu &amp; 1.2g/t Au) </a:t>
            </a:r>
            <a:r>
              <a:rPr lang="en-US" sz="600">
                <a:solidFill>
                  <a:schemeClr val="tx1"/>
                </a:solidFill>
                <a:ea typeface="Calibri" panose="020F0502020204030204" pitchFamily="34" charset="0"/>
                <a:cs typeface="Calibri" panose="020F0502020204030204" pitchFamily="34" charset="0"/>
              </a:rPr>
              <a:t>MUG23_006</a:t>
            </a:r>
            <a:endParaRPr lang="en-US" sz="1100">
              <a:solidFill>
                <a:schemeClr val="tx1"/>
              </a:solidFill>
              <a:ea typeface="Calibri" panose="020F0502020204030204" pitchFamily="34" charset="0"/>
              <a:cs typeface="Calibri" panose="020F0502020204030204" pitchFamily="34" charset="0"/>
            </a:endParaRPr>
          </a:p>
          <a:p>
            <a:pPr marL="144000" indent="0">
              <a:lnSpc>
                <a:spcPct val="100000"/>
              </a:lnSpc>
              <a:spcBef>
                <a:spcPts val="375"/>
              </a:spcBef>
              <a:spcAft>
                <a:spcPts val="600"/>
              </a:spcAft>
              <a:buClr>
                <a:srgbClr val="EEC600"/>
              </a:buClr>
              <a:buSzPct val="130000"/>
              <a:buNone/>
            </a:pPr>
            <a:endParaRPr lang="en-US" sz="1200" b="1">
              <a:solidFill>
                <a:srgbClr val="000000"/>
              </a:solidFill>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4A9767-03FF-3F06-5B57-D24F089C72F7}"/>
              </a:ext>
            </a:extLst>
          </p:cNvPr>
          <p:cNvSpPr txBox="1"/>
          <p:nvPr/>
        </p:nvSpPr>
        <p:spPr>
          <a:xfrm>
            <a:off x="5034380" y="4566355"/>
            <a:ext cx="3773553" cy="415498"/>
          </a:xfrm>
          <a:prstGeom prst="rect">
            <a:avLst/>
          </a:prstGeom>
          <a:solidFill>
            <a:srgbClr val="FFFFFF">
              <a:alpha val="38824"/>
            </a:srgbClr>
          </a:solidFill>
          <a:ln>
            <a:solidFill>
              <a:schemeClr val="tx1"/>
            </a:solidFill>
          </a:ln>
          <a:effectLst>
            <a:glow rad="139700">
              <a:schemeClr val="accent2">
                <a:satMod val="175000"/>
                <a:alpha val="40000"/>
              </a:schemeClr>
            </a:glow>
          </a:effectLst>
        </p:spPr>
        <p:txBody>
          <a:bodyPr wrap="square" rtlCol="0">
            <a:spAutoFit/>
          </a:bodyPr>
          <a:lstStyle/>
          <a:p>
            <a:pPr algn="ctr"/>
            <a:r>
              <a:rPr lang="en-AU" sz="1000" b="1">
                <a:latin typeface="+mj-lt"/>
              </a:rPr>
              <a:t>BOTH THE HIGH-GRADE VMS &amp; BROAD FOOTWALL ZONE </a:t>
            </a:r>
            <a:r>
              <a:rPr lang="en-AU" sz="1000">
                <a:solidFill>
                  <a:srgbClr val="C00000"/>
                </a:solidFill>
                <a:latin typeface="+mj-lt"/>
              </a:rPr>
              <a:t>REMAIN OPEN AT DEPTH</a:t>
            </a:r>
            <a:endParaRPr lang="en-US" sz="1000">
              <a:solidFill>
                <a:srgbClr val="C00000"/>
              </a:solidFill>
              <a:latin typeface="+mj-lt"/>
            </a:endParaRPr>
          </a:p>
        </p:txBody>
      </p:sp>
      <p:sp>
        <p:nvSpPr>
          <p:cNvPr id="10" name="Rectangle 9">
            <a:extLst>
              <a:ext uri="{FF2B5EF4-FFF2-40B4-BE49-F238E27FC236}">
                <a16:creationId xmlns:a16="http://schemas.microsoft.com/office/drawing/2014/main" id="{76BFAAF1-06F6-B0C1-2C61-CB3DE98F836C}"/>
              </a:ext>
            </a:extLst>
          </p:cNvPr>
          <p:cNvSpPr/>
          <p:nvPr/>
        </p:nvSpPr>
        <p:spPr>
          <a:xfrm>
            <a:off x="650529" y="1390951"/>
            <a:ext cx="3773553" cy="3600000"/>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5DBAB8-2905-D53B-7BBF-5D50F9285DB5}"/>
              </a:ext>
            </a:extLst>
          </p:cNvPr>
          <p:cNvSpPr/>
          <p:nvPr/>
        </p:nvSpPr>
        <p:spPr>
          <a:xfrm>
            <a:off x="5080805" y="1389600"/>
            <a:ext cx="3773553" cy="2988000"/>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8A69794C-9651-0114-73F5-E292DAEBE9DA}"/>
              </a:ext>
            </a:extLst>
          </p:cNvPr>
          <p:cNvSpPr txBox="1">
            <a:spLocks/>
          </p:cNvSpPr>
          <p:nvPr/>
        </p:nvSpPr>
        <p:spPr>
          <a:xfrm>
            <a:off x="4897582" y="1315155"/>
            <a:ext cx="4447309" cy="2914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mn-lt"/>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a:solidFill>
                  <a:schemeClr val="tx1"/>
                </a:solidFill>
                <a:latin typeface="+mj-lt"/>
                <a:ea typeface="Calibri" panose="020F0502020204030204" pitchFamily="34" charset="0"/>
                <a:cs typeface="Poppins SemiBold" panose="00000700000000000000" pitchFamily="2" charset="0"/>
              </a:rPr>
              <a:t>26.2m @ 5.3% CuEq </a:t>
            </a:r>
            <a:r>
              <a:rPr lang="en-US" sz="1050">
                <a:solidFill>
                  <a:schemeClr val="tx1"/>
                </a:solidFill>
                <a:ea typeface="Calibri" panose="020F0502020204030204" pitchFamily="34" charset="0"/>
                <a:cs typeface="Calibri" panose="020F0502020204030204" pitchFamily="34" charset="0"/>
              </a:rPr>
              <a:t>(4.9% Cu &amp; 0.4g/t Au)</a:t>
            </a:r>
            <a:r>
              <a:rPr lang="en-US" sz="1000">
                <a:solidFill>
                  <a:schemeClr val="tx1"/>
                </a:solidFill>
                <a:ea typeface="Calibri" panose="020F0502020204030204" pitchFamily="34" charset="0"/>
                <a:cs typeface="Calibri" panose="020F0502020204030204" pitchFamily="34" charset="0"/>
              </a:rPr>
              <a:t> </a:t>
            </a:r>
            <a:r>
              <a:rPr lang="en-US" sz="600">
                <a:solidFill>
                  <a:schemeClr val="tx1"/>
                </a:solidFill>
                <a:ea typeface="Calibri" panose="020F0502020204030204" pitchFamily="34" charset="0"/>
                <a:cs typeface="Calibri" panose="020F0502020204030204" pitchFamily="34" charset="0"/>
              </a:rPr>
              <a:t>MUG25_015</a:t>
            </a: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a:solidFill>
                  <a:schemeClr val="tx1"/>
                </a:solidFill>
                <a:latin typeface="+mj-lt"/>
                <a:ea typeface="Calibri" panose="020F0502020204030204" pitchFamily="34" charset="0"/>
                <a:cs typeface="Poppins SemiBold" panose="00000700000000000000" pitchFamily="2" charset="0"/>
              </a:rPr>
              <a:t>86.3m @ 3.7% CuEq </a:t>
            </a:r>
            <a:r>
              <a:rPr lang="en-US" sz="1050">
                <a:solidFill>
                  <a:schemeClr val="tx1"/>
                </a:solidFill>
                <a:ea typeface="Calibri" panose="020F0502020204030204" pitchFamily="34" charset="0"/>
                <a:cs typeface="Calibri" panose="020F0502020204030204" pitchFamily="34" charset="0"/>
              </a:rPr>
              <a:t>(3.1% Cu &amp; 0.6g/t Au) </a:t>
            </a:r>
            <a:r>
              <a:rPr lang="en-US" sz="600">
                <a:solidFill>
                  <a:schemeClr val="tx1"/>
                </a:solidFill>
                <a:ea typeface="Calibri" panose="020F0502020204030204" pitchFamily="34" charset="0"/>
                <a:cs typeface="Calibri" panose="020F0502020204030204" pitchFamily="34" charset="0"/>
              </a:rPr>
              <a:t>MUG24_079</a:t>
            </a:r>
            <a:endParaRPr lang="en-US" sz="1050">
              <a:solidFill>
                <a:schemeClr val="tx1"/>
              </a:solidFill>
              <a:ea typeface="Calibri" panose="020F0502020204030204" pitchFamily="34" charset="0"/>
              <a:cs typeface="Calibri" panose="020F0502020204030204" pitchFamily="34" charset="0"/>
            </a:endParaRP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a:solidFill>
                  <a:schemeClr val="tx1"/>
                </a:solidFill>
                <a:latin typeface="+mj-lt"/>
                <a:ea typeface="Calibri" panose="020F0502020204030204" pitchFamily="34" charset="0"/>
                <a:cs typeface="Poppins SemiBold" panose="00000700000000000000" pitchFamily="2" charset="0"/>
              </a:rPr>
              <a:t>24.1m @ 3.7% CuEq </a:t>
            </a:r>
            <a:r>
              <a:rPr lang="en-US" sz="1050">
                <a:solidFill>
                  <a:schemeClr val="tx1"/>
                </a:solidFill>
                <a:ea typeface="Calibri" panose="020F0502020204030204" pitchFamily="34" charset="0"/>
                <a:cs typeface="Calibri" panose="020F0502020204030204" pitchFamily="34" charset="0"/>
              </a:rPr>
              <a:t>(3.5% Cu &amp; 0.3g/t Au) </a:t>
            </a:r>
            <a:r>
              <a:rPr lang="en-US" sz="600">
                <a:solidFill>
                  <a:schemeClr val="tx1"/>
                </a:solidFill>
                <a:ea typeface="Calibri" panose="020F0502020204030204" pitchFamily="34" charset="0"/>
                <a:cs typeface="Calibri" panose="020F0502020204030204" pitchFamily="34" charset="0"/>
              </a:rPr>
              <a:t>MUG25_042</a:t>
            </a:r>
            <a:endParaRPr lang="en-US" sz="600">
              <a:solidFill>
                <a:schemeClr val="tx1"/>
              </a:solidFill>
              <a:latin typeface="+mj-lt"/>
              <a:ea typeface="Calibri" panose="020F0502020204030204" pitchFamily="34" charset="0"/>
              <a:cs typeface="Calibri" panose="020F0502020204030204" pitchFamily="34" charset="0"/>
            </a:endParaRP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a:solidFill>
                  <a:schemeClr val="tx1"/>
                </a:solidFill>
                <a:latin typeface="+mj-lt"/>
                <a:ea typeface="Calibri" panose="020F0502020204030204" pitchFamily="34" charset="0"/>
                <a:cs typeface="Calibri" panose="020F0502020204030204" pitchFamily="34" charset="0"/>
              </a:rPr>
              <a:t>31.7m @ 3.5% CuEq </a:t>
            </a:r>
            <a:r>
              <a:rPr lang="en-US" sz="1050">
                <a:solidFill>
                  <a:schemeClr val="tx1"/>
                </a:solidFill>
                <a:ea typeface="Calibri" panose="020F0502020204030204" pitchFamily="34" charset="0"/>
                <a:cs typeface="Calibri" panose="020F0502020204030204" pitchFamily="34" charset="0"/>
              </a:rPr>
              <a:t>(3.4% Cu &amp; 0.1g/t Au)</a:t>
            </a:r>
            <a:r>
              <a:rPr lang="en-US" sz="600">
                <a:solidFill>
                  <a:schemeClr val="tx1"/>
                </a:solidFill>
                <a:ea typeface="Calibri" panose="020F0502020204030204" pitchFamily="34" charset="0"/>
                <a:cs typeface="Calibri" panose="020F0502020204030204" pitchFamily="34" charset="0"/>
              </a:rPr>
              <a:t>MUG24_063</a:t>
            </a:r>
            <a:endParaRPr lang="en-US" sz="1050">
              <a:solidFill>
                <a:schemeClr val="tx1"/>
              </a:solidFill>
              <a:ea typeface="Calibri" panose="020F0502020204030204" pitchFamily="34" charset="0"/>
              <a:cs typeface="Calibri" panose="020F0502020204030204" pitchFamily="34" charset="0"/>
            </a:endParaRP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a:solidFill>
                  <a:schemeClr val="tx1"/>
                </a:solidFill>
                <a:latin typeface="+mj-lt"/>
                <a:ea typeface="Calibri" panose="020F0502020204030204" pitchFamily="34" charset="0"/>
                <a:cs typeface="Calibri" panose="020F0502020204030204" pitchFamily="34" charset="0"/>
              </a:rPr>
              <a:t>58.2m @ 3.1% CuEq </a:t>
            </a:r>
            <a:r>
              <a:rPr lang="en-US" sz="1050">
                <a:solidFill>
                  <a:schemeClr val="tx1"/>
                </a:solidFill>
                <a:ea typeface="Calibri" panose="020F0502020204030204" pitchFamily="34" charset="0"/>
                <a:cs typeface="Calibri" panose="020F0502020204030204" pitchFamily="34" charset="0"/>
              </a:rPr>
              <a:t>(2.4% Cu &amp; 0.7g/t Au)</a:t>
            </a:r>
            <a:r>
              <a:rPr lang="en-US" sz="600">
                <a:solidFill>
                  <a:schemeClr val="tx1"/>
                </a:solidFill>
                <a:ea typeface="Calibri" panose="020F0502020204030204" pitchFamily="34" charset="0"/>
                <a:cs typeface="Calibri" panose="020F0502020204030204" pitchFamily="34" charset="0"/>
              </a:rPr>
              <a:t>MUG24_083</a:t>
            </a: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a:solidFill>
                  <a:schemeClr val="tx1"/>
                </a:solidFill>
                <a:latin typeface="+mj-lt"/>
                <a:ea typeface="Calibri" panose="020F0502020204030204" pitchFamily="34" charset="0"/>
                <a:cs typeface="Calibri" panose="020F0502020204030204" pitchFamily="34" charset="0"/>
              </a:rPr>
              <a:t>76.3m @ 2.9% CuEq </a:t>
            </a:r>
            <a:r>
              <a:rPr lang="en-US" sz="1050">
                <a:solidFill>
                  <a:schemeClr val="tx1"/>
                </a:solidFill>
                <a:ea typeface="Calibri" panose="020F0502020204030204" pitchFamily="34" charset="0"/>
                <a:cs typeface="Calibri" panose="020F0502020204030204" pitchFamily="34" charset="0"/>
              </a:rPr>
              <a:t>(2.4% Cu &amp; 0.5g/t Au)</a:t>
            </a:r>
            <a:r>
              <a:rPr lang="en-US" sz="600">
                <a:solidFill>
                  <a:schemeClr val="tx1"/>
                </a:solidFill>
                <a:ea typeface="Calibri" panose="020F0502020204030204" pitchFamily="34" charset="0"/>
                <a:cs typeface="Calibri" panose="020F0502020204030204" pitchFamily="34" charset="0"/>
              </a:rPr>
              <a:t>MUG24_073</a:t>
            </a: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rgbClr val="000000"/>
                </a:solidFill>
                <a:latin typeface="+mj-lt"/>
                <a:ea typeface="Calibri" panose="020F0502020204030204" pitchFamily="34" charset="0"/>
                <a:cs typeface="Calibri" panose="020F0502020204030204" pitchFamily="34" charset="0"/>
              </a:rPr>
              <a:t>56.8m @ 2.7% CuEq </a:t>
            </a:r>
            <a:r>
              <a:rPr lang="en-US" sz="1050">
                <a:solidFill>
                  <a:srgbClr val="000000"/>
                </a:solidFill>
                <a:ea typeface="Calibri" panose="020F0502020204030204" pitchFamily="34" charset="0"/>
                <a:cs typeface="Calibri" panose="020F0502020204030204" pitchFamily="34" charset="0"/>
              </a:rPr>
              <a:t>(2.5% Cu &amp; 0.1g/t Au) </a:t>
            </a:r>
            <a:r>
              <a:rPr lang="en-US" sz="600">
                <a:solidFill>
                  <a:srgbClr val="000000"/>
                </a:solidFill>
                <a:ea typeface="Calibri" panose="020F0502020204030204" pitchFamily="34" charset="0"/>
                <a:cs typeface="Calibri" panose="020F0502020204030204" pitchFamily="34" charset="0"/>
              </a:rPr>
              <a:t>MUG24_058</a:t>
            </a: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chemeClr val="tx1"/>
                </a:solidFill>
                <a:latin typeface="+mj-lt"/>
                <a:ea typeface="Calibri" panose="020F0502020204030204" pitchFamily="34" charset="0"/>
                <a:cs typeface="Calibri" panose="020F0502020204030204" pitchFamily="34" charset="0"/>
              </a:rPr>
              <a:t>47.1m @ 2.4% CuEq </a:t>
            </a:r>
            <a:r>
              <a:rPr lang="en-US" sz="1050">
                <a:solidFill>
                  <a:schemeClr val="tx1"/>
                </a:solidFill>
                <a:ea typeface="Calibri" panose="020F0502020204030204" pitchFamily="34" charset="0"/>
                <a:cs typeface="Calibri" panose="020F0502020204030204" pitchFamily="34" charset="0"/>
              </a:rPr>
              <a:t>(2.3% Cu &amp; 0.2g/t Au) </a:t>
            </a:r>
            <a:r>
              <a:rPr lang="en-US" sz="600">
                <a:solidFill>
                  <a:schemeClr val="tx1"/>
                </a:solidFill>
                <a:ea typeface="Calibri" panose="020F0502020204030204" pitchFamily="34" charset="0"/>
                <a:cs typeface="Calibri" panose="020F0502020204030204" pitchFamily="34" charset="0"/>
              </a:rPr>
              <a:t>MUG23_014</a:t>
            </a:r>
            <a:endParaRPr lang="en-US" sz="1050" b="1">
              <a:solidFill>
                <a:schemeClr val="tx1"/>
              </a:solidFill>
              <a:ea typeface="Calibri" panose="020F0502020204030204" pitchFamily="34" charset="0"/>
              <a:cs typeface="Calibri" panose="020F0502020204030204" pitchFamily="34" charset="0"/>
            </a:endParaRP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rgbClr val="000000"/>
                </a:solidFill>
                <a:latin typeface="+mj-lt"/>
                <a:ea typeface="Calibri" panose="020F0502020204030204" pitchFamily="34" charset="0"/>
                <a:cs typeface="Calibri" panose="020F0502020204030204" pitchFamily="34" charset="0"/>
              </a:rPr>
              <a:t>63.1m @ 2.2% CuEq </a:t>
            </a:r>
            <a:r>
              <a:rPr lang="en-US" sz="1050">
                <a:solidFill>
                  <a:srgbClr val="000000"/>
                </a:solidFill>
                <a:ea typeface="Calibri" panose="020F0502020204030204" pitchFamily="34" charset="0"/>
                <a:cs typeface="Calibri" panose="020F0502020204030204" pitchFamily="34" charset="0"/>
              </a:rPr>
              <a:t>(2.0% Cu &amp; 0.1g/t Au) </a:t>
            </a:r>
            <a:r>
              <a:rPr lang="en-US" sz="600">
                <a:solidFill>
                  <a:srgbClr val="000000"/>
                </a:solidFill>
                <a:ea typeface="Calibri" panose="020F0502020204030204" pitchFamily="34" charset="0"/>
                <a:cs typeface="Calibri" panose="020F0502020204030204" pitchFamily="34" charset="0"/>
              </a:rPr>
              <a:t>MUG24_004</a:t>
            </a:r>
          </a:p>
          <a:p>
            <a:pPr marL="288000" indent="-144000">
              <a:lnSpc>
                <a:spcPct val="100000"/>
              </a:lnSpc>
              <a:spcBef>
                <a:spcPts val="375"/>
              </a:spcBef>
              <a:spcAft>
                <a:spcPts val="500"/>
              </a:spcAft>
              <a:buClr>
                <a:srgbClr val="EEC600"/>
              </a:buClr>
              <a:buSzPct val="130000"/>
              <a:buFont typeface="Arial" panose="020B0604020202020204" pitchFamily="34" charset="0"/>
              <a:buChar char="•"/>
            </a:pPr>
            <a:r>
              <a:rPr lang="en-US" sz="1200" b="1">
                <a:solidFill>
                  <a:srgbClr val="000000"/>
                </a:solidFill>
                <a:latin typeface="+mj-lt"/>
                <a:ea typeface="Calibri" panose="020F0502020204030204" pitchFamily="34" charset="0"/>
                <a:cs typeface="Calibri" panose="020F0502020204030204" pitchFamily="34" charset="0"/>
              </a:rPr>
              <a:t>51.0m @ 2.2% CuEq </a:t>
            </a:r>
            <a:r>
              <a:rPr lang="en-US" sz="1050">
                <a:solidFill>
                  <a:srgbClr val="000000"/>
                </a:solidFill>
                <a:ea typeface="Calibri" panose="020F0502020204030204" pitchFamily="34" charset="0"/>
                <a:cs typeface="Calibri" panose="020F0502020204030204" pitchFamily="34" charset="0"/>
              </a:rPr>
              <a:t>(2.1% Cu &amp; 0.1g/t Au) </a:t>
            </a:r>
            <a:r>
              <a:rPr lang="en-US" sz="600">
                <a:solidFill>
                  <a:srgbClr val="000000"/>
                </a:solidFill>
                <a:ea typeface="Calibri" panose="020F0502020204030204" pitchFamily="34" charset="0"/>
                <a:cs typeface="Calibri" panose="020F0502020204030204" pitchFamily="34" charset="0"/>
              </a:rPr>
              <a:t>MUG24_009</a:t>
            </a:r>
          </a:p>
          <a:p>
            <a:pPr marL="288000" indent="-144000">
              <a:lnSpc>
                <a:spcPct val="100000"/>
              </a:lnSpc>
              <a:spcBef>
                <a:spcPts val="375"/>
              </a:spcBef>
              <a:spcAft>
                <a:spcPts val="600"/>
              </a:spcAft>
              <a:buClr>
                <a:srgbClr val="EEC600"/>
              </a:buClr>
              <a:buSzPct val="130000"/>
              <a:buFont typeface="Arial" panose="020B0604020202020204" pitchFamily="34" charset="0"/>
              <a:buChar char="•"/>
            </a:pPr>
            <a:endParaRPr lang="en-US" sz="600">
              <a:solidFill>
                <a:srgbClr val="000000"/>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3168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282AAF-5E91-7823-83D1-F47E3B32058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smtClean="0">
                <a:ln>
                  <a:noFill/>
                </a:ln>
                <a:solidFill>
                  <a:prstClr val="black"/>
                </a:solidFill>
                <a:effectLst/>
                <a:uLnTx/>
                <a:uFillTx/>
                <a:latin typeface="Poppins" panose="00000500000000000000" pitchFamily="2" charset="0"/>
                <a:cs typeface="Poppins" panose="00000500000000000000" pitchFamily="2"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 sz="9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sym typeface="Arial"/>
            </a:endParaRPr>
          </a:p>
        </p:txBody>
      </p:sp>
      <p:sp>
        <p:nvSpPr>
          <p:cNvPr id="3" name="Title 2">
            <a:extLst>
              <a:ext uri="{FF2B5EF4-FFF2-40B4-BE49-F238E27FC236}">
                <a16:creationId xmlns:a16="http://schemas.microsoft.com/office/drawing/2014/main" id="{27095EC1-F977-964A-7FAB-71873518E7D7}"/>
              </a:ext>
            </a:extLst>
          </p:cNvPr>
          <p:cNvSpPr>
            <a:spLocks noGrp="1"/>
          </p:cNvSpPr>
          <p:nvPr>
            <p:ph type="title"/>
          </p:nvPr>
        </p:nvSpPr>
        <p:spPr/>
        <p:txBody>
          <a:bodyPr>
            <a:noAutofit/>
          </a:bodyPr>
          <a:lstStyle/>
          <a:p>
            <a:pPr defTabSz="685800"/>
            <a:r>
              <a:rPr lang="en-CA" sz="2000"/>
              <a:t>Scarcity of Quality Copper and Gold Projects</a:t>
            </a:r>
            <a:endParaRPr lang="en-AU" sz="2000"/>
          </a:p>
        </p:txBody>
      </p:sp>
      <p:cxnSp>
        <p:nvCxnSpPr>
          <p:cNvPr id="4" name="Straight Connector 3">
            <a:extLst>
              <a:ext uri="{FF2B5EF4-FFF2-40B4-BE49-F238E27FC236}">
                <a16:creationId xmlns:a16="http://schemas.microsoft.com/office/drawing/2014/main" id="{885A5FDD-B010-65D5-56C2-CF3634B7B252}"/>
              </a:ext>
            </a:extLst>
          </p:cNvPr>
          <p:cNvCxnSpPr>
            <a:cxnSpLocks/>
          </p:cNvCxnSpPr>
          <p:nvPr/>
        </p:nvCxnSpPr>
        <p:spPr>
          <a:xfrm>
            <a:off x="314060" y="1331828"/>
            <a:ext cx="8515880" cy="0"/>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76297A0E-0533-1F07-5614-C4E985A7F888}"/>
              </a:ext>
            </a:extLst>
          </p:cNvPr>
          <p:cNvSpPr txBox="1">
            <a:spLocks/>
          </p:cNvSpPr>
          <p:nvPr/>
        </p:nvSpPr>
        <p:spPr>
          <a:xfrm>
            <a:off x="4789504" y="829401"/>
            <a:ext cx="2503170" cy="468000"/>
          </a:xfrm>
          <a:prstGeom prst="rect">
            <a:avLst/>
          </a:prstGeom>
        </p:spPr>
        <p:txBody>
          <a:bodyPr vert="horz" wrap="square" lIns="0" tIns="0" rIns="0" bIns="0" rtlCol="0" anchor="ctr">
            <a:noAutofit/>
          </a:bodyPr>
          <a:lstStyle>
            <a:lvl1pPr marL="0" indent="0" algn="l" defTabSz="914400" rtl="0" eaLnBrk="1" latinLnBrk="0" hangingPunct="1">
              <a:spcBef>
                <a:spcPts val="600"/>
              </a:spcBef>
              <a:spcAft>
                <a:spcPts val="600"/>
              </a:spcAft>
              <a:buFont typeface="Arial" panose="020B0604020202020204" pitchFamily="34" charset="0"/>
              <a:buNone/>
              <a:defRPr sz="1300" b="0" kern="1200">
                <a:solidFill>
                  <a:schemeClr val="accent1"/>
                </a:solidFill>
                <a:latin typeface="+mn-lt"/>
                <a:ea typeface="+mn-ea"/>
                <a:cs typeface="+mn-cs"/>
              </a:defRPr>
            </a:lvl1pPr>
            <a:lvl2pPr marL="171450"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2pPr>
            <a:lvl3pPr marL="344488"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3pPr>
            <a:lvl4pPr marL="521208"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4pPr>
            <a:lvl5pPr marL="694944"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300"/>
              </a:spcBef>
              <a:spcAft>
                <a:spcPts val="300"/>
              </a:spcAft>
              <a:buClr>
                <a:srgbClr val="8C1934"/>
              </a:buClr>
              <a:buSzTx/>
              <a:buFont typeface="Trebuchet MS" panose="020B0603020202020204" pitchFamily="34" charset="0"/>
              <a:buNone/>
              <a:tabLst/>
              <a:defRPr/>
            </a:pPr>
            <a:r>
              <a:rPr kumimoji="0" lang="en-US" sz="900" b="0" i="0" u="none" strike="noStrike" kern="1200" cap="none" spc="0" normalizeH="0" baseline="0" noProof="0">
                <a:ln>
                  <a:noFill/>
                </a:ln>
                <a:solidFill>
                  <a:srgbClr val="383B3E"/>
                </a:solidFill>
                <a:effectLst/>
                <a:uLnTx/>
                <a:uFillTx/>
                <a:latin typeface="Poppins"/>
                <a:ea typeface="+mn-ea"/>
                <a:cs typeface="+mn-cs"/>
                <a:sym typeface="Arial"/>
              </a:rPr>
              <a:t>Global Primarily Gold &amp; Copper Projects </a:t>
            </a:r>
          </a:p>
          <a:p>
            <a:pPr marL="0" marR="0" lvl="1" indent="0" algn="ctr" defTabSz="914400" rtl="0" eaLnBrk="1" fontAlgn="auto" latinLnBrk="0" hangingPunct="1">
              <a:lnSpc>
                <a:spcPct val="100000"/>
              </a:lnSpc>
              <a:spcBef>
                <a:spcPts val="300"/>
              </a:spcBef>
              <a:spcAft>
                <a:spcPts val="300"/>
              </a:spcAft>
              <a:buClr>
                <a:srgbClr val="8C1934"/>
              </a:buClr>
              <a:buSzTx/>
              <a:buFont typeface="Trebuchet MS" panose="020B0603020202020204" pitchFamily="34" charset="0"/>
              <a:buNone/>
              <a:tabLst/>
              <a:defRPr/>
            </a:pPr>
            <a:r>
              <a:rPr kumimoji="0" lang="en-US" sz="900" b="0" i="0" u="none" strike="noStrike" kern="1200" cap="none" spc="0" normalizeH="0" baseline="0" noProof="0">
                <a:ln>
                  <a:noFill/>
                </a:ln>
                <a:solidFill>
                  <a:srgbClr val="383B3E"/>
                </a:solidFill>
                <a:effectLst/>
                <a:uLnTx/>
                <a:uFillTx/>
                <a:latin typeface="Poppins"/>
                <a:ea typeface="+mn-ea"/>
                <a:cs typeface="+mn-cs"/>
                <a:sym typeface="Arial"/>
              </a:rPr>
              <a:t>with MRE, pre-production</a:t>
            </a:r>
            <a:endParaRPr kumimoji="0" lang="en-CA" sz="900" b="0" i="1" u="none" strike="noStrike" kern="1200" cap="none" spc="0" normalizeH="0" baseline="0" noProof="0">
              <a:ln>
                <a:noFill/>
              </a:ln>
              <a:solidFill>
                <a:srgbClr val="383B3E"/>
              </a:solidFill>
              <a:effectLst/>
              <a:uLnTx/>
              <a:uFillTx/>
              <a:latin typeface="Poppins"/>
              <a:ea typeface="+mn-ea"/>
              <a:cs typeface="+mn-cs"/>
              <a:sym typeface="Arial"/>
            </a:endParaRPr>
          </a:p>
        </p:txBody>
      </p:sp>
      <p:sp>
        <p:nvSpPr>
          <p:cNvPr id="6" name="Content Placeholder 2">
            <a:extLst>
              <a:ext uri="{FF2B5EF4-FFF2-40B4-BE49-F238E27FC236}">
                <a16:creationId xmlns:a16="http://schemas.microsoft.com/office/drawing/2014/main" id="{C6302F4E-B2E3-4DA5-05AC-352DB8884B0F}"/>
              </a:ext>
            </a:extLst>
          </p:cNvPr>
          <p:cNvSpPr txBox="1">
            <a:spLocks/>
          </p:cNvSpPr>
          <p:nvPr/>
        </p:nvSpPr>
        <p:spPr>
          <a:xfrm>
            <a:off x="4789504" y="1977690"/>
            <a:ext cx="2501729" cy="468000"/>
          </a:xfrm>
          <a:prstGeom prst="rect">
            <a:avLst/>
          </a:prstGeom>
        </p:spPr>
        <p:txBody>
          <a:bodyPr vert="horz" wrap="square" lIns="0" tIns="0" rIns="0" bIns="0" rtlCol="0" anchor="ctr">
            <a:noAutofit/>
          </a:bodyPr>
          <a:lstStyle>
            <a:lvl1pPr marL="0" indent="0" algn="l" defTabSz="914400" rtl="0" eaLnBrk="1" latinLnBrk="0" hangingPunct="1">
              <a:spcBef>
                <a:spcPts val="600"/>
              </a:spcBef>
              <a:spcAft>
                <a:spcPts val="600"/>
              </a:spcAft>
              <a:buFont typeface="Arial" panose="020B0604020202020204" pitchFamily="34" charset="0"/>
              <a:buNone/>
              <a:defRPr sz="1300" b="0" kern="1200">
                <a:solidFill>
                  <a:schemeClr val="accent1"/>
                </a:solidFill>
                <a:latin typeface="+mn-lt"/>
                <a:ea typeface="+mn-ea"/>
                <a:cs typeface="+mn-cs"/>
              </a:defRPr>
            </a:lvl1pPr>
            <a:lvl2pPr marL="171450"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2pPr>
            <a:lvl3pPr marL="344488"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3pPr>
            <a:lvl4pPr marL="521208"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4pPr>
            <a:lvl5pPr marL="694944"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300"/>
              </a:spcBef>
              <a:spcAft>
                <a:spcPts val="300"/>
              </a:spcAft>
              <a:buClr>
                <a:srgbClr val="8C1934"/>
              </a:buClr>
              <a:buSzTx/>
              <a:buFont typeface="Trebuchet MS" panose="020B0603020202020204" pitchFamily="34" charset="0"/>
              <a:buNone/>
              <a:tabLst/>
              <a:defRPr/>
            </a:pPr>
            <a:r>
              <a:rPr kumimoji="0" lang="en-CA" sz="900" b="0" i="0" u="none" strike="noStrike" kern="1200" cap="none" spc="0" normalizeH="0" baseline="0" noProof="0">
                <a:ln>
                  <a:noFill/>
                </a:ln>
                <a:solidFill>
                  <a:srgbClr val="383B3E"/>
                </a:solidFill>
                <a:effectLst/>
                <a:uLnTx/>
                <a:uFillTx/>
                <a:latin typeface="Poppins"/>
                <a:ea typeface="+mn-ea"/>
                <a:cs typeface="+mn-cs"/>
                <a:sym typeface="Arial"/>
              </a:rPr>
              <a:t>Held by Public Companies with a Market Cap. &gt; US$150 m</a:t>
            </a:r>
            <a:endParaRPr kumimoji="0" lang="en-CA" sz="900" b="0" i="0" u="none" strike="noStrike" kern="1200" cap="none" spc="0" normalizeH="0" baseline="0" noProof="0">
              <a:ln>
                <a:noFill/>
              </a:ln>
              <a:solidFill>
                <a:srgbClr val="383B3E"/>
              </a:solidFill>
              <a:effectLst/>
              <a:highlight>
                <a:srgbClr val="FFFF00"/>
              </a:highlight>
              <a:uLnTx/>
              <a:uFillTx/>
              <a:latin typeface="Poppins"/>
              <a:ea typeface="+mn-ea"/>
              <a:cs typeface="+mn-cs"/>
              <a:sym typeface="Arial"/>
            </a:endParaRPr>
          </a:p>
        </p:txBody>
      </p:sp>
      <p:sp>
        <p:nvSpPr>
          <p:cNvPr id="7" name="Content Placeholder 2">
            <a:extLst>
              <a:ext uri="{FF2B5EF4-FFF2-40B4-BE49-F238E27FC236}">
                <a16:creationId xmlns:a16="http://schemas.microsoft.com/office/drawing/2014/main" id="{E41799E5-5E2B-E162-D80C-7EE46BEFD41C}"/>
              </a:ext>
            </a:extLst>
          </p:cNvPr>
          <p:cNvSpPr txBox="1">
            <a:spLocks/>
          </p:cNvSpPr>
          <p:nvPr/>
        </p:nvSpPr>
        <p:spPr>
          <a:xfrm>
            <a:off x="4789504" y="1383305"/>
            <a:ext cx="2503170" cy="468000"/>
          </a:xfrm>
          <a:prstGeom prst="rect">
            <a:avLst/>
          </a:prstGeom>
        </p:spPr>
        <p:txBody>
          <a:bodyPr vert="horz" wrap="square" lIns="0" tIns="0" rIns="0" bIns="0" rtlCol="0" anchor="ctr">
            <a:noAutofit/>
          </a:bodyPr>
          <a:lstStyle>
            <a:lvl1pPr marL="0" indent="0" algn="l" defTabSz="914400" rtl="0" eaLnBrk="1" latinLnBrk="0" hangingPunct="1">
              <a:spcBef>
                <a:spcPts val="600"/>
              </a:spcBef>
              <a:spcAft>
                <a:spcPts val="600"/>
              </a:spcAft>
              <a:buFont typeface="Arial" panose="020B0604020202020204" pitchFamily="34" charset="0"/>
              <a:buNone/>
              <a:defRPr sz="1300" b="0" kern="1200">
                <a:solidFill>
                  <a:schemeClr val="accent1"/>
                </a:solidFill>
                <a:latin typeface="+mn-lt"/>
                <a:ea typeface="+mn-ea"/>
                <a:cs typeface="+mn-cs"/>
              </a:defRPr>
            </a:lvl1pPr>
            <a:lvl2pPr marL="171450"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2pPr>
            <a:lvl3pPr marL="344488"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3pPr>
            <a:lvl4pPr marL="521208"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4pPr>
            <a:lvl5pPr marL="694944"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300"/>
              </a:spcBef>
              <a:spcAft>
                <a:spcPts val="300"/>
              </a:spcAft>
              <a:buClr>
                <a:srgbClr val="8C1934"/>
              </a:buClr>
              <a:buSzTx/>
              <a:buFont typeface="Trebuchet MS" panose="020B0603020202020204" pitchFamily="34" charset="0"/>
              <a:buNone/>
              <a:tabLst/>
              <a:defRPr/>
            </a:pPr>
            <a:r>
              <a:rPr kumimoji="0" lang="en-CA" sz="900" b="0" i="0" u="none" strike="noStrike" kern="1200" cap="none" spc="0" normalizeH="0" baseline="0" noProof="0">
                <a:ln>
                  <a:noFill/>
                </a:ln>
                <a:solidFill>
                  <a:srgbClr val="383B3E"/>
                </a:solidFill>
                <a:effectLst/>
                <a:uLnTx/>
                <a:uFillTx/>
                <a:latin typeface="Poppins"/>
                <a:ea typeface="+mn-ea"/>
                <a:cs typeface="+mn-cs"/>
                <a:sym typeface="Arial"/>
              </a:rPr>
              <a:t>In Tier 1 Jurisdiction (USA, Canada, Chile, and Australia)</a:t>
            </a:r>
            <a:endParaRPr kumimoji="0" lang="en-CA" sz="900" b="0" i="1" u="none" strike="noStrike" kern="1200" cap="none" spc="0" normalizeH="0" baseline="0" noProof="0">
              <a:ln>
                <a:noFill/>
              </a:ln>
              <a:solidFill>
                <a:srgbClr val="383B3E"/>
              </a:solidFill>
              <a:effectLst/>
              <a:uLnTx/>
              <a:uFillTx/>
              <a:latin typeface="Poppins"/>
              <a:ea typeface="+mn-ea"/>
              <a:cs typeface="+mn-cs"/>
              <a:sym typeface="Arial"/>
            </a:endParaRPr>
          </a:p>
        </p:txBody>
      </p:sp>
      <p:sp>
        <p:nvSpPr>
          <p:cNvPr id="8" name="Isosceles Triangle 7">
            <a:extLst>
              <a:ext uri="{FF2B5EF4-FFF2-40B4-BE49-F238E27FC236}">
                <a16:creationId xmlns:a16="http://schemas.microsoft.com/office/drawing/2014/main" id="{47AC5AC4-558F-226D-0511-AE9295D6CA49}"/>
              </a:ext>
            </a:extLst>
          </p:cNvPr>
          <p:cNvSpPr/>
          <p:nvPr/>
        </p:nvSpPr>
        <p:spPr>
          <a:xfrm rot="5400000">
            <a:off x="4432453" y="1397219"/>
            <a:ext cx="297000" cy="435612"/>
          </a:xfrm>
          <a:prstGeom prst="triangle">
            <a:avLst/>
          </a:prstGeom>
          <a:solidFill>
            <a:srgbClr val="A5A5A5"/>
          </a:solidFill>
          <a:ln>
            <a:solidFill>
              <a:schemeClr val="bg1">
                <a:lumMod val="85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825" b="0" i="0" u="none" strike="noStrike" kern="0" cap="none" spc="0" normalizeH="0" baseline="0" noProof="0">
              <a:ln>
                <a:noFill/>
              </a:ln>
              <a:solidFill>
                <a:prstClr val="black"/>
              </a:solidFill>
              <a:effectLst/>
              <a:uLnTx/>
              <a:uFillTx/>
              <a:latin typeface="Trebuchet MS"/>
              <a:cs typeface="Arial"/>
              <a:sym typeface="Arial"/>
            </a:endParaRPr>
          </a:p>
        </p:txBody>
      </p:sp>
      <p:sp>
        <p:nvSpPr>
          <p:cNvPr id="9" name="Isosceles Triangle 8">
            <a:extLst>
              <a:ext uri="{FF2B5EF4-FFF2-40B4-BE49-F238E27FC236}">
                <a16:creationId xmlns:a16="http://schemas.microsoft.com/office/drawing/2014/main" id="{9E122E35-74C7-144F-A318-CF0DA0523DA5}"/>
              </a:ext>
            </a:extLst>
          </p:cNvPr>
          <p:cNvSpPr/>
          <p:nvPr/>
        </p:nvSpPr>
        <p:spPr>
          <a:xfrm rot="5400000">
            <a:off x="4431553" y="1984087"/>
            <a:ext cx="298800" cy="435612"/>
          </a:xfrm>
          <a:prstGeom prst="triangle">
            <a:avLst/>
          </a:prstGeom>
          <a:solidFill>
            <a:srgbClr val="A5A5A5"/>
          </a:solidFill>
          <a:ln>
            <a:solidFill>
              <a:schemeClr val="bg1">
                <a:lumMod val="85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825" b="0" i="0" u="none" strike="noStrike" kern="0" cap="none" spc="0" normalizeH="0" baseline="0" noProof="0">
              <a:ln>
                <a:noFill/>
              </a:ln>
              <a:solidFill>
                <a:prstClr val="black"/>
              </a:solidFill>
              <a:effectLst/>
              <a:uLnTx/>
              <a:uFillTx/>
              <a:latin typeface="Trebuchet MS"/>
              <a:cs typeface="Arial"/>
              <a:sym typeface="Arial"/>
            </a:endParaRPr>
          </a:p>
        </p:txBody>
      </p:sp>
      <p:sp>
        <p:nvSpPr>
          <p:cNvPr id="10" name="Isosceles Triangle 9">
            <a:extLst>
              <a:ext uri="{FF2B5EF4-FFF2-40B4-BE49-F238E27FC236}">
                <a16:creationId xmlns:a16="http://schemas.microsoft.com/office/drawing/2014/main" id="{82873C7A-C057-E1A6-141D-D9522B9D470E}"/>
              </a:ext>
            </a:extLst>
          </p:cNvPr>
          <p:cNvSpPr/>
          <p:nvPr/>
        </p:nvSpPr>
        <p:spPr>
          <a:xfrm rot="5400000">
            <a:off x="4432453" y="826588"/>
            <a:ext cx="297000" cy="435612"/>
          </a:xfrm>
          <a:prstGeom prst="triangle">
            <a:avLst/>
          </a:prstGeom>
          <a:solidFill>
            <a:srgbClr val="A5A5A5"/>
          </a:solidFill>
          <a:ln>
            <a:solidFill>
              <a:schemeClr val="bg1">
                <a:lumMod val="85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825" b="0" i="0" u="none" strike="noStrike" kern="0" cap="none" spc="0" normalizeH="0" baseline="0" noProof="0">
              <a:ln>
                <a:noFill/>
              </a:ln>
              <a:solidFill>
                <a:prstClr val="black"/>
              </a:solidFill>
              <a:effectLst/>
              <a:uLnTx/>
              <a:uFillTx/>
              <a:latin typeface="Trebuchet MS"/>
              <a:cs typeface="Arial"/>
              <a:sym typeface="Arial"/>
            </a:endParaRPr>
          </a:p>
        </p:txBody>
      </p:sp>
      <p:sp>
        <p:nvSpPr>
          <p:cNvPr id="11" name="Oval 10">
            <a:extLst>
              <a:ext uri="{FF2B5EF4-FFF2-40B4-BE49-F238E27FC236}">
                <a16:creationId xmlns:a16="http://schemas.microsoft.com/office/drawing/2014/main" id="{102AA771-1873-5CD5-022F-94BB0F48598B}"/>
              </a:ext>
            </a:extLst>
          </p:cNvPr>
          <p:cNvSpPr/>
          <p:nvPr/>
        </p:nvSpPr>
        <p:spPr>
          <a:xfrm>
            <a:off x="7602742" y="872870"/>
            <a:ext cx="432000" cy="432000"/>
          </a:xfrm>
          <a:prstGeom prst="ellipse">
            <a:avLst/>
          </a:prstGeom>
          <a:solidFill>
            <a:srgbClr val="3A3838"/>
          </a:solidFill>
        </p:spPr>
        <p:txBody>
          <a:bodyPr wrap="none" lIns="0" tIns="0" rIns="0" bIns="0" rtlCol="0" anchor="ctr">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solidFill>
                  <a:prstClr val="white"/>
                </a:solidFill>
                <a:effectLst/>
                <a:uLnTx/>
                <a:uFillTx/>
                <a:latin typeface="Poppins SemiBold"/>
                <a:cs typeface="Arial"/>
                <a:sym typeface="Arial"/>
              </a:rPr>
              <a:t>2,194</a:t>
            </a:r>
          </a:p>
        </p:txBody>
      </p:sp>
      <p:sp>
        <p:nvSpPr>
          <p:cNvPr id="12" name="Rounded Rectangle 2">
            <a:extLst>
              <a:ext uri="{FF2B5EF4-FFF2-40B4-BE49-F238E27FC236}">
                <a16:creationId xmlns:a16="http://schemas.microsoft.com/office/drawing/2014/main" id="{C78F1C75-3AA2-D69F-6418-7E53A21058C4}"/>
              </a:ext>
            </a:extLst>
          </p:cNvPr>
          <p:cNvSpPr/>
          <p:nvPr/>
        </p:nvSpPr>
        <p:spPr>
          <a:xfrm>
            <a:off x="705952" y="838580"/>
            <a:ext cx="3600000" cy="411480"/>
          </a:xfrm>
          <a:prstGeom prst="roundRect">
            <a:avLst/>
          </a:prstGeom>
          <a:solidFill>
            <a:srgbClr val="EEC600"/>
          </a:solid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CA" sz="1000" b="1" i="0" u="none" strike="noStrike" kern="0" cap="none" spc="0" normalizeH="0" baseline="0" noProof="0">
                <a:ln>
                  <a:noFill/>
                </a:ln>
                <a:solidFill>
                  <a:schemeClr val="tx1"/>
                </a:solidFill>
                <a:effectLst/>
                <a:uLnTx/>
                <a:uFillTx/>
                <a:latin typeface="Poppins SemiBold"/>
                <a:cs typeface="Arial"/>
                <a:sym typeface="Arial"/>
              </a:rPr>
              <a:t>Attractive Commodity Mix</a:t>
            </a:r>
            <a:endParaRPr kumimoji="0" lang="en-CA" sz="1000" b="1" i="0" u="none" strike="noStrike" kern="0" cap="none" spc="0" normalizeH="0" baseline="30000" noProof="0">
              <a:ln>
                <a:noFill/>
              </a:ln>
              <a:solidFill>
                <a:schemeClr val="tx1"/>
              </a:solidFill>
              <a:effectLst/>
              <a:uLnTx/>
              <a:uFillTx/>
              <a:latin typeface="Poppins SemiBold"/>
              <a:cs typeface="Arial"/>
              <a:sym typeface="Arial"/>
            </a:endParaRPr>
          </a:p>
        </p:txBody>
      </p:sp>
      <p:sp>
        <p:nvSpPr>
          <p:cNvPr id="13" name="Rounded Rectangle 2">
            <a:extLst>
              <a:ext uri="{FF2B5EF4-FFF2-40B4-BE49-F238E27FC236}">
                <a16:creationId xmlns:a16="http://schemas.microsoft.com/office/drawing/2014/main" id="{B930403B-902E-9503-EF9D-1AF9410ABA89}"/>
              </a:ext>
            </a:extLst>
          </p:cNvPr>
          <p:cNvSpPr/>
          <p:nvPr/>
        </p:nvSpPr>
        <p:spPr>
          <a:xfrm>
            <a:off x="1150798" y="1995841"/>
            <a:ext cx="2700000" cy="411480"/>
          </a:xfrm>
          <a:prstGeom prst="roundRect">
            <a:avLst/>
          </a:prstGeom>
          <a:solidFill>
            <a:srgbClr val="EEC600"/>
          </a:solid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CA" sz="1050" b="1" i="0" u="none" strike="noStrike" kern="0" cap="none" spc="0" normalizeH="0" baseline="0" noProof="0">
                <a:ln>
                  <a:noFill/>
                </a:ln>
                <a:solidFill>
                  <a:schemeClr val="tx1"/>
                </a:solidFill>
                <a:effectLst/>
                <a:uLnTx/>
                <a:uFillTx/>
                <a:latin typeface="Poppins SemiBold"/>
                <a:cs typeface="Arial"/>
                <a:sym typeface="Arial"/>
              </a:rPr>
              <a:t>Owned by a Publicly Company</a:t>
            </a:r>
          </a:p>
        </p:txBody>
      </p:sp>
      <p:sp>
        <p:nvSpPr>
          <p:cNvPr id="14" name="Rounded Rectangle 2">
            <a:extLst>
              <a:ext uri="{FF2B5EF4-FFF2-40B4-BE49-F238E27FC236}">
                <a16:creationId xmlns:a16="http://schemas.microsoft.com/office/drawing/2014/main" id="{8CF7EB1A-AB6A-8061-0A1B-5BC70F6A2C24}"/>
              </a:ext>
            </a:extLst>
          </p:cNvPr>
          <p:cNvSpPr/>
          <p:nvPr/>
        </p:nvSpPr>
        <p:spPr>
          <a:xfrm>
            <a:off x="973036" y="1410979"/>
            <a:ext cx="3060000" cy="411480"/>
          </a:xfrm>
          <a:prstGeom prst="roundRect">
            <a:avLst/>
          </a:prstGeom>
          <a:solidFill>
            <a:srgbClr val="EEC600"/>
          </a:solid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CA" sz="1000" b="1" i="0" u="none" strike="noStrike" kern="0" cap="none" spc="0" normalizeH="0" baseline="0" noProof="0">
                <a:ln>
                  <a:noFill/>
                </a:ln>
                <a:solidFill>
                  <a:schemeClr val="tx1"/>
                </a:solidFill>
                <a:effectLst/>
                <a:uLnTx/>
                <a:uFillTx/>
                <a:latin typeface="Poppins SemiBold"/>
                <a:cs typeface="Arial"/>
                <a:sym typeface="Arial"/>
              </a:rPr>
              <a:t>Leading Jurisdiction</a:t>
            </a:r>
          </a:p>
        </p:txBody>
      </p:sp>
      <p:sp>
        <p:nvSpPr>
          <p:cNvPr id="15" name="Content Placeholder 2">
            <a:extLst>
              <a:ext uri="{FF2B5EF4-FFF2-40B4-BE49-F238E27FC236}">
                <a16:creationId xmlns:a16="http://schemas.microsoft.com/office/drawing/2014/main" id="{4D9B1F55-EF1E-C319-35B9-5D2BC5AE501A}"/>
              </a:ext>
            </a:extLst>
          </p:cNvPr>
          <p:cNvSpPr txBox="1">
            <a:spLocks/>
          </p:cNvSpPr>
          <p:nvPr/>
        </p:nvSpPr>
        <p:spPr>
          <a:xfrm>
            <a:off x="4789504" y="2569459"/>
            <a:ext cx="2503170" cy="468000"/>
          </a:xfrm>
          <a:prstGeom prst="rect">
            <a:avLst/>
          </a:prstGeom>
        </p:spPr>
        <p:txBody>
          <a:bodyPr vert="horz" wrap="square" lIns="0" tIns="0" rIns="0" bIns="0" rtlCol="0" anchor="ctr">
            <a:noAutofit/>
          </a:bodyPr>
          <a:lstStyle>
            <a:lvl1pPr marL="0" indent="0" algn="l" defTabSz="914400" rtl="0" eaLnBrk="1" latinLnBrk="0" hangingPunct="1">
              <a:spcBef>
                <a:spcPts val="600"/>
              </a:spcBef>
              <a:spcAft>
                <a:spcPts val="600"/>
              </a:spcAft>
              <a:buFont typeface="Arial" panose="020B0604020202020204" pitchFamily="34" charset="0"/>
              <a:buNone/>
              <a:defRPr sz="1300" b="0" kern="1200">
                <a:solidFill>
                  <a:schemeClr val="accent1"/>
                </a:solidFill>
                <a:latin typeface="+mn-lt"/>
                <a:ea typeface="+mn-ea"/>
                <a:cs typeface="+mn-cs"/>
              </a:defRPr>
            </a:lvl1pPr>
            <a:lvl2pPr marL="171450"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2pPr>
            <a:lvl3pPr marL="344488"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3pPr>
            <a:lvl4pPr marL="521208"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4pPr>
            <a:lvl5pPr marL="694944"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300"/>
              </a:spcBef>
              <a:spcAft>
                <a:spcPts val="300"/>
              </a:spcAft>
              <a:buClr>
                <a:srgbClr val="8C1934"/>
              </a:buClr>
              <a:buSzTx/>
              <a:buFont typeface="Trebuchet MS" panose="020B0603020202020204" pitchFamily="34" charset="0"/>
              <a:buNone/>
              <a:tabLst/>
              <a:defRPr/>
            </a:pPr>
            <a:r>
              <a:rPr kumimoji="0" lang="en-CA" sz="900" b="0" i="0" u="none" strike="noStrike" kern="1200" cap="none" spc="0" normalizeH="0" baseline="0" noProof="0">
                <a:ln>
                  <a:noFill/>
                </a:ln>
                <a:solidFill>
                  <a:srgbClr val="383B3E"/>
                </a:solidFill>
                <a:effectLst/>
                <a:uLnTx/>
                <a:uFillTx/>
                <a:latin typeface="Poppins"/>
                <a:ea typeface="+mn-ea"/>
                <a:cs typeface="+mn-cs"/>
                <a:sym typeface="Arial"/>
              </a:rPr>
              <a:t>Total capital already spent &gt;US$100 m</a:t>
            </a:r>
            <a:r>
              <a:rPr kumimoji="0" lang="en-CA" sz="900" b="0" i="0" u="none" strike="noStrike" kern="1200" cap="none" spc="0" normalizeH="0" baseline="30000" noProof="0">
                <a:ln>
                  <a:noFill/>
                </a:ln>
                <a:solidFill>
                  <a:srgbClr val="383B3E"/>
                </a:solidFill>
                <a:effectLst/>
                <a:uLnTx/>
                <a:uFillTx/>
                <a:latin typeface="Poppins"/>
                <a:ea typeface="+mn-ea"/>
                <a:cs typeface="+mn-cs"/>
                <a:sym typeface="Arial"/>
              </a:rPr>
              <a:t>1</a:t>
            </a:r>
          </a:p>
        </p:txBody>
      </p:sp>
      <p:sp>
        <p:nvSpPr>
          <p:cNvPr id="16" name="Isosceles Triangle 15">
            <a:extLst>
              <a:ext uri="{FF2B5EF4-FFF2-40B4-BE49-F238E27FC236}">
                <a16:creationId xmlns:a16="http://schemas.microsoft.com/office/drawing/2014/main" id="{6B1A5640-F836-2497-B12E-A68D8F6CF945}"/>
              </a:ext>
            </a:extLst>
          </p:cNvPr>
          <p:cNvSpPr/>
          <p:nvPr/>
        </p:nvSpPr>
        <p:spPr>
          <a:xfrm rot="5400000">
            <a:off x="4431553" y="2566339"/>
            <a:ext cx="298800" cy="435612"/>
          </a:xfrm>
          <a:prstGeom prst="triangle">
            <a:avLst/>
          </a:prstGeom>
          <a:solidFill>
            <a:srgbClr val="A5A5A5"/>
          </a:solidFill>
          <a:ln>
            <a:solidFill>
              <a:schemeClr val="bg1">
                <a:lumMod val="85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825" b="0" i="0" u="none" strike="noStrike" kern="0" cap="none" spc="0" normalizeH="0" baseline="0" noProof="0">
              <a:ln>
                <a:noFill/>
              </a:ln>
              <a:solidFill>
                <a:prstClr val="black"/>
              </a:solidFill>
              <a:effectLst/>
              <a:uLnTx/>
              <a:uFillTx/>
              <a:latin typeface="Trebuchet MS"/>
              <a:cs typeface="Arial"/>
              <a:sym typeface="Arial"/>
            </a:endParaRPr>
          </a:p>
        </p:txBody>
      </p:sp>
      <p:sp>
        <p:nvSpPr>
          <p:cNvPr id="17" name="Rounded Rectangle 2">
            <a:extLst>
              <a:ext uri="{FF2B5EF4-FFF2-40B4-BE49-F238E27FC236}">
                <a16:creationId xmlns:a16="http://schemas.microsoft.com/office/drawing/2014/main" id="{DF9837E5-1BD3-E5FD-258B-327EDCF2BE29}"/>
              </a:ext>
            </a:extLst>
          </p:cNvPr>
          <p:cNvSpPr/>
          <p:nvPr/>
        </p:nvSpPr>
        <p:spPr>
          <a:xfrm>
            <a:off x="1420798" y="2576452"/>
            <a:ext cx="2160000" cy="411480"/>
          </a:xfrm>
          <a:prstGeom prst="roundRect">
            <a:avLst/>
          </a:prstGeom>
          <a:solidFill>
            <a:srgbClr val="EEC600"/>
          </a:solid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chemeClr val="tx1"/>
                </a:solidFill>
                <a:effectLst/>
                <a:uLnTx/>
                <a:uFillTx/>
                <a:latin typeface="Poppins SemiBold"/>
                <a:cs typeface="Arial"/>
                <a:sym typeface="Arial"/>
              </a:rPr>
              <a:t>Significant Capital Already Spent</a:t>
            </a:r>
            <a:endParaRPr kumimoji="0" lang="en-CA" sz="1000" b="1" i="0" u="none" strike="noStrike" kern="0" cap="none" spc="0" normalizeH="0" baseline="0" noProof="0">
              <a:ln>
                <a:noFill/>
              </a:ln>
              <a:solidFill>
                <a:schemeClr val="tx1"/>
              </a:solidFill>
              <a:effectLst/>
              <a:uLnTx/>
              <a:uFillTx/>
              <a:latin typeface="Poppins SemiBold"/>
              <a:cs typeface="Arial"/>
              <a:sym typeface="Arial"/>
            </a:endParaRPr>
          </a:p>
        </p:txBody>
      </p:sp>
      <p:sp>
        <p:nvSpPr>
          <p:cNvPr id="18" name="Content Placeholder 2">
            <a:extLst>
              <a:ext uri="{FF2B5EF4-FFF2-40B4-BE49-F238E27FC236}">
                <a16:creationId xmlns:a16="http://schemas.microsoft.com/office/drawing/2014/main" id="{20D78403-1C04-22FE-559E-A989AF702D1C}"/>
              </a:ext>
            </a:extLst>
          </p:cNvPr>
          <p:cNvSpPr txBox="1">
            <a:spLocks/>
          </p:cNvSpPr>
          <p:nvPr/>
        </p:nvSpPr>
        <p:spPr>
          <a:xfrm>
            <a:off x="4789504" y="3133235"/>
            <a:ext cx="2503170" cy="468000"/>
          </a:xfrm>
          <a:prstGeom prst="rect">
            <a:avLst/>
          </a:prstGeom>
        </p:spPr>
        <p:txBody>
          <a:bodyPr vert="horz" wrap="square" lIns="0" tIns="0" rIns="0" bIns="0" rtlCol="0" anchor="ctr">
            <a:noAutofit/>
          </a:bodyPr>
          <a:lstStyle>
            <a:lvl1pPr marL="0" indent="0" algn="l" defTabSz="914400" rtl="0" eaLnBrk="1" latinLnBrk="0" hangingPunct="1">
              <a:spcBef>
                <a:spcPts val="600"/>
              </a:spcBef>
              <a:spcAft>
                <a:spcPts val="600"/>
              </a:spcAft>
              <a:buFont typeface="Arial" panose="020B0604020202020204" pitchFamily="34" charset="0"/>
              <a:buNone/>
              <a:defRPr sz="1300" b="0" kern="1200">
                <a:solidFill>
                  <a:schemeClr val="accent1"/>
                </a:solidFill>
                <a:latin typeface="+mn-lt"/>
                <a:ea typeface="+mn-ea"/>
                <a:cs typeface="+mn-cs"/>
              </a:defRPr>
            </a:lvl1pPr>
            <a:lvl2pPr marL="171450"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2pPr>
            <a:lvl3pPr marL="344488"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3pPr>
            <a:lvl4pPr marL="521208"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4pPr>
            <a:lvl5pPr marL="694944"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300"/>
              </a:spcBef>
              <a:spcAft>
                <a:spcPts val="300"/>
              </a:spcAft>
              <a:buClr>
                <a:srgbClr val="8C1934"/>
              </a:buClr>
              <a:buSzTx/>
              <a:buFont typeface="Trebuchet MS" panose="020B0603020202020204" pitchFamily="34" charset="0"/>
              <a:buNone/>
              <a:tabLst/>
              <a:defRPr/>
            </a:pPr>
            <a:r>
              <a:rPr kumimoji="0" lang="en-CA" sz="900" b="0" i="0" u="none" strike="noStrike" kern="1200" cap="none" spc="0" normalizeH="0" baseline="0" noProof="0">
                <a:ln>
                  <a:noFill/>
                </a:ln>
                <a:solidFill>
                  <a:srgbClr val="383B3E"/>
                </a:solidFill>
                <a:effectLst/>
                <a:uLnTx/>
                <a:uFillTx/>
                <a:latin typeface="Poppins"/>
                <a:ea typeface="+mn-ea"/>
                <a:cs typeface="+mn-cs"/>
                <a:sym typeface="Arial"/>
              </a:rPr>
              <a:t>Resource Grade &gt;1.5% Cu</a:t>
            </a:r>
            <a:r>
              <a:rPr kumimoji="0" lang="en-CA" sz="900" b="0" i="0" u="none" strike="noStrike" kern="1200" cap="none" spc="0" normalizeH="0" baseline="30000" noProof="0">
                <a:ln>
                  <a:noFill/>
                </a:ln>
                <a:solidFill>
                  <a:srgbClr val="383B3E"/>
                </a:solidFill>
                <a:effectLst/>
                <a:uLnTx/>
                <a:uFillTx/>
                <a:latin typeface="Poppins"/>
                <a:ea typeface="+mn-ea"/>
                <a:cs typeface="+mn-cs"/>
                <a:sym typeface="Arial"/>
              </a:rPr>
              <a:t>2</a:t>
            </a:r>
          </a:p>
        </p:txBody>
      </p:sp>
      <p:sp>
        <p:nvSpPr>
          <p:cNvPr id="19" name="Isosceles Triangle 18">
            <a:extLst>
              <a:ext uri="{FF2B5EF4-FFF2-40B4-BE49-F238E27FC236}">
                <a16:creationId xmlns:a16="http://schemas.microsoft.com/office/drawing/2014/main" id="{9E78486E-8D34-FBB0-38CD-2B2B56F1E774}"/>
              </a:ext>
            </a:extLst>
          </p:cNvPr>
          <p:cNvSpPr/>
          <p:nvPr/>
        </p:nvSpPr>
        <p:spPr>
          <a:xfrm rot="5400000">
            <a:off x="4431553" y="3134215"/>
            <a:ext cx="298800" cy="435612"/>
          </a:xfrm>
          <a:prstGeom prst="triangle">
            <a:avLst/>
          </a:prstGeom>
          <a:solidFill>
            <a:srgbClr val="A5A5A5"/>
          </a:solidFill>
          <a:ln>
            <a:solidFill>
              <a:schemeClr val="bg1">
                <a:lumMod val="85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825" b="0" i="0" u="none" strike="noStrike" kern="0" cap="none" spc="0" normalizeH="0" baseline="0" noProof="0">
              <a:ln>
                <a:noFill/>
              </a:ln>
              <a:solidFill>
                <a:prstClr val="black"/>
              </a:solidFill>
              <a:effectLst/>
              <a:uLnTx/>
              <a:uFillTx/>
              <a:latin typeface="Trebuchet MS"/>
              <a:cs typeface="Arial"/>
              <a:sym typeface="Arial"/>
            </a:endParaRPr>
          </a:p>
        </p:txBody>
      </p:sp>
      <p:sp>
        <p:nvSpPr>
          <p:cNvPr id="20" name="Rounded Rectangle 2">
            <a:extLst>
              <a:ext uri="{FF2B5EF4-FFF2-40B4-BE49-F238E27FC236}">
                <a16:creationId xmlns:a16="http://schemas.microsoft.com/office/drawing/2014/main" id="{FC3F7F38-F8BB-6864-4B3C-ED46E6E05D3D}"/>
              </a:ext>
            </a:extLst>
          </p:cNvPr>
          <p:cNvSpPr/>
          <p:nvPr/>
        </p:nvSpPr>
        <p:spPr>
          <a:xfrm>
            <a:off x="1690205" y="3135904"/>
            <a:ext cx="1620000" cy="411480"/>
          </a:xfrm>
          <a:prstGeom prst="roundRect">
            <a:avLst/>
          </a:prstGeom>
          <a:solidFill>
            <a:srgbClr val="EEC600"/>
          </a:solid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chemeClr val="tx1"/>
                </a:solidFill>
                <a:effectLst/>
                <a:uLnTx/>
                <a:uFillTx/>
                <a:latin typeface="Poppins SemiBold"/>
                <a:cs typeface="Arial"/>
                <a:sym typeface="Arial"/>
              </a:rPr>
              <a:t>High Grade</a:t>
            </a:r>
            <a:endParaRPr kumimoji="0" lang="en-CA" sz="1000" b="1" i="0" u="none" strike="noStrike" kern="0" cap="none" spc="0" normalizeH="0" baseline="0" noProof="0">
              <a:ln>
                <a:noFill/>
              </a:ln>
              <a:solidFill>
                <a:schemeClr val="tx1"/>
              </a:solidFill>
              <a:effectLst/>
              <a:uLnTx/>
              <a:uFillTx/>
              <a:latin typeface="Poppins SemiBold"/>
              <a:cs typeface="Arial"/>
              <a:sym typeface="Arial"/>
            </a:endParaRPr>
          </a:p>
        </p:txBody>
      </p:sp>
      <p:cxnSp>
        <p:nvCxnSpPr>
          <p:cNvPr id="21" name="Straight Connector 20">
            <a:extLst>
              <a:ext uri="{FF2B5EF4-FFF2-40B4-BE49-F238E27FC236}">
                <a16:creationId xmlns:a16="http://schemas.microsoft.com/office/drawing/2014/main" id="{C50B6D4C-261A-3113-81D7-C2ABF626A3A1}"/>
              </a:ext>
            </a:extLst>
          </p:cNvPr>
          <p:cNvCxnSpPr>
            <a:cxnSpLocks/>
          </p:cNvCxnSpPr>
          <p:nvPr/>
        </p:nvCxnSpPr>
        <p:spPr>
          <a:xfrm>
            <a:off x="314060" y="1911857"/>
            <a:ext cx="8515880" cy="0"/>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51AFD9-3154-7A4E-FD62-3D05D7C392EA}"/>
              </a:ext>
            </a:extLst>
          </p:cNvPr>
          <p:cNvCxnSpPr>
            <a:cxnSpLocks/>
          </p:cNvCxnSpPr>
          <p:nvPr/>
        </p:nvCxnSpPr>
        <p:spPr>
          <a:xfrm>
            <a:off x="314060" y="2491886"/>
            <a:ext cx="8515880" cy="0"/>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7022AA-5272-2FDD-9D4D-675074A67396}"/>
              </a:ext>
            </a:extLst>
          </p:cNvPr>
          <p:cNvCxnSpPr>
            <a:cxnSpLocks/>
          </p:cNvCxnSpPr>
          <p:nvPr/>
        </p:nvCxnSpPr>
        <p:spPr>
          <a:xfrm>
            <a:off x="314060" y="3071915"/>
            <a:ext cx="8515880" cy="0"/>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4" name="Rounded Rectangle 2">
            <a:extLst>
              <a:ext uri="{FF2B5EF4-FFF2-40B4-BE49-F238E27FC236}">
                <a16:creationId xmlns:a16="http://schemas.microsoft.com/office/drawing/2014/main" id="{978049ED-C9D1-59C7-8007-0D3BB20E46EE}"/>
              </a:ext>
            </a:extLst>
          </p:cNvPr>
          <p:cNvSpPr/>
          <p:nvPr/>
        </p:nvSpPr>
        <p:spPr>
          <a:xfrm>
            <a:off x="1872627" y="3782802"/>
            <a:ext cx="1260000" cy="411480"/>
          </a:xfrm>
          <a:prstGeom prst="roundRect">
            <a:avLst/>
          </a:prstGeom>
          <a:solidFill>
            <a:srgbClr val="EEC600"/>
          </a:solid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chemeClr val="tx1"/>
                </a:solidFill>
                <a:effectLst/>
                <a:uLnTx/>
                <a:uFillTx/>
                <a:latin typeface="Poppins SemiBold"/>
                <a:cs typeface="Arial"/>
                <a:sym typeface="Arial"/>
              </a:rPr>
              <a:t>Owned by Developer</a:t>
            </a:r>
            <a:endParaRPr kumimoji="0" lang="en-CA" sz="1000" b="1" i="0" u="none" strike="noStrike" kern="0" cap="none" spc="0" normalizeH="0" baseline="0" noProof="0" dirty="0">
              <a:ln>
                <a:noFill/>
              </a:ln>
              <a:solidFill>
                <a:schemeClr val="tx1"/>
              </a:solidFill>
              <a:effectLst/>
              <a:uLnTx/>
              <a:uFillTx/>
              <a:latin typeface="Poppins SemiBold"/>
              <a:cs typeface="Arial"/>
              <a:sym typeface="Arial"/>
            </a:endParaRPr>
          </a:p>
        </p:txBody>
      </p:sp>
      <p:cxnSp>
        <p:nvCxnSpPr>
          <p:cNvPr id="25" name="Straight Connector 24">
            <a:extLst>
              <a:ext uri="{FF2B5EF4-FFF2-40B4-BE49-F238E27FC236}">
                <a16:creationId xmlns:a16="http://schemas.microsoft.com/office/drawing/2014/main" id="{FE1AEB78-5C3F-3267-7F27-24B17CAB1711}"/>
              </a:ext>
            </a:extLst>
          </p:cNvPr>
          <p:cNvCxnSpPr>
            <a:cxnSpLocks/>
          </p:cNvCxnSpPr>
          <p:nvPr/>
        </p:nvCxnSpPr>
        <p:spPr>
          <a:xfrm>
            <a:off x="314060" y="3651944"/>
            <a:ext cx="8515880" cy="0"/>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6" name="Isosceles Triangle 25">
            <a:extLst>
              <a:ext uri="{FF2B5EF4-FFF2-40B4-BE49-F238E27FC236}">
                <a16:creationId xmlns:a16="http://schemas.microsoft.com/office/drawing/2014/main" id="{358F7E72-7A45-403F-91B9-9F4879A76A62}"/>
              </a:ext>
            </a:extLst>
          </p:cNvPr>
          <p:cNvSpPr/>
          <p:nvPr/>
        </p:nvSpPr>
        <p:spPr>
          <a:xfrm rot="5400000">
            <a:off x="4431553" y="3772690"/>
            <a:ext cx="298800" cy="435612"/>
          </a:xfrm>
          <a:prstGeom prst="triangle">
            <a:avLst/>
          </a:prstGeom>
          <a:solidFill>
            <a:srgbClr val="A5A5A5"/>
          </a:solidFill>
          <a:ln>
            <a:solidFill>
              <a:schemeClr val="bg1">
                <a:lumMod val="85000"/>
              </a:schemeClr>
            </a:solidFill>
          </a:ln>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825" b="0" i="0" u="none" strike="noStrike" kern="0" cap="none" spc="0" normalizeH="0" baseline="0" noProof="0">
              <a:ln>
                <a:noFill/>
              </a:ln>
              <a:solidFill>
                <a:prstClr val="black"/>
              </a:solidFill>
              <a:effectLst/>
              <a:uLnTx/>
              <a:uFillTx/>
              <a:latin typeface="Trebuchet MS"/>
              <a:cs typeface="Arial"/>
              <a:sym typeface="Arial"/>
            </a:endParaRPr>
          </a:p>
        </p:txBody>
      </p:sp>
      <p:sp>
        <p:nvSpPr>
          <p:cNvPr id="27" name="Content Placeholder 2">
            <a:extLst>
              <a:ext uri="{FF2B5EF4-FFF2-40B4-BE49-F238E27FC236}">
                <a16:creationId xmlns:a16="http://schemas.microsoft.com/office/drawing/2014/main" id="{1D4830A2-A671-A7C9-EACC-EC045366615C}"/>
              </a:ext>
            </a:extLst>
          </p:cNvPr>
          <p:cNvSpPr txBox="1">
            <a:spLocks/>
          </p:cNvSpPr>
          <p:nvPr/>
        </p:nvSpPr>
        <p:spPr>
          <a:xfrm>
            <a:off x="4789504" y="3766994"/>
            <a:ext cx="2503170" cy="468000"/>
          </a:xfrm>
          <a:prstGeom prst="rect">
            <a:avLst/>
          </a:prstGeom>
        </p:spPr>
        <p:txBody>
          <a:bodyPr vert="horz" wrap="square" lIns="0" tIns="0" rIns="0" bIns="0" rtlCol="0" anchor="ctr">
            <a:noAutofit/>
          </a:bodyPr>
          <a:lstStyle>
            <a:lvl1pPr marL="0" indent="0" algn="l" defTabSz="914400" rtl="0" eaLnBrk="1" latinLnBrk="0" hangingPunct="1">
              <a:spcBef>
                <a:spcPts val="600"/>
              </a:spcBef>
              <a:spcAft>
                <a:spcPts val="600"/>
              </a:spcAft>
              <a:buFont typeface="Arial" panose="020B0604020202020204" pitchFamily="34" charset="0"/>
              <a:buNone/>
              <a:defRPr sz="1300" b="0" kern="1200">
                <a:solidFill>
                  <a:schemeClr val="accent1"/>
                </a:solidFill>
                <a:latin typeface="+mn-lt"/>
                <a:ea typeface="+mn-ea"/>
                <a:cs typeface="+mn-cs"/>
              </a:defRPr>
            </a:lvl1pPr>
            <a:lvl2pPr marL="171450"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2pPr>
            <a:lvl3pPr marL="344488"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3pPr>
            <a:lvl4pPr marL="521208"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4pPr>
            <a:lvl5pPr marL="694944"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300"/>
              </a:spcBef>
              <a:spcAft>
                <a:spcPts val="300"/>
              </a:spcAft>
              <a:buClr>
                <a:srgbClr val="8C1934"/>
              </a:buClr>
              <a:buSzTx/>
              <a:buFont typeface="Trebuchet MS" panose="020B0603020202020204" pitchFamily="34" charset="0"/>
              <a:buNone/>
              <a:tabLst/>
              <a:defRPr/>
            </a:pPr>
            <a:r>
              <a:rPr kumimoji="0" lang="en-CA" sz="900" b="0" i="0" u="none" strike="noStrike" kern="1200" cap="none" spc="0" normalizeH="0" baseline="0" noProof="0">
                <a:ln>
                  <a:noFill/>
                </a:ln>
                <a:solidFill>
                  <a:srgbClr val="383B3E"/>
                </a:solidFill>
                <a:effectLst/>
                <a:uLnTx/>
                <a:uFillTx/>
                <a:latin typeface="Poppins"/>
                <a:ea typeface="+mn-ea"/>
                <a:cs typeface="+mn-cs"/>
                <a:sym typeface="Arial"/>
              </a:rPr>
              <a:t>Not Owned by a Producer</a:t>
            </a:r>
          </a:p>
        </p:txBody>
      </p:sp>
      <p:sp>
        <p:nvSpPr>
          <p:cNvPr id="28" name="Oval 27">
            <a:extLst>
              <a:ext uri="{FF2B5EF4-FFF2-40B4-BE49-F238E27FC236}">
                <a16:creationId xmlns:a16="http://schemas.microsoft.com/office/drawing/2014/main" id="{D415262A-497B-BDAC-5D24-8EE688EAC7B2}"/>
              </a:ext>
            </a:extLst>
          </p:cNvPr>
          <p:cNvSpPr/>
          <p:nvPr/>
        </p:nvSpPr>
        <p:spPr>
          <a:xfrm>
            <a:off x="7602742" y="1456517"/>
            <a:ext cx="432000" cy="432000"/>
          </a:xfrm>
          <a:prstGeom prst="ellipse">
            <a:avLst/>
          </a:prstGeom>
          <a:solidFill>
            <a:srgbClr val="3A3838"/>
          </a:solidFill>
        </p:spPr>
        <p:txBody>
          <a:bodyPr wrap="none" lIns="0" tIns="0" rIns="0" bIns="0" rtlCol="0" anchor="ctr">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solidFill>
                  <a:prstClr val="white"/>
                </a:solidFill>
                <a:effectLst/>
                <a:uLnTx/>
                <a:uFillTx/>
                <a:latin typeface="Poppins SemiBold"/>
                <a:cs typeface="Arial"/>
                <a:sym typeface="Arial"/>
              </a:rPr>
              <a:t>1,525</a:t>
            </a:r>
          </a:p>
        </p:txBody>
      </p:sp>
      <p:sp>
        <p:nvSpPr>
          <p:cNvPr id="29" name="Oval 28">
            <a:extLst>
              <a:ext uri="{FF2B5EF4-FFF2-40B4-BE49-F238E27FC236}">
                <a16:creationId xmlns:a16="http://schemas.microsoft.com/office/drawing/2014/main" id="{C7D1624D-CDD4-77E4-08D3-D6C04E63990B}"/>
              </a:ext>
            </a:extLst>
          </p:cNvPr>
          <p:cNvSpPr/>
          <p:nvPr/>
        </p:nvSpPr>
        <p:spPr>
          <a:xfrm>
            <a:off x="7602742" y="2040164"/>
            <a:ext cx="432000" cy="432000"/>
          </a:xfrm>
          <a:prstGeom prst="ellipse">
            <a:avLst/>
          </a:prstGeom>
          <a:solidFill>
            <a:srgbClr val="3A3838"/>
          </a:solidFill>
        </p:spPr>
        <p:txBody>
          <a:bodyPr wrap="none" lIns="0" tIns="0" rIns="0" bIns="0" rtlCol="0" anchor="ctr">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solidFill>
                  <a:prstClr val="white"/>
                </a:solidFill>
                <a:effectLst/>
                <a:uLnTx/>
                <a:uFillTx/>
                <a:latin typeface="Poppins SemiBold"/>
                <a:cs typeface="Arial"/>
                <a:sym typeface="Arial"/>
              </a:rPr>
              <a:t>261</a:t>
            </a:r>
          </a:p>
        </p:txBody>
      </p:sp>
      <p:sp>
        <p:nvSpPr>
          <p:cNvPr id="30" name="Oval 29">
            <a:extLst>
              <a:ext uri="{FF2B5EF4-FFF2-40B4-BE49-F238E27FC236}">
                <a16:creationId xmlns:a16="http://schemas.microsoft.com/office/drawing/2014/main" id="{A7E26B44-3E40-7E6A-0C9D-7F783D9CF97D}"/>
              </a:ext>
            </a:extLst>
          </p:cNvPr>
          <p:cNvSpPr/>
          <p:nvPr/>
        </p:nvSpPr>
        <p:spPr>
          <a:xfrm>
            <a:off x="7602742" y="2623811"/>
            <a:ext cx="432000" cy="432000"/>
          </a:xfrm>
          <a:prstGeom prst="ellipse">
            <a:avLst/>
          </a:prstGeom>
          <a:solidFill>
            <a:srgbClr val="3A3838"/>
          </a:solidFill>
        </p:spPr>
        <p:txBody>
          <a:bodyPr wrap="none" lIns="0" tIns="0" rIns="0" bIns="0" rtlCol="0" anchor="ctr">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solidFill>
                  <a:prstClr val="white"/>
                </a:solidFill>
                <a:effectLst/>
                <a:uLnTx/>
                <a:uFillTx/>
                <a:latin typeface="Poppins SemiBold"/>
                <a:cs typeface="Arial"/>
                <a:sym typeface="Arial"/>
              </a:rPr>
              <a:t>57</a:t>
            </a:r>
          </a:p>
        </p:txBody>
      </p:sp>
      <p:sp>
        <p:nvSpPr>
          <p:cNvPr id="31" name="Oval 30">
            <a:extLst>
              <a:ext uri="{FF2B5EF4-FFF2-40B4-BE49-F238E27FC236}">
                <a16:creationId xmlns:a16="http://schemas.microsoft.com/office/drawing/2014/main" id="{6B388880-42D6-923E-FB44-0524F2B8EBBE}"/>
              </a:ext>
            </a:extLst>
          </p:cNvPr>
          <p:cNvSpPr/>
          <p:nvPr/>
        </p:nvSpPr>
        <p:spPr>
          <a:xfrm>
            <a:off x="7602742" y="3180161"/>
            <a:ext cx="432000" cy="432000"/>
          </a:xfrm>
          <a:prstGeom prst="ellipse">
            <a:avLst/>
          </a:prstGeom>
          <a:solidFill>
            <a:srgbClr val="3A3838"/>
          </a:solidFill>
        </p:spPr>
        <p:txBody>
          <a:bodyPr wrap="none" lIns="0" tIns="0" rIns="0" bIns="0" rtlCol="0" anchor="ctr">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solidFill>
                  <a:prstClr val="white"/>
                </a:solidFill>
                <a:effectLst/>
                <a:uLnTx/>
                <a:uFillTx/>
                <a:latin typeface="Poppins SemiBold"/>
                <a:cs typeface="Arial"/>
                <a:sym typeface="Arial"/>
              </a:rPr>
              <a:t>6</a:t>
            </a:r>
          </a:p>
        </p:txBody>
      </p:sp>
      <p:sp>
        <p:nvSpPr>
          <p:cNvPr id="39" name="Arrow: Down 38">
            <a:extLst>
              <a:ext uri="{FF2B5EF4-FFF2-40B4-BE49-F238E27FC236}">
                <a16:creationId xmlns:a16="http://schemas.microsoft.com/office/drawing/2014/main" id="{A5F070DB-2B9B-4E50-707C-8B057D558525}"/>
              </a:ext>
            </a:extLst>
          </p:cNvPr>
          <p:cNvSpPr/>
          <p:nvPr/>
        </p:nvSpPr>
        <p:spPr>
          <a:xfrm>
            <a:off x="264115" y="842847"/>
            <a:ext cx="231446" cy="3438948"/>
          </a:xfrm>
          <a:prstGeom prst="downArrow">
            <a:avLst/>
          </a:prstGeom>
          <a:solidFill>
            <a:srgbClr val="FFDF42"/>
          </a:solidFill>
          <a:ln>
            <a:solidFill>
              <a:srgbClr val="FFDF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Poppins"/>
              <a:ea typeface="+mn-ea"/>
              <a:cs typeface="+mn-cs"/>
              <a:sym typeface="Arial"/>
            </a:endParaRPr>
          </a:p>
        </p:txBody>
      </p:sp>
      <p:sp>
        <p:nvSpPr>
          <p:cNvPr id="41" name="Footnote">
            <a:extLst>
              <a:ext uri="{FF2B5EF4-FFF2-40B4-BE49-F238E27FC236}">
                <a16:creationId xmlns:a16="http://schemas.microsoft.com/office/drawing/2014/main" id="{6B2A70F5-420A-A66B-F427-5CF718207F3E}"/>
              </a:ext>
            </a:extLst>
          </p:cNvPr>
          <p:cNvSpPr txBox="1">
            <a:spLocks/>
          </p:cNvSpPr>
          <p:nvPr/>
        </p:nvSpPr>
        <p:spPr>
          <a:xfrm>
            <a:off x="705952" y="4736329"/>
            <a:ext cx="7934048" cy="369332"/>
          </a:xfrm>
          <a:prstGeom prst="rect">
            <a:avLst/>
          </a:prstGeom>
        </p:spPr>
        <p:txBody>
          <a:bodyPr vert="horz" wrap="square" lIns="0" tIns="0" rIns="0" bIns="0" rtlCol="0" anchor="b" anchorCtr="0">
            <a:spAutoFit/>
          </a:bodyPr>
          <a:lstStyle>
            <a:lvl1pPr marL="111125" indent="-111125" algn="l" defTabSz="914400" rtl="0" eaLnBrk="1" latinLnBrk="0" hangingPunct="1">
              <a:spcBef>
                <a:spcPts val="0"/>
              </a:spcBef>
              <a:spcAft>
                <a:spcPts val="0"/>
              </a:spcAft>
              <a:buFont typeface="Arial" panose="020B0604020202020204" pitchFamily="34" charset="0"/>
              <a:buNone/>
              <a:defRPr sz="800" b="0" kern="1200" baseline="0">
                <a:solidFill>
                  <a:schemeClr val="tx1"/>
                </a:solidFill>
                <a:latin typeface="+mn-lt"/>
                <a:ea typeface="+mn-ea"/>
                <a:cs typeface="+mn-cs"/>
              </a:defRPr>
            </a:lvl1pPr>
            <a:lvl2pPr marL="171450"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2pPr>
            <a:lvl3pPr marL="344488" indent="-168275"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3pPr>
            <a:lvl4pPr marL="511175"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4pPr>
            <a:lvl5pPr marL="687388" indent="-168275"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 marR="0" lvl="0" indent="-857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CA" sz="600" b="0" i="0" u="none" strike="noStrike" kern="1200" cap="none" spc="0" normalizeH="0" baseline="0" noProof="0">
                <a:ln>
                  <a:noFill/>
                </a:ln>
                <a:solidFill>
                  <a:srgbClr val="383B3E"/>
                </a:solidFill>
                <a:effectLst/>
                <a:uLnTx/>
                <a:uFillTx/>
                <a:latin typeface="Poppins"/>
                <a:ea typeface="MS PGothic"/>
                <a:cs typeface="MS PGothic"/>
                <a:sym typeface="Arial"/>
              </a:rPr>
              <a:t>Note: Market data as at 24 July 2025.</a:t>
            </a:r>
          </a:p>
          <a:p>
            <a:pPr marL="85725" marR="0" lvl="0" indent="-857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CA" sz="600" b="0" i="0" u="none" strike="noStrike" kern="1200" cap="none" spc="0" normalizeH="0" baseline="30000" noProof="0">
                <a:ln>
                  <a:noFill/>
                </a:ln>
                <a:solidFill>
                  <a:srgbClr val="383B3E"/>
                </a:solidFill>
                <a:effectLst/>
                <a:uLnTx/>
                <a:uFillTx/>
                <a:latin typeface="Poppins"/>
                <a:ea typeface="MS PGothic"/>
                <a:cs typeface="MS PGothic"/>
                <a:sym typeface="Arial"/>
              </a:rPr>
              <a:t>1</a:t>
            </a:r>
            <a:r>
              <a:rPr kumimoji="0" lang="en-CA" sz="600" b="0" i="0" u="none" strike="noStrike" kern="1200" cap="none" spc="0" normalizeH="0" baseline="0" noProof="0">
                <a:ln>
                  <a:noFill/>
                </a:ln>
                <a:solidFill>
                  <a:srgbClr val="383B3E"/>
                </a:solidFill>
                <a:effectLst/>
                <a:uLnTx/>
                <a:uFillTx/>
                <a:latin typeface="Poppins"/>
                <a:ea typeface="MS PGothic"/>
                <a:cs typeface="MS PGothic"/>
                <a:sym typeface="Arial"/>
              </a:rPr>
              <a:t>	Total capital investment is calculated as the sum of all disclosed capital cost figures. Capital costs are sourced by S&amp;P Global Intelligence from company disclosure where available.</a:t>
            </a:r>
          </a:p>
          <a:p>
            <a:pPr marL="85725" marR="0" lvl="0" indent="-857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CA" sz="600" b="0" i="0" u="none" strike="noStrike" kern="1200" cap="none" spc="0" normalizeH="0" baseline="30000" noProof="0">
                <a:ln>
                  <a:noFill/>
                </a:ln>
                <a:solidFill>
                  <a:srgbClr val="383B3E"/>
                </a:solidFill>
                <a:effectLst/>
                <a:uLnTx/>
                <a:uFillTx/>
                <a:latin typeface="Poppins"/>
                <a:ea typeface="MS PGothic"/>
                <a:cs typeface="MS PGothic"/>
                <a:sym typeface="Arial"/>
              </a:rPr>
              <a:t>2</a:t>
            </a:r>
            <a:r>
              <a:rPr kumimoji="0" lang="en-CA" sz="600" b="0" i="0" u="none" strike="noStrike" kern="1200" cap="none" spc="0" normalizeH="0" baseline="0" noProof="0">
                <a:ln>
                  <a:noFill/>
                </a:ln>
                <a:solidFill>
                  <a:srgbClr val="383B3E"/>
                </a:solidFill>
                <a:effectLst/>
                <a:uLnTx/>
                <a:uFillTx/>
                <a:latin typeface="Poppins"/>
                <a:ea typeface="MS PGothic"/>
                <a:cs typeface="MS PGothic"/>
                <a:sym typeface="Arial"/>
              </a:rPr>
              <a:t>	Cu grades of assets based on S&amp;P data where available.</a:t>
            </a:r>
            <a:endParaRPr kumimoji="0" lang="en-CA" sz="600" b="0" i="0" u="none" strike="noStrike" kern="1200" cap="none" spc="0" normalizeH="0" baseline="30000" noProof="0">
              <a:ln>
                <a:noFill/>
              </a:ln>
              <a:solidFill>
                <a:srgbClr val="383B3E"/>
              </a:solidFill>
              <a:effectLst/>
              <a:uLnTx/>
              <a:uFillTx/>
              <a:latin typeface="Poppins"/>
              <a:ea typeface="MS PGothic"/>
              <a:cs typeface="MS PGothic"/>
              <a:sym typeface="Arial"/>
            </a:endParaRPr>
          </a:p>
          <a:p>
            <a:pPr marL="85725" marR="0" lvl="0" indent="-857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CA" sz="600" b="0" i="0" u="none" strike="noStrike" kern="1200" cap="none" spc="0" normalizeH="0" baseline="30000" noProof="0">
                <a:ln>
                  <a:noFill/>
                </a:ln>
                <a:solidFill>
                  <a:srgbClr val="383B3E"/>
                </a:solidFill>
                <a:effectLst/>
                <a:uLnTx/>
                <a:uFillTx/>
                <a:latin typeface="Poppins"/>
                <a:ea typeface="MS PGothic"/>
                <a:cs typeface="MS PGothic"/>
                <a:sym typeface="Arial"/>
              </a:rPr>
              <a:t>3</a:t>
            </a:r>
            <a:endParaRPr kumimoji="0" lang="en-US" sz="600" b="0" i="0" u="none" strike="noStrike" kern="1200" cap="none" spc="0" normalizeH="0" baseline="0" noProof="0">
              <a:ln>
                <a:noFill/>
              </a:ln>
              <a:solidFill>
                <a:srgbClr val="383B3E"/>
              </a:solidFill>
              <a:effectLst/>
              <a:uLnTx/>
              <a:uFillTx/>
              <a:latin typeface="Poppins"/>
              <a:ea typeface="+mn-ea"/>
              <a:cs typeface="+mn-cs"/>
              <a:sym typeface="Arial"/>
            </a:endParaRPr>
          </a:p>
        </p:txBody>
      </p:sp>
      <p:sp>
        <p:nvSpPr>
          <p:cNvPr id="42" name="Content Placeholder 2">
            <a:extLst>
              <a:ext uri="{FF2B5EF4-FFF2-40B4-BE49-F238E27FC236}">
                <a16:creationId xmlns:a16="http://schemas.microsoft.com/office/drawing/2014/main" id="{0D795FB8-65A8-1D87-E9D9-E27BC2751C09}"/>
              </a:ext>
            </a:extLst>
          </p:cNvPr>
          <p:cNvSpPr txBox="1">
            <a:spLocks/>
          </p:cNvSpPr>
          <p:nvPr/>
        </p:nvSpPr>
        <p:spPr>
          <a:xfrm>
            <a:off x="7913745" y="838580"/>
            <a:ext cx="862129" cy="468000"/>
          </a:xfrm>
          <a:prstGeom prst="rect">
            <a:avLst/>
          </a:prstGeom>
        </p:spPr>
        <p:txBody>
          <a:bodyPr vert="horz" wrap="square" lIns="0" tIns="0" rIns="0" bIns="0" rtlCol="0" anchor="ctr">
            <a:noAutofit/>
          </a:bodyPr>
          <a:lstStyle>
            <a:lvl1pPr marL="0" indent="0" algn="l" defTabSz="914400" rtl="0" eaLnBrk="1" latinLnBrk="0" hangingPunct="1">
              <a:spcBef>
                <a:spcPts val="600"/>
              </a:spcBef>
              <a:spcAft>
                <a:spcPts val="600"/>
              </a:spcAft>
              <a:buFont typeface="Arial" panose="020B0604020202020204" pitchFamily="34" charset="0"/>
              <a:buNone/>
              <a:defRPr sz="1300" b="0" kern="1200">
                <a:solidFill>
                  <a:schemeClr val="accent1"/>
                </a:solidFill>
                <a:latin typeface="+mn-lt"/>
                <a:ea typeface="+mn-ea"/>
                <a:cs typeface="+mn-cs"/>
              </a:defRPr>
            </a:lvl1pPr>
            <a:lvl2pPr marL="171450"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2pPr>
            <a:lvl3pPr marL="344488"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3pPr>
            <a:lvl4pPr marL="521208"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4pPr>
            <a:lvl5pPr marL="694944"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300"/>
              </a:spcBef>
              <a:spcAft>
                <a:spcPts val="300"/>
              </a:spcAft>
              <a:buClr>
                <a:srgbClr val="8C1934"/>
              </a:buClr>
              <a:buSzTx/>
              <a:buFont typeface="Trebuchet MS" panose="020B0603020202020204" pitchFamily="34" charset="0"/>
              <a:buNone/>
              <a:tabLst/>
              <a:defRPr/>
            </a:pPr>
            <a:r>
              <a:rPr kumimoji="0" lang="en-US" sz="900" b="1" i="0" u="none" strike="noStrike" kern="1200" cap="none" spc="0" normalizeH="0" baseline="0" noProof="0">
                <a:ln>
                  <a:noFill/>
                </a:ln>
                <a:solidFill>
                  <a:srgbClr val="383B3E"/>
                </a:solidFill>
                <a:effectLst/>
                <a:uLnTx/>
                <a:uFillTx/>
                <a:latin typeface="Poppins"/>
                <a:ea typeface="+mn-ea"/>
                <a:cs typeface="+mn-cs"/>
                <a:sym typeface="Arial"/>
              </a:rPr>
              <a:t>Projects</a:t>
            </a:r>
            <a:endParaRPr kumimoji="0" lang="en-CA" sz="900" b="1" i="1" u="none" strike="noStrike" kern="1200" cap="none" spc="0" normalizeH="0" baseline="0" noProof="0">
              <a:ln>
                <a:noFill/>
              </a:ln>
              <a:solidFill>
                <a:srgbClr val="383B3E"/>
              </a:solidFill>
              <a:effectLst/>
              <a:uLnTx/>
              <a:uFillTx/>
              <a:latin typeface="Poppins"/>
              <a:ea typeface="+mn-ea"/>
              <a:cs typeface="+mn-cs"/>
              <a:sym typeface="Arial"/>
            </a:endParaRPr>
          </a:p>
        </p:txBody>
      </p:sp>
      <p:sp>
        <p:nvSpPr>
          <p:cNvPr id="43" name="Content Placeholder 2">
            <a:extLst>
              <a:ext uri="{FF2B5EF4-FFF2-40B4-BE49-F238E27FC236}">
                <a16:creationId xmlns:a16="http://schemas.microsoft.com/office/drawing/2014/main" id="{6BF600CD-98DA-DF79-2F24-D2F4EFBFC141}"/>
              </a:ext>
            </a:extLst>
          </p:cNvPr>
          <p:cNvSpPr txBox="1">
            <a:spLocks/>
          </p:cNvSpPr>
          <p:nvPr/>
        </p:nvSpPr>
        <p:spPr>
          <a:xfrm>
            <a:off x="7935493" y="1441288"/>
            <a:ext cx="862129" cy="468000"/>
          </a:xfrm>
          <a:prstGeom prst="rect">
            <a:avLst/>
          </a:prstGeom>
        </p:spPr>
        <p:txBody>
          <a:bodyPr vert="horz" wrap="square" lIns="0" tIns="0" rIns="0" bIns="0" rtlCol="0" anchor="ctr">
            <a:noAutofit/>
          </a:bodyPr>
          <a:lstStyle>
            <a:lvl1pPr marL="0" indent="0" algn="l" defTabSz="914400" rtl="0" eaLnBrk="1" latinLnBrk="0" hangingPunct="1">
              <a:spcBef>
                <a:spcPts val="600"/>
              </a:spcBef>
              <a:spcAft>
                <a:spcPts val="600"/>
              </a:spcAft>
              <a:buFont typeface="Arial" panose="020B0604020202020204" pitchFamily="34" charset="0"/>
              <a:buNone/>
              <a:defRPr sz="1300" b="0" kern="1200">
                <a:solidFill>
                  <a:schemeClr val="accent1"/>
                </a:solidFill>
                <a:latin typeface="+mn-lt"/>
                <a:ea typeface="+mn-ea"/>
                <a:cs typeface="+mn-cs"/>
              </a:defRPr>
            </a:lvl1pPr>
            <a:lvl2pPr marL="171450"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2pPr>
            <a:lvl3pPr marL="344488"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3pPr>
            <a:lvl4pPr marL="521208"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4pPr>
            <a:lvl5pPr marL="694944"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300"/>
              </a:spcBef>
              <a:spcAft>
                <a:spcPts val="300"/>
              </a:spcAft>
              <a:buClr>
                <a:srgbClr val="8C1934"/>
              </a:buClr>
              <a:buSzTx/>
              <a:buFont typeface="Trebuchet MS" panose="020B0603020202020204" pitchFamily="34" charset="0"/>
              <a:buNone/>
              <a:tabLst/>
              <a:defRPr/>
            </a:pPr>
            <a:r>
              <a:rPr kumimoji="0" lang="en-US" sz="900" b="1" i="0" u="none" strike="noStrike" kern="1200" cap="none" spc="0" normalizeH="0" baseline="0" noProof="0">
                <a:ln>
                  <a:noFill/>
                </a:ln>
                <a:solidFill>
                  <a:srgbClr val="383B3E"/>
                </a:solidFill>
                <a:effectLst/>
                <a:uLnTx/>
                <a:uFillTx/>
                <a:latin typeface="Poppins"/>
                <a:ea typeface="+mn-ea"/>
                <a:cs typeface="+mn-cs"/>
                <a:sym typeface="Arial"/>
              </a:rPr>
              <a:t>Projects</a:t>
            </a:r>
            <a:endParaRPr kumimoji="0" lang="en-CA" sz="900" b="1" i="1" u="none" strike="noStrike" kern="1200" cap="none" spc="0" normalizeH="0" baseline="0" noProof="0">
              <a:ln>
                <a:noFill/>
              </a:ln>
              <a:solidFill>
                <a:srgbClr val="383B3E"/>
              </a:solidFill>
              <a:effectLst/>
              <a:uLnTx/>
              <a:uFillTx/>
              <a:latin typeface="Poppins"/>
              <a:ea typeface="+mn-ea"/>
              <a:cs typeface="+mn-cs"/>
              <a:sym typeface="Arial"/>
            </a:endParaRPr>
          </a:p>
        </p:txBody>
      </p:sp>
      <p:sp>
        <p:nvSpPr>
          <p:cNvPr id="44" name="Content Placeholder 2">
            <a:extLst>
              <a:ext uri="{FF2B5EF4-FFF2-40B4-BE49-F238E27FC236}">
                <a16:creationId xmlns:a16="http://schemas.microsoft.com/office/drawing/2014/main" id="{33B43E21-2EAA-1FDF-7628-1A8DC455C07A}"/>
              </a:ext>
            </a:extLst>
          </p:cNvPr>
          <p:cNvSpPr txBox="1">
            <a:spLocks/>
          </p:cNvSpPr>
          <p:nvPr/>
        </p:nvSpPr>
        <p:spPr>
          <a:xfrm>
            <a:off x="7935802" y="2012309"/>
            <a:ext cx="862129" cy="468000"/>
          </a:xfrm>
          <a:prstGeom prst="rect">
            <a:avLst/>
          </a:prstGeom>
        </p:spPr>
        <p:txBody>
          <a:bodyPr vert="horz" wrap="square" lIns="0" tIns="0" rIns="0" bIns="0" rtlCol="0" anchor="ctr">
            <a:noAutofit/>
          </a:bodyPr>
          <a:lstStyle>
            <a:lvl1pPr marL="0" indent="0" algn="l" defTabSz="914400" rtl="0" eaLnBrk="1" latinLnBrk="0" hangingPunct="1">
              <a:spcBef>
                <a:spcPts val="600"/>
              </a:spcBef>
              <a:spcAft>
                <a:spcPts val="600"/>
              </a:spcAft>
              <a:buFont typeface="Arial" panose="020B0604020202020204" pitchFamily="34" charset="0"/>
              <a:buNone/>
              <a:defRPr sz="1300" b="0" kern="1200">
                <a:solidFill>
                  <a:schemeClr val="accent1"/>
                </a:solidFill>
                <a:latin typeface="+mn-lt"/>
                <a:ea typeface="+mn-ea"/>
                <a:cs typeface="+mn-cs"/>
              </a:defRPr>
            </a:lvl1pPr>
            <a:lvl2pPr marL="171450"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2pPr>
            <a:lvl3pPr marL="344488"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3pPr>
            <a:lvl4pPr marL="521208"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4pPr>
            <a:lvl5pPr marL="694944"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300"/>
              </a:spcBef>
              <a:spcAft>
                <a:spcPts val="300"/>
              </a:spcAft>
              <a:buClr>
                <a:srgbClr val="8C1934"/>
              </a:buClr>
              <a:buSzTx/>
              <a:buFont typeface="Trebuchet MS" panose="020B0603020202020204" pitchFamily="34" charset="0"/>
              <a:buNone/>
              <a:tabLst/>
              <a:defRPr/>
            </a:pPr>
            <a:r>
              <a:rPr kumimoji="0" lang="en-US" sz="900" b="1" i="0" u="none" strike="noStrike" kern="1200" cap="none" spc="0" normalizeH="0" baseline="0" noProof="0">
                <a:ln>
                  <a:noFill/>
                </a:ln>
                <a:solidFill>
                  <a:srgbClr val="383B3E"/>
                </a:solidFill>
                <a:effectLst/>
                <a:uLnTx/>
                <a:uFillTx/>
                <a:latin typeface="Poppins"/>
                <a:ea typeface="+mn-ea"/>
                <a:cs typeface="+mn-cs"/>
                <a:sym typeface="Arial"/>
              </a:rPr>
              <a:t>Projects</a:t>
            </a:r>
            <a:endParaRPr kumimoji="0" lang="en-CA" sz="900" b="1" i="1" u="none" strike="noStrike" kern="1200" cap="none" spc="0" normalizeH="0" baseline="0" noProof="0">
              <a:ln>
                <a:noFill/>
              </a:ln>
              <a:solidFill>
                <a:srgbClr val="383B3E"/>
              </a:solidFill>
              <a:effectLst/>
              <a:uLnTx/>
              <a:uFillTx/>
              <a:latin typeface="Poppins"/>
              <a:ea typeface="+mn-ea"/>
              <a:cs typeface="+mn-cs"/>
              <a:sym typeface="Arial"/>
            </a:endParaRPr>
          </a:p>
        </p:txBody>
      </p:sp>
      <p:sp>
        <p:nvSpPr>
          <p:cNvPr id="45" name="Content Placeholder 2">
            <a:extLst>
              <a:ext uri="{FF2B5EF4-FFF2-40B4-BE49-F238E27FC236}">
                <a16:creationId xmlns:a16="http://schemas.microsoft.com/office/drawing/2014/main" id="{31EF02F4-8A54-423F-5FB6-3B75AD01FB1E}"/>
              </a:ext>
            </a:extLst>
          </p:cNvPr>
          <p:cNvSpPr txBox="1">
            <a:spLocks/>
          </p:cNvSpPr>
          <p:nvPr/>
        </p:nvSpPr>
        <p:spPr>
          <a:xfrm>
            <a:off x="7913744" y="2608615"/>
            <a:ext cx="862129" cy="468000"/>
          </a:xfrm>
          <a:prstGeom prst="rect">
            <a:avLst/>
          </a:prstGeom>
        </p:spPr>
        <p:txBody>
          <a:bodyPr vert="horz" wrap="square" lIns="0" tIns="0" rIns="0" bIns="0" rtlCol="0" anchor="ctr">
            <a:noAutofit/>
          </a:bodyPr>
          <a:lstStyle>
            <a:lvl1pPr marL="0" indent="0" algn="l" defTabSz="914400" rtl="0" eaLnBrk="1" latinLnBrk="0" hangingPunct="1">
              <a:spcBef>
                <a:spcPts val="600"/>
              </a:spcBef>
              <a:spcAft>
                <a:spcPts val="600"/>
              </a:spcAft>
              <a:buFont typeface="Arial" panose="020B0604020202020204" pitchFamily="34" charset="0"/>
              <a:buNone/>
              <a:defRPr sz="1300" b="0" kern="1200">
                <a:solidFill>
                  <a:schemeClr val="accent1"/>
                </a:solidFill>
                <a:latin typeface="+mn-lt"/>
                <a:ea typeface="+mn-ea"/>
                <a:cs typeface="+mn-cs"/>
              </a:defRPr>
            </a:lvl1pPr>
            <a:lvl2pPr marL="171450"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2pPr>
            <a:lvl3pPr marL="344488"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3pPr>
            <a:lvl4pPr marL="521208"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4pPr>
            <a:lvl5pPr marL="694944"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300"/>
              </a:spcBef>
              <a:spcAft>
                <a:spcPts val="300"/>
              </a:spcAft>
              <a:buClr>
                <a:srgbClr val="8C1934"/>
              </a:buClr>
              <a:buSzTx/>
              <a:buFont typeface="Trebuchet MS" panose="020B0603020202020204" pitchFamily="34" charset="0"/>
              <a:buNone/>
              <a:tabLst/>
              <a:defRPr/>
            </a:pPr>
            <a:r>
              <a:rPr kumimoji="0" lang="en-US" sz="900" b="1" i="0" u="none" strike="noStrike" kern="1200" cap="none" spc="0" normalizeH="0" baseline="0" noProof="0">
                <a:ln>
                  <a:noFill/>
                </a:ln>
                <a:solidFill>
                  <a:srgbClr val="383B3E"/>
                </a:solidFill>
                <a:effectLst/>
                <a:uLnTx/>
                <a:uFillTx/>
                <a:latin typeface="Poppins"/>
                <a:ea typeface="+mn-ea"/>
                <a:cs typeface="+mn-cs"/>
                <a:sym typeface="Arial"/>
              </a:rPr>
              <a:t>Projects</a:t>
            </a:r>
            <a:endParaRPr kumimoji="0" lang="en-CA" sz="900" b="1" i="1" u="none" strike="noStrike" kern="1200" cap="none" spc="0" normalizeH="0" baseline="0" noProof="0">
              <a:ln>
                <a:noFill/>
              </a:ln>
              <a:solidFill>
                <a:srgbClr val="383B3E"/>
              </a:solidFill>
              <a:effectLst/>
              <a:uLnTx/>
              <a:uFillTx/>
              <a:latin typeface="Poppins"/>
              <a:ea typeface="+mn-ea"/>
              <a:cs typeface="+mn-cs"/>
              <a:sym typeface="Arial"/>
            </a:endParaRPr>
          </a:p>
        </p:txBody>
      </p:sp>
      <p:sp>
        <p:nvSpPr>
          <p:cNvPr id="46" name="Content Placeholder 2">
            <a:extLst>
              <a:ext uri="{FF2B5EF4-FFF2-40B4-BE49-F238E27FC236}">
                <a16:creationId xmlns:a16="http://schemas.microsoft.com/office/drawing/2014/main" id="{2A96F187-FB20-1380-1E19-C851C5A31C72}"/>
              </a:ext>
            </a:extLst>
          </p:cNvPr>
          <p:cNvSpPr txBox="1">
            <a:spLocks/>
          </p:cNvSpPr>
          <p:nvPr/>
        </p:nvSpPr>
        <p:spPr>
          <a:xfrm>
            <a:off x="7913744" y="3160371"/>
            <a:ext cx="862129" cy="468000"/>
          </a:xfrm>
          <a:prstGeom prst="rect">
            <a:avLst/>
          </a:prstGeom>
        </p:spPr>
        <p:txBody>
          <a:bodyPr vert="horz" wrap="square" lIns="0" tIns="0" rIns="0" bIns="0" rtlCol="0" anchor="ctr">
            <a:noAutofit/>
          </a:bodyPr>
          <a:lstStyle>
            <a:lvl1pPr marL="0" indent="0" algn="l" defTabSz="914400" rtl="0" eaLnBrk="1" latinLnBrk="0" hangingPunct="1">
              <a:spcBef>
                <a:spcPts val="600"/>
              </a:spcBef>
              <a:spcAft>
                <a:spcPts val="600"/>
              </a:spcAft>
              <a:buFont typeface="Arial" panose="020B0604020202020204" pitchFamily="34" charset="0"/>
              <a:buNone/>
              <a:defRPr sz="1300" b="0" kern="1200">
                <a:solidFill>
                  <a:schemeClr val="accent1"/>
                </a:solidFill>
                <a:latin typeface="+mn-lt"/>
                <a:ea typeface="+mn-ea"/>
                <a:cs typeface="+mn-cs"/>
              </a:defRPr>
            </a:lvl1pPr>
            <a:lvl2pPr marL="171450"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2pPr>
            <a:lvl3pPr marL="344488"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3pPr>
            <a:lvl4pPr marL="521208"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4pPr>
            <a:lvl5pPr marL="694944"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300"/>
              </a:spcBef>
              <a:spcAft>
                <a:spcPts val="300"/>
              </a:spcAft>
              <a:buClr>
                <a:srgbClr val="8C1934"/>
              </a:buClr>
              <a:buSzTx/>
              <a:buFont typeface="Trebuchet MS" panose="020B0603020202020204" pitchFamily="34" charset="0"/>
              <a:buNone/>
              <a:tabLst/>
              <a:defRPr/>
            </a:pPr>
            <a:r>
              <a:rPr kumimoji="0" lang="en-US" sz="900" b="1" i="0" u="none" strike="noStrike" kern="1200" cap="none" spc="0" normalizeH="0" baseline="0" noProof="0">
                <a:ln>
                  <a:noFill/>
                </a:ln>
                <a:solidFill>
                  <a:srgbClr val="383B3E"/>
                </a:solidFill>
                <a:effectLst/>
                <a:uLnTx/>
                <a:uFillTx/>
                <a:latin typeface="Poppins"/>
                <a:ea typeface="+mn-ea"/>
                <a:cs typeface="+mn-cs"/>
                <a:sym typeface="Arial"/>
              </a:rPr>
              <a:t>Projects</a:t>
            </a:r>
            <a:endParaRPr kumimoji="0" lang="en-CA" sz="900" b="1" i="1" u="none" strike="noStrike" kern="1200" cap="none" spc="0" normalizeH="0" baseline="0" noProof="0">
              <a:ln>
                <a:noFill/>
              </a:ln>
              <a:solidFill>
                <a:srgbClr val="383B3E"/>
              </a:solidFill>
              <a:effectLst/>
              <a:uLnTx/>
              <a:uFillTx/>
              <a:latin typeface="Poppins"/>
              <a:ea typeface="+mn-ea"/>
              <a:cs typeface="+mn-cs"/>
              <a:sym typeface="Arial"/>
            </a:endParaRPr>
          </a:p>
        </p:txBody>
      </p:sp>
      <p:sp>
        <p:nvSpPr>
          <p:cNvPr id="49" name="Oval 48">
            <a:extLst>
              <a:ext uri="{FF2B5EF4-FFF2-40B4-BE49-F238E27FC236}">
                <a16:creationId xmlns:a16="http://schemas.microsoft.com/office/drawing/2014/main" id="{5A56FC95-9605-EE67-A27B-CC722A8930B8}"/>
              </a:ext>
            </a:extLst>
          </p:cNvPr>
          <p:cNvSpPr/>
          <p:nvPr/>
        </p:nvSpPr>
        <p:spPr>
          <a:xfrm>
            <a:off x="7606806" y="3738418"/>
            <a:ext cx="432000" cy="432000"/>
          </a:xfrm>
          <a:prstGeom prst="ellipse">
            <a:avLst/>
          </a:prstGeom>
          <a:solidFill>
            <a:srgbClr val="3A3838"/>
          </a:solidFill>
        </p:spPr>
        <p:txBody>
          <a:bodyPr wrap="none" lIns="0" tIns="0" rIns="0" bIns="0" rtlCol="0" anchor="ctr">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solidFill>
                  <a:prstClr val="white"/>
                </a:solidFill>
                <a:effectLst/>
                <a:uLnTx/>
                <a:uFillTx/>
                <a:latin typeface="Poppins SemiBold"/>
                <a:cs typeface="Arial"/>
                <a:sym typeface="Arial"/>
              </a:rPr>
              <a:t>1</a:t>
            </a:r>
          </a:p>
        </p:txBody>
      </p:sp>
      <p:sp>
        <p:nvSpPr>
          <p:cNvPr id="50" name="Content Placeholder 2">
            <a:extLst>
              <a:ext uri="{FF2B5EF4-FFF2-40B4-BE49-F238E27FC236}">
                <a16:creationId xmlns:a16="http://schemas.microsoft.com/office/drawing/2014/main" id="{69BA6B23-AFDD-65AD-81F5-4A28C531E155}"/>
              </a:ext>
            </a:extLst>
          </p:cNvPr>
          <p:cNvSpPr txBox="1">
            <a:spLocks/>
          </p:cNvSpPr>
          <p:nvPr/>
        </p:nvSpPr>
        <p:spPr>
          <a:xfrm>
            <a:off x="8034742" y="3790114"/>
            <a:ext cx="862129" cy="328607"/>
          </a:xfrm>
          <a:prstGeom prst="rect">
            <a:avLst/>
          </a:prstGeom>
        </p:spPr>
        <p:txBody>
          <a:bodyPr vert="horz" wrap="square" lIns="0" tIns="0" rIns="0" bIns="0" rtlCol="0" anchor="ctr">
            <a:noAutofit/>
          </a:bodyPr>
          <a:lstStyle>
            <a:lvl1pPr marL="0" indent="0" algn="l" defTabSz="914400" rtl="0" eaLnBrk="1" latinLnBrk="0" hangingPunct="1">
              <a:spcBef>
                <a:spcPts val="600"/>
              </a:spcBef>
              <a:spcAft>
                <a:spcPts val="600"/>
              </a:spcAft>
              <a:buFont typeface="Arial" panose="020B0604020202020204" pitchFamily="34" charset="0"/>
              <a:buNone/>
              <a:defRPr sz="1300" b="0" kern="1200">
                <a:solidFill>
                  <a:schemeClr val="accent1"/>
                </a:solidFill>
                <a:latin typeface="+mn-lt"/>
                <a:ea typeface="+mn-ea"/>
                <a:cs typeface="+mn-cs"/>
              </a:defRPr>
            </a:lvl1pPr>
            <a:lvl2pPr marL="171450"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2pPr>
            <a:lvl3pPr marL="344488"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3pPr>
            <a:lvl4pPr marL="521208" indent="-171450"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4pPr>
            <a:lvl5pPr marL="694944" indent="-173736" algn="l" defTabSz="914400" rtl="0" eaLnBrk="1" latinLnBrk="0" hangingPunct="1">
              <a:spcBef>
                <a:spcPts val="300"/>
              </a:spcBef>
              <a:spcAft>
                <a:spcPts val="300"/>
              </a:spcAft>
              <a:buClr>
                <a:schemeClr val="accent1"/>
              </a:buClr>
              <a:buFont typeface="Trebuchet MS" panose="020B0603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300"/>
              </a:spcBef>
              <a:spcAft>
                <a:spcPts val="300"/>
              </a:spcAft>
              <a:buClr>
                <a:srgbClr val="8C1934"/>
              </a:buClr>
              <a:buSzTx/>
              <a:buFont typeface="Trebuchet MS" panose="020B0603020202020204" pitchFamily="34" charset="0"/>
              <a:buNone/>
              <a:tabLst/>
              <a:defRPr/>
            </a:pPr>
            <a:r>
              <a:rPr lang="en-AU" sz="1050" b="1">
                <a:latin typeface="Poppins"/>
              </a:rPr>
              <a:t>G</a:t>
            </a:r>
            <a:r>
              <a:rPr lang="en-US" sz="1050" b="1" err="1">
                <a:latin typeface="Poppins"/>
              </a:rPr>
              <a:t>reen</a:t>
            </a:r>
            <a:r>
              <a:rPr lang="en-US" sz="1050" b="1">
                <a:latin typeface="Poppins"/>
              </a:rPr>
              <a:t> Bay</a:t>
            </a:r>
            <a:endParaRPr kumimoji="0" lang="en-CA" sz="1050" b="1" i="1" u="none" strike="noStrike" kern="1200" cap="none" spc="0" normalizeH="0" baseline="0" noProof="0">
              <a:ln>
                <a:noFill/>
              </a:ln>
              <a:effectLst/>
              <a:uLnTx/>
              <a:uFillTx/>
              <a:latin typeface="Poppins"/>
              <a:ea typeface="+mn-ea"/>
              <a:cs typeface="+mn-cs"/>
              <a:sym typeface="Arial"/>
            </a:endParaRPr>
          </a:p>
        </p:txBody>
      </p:sp>
    </p:spTree>
    <p:extLst>
      <p:ext uri="{BB962C8B-B14F-4D97-AF65-F5344CB8AC3E}">
        <p14:creationId xmlns:p14="http://schemas.microsoft.com/office/powerpoint/2010/main" val="18196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5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25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25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25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25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5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5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5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3" grpId="0" animBg="1"/>
      <p:bldP spid="15" grpId="0"/>
      <p:bldP spid="16" grpId="0" animBg="1"/>
      <p:bldP spid="17" grpId="0" animBg="1"/>
      <p:bldP spid="18" grpId="0"/>
      <p:bldP spid="19" grpId="0" animBg="1"/>
      <p:bldP spid="20" grpId="0" animBg="1"/>
      <p:bldP spid="24" grpId="0" animBg="1"/>
      <p:bldP spid="26" grpId="0" animBg="1"/>
      <p:bldP spid="27" grpId="0"/>
      <p:bldP spid="29" grpId="0" animBg="1"/>
      <p:bldP spid="30" grpId="0" animBg="1"/>
      <p:bldP spid="31"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4BC57-80C5-6502-2CAB-6E8C3CF6547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D43BC9-B551-9D25-3D85-2C96521BFF9B}"/>
              </a:ext>
            </a:extLst>
          </p:cNvPr>
          <p:cNvSpPr>
            <a:spLocks noGrp="1"/>
          </p:cNvSpPr>
          <p:nvPr>
            <p:ph type="sldNum" idx="12"/>
          </p:nvPr>
        </p:nvSpPr>
        <p:spPr/>
        <p:txBody>
          <a:bodyPr/>
          <a:lstStyle/>
          <a:p>
            <a:fld id="{00000000-1234-1234-1234-123412341234}" type="slidenum">
              <a:rPr lang="en" smtClean="0"/>
              <a:pPr/>
              <a:t>13</a:t>
            </a:fld>
            <a:endParaRPr lang="en"/>
          </a:p>
        </p:txBody>
      </p:sp>
      <p:sp>
        <p:nvSpPr>
          <p:cNvPr id="3" name="Title 2">
            <a:extLst>
              <a:ext uri="{FF2B5EF4-FFF2-40B4-BE49-F238E27FC236}">
                <a16:creationId xmlns:a16="http://schemas.microsoft.com/office/drawing/2014/main" id="{2A1858C3-6DFB-959B-FBDC-2D1E17224444}"/>
              </a:ext>
            </a:extLst>
          </p:cNvPr>
          <p:cNvSpPr>
            <a:spLocks noGrp="1"/>
          </p:cNvSpPr>
          <p:nvPr>
            <p:ph type="title"/>
          </p:nvPr>
        </p:nvSpPr>
        <p:spPr/>
        <p:txBody>
          <a:bodyPr>
            <a:normAutofit fontScale="90000"/>
          </a:bodyPr>
          <a:lstStyle/>
          <a:p>
            <a:r>
              <a:rPr lang="en-US" dirty="0"/>
              <a:t>A Lack Copper Opportunities on the ASX &amp; TSX</a:t>
            </a:r>
            <a:endParaRPr lang="en-AU" dirty="0"/>
          </a:p>
        </p:txBody>
      </p:sp>
      <p:sp>
        <p:nvSpPr>
          <p:cNvPr id="4" name="Content Placeholder 2">
            <a:extLst>
              <a:ext uri="{FF2B5EF4-FFF2-40B4-BE49-F238E27FC236}">
                <a16:creationId xmlns:a16="http://schemas.microsoft.com/office/drawing/2014/main" id="{B3D1D375-BD2A-3FCF-DB15-535B38663558}"/>
              </a:ext>
            </a:extLst>
          </p:cNvPr>
          <p:cNvSpPr txBox="1">
            <a:spLocks/>
          </p:cNvSpPr>
          <p:nvPr/>
        </p:nvSpPr>
        <p:spPr>
          <a:xfrm>
            <a:off x="223455" y="656053"/>
            <a:ext cx="8881200" cy="360000"/>
          </a:xfrm>
          <a:prstGeom prst="rect">
            <a:avLst/>
          </a:prstGeom>
        </p:spPr>
        <p:txBody>
          <a:bodyPr/>
          <a:lstStyle>
            <a:lvl1pPr marL="228600" indent="-228600" algn="l" defTabSz="914400" rtl="0" eaLnBrk="1" latinLnBrk="0" hangingPunct="1">
              <a:lnSpc>
                <a:spcPct val="90000"/>
              </a:lnSpc>
              <a:spcBef>
                <a:spcPts val="1000"/>
              </a:spcBef>
              <a:buClr>
                <a:schemeClr val="accent1">
                  <a:lumMod val="60000"/>
                  <a:lumOff val="40000"/>
                </a:schemeClr>
              </a:buClr>
              <a:buFont typeface="Roboto" panose="02000000000000000000" pitchFamily="2"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300" defTabSz="685800">
              <a:spcBef>
                <a:spcPts val="375"/>
              </a:spcBef>
              <a:buClr>
                <a:srgbClr val="A3862A">
                  <a:lumMod val="60000"/>
                  <a:lumOff val="40000"/>
                </a:srgbClr>
              </a:buClr>
              <a:buNone/>
              <a:defRPr/>
            </a:pPr>
            <a:r>
              <a:rPr lang="en-US" sz="1600" b="1" dirty="0">
                <a:solidFill>
                  <a:schemeClr val="accent1">
                    <a:lumMod val="50000"/>
                  </a:schemeClr>
                </a:solidFill>
                <a:latin typeface="Poppins"/>
                <a:cs typeface="Poppins"/>
              </a:rPr>
              <a:t>Few junior companies with projects producing &gt;30,000 </a:t>
            </a:r>
            <a:r>
              <a:rPr lang="en-US" sz="1600" b="1" dirty="0" err="1">
                <a:solidFill>
                  <a:schemeClr val="accent1">
                    <a:lumMod val="50000"/>
                  </a:schemeClr>
                </a:solidFill>
                <a:latin typeface="Poppins"/>
                <a:cs typeface="Poppins"/>
              </a:rPr>
              <a:t>tonnes</a:t>
            </a:r>
            <a:r>
              <a:rPr lang="en-US" sz="1600" b="1" dirty="0">
                <a:solidFill>
                  <a:schemeClr val="accent1">
                    <a:lumMod val="50000"/>
                  </a:schemeClr>
                </a:solidFill>
                <a:latin typeface="Poppins"/>
                <a:cs typeface="Poppins"/>
              </a:rPr>
              <a:t> of Cu 2024-2025  </a:t>
            </a:r>
          </a:p>
        </p:txBody>
      </p:sp>
      <p:sp>
        <p:nvSpPr>
          <p:cNvPr id="6" name="TextBox 5">
            <a:extLst>
              <a:ext uri="{FF2B5EF4-FFF2-40B4-BE49-F238E27FC236}">
                <a16:creationId xmlns:a16="http://schemas.microsoft.com/office/drawing/2014/main" id="{59CCDA6D-8131-6B7B-B79E-69536E887B2F}"/>
              </a:ext>
            </a:extLst>
          </p:cNvPr>
          <p:cNvSpPr txBox="1"/>
          <p:nvPr/>
        </p:nvSpPr>
        <p:spPr>
          <a:xfrm>
            <a:off x="694660" y="4572000"/>
            <a:ext cx="7945340" cy="461665"/>
          </a:xfrm>
          <a:prstGeom prst="rect">
            <a:avLst/>
          </a:prstGeom>
          <a:noFill/>
        </p:spPr>
        <p:txBody>
          <a:bodyPr wrap="square">
            <a:spAutoFit/>
          </a:bodyPr>
          <a:lstStyle/>
          <a:p>
            <a:pPr marL="176213" indent="-176213" defTabSz="685800">
              <a:buClrTx/>
              <a:buAutoNum type="arabicPeriod"/>
              <a:defRPr/>
            </a:pPr>
            <a:r>
              <a:rPr lang="en-AU" sz="600" kern="1200" dirty="0">
                <a:latin typeface="+mn-lt"/>
                <a:ea typeface="Calibri" panose="020F0502020204030204" pitchFamily="34" charset="0"/>
                <a:cs typeface="Calibri" panose="020F0502020204030204" pitchFamily="34" charset="0"/>
              </a:rPr>
              <a:t>See </a:t>
            </a:r>
            <a:r>
              <a:rPr lang="en-AU" sz="600" kern="1200" dirty="0">
                <a:solidFill>
                  <a:schemeClr val="tx1"/>
                </a:solidFill>
                <a:latin typeface="+mn-lt"/>
                <a:ea typeface="Calibri" panose="020F0502020204030204" pitchFamily="34" charset="0"/>
                <a:cs typeface="Calibri" panose="020F0502020204030204" pitchFamily="34" charset="0"/>
              </a:rPr>
              <a:t>Appendix 3 </a:t>
            </a:r>
            <a:r>
              <a:rPr lang="en-AU" sz="600" kern="1200" dirty="0">
                <a:latin typeface="+mn-lt"/>
                <a:ea typeface="Calibri" panose="020F0502020204030204" pitchFamily="34" charset="0"/>
                <a:cs typeface="Calibri" panose="020F0502020204030204" pitchFamily="34" charset="0"/>
              </a:rPr>
              <a:t>for original source data for production information. </a:t>
            </a:r>
          </a:p>
          <a:p>
            <a:pPr marL="176213" indent="-176213" defTabSz="685800">
              <a:buClrTx/>
              <a:buAutoNum type="arabicPeriod"/>
              <a:defRPr/>
            </a:pPr>
            <a:r>
              <a:rPr lang="en-AU" sz="600" kern="1200" dirty="0">
                <a:latin typeface="+mn-lt"/>
                <a:ea typeface="Calibri" panose="020F0502020204030204" pitchFamily="34" charset="0"/>
                <a:cs typeface="Calibri" panose="020F0502020204030204" pitchFamily="34" charset="0"/>
              </a:rPr>
              <a:t>This graph depicts actual copper production information and is not a representation of mineral resources or ore reserve estimates. All noted assets were therefore in production at the time. </a:t>
            </a:r>
          </a:p>
          <a:p>
            <a:pPr marL="176213" indent="-176213" defTabSz="685800">
              <a:buClrTx/>
              <a:buAutoNum type="arabicPeriod"/>
              <a:defRPr/>
            </a:pPr>
            <a:r>
              <a:rPr lang="en-AU" sz="600" kern="1200" dirty="0">
                <a:latin typeface="+mn-lt"/>
                <a:ea typeface="Calibri" panose="020F0502020204030204" pitchFamily="34" charset="0"/>
                <a:cs typeface="Calibri" panose="020F0502020204030204" pitchFamily="34" charset="0"/>
              </a:rPr>
              <a:t>The Ming Mine production data is from 2022. The Ming Mine is currently under care and maintenance.          </a:t>
            </a:r>
          </a:p>
          <a:p>
            <a:pPr marL="176213" indent="-176213" defTabSz="685800">
              <a:buClrTx/>
              <a:buAutoNum type="arabicPeriod"/>
              <a:defRPr/>
            </a:pPr>
            <a:r>
              <a:rPr lang="en-AU" sz="600" kern="1200" dirty="0">
                <a:latin typeface="+mn-lt"/>
                <a:ea typeface="Calibri" panose="020F0502020204030204" pitchFamily="34" charset="0"/>
                <a:cs typeface="Calibri" panose="020F0502020204030204" pitchFamily="34" charset="0"/>
              </a:rPr>
              <a:t>Excludes assets with attributable production over 100kt of copper.  </a:t>
            </a:r>
          </a:p>
        </p:txBody>
      </p:sp>
      <p:graphicFrame>
        <p:nvGraphicFramePr>
          <p:cNvPr id="12" name="Chart 11">
            <a:extLst>
              <a:ext uri="{FF2B5EF4-FFF2-40B4-BE49-F238E27FC236}">
                <a16:creationId xmlns:a16="http://schemas.microsoft.com/office/drawing/2014/main" id="{DBCE44FB-BDA3-6B39-D08F-5EA6B6AD901A}"/>
              </a:ext>
            </a:extLst>
          </p:cNvPr>
          <p:cNvGraphicFramePr>
            <a:graphicFrameLocks/>
          </p:cNvGraphicFramePr>
          <p:nvPr>
            <p:extLst>
              <p:ext uri="{D42A27DB-BD31-4B8C-83A1-F6EECF244321}">
                <p14:modId xmlns:p14="http://schemas.microsoft.com/office/powerpoint/2010/main" val="706212241"/>
              </p:ext>
            </p:extLst>
          </p:nvPr>
        </p:nvGraphicFramePr>
        <p:xfrm>
          <a:off x="78480" y="1016052"/>
          <a:ext cx="8987039" cy="355594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13F5094-8BE7-8104-6DDA-4420D437C027}"/>
              </a:ext>
            </a:extLst>
          </p:cNvPr>
          <p:cNvSpPr txBox="1"/>
          <p:nvPr/>
        </p:nvSpPr>
        <p:spPr>
          <a:xfrm>
            <a:off x="694660" y="1643039"/>
            <a:ext cx="8192262" cy="695325"/>
          </a:xfrm>
          <a:prstGeom prst="rect">
            <a:avLst/>
          </a:prstGeom>
          <a:noFill/>
          <a:ln w="19050">
            <a:solidFill>
              <a:schemeClr val="accent4"/>
            </a:solidFill>
          </a:ln>
        </p:spPr>
        <p:txBody>
          <a:bodyPr wrap="square" lIns="0" rIns="1764000" anchor="ctr" anchorCtr="0">
            <a:noAutofit/>
          </a:bodyPr>
          <a:lstStyle/>
          <a:p>
            <a:pPr algn="ctr" defTabSz="685800">
              <a:spcBef>
                <a:spcPts val="225"/>
              </a:spcBef>
              <a:spcAft>
                <a:spcPts val="225"/>
              </a:spcAft>
              <a:buClr>
                <a:srgbClr val="A3862A">
                  <a:lumMod val="60000"/>
                  <a:lumOff val="40000"/>
                </a:srgbClr>
              </a:buClr>
              <a:buSzPct val="125000"/>
              <a:defRPr/>
            </a:pPr>
            <a:r>
              <a:rPr lang="en-US" sz="1000" b="1" kern="1200" dirty="0">
                <a:latin typeface="Poppins" panose="00000500000000000000" pitchFamily="2" charset="0"/>
                <a:ea typeface="Calibri" panose="020F0502020204030204" pitchFamily="34" charset="0"/>
                <a:cs typeface="Poppins" panose="00000500000000000000" pitchFamily="2" charset="0"/>
              </a:rPr>
              <a:t>Green Bay Copper Gold Project has huge growth opportunity</a:t>
            </a:r>
          </a:p>
          <a:p>
            <a:pPr algn="ctr" defTabSz="685800">
              <a:spcBef>
                <a:spcPts val="225"/>
              </a:spcBef>
              <a:spcAft>
                <a:spcPts val="225"/>
              </a:spcAft>
              <a:buClr>
                <a:srgbClr val="A3862A">
                  <a:lumMod val="60000"/>
                  <a:lumOff val="40000"/>
                </a:srgbClr>
              </a:buClr>
              <a:buSzPct val="125000"/>
              <a:defRPr/>
            </a:pPr>
            <a:r>
              <a:rPr lang="en-US" sz="800" b="1" kern="1200" dirty="0">
                <a:latin typeface="Poppins" panose="00000500000000000000" pitchFamily="2" charset="0"/>
                <a:ea typeface="Calibri" panose="020F0502020204030204" pitchFamily="34" charset="0"/>
                <a:cs typeface="Poppins" panose="00000500000000000000" pitchFamily="2" charset="0"/>
              </a:rPr>
              <a:t>Significant and immediate growth (130,000m drilling 2024-2025)</a:t>
            </a:r>
          </a:p>
          <a:p>
            <a:pPr algn="ctr" defTabSz="685800">
              <a:spcBef>
                <a:spcPts val="225"/>
              </a:spcBef>
              <a:spcAft>
                <a:spcPts val="225"/>
              </a:spcAft>
              <a:buClr>
                <a:srgbClr val="A3862A">
                  <a:lumMod val="60000"/>
                  <a:lumOff val="40000"/>
                </a:srgbClr>
              </a:buClr>
              <a:buSzPct val="125000"/>
              <a:defRPr/>
            </a:pPr>
            <a:r>
              <a:rPr lang="en-US" sz="800" b="1" kern="1200" dirty="0">
                <a:latin typeface="Poppins" panose="00000500000000000000" pitchFamily="2" charset="0"/>
                <a:ea typeface="Calibri" panose="020F0502020204030204" pitchFamily="34" charset="0"/>
                <a:cs typeface="Poppins" panose="00000500000000000000" pitchFamily="2" charset="0"/>
              </a:rPr>
              <a:t>Targeting a larger scale mid-tier copper operation</a:t>
            </a:r>
          </a:p>
          <a:p>
            <a:pPr algn="ctr" defTabSz="685800">
              <a:spcBef>
                <a:spcPts val="225"/>
              </a:spcBef>
              <a:spcAft>
                <a:spcPts val="225"/>
              </a:spcAft>
              <a:buClr>
                <a:srgbClr val="A3862A">
                  <a:lumMod val="60000"/>
                  <a:lumOff val="40000"/>
                </a:srgbClr>
              </a:buClr>
              <a:buSzPct val="125000"/>
              <a:defRPr/>
            </a:pPr>
            <a:r>
              <a:rPr lang="en-US" sz="800" b="1" kern="1200" dirty="0">
                <a:latin typeface="Poppins" panose="00000500000000000000" pitchFamily="2" charset="0"/>
                <a:ea typeface="Calibri" panose="020F0502020204030204" pitchFamily="34" charset="0"/>
                <a:cs typeface="Poppins" panose="00000500000000000000" pitchFamily="2" charset="0"/>
              </a:rPr>
              <a:t>District scale exploration potential</a:t>
            </a:r>
          </a:p>
        </p:txBody>
      </p:sp>
    </p:spTree>
    <p:extLst>
      <p:ext uri="{BB962C8B-B14F-4D97-AF65-F5344CB8AC3E}">
        <p14:creationId xmlns:p14="http://schemas.microsoft.com/office/powerpoint/2010/main" val="343665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ED5443-BB84-A2DF-CA0B-C0019DE61CAF}"/>
              </a:ext>
            </a:extLst>
          </p:cNvPr>
          <p:cNvSpPr>
            <a:spLocks noGrp="1"/>
          </p:cNvSpPr>
          <p:nvPr>
            <p:ph type="sldNum" idx="12"/>
          </p:nvPr>
        </p:nvSpPr>
        <p:spPr/>
        <p:txBody>
          <a:bodyPr/>
          <a:lstStyle/>
          <a:p>
            <a:fld id="{00000000-1234-1234-1234-123412341234}" type="slidenum">
              <a:rPr lang="en" smtClean="0"/>
              <a:pPr/>
              <a:t>14</a:t>
            </a:fld>
            <a:endParaRPr lang="en"/>
          </a:p>
        </p:txBody>
      </p:sp>
      <p:sp>
        <p:nvSpPr>
          <p:cNvPr id="3" name="Title 2">
            <a:extLst>
              <a:ext uri="{FF2B5EF4-FFF2-40B4-BE49-F238E27FC236}">
                <a16:creationId xmlns:a16="http://schemas.microsoft.com/office/drawing/2014/main" id="{D53B6C71-8FD6-33BC-7AAA-EC2D46377A6E}"/>
              </a:ext>
            </a:extLst>
          </p:cNvPr>
          <p:cNvSpPr>
            <a:spLocks noGrp="1"/>
          </p:cNvSpPr>
          <p:nvPr>
            <p:ph type="title"/>
          </p:nvPr>
        </p:nvSpPr>
        <p:spPr/>
        <p:txBody>
          <a:bodyPr>
            <a:normAutofit fontScale="90000"/>
          </a:bodyPr>
          <a:lstStyle/>
          <a:p>
            <a:r>
              <a:rPr lang="en-US"/>
              <a:t>Newfoundland – A Maritime and Mining Province</a:t>
            </a:r>
            <a:endParaRPr lang="en-AU"/>
          </a:p>
        </p:txBody>
      </p:sp>
      <p:sp>
        <p:nvSpPr>
          <p:cNvPr id="4" name="TextBox 3">
            <a:extLst>
              <a:ext uri="{FF2B5EF4-FFF2-40B4-BE49-F238E27FC236}">
                <a16:creationId xmlns:a16="http://schemas.microsoft.com/office/drawing/2014/main" id="{8A2B39F8-8EB4-10DF-6B02-C4BBCED1A465}"/>
              </a:ext>
            </a:extLst>
          </p:cNvPr>
          <p:cNvSpPr txBox="1"/>
          <p:nvPr/>
        </p:nvSpPr>
        <p:spPr>
          <a:xfrm>
            <a:off x="3567417" y="3619162"/>
            <a:ext cx="5456429" cy="1336263"/>
          </a:xfrm>
          <a:prstGeom prst="rect">
            <a:avLst/>
          </a:prstGeom>
          <a:noFill/>
        </p:spPr>
        <p:txBody>
          <a:bodyPr wrap="square">
            <a:spAutoFit/>
          </a:bodyPr>
          <a:lstStyle/>
          <a:p>
            <a:pPr marL="285750" indent="-196850" algn="r">
              <a:spcBef>
                <a:spcPts val="450"/>
              </a:spcBef>
              <a:buClr>
                <a:srgbClr val="EEC600"/>
              </a:buClr>
              <a:buSzPct val="130000"/>
              <a:buFont typeface="Arial" panose="020B0604020202020204" pitchFamily="34" charset="0"/>
              <a:buChar char="•"/>
            </a:pPr>
            <a:r>
              <a:rPr lang="en-US" sz="1000" b="1">
                <a:solidFill>
                  <a:schemeClr val="tx1"/>
                </a:solidFill>
                <a:latin typeface="+mn-lt"/>
                <a:ea typeface="Calibri" panose="020F0502020204030204" pitchFamily="34" charset="0"/>
                <a:cs typeface="Calibri" panose="020F0502020204030204" pitchFamily="34" charset="0"/>
              </a:rPr>
              <a:t>Strong government support</a:t>
            </a:r>
          </a:p>
          <a:p>
            <a:pPr marL="285750" indent="-196850" algn="r">
              <a:spcBef>
                <a:spcPts val="450"/>
              </a:spcBef>
              <a:buClr>
                <a:srgbClr val="EEC600"/>
              </a:buClr>
              <a:buSzPct val="130000"/>
              <a:buFont typeface="Arial" panose="020B0604020202020204" pitchFamily="34" charset="0"/>
              <a:buChar char="•"/>
            </a:pPr>
            <a:r>
              <a:rPr lang="en-AU" sz="1000" b="1">
                <a:solidFill>
                  <a:schemeClr val="tx1"/>
                </a:solidFill>
                <a:latin typeface="+mn-lt"/>
                <a:ea typeface="Calibri" panose="020F0502020204030204" pitchFamily="34" charset="0"/>
                <a:cs typeface="Calibri" panose="020F0502020204030204" pitchFamily="34" charset="0"/>
              </a:rPr>
              <a:t>Mining sector contributes +32% to GDP</a:t>
            </a:r>
            <a:r>
              <a:rPr lang="en-AU" sz="1000" baseline="30000">
                <a:solidFill>
                  <a:schemeClr val="tx1"/>
                </a:solidFill>
                <a:latin typeface="+mn-lt"/>
                <a:ea typeface="Calibri" panose="020F0502020204030204" pitchFamily="34" charset="0"/>
                <a:cs typeface="Calibri" panose="020F0502020204030204" pitchFamily="34" charset="0"/>
              </a:rPr>
              <a:t>1</a:t>
            </a:r>
          </a:p>
          <a:p>
            <a:pPr marL="285750" indent="-196850" algn="r">
              <a:spcBef>
                <a:spcPts val="450"/>
              </a:spcBef>
              <a:buClr>
                <a:srgbClr val="EEC600"/>
              </a:buClr>
              <a:buSzPct val="130000"/>
              <a:buFont typeface="Arial" panose="020B0604020202020204" pitchFamily="34" charset="0"/>
              <a:buChar char="•"/>
            </a:pPr>
            <a:r>
              <a:rPr lang="en-US" sz="1000" b="1">
                <a:solidFill>
                  <a:schemeClr val="tx1"/>
                </a:solidFill>
                <a:latin typeface="+mn-lt"/>
                <a:ea typeface="Calibri" panose="020F0502020204030204" pitchFamily="34" charset="0"/>
                <a:cs typeface="Calibri" panose="020F0502020204030204" pitchFamily="34" charset="0"/>
              </a:rPr>
              <a:t>Skilled mining workforce readily available</a:t>
            </a:r>
          </a:p>
          <a:p>
            <a:pPr marL="285750" indent="-196850" algn="r">
              <a:spcBef>
                <a:spcPts val="450"/>
              </a:spcBef>
              <a:buClr>
                <a:srgbClr val="EEC600"/>
              </a:buClr>
              <a:buSzPct val="130000"/>
              <a:buFont typeface="Arial" panose="020B0604020202020204" pitchFamily="34" charset="0"/>
              <a:buChar char="•"/>
            </a:pPr>
            <a:r>
              <a:rPr lang="en-US" sz="1000" b="1">
                <a:solidFill>
                  <a:schemeClr val="tx1"/>
                </a:solidFill>
                <a:latin typeface="+mn-lt"/>
                <a:ea typeface="Calibri" panose="020F0502020204030204" pitchFamily="34" charset="0"/>
                <a:cs typeface="Calibri" panose="020F0502020204030204" pitchFamily="34" charset="0"/>
              </a:rPr>
              <a:t>Track record of expedited mine permitting</a:t>
            </a:r>
          </a:p>
          <a:p>
            <a:pPr marL="285750" indent="-196850" algn="r">
              <a:spcBef>
                <a:spcPts val="450"/>
              </a:spcBef>
              <a:buClr>
                <a:srgbClr val="EEC600"/>
              </a:buClr>
              <a:buSzPct val="130000"/>
              <a:buFont typeface="Arial" panose="020B0604020202020204" pitchFamily="34" charset="0"/>
              <a:buChar char="•"/>
            </a:pPr>
            <a:r>
              <a:rPr lang="en-US" sz="1000" b="1">
                <a:solidFill>
                  <a:schemeClr val="tx1"/>
                </a:solidFill>
                <a:latin typeface="+mn-lt"/>
                <a:ea typeface="Calibri" panose="020F0502020204030204" pitchFamily="34" charset="0"/>
                <a:cs typeface="Calibri" panose="020F0502020204030204" pitchFamily="34" charset="0"/>
              </a:rPr>
              <a:t>Rated Top 6 globally in 2024 by Fraser Institute</a:t>
            </a:r>
            <a:endParaRPr lang="en-AU" sz="1000" b="1">
              <a:solidFill>
                <a:schemeClr val="tx1"/>
              </a:solidFill>
              <a:latin typeface="+mn-lt"/>
              <a:ea typeface="Calibri" panose="020F0502020204030204" pitchFamily="34" charset="0"/>
              <a:cs typeface="Calibri" panose="020F0502020204030204" pitchFamily="34" charset="0"/>
            </a:endParaRPr>
          </a:p>
          <a:p>
            <a:pPr marL="285750" indent="-196850" algn="r">
              <a:spcBef>
                <a:spcPts val="450"/>
              </a:spcBef>
              <a:buClr>
                <a:srgbClr val="EEC600"/>
              </a:buClr>
              <a:buSzPct val="130000"/>
              <a:buFont typeface="Arial" panose="020B0604020202020204" pitchFamily="34" charset="0"/>
              <a:buChar char="•"/>
            </a:pPr>
            <a:r>
              <a:rPr lang="en-AU" sz="1000" b="1">
                <a:solidFill>
                  <a:schemeClr val="tx1"/>
                </a:solidFill>
                <a:latin typeface="+mn-lt"/>
                <a:ea typeface="Calibri" panose="020F0502020204030204" pitchFamily="34" charset="0"/>
                <a:cs typeface="Calibri" panose="020F0502020204030204" pitchFamily="34" charset="0"/>
              </a:rPr>
              <a:t>Hydro Power abundant throughout Newfoundland</a:t>
            </a:r>
          </a:p>
        </p:txBody>
      </p:sp>
      <p:grpSp>
        <p:nvGrpSpPr>
          <p:cNvPr id="5" name="Group 2">
            <a:extLst>
              <a:ext uri="{FF2B5EF4-FFF2-40B4-BE49-F238E27FC236}">
                <a16:creationId xmlns:a16="http://schemas.microsoft.com/office/drawing/2014/main" id="{52FBACA6-6CA5-9FB8-EA47-000BD27BED6D}"/>
              </a:ext>
            </a:extLst>
          </p:cNvPr>
          <p:cNvGrpSpPr>
            <a:grpSpLocks/>
          </p:cNvGrpSpPr>
          <p:nvPr/>
        </p:nvGrpSpPr>
        <p:grpSpPr bwMode="auto">
          <a:xfrm>
            <a:off x="159735" y="685397"/>
            <a:ext cx="2081610" cy="1406509"/>
            <a:chOff x="9745316" y="3617453"/>
            <a:chExt cx="13375048" cy="9036091"/>
          </a:xfrm>
          <a:solidFill>
            <a:schemeClr val="bg1">
              <a:lumMod val="85000"/>
            </a:schemeClr>
          </a:solidFill>
        </p:grpSpPr>
        <p:grpSp>
          <p:nvGrpSpPr>
            <p:cNvPr id="6" name="Group 3">
              <a:extLst>
                <a:ext uri="{FF2B5EF4-FFF2-40B4-BE49-F238E27FC236}">
                  <a16:creationId xmlns:a16="http://schemas.microsoft.com/office/drawing/2014/main" id="{C9E228A3-1D78-C106-345C-553EB0935C1A}"/>
                </a:ext>
              </a:extLst>
            </p:cNvPr>
            <p:cNvGrpSpPr>
              <a:grpSpLocks/>
            </p:cNvGrpSpPr>
            <p:nvPr/>
          </p:nvGrpSpPr>
          <p:grpSpPr bwMode="auto">
            <a:xfrm>
              <a:off x="9745316" y="3617453"/>
              <a:ext cx="13375048" cy="9036091"/>
              <a:chOff x="9745316" y="3617453"/>
              <a:chExt cx="13375048" cy="9036091"/>
            </a:xfrm>
            <a:grpFill/>
          </p:grpSpPr>
          <p:sp>
            <p:nvSpPr>
              <p:cNvPr id="8" name="Freeform 6">
                <a:extLst>
                  <a:ext uri="{FF2B5EF4-FFF2-40B4-BE49-F238E27FC236}">
                    <a16:creationId xmlns:a16="http://schemas.microsoft.com/office/drawing/2014/main" id="{B482B26C-4CD2-2BA8-6E8E-540668DA88E0}"/>
                  </a:ext>
                </a:extLst>
              </p:cNvPr>
              <p:cNvSpPr>
                <a:spLocks/>
              </p:cNvSpPr>
              <p:nvPr/>
            </p:nvSpPr>
            <p:spPr bwMode="auto">
              <a:xfrm>
                <a:off x="15280003" y="4552137"/>
                <a:ext cx="555070" cy="728325"/>
              </a:xfrm>
              <a:custGeom>
                <a:avLst/>
                <a:gdLst>
                  <a:gd name="T0" fmla="*/ 512372 w 78"/>
                  <a:gd name="T1" fmla="*/ 251369 h 113"/>
                  <a:gd name="T2" fmla="*/ 469675 w 78"/>
                  <a:gd name="T3" fmla="*/ 283596 h 113"/>
                  <a:gd name="T4" fmla="*/ 434093 w 78"/>
                  <a:gd name="T5" fmla="*/ 283596 h 113"/>
                  <a:gd name="T6" fmla="*/ 462558 w 78"/>
                  <a:gd name="T7" fmla="*/ 244923 h 113"/>
                  <a:gd name="T8" fmla="*/ 512372 w 78"/>
                  <a:gd name="T9" fmla="*/ 90235 h 113"/>
                  <a:gd name="T10" fmla="*/ 469675 w 78"/>
                  <a:gd name="T11" fmla="*/ 77344 h 113"/>
                  <a:gd name="T12" fmla="*/ 462558 w 78"/>
                  <a:gd name="T13" fmla="*/ 6445 h 113"/>
                  <a:gd name="T14" fmla="*/ 362930 w 78"/>
                  <a:gd name="T15" fmla="*/ 25781 h 113"/>
                  <a:gd name="T16" fmla="*/ 327349 w 78"/>
                  <a:gd name="T17" fmla="*/ 58008 h 113"/>
                  <a:gd name="T18" fmla="*/ 284651 w 78"/>
                  <a:gd name="T19" fmla="*/ 38672 h 113"/>
                  <a:gd name="T20" fmla="*/ 256186 w 78"/>
                  <a:gd name="T21" fmla="*/ 45117 h 113"/>
                  <a:gd name="T22" fmla="*/ 177907 w 78"/>
                  <a:gd name="T23" fmla="*/ 103126 h 113"/>
                  <a:gd name="T24" fmla="*/ 170791 w 78"/>
                  <a:gd name="T25" fmla="*/ 109571 h 113"/>
                  <a:gd name="T26" fmla="*/ 135209 w 78"/>
                  <a:gd name="T27" fmla="*/ 167579 h 113"/>
                  <a:gd name="T28" fmla="*/ 220605 w 78"/>
                  <a:gd name="T29" fmla="*/ 212697 h 113"/>
                  <a:gd name="T30" fmla="*/ 213488 w 78"/>
                  <a:gd name="T31" fmla="*/ 225587 h 113"/>
                  <a:gd name="T32" fmla="*/ 213488 w 78"/>
                  <a:gd name="T33" fmla="*/ 315822 h 113"/>
                  <a:gd name="T34" fmla="*/ 192140 w 78"/>
                  <a:gd name="T35" fmla="*/ 328713 h 113"/>
                  <a:gd name="T36" fmla="*/ 142326 w 78"/>
                  <a:gd name="T37" fmla="*/ 283596 h 113"/>
                  <a:gd name="T38" fmla="*/ 78279 w 78"/>
                  <a:gd name="T39" fmla="*/ 212697 h 113"/>
                  <a:gd name="T40" fmla="*/ 0 w 78"/>
                  <a:gd name="T41" fmla="*/ 302932 h 113"/>
                  <a:gd name="T42" fmla="*/ 42698 w 78"/>
                  <a:gd name="T43" fmla="*/ 406057 h 113"/>
                  <a:gd name="T44" fmla="*/ 106744 w 78"/>
                  <a:gd name="T45" fmla="*/ 457620 h 113"/>
                  <a:gd name="T46" fmla="*/ 156558 w 78"/>
                  <a:gd name="T47" fmla="*/ 528519 h 113"/>
                  <a:gd name="T48" fmla="*/ 234837 w 78"/>
                  <a:gd name="T49" fmla="*/ 689653 h 113"/>
                  <a:gd name="T50" fmla="*/ 341582 w 78"/>
                  <a:gd name="T51" fmla="*/ 715434 h 113"/>
                  <a:gd name="T52" fmla="*/ 398512 w 78"/>
                  <a:gd name="T53" fmla="*/ 663871 h 113"/>
                  <a:gd name="T54" fmla="*/ 498140 w 78"/>
                  <a:gd name="T55" fmla="*/ 573637 h 113"/>
                  <a:gd name="T56" fmla="*/ 512372 w 78"/>
                  <a:gd name="T57" fmla="*/ 509183 h 113"/>
                  <a:gd name="T58" fmla="*/ 505256 w 78"/>
                  <a:gd name="T59" fmla="*/ 373831 h 113"/>
                  <a:gd name="T60" fmla="*/ 491023 w 78"/>
                  <a:gd name="T61" fmla="*/ 348049 h 113"/>
                  <a:gd name="T62" fmla="*/ 547954 w 78"/>
                  <a:gd name="T63" fmla="*/ 322268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 h="113">
                    <a:moveTo>
                      <a:pt x="77" y="42"/>
                    </a:moveTo>
                    <a:cubicBezTo>
                      <a:pt x="76" y="40"/>
                      <a:pt x="74" y="39"/>
                      <a:pt x="72" y="39"/>
                    </a:cubicBezTo>
                    <a:cubicBezTo>
                      <a:pt x="71" y="39"/>
                      <a:pt x="71" y="39"/>
                      <a:pt x="71" y="39"/>
                    </a:cubicBezTo>
                    <a:cubicBezTo>
                      <a:pt x="69" y="39"/>
                      <a:pt x="67" y="41"/>
                      <a:pt x="66" y="44"/>
                    </a:cubicBezTo>
                    <a:cubicBezTo>
                      <a:pt x="65" y="44"/>
                      <a:pt x="65" y="45"/>
                      <a:pt x="65" y="45"/>
                    </a:cubicBezTo>
                    <a:cubicBezTo>
                      <a:pt x="64" y="44"/>
                      <a:pt x="62" y="44"/>
                      <a:pt x="61" y="44"/>
                    </a:cubicBezTo>
                    <a:cubicBezTo>
                      <a:pt x="60" y="44"/>
                      <a:pt x="59" y="44"/>
                      <a:pt x="59" y="43"/>
                    </a:cubicBezTo>
                    <a:cubicBezTo>
                      <a:pt x="60" y="42"/>
                      <a:pt x="63" y="39"/>
                      <a:pt x="65" y="38"/>
                    </a:cubicBezTo>
                    <a:cubicBezTo>
                      <a:pt x="69" y="36"/>
                      <a:pt x="71" y="34"/>
                      <a:pt x="72" y="33"/>
                    </a:cubicBezTo>
                    <a:cubicBezTo>
                      <a:pt x="74" y="28"/>
                      <a:pt x="78" y="18"/>
                      <a:pt x="72" y="14"/>
                    </a:cubicBezTo>
                    <a:cubicBezTo>
                      <a:pt x="71" y="13"/>
                      <a:pt x="69" y="13"/>
                      <a:pt x="68" y="12"/>
                    </a:cubicBezTo>
                    <a:cubicBezTo>
                      <a:pt x="67" y="12"/>
                      <a:pt x="67" y="12"/>
                      <a:pt x="66" y="12"/>
                    </a:cubicBezTo>
                    <a:cubicBezTo>
                      <a:pt x="66" y="11"/>
                      <a:pt x="67" y="10"/>
                      <a:pt x="67" y="9"/>
                    </a:cubicBezTo>
                    <a:cubicBezTo>
                      <a:pt x="68" y="8"/>
                      <a:pt x="69" y="4"/>
                      <a:pt x="65" y="1"/>
                    </a:cubicBezTo>
                    <a:cubicBezTo>
                      <a:pt x="65" y="0"/>
                      <a:pt x="63" y="0"/>
                      <a:pt x="62" y="0"/>
                    </a:cubicBezTo>
                    <a:cubicBezTo>
                      <a:pt x="58" y="0"/>
                      <a:pt x="53" y="3"/>
                      <a:pt x="51" y="4"/>
                    </a:cubicBezTo>
                    <a:cubicBezTo>
                      <a:pt x="51" y="5"/>
                      <a:pt x="50" y="6"/>
                      <a:pt x="49" y="6"/>
                    </a:cubicBezTo>
                    <a:cubicBezTo>
                      <a:pt x="48" y="7"/>
                      <a:pt x="47" y="9"/>
                      <a:pt x="46" y="9"/>
                    </a:cubicBezTo>
                    <a:cubicBezTo>
                      <a:pt x="45" y="9"/>
                      <a:pt x="45" y="8"/>
                      <a:pt x="44" y="8"/>
                    </a:cubicBezTo>
                    <a:cubicBezTo>
                      <a:pt x="43" y="7"/>
                      <a:pt x="42" y="6"/>
                      <a:pt x="40" y="6"/>
                    </a:cubicBezTo>
                    <a:cubicBezTo>
                      <a:pt x="39" y="6"/>
                      <a:pt x="39" y="7"/>
                      <a:pt x="38" y="7"/>
                    </a:cubicBezTo>
                    <a:cubicBezTo>
                      <a:pt x="37" y="7"/>
                      <a:pt x="36" y="7"/>
                      <a:pt x="36" y="7"/>
                    </a:cubicBezTo>
                    <a:cubicBezTo>
                      <a:pt x="29" y="9"/>
                      <a:pt x="27" y="9"/>
                      <a:pt x="26" y="11"/>
                    </a:cubicBezTo>
                    <a:cubicBezTo>
                      <a:pt x="24" y="13"/>
                      <a:pt x="25" y="15"/>
                      <a:pt x="25" y="16"/>
                    </a:cubicBezTo>
                    <a:cubicBezTo>
                      <a:pt x="25" y="16"/>
                      <a:pt x="25" y="16"/>
                      <a:pt x="25" y="16"/>
                    </a:cubicBezTo>
                    <a:cubicBezTo>
                      <a:pt x="25" y="16"/>
                      <a:pt x="25" y="16"/>
                      <a:pt x="24" y="17"/>
                    </a:cubicBezTo>
                    <a:cubicBezTo>
                      <a:pt x="23" y="17"/>
                      <a:pt x="22" y="18"/>
                      <a:pt x="21" y="19"/>
                    </a:cubicBezTo>
                    <a:cubicBezTo>
                      <a:pt x="20" y="20"/>
                      <a:pt x="17" y="23"/>
                      <a:pt x="19" y="26"/>
                    </a:cubicBezTo>
                    <a:cubicBezTo>
                      <a:pt x="20" y="30"/>
                      <a:pt x="24" y="31"/>
                      <a:pt x="28" y="32"/>
                    </a:cubicBezTo>
                    <a:cubicBezTo>
                      <a:pt x="29" y="32"/>
                      <a:pt x="30" y="32"/>
                      <a:pt x="31" y="33"/>
                    </a:cubicBezTo>
                    <a:cubicBezTo>
                      <a:pt x="31" y="33"/>
                      <a:pt x="31" y="33"/>
                      <a:pt x="31" y="33"/>
                    </a:cubicBezTo>
                    <a:cubicBezTo>
                      <a:pt x="31" y="33"/>
                      <a:pt x="30" y="34"/>
                      <a:pt x="30" y="35"/>
                    </a:cubicBezTo>
                    <a:cubicBezTo>
                      <a:pt x="29" y="37"/>
                      <a:pt x="27" y="40"/>
                      <a:pt x="29" y="43"/>
                    </a:cubicBezTo>
                    <a:cubicBezTo>
                      <a:pt x="30" y="45"/>
                      <a:pt x="30" y="47"/>
                      <a:pt x="30" y="49"/>
                    </a:cubicBezTo>
                    <a:cubicBezTo>
                      <a:pt x="30" y="49"/>
                      <a:pt x="30" y="50"/>
                      <a:pt x="29" y="50"/>
                    </a:cubicBezTo>
                    <a:cubicBezTo>
                      <a:pt x="28" y="51"/>
                      <a:pt x="28" y="51"/>
                      <a:pt x="27" y="51"/>
                    </a:cubicBezTo>
                    <a:cubicBezTo>
                      <a:pt x="25" y="51"/>
                      <a:pt x="22" y="49"/>
                      <a:pt x="21" y="47"/>
                    </a:cubicBezTo>
                    <a:cubicBezTo>
                      <a:pt x="21" y="46"/>
                      <a:pt x="20" y="45"/>
                      <a:pt x="20" y="44"/>
                    </a:cubicBezTo>
                    <a:cubicBezTo>
                      <a:pt x="19" y="40"/>
                      <a:pt x="17" y="35"/>
                      <a:pt x="13" y="33"/>
                    </a:cubicBezTo>
                    <a:cubicBezTo>
                      <a:pt x="12" y="33"/>
                      <a:pt x="11" y="33"/>
                      <a:pt x="11" y="33"/>
                    </a:cubicBezTo>
                    <a:cubicBezTo>
                      <a:pt x="9" y="33"/>
                      <a:pt x="7" y="34"/>
                      <a:pt x="5" y="36"/>
                    </a:cubicBezTo>
                    <a:cubicBezTo>
                      <a:pt x="2" y="39"/>
                      <a:pt x="0" y="44"/>
                      <a:pt x="0" y="47"/>
                    </a:cubicBezTo>
                    <a:cubicBezTo>
                      <a:pt x="1" y="51"/>
                      <a:pt x="2" y="54"/>
                      <a:pt x="4" y="57"/>
                    </a:cubicBezTo>
                    <a:cubicBezTo>
                      <a:pt x="5" y="59"/>
                      <a:pt x="6" y="61"/>
                      <a:pt x="6" y="63"/>
                    </a:cubicBezTo>
                    <a:cubicBezTo>
                      <a:pt x="8" y="67"/>
                      <a:pt x="10" y="69"/>
                      <a:pt x="12" y="70"/>
                    </a:cubicBezTo>
                    <a:cubicBezTo>
                      <a:pt x="13" y="70"/>
                      <a:pt x="14" y="71"/>
                      <a:pt x="15" y="71"/>
                    </a:cubicBezTo>
                    <a:cubicBezTo>
                      <a:pt x="16" y="73"/>
                      <a:pt x="17" y="75"/>
                      <a:pt x="19" y="77"/>
                    </a:cubicBezTo>
                    <a:cubicBezTo>
                      <a:pt x="20" y="79"/>
                      <a:pt x="21" y="80"/>
                      <a:pt x="22" y="82"/>
                    </a:cubicBezTo>
                    <a:cubicBezTo>
                      <a:pt x="25" y="86"/>
                      <a:pt x="26" y="90"/>
                      <a:pt x="28" y="94"/>
                    </a:cubicBezTo>
                    <a:cubicBezTo>
                      <a:pt x="29" y="99"/>
                      <a:pt x="30" y="103"/>
                      <a:pt x="33" y="107"/>
                    </a:cubicBezTo>
                    <a:cubicBezTo>
                      <a:pt x="35" y="109"/>
                      <a:pt x="38" y="113"/>
                      <a:pt x="42" y="113"/>
                    </a:cubicBezTo>
                    <a:cubicBezTo>
                      <a:pt x="45" y="113"/>
                      <a:pt x="47" y="112"/>
                      <a:pt x="48" y="111"/>
                    </a:cubicBezTo>
                    <a:cubicBezTo>
                      <a:pt x="51" y="108"/>
                      <a:pt x="51" y="105"/>
                      <a:pt x="51" y="102"/>
                    </a:cubicBezTo>
                    <a:cubicBezTo>
                      <a:pt x="53" y="102"/>
                      <a:pt x="54" y="103"/>
                      <a:pt x="56" y="103"/>
                    </a:cubicBezTo>
                    <a:cubicBezTo>
                      <a:pt x="59" y="103"/>
                      <a:pt x="61" y="102"/>
                      <a:pt x="63" y="101"/>
                    </a:cubicBezTo>
                    <a:cubicBezTo>
                      <a:pt x="68" y="97"/>
                      <a:pt x="69" y="93"/>
                      <a:pt x="70" y="89"/>
                    </a:cubicBezTo>
                    <a:cubicBezTo>
                      <a:pt x="70" y="87"/>
                      <a:pt x="70" y="86"/>
                      <a:pt x="70" y="85"/>
                    </a:cubicBezTo>
                    <a:cubicBezTo>
                      <a:pt x="71" y="83"/>
                      <a:pt x="72" y="81"/>
                      <a:pt x="72" y="79"/>
                    </a:cubicBezTo>
                    <a:cubicBezTo>
                      <a:pt x="74" y="76"/>
                      <a:pt x="75" y="73"/>
                      <a:pt x="75" y="69"/>
                    </a:cubicBezTo>
                    <a:cubicBezTo>
                      <a:pt x="76" y="64"/>
                      <a:pt x="74" y="61"/>
                      <a:pt x="71" y="58"/>
                    </a:cubicBezTo>
                    <a:cubicBezTo>
                      <a:pt x="71" y="58"/>
                      <a:pt x="70" y="57"/>
                      <a:pt x="69" y="56"/>
                    </a:cubicBezTo>
                    <a:cubicBezTo>
                      <a:pt x="69" y="55"/>
                      <a:pt x="69" y="55"/>
                      <a:pt x="69" y="54"/>
                    </a:cubicBezTo>
                    <a:cubicBezTo>
                      <a:pt x="69" y="54"/>
                      <a:pt x="70" y="54"/>
                      <a:pt x="70" y="54"/>
                    </a:cubicBezTo>
                    <a:cubicBezTo>
                      <a:pt x="73" y="54"/>
                      <a:pt x="76" y="52"/>
                      <a:pt x="77" y="50"/>
                    </a:cubicBezTo>
                    <a:cubicBezTo>
                      <a:pt x="78" y="48"/>
                      <a:pt x="78" y="45"/>
                      <a:pt x="77" y="4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9" name="Freeform 7">
                <a:extLst>
                  <a:ext uri="{FF2B5EF4-FFF2-40B4-BE49-F238E27FC236}">
                    <a16:creationId xmlns:a16="http://schemas.microsoft.com/office/drawing/2014/main" id="{2349BBF0-AECF-BDF4-9082-E80F6E50BA40}"/>
                  </a:ext>
                </a:extLst>
              </p:cNvPr>
              <p:cNvSpPr>
                <a:spLocks/>
              </p:cNvSpPr>
              <p:nvPr/>
            </p:nvSpPr>
            <p:spPr bwMode="auto">
              <a:xfrm>
                <a:off x="15373404" y="5615492"/>
                <a:ext cx="445657" cy="395723"/>
              </a:xfrm>
              <a:custGeom>
                <a:avLst/>
                <a:gdLst>
                  <a:gd name="T0" fmla="*/ 445657 w 63"/>
                  <a:gd name="T1" fmla="*/ 298414 h 61"/>
                  <a:gd name="T2" fmla="*/ 410287 w 63"/>
                  <a:gd name="T3" fmla="*/ 259490 h 61"/>
                  <a:gd name="T4" fmla="*/ 389066 w 63"/>
                  <a:gd name="T5" fmla="*/ 240029 h 61"/>
                  <a:gd name="T6" fmla="*/ 374918 w 63"/>
                  <a:gd name="T7" fmla="*/ 194618 h 61"/>
                  <a:gd name="T8" fmla="*/ 353696 w 63"/>
                  <a:gd name="T9" fmla="*/ 123258 h 61"/>
                  <a:gd name="T10" fmla="*/ 311253 w 63"/>
                  <a:gd name="T11" fmla="*/ 84334 h 61"/>
                  <a:gd name="T12" fmla="*/ 261735 w 63"/>
                  <a:gd name="T13" fmla="*/ 38924 h 61"/>
                  <a:gd name="T14" fmla="*/ 205144 w 63"/>
                  <a:gd name="T15" fmla="*/ 0 h 61"/>
                  <a:gd name="T16" fmla="*/ 141478 w 63"/>
                  <a:gd name="T17" fmla="*/ 38924 h 61"/>
                  <a:gd name="T18" fmla="*/ 120257 w 63"/>
                  <a:gd name="T19" fmla="*/ 103796 h 61"/>
                  <a:gd name="T20" fmla="*/ 99035 w 63"/>
                  <a:gd name="T21" fmla="*/ 155694 h 61"/>
                  <a:gd name="T22" fmla="*/ 70739 w 63"/>
                  <a:gd name="T23" fmla="*/ 162182 h 61"/>
                  <a:gd name="T24" fmla="*/ 7074 w 63"/>
                  <a:gd name="T25" fmla="*/ 201105 h 61"/>
                  <a:gd name="T26" fmla="*/ 7074 w 63"/>
                  <a:gd name="T27" fmla="*/ 240029 h 61"/>
                  <a:gd name="T28" fmla="*/ 84887 w 63"/>
                  <a:gd name="T29" fmla="*/ 272465 h 61"/>
                  <a:gd name="T30" fmla="*/ 106109 w 63"/>
                  <a:gd name="T31" fmla="*/ 278952 h 61"/>
                  <a:gd name="T32" fmla="*/ 148552 w 63"/>
                  <a:gd name="T33" fmla="*/ 311389 h 61"/>
                  <a:gd name="T34" fmla="*/ 183922 w 63"/>
                  <a:gd name="T35" fmla="*/ 350312 h 61"/>
                  <a:gd name="T36" fmla="*/ 304179 w 63"/>
                  <a:gd name="T37" fmla="*/ 395723 h 61"/>
                  <a:gd name="T38" fmla="*/ 304179 w 63"/>
                  <a:gd name="T39" fmla="*/ 395723 h 61"/>
                  <a:gd name="T40" fmla="*/ 431509 w 63"/>
                  <a:gd name="T41" fmla="*/ 330850 h 61"/>
                  <a:gd name="T42" fmla="*/ 445657 w 63"/>
                  <a:gd name="T43" fmla="*/ 298414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3" h="61">
                    <a:moveTo>
                      <a:pt x="63" y="46"/>
                    </a:moveTo>
                    <a:cubicBezTo>
                      <a:pt x="63" y="43"/>
                      <a:pt x="60" y="41"/>
                      <a:pt x="58" y="40"/>
                    </a:cubicBezTo>
                    <a:cubicBezTo>
                      <a:pt x="57" y="39"/>
                      <a:pt x="56" y="38"/>
                      <a:pt x="55" y="37"/>
                    </a:cubicBezTo>
                    <a:cubicBezTo>
                      <a:pt x="54" y="35"/>
                      <a:pt x="53" y="33"/>
                      <a:pt x="53" y="30"/>
                    </a:cubicBezTo>
                    <a:cubicBezTo>
                      <a:pt x="53" y="26"/>
                      <a:pt x="53" y="22"/>
                      <a:pt x="50" y="19"/>
                    </a:cubicBezTo>
                    <a:cubicBezTo>
                      <a:pt x="48" y="16"/>
                      <a:pt x="46" y="14"/>
                      <a:pt x="44" y="13"/>
                    </a:cubicBezTo>
                    <a:cubicBezTo>
                      <a:pt x="41" y="11"/>
                      <a:pt x="39" y="9"/>
                      <a:pt x="37" y="6"/>
                    </a:cubicBezTo>
                    <a:cubicBezTo>
                      <a:pt x="35" y="2"/>
                      <a:pt x="32" y="0"/>
                      <a:pt x="29" y="0"/>
                    </a:cubicBezTo>
                    <a:cubicBezTo>
                      <a:pt x="26" y="0"/>
                      <a:pt x="23" y="2"/>
                      <a:pt x="20" y="6"/>
                    </a:cubicBezTo>
                    <a:cubicBezTo>
                      <a:pt x="18" y="9"/>
                      <a:pt x="18" y="13"/>
                      <a:pt x="17" y="16"/>
                    </a:cubicBezTo>
                    <a:cubicBezTo>
                      <a:pt x="17" y="19"/>
                      <a:pt x="16" y="23"/>
                      <a:pt x="14" y="24"/>
                    </a:cubicBezTo>
                    <a:cubicBezTo>
                      <a:pt x="13" y="25"/>
                      <a:pt x="12" y="25"/>
                      <a:pt x="10" y="25"/>
                    </a:cubicBezTo>
                    <a:cubicBezTo>
                      <a:pt x="7" y="26"/>
                      <a:pt x="3" y="27"/>
                      <a:pt x="1" y="31"/>
                    </a:cubicBezTo>
                    <a:cubicBezTo>
                      <a:pt x="0" y="34"/>
                      <a:pt x="1" y="36"/>
                      <a:pt x="1" y="37"/>
                    </a:cubicBezTo>
                    <a:cubicBezTo>
                      <a:pt x="3" y="41"/>
                      <a:pt x="8" y="41"/>
                      <a:pt x="12" y="42"/>
                    </a:cubicBezTo>
                    <a:cubicBezTo>
                      <a:pt x="13" y="42"/>
                      <a:pt x="14" y="42"/>
                      <a:pt x="15" y="43"/>
                    </a:cubicBezTo>
                    <a:cubicBezTo>
                      <a:pt x="18" y="43"/>
                      <a:pt x="19" y="46"/>
                      <a:pt x="21" y="48"/>
                    </a:cubicBezTo>
                    <a:cubicBezTo>
                      <a:pt x="22" y="50"/>
                      <a:pt x="24" y="52"/>
                      <a:pt x="26" y="54"/>
                    </a:cubicBezTo>
                    <a:cubicBezTo>
                      <a:pt x="27" y="54"/>
                      <a:pt x="37" y="61"/>
                      <a:pt x="43" y="61"/>
                    </a:cubicBezTo>
                    <a:cubicBezTo>
                      <a:pt x="43" y="61"/>
                      <a:pt x="43" y="61"/>
                      <a:pt x="43" y="61"/>
                    </a:cubicBezTo>
                    <a:cubicBezTo>
                      <a:pt x="48" y="61"/>
                      <a:pt x="59" y="53"/>
                      <a:pt x="61" y="51"/>
                    </a:cubicBezTo>
                    <a:cubicBezTo>
                      <a:pt x="63" y="49"/>
                      <a:pt x="63" y="47"/>
                      <a:pt x="63" y="4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0" name="Freeform 9">
                <a:extLst>
                  <a:ext uri="{FF2B5EF4-FFF2-40B4-BE49-F238E27FC236}">
                    <a16:creationId xmlns:a16="http://schemas.microsoft.com/office/drawing/2014/main" id="{A7BAEED7-41E7-DEDB-A07A-911F1EA72EE6}"/>
                  </a:ext>
                </a:extLst>
              </p:cNvPr>
              <p:cNvSpPr>
                <a:spLocks/>
              </p:cNvSpPr>
              <p:nvPr/>
            </p:nvSpPr>
            <p:spPr bwMode="auto">
              <a:xfrm>
                <a:off x="13836287" y="4442889"/>
                <a:ext cx="885977" cy="927401"/>
              </a:xfrm>
              <a:custGeom>
                <a:avLst/>
                <a:gdLst>
                  <a:gd name="T0" fmla="*/ 779660 w 125"/>
                  <a:gd name="T1" fmla="*/ 328455 h 144"/>
                  <a:gd name="T2" fmla="*/ 765484 w 125"/>
                  <a:gd name="T3" fmla="*/ 322014 h 144"/>
                  <a:gd name="T4" fmla="*/ 786748 w 125"/>
                  <a:gd name="T5" fmla="*/ 225410 h 144"/>
                  <a:gd name="T6" fmla="*/ 680430 w 125"/>
                  <a:gd name="T7" fmla="*/ 122365 h 144"/>
                  <a:gd name="T8" fmla="*/ 602464 w 125"/>
                  <a:gd name="T9" fmla="*/ 167447 h 144"/>
                  <a:gd name="T10" fmla="*/ 567025 w 125"/>
                  <a:gd name="T11" fmla="*/ 193209 h 144"/>
                  <a:gd name="T12" fmla="*/ 574113 w 125"/>
                  <a:gd name="T13" fmla="*/ 173888 h 144"/>
                  <a:gd name="T14" fmla="*/ 630816 w 125"/>
                  <a:gd name="T15" fmla="*/ 115925 h 144"/>
                  <a:gd name="T16" fmla="*/ 652079 w 125"/>
                  <a:gd name="T17" fmla="*/ 25761 h 144"/>
                  <a:gd name="T18" fmla="*/ 602464 w 125"/>
                  <a:gd name="T19" fmla="*/ 0 h 144"/>
                  <a:gd name="T20" fmla="*/ 531586 w 125"/>
                  <a:gd name="T21" fmla="*/ 6440 h 144"/>
                  <a:gd name="T22" fmla="*/ 432357 w 125"/>
                  <a:gd name="T23" fmla="*/ 12881 h 144"/>
                  <a:gd name="T24" fmla="*/ 382742 w 125"/>
                  <a:gd name="T25" fmla="*/ 19321 h 144"/>
                  <a:gd name="T26" fmla="*/ 255161 w 125"/>
                  <a:gd name="T27" fmla="*/ 57963 h 144"/>
                  <a:gd name="T28" fmla="*/ 184283 w 125"/>
                  <a:gd name="T29" fmla="*/ 115925 h 144"/>
                  <a:gd name="T30" fmla="*/ 191371 w 125"/>
                  <a:gd name="T31" fmla="*/ 148127 h 144"/>
                  <a:gd name="T32" fmla="*/ 99229 w 125"/>
                  <a:gd name="T33" fmla="*/ 186768 h 144"/>
                  <a:gd name="T34" fmla="*/ 56703 w 125"/>
                  <a:gd name="T35" fmla="*/ 244731 h 144"/>
                  <a:gd name="T36" fmla="*/ 134669 w 125"/>
                  <a:gd name="T37" fmla="*/ 302693 h 144"/>
                  <a:gd name="T38" fmla="*/ 148844 w 125"/>
                  <a:gd name="T39" fmla="*/ 309134 h 144"/>
                  <a:gd name="T40" fmla="*/ 85054 w 125"/>
                  <a:gd name="T41" fmla="*/ 334895 h 144"/>
                  <a:gd name="T42" fmla="*/ 120493 w 125"/>
                  <a:gd name="T43" fmla="*/ 392857 h 144"/>
                  <a:gd name="T44" fmla="*/ 170108 w 125"/>
                  <a:gd name="T45" fmla="*/ 392857 h 144"/>
                  <a:gd name="T46" fmla="*/ 198459 w 125"/>
                  <a:gd name="T47" fmla="*/ 392857 h 144"/>
                  <a:gd name="T48" fmla="*/ 262249 w 125"/>
                  <a:gd name="T49" fmla="*/ 405738 h 144"/>
                  <a:gd name="T50" fmla="*/ 276425 w 125"/>
                  <a:gd name="T51" fmla="*/ 405738 h 144"/>
                  <a:gd name="T52" fmla="*/ 304776 w 125"/>
                  <a:gd name="T53" fmla="*/ 405738 h 144"/>
                  <a:gd name="T54" fmla="*/ 240986 w 125"/>
                  <a:gd name="T55" fmla="*/ 412178 h 144"/>
                  <a:gd name="T56" fmla="*/ 120493 w 125"/>
                  <a:gd name="T57" fmla="*/ 405738 h 144"/>
                  <a:gd name="T58" fmla="*/ 21263 w 125"/>
                  <a:gd name="T59" fmla="*/ 463701 h 144"/>
                  <a:gd name="T60" fmla="*/ 127581 w 125"/>
                  <a:gd name="T61" fmla="*/ 598946 h 144"/>
                  <a:gd name="T62" fmla="*/ 269337 w 125"/>
                  <a:gd name="T63" fmla="*/ 656909 h 144"/>
                  <a:gd name="T64" fmla="*/ 354391 w 125"/>
                  <a:gd name="T65" fmla="*/ 676230 h 144"/>
                  <a:gd name="T66" fmla="*/ 425269 w 125"/>
                  <a:gd name="T67" fmla="*/ 708431 h 144"/>
                  <a:gd name="T68" fmla="*/ 467796 w 125"/>
                  <a:gd name="T69" fmla="*/ 740633 h 144"/>
                  <a:gd name="T70" fmla="*/ 474884 w 125"/>
                  <a:gd name="T71" fmla="*/ 792155 h 144"/>
                  <a:gd name="T72" fmla="*/ 382742 w 125"/>
                  <a:gd name="T73" fmla="*/ 747073 h 144"/>
                  <a:gd name="T74" fmla="*/ 134669 w 125"/>
                  <a:gd name="T75" fmla="*/ 676230 h 144"/>
                  <a:gd name="T76" fmla="*/ 99229 w 125"/>
                  <a:gd name="T77" fmla="*/ 669790 h 144"/>
                  <a:gd name="T78" fmla="*/ 0 w 125"/>
                  <a:gd name="T79" fmla="*/ 689110 h 144"/>
                  <a:gd name="T80" fmla="*/ 885977 w 125"/>
                  <a:gd name="T81" fmla="*/ 270492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5" h="144">
                    <a:moveTo>
                      <a:pt x="117" y="48"/>
                    </a:moveTo>
                    <a:cubicBezTo>
                      <a:pt x="115" y="50"/>
                      <a:pt x="112" y="51"/>
                      <a:pt x="110" y="51"/>
                    </a:cubicBezTo>
                    <a:cubicBezTo>
                      <a:pt x="109" y="51"/>
                      <a:pt x="109" y="51"/>
                      <a:pt x="108" y="51"/>
                    </a:cubicBezTo>
                    <a:cubicBezTo>
                      <a:pt x="108" y="50"/>
                      <a:pt x="108" y="50"/>
                      <a:pt x="108" y="50"/>
                    </a:cubicBezTo>
                    <a:cubicBezTo>
                      <a:pt x="108" y="50"/>
                      <a:pt x="109" y="48"/>
                      <a:pt x="109" y="47"/>
                    </a:cubicBezTo>
                    <a:cubicBezTo>
                      <a:pt x="111" y="44"/>
                      <a:pt x="114" y="40"/>
                      <a:pt x="111" y="35"/>
                    </a:cubicBezTo>
                    <a:cubicBezTo>
                      <a:pt x="110" y="34"/>
                      <a:pt x="110" y="33"/>
                      <a:pt x="109" y="31"/>
                    </a:cubicBezTo>
                    <a:cubicBezTo>
                      <a:pt x="106" y="26"/>
                      <a:pt x="103" y="19"/>
                      <a:pt x="96" y="19"/>
                    </a:cubicBezTo>
                    <a:cubicBezTo>
                      <a:pt x="95" y="19"/>
                      <a:pt x="95" y="19"/>
                      <a:pt x="95" y="19"/>
                    </a:cubicBezTo>
                    <a:cubicBezTo>
                      <a:pt x="90" y="20"/>
                      <a:pt x="87" y="23"/>
                      <a:pt x="85" y="26"/>
                    </a:cubicBezTo>
                    <a:cubicBezTo>
                      <a:pt x="83" y="30"/>
                      <a:pt x="83" y="30"/>
                      <a:pt x="80" y="30"/>
                    </a:cubicBezTo>
                    <a:cubicBezTo>
                      <a:pt x="80" y="30"/>
                      <a:pt x="80" y="30"/>
                      <a:pt x="80" y="30"/>
                    </a:cubicBezTo>
                    <a:cubicBezTo>
                      <a:pt x="79" y="30"/>
                      <a:pt x="79" y="30"/>
                      <a:pt x="78" y="30"/>
                    </a:cubicBezTo>
                    <a:cubicBezTo>
                      <a:pt x="79" y="29"/>
                      <a:pt x="80" y="28"/>
                      <a:pt x="81" y="27"/>
                    </a:cubicBezTo>
                    <a:cubicBezTo>
                      <a:pt x="82" y="27"/>
                      <a:pt x="82" y="27"/>
                      <a:pt x="83" y="26"/>
                    </a:cubicBezTo>
                    <a:cubicBezTo>
                      <a:pt x="86" y="24"/>
                      <a:pt x="88" y="21"/>
                      <a:pt x="89" y="18"/>
                    </a:cubicBezTo>
                    <a:cubicBezTo>
                      <a:pt x="90" y="17"/>
                      <a:pt x="91" y="16"/>
                      <a:pt x="92" y="14"/>
                    </a:cubicBezTo>
                    <a:cubicBezTo>
                      <a:pt x="94" y="12"/>
                      <a:pt x="94" y="8"/>
                      <a:pt x="92" y="4"/>
                    </a:cubicBezTo>
                    <a:cubicBezTo>
                      <a:pt x="91" y="2"/>
                      <a:pt x="89" y="0"/>
                      <a:pt x="87" y="0"/>
                    </a:cubicBezTo>
                    <a:cubicBezTo>
                      <a:pt x="86" y="0"/>
                      <a:pt x="85" y="0"/>
                      <a:pt x="85" y="0"/>
                    </a:cubicBezTo>
                    <a:cubicBezTo>
                      <a:pt x="83" y="0"/>
                      <a:pt x="81" y="0"/>
                      <a:pt x="79" y="0"/>
                    </a:cubicBezTo>
                    <a:cubicBezTo>
                      <a:pt x="77" y="1"/>
                      <a:pt x="76" y="1"/>
                      <a:pt x="75" y="1"/>
                    </a:cubicBezTo>
                    <a:cubicBezTo>
                      <a:pt x="71" y="1"/>
                      <a:pt x="67" y="2"/>
                      <a:pt x="63" y="2"/>
                    </a:cubicBezTo>
                    <a:cubicBezTo>
                      <a:pt x="61" y="2"/>
                      <a:pt x="61" y="2"/>
                      <a:pt x="61" y="2"/>
                    </a:cubicBezTo>
                    <a:cubicBezTo>
                      <a:pt x="60" y="2"/>
                      <a:pt x="60" y="2"/>
                      <a:pt x="59" y="2"/>
                    </a:cubicBezTo>
                    <a:cubicBezTo>
                      <a:pt x="57" y="3"/>
                      <a:pt x="56" y="3"/>
                      <a:pt x="54" y="3"/>
                    </a:cubicBezTo>
                    <a:cubicBezTo>
                      <a:pt x="49" y="4"/>
                      <a:pt x="44" y="6"/>
                      <a:pt x="40" y="8"/>
                    </a:cubicBezTo>
                    <a:cubicBezTo>
                      <a:pt x="39" y="8"/>
                      <a:pt x="37" y="9"/>
                      <a:pt x="36" y="9"/>
                    </a:cubicBezTo>
                    <a:cubicBezTo>
                      <a:pt x="35" y="9"/>
                      <a:pt x="35" y="9"/>
                      <a:pt x="35" y="9"/>
                    </a:cubicBezTo>
                    <a:cubicBezTo>
                      <a:pt x="32" y="11"/>
                      <a:pt x="26" y="13"/>
                      <a:pt x="26" y="18"/>
                    </a:cubicBezTo>
                    <a:cubicBezTo>
                      <a:pt x="26" y="20"/>
                      <a:pt x="26" y="21"/>
                      <a:pt x="27" y="22"/>
                    </a:cubicBezTo>
                    <a:cubicBezTo>
                      <a:pt x="27" y="22"/>
                      <a:pt x="27" y="22"/>
                      <a:pt x="27" y="23"/>
                    </a:cubicBezTo>
                    <a:cubicBezTo>
                      <a:pt x="26" y="24"/>
                      <a:pt x="26" y="24"/>
                      <a:pt x="24" y="24"/>
                    </a:cubicBezTo>
                    <a:cubicBezTo>
                      <a:pt x="19" y="25"/>
                      <a:pt x="17" y="27"/>
                      <a:pt x="14" y="29"/>
                    </a:cubicBezTo>
                    <a:cubicBezTo>
                      <a:pt x="14" y="29"/>
                      <a:pt x="14" y="29"/>
                      <a:pt x="14" y="29"/>
                    </a:cubicBezTo>
                    <a:cubicBezTo>
                      <a:pt x="11" y="31"/>
                      <a:pt x="9" y="34"/>
                      <a:pt x="8" y="38"/>
                    </a:cubicBezTo>
                    <a:cubicBezTo>
                      <a:pt x="7" y="45"/>
                      <a:pt x="14" y="46"/>
                      <a:pt x="17" y="47"/>
                    </a:cubicBezTo>
                    <a:cubicBezTo>
                      <a:pt x="18" y="47"/>
                      <a:pt x="18" y="47"/>
                      <a:pt x="19" y="47"/>
                    </a:cubicBezTo>
                    <a:cubicBezTo>
                      <a:pt x="20" y="47"/>
                      <a:pt x="21" y="48"/>
                      <a:pt x="21" y="48"/>
                    </a:cubicBezTo>
                    <a:cubicBezTo>
                      <a:pt x="21" y="48"/>
                      <a:pt x="21" y="48"/>
                      <a:pt x="21" y="48"/>
                    </a:cubicBezTo>
                    <a:cubicBezTo>
                      <a:pt x="20" y="48"/>
                      <a:pt x="19" y="48"/>
                      <a:pt x="18" y="48"/>
                    </a:cubicBezTo>
                    <a:cubicBezTo>
                      <a:pt x="17" y="48"/>
                      <a:pt x="13" y="48"/>
                      <a:pt x="12" y="52"/>
                    </a:cubicBezTo>
                    <a:cubicBezTo>
                      <a:pt x="11" y="53"/>
                      <a:pt x="11" y="55"/>
                      <a:pt x="12" y="57"/>
                    </a:cubicBezTo>
                    <a:cubicBezTo>
                      <a:pt x="13" y="59"/>
                      <a:pt x="15" y="61"/>
                      <a:pt x="17" y="61"/>
                    </a:cubicBezTo>
                    <a:cubicBezTo>
                      <a:pt x="18" y="61"/>
                      <a:pt x="19" y="62"/>
                      <a:pt x="21" y="62"/>
                    </a:cubicBezTo>
                    <a:cubicBezTo>
                      <a:pt x="22" y="62"/>
                      <a:pt x="23" y="61"/>
                      <a:pt x="24" y="61"/>
                    </a:cubicBezTo>
                    <a:cubicBezTo>
                      <a:pt x="26" y="61"/>
                      <a:pt x="27" y="61"/>
                      <a:pt x="28" y="61"/>
                    </a:cubicBezTo>
                    <a:cubicBezTo>
                      <a:pt x="28" y="61"/>
                      <a:pt x="28" y="61"/>
                      <a:pt x="28" y="61"/>
                    </a:cubicBezTo>
                    <a:cubicBezTo>
                      <a:pt x="29" y="61"/>
                      <a:pt x="30" y="61"/>
                      <a:pt x="31" y="62"/>
                    </a:cubicBezTo>
                    <a:cubicBezTo>
                      <a:pt x="33" y="62"/>
                      <a:pt x="35" y="63"/>
                      <a:pt x="37" y="63"/>
                    </a:cubicBezTo>
                    <a:cubicBezTo>
                      <a:pt x="37" y="63"/>
                      <a:pt x="37" y="63"/>
                      <a:pt x="37" y="63"/>
                    </a:cubicBezTo>
                    <a:cubicBezTo>
                      <a:pt x="38" y="63"/>
                      <a:pt x="38" y="63"/>
                      <a:pt x="39" y="63"/>
                    </a:cubicBezTo>
                    <a:cubicBezTo>
                      <a:pt x="40" y="63"/>
                      <a:pt x="40" y="63"/>
                      <a:pt x="41" y="63"/>
                    </a:cubicBezTo>
                    <a:cubicBezTo>
                      <a:pt x="42" y="63"/>
                      <a:pt x="42" y="63"/>
                      <a:pt x="43" y="63"/>
                    </a:cubicBezTo>
                    <a:cubicBezTo>
                      <a:pt x="41" y="63"/>
                      <a:pt x="38" y="64"/>
                      <a:pt x="35" y="64"/>
                    </a:cubicBezTo>
                    <a:cubicBezTo>
                      <a:pt x="34" y="64"/>
                      <a:pt x="34" y="64"/>
                      <a:pt x="34" y="64"/>
                    </a:cubicBezTo>
                    <a:cubicBezTo>
                      <a:pt x="32" y="64"/>
                      <a:pt x="29" y="64"/>
                      <a:pt x="26" y="63"/>
                    </a:cubicBezTo>
                    <a:cubicBezTo>
                      <a:pt x="23" y="63"/>
                      <a:pt x="20" y="63"/>
                      <a:pt x="17" y="63"/>
                    </a:cubicBezTo>
                    <a:cubicBezTo>
                      <a:pt x="15" y="63"/>
                      <a:pt x="13" y="63"/>
                      <a:pt x="11" y="63"/>
                    </a:cubicBezTo>
                    <a:cubicBezTo>
                      <a:pt x="7" y="64"/>
                      <a:pt x="4" y="68"/>
                      <a:pt x="3" y="72"/>
                    </a:cubicBezTo>
                    <a:cubicBezTo>
                      <a:pt x="1" y="77"/>
                      <a:pt x="4" y="81"/>
                      <a:pt x="6" y="84"/>
                    </a:cubicBezTo>
                    <a:cubicBezTo>
                      <a:pt x="10" y="89"/>
                      <a:pt x="12" y="91"/>
                      <a:pt x="18" y="93"/>
                    </a:cubicBezTo>
                    <a:cubicBezTo>
                      <a:pt x="22" y="94"/>
                      <a:pt x="25" y="96"/>
                      <a:pt x="30" y="99"/>
                    </a:cubicBezTo>
                    <a:cubicBezTo>
                      <a:pt x="32" y="101"/>
                      <a:pt x="35" y="101"/>
                      <a:pt x="38" y="102"/>
                    </a:cubicBezTo>
                    <a:cubicBezTo>
                      <a:pt x="40" y="102"/>
                      <a:pt x="41" y="103"/>
                      <a:pt x="43" y="103"/>
                    </a:cubicBezTo>
                    <a:cubicBezTo>
                      <a:pt x="45" y="104"/>
                      <a:pt x="48" y="104"/>
                      <a:pt x="50" y="105"/>
                    </a:cubicBezTo>
                    <a:cubicBezTo>
                      <a:pt x="52" y="105"/>
                      <a:pt x="54" y="105"/>
                      <a:pt x="56" y="106"/>
                    </a:cubicBezTo>
                    <a:cubicBezTo>
                      <a:pt x="57" y="106"/>
                      <a:pt x="59" y="108"/>
                      <a:pt x="60" y="110"/>
                    </a:cubicBezTo>
                    <a:cubicBezTo>
                      <a:pt x="61" y="111"/>
                      <a:pt x="62" y="112"/>
                      <a:pt x="63" y="112"/>
                    </a:cubicBezTo>
                    <a:cubicBezTo>
                      <a:pt x="64" y="113"/>
                      <a:pt x="65" y="114"/>
                      <a:pt x="66" y="115"/>
                    </a:cubicBezTo>
                    <a:cubicBezTo>
                      <a:pt x="69" y="117"/>
                      <a:pt x="71" y="119"/>
                      <a:pt x="71" y="120"/>
                    </a:cubicBezTo>
                    <a:cubicBezTo>
                      <a:pt x="70" y="122"/>
                      <a:pt x="70" y="123"/>
                      <a:pt x="67" y="123"/>
                    </a:cubicBezTo>
                    <a:cubicBezTo>
                      <a:pt x="66" y="123"/>
                      <a:pt x="66" y="123"/>
                      <a:pt x="65" y="123"/>
                    </a:cubicBezTo>
                    <a:cubicBezTo>
                      <a:pt x="61" y="122"/>
                      <a:pt x="57" y="119"/>
                      <a:pt x="54" y="116"/>
                    </a:cubicBezTo>
                    <a:cubicBezTo>
                      <a:pt x="51" y="115"/>
                      <a:pt x="49" y="113"/>
                      <a:pt x="46" y="111"/>
                    </a:cubicBezTo>
                    <a:cubicBezTo>
                      <a:pt x="38" y="107"/>
                      <a:pt x="28" y="106"/>
                      <a:pt x="19" y="105"/>
                    </a:cubicBezTo>
                    <a:cubicBezTo>
                      <a:pt x="16" y="104"/>
                      <a:pt x="16" y="104"/>
                      <a:pt x="16" y="104"/>
                    </a:cubicBezTo>
                    <a:cubicBezTo>
                      <a:pt x="15" y="104"/>
                      <a:pt x="15" y="104"/>
                      <a:pt x="14" y="104"/>
                    </a:cubicBezTo>
                    <a:cubicBezTo>
                      <a:pt x="12" y="104"/>
                      <a:pt x="11" y="104"/>
                      <a:pt x="9" y="105"/>
                    </a:cubicBezTo>
                    <a:cubicBezTo>
                      <a:pt x="0" y="107"/>
                      <a:pt x="0" y="107"/>
                      <a:pt x="0" y="107"/>
                    </a:cubicBezTo>
                    <a:cubicBezTo>
                      <a:pt x="91" y="144"/>
                      <a:pt x="91" y="144"/>
                      <a:pt x="91" y="144"/>
                    </a:cubicBezTo>
                    <a:cubicBezTo>
                      <a:pt x="125" y="42"/>
                      <a:pt x="125" y="42"/>
                      <a:pt x="125" y="42"/>
                    </a:cubicBezTo>
                    <a:lnTo>
                      <a:pt x="117" y="48"/>
                    </a:ln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1" name="Freeform 10">
                <a:extLst>
                  <a:ext uri="{FF2B5EF4-FFF2-40B4-BE49-F238E27FC236}">
                    <a16:creationId xmlns:a16="http://schemas.microsoft.com/office/drawing/2014/main" id="{6528995F-83B0-4EB4-9A15-6B94DB93780E}"/>
                  </a:ext>
                </a:extLst>
              </p:cNvPr>
              <p:cNvSpPr>
                <a:spLocks/>
              </p:cNvSpPr>
              <p:nvPr/>
            </p:nvSpPr>
            <p:spPr bwMode="auto">
              <a:xfrm>
                <a:off x="14898392" y="3746124"/>
                <a:ext cx="418971" cy="514683"/>
              </a:xfrm>
              <a:custGeom>
                <a:avLst/>
                <a:gdLst>
                  <a:gd name="T0" fmla="*/ 404769 w 59"/>
                  <a:gd name="T1" fmla="*/ 263775 h 80"/>
                  <a:gd name="T2" fmla="*/ 326655 w 59"/>
                  <a:gd name="T3" fmla="*/ 218740 h 80"/>
                  <a:gd name="T4" fmla="*/ 284048 w 59"/>
                  <a:gd name="T5" fmla="*/ 244474 h 80"/>
                  <a:gd name="T6" fmla="*/ 284048 w 59"/>
                  <a:gd name="T7" fmla="*/ 250908 h 80"/>
                  <a:gd name="T8" fmla="*/ 284048 w 59"/>
                  <a:gd name="T9" fmla="*/ 244474 h 80"/>
                  <a:gd name="T10" fmla="*/ 276947 w 59"/>
                  <a:gd name="T11" fmla="*/ 238041 h 80"/>
                  <a:gd name="T12" fmla="*/ 276947 w 59"/>
                  <a:gd name="T13" fmla="*/ 218740 h 80"/>
                  <a:gd name="T14" fmla="*/ 269846 w 59"/>
                  <a:gd name="T15" fmla="*/ 205873 h 80"/>
                  <a:gd name="T16" fmla="*/ 255643 w 59"/>
                  <a:gd name="T17" fmla="*/ 205873 h 80"/>
                  <a:gd name="T18" fmla="*/ 248542 w 59"/>
                  <a:gd name="T19" fmla="*/ 205873 h 80"/>
                  <a:gd name="T20" fmla="*/ 255643 w 59"/>
                  <a:gd name="T21" fmla="*/ 199440 h 80"/>
                  <a:gd name="T22" fmla="*/ 269846 w 59"/>
                  <a:gd name="T23" fmla="*/ 167272 h 80"/>
                  <a:gd name="T24" fmla="*/ 255643 w 59"/>
                  <a:gd name="T25" fmla="*/ 128671 h 80"/>
                  <a:gd name="T26" fmla="*/ 255643 w 59"/>
                  <a:gd name="T27" fmla="*/ 122237 h 80"/>
                  <a:gd name="T28" fmla="*/ 248542 w 59"/>
                  <a:gd name="T29" fmla="*/ 83636 h 80"/>
                  <a:gd name="T30" fmla="*/ 262745 w 59"/>
                  <a:gd name="T31" fmla="*/ 77202 h 80"/>
                  <a:gd name="T32" fmla="*/ 284048 w 59"/>
                  <a:gd name="T33" fmla="*/ 51468 h 80"/>
                  <a:gd name="T34" fmla="*/ 276947 w 59"/>
                  <a:gd name="T35" fmla="*/ 12867 h 80"/>
                  <a:gd name="T36" fmla="*/ 241441 w 59"/>
                  <a:gd name="T37" fmla="*/ 0 h 80"/>
                  <a:gd name="T38" fmla="*/ 191732 w 59"/>
                  <a:gd name="T39" fmla="*/ 12867 h 80"/>
                  <a:gd name="T40" fmla="*/ 156226 w 59"/>
                  <a:gd name="T41" fmla="*/ 38601 h 80"/>
                  <a:gd name="T42" fmla="*/ 127822 w 59"/>
                  <a:gd name="T43" fmla="*/ 64335 h 80"/>
                  <a:gd name="T44" fmla="*/ 92316 w 59"/>
                  <a:gd name="T45" fmla="*/ 109370 h 80"/>
                  <a:gd name="T46" fmla="*/ 120720 w 59"/>
                  <a:gd name="T47" fmla="*/ 167272 h 80"/>
                  <a:gd name="T48" fmla="*/ 127822 w 59"/>
                  <a:gd name="T49" fmla="*/ 173706 h 80"/>
                  <a:gd name="T50" fmla="*/ 120720 w 59"/>
                  <a:gd name="T51" fmla="*/ 180139 h 80"/>
                  <a:gd name="T52" fmla="*/ 106518 w 59"/>
                  <a:gd name="T53" fmla="*/ 212307 h 80"/>
                  <a:gd name="T54" fmla="*/ 127822 w 59"/>
                  <a:gd name="T55" fmla="*/ 270209 h 80"/>
                  <a:gd name="T56" fmla="*/ 142024 w 59"/>
                  <a:gd name="T57" fmla="*/ 295943 h 80"/>
                  <a:gd name="T58" fmla="*/ 113619 w 59"/>
                  <a:gd name="T59" fmla="*/ 308810 h 80"/>
                  <a:gd name="T60" fmla="*/ 85214 w 59"/>
                  <a:gd name="T61" fmla="*/ 302376 h 80"/>
                  <a:gd name="T62" fmla="*/ 63911 w 59"/>
                  <a:gd name="T63" fmla="*/ 295943 h 80"/>
                  <a:gd name="T64" fmla="*/ 0 w 59"/>
                  <a:gd name="T65" fmla="*/ 488949 h 80"/>
                  <a:gd name="T66" fmla="*/ 35506 w 59"/>
                  <a:gd name="T67" fmla="*/ 482515 h 80"/>
                  <a:gd name="T68" fmla="*/ 71012 w 59"/>
                  <a:gd name="T69" fmla="*/ 476082 h 80"/>
                  <a:gd name="T70" fmla="*/ 99417 w 59"/>
                  <a:gd name="T71" fmla="*/ 476082 h 80"/>
                  <a:gd name="T72" fmla="*/ 106518 w 59"/>
                  <a:gd name="T73" fmla="*/ 476082 h 80"/>
                  <a:gd name="T74" fmla="*/ 120720 w 59"/>
                  <a:gd name="T75" fmla="*/ 482515 h 80"/>
                  <a:gd name="T76" fmla="*/ 142024 w 59"/>
                  <a:gd name="T77" fmla="*/ 495382 h 80"/>
                  <a:gd name="T78" fmla="*/ 184631 w 59"/>
                  <a:gd name="T79" fmla="*/ 501816 h 80"/>
                  <a:gd name="T80" fmla="*/ 198834 w 59"/>
                  <a:gd name="T81" fmla="*/ 501816 h 80"/>
                  <a:gd name="T82" fmla="*/ 255643 w 59"/>
                  <a:gd name="T83" fmla="*/ 514683 h 80"/>
                  <a:gd name="T84" fmla="*/ 255643 w 59"/>
                  <a:gd name="T85" fmla="*/ 514683 h 80"/>
                  <a:gd name="T86" fmla="*/ 340858 w 59"/>
                  <a:gd name="T87" fmla="*/ 476082 h 80"/>
                  <a:gd name="T88" fmla="*/ 397667 w 59"/>
                  <a:gd name="T89" fmla="*/ 366712 h 80"/>
                  <a:gd name="T90" fmla="*/ 404769 w 59"/>
                  <a:gd name="T91" fmla="*/ 263775 h 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9" h="80">
                    <a:moveTo>
                      <a:pt x="57" y="41"/>
                    </a:moveTo>
                    <a:cubicBezTo>
                      <a:pt x="55" y="37"/>
                      <a:pt x="50" y="34"/>
                      <a:pt x="46" y="34"/>
                    </a:cubicBezTo>
                    <a:cubicBezTo>
                      <a:pt x="43" y="34"/>
                      <a:pt x="41" y="36"/>
                      <a:pt x="40" y="38"/>
                    </a:cubicBezTo>
                    <a:cubicBezTo>
                      <a:pt x="40" y="38"/>
                      <a:pt x="40" y="39"/>
                      <a:pt x="40" y="39"/>
                    </a:cubicBezTo>
                    <a:cubicBezTo>
                      <a:pt x="40" y="38"/>
                      <a:pt x="40" y="38"/>
                      <a:pt x="40" y="38"/>
                    </a:cubicBezTo>
                    <a:cubicBezTo>
                      <a:pt x="39" y="37"/>
                      <a:pt x="39" y="37"/>
                      <a:pt x="39" y="37"/>
                    </a:cubicBezTo>
                    <a:cubicBezTo>
                      <a:pt x="39" y="36"/>
                      <a:pt x="39" y="35"/>
                      <a:pt x="39" y="34"/>
                    </a:cubicBezTo>
                    <a:cubicBezTo>
                      <a:pt x="38" y="32"/>
                      <a:pt x="38" y="32"/>
                      <a:pt x="38" y="32"/>
                    </a:cubicBezTo>
                    <a:cubicBezTo>
                      <a:pt x="36" y="32"/>
                      <a:pt x="36" y="32"/>
                      <a:pt x="36" y="32"/>
                    </a:cubicBezTo>
                    <a:cubicBezTo>
                      <a:pt x="36" y="32"/>
                      <a:pt x="35" y="32"/>
                      <a:pt x="35" y="32"/>
                    </a:cubicBezTo>
                    <a:cubicBezTo>
                      <a:pt x="35" y="31"/>
                      <a:pt x="35" y="31"/>
                      <a:pt x="36" y="31"/>
                    </a:cubicBezTo>
                    <a:cubicBezTo>
                      <a:pt x="36" y="30"/>
                      <a:pt x="37" y="28"/>
                      <a:pt x="38" y="26"/>
                    </a:cubicBezTo>
                    <a:cubicBezTo>
                      <a:pt x="38" y="24"/>
                      <a:pt x="37" y="22"/>
                      <a:pt x="36" y="20"/>
                    </a:cubicBezTo>
                    <a:cubicBezTo>
                      <a:pt x="36" y="20"/>
                      <a:pt x="36" y="19"/>
                      <a:pt x="36" y="19"/>
                    </a:cubicBezTo>
                    <a:cubicBezTo>
                      <a:pt x="35" y="15"/>
                      <a:pt x="35" y="14"/>
                      <a:pt x="35" y="13"/>
                    </a:cubicBezTo>
                    <a:cubicBezTo>
                      <a:pt x="36" y="13"/>
                      <a:pt x="36" y="12"/>
                      <a:pt x="37" y="12"/>
                    </a:cubicBezTo>
                    <a:cubicBezTo>
                      <a:pt x="38" y="11"/>
                      <a:pt x="39" y="10"/>
                      <a:pt x="40" y="8"/>
                    </a:cubicBezTo>
                    <a:cubicBezTo>
                      <a:pt x="40" y="5"/>
                      <a:pt x="40" y="3"/>
                      <a:pt x="39" y="2"/>
                    </a:cubicBezTo>
                    <a:cubicBezTo>
                      <a:pt x="38" y="0"/>
                      <a:pt x="36" y="0"/>
                      <a:pt x="34" y="0"/>
                    </a:cubicBezTo>
                    <a:cubicBezTo>
                      <a:pt x="32" y="0"/>
                      <a:pt x="29" y="0"/>
                      <a:pt x="27" y="2"/>
                    </a:cubicBezTo>
                    <a:cubicBezTo>
                      <a:pt x="25" y="3"/>
                      <a:pt x="24" y="5"/>
                      <a:pt x="22" y="6"/>
                    </a:cubicBezTo>
                    <a:cubicBezTo>
                      <a:pt x="21" y="7"/>
                      <a:pt x="20" y="9"/>
                      <a:pt x="18" y="10"/>
                    </a:cubicBezTo>
                    <a:cubicBezTo>
                      <a:pt x="15" y="12"/>
                      <a:pt x="14" y="14"/>
                      <a:pt x="13" y="17"/>
                    </a:cubicBezTo>
                    <a:cubicBezTo>
                      <a:pt x="13" y="20"/>
                      <a:pt x="14" y="23"/>
                      <a:pt x="17" y="26"/>
                    </a:cubicBezTo>
                    <a:cubicBezTo>
                      <a:pt x="18" y="27"/>
                      <a:pt x="18" y="27"/>
                      <a:pt x="18" y="27"/>
                    </a:cubicBezTo>
                    <a:cubicBezTo>
                      <a:pt x="18" y="27"/>
                      <a:pt x="18" y="28"/>
                      <a:pt x="17" y="28"/>
                    </a:cubicBezTo>
                    <a:cubicBezTo>
                      <a:pt x="17" y="29"/>
                      <a:pt x="15" y="30"/>
                      <a:pt x="15" y="33"/>
                    </a:cubicBezTo>
                    <a:cubicBezTo>
                      <a:pt x="14" y="37"/>
                      <a:pt x="16" y="40"/>
                      <a:pt x="18" y="42"/>
                    </a:cubicBezTo>
                    <a:cubicBezTo>
                      <a:pt x="19" y="44"/>
                      <a:pt x="20" y="45"/>
                      <a:pt x="20" y="46"/>
                    </a:cubicBezTo>
                    <a:cubicBezTo>
                      <a:pt x="20" y="48"/>
                      <a:pt x="17" y="48"/>
                      <a:pt x="16" y="48"/>
                    </a:cubicBezTo>
                    <a:cubicBezTo>
                      <a:pt x="15" y="48"/>
                      <a:pt x="13" y="48"/>
                      <a:pt x="12" y="47"/>
                    </a:cubicBezTo>
                    <a:cubicBezTo>
                      <a:pt x="9" y="46"/>
                      <a:pt x="9" y="46"/>
                      <a:pt x="9" y="46"/>
                    </a:cubicBezTo>
                    <a:cubicBezTo>
                      <a:pt x="0" y="76"/>
                      <a:pt x="0" y="76"/>
                      <a:pt x="0" y="76"/>
                    </a:cubicBezTo>
                    <a:cubicBezTo>
                      <a:pt x="5" y="75"/>
                      <a:pt x="5" y="75"/>
                      <a:pt x="5" y="75"/>
                    </a:cubicBezTo>
                    <a:cubicBezTo>
                      <a:pt x="6" y="75"/>
                      <a:pt x="8" y="75"/>
                      <a:pt x="10" y="74"/>
                    </a:cubicBezTo>
                    <a:cubicBezTo>
                      <a:pt x="11" y="74"/>
                      <a:pt x="13" y="74"/>
                      <a:pt x="14" y="74"/>
                    </a:cubicBezTo>
                    <a:cubicBezTo>
                      <a:pt x="15" y="74"/>
                      <a:pt x="15" y="74"/>
                      <a:pt x="15" y="74"/>
                    </a:cubicBezTo>
                    <a:cubicBezTo>
                      <a:pt x="16" y="74"/>
                      <a:pt x="16" y="74"/>
                      <a:pt x="17" y="75"/>
                    </a:cubicBezTo>
                    <a:cubicBezTo>
                      <a:pt x="18" y="76"/>
                      <a:pt x="19" y="76"/>
                      <a:pt x="20" y="77"/>
                    </a:cubicBezTo>
                    <a:cubicBezTo>
                      <a:pt x="22" y="78"/>
                      <a:pt x="24" y="78"/>
                      <a:pt x="26" y="78"/>
                    </a:cubicBezTo>
                    <a:cubicBezTo>
                      <a:pt x="27" y="78"/>
                      <a:pt x="28" y="78"/>
                      <a:pt x="28" y="78"/>
                    </a:cubicBezTo>
                    <a:cubicBezTo>
                      <a:pt x="31" y="79"/>
                      <a:pt x="34" y="80"/>
                      <a:pt x="36" y="80"/>
                    </a:cubicBezTo>
                    <a:cubicBezTo>
                      <a:pt x="36" y="80"/>
                      <a:pt x="36" y="80"/>
                      <a:pt x="36" y="80"/>
                    </a:cubicBezTo>
                    <a:cubicBezTo>
                      <a:pt x="40" y="80"/>
                      <a:pt x="44" y="78"/>
                      <a:pt x="48" y="74"/>
                    </a:cubicBezTo>
                    <a:cubicBezTo>
                      <a:pt x="52" y="69"/>
                      <a:pt x="55" y="63"/>
                      <a:pt x="56" y="57"/>
                    </a:cubicBezTo>
                    <a:cubicBezTo>
                      <a:pt x="57" y="52"/>
                      <a:pt x="59" y="47"/>
                      <a:pt x="57" y="41"/>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2" name="Freeform 11">
                <a:extLst>
                  <a:ext uri="{FF2B5EF4-FFF2-40B4-BE49-F238E27FC236}">
                    <a16:creationId xmlns:a16="http://schemas.microsoft.com/office/drawing/2014/main" id="{2A20EF7F-2DB5-6B01-CDCB-257A8AD511E8}"/>
                  </a:ext>
                </a:extLst>
              </p:cNvPr>
              <p:cNvSpPr>
                <a:spLocks/>
              </p:cNvSpPr>
              <p:nvPr/>
            </p:nvSpPr>
            <p:spPr bwMode="auto">
              <a:xfrm>
                <a:off x="14351328" y="3719419"/>
                <a:ext cx="221494" cy="155376"/>
              </a:xfrm>
              <a:custGeom>
                <a:avLst/>
                <a:gdLst>
                  <a:gd name="T0" fmla="*/ 185769 w 31"/>
                  <a:gd name="T1" fmla="*/ 0 h 24"/>
                  <a:gd name="T2" fmla="*/ 64305 w 31"/>
                  <a:gd name="T3" fmla="*/ 38844 h 24"/>
                  <a:gd name="T4" fmla="*/ 64305 w 31"/>
                  <a:gd name="T5" fmla="*/ 38844 h 24"/>
                  <a:gd name="T6" fmla="*/ 7145 w 31"/>
                  <a:gd name="T7" fmla="*/ 77688 h 24"/>
                  <a:gd name="T8" fmla="*/ 14290 w 31"/>
                  <a:gd name="T9" fmla="*/ 116532 h 24"/>
                  <a:gd name="T10" fmla="*/ 50015 w 31"/>
                  <a:gd name="T11" fmla="*/ 155376 h 24"/>
                  <a:gd name="T12" fmla="*/ 64305 w 31"/>
                  <a:gd name="T13" fmla="*/ 155376 h 24"/>
                  <a:gd name="T14" fmla="*/ 64305 w 31"/>
                  <a:gd name="T15" fmla="*/ 155376 h 24"/>
                  <a:gd name="T16" fmla="*/ 121464 w 31"/>
                  <a:gd name="T17" fmla="*/ 129480 h 24"/>
                  <a:gd name="T18" fmla="*/ 128609 w 31"/>
                  <a:gd name="T19" fmla="*/ 123006 h 24"/>
                  <a:gd name="T20" fmla="*/ 207204 w 31"/>
                  <a:gd name="T21" fmla="*/ 25896 h 24"/>
                  <a:gd name="T22" fmla="*/ 221494 w 31"/>
                  <a:gd name="T23" fmla="*/ 0 h 24"/>
                  <a:gd name="T24" fmla="*/ 185769 w 31"/>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24">
                    <a:moveTo>
                      <a:pt x="26" y="0"/>
                    </a:moveTo>
                    <a:cubicBezTo>
                      <a:pt x="20" y="1"/>
                      <a:pt x="13" y="4"/>
                      <a:pt x="9" y="6"/>
                    </a:cubicBezTo>
                    <a:cubicBezTo>
                      <a:pt x="9" y="6"/>
                      <a:pt x="9" y="6"/>
                      <a:pt x="9" y="6"/>
                    </a:cubicBezTo>
                    <a:cubicBezTo>
                      <a:pt x="6" y="7"/>
                      <a:pt x="3" y="9"/>
                      <a:pt x="1" y="12"/>
                    </a:cubicBezTo>
                    <a:cubicBezTo>
                      <a:pt x="0" y="13"/>
                      <a:pt x="0" y="16"/>
                      <a:pt x="2" y="18"/>
                    </a:cubicBezTo>
                    <a:cubicBezTo>
                      <a:pt x="3" y="20"/>
                      <a:pt x="5" y="23"/>
                      <a:pt x="7" y="24"/>
                    </a:cubicBezTo>
                    <a:cubicBezTo>
                      <a:pt x="8" y="24"/>
                      <a:pt x="8" y="24"/>
                      <a:pt x="9" y="24"/>
                    </a:cubicBezTo>
                    <a:cubicBezTo>
                      <a:pt x="9" y="24"/>
                      <a:pt x="9" y="24"/>
                      <a:pt x="9" y="24"/>
                    </a:cubicBezTo>
                    <a:cubicBezTo>
                      <a:pt x="12" y="24"/>
                      <a:pt x="15" y="21"/>
                      <a:pt x="17" y="20"/>
                    </a:cubicBezTo>
                    <a:cubicBezTo>
                      <a:pt x="18" y="19"/>
                      <a:pt x="18" y="19"/>
                      <a:pt x="18" y="19"/>
                    </a:cubicBezTo>
                    <a:cubicBezTo>
                      <a:pt x="24" y="14"/>
                      <a:pt x="28" y="9"/>
                      <a:pt x="29" y="4"/>
                    </a:cubicBezTo>
                    <a:cubicBezTo>
                      <a:pt x="31" y="0"/>
                      <a:pt x="31" y="0"/>
                      <a:pt x="31" y="0"/>
                    </a:cubicBezTo>
                    <a:lnTo>
                      <a:pt x="26" y="0"/>
                    </a:ln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3" name="Freeform 12">
                <a:extLst>
                  <a:ext uri="{FF2B5EF4-FFF2-40B4-BE49-F238E27FC236}">
                    <a16:creationId xmlns:a16="http://schemas.microsoft.com/office/drawing/2014/main" id="{1FD48B33-2F03-0FAB-0C33-6E4F31A67B60}"/>
                  </a:ext>
                </a:extLst>
              </p:cNvPr>
              <p:cNvSpPr>
                <a:spLocks/>
              </p:cNvSpPr>
              <p:nvPr/>
            </p:nvSpPr>
            <p:spPr bwMode="auto">
              <a:xfrm>
                <a:off x="15925805" y="3629592"/>
                <a:ext cx="248180" cy="143237"/>
              </a:xfrm>
              <a:custGeom>
                <a:avLst/>
                <a:gdLst>
                  <a:gd name="T0" fmla="*/ 233998 w 35"/>
                  <a:gd name="T1" fmla="*/ 45575 h 22"/>
                  <a:gd name="T2" fmla="*/ 184362 w 35"/>
                  <a:gd name="T3" fmla="*/ 19532 h 22"/>
                  <a:gd name="T4" fmla="*/ 177271 w 35"/>
                  <a:gd name="T5" fmla="*/ 19532 h 22"/>
                  <a:gd name="T6" fmla="*/ 148908 w 35"/>
                  <a:gd name="T7" fmla="*/ 13022 h 22"/>
                  <a:gd name="T8" fmla="*/ 99272 w 35"/>
                  <a:gd name="T9" fmla="*/ 0 h 22"/>
                  <a:gd name="T10" fmla="*/ 70909 w 35"/>
                  <a:gd name="T11" fmla="*/ 6511 h 22"/>
                  <a:gd name="T12" fmla="*/ 14182 w 35"/>
                  <a:gd name="T13" fmla="*/ 91151 h 22"/>
                  <a:gd name="T14" fmla="*/ 99272 w 35"/>
                  <a:gd name="T15" fmla="*/ 123705 h 22"/>
                  <a:gd name="T16" fmla="*/ 120545 w 35"/>
                  <a:gd name="T17" fmla="*/ 130215 h 22"/>
                  <a:gd name="T18" fmla="*/ 141817 w 35"/>
                  <a:gd name="T19" fmla="*/ 136726 h 22"/>
                  <a:gd name="T20" fmla="*/ 177271 w 35"/>
                  <a:gd name="T21" fmla="*/ 143237 h 22"/>
                  <a:gd name="T22" fmla="*/ 226907 w 35"/>
                  <a:gd name="T23" fmla="*/ 110683 h 22"/>
                  <a:gd name="T24" fmla="*/ 226907 w 35"/>
                  <a:gd name="T25" fmla="*/ 104172 h 22"/>
                  <a:gd name="T26" fmla="*/ 233998 w 35"/>
                  <a:gd name="T27" fmla="*/ 45575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 h="22">
                    <a:moveTo>
                      <a:pt x="33" y="7"/>
                    </a:moveTo>
                    <a:cubicBezTo>
                      <a:pt x="32" y="4"/>
                      <a:pt x="28" y="3"/>
                      <a:pt x="26" y="3"/>
                    </a:cubicBezTo>
                    <a:cubicBezTo>
                      <a:pt x="26" y="3"/>
                      <a:pt x="25" y="3"/>
                      <a:pt x="25" y="3"/>
                    </a:cubicBezTo>
                    <a:cubicBezTo>
                      <a:pt x="24" y="3"/>
                      <a:pt x="22" y="2"/>
                      <a:pt x="21" y="2"/>
                    </a:cubicBezTo>
                    <a:cubicBezTo>
                      <a:pt x="19" y="1"/>
                      <a:pt x="17" y="0"/>
                      <a:pt x="14" y="0"/>
                    </a:cubicBezTo>
                    <a:cubicBezTo>
                      <a:pt x="13" y="0"/>
                      <a:pt x="11" y="1"/>
                      <a:pt x="10" y="1"/>
                    </a:cubicBezTo>
                    <a:cubicBezTo>
                      <a:pt x="6" y="3"/>
                      <a:pt x="0" y="8"/>
                      <a:pt x="2" y="14"/>
                    </a:cubicBezTo>
                    <a:cubicBezTo>
                      <a:pt x="3" y="19"/>
                      <a:pt x="10" y="19"/>
                      <a:pt x="14" y="19"/>
                    </a:cubicBezTo>
                    <a:cubicBezTo>
                      <a:pt x="15" y="20"/>
                      <a:pt x="17" y="20"/>
                      <a:pt x="17" y="20"/>
                    </a:cubicBezTo>
                    <a:cubicBezTo>
                      <a:pt x="18" y="20"/>
                      <a:pt x="19" y="20"/>
                      <a:pt x="20" y="21"/>
                    </a:cubicBezTo>
                    <a:cubicBezTo>
                      <a:pt x="22" y="21"/>
                      <a:pt x="24" y="22"/>
                      <a:pt x="25" y="22"/>
                    </a:cubicBezTo>
                    <a:cubicBezTo>
                      <a:pt x="28" y="22"/>
                      <a:pt x="30" y="20"/>
                      <a:pt x="32" y="17"/>
                    </a:cubicBezTo>
                    <a:cubicBezTo>
                      <a:pt x="32" y="16"/>
                      <a:pt x="32" y="16"/>
                      <a:pt x="32" y="16"/>
                    </a:cubicBezTo>
                    <a:cubicBezTo>
                      <a:pt x="33" y="13"/>
                      <a:pt x="35" y="10"/>
                      <a:pt x="33" y="7"/>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4" name="Freeform 13">
                <a:extLst>
                  <a:ext uri="{FF2B5EF4-FFF2-40B4-BE49-F238E27FC236}">
                    <a16:creationId xmlns:a16="http://schemas.microsoft.com/office/drawing/2014/main" id="{F910B2C5-4026-C1D7-54BF-003447AFED5A}"/>
                  </a:ext>
                </a:extLst>
              </p:cNvPr>
              <p:cNvSpPr>
                <a:spLocks/>
              </p:cNvSpPr>
              <p:nvPr/>
            </p:nvSpPr>
            <p:spPr bwMode="auto">
              <a:xfrm>
                <a:off x="17017264" y="4629825"/>
                <a:ext cx="461669" cy="276764"/>
              </a:xfrm>
              <a:custGeom>
                <a:avLst/>
                <a:gdLst>
                  <a:gd name="T0" fmla="*/ 177565 w 65"/>
                  <a:gd name="T1" fmla="*/ 276764 h 43"/>
                  <a:gd name="T2" fmla="*/ 156257 w 65"/>
                  <a:gd name="T3" fmla="*/ 276764 h 43"/>
                  <a:gd name="T4" fmla="*/ 106539 w 65"/>
                  <a:gd name="T5" fmla="*/ 231709 h 43"/>
                  <a:gd name="T6" fmla="*/ 99436 w 65"/>
                  <a:gd name="T7" fmla="*/ 193091 h 43"/>
                  <a:gd name="T8" fmla="*/ 92334 w 65"/>
                  <a:gd name="T9" fmla="*/ 173782 h 43"/>
                  <a:gd name="T10" fmla="*/ 71026 w 65"/>
                  <a:gd name="T11" fmla="*/ 167346 h 43"/>
                  <a:gd name="T12" fmla="*/ 14205 w 65"/>
                  <a:gd name="T13" fmla="*/ 109418 h 43"/>
                  <a:gd name="T14" fmla="*/ 21308 w 65"/>
                  <a:gd name="T15" fmla="*/ 12873 h 43"/>
                  <a:gd name="T16" fmla="*/ 56821 w 65"/>
                  <a:gd name="T17" fmla="*/ 0 h 43"/>
                  <a:gd name="T18" fmla="*/ 113642 w 65"/>
                  <a:gd name="T19" fmla="*/ 12873 h 43"/>
                  <a:gd name="T20" fmla="*/ 142052 w 65"/>
                  <a:gd name="T21" fmla="*/ 19309 h 43"/>
                  <a:gd name="T22" fmla="*/ 149155 w 65"/>
                  <a:gd name="T23" fmla="*/ 19309 h 43"/>
                  <a:gd name="T24" fmla="*/ 191770 w 65"/>
                  <a:gd name="T25" fmla="*/ 12873 h 43"/>
                  <a:gd name="T26" fmla="*/ 255694 w 65"/>
                  <a:gd name="T27" fmla="*/ 0 h 43"/>
                  <a:gd name="T28" fmla="*/ 362233 w 65"/>
                  <a:gd name="T29" fmla="*/ 64364 h 43"/>
                  <a:gd name="T30" fmla="*/ 362233 w 65"/>
                  <a:gd name="T31" fmla="*/ 70800 h 43"/>
                  <a:gd name="T32" fmla="*/ 397746 w 65"/>
                  <a:gd name="T33" fmla="*/ 96546 h 43"/>
                  <a:gd name="T34" fmla="*/ 447464 w 65"/>
                  <a:gd name="T35" fmla="*/ 154473 h 43"/>
                  <a:gd name="T36" fmla="*/ 454566 w 65"/>
                  <a:gd name="T37" fmla="*/ 199528 h 43"/>
                  <a:gd name="T38" fmla="*/ 383540 w 65"/>
                  <a:gd name="T39" fmla="*/ 225273 h 43"/>
                  <a:gd name="T40" fmla="*/ 348027 w 65"/>
                  <a:gd name="T41" fmla="*/ 225273 h 43"/>
                  <a:gd name="T42" fmla="*/ 319617 w 65"/>
                  <a:gd name="T43" fmla="*/ 225273 h 43"/>
                  <a:gd name="T44" fmla="*/ 277001 w 65"/>
                  <a:gd name="T45" fmla="*/ 231709 h 43"/>
                  <a:gd name="T46" fmla="*/ 255694 w 65"/>
                  <a:gd name="T47" fmla="*/ 244582 h 43"/>
                  <a:gd name="T48" fmla="*/ 177565 w 65"/>
                  <a:gd name="T49" fmla="*/ 276764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5" h="43">
                    <a:moveTo>
                      <a:pt x="25" y="43"/>
                    </a:moveTo>
                    <a:cubicBezTo>
                      <a:pt x="24" y="43"/>
                      <a:pt x="23" y="43"/>
                      <a:pt x="22" y="43"/>
                    </a:cubicBezTo>
                    <a:cubicBezTo>
                      <a:pt x="18" y="42"/>
                      <a:pt x="16" y="39"/>
                      <a:pt x="15" y="36"/>
                    </a:cubicBezTo>
                    <a:cubicBezTo>
                      <a:pt x="14" y="34"/>
                      <a:pt x="14" y="32"/>
                      <a:pt x="14" y="30"/>
                    </a:cubicBezTo>
                    <a:cubicBezTo>
                      <a:pt x="14" y="29"/>
                      <a:pt x="14" y="28"/>
                      <a:pt x="13" y="27"/>
                    </a:cubicBezTo>
                    <a:cubicBezTo>
                      <a:pt x="13" y="26"/>
                      <a:pt x="12" y="26"/>
                      <a:pt x="10" y="26"/>
                    </a:cubicBezTo>
                    <a:cubicBezTo>
                      <a:pt x="4" y="25"/>
                      <a:pt x="3" y="20"/>
                      <a:pt x="2" y="17"/>
                    </a:cubicBezTo>
                    <a:cubicBezTo>
                      <a:pt x="1" y="12"/>
                      <a:pt x="0" y="6"/>
                      <a:pt x="3" y="2"/>
                    </a:cubicBezTo>
                    <a:cubicBezTo>
                      <a:pt x="4" y="1"/>
                      <a:pt x="6" y="0"/>
                      <a:pt x="8" y="0"/>
                    </a:cubicBezTo>
                    <a:cubicBezTo>
                      <a:pt x="11" y="0"/>
                      <a:pt x="14" y="1"/>
                      <a:pt x="16" y="2"/>
                    </a:cubicBezTo>
                    <a:cubicBezTo>
                      <a:pt x="18" y="2"/>
                      <a:pt x="19" y="3"/>
                      <a:pt x="20" y="3"/>
                    </a:cubicBezTo>
                    <a:cubicBezTo>
                      <a:pt x="20" y="3"/>
                      <a:pt x="21" y="3"/>
                      <a:pt x="21" y="3"/>
                    </a:cubicBezTo>
                    <a:cubicBezTo>
                      <a:pt x="23" y="3"/>
                      <a:pt x="25" y="2"/>
                      <a:pt x="27" y="2"/>
                    </a:cubicBezTo>
                    <a:cubicBezTo>
                      <a:pt x="30" y="1"/>
                      <a:pt x="33" y="0"/>
                      <a:pt x="36" y="0"/>
                    </a:cubicBezTo>
                    <a:cubicBezTo>
                      <a:pt x="43" y="1"/>
                      <a:pt x="47" y="5"/>
                      <a:pt x="51" y="10"/>
                    </a:cubicBezTo>
                    <a:cubicBezTo>
                      <a:pt x="51" y="11"/>
                      <a:pt x="51" y="11"/>
                      <a:pt x="51" y="11"/>
                    </a:cubicBezTo>
                    <a:cubicBezTo>
                      <a:pt x="52" y="12"/>
                      <a:pt x="54" y="14"/>
                      <a:pt x="56" y="15"/>
                    </a:cubicBezTo>
                    <a:cubicBezTo>
                      <a:pt x="58" y="18"/>
                      <a:pt x="61" y="21"/>
                      <a:pt x="63" y="24"/>
                    </a:cubicBezTo>
                    <a:cubicBezTo>
                      <a:pt x="65" y="27"/>
                      <a:pt x="65" y="30"/>
                      <a:pt x="64" y="31"/>
                    </a:cubicBezTo>
                    <a:cubicBezTo>
                      <a:pt x="62" y="34"/>
                      <a:pt x="59" y="35"/>
                      <a:pt x="54" y="35"/>
                    </a:cubicBezTo>
                    <a:cubicBezTo>
                      <a:pt x="52" y="35"/>
                      <a:pt x="51" y="35"/>
                      <a:pt x="49" y="35"/>
                    </a:cubicBezTo>
                    <a:cubicBezTo>
                      <a:pt x="48" y="35"/>
                      <a:pt x="46" y="35"/>
                      <a:pt x="45" y="35"/>
                    </a:cubicBezTo>
                    <a:cubicBezTo>
                      <a:pt x="42" y="35"/>
                      <a:pt x="40" y="35"/>
                      <a:pt x="39" y="36"/>
                    </a:cubicBezTo>
                    <a:cubicBezTo>
                      <a:pt x="38" y="37"/>
                      <a:pt x="37" y="37"/>
                      <a:pt x="36" y="38"/>
                    </a:cubicBezTo>
                    <a:cubicBezTo>
                      <a:pt x="33" y="41"/>
                      <a:pt x="29" y="43"/>
                      <a:pt x="25" y="43"/>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5" name="Freeform 12">
                <a:extLst>
                  <a:ext uri="{FF2B5EF4-FFF2-40B4-BE49-F238E27FC236}">
                    <a16:creationId xmlns:a16="http://schemas.microsoft.com/office/drawing/2014/main" id="{780E283B-AD2F-B647-2B44-7926EF1FB987}"/>
                  </a:ext>
                </a:extLst>
              </p:cNvPr>
              <p:cNvSpPr>
                <a:spLocks/>
              </p:cNvSpPr>
              <p:nvPr/>
            </p:nvSpPr>
            <p:spPr bwMode="auto">
              <a:xfrm>
                <a:off x="16238032" y="3699997"/>
                <a:ext cx="149442" cy="148093"/>
              </a:xfrm>
              <a:custGeom>
                <a:avLst/>
                <a:gdLst>
                  <a:gd name="T0" fmla="*/ 113861 w 21"/>
                  <a:gd name="T1" fmla="*/ 12878 h 23"/>
                  <a:gd name="T2" fmla="*/ 71163 w 21"/>
                  <a:gd name="T3" fmla="*/ 0 h 23"/>
                  <a:gd name="T4" fmla="*/ 14233 w 21"/>
                  <a:gd name="T5" fmla="*/ 25755 h 23"/>
                  <a:gd name="T6" fmla="*/ 7116 w 21"/>
                  <a:gd name="T7" fmla="*/ 90144 h 23"/>
                  <a:gd name="T8" fmla="*/ 85395 w 21"/>
                  <a:gd name="T9" fmla="*/ 148093 h 23"/>
                  <a:gd name="T10" fmla="*/ 92512 w 21"/>
                  <a:gd name="T11" fmla="*/ 148093 h 23"/>
                  <a:gd name="T12" fmla="*/ 142326 w 21"/>
                  <a:gd name="T13" fmla="*/ 115899 h 23"/>
                  <a:gd name="T14" fmla="*/ 113861 w 21"/>
                  <a:gd name="T15" fmla="*/ 12878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23">
                    <a:moveTo>
                      <a:pt x="16" y="2"/>
                    </a:moveTo>
                    <a:cubicBezTo>
                      <a:pt x="14" y="1"/>
                      <a:pt x="12" y="0"/>
                      <a:pt x="10" y="0"/>
                    </a:cubicBezTo>
                    <a:cubicBezTo>
                      <a:pt x="7" y="0"/>
                      <a:pt x="4" y="1"/>
                      <a:pt x="2" y="4"/>
                    </a:cubicBezTo>
                    <a:cubicBezTo>
                      <a:pt x="0" y="7"/>
                      <a:pt x="0" y="10"/>
                      <a:pt x="1" y="14"/>
                    </a:cubicBezTo>
                    <a:cubicBezTo>
                      <a:pt x="3" y="17"/>
                      <a:pt x="7" y="23"/>
                      <a:pt x="12" y="23"/>
                    </a:cubicBezTo>
                    <a:cubicBezTo>
                      <a:pt x="13" y="23"/>
                      <a:pt x="13" y="23"/>
                      <a:pt x="13" y="23"/>
                    </a:cubicBezTo>
                    <a:cubicBezTo>
                      <a:pt x="16" y="23"/>
                      <a:pt x="18" y="21"/>
                      <a:pt x="20" y="18"/>
                    </a:cubicBezTo>
                    <a:cubicBezTo>
                      <a:pt x="21" y="12"/>
                      <a:pt x="19" y="5"/>
                      <a:pt x="16" y="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6" name="Freeform 13">
                <a:extLst>
                  <a:ext uri="{FF2B5EF4-FFF2-40B4-BE49-F238E27FC236}">
                    <a16:creationId xmlns:a16="http://schemas.microsoft.com/office/drawing/2014/main" id="{924F43A1-F382-E57A-8C8B-09336F6D3476}"/>
                  </a:ext>
                </a:extLst>
              </p:cNvPr>
              <p:cNvSpPr>
                <a:spLocks/>
              </p:cNvSpPr>
              <p:nvPr/>
            </p:nvSpPr>
            <p:spPr bwMode="auto">
              <a:xfrm>
                <a:off x="15877770" y="3823812"/>
                <a:ext cx="1267587" cy="716187"/>
              </a:xfrm>
              <a:custGeom>
                <a:avLst/>
                <a:gdLst>
                  <a:gd name="T0" fmla="*/ 1225098 w 179"/>
                  <a:gd name="T1" fmla="*/ 477458 h 111"/>
                  <a:gd name="T2" fmla="*/ 1210935 w 179"/>
                  <a:gd name="T3" fmla="*/ 432293 h 111"/>
                  <a:gd name="T4" fmla="*/ 1154283 w 179"/>
                  <a:gd name="T5" fmla="*/ 348415 h 111"/>
                  <a:gd name="T6" fmla="*/ 1062224 w 179"/>
                  <a:gd name="T7" fmla="*/ 322607 h 111"/>
                  <a:gd name="T8" fmla="*/ 948920 w 179"/>
                  <a:gd name="T9" fmla="*/ 322607 h 111"/>
                  <a:gd name="T10" fmla="*/ 920594 w 179"/>
                  <a:gd name="T11" fmla="*/ 329059 h 111"/>
                  <a:gd name="T12" fmla="*/ 878105 w 179"/>
                  <a:gd name="T13" fmla="*/ 322607 h 111"/>
                  <a:gd name="T14" fmla="*/ 736475 w 179"/>
                  <a:gd name="T15" fmla="*/ 412937 h 111"/>
                  <a:gd name="T16" fmla="*/ 701068 w 179"/>
                  <a:gd name="T17" fmla="*/ 432293 h 111"/>
                  <a:gd name="T18" fmla="*/ 665660 w 179"/>
                  <a:gd name="T19" fmla="*/ 406485 h 111"/>
                  <a:gd name="T20" fmla="*/ 616090 w 179"/>
                  <a:gd name="T21" fmla="*/ 419389 h 111"/>
                  <a:gd name="T22" fmla="*/ 587764 w 179"/>
                  <a:gd name="T23" fmla="*/ 412937 h 111"/>
                  <a:gd name="T24" fmla="*/ 545275 w 179"/>
                  <a:gd name="T25" fmla="*/ 400032 h 111"/>
                  <a:gd name="T26" fmla="*/ 531112 w 179"/>
                  <a:gd name="T27" fmla="*/ 361320 h 111"/>
                  <a:gd name="T28" fmla="*/ 460297 w 179"/>
                  <a:gd name="T29" fmla="*/ 200016 h 111"/>
                  <a:gd name="T30" fmla="*/ 439052 w 179"/>
                  <a:gd name="T31" fmla="*/ 200016 h 111"/>
                  <a:gd name="T32" fmla="*/ 424889 w 179"/>
                  <a:gd name="T33" fmla="*/ 174208 h 111"/>
                  <a:gd name="T34" fmla="*/ 361156 w 179"/>
                  <a:gd name="T35" fmla="*/ 109686 h 111"/>
                  <a:gd name="T36" fmla="*/ 311586 w 179"/>
                  <a:gd name="T37" fmla="*/ 129043 h 111"/>
                  <a:gd name="T38" fmla="*/ 290341 w 179"/>
                  <a:gd name="T39" fmla="*/ 141947 h 111"/>
                  <a:gd name="T40" fmla="*/ 269097 w 179"/>
                  <a:gd name="T41" fmla="*/ 135495 h 111"/>
                  <a:gd name="T42" fmla="*/ 269097 w 179"/>
                  <a:gd name="T43" fmla="*/ 109686 h 111"/>
                  <a:gd name="T44" fmla="*/ 191200 w 179"/>
                  <a:gd name="T45" fmla="*/ 58069 h 111"/>
                  <a:gd name="T46" fmla="*/ 155793 w 179"/>
                  <a:gd name="T47" fmla="*/ 32261 h 111"/>
                  <a:gd name="T48" fmla="*/ 92059 w 179"/>
                  <a:gd name="T49" fmla="*/ 0 h 111"/>
                  <a:gd name="T50" fmla="*/ 21244 w 179"/>
                  <a:gd name="T51" fmla="*/ 103234 h 111"/>
                  <a:gd name="T52" fmla="*/ 49570 w 179"/>
                  <a:gd name="T53" fmla="*/ 154851 h 111"/>
                  <a:gd name="T54" fmla="*/ 77896 w 179"/>
                  <a:gd name="T55" fmla="*/ 212920 h 111"/>
                  <a:gd name="T56" fmla="*/ 155793 w 179"/>
                  <a:gd name="T57" fmla="*/ 251633 h 111"/>
                  <a:gd name="T58" fmla="*/ 226608 w 179"/>
                  <a:gd name="T59" fmla="*/ 238729 h 111"/>
                  <a:gd name="T60" fmla="*/ 254934 w 179"/>
                  <a:gd name="T61" fmla="*/ 277442 h 111"/>
                  <a:gd name="T62" fmla="*/ 276178 w 179"/>
                  <a:gd name="T63" fmla="*/ 322607 h 111"/>
                  <a:gd name="T64" fmla="*/ 290341 w 179"/>
                  <a:gd name="T65" fmla="*/ 419389 h 111"/>
                  <a:gd name="T66" fmla="*/ 283260 w 179"/>
                  <a:gd name="T67" fmla="*/ 490362 h 111"/>
                  <a:gd name="T68" fmla="*/ 290341 w 179"/>
                  <a:gd name="T69" fmla="*/ 561336 h 111"/>
                  <a:gd name="T70" fmla="*/ 346993 w 179"/>
                  <a:gd name="T71" fmla="*/ 671022 h 111"/>
                  <a:gd name="T72" fmla="*/ 375319 w 179"/>
                  <a:gd name="T73" fmla="*/ 664570 h 111"/>
                  <a:gd name="T74" fmla="*/ 389482 w 179"/>
                  <a:gd name="T75" fmla="*/ 658118 h 111"/>
                  <a:gd name="T76" fmla="*/ 403645 w 179"/>
                  <a:gd name="T77" fmla="*/ 664570 h 111"/>
                  <a:gd name="T78" fmla="*/ 431971 w 179"/>
                  <a:gd name="T79" fmla="*/ 677474 h 111"/>
                  <a:gd name="T80" fmla="*/ 474460 w 179"/>
                  <a:gd name="T81" fmla="*/ 703283 h 111"/>
                  <a:gd name="T82" fmla="*/ 538193 w 179"/>
                  <a:gd name="T83" fmla="*/ 664570 h 111"/>
                  <a:gd name="T84" fmla="*/ 594845 w 179"/>
                  <a:gd name="T85" fmla="*/ 716187 h 111"/>
                  <a:gd name="T86" fmla="*/ 616090 w 179"/>
                  <a:gd name="T87" fmla="*/ 709735 h 111"/>
                  <a:gd name="T88" fmla="*/ 729394 w 179"/>
                  <a:gd name="T89" fmla="*/ 690378 h 111"/>
                  <a:gd name="T90" fmla="*/ 757720 w 179"/>
                  <a:gd name="T91" fmla="*/ 690378 h 111"/>
                  <a:gd name="T92" fmla="*/ 807290 w 179"/>
                  <a:gd name="T93" fmla="*/ 677474 h 111"/>
                  <a:gd name="T94" fmla="*/ 842698 w 179"/>
                  <a:gd name="T95" fmla="*/ 683926 h 111"/>
                  <a:gd name="T96" fmla="*/ 913512 w 179"/>
                  <a:gd name="T97" fmla="*/ 683926 h 111"/>
                  <a:gd name="T98" fmla="*/ 956001 w 179"/>
                  <a:gd name="T99" fmla="*/ 638761 h 111"/>
                  <a:gd name="T100" fmla="*/ 984327 w 179"/>
                  <a:gd name="T101" fmla="*/ 658118 h 111"/>
                  <a:gd name="T102" fmla="*/ 1097631 w 179"/>
                  <a:gd name="T103" fmla="*/ 671022 h 111"/>
                  <a:gd name="T104" fmla="*/ 1140120 w 179"/>
                  <a:gd name="T105" fmla="*/ 658118 h 111"/>
                  <a:gd name="T106" fmla="*/ 1189691 w 179"/>
                  <a:gd name="T107" fmla="*/ 632309 h 111"/>
                  <a:gd name="T108" fmla="*/ 1203854 w 179"/>
                  <a:gd name="T109" fmla="*/ 580692 h 111"/>
                  <a:gd name="T110" fmla="*/ 1246343 w 179"/>
                  <a:gd name="T111" fmla="*/ 554884 h 1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79" h="111">
                    <a:moveTo>
                      <a:pt x="178" y="80"/>
                    </a:moveTo>
                    <a:cubicBezTo>
                      <a:pt x="178" y="78"/>
                      <a:pt x="176" y="75"/>
                      <a:pt x="173" y="74"/>
                    </a:cubicBezTo>
                    <a:cubicBezTo>
                      <a:pt x="172" y="73"/>
                      <a:pt x="171" y="72"/>
                      <a:pt x="171" y="70"/>
                    </a:cubicBezTo>
                    <a:cubicBezTo>
                      <a:pt x="171" y="69"/>
                      <a:pt x="171" y="68"/>
                      <a:pt x="171" y="67"/>
                    </a:cubicBezTo>
                    <a:cubicBezTo>
                      <a:pt x="171" y="66"/>
                      <a:pt x="171" y="65"/>
                      <a:pt x="170" y="64"/>
                    </a:cubicBezTo>
                    <a:cubicBezTo>
                      <a:pt x="170" y="61"/>
                      <a:pt x="169" y="56"/>
                      <a:pt x="163" y="54"/>
                    </a:cubicBezTo>
                    <a:cubicBezTo>
                      <a:pt x="162" y="54"/>
                      <a:pt x="161" y="54"/>
                      <a:pt x="160" y="53"/>
                    </a:cubicBezTo>
                    <a:cubicBezTo>
                      <a:pt x="156" y="52"/>
                      <a:pt x="153" y="52"/>
                      <a:pt x="150" y="50"/>
                    </a:cubicBezTo>
                    <a:cubicBezTo>
                      <a:pt x="147" y="49"/>
                      <a:pt x="145" y="48"/>
                      <a:pt x="143" y="48"/>
                    </a:cubicBezTo>
                    <a:cubicBezTo>
                      <a:pt x="140" y="48"/>
                      <a:pt x="137" y="49"/>
                      <a:pt x="134" y="50"/>
                    </a:cubicBezTo>
                    <a:cubicBezTo>
                      <a:pt x="134" y="51"/>
                      <a:pt x="133" y="51"/>
                      <a:pt x="133" y="51"/>
                    </a:cubicBezTo>
                    <a:cubicBezTo>
                      <a:pt x="132" y="51"/>
                      <a:pt x="131" y="51"/>
                      <a:pt x="130" y="51"/>
                    </a:cubicBezTo>
                    <a:cubicBezTo>
                      <a:pt x="129" y="50"/>
                      <a:pt x="127" y="50"/>
                      <a:pt x="126" y="50"/>
                    </a:cubicBezTo>
                    <a:cubicBezTo>
                      <a:pt x="125" y="50"/>
                      <a:pt x="125" y="50"/>
                      <a:pt x="124" y="50"/>
                    </a:cubicBezTo>
                    <a:cubicBezTo>
                      <a:pt x="118" y="51"/>
                      <a:pt x="112" y="56"/>
                      <a:pt x="107" y="60"/>
                    </a:cubicBezTo>
                    <a:cubicBezTo>
                      <a:pt x="106" y="62"/>
                      <a:pt x="105" y="63"/>
                      <a:pt x="104" y="64"/>
                    </a:cubicBezTo>
                    <a:cubicBezTo>
                      <a:pt x="103" y="64"/>
                      <a:pt x="103" y="64"/>
                      <a:pt x="103" y="64"/>
                    </a:cubicBezTo>
                    <a:cubicBezTo>
                      <a:pt x="102" y="65"/>
                      <a:pt x="100" y="67"/>
                      <a:pt x="99" y="67"/>
                    </a:cubicBezTo>
                    <a:cubicBezTo>
                      <a:pt x="98" y="67"/>
                      <a:pt x="98" y="67"/>
                      <a:pt x="98" y="66"/>
                    </a:cubicBezTo>
                    <a:cubicBezTo>
                      <a:pt x="97" y="65"/>
                      <a:pt x="96" y="63"/>
                      <a:pt x="94" y="63"/>
                    </a:cubicBezTo>
                    <a:cubicBezTo>
                      <a:pt x="93" y="63"/>
                      <a:pt x="93" y="63"/>
                      <a:pt x="92" y="63"/>
                    </a:cubicBezTo>
                    <a:cubicBezTo>
                      <a:pt x="90" y="63"/>
                      <a:pt x="89" y="64"/>
                      <a:pt x="87" y="65"/>
                    </a:cubicBezTo>
                    <a:cubicBezTo>
                      <a:pt x="87" y="65"/>
                      <a:pt x="86" y="65"/>
                      <a:pt x="85" y="65"/>
                    </a:cubicBezTo>
                    <a:cubicBezTo>
                      <a:pt x="85" y="65"/>
                      <a:pt x="84" y="65"/>
                      <a:pt x="83" y="64"/>
                    </a:cubicBezTo>
                    <a:cubicBezTo>
                      <a:pt x="82" y="63"/>
                      <a:pt x="81" y="62"/>
                      <a:pt x="78" y="62"/>
                    </a:cubicBezTo>
                    <a:cubicBezTo>
                      <a:pt x="78" y="62"/>
                      <a:pt x="78" y="62"/>
                      <a:pt x="77" y="62"/>
                    </a:cubicBezTo>
                    <a:cubicBezTo>
                      <a:pt x="76" y="62"/>
                      <a:pt x="75" y="62"/>
                      <a:pt x="74" y="62"/>
                    </a:cubicBezTo>
                    <a:cubicBezTo>
                      <a:pt x="74" y="60"/>
                      <a:pt x="75" y="58"/>
                      <a:pt x="75" y="56"/>
                    </a:cubicBezTo>
                    <a:cubicBezTo>
                      <a:pt x="77" y="49"/>
                      <a:pt x="79" y="42"/>
                      <a:pt x="72" y="34"/>
                    </a:cubicBezTo>
                    <a:cubicBezTo>
                      <a:pt x="70" y="31"/>
                      <a:pt x="67" y="31"/>
                      <a:pt x="65" y="31"/>
                    </a:cubicBezTo>
                    <a:cubicBezTo>
                      <a:pt x="64" y="31"/>
                      <a:pt x="64" y="31"/>
                      <a:pt x="63" y="31"/>
                    </a:cubicBezTo>
                    <a:cubicBezTo>
                      <a:pt x="63" y="31"/>
                      <a:pt x="62" y="31"/>
                      <a:pt x="62" y="31"/>
                    </a:cubicBezTo>
                    <a:cubicBezTo>
                      <a:pt x="61" y="31"/>
                      <a:pt x="61" y="31"/>
                      <a:pt x="60" y="31"/>
                    </a:cubicBezTo>
                    <a:cubicBezTo>
                      <a:pt x="60" y="30"/>
                      <a:pt x="60" y="30"/>
                      <a:pt x="60" y="27"/>
                    </a:cubicBezTo>
                    <a:cubicBezTo>
                      <a:pt x="60" y="26"/>
                      <a:pt x="60" y="24"/>
                      <a:pt x="59" y="23"/>
                    </a:cubicBezTo>
                    <a:cubicBezTo>
                      <a:pt x="58" y="19"/>
                      <a:pt x="55" y="17"/>
                      <a:pt x="51" y="17"/>
                    </a:cubicBezTo>
                    <a:cubicBezTo>
                      <a:pt x="51" y="17"/>
                      <a:pt x="50" y="17"/>
                      <a:pt x="50" y="17"/>
                    </a:cubicBezTo>
                    <a:cubicBezTo>
                      <a:pt x="47" y="18"/>
                      <a:pt x="46" y="19"/>
                      <a:pt x="44" y="20"/>
                    </a:cubicBezTo>
                    <a:cubicBezTo>
                      <a:pt x="44" y="21"/>
                      <a:pt x="43" y="21"/>
                      <a:pt x="43" y="22"/>
                    </a:cubicBezTo>
                    <a:cubicBezTo>
                      <a:pt x="42" y="22"/>
                      <a:pt x="42" y="22"/>
                      <a:pt x="41" y="22"/>
                    </a:cubicBezTo>
                    <a:cubicBezTo>
                      <a:pt x="40" y="22"/>
                      <a:pt x="39" y="22"/>
                      <a:pt x="39" y="22"/>
                    </a:cubicBezTo>
                    <a:cubicBezTo>
                      <a:pt x="38" y="21"/>
                      <a:pt x="38" y="21"/>
                      <a:pt x="38" y="21"/>
                    </a:cubicBezTo>
                    <a:cubicBezTo>
                      <a:pt x="38" y="21"/>
                      <a:pt x="38" y="21"/>
                      <a:pt x="38" y="20"/>
                    </a:cubicBezTo>
                    <a:cubicBezTo>
                      <a:pt x="38" y="19"/>
                      <a:pt x="38" y="18"/>
                      <a:pt x="38" y="17"/>
                    </a:cubicBezTo>
                    <a:cubicBezTo>
                      <a:pt x="37" y="14"/>
                      <a:pt x="35" y="12"/>
                      <a:pt x="31" y="10"/>
                    </a:cubicBezTo>
                    <a:cubicBezTo>
                      <a:pt x="30" y="9"/>
                      <a:pt x="29" y="9"/>
                      <a:pt x="27" y="9"/>
                    </a:cubicBezTo>
                    <a:cubicBezTo>
                      <a:pt x="26" y="8"/>
                      <a:pt x="25" y="8"/>
                      <a:pt x="25" y="8"/>
                    </a:cubicBezTo>
                    <a:cubicBezTo>
                      <a:pt x="23" y="7"/>
                      <a:pt x="23" y="6"/>
                      <a:pt x="22" y="5"/>
                    </a:cubicBezTo>
                    <a:cubicBezTo>
                      <a:pt x="22" y="5"/>
                      <a:pt x="21" y="4"/>
                      <a:pt x="21" y="3"/>
                    </a:cubicBezTo>
                    <a:cubicBezTo>
                      <a:pt x="19" y="1"/>
                      <a:pt x="16" y="0"/>
                      <a:pt x="13" y="0"/>
                    </a:cubicBezTo>
                    <a:cubicBezTo>
                      <a:pt x="9" y="0"/>
                      <a:pt x="4" y="3"/>
                      <a:pt x="2" y="7"/>
                    </a:cubicBezTo>
                    <a:cubicBezTo>
                      <a:pt x="0" y="10"/>
                      <a:pt x="1" y="13"/>
                      <a:pt x="3" y="16"/>
                    </a:cubicBezTo>
                    <a:cubicBezTo>
                      <a:pt x="4" y="18"/>
                      <a:pt x="5" y="20"/>
                      <a:pt x="6" y="22"/>
                    </a:cubicBezTo>
                    <a:cubicBezTo>
                      <a:pt x="7" y="24"/>
                      <a:pt x="7" y="24"/>
                      <a:pt x="7" y="24"/>
                    </a:cubicBezTo>
                    <a:cubicBezTo>
                      <a:pt x="8" y="25"/>
                      <a:pt x="8" y="26"/>
                      <a:pt x="8" y="27"/>
                    </a:cubicBezTo>
                    <a:cubicBezTo>
                      <a:pt x="8" y="29"/>
                      <a:pt x="9" y="31"/>
                      <a:pt x="11" y="33"/>
                    </a:cubicBezTo>
                    <a:cubicBezTo>
                      <a:pt x="13" y="35"/>
                      <a:pt x="16" y="39"/>
                      <a:pt x="21" y="39"/>
                    </a:cubicBezTo>
                    <a:cubicBezTo>
                      <a:pt x="22" y="39"/>
                      <a:pt x="22" y="39"/>
                      <a:pt x="22" y="39"/>
                    </a:cubicBezTo>
                    <a:cubicBezTo>
                      <a:pt x="23" y="39"/>
                      <a:pt x="25" y="38"/>
                      <a:pt x="27" y="38"/>
                    </a:cubicBezTo>
                    <a:cubicBezTo>
                      <a:pt x="28" y="37"/>
                      <a:pt x="31" y="37"/>
                      <a:pt x="32" y="37"/>
                    </a:cubicBezTo>
                    <a:cubicBezTo>
                      <a:pt x="33" y="37"/>
                      <a:pt x="34" y="37"/>
                      <a:pt x="35" y="38"/>
                    </a:cubicBezTo>
                    <a:cubicBezTo>
                      <a:pt x="35" y="38"/>
                      <a:pt x="36" y="41"/>
                      <a:pt x="36" y="43"/>
                    </a:cubicBezTo>
                    <a:cubicBezTo>
                      <a:pt x="37" y="44"/>
                      <a:pt x="37" y="46"/>
                      <a:pt x="37" y="47"/>
                    </a:cubicBezTo>
                    <a:cubicBezTo>
                      <a:pt x="38" y="48"/>
                      <a:pt x="38" y="49"/>
                      <a:pt x="39" y="50"/>
                    </a:cubicBezTo>
                    <a:cubicBezTo>
                      <a:pt x="41" y="54"/>
                      <a:pt x="43" y="58"/>
                      <a:pt x="42" y="62"/>
                    </a:cubicBezTo>
                    <a:cubicBezTo>
                      <a:pt x="42" y="63"/>
                      <a:pt x="42" y="64"/>
                      <a:pt x="41" y="65"/>
                    </a:cubicBezTo>
                    <a:cubicBezTo>
                      <a:pt x="41" y="67"/>
                      <a:pt x="40" y="68"/>
                      <a:pt x="40" y="69"/>
                    </a:cubicBezTo>
                    <a:cubicBezTo>
                      <a:pt x="40" y="72"/>
                      <a:pt x="40" y="74"/>
                      <a:pt x="40" y="76"/>
                    </a:cubicBezTo>
                    <a:cubicBezTo>
                      <a:pt x="40" y="77"/>
                      <a:pt x="40" y="78"/>
                      <a:pt x="40" y="78"/>
                    </a:cubicBezTo>
                    <a:cubicBezTo>
                      <a:pt x="40" y="81"/>
                      <a:pt x="41" y="84"/>
                      <a:pt x="41" y="87"/>
                    </a:cubicBezTo>
                    <a:cubicBezTo>
                      <a:pt x="42" y="89"/>
                      <a:pt x="42" y="92"/>
                      <a:pt x="42" y="94"/>
                    </a:cubicBezTo>
                    <a:cubicBezTo>
                      <a:pt x="42" y="97"/>
                      <a:pt x="42" y="103"/>
                      <a:pt x="49" y="104"/>
                    </a:cubicBezTo>
                    <a:cubicBezTo>
                      <a:pt x="49" y="104"/>
                      <a:pt x="49" y="104"/>
                      <a:pt x="49" y="104"/>
                    </a:cubicBezTo>
                    <a:cubicBezTo>
                      <a:pt x="51" y="104"/>
                      <a:pt x="53" y="103"/>
                      <a:pt x="53" y="103"/>
                    </a:cubicBezTo>
                    <a:cubicBezTo>
                      <a:pt x="54" y="103"/>
                      <a:pt x="54" y="102"/>
                      <a:pt x="54" y="102"/>
                    </a:cubicBezTo>
                    <a:cubicBezTo>
                      <a:pt x="54" y="102"/>
                      <a:pt x="54" y="102"/>
                      <a:pt x="55" y="102"/>
                    </a:cubicBezTo>
                    <a:cubicBezTo>
                      <a:pt x="55" y="102"/>
                      <a:pt x="55" y="102"/>
                      <a:pt x="56" y="103"/>
                    </a:cubicBezTo>
                    <a:cubicBezTo>
                      <a:pt x="57" y="103"/>
                      <a:pt x="57" y="103"/>
                      <a:pt x="57" y="103"/>
                    </a:cubicBezTo>
                    <a:cubicBezTo>
                      <a:pt x="58" y="103"/>
                      <a:pt x="59" y="104"/>
                      <a:pt x="60" y="104"/>
                    </a:cubicBezTo>
                    <a:cubicBezTo>
                      <a:pt x="60" y="104"/>
                      <a:pt x="60" y="105"/>
                      <a:pt x="61" y="105"/>
                    </a:cubicBezTo>
                    <a:cubicBezTo>
                      <a:pt x="61" y="106"/>
                      <a:pt x="62" y="107"/>
                      <a:pt x="63" y="107"/>
                    </a:cubicBezTo>
                    <a:cubicBezTo>
                      <a:pt x="64" y="108"/>
                      <a:pt x="66" y="109"/>
                      <a:pt x="67" y="109"/>
                    </a:cubicBezTo>
                    <a:cubicBezTo>
                      <a:pt x="70" y="109"/>
                      <a:pt x="73" y="107"/>
                      <a:pt x="75" y="105"/>
                    </a:cubicBezTo>
                    <a:cubicBezTo>
                      <a:pt x="76" y="104"/>
                      <a:pt x="76" y="104"/>
                      <a:pt x="76" y="103"/>
                    </a:cubicBezTo>
                    <a:cubicBezTo>
                      <a:pt x="76" y="104"/>
                      <a:pt x="76" y="105"/>
                      <a:pt x="77" y="106"/>
                    </a:cubicBezTo>
                    <a:cubicBezTo>
                      <a:pt x="77" y="108"/>
                      <a:pt x="79" y="111"/>
                      <a:pt x="84" y="111"/>
                    </a:cubicBezTo>
                    <a:cubicBezTo>
                      <a:pt x="85" y="111"/>
                      <a:pt x="86" y="110"/>
                      <a:pt x="87" y="110"/>
                    </a:cubicBezTo>
                    <a:cubicBezTo>
                      <a:pt x="87" y="110"/>
                      <a:pt x="87" y="110"/>
                      <a:pt x="87" y="110"/>
                    </a:cubicBezTo>
                    <a:cubicBezTo>
                      <a:pt x="90" y="110"/>
                      <a:pt x="92" y="109"/>
                      <a:pt x="95" y="108"/>
                    </a:cubicBezTo>
                    <a:cubicBezTo>
                      <a:pt x="98" y="108"/>
                      <a:pt x="100" y="107"/>
                      <a:pt x="103" y="107"/>
                    </a:cubicBezTo>
                    <a:cubicBezTo>
                      <a:pt x="103" y="107"/>
                      <a:pt x="103" y="107"/>
                      <a:pt x="104" y="107"/>
                    </a:cubicBezTo>
                    <a:cubicBezTo>
                      <a:pt x="105" y="107"/>
                      <a:pt x="106" y="107"/>
                      <a:pt x="107" y="107"/>
                    </a:cubicBezTo>
                    <a:cubicBezTo>
                      <a:pt x="109" y="107"/>
                      <a:pt x="111" y="107"/>
                      <a:pt x="113" y="106"/>
                    </a:cubicBezTo>
                    <a:cubicBezTo>
                      <a:pt x="114" y="105"/>
                      <a:pt x="114" y="105"/>
                      <a:pt x="114" y="105"/>
                    </a:cubicBezTo>
                    <a:cubicBezTo>
                      <a:pt x="115" y="105"/>
                      <a:pt x="115" y="105"/>
                      <a:pt x="115" y="106"/>
                    </a:cubicBezTo>
                    <a:cubicBezTo>
                      <a:pt x="116" y="106"/>
                      <a:pt x="117" y="106"/>
                      <a:pt x="119" y="106"/>
                    </a:cubicBezTo>
                    <a:cubicBezTo>
                      <a:pt x="119" y="107"/>
                      <a:pt x="120" y="107"/>
                      <a:pt x="121" y="107"/>
                    </a:cubicBezTo>
                    <a:cubicBezTo>
                      <a:pt x="124" y="107"/>
                      <a:pt x="127" y="106"/>
                      <a:pt x="129" y="106"/>
                    </a:cubicBezTo>
                    <a:cubicBezTo>
                      <a:pt x="132" y="105"/>
                      <a:pt x="133" y="103"/>
                      <a:pt x="134" y="101"/>
                    </a:cubicBezTo>
                    <a:cubicBezTo>
                      <a:pt x="134" y="100"/>
                      <a:pt x="135" y="100"/>
                      <a:pt x="135" y="99"/>
                    </a:cubicBezTo>
                    <a:cubicBezTo>
                      <a:pt x="135" y="100"/>
                      <a:pt x="136" y="100"/>
                      <a:pt x="136" y="100"/>
                    </a:cubicBezTo>
                    <a:cubicBezTo>
                      <a:pt x="137" y="101"/>
                      <a:pt x="138" y="102"/>
                      <a:pt x="139" y="102"/>
                    </a:cubicBezTo>
                    <a:cubicBezTo>
                      <a:pt x="143" y="104"/>
                      <a:pt x="147" y="105"/>
                      <a:pt x="151" y="105"/>
                    </a:cubicBezTo>
                    <a:cubicBezTo>
                      <a:pt x="152" y="105"/>
                      <a:pt x="154" y="104"/>
                      <a:pt x="155" y="104"/>
                    </a:cubicBezTo>
                    <a:cubicBezTo>
                      <a:pt x="157" y="104"/>
                      <a:pt x="159" y="103"/>
                      <a:pt x="160" y="102"/>
                    </a:cubicBezTo>
                    <a:cubicBezTo>
                      <a:pt x="160" y="102"/>
                      <a:pt x="161" y="102"/>
                      <a:pt x="161" y="102"/>
                    </a:cubicBezTo>
                    <a:cubicBezTo>
                      <a:pt x="161" y="101"/>
                      <a:pt x="162" y="101"/>
                      <a:pt x="163" y="101"/>
                    </a:cubicBezTo>
                    <a:cubicBezTo>
                      <a:pt x="164" y="101"/>
                      <a:pt x="166" y="100"/>
                      <a:pt x="168" y="98"/>
                    </a:cubicBezTo>
                    <a:cubicBezTo>
                      <a:pt x="169" y="96"/>
                      <a:pt x="170" y="94"/>
                      <a:pt x="170" y="93"/>
                    </a:cubicBezTo>
                    <a:cubicBezTo>
                      <a:pt x="170" y="92"/>
                      <a:pt x="170" y="91"/>
                      <a:pt x="170" y="90"/>
                    </a:cubicBezTo>
                    <a:cubicBezTo>
                      <a:pt x="170" y="90"/>
                      <a:pt x="171" y="89"/>
                      <a:pt x="172" y="89"/>
                    </a:cubicBezTo>
                    <a:cubicBezTo>
                      <a:pt x="174" y="88"/>
                      <a:pt x="175" y="87"/>
                      <a:pt x="176" y="86"/>
                    </a:cubicBezTo>
                    <a:cubicBezTo>
                      <a:pt x="178" y="84"/>
                      <a:pt x="179" y="82"/>
                      <a:pt x="178" y="8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7" name="Freeform 14">
                <a:extLst>
                  <a:ext uri="{FF2B5EF4-FFF2-40B4-BE49-F238E27FC236}">
                    <a16:creationId xmlns:a16="http://schemas.microsoft.com/office/drawing/2014/main" id="{5EF4E1C7-DB9E-41A9-5772-79149021A56A}"/>
                  </a:ext>
                </a:extLst>
              </p:cNvPr>
              <p:cNvSpPr>
                <a:spLocks/>
              </p:cNvSpPr>
              <p:nvPr/>
            </p:nvSpPr>
            <p:spPr bwMode="auto">
              <a:xfrm>
                <a:off x="15840410" y="4204969"/>
                <a:ext cx="277535" cy="281619"/>
              </a:xfrm>
              <a:custGeom>
                <a:avLst/>
                <a:gdLst>
                  <a:gd name="T0" fmla="*/ 270419 w 39"/>
                  <a:gd name="T1" fmla="*/ 140810 h 44"/>
                  <a:gd name="T2" fmla="*/ 263302 w 39"/>
                  <a:gd name="T3" fmla="*/ 121608 h 44"/>
                  <a:gd name="T4" fmla="*/ 263302 w 39"/>
                  <a:gd name="T5" fmla="*/ 115208 h 44"/>
                  <a:gd name="T6" fmla="*/ 241954 w 39"/>
                  <a:gd name="T7" fmla="*/ 51203 h 44"/>
                  <a:gd name="T8" fmla="*/ 192140 w 39"/>
                  <a:gd name="T9" fmla="*/ 6400 h 44"/>
                  <a:gd name="T10" fmla="*/ 156558 w 39"/>
                  <a:gd name="T11" fmla="*/ 0 h 44"/>
                  <a:gd name="T12" fmla="*/ 85395 w 39"/>
                  <a:gd name="T13" fmla="*/ 19201 h 44"/>
                  <a:gd name="T14" fmla="*/ 56930 w 39"/>
                  <a:gd name="T15" fmla="*/ 64004 h 44"/>
                  <a:gd name="T16" fmla="*/ 42698 w 39"/>
                  <a:gd name="T17" fmla="*/ 89606 h 44"/>
                  <a:gd name="T18" fmla="*/ 35581 w 39"/>
                  <a:gd name="T19" fmla="*/ 96006 h 44"/>
                  <a:gd name="T20" fmla="*/ 14233 w 39"/>
                  <a:gd name="T21" fmla="*/ 166411 h 44"/>
                  <a:gd name="T22" fmla="*/ 42698 w 39"/>
                  <a:gd name="T23" fmla="*/ 198413 h 44"/>
                  <a:gd name="T24" fmla="*/ 56930 w 39"/>
                  <a:gd name="T25" fmla="*/ 211214 h 44"/>
                  <a:gd name="T26" fmla="*/ 99628 w 39"/>
                  <a:gd name="T27" fmla="*/ 243216 h 44"/>
                  <a:gd name="T28" fmla="*/ 135209 w 39"/>
                  <a:gd name="T29" fmla="*/ 262418 h 44"/>
                  <a:gd name="T30" fmla="*/ 156558 w 39"/>
                  <a:gd name="T31" fmla="*/ 275219 h 44"/>
                  <a:gd name="T32" fmla="*/ 192140 w 39"/>
                  <a:gd name="T33" fmla="*/ 281619 h 44"/>
                  <a:gd name="T34" fmla="*/ 234837 w 39"/>
                  <a:gd name="T35" fmla="*/ 275219 h 44"/>
                  <a:gd name="T36" fmla="*/ 270419 w 39"/>
                  <a:gd name="T37" fmla="*/ 230416 h 44"/>
                  <a:gd name="T38" fmla="*/ 270419 w 39"/>
                  <a:gd name="T39" fmla="*/ 140810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44">
                    <a:moveTo>
                      <a:pt x="38" y="22"/>
                    </a:moveTo>
                    <a:cubicBezTo>
                      <a:pt x="38" y="21"/>
                      <a:pt x="37" y="20"/>
                      <a:pt x="37" y="19"/>
                    </a:cubicBezTo>
                    <a:cubicBezTo>
                      <a:pt x="37" y="18"/>
                      <a:pt x="37" y="18"/>
                      <a:pt x="37" y="18"/>
                    </a:cubicBezTo>
                    <a:cubicBezTo>
                      <a:pt x="36" y="15"/>
                      <a:pt x="36" y="11"/>
                      <a:pt x="34" y="8"/>
                    </a:cubicBezTo>
                    <a:cubicBezTo>
                      <a:pt x="33" y="5"/>
                      <a:pt x="30" y="2"/>
                      <a:pt x="27" y="1"/>
                    </a:cubicBezTo>
                    <a:cubicBezTo>
                      <a:pt x="26" y="0"/>
                      <a:pt x="24" y="0"/>
                      <a:pt x="22" y="0"/>
                    </a:cubicBezTo>
                    <a:cubicBezTo>
                      <a:pt x="19" y="0"/>
                      <a:pt x="14" y="1"/>
                      <a:pt x="12" y="3"/>
                    </a:cubicBezTo>
                    <a:cubicBezTo>
                      <a:pt x="10" y="5"/>
                      <a:pt x="9" y="8"/>
                      <a:pt x="8" y="10"/>
                    </a:cubicBezTo>
                    <a:cubicBezTo>
                      <a:pt x="8" y="11"/>
                      <a:pt x="7" y="13"/>
                      <a:pt x="6" y="14"/>
                    </a:cubicBezTo>
                    <a:cubicBezTo>
                      <a:pt x="5" y="15"/>
                      <a:pt x="5" y="15"/>
                      <a:pt x="5" y="15"/>
                    </a:cubicBezTo>
                    <a:cubicBezTo>
                      <a:pt x="3" y="17"/>
                      <a:pt x="0" y="21"/>
                      <a:pt x="2" y="26"/>
                    </a:cubicBezTo>
                    <a:cubicBezTo>
                      <a:pt x="3" y="29"/>
                      <a:pt x="5" y="30"/>
                      <a:pt x="6" y="31"/>
                    </a:cubicBezTo>
                    <a:cubicBezTo>
                      <a:pt x="7" y="32"/>
                      <a:pt x="8" y="32"/>
                      <a:pt x="8" y="33"/>
                    </a:cubicBezTo>
                    <a:cubicBezTo>
                      <a:pt x="10" y="35"/>
                      <a:pt x="12" y="37"/>
                      <a:pt x="14" y="38"/>
                    </a:cubicBezTo>
                    <a:cubicBezTo>
                      <a:pt x="16" y="40"/>
                      <a:pt x="18" y="41"/>
                      <a:pt x="19" y="41"/>
                    </a:cubicBezTo>
                    <a:cubicBezTo>
                      <a:pt x="20" y="42"/>
                      <a:pt x="21" y="42"/>
                      <a:pt x="22" y="43"/>
                    </a:cubicBezTo>
                    <a:cubicBezTo>
                      <a:pt x="24" y="44"/>
                      <a:pt x="26" y="44"/>
                      <a:pt x="27" y="44"/>
                    </a:cubicBezTo>
                    <a:cubicBezTo>
                      <a:pt x="29" y="44"/>
                      <a:pt x="31" y="44"/>
                      <a:pt x="33" y="43"/>
                    </a:cubicBezTo>
                    <a:cubicBezTo>
                      <a:pt x="35" y="41"/>
                      <a:pt x="37" y="39"/>
                      <a:pt x="38" y="36"/>
                    </a:cubicBezTo>
                    <a:cubicBezTo>
                      <a:pt x="39" y="31"/>
                      <a:pt x="38" y="26"/>
                      <a:pt x="38" y="2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8" name="Freeform 15">
                <a:extLst>
                  <a:ext uri="{FF2B5EF4-FFF2-40B4-BE49-F238E27FC236}">
                    <a16:creationId xmlns:a16="http://schemas.microsoft.com/office/drawing/2014/main" id="{77672E47-846B-41D7-1443-163223D24812}"/>
                  </a:ext>
                </a:extLst>
              </p:cNvPr>
              <p:cNvSpPr>
                <a:spLocks/>
              </p:cNvSpPr>
              <p:nvPr/>
            </p:nvSpPr>
            <p:spPr bwMode="auto">
              <a:xfrm>
                <a:off x="15733666" y="5700464"/>
                <a:ext cx="106744" cy="101966"/>
              </a:xfrm>
              <a:custGeom>
                <a:avLst/>
                <a:gdLst>
                  <a:gd name="T0" fmla="*/ 71163 w 15"/>
                  <a:gd name="T1" fmla="*/ 6373 h 16"/>
                  <a:gd name="T2" fmla="*/ 42698 w 15"/>
                  <a:gd name="T3" fmla="*/ 0 h 16"/>
                  <a:gd name="T4" fmla="*/ 7116 w 15"/>
                  <a:gd name="T5" fmla="*/ 12746 h 16"/>
                  <a:gd name="T6" fmla="*/ 0 w 15"/>
                  <a:gd name="T7" fmla="*/ 44610 h 16"/>
                  <a:gd name="T8" fmla="*/ 71163 w 15"/>
                  <a:gd name="T9" fmla="*/ 101966 h 16"/>
                  <a:gd name="T10" fmla="*/ 71163 w 15"/>
                  <a:gd name="T11" fmla="*/ 101966 h 16"/>
                  <a:gd name="T12" fmla="*/ 85395 w 15"/>
                  <a:gd name="T13" fmla="*/ 101966 h 16"/>
                  <a:gd name="T14" fmla="*/ 106744 w 15"/>
                  <a:gd name="T15" fmla="*/ 63729 h 16"/>
                  <a:gd name="T16" fmla="*/ 71163 w 15"/>
                  <a:gd name="T17" fmla="*/ 6373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6">
                    <a:moveTo>
                      <a:pt x="10" y="1"/>
                    </a:moveTo>
                    <a:cubicBezTo>
                      <a:pt x="9" y="1"/>
                      <a:pt x="7" y="0"/>
                      <a:pt x="6" y="0"/>
                    </a:cubicBezTo>
                    <a:cubicBezTo>
                      <a:pt x="4" y="0"/>
                      <a:pt x="3" y="1"/>
                      <a:pt x="1" y="2"/>
                    </a:cubicBezTo>
                    <a:cubicBezTo>
                      <a:pt x="0" y="4"/>
                      <a:pt x="0" y="5"/>
                      <a:pt x="0" y="7"/>
                    </a:cubicBezTo>
                    <a:cubicBezTo>
                      <a:pt x="1" y="11"/>
                      <a:pt x="6" y="16"/>
                      <a:pt x="10" y="16"/>
                    </a:cubicBezTo>
                    <a:cubicBezTo>
                      <a:pt x="10" y="16"/>
                      <a:pt x="10" y="16"/>
                      <a:pt x="10" y="16"/>
                    </a:cubicBezTo>
                    <a:cubicBezTo>
                      <a:pt x="11" y="16"/>
                      <a:pt x="11" y="16"/>
                      <a:pt x="12" y="16"/>
                    </a:cubicBezTo>
                    <a:cubicBezTo>
                      <a:pt x="14" y="15"/>
                      <a:pt x="15" y="13"/>
                      <a:pt x="15" y="10"/>
                    </a:cubicBezTo>
                    <a:cubicBezTo>
                      <a:pt x="15" y="7"/>
                      <a:pt x="12" y="3"/>
                      <a:pt x="10" y="1"/>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19" name="Freeform 16">
                <a:extLst>
                  <a:ext uri="{FF2B5EF4-FFF2-40B4-BE49-F238E27FC236}">
                    <a16:creationId xmlns:a16="http://schemas.microsoft.com/office/drawing/2014/main" id="{515FB7ED-D02D-EA12-EF76-3E539DB81BE3}"/>
                  </a:ext>
                </a:extLst>
              </p:cNvPr>
              <p:cNvSpPr>
                <a:spLocks/>
              </p:cNvSpPr>
              <p:nvPr/>
            </p:nvSpPr>
            <p:spPr bwMode="auto">
              <a:xfrm>
                <a:off x="16139293" y="5649481"/>
                <a:ext cx="85395" cy="70405"/>
              </a:xfrm>
              <a:custGeom>
                <a:avLst/>
                <a:gdLst>
                  <a:gd name="T0" fmla="*/ 78279 w 12"/>
                  <a:gd name="T1" fmla="*/ 25602 h 11"/>
                  <a:gd name="T2" fmla="*/ 49814 w 12"/>
                  <a:gd name="T3" fmla="*/ 0 h 11"/>
                  <a:gd name="T4" fmla="*/ 7116 w 12"/>
                  <a:gd name="T5" fmla="*/ 38403 h 11"/>
                  <a:gd name="T6" fmla="*/ 21349 w 12"/>
                  <a:gd name="T7" fmla="*/ 64005 h 11"/>
                  <a:gd name="T8" fmla="*/ 35581 w 12"/>
                  <a:gd name="T9" fmla="*/ 70405 h 11"/>
                  <a:gd name="T10" fmla="*/ 35581 w 12"/>
                  <a:gd name="T11" fmla="*/ 70405 h 11"/>
                  <a:gd name="T12" fmla="*/ 71163 w 12"/>
                  <a:gd name="T13" fmla="*/ 51204 h 11"/>
                  <a:gd name="T14" fmla="*/ 78279 w 12"/>
                  <a:gd name="T15" fmla="*/ 2560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1">
                    <a:moveTo>
                      <a:pt x="11" y="4"/>
                    </a:moveTo>
                    <a:cubicBezTo>
                      <a:pt x="11" y="0"/>
                      <a:pt x="8" y="0"/>
                      <a:pt x="7" y="0"/>
                    </a:cubicBezTo>
                    <a:cubicBezTo>
                      <a:pt x="3" y="0"/>
                      <a:pt x="1" y="4"/>
                      <a:pt x="1" y="6"/>
                    </a:cubicBezTo>
                    <a:cubicBezTo>
                      <a:pt x="0" y="8"/>
                      <a:pt x="2" y="10"/>
                      <a:pt x="3" y="10"/>
                    </a:cubicBezTo>
                    <a:cubicBezTo>
                      <a:pt x="4" y="10"/>
                      <a:pt x="4" y="11"/>
                      <a:pt x="5" y="11"/>
                    </a:cubicBezTo>
                    <a:cubicBezTo>
                      <a:pt x="5" y="11"/>
                      <a:pt x="5" y="11"/>
                      <a:pt x="5" y="11"/>
                    </a:cubicBezTo>
                    <a:cubicBezTo>
                      <a:pt x="7" y="11"/>
                      <a:pt x="9" y="10"/>
                      <a:pt x="10" y="8"/>
                    </a:cubicBezTo>
                    <a:cubicBezTo>
                      <a:pt x="11" y="7"/>
                      <a:pt x="12" y="6"/>
                      <a:pt x="11" y="4"/>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0" name="Freeform 17">
                <a:extLst>
                  <a:ext uri="{FF2B5EF4-FFF2-40B4-BE49-F238E27FC236}">
                    <a16:creationId xmlns:a16="http://schemas.microsoft.com/office/drawing/2014/main" id="{5D071A26-C8E4-C1E9-A2E9-1E22E2154D66}"/>
                  </a:ext>
                </a:extLst>
              </p:cNvPr>
              <p:cNvSpPr>
                <a:spLocks/>
              </p:cNvSpPr>
              <p:nvPr/>
            </p:nvSpPr>
            <p:spPr bwMode="auto">
              <a:xfrm>
                <a:off x="13814939" y="4610403"/>
                <a:ext cx="1523773" cy="1230870"/>
              </a:xfrm>
              <a:custGeom>
                <a:avLst/>
                <a:gdLst>
                  <a:gd name="T0" fmla="*/ 1481249 w 215"/>
                  <a:gd name="T1" fmla="*/ 895764 h 191"/>
                  <a:gd name="T2" fmla="*/ 1452900 w 215"/>
                  <a:gd name="T3" fmla="*/ 869987 h 191"/>
                  <a:gd name="T4" fmla="*/ 1396201 w 215"/>
                  <a:gd name="T5" fmla="*/ 805543 h 191"/>
                  <a:gd name="T6" fmla="*/ 1339503 w 215"/>
                  <a:gd name="T7" fmla="*/ 766877 h 191"/>
                  <a:gd name="T8" fmla="*/ 1282804 w 215"/>
                  <a:gd name="T9" fmla="*/ 708878 h 191"/>
                  <a:gd name="T10" fmla="*/ 1261542 w 215"/>
                  <a:gd name="T11" fmla="*/ 670212 h 191"/>
                  <a:gd name="T12" fmla="*/ 1268630 w 215"/>
                  <a:gd name="T13" fmla="*/ 579991 h 191"/>
                  <a:gd name="T14" fmla="*/ 1282804 w 215"/>
                  <a:gd name="T15" fmla="*/ 444660 h 191"/>
                  <a:gd name="T16" fmla="*/ 1275717 w 215"/>
                  <a:gd name="T17" fmla="*/ 367328 h 191"/>
                  <a:gd name="T18" fmla="*/ 1289892 w 215"/>
                  <a:gd name="T19" fmla="*/ 322217 h 191"/>
                  <a:gd name="T20" fmla="*/ 1304066 w 215"/>
                  <a:gd name="T21" fmla="*/ 283551 h 191"/>
                  <a:gd name="T22" fmla="*/ 1311154 w 215"/>
                  <a:gd name="T23" fmla="*/ 225552 h 191"/>
                  <a:gd name="T24" fmla="*/ 1282804 w 215"/>
                  <a:gd name="T25" fmla="*/ 135331 h 191"/>
                  <a:gd name="T26" fmla="*/ 1254455 w 215"/>
                  <a:gd name="T27" fmla="*/ 103110 h 191"/>
                  <a:gd name="T28" fmla="*/ 1169407 w 215"/>
                  <a:gd name="T29" fmla="*/ 19333 h 191"/>
                  <a:gd name="T30" fmla="*/ 1056010 w 215"/>
                  <a:gd name="T31" fmla="*/ 57999 h 191"/>
                  <a:gd name="T32" fmla="*/ 1048923 w 215"/>
                  <a:gd name="T33" fmla="*/ 96665 h 191"/>
                  <a:gd name="T34" fmla="*/ 1034748 w 215"/>
                  <a:gd name="T35" fmla="*/ 193330 h 191"/>
                  <a:gd name="T36" fmla="*/ 1027661 w 215"/>
                  <a:gd name="T37" fmla="*/ 244885 h 191"/>
                  <a:gd name="T38" fmla="*/ 1034748 w 215"/>
                  <a:gd name="T39" fmla="*/ 322217 h 191"/>
                  <a:gd name="T40" fmla="*/ 1013486 w 215"/>
                  <a:gd name="T41" fmla="*/ 399549 h 191"/>
                  <a:gd name="T42" fmla="*/ 999312 w 215"/>
                  <a:gd name="T43" fmla="*/ 283551 h 191"/>
                  <a:gd name="T44" fmla="*/ 978050 w 215"/>
                  <a:gd name="T45" fmla="*/ 103110 h 191"/>
                  <a:gd name="T46" fmla="*/ 928438 w 215"/>
                  <a:gd name="T47" fmla="*/ 64443 h 191"/>
                  <a:gd name="T48" fmla="*/ 35437 w 215"/>
                  <a:gd name="T49" fmla="*/ 528436 h 191"/>
                  <a:gd name="T50" fmla="*/ 14175 w 215"/>
                  <a:gd name="T51" fmla="*/ 631546 h 191"/>
                  <a:gd name="T52" fmla="*/ 21262 w 215"/>
                  <a:gd name="T53" fmla="*/ 670212 h 191"/>
                  <a:gd name="T54" fmla="*/ 106310 w 215"/>
                  <a:gd name="T55" fmla="*/ 779766 h 191"/>
                  <a:gd name="T56" fmla="*/ 212619 w 215"/>
                  <a:gd name="T57" fmla="*/ 824876 h 191"/>
                  <a:gd name="T58" fmla="*/ 226794 w 215"/>
                  <a:gd name="T59" fmla="*/ 818432 h 191"/>
                  <a:gd name="T60" fmla="*/ 248056 w 215"/>
                  <a:gd name="T61" fmla="*/ 824876 h 191"/>
                  <a:gd name="T62" fmla="*/ 240969 w 215"/>
                  <a:gd name="T63" fmla="*/ 902208 h 191"/>
                  <a:gd name="T64" fmla="*/ 255143 w 215"/>
                  <a:gd name="T65" fmla="*/ 1050428 h 191"/>
                  <a:gd name="T66" fmla="*/ 347278 w 215"/>
                  <a:gd name="T67" fmla="*/ 1063317 h 191"/>
                  <a:gd name="T68" fmla="*/ 418152 w 215"/>
                  <a:gd name="T69" fmla="*/ 1076206 h 191"/>
                  <a:gd name="T70" fmla="*/ 524461 w 215"/>
                  <a:gd name="T71" fmla="*/ 1095539 h 191"/>
                  <a:gd name="T72" fmla="*/ 581160 w 215"/>
                  <a:gd name="T73" fmla="*/ 1108427 h 191"/>
                  <a:gd name="T74" fmla="*/ 715819 w 215"/>
                  <a:gd name="T75" fmla="*/ 1076206 h 191"/>
                  <a:gd name="T76" fmla="*/ 765430 w 215"/>
                  <a:gd name="T77" fmla="*/ 1082650 h 191"/>
                  <a:gd name="T78" fmla="*/ 850478 w 215"/>
                  <a:gd name="T79" fmla="*/ 1089094 h 191"/>
                  <a:gd name="T80" fmla="*/ 928438 w 215"/>
                  <a:gd name="T81" fmla="*/ 1018207 h 191"/>
                  <a:gd name="T82" fmla="*/ 949700 w 215"/>
                  <a:gd name="T83" fmla="*/ 985985 h 191"/>
                  <a:gd name="T84" fmla="*/ 949700 w 215"/>
                  <a:gd name="T85" fmla="*/ 1018207 h 191"/>
                  <a:gd name="T86" fmla="*/ 942613 w 215"/>
                  <a:gd name="T87" fmla="*/ 1076206 h 191"/>
                  <a:gd name="T88" fmla="*/ 1020574 w 215"/>
                  <a:gd name="T89" fmla="*/ 1089094 h 191"/>
                  <a:gd name="T90" fmla="*/ 1027661 w 215"/>
                  <a:gd name="T91" fmla="*/ 1121316 h 191"/>
                  <a:gd name="T92" fmla="*/ 1112709 w 215"/>
                  <a:gd name="T93" fmla="*/ 1185760 h 191"/>
                  <a:gd name="T94" fmla="*/ 1183582 w 215"/>
                  <a:gd name="T95" fmla="*/ 1211537 h 191"/>
                  <a:gd name="T96" fmla="*/ 1304066 w 215"/>
                  <a:gd name="T97" fmla="*/ 1217981 h 191"/>
                  <a:gd name="T98" fmla="*/ 1382027 w 215"/>
                  <a:gd name="T99" fmla="*/ 1153538 h 191"/>
                  <a:gd name="T100" fmla="*/ 1382027 w 215"/>
                  <a:gd name="T101" fmla="*/ 1114872 h 191"/>
                  <a:gd name="T102" fmla="*/ 1382027 w 215"/>
                  <a:gd name="T103" fmla="*/ 1063317 h 191"/>
                  <a:gd name="T104" fmla="*/ 1353677 w 215"/>
                  <a:gd name="T105" fmla="*/ 1005318 h 191"/>
                  <a:gd name="T106" fmla="*/ 1360765 w 215"/>
                  <a:gd name="T107" fmla="*/ 998874 h 191"/>
                  <a:gd name="T108" fmla="*/ 1403289 w 215"/>
                  <a:gd name="T109" fmla="*/ 1018207 h 191"/>
                  <a:gd name="T110" fmla="*/ 1431638 w 215"/>
                  <a:gd name="T111" fmla="*/ 1011762 h 191"/>
                  <a:gd name="T112" fmla="*/ 1467074 w 215"/>
                  <a:gd name="T113" fmla="*/ 1037540 h 191"/>
                  <a:gd name="T114" fmla="*/ 1516686 w 215"/>
                  <a:gd name="T115" fmla="*/ 992429 h 1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5" h="191">
                    <a:moveTo>
                      <a:pt x="212" y="142"/>
                    </a:moveTo>
                    <a:cubicBezTo>
                      <a:pt x="211" y="141"/>
                      <a:pt x="210" y="140"/>
                      <a:pt x="209" y="139"/>
                    </a:cubicBezTo>
                    <a:cubicBezTo>
                      <a:pt x="209" y="139"/>
                      <a:pt x="208" y="138"/>
                      <a:pt x="207" y="138"/>
                    </a:cubicBezTo>
                    <a:cubicBezTo>
                      <a:pt x="207" y="137"/>
                      <a:pt x="206" y="136"/>
                      <a:pt x="205" y="135"/>
                    </a:cubicBezTo>
                    <a:cubicBezTo>
                      <a:pt x="205" y="134"/>
                      <a:pt x="205" y="134"/>
                      <a:pt x="204" y="133"/>
                    </a:cubicBezTo>
                    <a:cubicBezTo>
                      <a:pt x="202" y="130"/>
                      <a:pt x="199" y="127"/>
                      <a:pt x="197" y="125"/>
                    </a:cubicBezTo>
                    <a:cubicBezTo>
                      <a:pt x="196" y="124"/>
                      <a:pt x="195" y="124"/>
                      <a:pt x="194" y="123"/>
                    </a:cubicBezTo>
                    <a:cubicBezTo>
                      <a:pt x="193" y="121"/>
                      <a:pt x="191" y="120"/>
                      <a:pt x="189" y="119"/>
                    </a:cubicBezTo>
                    <a:cubicBezTo>
                      <a:pt x="187" y="118"/>
                      <a:pt x="185" y="117"/>
                      <a:pt x="184" y="115"/>
                    </a:cubicBezTo>
                    <a:cubicBezTo>
                      <a:pt x="183" y="114"/>
                      <a:pt x="182" y="112"/>
                      <a:pt x="181" y="110"/>
                    </a:cubicBezTo>
                    <a:cubicBezTo>
                      <a:pt x="181" y="109"/>
                      <a:pt x="181" y="109"/>
                      <a:pt x="181" y="108"/>
                    </a:cubicBezTo>
                    <a:cubicBezTo>
                      <a:pt x="180" y="107"/>
                      <a:pt x="179" y="105"/>
                      <a:pt x="178" y="104"/>
                    </a:cubicBezTo>
                    <a:cubicBezTo>
                      <a:pt x="178" y="103"/>
                      <a:pt x="177" y="102"/>
                      <a:pt x="177" y="101"/>
                    </a:cubicBezTo>
                    <a:cubicBezTo>
                      <a:pt x="175" y="98"/>
                      <a:pt x="177" y="95"/>
                      <a:pt x="179" y="90"/>
                    </a:cubicBezTo>
                    <a:cubicBezTo>
                      <a:pt x="182" y="86"/>
                      <a:pt x="184" y="80"/>
                      <a:pt x="183" y="75"/>
                    </a:cubicBezTo>
                    <a:cubicBezTo>
                      <a:pt x="183" y="73"/>
                      <a:pt x="182" y="71"/>
                      <a:pt x="181" y="69"/>
                    </a:cubicBezTo>
                    <a:cubicBezTo>
                      <a:pt x="180" y="66"/>
                      <a:pt x="179" y="64"/>
                      <a:pt x="179" y="61"/>
                    </a:cubicBezTo>
                    <a:cubicBezTo>
                      <a:pt x="179" y="60"/>
                      <a:pt x="179" y="59"/>
                      <a:pt x="180" y="57"/>
                    </a:cubicBezTo>
                    <a:cubicBezTo>
                      <a:pt x="181" y="56"/>
                      <a:pt x="181" y="56"/>
                      <a:pt x="181" y="56"/>
                    </a:cubicBezTo>
                    <a:cubicBezTo>
                      <a:pt x="181" y="54"/>
                      <a:pt x="182" y="52"/>
                      <a:pt x="182" y="50"/>
                    </a:cubicBezTo>
                    <a:cubicBezTo>
                      <a:pt x="182" y="49"/>
                      <a:pt x="182" y="49"/>
                      <a:pt x="182" y="49"/>
                    </a:cubicBezTo>
                    <a:cubicBezTo>
                      <a:pt x="183" y="47"/>
                      <a:pt x="183" y="46"/>
                      <a:pt x="184" y="44"/>
                    </a:cubicBezTo>
                    <a:cubicBezTo>
                      <a:pt x="185" y="42"/>
                      <a:pt x="185" y="39"/>
                      <a:pt x="185" y="35"/>
                    </a:cubicBezTo>
                    <a:cubicBezTo>
                      <a:pt x="185" y="35"/>
                      <a:pt x="185" y="35"/>
                      <a:pt x="185" y="35"/>
                    </a:cubicBezTo>
                    <a:cubicBezTo>
                      <a:pt x="185" y="32"/>
                      <a:pt x="185" y="29"/>
                      <a:pt x="184" y="25"/>
                    </a:cubicBezTo>
                    <a:cubicBezTo>
                      <a:pt x="183" y="23"/>
                      <a:pt x="182" y="22"/>
                      <a:pt x="181" y="21"/>
                    </a:cubicBezTo>
                    <a:cubicBezTo>
                      <a:pt x="180" y="20"/>
                      <a:pt x="180" y="19"/>
                      <a:pt x="179" y="19"/>
                    </a:cubicBezTo>
                    <a:cubicBezTo>
                      <a:pt x="179" y="18"/>
                      <a:pt x="178" y="17"/>
                      <a:pt x="177" y="16"/>
                    </a:cubicBezTo>
                    <a:cubicBezTo>
                      <a:pt x="175" y="12"/>
                      <a:pt x="173" y="7"/>
                      <a:pt x="168" y="5"/>
                    </a:cubicBezTo>
                    <a:cubicBezTo>
                      <a:pt x="167" y="4"/>
                      <a:pt x="166" y="4"/>
                      <a:pt x="165" y="3"/>
                    </a:cubicBezTo>
                    <a:cubicBezTo>
                      <a:pt x="163" y="2"/>
                      <a:pt x="160" y="0"/>
                      <a:pt x="157" y="0"/>
                    </a:cubicBezTo>
                    <a:cubicBezTo>
                      <a:pt x="151" y="0"/>
                      <a:pt x="149" y="6"/>
                      <a:pt x="149" y="9"/>
                    </a:cubicBezTo>
                    <a:cubicBezTo>
                      <a:pt x="149" y="10"/>
                      <a:pt x="149" y="10"/>
                      <a:pt x="149" y="10"/>
                    </a:cubicBezTo>
                    <a:cubicBezTo>
                      <a:pt x="148" y="12"/>
                      <a:pt x="148" y="14"/>
                      <a:pt x="148" y="15"/>
                    </a:cubicBezTo>
                    <a:cubicBezTo>
                      <a:pt x="147" y="17"/>
                      <a:pt x="147" y="20"/>
                      <a:pt x="146" y="22"/>
                    </a:cubicBezTo>
                    <a:cubicBezTo>
                      <a:pt x="146" y="24"/>
                      <a:pt x="146" y="27"/>
                      <a:pt x="146" y="30"/>
                    </a:cubicBezTo>
                    <a:cubicBezTo>
                      <a:pt x="146" y="31"/>
                      <a:pt x="146" y="33"/>
                      <a:pt x="146" y="34"/>
                    </a:cubicBezTo>
                    <a:cubicBezTo>
                      <a:pt x="146" y="36"/>
                      <a:pt x="145" y="37"/>
                      <a:pt x="145" y="38"/>
                    </a:cubicBezTo>
                    <a:cubicBezTo>
                      <a:pt x="145" y="40"/>
                      <a:pt x="145" y="43"/>
                      <a:pt x="145" y="46"/>
                    </a:cubicBezTo>
                    <a:cubicBezTo>
                      <a:pt x="145" y="47"/>
                      <a:pt x="146" y="49"/>
                      <a:pt x="146" y="50"/>
                    </a:cubicBezTo>
                    <a:cubicBezTo>
                      <a:pt x="146" y="52"/>
                      <a:pt x="147" y="54"/>
                      <a:pt x="147" y="55"/>
                    </a:cubicBezTo>
                    <a:cubicBezTo>
                      <a:pt x="146" y="58"/>
                      <a:pt x="144" y="62"/>
                      <a:pt x="143" y="62"/>
                    </a:cubicBezTo>
                    <a:cubicBezTo>
                      <a:pt x="143" y="62"/>
                      <a:pt x="142" y="62"/>
                      <a:pt x="141" y="59"/>
                    </a:cubicBezTo>
                    <a:cubicBezTo>
                      <a:pt x="140" y="54"/>
                      <a:pt x="140" y="49"/>
                      <a:pt x="141" y="44"/>
                    </a:cubicBezTo>
                    <a:cubicBezTo>
                      <a:pt x="142" y="41"/>
                      <a:pt x="142" y="39"/>
                      <a:pt x="142" y="37"/>
                    </a:cubicBezTo>
                    <a:cubicBezTo>
                      <a:pt x="143" y="29"/>
                      <a:pt x="140" y="22"/>
                      <a:pt x="138" y="16"/>
                    </a:cubicBezTo>
                    <a:cubicBezTo>
                      <a:pt x="136" y="14"/>
                      <a:pt x="135" y="13"/>
                      <a:pt x="134" y="12"/>
                    </a:cubicBezTo>
                    <a:cubicBezTo>
                      <a:pt x="131" y="10"/>
                      <a:pt x="131" y="10"/>
                      <a:pt x="131" y="10"/>
                    </a:cubicBezTo>
                    <a:cubicBezTo>
                      <a:pt x="94" y="118"/>
                      <a:pt x="94" y="118"/>
                      <a:pt x="94" y="118"/>
                    </a:cubicBezTo>
                    <a:cubicBezTo>
                      <a:pt x="5" y="82"/>
                      <a:pt x="5" y="82"/>
                      <a:pt x="5" y="82"/>
                    </a:cubicBezTo>
                    <a:cubicBezTo>
                      <a:pt x="4" y="84"/>
                      <a:pt x="4" y="84"/>
                      <a:pt x="4" y="84"/>
                    </a:cubicBezTo>
                    <a:cubicBezTo>
                      <a:pt x="0" y="88"/>
                      <a:pt x="1" y="93"/>
                      <a:pt x="2" y="98"/>
                    </a:cubicBezTo>
                    <a:cubicBezTo>
                      <a:pt x="2" y="98"/>
                      <a:pt x="2" y="99"/>
                      <a:pt x="2" y="100"/>
                    </a:cubicBezTo>
                    <a:cubicBezTo>
                      <a:pt x="3" y="101"/>
                      <a:pt x="3" y="102"/>
                      <a:pt x="3" y="104"/>
                    </a:cubicBezTo>
                    <a:cubicBezTo>
                      <a:pt x="3" y="105"/>
                      <a:pt x="3" y="107"/>
                      <a:pt x="4" y="109"/>
                    </a:cubicBezTo>
                    <a:cubicBezTo>
                      <a:pt x="5" y="116"/>
                      <a:pt x="11" y="118"/>
                      <a:pt x="15" y="121"/>
                    </a:cubicBezTo>
                    <a:cubicBezTo>
                      <a:pt x="18" y="122"/>
                      <a:pt x="20" y="123"/>
                      <a:pt x="21" y="124"/>
                    </a:cubicBezTo>
                    <a:cubicBezTo>
                      <a:pt x="24" y="126"/>
                      <a:pt x="26" y="127"/>
                      <a:pt x="30" y="128"/>
                    </a:cubicBezTo>
                    <a:cubicBezTo>
                      <a:pt x="30" y="128"/>
                      <a:pt x="30" y="128"/>
                      <a:pt x="30" y="128"/>
                    </a:cubicBezTo>
                    <a:cubicBezTo>
                      <a:pt x="31" y="128"/>
                      <a:pt x="32" y="127"/>
                      <a:pt x="32" y="127"/>
                    </a:cubicBezTo>
                    <a:cubicBezTo>
                      <a:pt x="33" y="127"/>
                      <a:pt x="33" y="127"/>
                      <a:pt x="34" y="127"/>
                    </a:cubicBezTo>
                    <a:cubicBezTo>
                      <a:pt x="35" y="127"/>
                      <a:pt x="35" y="128"/>
                      <a:pt x="35" y="128"/>
                    </a:cubicBezTo>
                    <a:cubicBezTo>
                      <a:pt x="36" y="130"/>
                      <a:pt x="37" y="134"/>
                      <a:pt x="35" y="137"/>
                    </a:cubicBezTo>
                    <a:cubicBezTo>
                      <a:pt x="35" y="138"/>
                      <a:pt x="34" y="139"/>
                      <a:pt x="34" y="140"/>
                    </a:cubicBezTo>
                    <a:cubicBezTo>
                      <a:pt x="33" y="141"/>
                      <a:pt x="31" y="143"/>
                      <a:pt x="31" y="146"/>
                    </a:cubicBezTo>
                    <a:cubicBezTo>
                      <a:pt x="29" y="152"/>
                      <a:pt x="32" y="159"/>
                      <a:pt x="36" y="163"/>
                    </a:cubicBezTo>
                    <a:cubicBezTo>
                      <a:pt x="39" y="165"/>
                      <a:pt x="43" y="165"/>
                      <a:pt x="46" y="165"/>
                    </a:cubicBezTo>
                    <a:cubicBezTo>
                      <a:pt x="46" y="165"/>
                      <a:pt x="49" y="165"/>
                      <a:pt x="49" y="165"/>
                    </a:cubicBezTo>
                    <a:cubicBezTo>
                      <a:pt x="51" y="165"/>
                      <a:pt x="52" y="166"/>
                      <a:pt x="54" y="166"/>
                    </a:cubicBezTo>
                    <a:cubicBezTo>
                      <a:pt x="55" y="166"/>
                      <a:pt x="57" y="167"/>
                      <a:pt x="59" y="167"/>
                    </a:cubicBezTo>
                    <a:cubicBezTo>
                      <a:pt x="63" y="167"/>
                      <a:pt x="68" y="168"/>
                      <a:pt x="72" y="169"/>
                    </a:cubicBezTo>
                    <a:cubicBezTo>
                      <a:pt x="73" y="169"/>
                      <a:pt x="74" y="170"/>
                      <a:pt x="74" y="170"/>
                    </a:cubicBezTo>
                    <a:cubicBezTo>
                      <a:pt x="76" y="171"/>
                      <a:pt x="78" y="172"/>
                      <a:pt x="81" y="172"/>
                    </a:cubicBezTo>
                    <a:cubicBezTo>
                      <a:pt x="81" y="172"/>
                      <a:pt x="82" y="172"/>
                      <a:pt x="82" y="172"/>
                    </a:cubicBezTo>
                    <a:cubicBezTo>
                      <a:pt x="86" y="172"/>
                      <a:pt x="90" y="171"/>
                      <a:pt x="93" y="170"/>
                    </a:cubicBezTo>
                    <a:cubicBezTo>
                      <a:pt x="96" y="169"/>
                      <a:pt x="98" y="168"/>
                      <a:pt x="101" y="167"/>
                    </a:cubicBezTo>
                    <a:cubicBezTo>
                      <a:pt x="101" y="167"/>
                      <a:pt x="102" y="167"/>
                      <a:pt x="102" y="167"/>
                    </a:cubicBezTo>
                    <a:cubicBezTo>
                      <a:pt x="104" y="167"/>
                      <a:pt x="106" y="168"/>
                      <a:pt x="108" y="168"/>
                    </a:cubicBezTo>
                    <a:cubicBezTo>
                      <a:pt x="110" y="169"/>
                      <a:pt x="113" y="169"/>
                      <a:pt x="115" y="169"/>
                    </a:cubicBezTo>
                    <a:cubicBezTo>
                      <a:pt x="117" y="169"/>
                      <a:pt x="118" y="169"/>
                      <a:pt x="120" y="169"/>
                    </a:cubicBezTo>
                    <a:cubicBezTo>
                      <a:pt x="123" y="168"/>
                      <a:pt x="126" y="165"/>
                      <a:pt x="129" y="161"/>
                    </a:cubicBezTo>
                    <a:cubicBezTo>
                      <a:pt x="130" y="160"/>
                      <a:pt x="131" y="159"/>
                      <a:pt x="131" y="158"/>
                    </a:cubicBezTo>
                    <a:cubicBezTo>
                      <a:pt x="132" y="156"/>
                      <a:pt x="133" y="154"/>
                      <a:pt x="134" y="154"/>
                    </a:cubicBezTo>
                    <a:cubicBezTo>
                      <a:pt x="134" y="153"/>
                      <a:pt x="134" y="153"/>
                      <a:pt x="134" y="153"/>
                    </a:cubicBezTo>
                    <a:cubicBezTo>
                      <a:pt x="134" y="153"/>
                      <a:pt x="135" y="154"/>
                      <a:pt x="135" y="154"/>
                    </a:cubicBezTo>
                    <a:cubicBezTo>
                      <a:pt x="135" y="155"/>
                      <a:pt x="135" y="156"/>
                      <a:pt x="134" y="158"/>
                    </a:cubicBezTo>
                    <a:cubicBezTo>
                      <a:pt x="133" y="159"/>
                      <a:pt x="133" y="160"/>
                      <a:pt x="132" y="162"/>
                    </a:cubicBezTo>
                    <a:cubicBezTo>
                      <a:pt x="132" y="164"/>
                      <a:pt x="132" y="165"/>
                      <a:pt x="133" y="167"/>
                    </a:cubicBezTo>
                    <a:cubicBezTo>
                      <a:pt x="135" y="169"/>
                      <a:pt x="138" y="169"/>
                      <a:pt x="140" y="169"/>
                    </a:cubicBezTo>
                    <a:cubicBezTo>
                      <a:pt x="141" y="169"/>
                      <a:pt x="143" y="169"/>
                      <a:pt x="144" y="169"/>
                    </a:cubicBezTo>
                    <a:cubicBezTo>
                      <a:pt x="144" y="170"/>
                      <a:pt x="145" y="171"/>
                      <a:pt x="145" y="173"/>
                    </a:cubicBezTo>
                    <a:cubicBezTo>
                      <a:pt x="145" y="173"/>
                      <a:pt x="145" y="174"/>
                      <a:pt x="145" y="174"/>
                    </a:cubicBezTo>
                    <a:cubicBezTo>
                      <a:pt x="146" y="177"/>
                      <a:pt x="146" y="180"/>
                      <a:pt x="148" y="182"/>
                    </a:cubicBezTo>
                    <a:cubicBezTo>
                      <a:pt x="151" y="184"/>
                      <a:pt x="154" y="184"/>
                      <a:pt x="157" y="184"/>
                    </a:cubicBezTo>
                    <a:cubicBezTo>
                      <a:pt x="157" y="184"/>
                      <a:pt x="158" y="184"/>
                      <a:pt x="159" y="184"/>
                    </a:cubicBezTo>
                    <a:cubicBezTo>
                      <a:pt x="162" y="185"/>
                      <a:pt x="164" y="186"/>
                      <a:pt x="167" y="188"/>
                    </a:cubicBezTo>
                    <a:cubicBezTo>
                      <a:pt x="171" y="190"/>
                      <a:pt x="174" y="191"/>
                      <a:pt x="177" y="191"/>
                    </a:cubicBezTo>
                    <a:cubicBezTo>
                      <a:pt x="179" y="191"/>
                      <a:pt x="182" y="191"/>
                      <a:pt x="184" y="189"/>
                    </a:cubicBezTo>
                    <a:cubicBezTo>
                      <a:pt x="185" y="189"/>
                      <a:pt x="185" y="189"/>
                      <a:pt x="185" y="189"/>
                    </a:cubicBezTo>
                    <a:cubicBezTo>
                      <a:pt x="189" y="187"/>
                      <a:pt x="194" y="185"/>
                      <a:pt x="195" y="179"/>
                    </a:cubicBezTo>
                    <a:cubicBezTo>
                      <a:pt x="195" y="178"/>
                      <a:pt x="195" y="177"/>
                      <a:pt x="195" y="176"/>
                    </a:cubicBezTo>
                    <a:cubicBezTo>
                      <a:pt x="195" y="175"/>
                      <a:pt x="195" y="174"/>
                      <a:pt x="195" y="173"/>
                    </a:cubicBezTo>
                    <a:cubicBezTo>
                      <a:pt x="195" y="173"/>
                      <a:pt x="195" y="172"/>
                      <a:pt x="195" y="172"/>
                    </a:cubicBezTo>
                    <a:cubicBezTo>
                      <a:pt x="196" y="170"/>
                      <a:pt x="196" y="167"/>
                      <a:pt x="195" y="165"/>
                    </a:cubicBezTo>
                    <a:cubicBezTo>
                      <a:pt x="194" y="163"/>
                      <a:pt x="192" y="162"/>
                      <a:pt x="189" y="161"/>
                    </a:cubicBezTo>
                    <a:cubicBezTo>
                      <a:pt x="190" y="160"/>
                      <a:pt x="191" y="158"/>
                      <a:pt x="191" y="156"/>
                    </a:cubicBezTo>
                    <a:cubicBezTo>
                      <a:pt x="191" y="156"/>
                      <a:pt x="191" y="155"/>
                      <a:pt x="191" y="154"/>
                    </a:cubicBezTo>
                    <a:cubicBezTo>
                      <a:pt x="192" y="154"/>
                      <a:pt x="192" y="155"/>
                      <a:pt x="192" y="155"/>
                    </a:cubicBezTo>
                    <a:cubicBezTo>
                      <a:pt x="193" y="156"/>
                      <a:pt x="194" y="157"/>
                      <a:pt x="196" y="158"/>
                    </a:cubicBezTo>
                    <a:cubicBezTo>
                      <a:pt x="197" y="158"/>
                      <a:pt x="197" y="158"/>
                      <a:pt x="198" y="158"/>
                    </a:cubicBezTo>
                    <a:cubicBezTo>
                      <a:pt x="200" y="158"/>
                      <a:pt x="201" y="158"/>
                      <a:pt x="201" y="157"/>
                    </a:cubicBezTo>
                    <a:cubicBezTo>
                      <a:pt x="201" y="157"/>
                      <a:pt x="202" y="157"/>
                      <a:pt x="202" y="157"/>
                    </a:cubicBezTo>
                    <a:cubicBezTo>
                      <a:pt x="202" y="157"/>
                      <a:pt x="202" y="158"/>
                      <a:pt x="202" y="158"/>
                    </a:cubicBezTo>
                    <a:cubicBezTo>
                      <a:pt x="203" y="159"/>
                      <a:pt x="204" y="161"/>
                      <a:pt x="207" y="161"/>
                    </a:cubicBezTo>
                    <a:cubicBezTo>
                      <a:pt x="207" y="161"/>
                      <a:pt x="208" y="161"/>
                      <a:pt x="208" y="161"/>
                    </a:cubicBezTo>
                    <a:cubicBezTo>
                      <a:pt x="211" y="160"/>
                      <a:pt x="213" y="158"/>
                      <a:pt x="214" y="154"/>
                    </a:cubicBezTo>
                    <a:cubicBezTo>
                      <a:pt x="215" y="150"/>
                      <a:pt x="215" y="145"/>
                      <a:pt x="212" y="14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1" name="Freeform 18">
                <a:extLst>
                  <a:ext uri="{FF2B5EF4-FFF2-40B4-BE49-F238E27FC236}">
                    <a16:creationId xmlns:a16="http://schemas.microsoft.com/office/drawing/2014/main" id="{7A15AD5F-C828-3262-56A5-AE63D3D323DE}"/>
                  </a:ext>
                </a:extLst>
              </p:cNvPr>
              <p:cNvSpPr>
                <a:spLocks/>
              </p:cNvSpPr>
              <p:nvPr/>
            </p:nvSpPr>
            <p:spPr bwMode="auto">
              <a:xfrm>
                <a:off x="14997131" y="4532715"/>
                <a:ext cx="234837" cy="245203"/>
              </a:xfrm>
              <a:custGeom>
                <a:avLst/>
                <a:gdLst>
                  <a:gd name="T0" fmla="*/ 128093 w 33"/>
                  <a:gd name="T1" fmla="*/ 6453 h 38"/>
                  <a:gd name="T2" fmla="*/ 78279 w 33"/>
                  <a:gd name="T3" fmla="*/ 0 h 38"/>
                  <a:gd name="T4" fmla="*/ 35581 w 33"/>
                  <a:gd name="T5" fmla="*/ 6453 h 38"/>
                  <a:gd name="T6" fmla="*/ 7116 w 33"/>
                  <a:gd name="T7" fmla="*/ 77433 h 38"/>
                  <a:gd name="T8" fmla="*/ 21349 w 33"/>
                  <a:gd name="T9" fmla="*/ 103243 h 38"/>
                  <a:gd name="T10" fmla="*/ 28465 w 33"/>
                  <a:gd name="T11" fmla="*/ 109696 h 38"/>
                  <a:gd name="T12" fmla="*/ 35581 w 33"/>
                  <a:gd name="T13" fmla="*/ 116149 h 38"/>
                  <a:gd name="T14" fmla="*/ 64046 w 33"/>
                  <a:gd name="T15" fmla="*/ 167770 h 38"/>
                  <a:gd name="T16" fmla="*/ 128093 w 33"/>
                  <a:gd name="T17" fmla="*/ 245203 h 38"/>
                  <a:gd name="T18" fmla="*/ 170791 w 33"/>
                  <a:gd name="T19" fmla="*/ 225845 h 38"/>
                  <a:gd name="T20" fmla="*/ 227721 w 33"/>
                  <a:gd name="T21" fmla="*/ 96791 h 38"/>
                  <a:gd name="T22" fmla="*/ 128093 w 33"/>
                  <a:gd name="T23" fmla="*/ 6453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38">
                    <a:moveTo>
                      <a:pt x="18" y="1"/>
                    </a:moveTo>
                    <a:cubicBezTo>
                      <a:pt x="15" y="1"/>
                      <a:pt x="13" y="0"/>
                      <a:pt x="11" y="0"/>
                    </a:cubicBezTo>
                    <a:cubicBezTo>
                      <a:pt x="9" y="0"/>
                      <a:pt x="7" y="1"/>
                      <a:pt x="5" y="1"/>
                    </a:cubicBezTo>
                    <a:cubicBezTo>
                      <a:pt x="2" y="3"/>
                      <a:pt x="0" y="7"/>
                      <a:pt x="1" y="12"/>
                    </a:cubicBezTo>
                    <a:cubicBezTo>
                      <a:pt x="2" y="13"/>
                      <a:pt x="3" y="15"/>
                      <a:pt x="3" y="16"/>
                    </a:cubicBezTo>
                    <a:cubicBezTo>
                      <a:pt x="3" y="16"/>
                      <a:pt x="4" y="16"/>
                      <a:pt x="4" y="17"/>
                    </a:cubicBezTo>
                    <a:cubicBezTo>
                      <a:pt x="5" y="18"/>
                      <a:pt x="5" y="18"/>
                      <a:pt x="5" y="18"/>
                    </a:cubicBezTo>
                    <a:cubicBezTo>
                      <a:pt x="6" y="21"/>
                      <a:pt x="8" y="23"/>
                      <a:pt x="9" y="26"/>
                    </a:cubicBezTo>
                    <a:cubicBezTo>
                      <a:pt x="10" y="30"/>
                      <a:pt x="12" y="38"/>
                      <a:pt x="18" y="38"/>
                    </a:cubicBezTo>
                    <a:cubicBezTo>
                      <a:pt x="20" y="38"/>
                      <a:pt x="22" y="37"/>
                      <a:pt x="24" y="35"/>
                    </a:cubicBezTo>
                    <a:cubicBezTo>
                      <a:pt x="27" y="31"/>
                      <a:pt x="33" y="22"/>
                      <a:pt x="32" y="15"/>
                    </a:cubicBezTo>
                    <a:cubicBezTo>
                      <a:pt x="31" y="8"/>
                      <a:pt x="24" y="3"/>
                      <a:pt x="18" y="1"/>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2" name="Freeform 19">
                <a:extLst>
                  <a:ext uri="{FF2B5EF4-FFF2-40B4-BE49-F238E27FC236}">
                    <a16:creationId xmlns:a16="http://schemas.microsoft.com/office/drawing/2014/main" id="{899F02FD-1892-500B-365E-B131023E41FC}"/>
                  </a:ext>
                </a:extLst>
              </p:cNvPr>
              <p:cNvSpPr>
                <a:spLocks/>
              </p:cNvSpPr>
              <p:nvPr/>
            </p:nvSpPr>
            <p:spPr bwMode="auto">
              <a:xfrm>
                <a:off x="14919741" y="4520577"/>
                <a:ext cx="56041" cy="77688"/>
              </a:xfrm>
              <a:custGeom>
                <a:avLst/>
                <a:gdLst>
                  <a:gd name="T0" fmla="*/ 35026 w 8"/>
                  <a:gd name="T1" fmla="*/ 19422 h 12"/>
                  <a:gd name="T2" fmla="*/ 35026 w 8"/>
                  <a:gd name="T3" fmla="*/ 19422 h 12"/>
                  <a:gd name="T4" fmla="*/ 35026 w 8"/>
                  <a:gd name="T5" fmla="*/ 0 h 12"/>
                  <a:gd name="T6" fmla="*/ 0 w 8"/>
                  <a:gd name="T7" fmla="*/ 38844 h 12"/>
                  <a:gd name="T8" fmla="*/ 21015 w 8"/>
                  <a:gd name="T9" fmla="*/ 38844 h 12"/>
                  <a:gd name="T10" fmla="*/ 21015 w 8"/>
                  <a:gd name="T11" fmla="*/ 38844 h 12"/>
                  <a:gd name="T12" fmla="*/ 0 w 8"/>
                  <a:gd name="T13" fmla="*/ 38844 h 12"/>
                  <a:gd name="T14" fmla="*/ 7005 w 8"/>
                  <a:gd name="T15" fmla="*/ 64740 h 12"/>
                  <a:gd name="T16" fmla="*/ 35026 w 8"/>
                  <a:gd name="T17" fmla="*/ 77688 h 12"/>
                  <a:gd name="T18" fmla="*/ 35026 w 8"/>
                  <a:gd name="T19" fmla="*/ 58266 h 12"/>
                  <a:gd name="T20" fmla="*/ 49036 w 8"/>
                  <a:gd name="T21" fmla="*/ 51792 h 12"/>
                  <a:gd name="T22" fmla="*/ 35026 w 8"/>
                  <a:gd name="T23" fmla="*/ 1942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12">
                    <a:moveTo>
                      <a:pt x="5" y="3"/>
                    </a:moveTo>
                    <a:cubicBezTo>
                      <a:pt x="5" y="3"/>
                      <a:pt x="5" y="3"/>
                      <a:pt x="5" y="3"/>
                    </a:cubicBezTo>
                    <a:cubicBezTo>
                      <a:pt x="5" y="0"/>
                      <a:pt x="5" y="0"/>
                      <a:pt x="5" y="0"/>
                    </a:cubicBezTo>
                    <a:cubicBezTo>
                      <a:pt x="2" y="0"/>
                      <a:pt x="0" y="3"/>
                      <a:pt x="0" y="6"/>
                    </a:cubicBezTo>
                    <a:cubicBezTo>
                      <a:pt x="3" y="6"/>
                      <a:pt x="3" y="6"/>
                      <a:pt x="3" y="6"/>
                    </a:cubicBezTo>
                    <a:cubicBezTo>
                      <a:pt x="3" y="6"/>
                      <a:pt x="3" y="6"/>
                      <a:pt x="3" y="6"/>
                    </a:cubicBezTo>
                    <a:cubicBezTo>
                      <a:pt x="0" y="6"/>
                      <a:pt x="0" y="6"/>
                      <a:pt x="0" y="6"/>
                    </a:cubicBezTo>
                    <a:cubicBezTo>
                      <a:pt x="0" y="7"/>
                      <a:pt x="0" y="8"/>
                      <a:pt x="1" y="10"/>
                    </a:cubicBezTo>
                    <a:cubicBezTo>
                      <a:pt x="2" y="11"/>
                      <a:pt x="3" y="12"/>
                      <a:pt x="5" y="12"/>
                    </a:cubicBezTo>
                    <a:cubicBezTo>
                      <a:pt x="5" y="9"/>
                      <a:pt x="5" y="9"/>
                      <a:pt x="5" y="9"/>
                    </a:cubicBezTo>
                    <a:cubicBezTo>
                      <a:pt x="6" y="9"/>
                      <a:pt x="6" y="9"/>
                      <a:pt x="7" y="8"/>
                    </a:cubicBezTo>
                    <a:cubicBezTo>
                      <a:pt x="8" y="6"/>
                      <a:pt x="8" y="4"/>
                      <a:pt x="5" y="3"/>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3" name="Freeform 20">
                <a:extLst>
                  <a:ext uri="{FF2B5EF4-FFF2-40B4-BE49-F238E27FC236}">
                    <a16:creationId xmlns:a16="http://schemas.microsoft.com/office/drawing/2014/main" id="{62FED423-70E9-C07F-23B8-BA6FAE12145E}"/>
                  </a:ext>
                </a:extLst>
              </p:cNvPr>
              <p:cNvSpPr>
                <a:spLocks/>
              </p:cNvSpPr>
              <p:nvPr/>
            </p:nvSpPr>
            <p:spPr bwMode="auto">
              <a:xfrm>
                <a:off x="15258654" y="5785435"/>
                <a:ext cx="106744" cy="114104"/>
              </a:xfrm>
              <a:custGeom>
                <a:avLst/>
                <a:gdLst>
                  <a:gd name="T0" fmla="*/ 64046 w 15"/>
                  <a:gd name="T1" fmla="*/ 0 h 18"/>
                  <a:gd name="T2" fmla="*/ 35581 w 15"/>
                  <a:gd name="T3" fmla="*/ 6339 h 18"/>
                  <a:gd name="T4" fmla="*/ 0 w 15"/>
                  <a:gd name="T5" fmla="*/ 69730 h 18"/>
                  <a:gd name="T6" fmla="*/ 21349 w 15"/>
                  <a:gd name="T7" fmla="*/ 107765 h 18"/>
                  <a:gd name="T8" fmla="*/ 42698 w 15"/>
                  <a:gd name="T9" fmla="*/ 114104 h 18"/>
                  <a:gd name="T10" fmla="*/ 85395 w 15"/>
                  <a:gd name="T11" fmla="*/ 82408 h 18"/>
                  <a:gd name="T12" fmla="*/ 85395 w 15"/>
                  <a:gd name="T13" fmla="*/ 76069 h 18"/>
                  <a:gd name="T14" fmla="*/ 92511 w 15"/>
                  <a:gd name="T15" fmla="*/ 19017 h 18"/>
                  <a:gd name="T16" fmla="*/ 64046 w 15"/>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8">
                    <a:moveTo>
                      <a:pt x="9" y="0"/>
                    </a:moveTo>
                    <a:cubicBezTo>
                      <a:pt x="8" y="0"/>
                      <a:pt x="7" y="1"/>
                      <a:pt x="5" y="1"/>
                    </a:cubicBezTo>
                    <a:cubicBezTo>
                      <a:pt x="2" y="3"/>
                      <a:pt x="0" y="8"/>
                      <a:pt x="0" y="11"/>
                    </a:cubicBezTo>
                    <a:cubicBezTo>
                      <a:pt x="0" y="15"/>
                      <a:pt x="2" y="16"/>
                      <a:pt x="3" y="17"/>
                    </a:cubicBezTo>
                    <a:cubicBezTo>
                      <a:pt x="4" y="17"/>
                      <a:pt x="5" y="18"/>
                      <a:pt x="6" y="18"/>
                    </a:cubicBezTo>
                    <a:cubicBezTo>
                      <a:pt x="9" y="18"/>
                      <a:pt x="11" y="14"/>
                      <a:pt x="12" y="13"/>
                    </a:cubicBezTo>
                    <a:cubicBezTo>
                      <a:pt x="12" y="12"/>
                      <a:pt x="12" y="12"/>
                      <a:pt x="12" y="12"/>
                    </a:cubicBezTo>
                    <a:cubicBezTo>
                      <a:pt x="14" y="9"/>
                      <a:pt x="15" y="6"/>
                      <a:pt x="13" y="3"/>
                    </a:cubicBezTo>
                    <a:cubicBezTo>
                      <a:pt x="12" y="1"/>
                      <a:pt x="11" y="0"/>
                      <a:pt x="9"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4" name="Freeform 21">
                <a:extLst>
                  <a:ext uri="{FF2B5EF4-FFF2-40B4-BE49-F238E27FC236}">
                    <a16:creationId xmlns:a16="http://schemas.microsoft.com/office/drawing/2014/main" id="{FF1CDFDF-011F-DB2D-2163-A95CEDE414EE}"/>
                  </a:ext>
                </a:extLst>
              </p:cNvPr>
              <p:cNvSpPr>
                <a:spLocks/>
              </p:cNvSpPr>
              <p:nvPr/>
            </p:nvSpPr>
            <p:spPr bwMode="auto">
              <a:xfrm>
                <a:off x="15317363" y="5365434"/>
                <a:ext cx="128093" cy="109249"/>
              </a:xfrm>
              <a:custGeom>
                <a:avLst/>
                <a:gdLst>
                  <a:gd name="T0" fmla="*/ 71163 w 18"/>
                  <a:gd name="T1" fmla="*/ 6426 h 17"/>
                  <a:gd name="T2" fmla="*/ 49814 w 18"/>
                  <a:gd name="T3" fmla="*/ 0 h 17"/>
                  <a:gd name="T4" fmla="*/ 21349 w 18"/>
                  <a:gd name="T5" fmla="*/ 12853 h 17"/>
                  <a:gd name="T6" fmla="*/ 35581 w 18"/>
                  <a:gd name="T7" fmla="*/ 77117 h 17"/>
                  <a:gd name="T8" fmla="*/ 35581 w 18"/>
                  <a:gd name="T9" fmla="*/ 83543 h 17"/>
                  <a:gd name="T10" fmla="*/ 78279 w 18"/>
                  <a:gd name="T11" fmla="*/ 109249 h 17"/>
                  <a:gd name="T12" fmla="*/ 78279 w 18"/>
                  <a:gd name="T13" fmla="*/ 109249 h 17"/>
                  <a:gd name="T14" fmla="*/ 113860 w 18"/>
                  <a:gd name="T15" fmla="*/ 83543 h 17"/>
                  <a:gd name="T16" fmla="*/ 71163 w 18"/>
                  <a:gd name="T17" fmla="*/ 642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7">
                    <a:moveTo>
                      <a:pt x="10" y="1"/>
                    </a:moveTo>
                    <a:cubicBezTo>
                      <a:pt x="9" y="0"/>
                      <a:pt x="8" y="0"/>
                      <a:pt x="7" y="0"/>
                    </a:cubicBezTo>
                    <a:cubicBezTo>
                      <a:pt x="5" y="0"/>
                      <a:pt x="4" y="1"/>
                      <a:pt x="3" y="2"/>
                    </a:cubicBezTo>
                    <a:cubicBezTo>
                      <a:pt x="0" y="6"/>
                      <a:pt x="3" y="10"/>
                      <a:pt x="5" y="12"/>
                    </a:cubicBezTo>
                    <a:cubicBezTo>
                      <a:pt x="5" y="13"/>
                      <a:pt x="5" y="13"/>
                      <a:pt x="5" y="13"/>
                    </a:cubicBezTo>
                    <a:cubicBezTo>
                      <a:pt x="6" y="14"/>
                      <a:pt x="8" y="17"/>
                      <a:pt x="11" y="17"/>
                    </a:cubicBezTo>
                    <a:cubicBezTo>
                      <a:pt x="11" y="17"/>
                      <a:pt x="11" y="17"/>
                      <a:pt x="11" y="17"/>
                    </a:cubicBezTo>
                    <a:cubicBezTo>
                      <a:pt x="12" y="17"/>
                      <a:pt x="15" y="16"/>
                      <a:pt x="16" y="13"/>
                    </a:cubicBezTo>
                    <a:cubicBezTo>
                      <a:pt x="18" y="8"/>
                      <a:pt x="15" y="2"/>
                      <a:pt x="10" y="1"/>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5" name="Freeform 22">
                <a:extLst>
                  <a:ext uri="{FF2B5EF4-FFF2-40B4-BE49-F238E27FC236}">
                    <a16:creationId xmlns:a16="http://schemas.microsoft.com/office/drawing/2014/main" id="{F1C91348-7AD8-D280-3F57-E408F2035DCF}"/>
                  </a:ext>
                </a:extLst>
              </p:cNvPr>
              <p:cNvSpPr>
                <a:spLocks/>
              </p:cNvSpPr>
              <p:nvPr/>
            </p:nvSpPr>
            <p:spPr bwMode="auto">
              <a:xfrm>
                <a:off x="14821003" y="5809713"/>
                <a:ext cx="98738" cy="97110"/>
              </a:xfrm>
              <a:custGeom>
                <a:avLst/>
                <a:gdLst>
                  <a:gd name="T0" fmla="*/ 42316 w 14"/>
                  <a:gd name="T1" fmla="*/ 0 h 15"/>
                  <a:gd name="T2" fmla="*/ 0 w 14"/>
                  <a:gd name="T3" fmla="*/ 32370 h 15"/>
                  <a:gd name="T4" fmla="*/ 21158 w 14"/>
                  <a:gd name="T5" fmla="*/ 71214 h 15"/>
                  <a:gd name="T6" fmla="*/ 21158 w 14"/>
                  <a:gd name="T7" fmla="*/ 71214 h 15"/>
                  <a:gd name="T8" fmla="*/ 56422 w 14"/>
                  <a:gd name="T9" fmla="*/ 97110 h 15"/>
                  <a:gd name="T10" fmla="*/ 56422 w 14"/>
                  <a:gd name="T11" fmla="*/ 97110 h 15"/>
                  <a:gd name="T12" fmla="*/ 91685 w 14"/>
                  <a:gd name="T13" fmla="*/ 84162 h 15"/>
                  <a:gd name="T14" fmla="*/ 91685 w 14"/>
                  <a:gd name="T15" fmla="*/ 32370 h 15"/>
                  <a:gd name="T16" fmla="*/ 42316 w 1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5">
                    <a:moveTo>
                      <a:pt x="6" y="0"/>
                    </a:moveTo>
                    <a:cubicBezTo>
                      <a:pt x="3" y="0"/>
                      <a:pt x="1" y="2"/>
                      <a:pt x="0" y="5"/>
                    </a:cubicBezTo>
                    <a:cubicBezTo>
                      <a:pt x="0" y="7"/>
                      <a:pt x="0" y="9"/>
                      <a:pt x="3" y="11"/>
                    </a:cubicBezTo>
                    <a:cubicBezTo>
                      <a:pt x="3" y="11"/>
                      <a:pt x="3" y="11"/>
                      <a:pt x="3" y="11"/>
                    </a:cubicBezTo>
                    <a:cubicBezTo>
                      <a:pt x="4" y="15"/>
                      <a:pt x="7" y="15"/>
                      <a:pt x="8" y="15"/>
                    </a:cubicBezTo>
                    <a:cubicBezTo>
                      <a:pt x="8" y="15"/>
                      <a:pt x="8" y="15"/>
                      <a:pt x="8" y="15"/>
                    </a:cubicBezTo>
                    <a:cubicBezTo>
                      <a:pt x="10" y="15"/>
                      <a:pt x="11" y="14"/>
                      <a:pt x="13" y="13"/>
                    </a:cubicBezTo>
                    <a:cubicBezTo>
                      <a:pt x="14" y="10"/>
                      <a:pt x="14" y="7"/>
                      <a:pt x="13" y="5"/>
                    </a:cubicBezTo>
                    <a:cubicBezTo>
                      <a:pt x="12" y="2"/>
                      <a:pt x="9" y="0"/>
                      <a:pt x="6"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6" name="Freeform 23">
                <a:extLst>
                  <a:ext uri="{FF2B5EF4-FFF2-40B4-BE49-F238E27FC236}">
                    <a16:creationId xmlns:a16="http://schemas.microsoft.com/office/drawing/2014/main" id="{9D5FDE2B-2CA5-E397-24D8-C99D27A94DD1}"/>
                  </a:ext>
                </a:extLst>
              </p:cNvPr>
              <p:cNvSpPr>
                <a:spLocks/>
              </p:cNvSpPr>
              <p:nvPr/>
            </p:nvSpPr>
            <p:spPr bwMode="auto">
              <a:xfrm>
                <a:off x="15095869" y="5829135"/>
                <a:ext cx="101407" cy="84971"/>
              </a:xfrm>
              <a:custGeom>
                <a:avLst/>
                <a:gdLst>
                  <a:gd name="T0" fmla="*/ 57947 w 14"/>
                  <a:gd name="T1" fmla="*/ 0 h 13"/>
                  <a:gd name="T2" fmla="*/ 7243 w 14"/>
                  <a:gd name="T3" fmla="*/ 26145 h 13"/>
                  <a:gd name="T4" fmla="*/ 0 w 14"/>
                  <a:gd name="T5" fmla="*/ 58826 h 13"/>
                  <a:gd name="T6" fmla="*/ 21730 w 14"/>
                  <a:gd name="T7" fmla="*/ 84971 h 13"/>
                  <a:gd name="T8" fmla="*/ 43460 w 14"/>
                  <a:gd name="T9" fmla="*/ 84971 h 13"/>
                  <a:gd name="T10" fmla="*/ 94164 w 14"/>
                  <a:gd name="T11" fmla="*/ 65362 h 13"/>
                  <a:gd name="T12" fmla="*/ 94164 w 14"/>
                  <a:gd name="T13" fmla="*/ 19609 h 13"/>
                  <a:gd name="T14" fmla="*/ 57947 w 14"/>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3">
                    <a:moveTo>
                      <a:pt x="8" y="0"/>
                    </a:moveTo>
                    <a:cubicBezTo>
                      <a:pt x="5" y="0"/>
                      <a:pt x="2" y="1"/>
                      <a:pt x="1" y="4"/>
                    </a:cubicBezTo>
                    <a:cubicBezTo>
                      <a:pt x="0" y="6"/>
                      <a:pt x="0" y="8"/>
                      <a:pt x="0" y="9"/>
                    </a:cubicBezTo>
                    <a:cubicBezTo>
                      <a:pt x="1" y="10"/>
                      <a:pt x="1" y="12"/>
                      <a:pt x="3" y="13"/>
                    </a:cubicBezTo>
                    <a:cubicBezTo>
                      <a:pt x="4" y="13"/>
                      <a:pt x="5" y="13"/>
                      <a:pt x="6" y="13"/>
                    </a:cubicBezTo>
                    <a:cubicBezTo>
                      <a:pt x="8" y="13"/>
                      <a:pt x="11" y="12"/>
                      <a:pt x="13" y="10"/>
                    </a:cubicBezTo>
                    <a:cubicBezTo>
                      <a:pt x="14" y="8"/>
                      <a:pt x="14" y="5"/>
                      <a:pt x="13" y="3"/>
                    </a:cubicBezTo>
                    <a:cubicBezTo>
                      <a:pt x="13" y="1"/>
                      <a:pt x="10" y="0"/>
                      <a:pt x="8"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7" name="Freeform 24">
                <a:extLst>
                  <a:ext uri="{FF2B5EF4-FFF2-40B4-BE49-F238E27FC236}">
                    <a16:creationId xmlns:a16="http://schemas.microsoft.com/office/drawing/2014/main" id="{F8F1A8A2-1E75-B935-9706-C348609AD9BE}"/>
                  </a:ext>
                </a:extLst>
              </p:cNvPr>
              <p:cNvSpPr>
                <a:spLocks noEditPoints="1"/>
              </p:cNvSpPr>
              <p:nvPr/>
            </p:nvSpPr>
            <p:spPr bwMode="auto">
              <a:xfrm>
                <a:off x="13281218" y="4564276"/>
                <a:ext cx="6119111" cy="3529951"/>
              </a:xfrm>
              <a:custGeom>
                <a:avLst/>
                <a:gdLst>
                  <a:gd name="T0" fmla="*/ 5913486 w 863"/>
                  <a:gd name="T1" fmla="*/ 2006974 h 547"/>
                  <a:gd name="T2" fmla="*/ 5615685 w 863"/>
                  <a:gd name="T3" fmla="*/ 1832735 h 547"/>
                  <a:gd name="T4" fmla="*/ 5488056 w 863"/>
                  <a:gd name="T5" fmla="*/ 1555243 h 547"/>
                  <a:gd name="T6" fmla="*/ 6012753 w 863"/>
                  <a:gd name="T7" fmla="*/ 1697216 h 547"/>
                  <a:gd name="T8" fmla="*/ 6005663 w 863"/>
                  <a:gd name="T9" fmla="*/ 1258392 h 547"/>
                  <a:gd name="T10" fmla="*/ 5601504 w 863"/>
                  <a:gd name="T11" fmla="*/ 1148686 h 547"/>
                  <a:gd name="T12" fmla="*/ 5211526 w 863"/>
                  <a:gd name="T13" fmla="*/ 1090606 h 547"/>
                  <a:gd name="T14" fmla="*/ 5140620 w 863"/>
                  <a:gd name="T15" fmla="*/ 832475 h 547"/>
                  <a:gd name="T16" fmla="*/ 4885362 w 863"/>
                  <a:gd name="T17" fmla="*/ 600156 h 547"/>
                  <a:gd name="T18" fmla="*/ 4715190 w 863"/>
                  <a:gd name="T19" fmla="*/ 561436 h 547"/>
                  <a:gd name="T20" fmla="*/ 4353574 w 863"/>
                  <a:gd name="T21" fmla="*/ 406557 h 547"/>
                  <a:gd name="T22" fmla="*/ 3899781 w 863"/>
                  <a:gd name="T23" fmla="*/ 406557 h 547"/>
                  <a:gd name="T24" fmla="*/ 3708337 w 863"/>
                  <a:gd name="T25" fmla="*/ 90346 h 547"/>
                  <a:gd name="T26" fmla="*/ 3403445 w 863"/>
                  <a:gd name="T27" fmla="*/ 613063 h 547"/>
                  <a:gd name="T28" fmla="*/ 3311269 w 863"/>
                  <a:gd name="T29" fmla="*/ 83893 h 547"/>
                  <a:gd name="T30" fmla="*/ 3162368 w 863"/>
                  <a:gd name="T31" fmla="*/ 974447 h 547"/>
                  <a:gd name="T32" fmla="*/ 3502712 w 863"/>
                  <a:gd name="T33" fmla="*/ 1090606 h 547"/>
                  <a:gd name="T34" fmla="*/ 3424717 w 863"/>
                  <a:gd name="T35" fmla="*/ 1574603 h 547"/>
                  <a:gd name="T36" fmla="*/ 3275816 w 863"/>
                  <a:gd name="T37" fmla="*/ 1458444 h 547"/>
                  <a:gd name="T38" fmla="*/ 3034739 w 863"/>
                  <a:gd name="T39" fmla="*/ 1464897 h 547"/>
                  <a:gd name="T40" fmla="*/ 2814933 w 863"/>
                  <a:gd name="T41" fmla="*/ 1135779 h 547"/>
                  <a:gd name="T42" fmla="*/ 2793661 w 863"/>
                  <a:gd name="T43" fmla="*/ 722769 h 547"/>
                  <a:gd name="T44" fmla="*/ 3006377 w 863"/>
                  <a:gd name="T45" fmla="*/ 225865 h 547"/>
                  <a:gd name="T46" fmla="*/ 2580946 w 863"/>
                  <a:gd name="T47" fmla="*/ 374291 h 547"/>
                  <a:gd name="T48" fmla="*/ 2453317 w 863"/>
                  <a:gd name="T49" fmla="*/ 780848 h 547"/>
                  <a:gd name="T50" fmla="*/ 2609308 w 863"/>
                  <a:gd name="T51" fmla="*/ 1200312 h 547"/>
                  <a:gd name="T52" fmla="*/ 2666032 w 863"/>
                  <a:gd name="T53" fmla="*/ 1413271 h 547"/>
                  <a:gd name="T54" fmla="*/ 2467498 w 863"/>
                  <a:gd name="T55" fmla="*/ 1735936 h 547"/>
                  <a:gd name="T56" fmla="*/ 2396593 w 863"/>
                  <a:gd name="T57" fmla="*/ 1458444 h 547"/>
                  <a:gd name="T58" fmla="*/ 2233511 w 863"/>
                  <a:gd name="T59" fmla="*/ 1561697 h 547"/>
                  <a:gd name="T60" fmla="*/ 2077520 w 863"/>
                  <a:gd name="T61" fmla="*/ 1542337 h 547"/>
                  <a:gd name="T62" fmla="*/ 1744266 w 863"/>
                  <a:gd name="T63" fmla="*/ 1477804 h 547"/>
                  <a:gd name="T64" fmla="*/ 1453555 w 863"/>
                  <a:gd name="T65" fmla="*/ 1155139 h 547"/>
                  <a:gd name="T66" fmla="*/ 1333016 w 863"/>
                  <a:gd name="T67" fmla="*/ 1316472 h 547"/>
                  <a:gd name="T68" fmla="*/ 1148663 w 863"/>
                  <a:gd name="T69" fmla="*/ 1593963 h 547"/>
                  <a:gd name="T70" fmla="*/ 935947 w 863"/>
                  <a:gd name="T71" fmla="*/ 1277752 h 547"/>
                  <a:gd name="T72" fmla="*/ 574331 w 863"/>
                  <a:gd name="T73" fmla="*/ 1161593 h 547"/>
                  <a:gd name="T74" fmla="*/ 503426 w 863"/>
                  <a:gd name="T75" fmla="*/ 832475 h 547"/>
                  <a:gd name="T76" fmla="*/ 2403683 w 863"/>
                  <a:gd name="T77" fmla="*/ 3529951 h 547"/>
                  <a:gd name="T78" fmla="*/ 2623489 w 863"/>
                  <a:gd name="T79" fmla="*/ 3097580 h 547"/>
                  <a:gd name="T80" fmla="*/ 2857476 w 863"/>
                  <a:gd name="T81" fmla="*/ 2891075 h 547"/>
                  <a:gd name="T82" fmla="*/ 3304178 w 863"/>
                  <a:gd name="T83" fmla="*/ 2484518 h 547"/>
                  <a:gd name="T84" fmla="*/ 3467260 w 863"/>
                  <a:gd name="T85" fmla="*/ 1987614 h 547"/>
                  <a:gd name="T86" fmla="*/ 3729609 w 863"/>
                  <a:gd name="T87" fmla="*/ 1955348 h 547"/>
                  <a:gd name="T88" fmla="*/ 3913962 w 863"/>
                  <a:gd name="T89" fmla="*/ 1574603 h 547"/>
                  <a:gd name="T90" fmla="*/ 3814695 w 863"/>
                  <a:gd name="T91" fmla="*/ 1193859 h 547"/>
                  <a:gd name="T92" fmla="*/ 3765061 w 863"/>
                  <a:gd name="T93" fmla="*/ 1097060 h 547"/>
                  <a:gd name="T94" fmla="*/ 4218854 w 863"/>
                  <a:gd name="T95" fmla="*/ 1038980 h 547"/>
                  <a:gd name="T96" fmla="*/ 4346483 w 863"/>
                  <a:gd name="T97" fmla="*/ 1290659 h 547"/>
                  <a:gd name="T98" fmla="*/ 4757733 w 863"/>
                  <a:gd name="T99" fmla="*/ 1387458 h 547"/>
                  <a:gd name="T100" fmla="*/ 4786095 w 863"/>
                  <a:gd name="T101" fmla="*/ 2000521 h 547"/>
                  <a:gd name="T102" fmla="*/ 4403207 w 863"/>
                  <a:gd name="T103" fmla="*/ 2207026 h 547"/>
                  <a:gd name="T104" fmla="*/ 4857000 w 863"/>
                  <a:gd name="T105" fmla="*/ 2278012 h 547"/>
                  <a:gd name="T106" fmla="*/ 5161892 w 863"/>
                  <a:gd name="T107" fmla="*/ 2381265 h 547"/>
                  <a:gd name="T108" fmla="*/ 5502237 w 863"/>
                  <a:gd name="T109" fmla="*/ 2555504 h 547"/>
                  <a:gd name="T110" fmla="*/ 5934758 w 863"/>
                  <a:gd name="T111" fmla="*/ 2439345 h 547"/>
                  <a:gd name="T112" fmla="*/ 5849672 w 863"/>
                  <a:gd name="T113" fmla="*/ 2329639 h 547"/>
                  <a:gd name="T114" fmla="*/ 3495622 w 863"/>
                  <a:gd name="T115" fmla="*/ 780848 h 547"/>
                  <a:gd name="T116" fmla="*/ 3240364 w 863"/>
                  <a:gd name="T117" fmla="*/ 2226386 h 547"/>
                  <a:gd name="T118" fmla="*/ 4062863 w 863"/>
                  <a:gd name="T119" fmla="*/ 903461 h 5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3" h="547">
                    <a:moveTo>
                      <a:pt x="862" y="359"/>
                    </a:moveTo>
                    <a:cubicBezTo>
                      <a:pt x="863" y="356"/>
                      <a:pt x="863" y="352"/>
                      <a:pt x="862" y="349"/>
                    </a:cubicBezTo>
                    <a:cubicBezTo>
                      <a:pt x="860" y="347"/>
                      <a:pt x="859" y="344"/>
                      <a:pt x="856" y="342"/>
                    </a:cubicBezTo>
                    <a:cubicBezTo>
                      <a:pt x="856" y="342"/>
                      <a:pt x="855" y="342"/>
                      <a:pt x="855" y="341"/>
                    </a:cubicBezTo>
                    <a:cubicBezTo>
                      <a:pt x="855" y="341"/>
                      <a:pt x="854" y="341"/>
                      <a:pt x="854" y="340"/>
                    </a:cubicBezTo>
                    <a:cubicBezTo>
                      <a:pt x="854" y="340"/>
                      <a:pt x="855" y="339"/>
                      <a:pt x="856" y="339"/>
                    </a:cubicBezTo>
                    <a:cubicBezTo>
                      <a:pt x="858" y="335"/>
                      <a:pt x="858" y="330"/>
                      <a:pt x="854" y="326"/>
                    </a:cubicBezTo>
                    <a:cubicBezTo>
                      <a:pt x="853" y="324"/>
                      <a:pt x="851" y="324"/>
                      <a:pt x="849" y="323"/>
                    </a:cubicBezTo>
                    <a:cubicBezTo>
                      <a:pt x="848" y="323"/>
                      <a:pt x="847" y="323"/>
                      <a:pt x="847" y="323"/>
                    </a:cubicBezTo>
                    <a:cubicBezTo>
                      <a:pt x="847" y="322"/>
                      <a:pt x="847" y="322"/>
                      <a:pt x="847" y="321"/>
                    </a:cubicBezTo>
                    <a:cubicBezTo>
                      <a:pt x="847" y="320"/>
                      <a:pt x="847" y="318"/>
                      <a:pt x="846" y="316"/>
                    </a:cubicBezTo>
                    <a:cubicBezTo>
                      <a:pt x="845" y="315"/>
                      <a:pt x="842" y="315"/>
                      <a:pt x="841" y="315"/>
                    </a:cubicBezTo>
                    <a:cubicBezTo>
                      <a:pt x="841" y="315"/>
                      <a:pt x="841" y="315"/>
                      <a:pt x="841" y="315"/>
                    </a:cubicBezTo>
                    <a:cubicBezTo>
                      <a:pt x="840" y="315"/>
                      <a:pt x="839" y="315"/>
                      <a:pt x="839" y="315"/>
                    </a:cubicBezTo>
                    <a:cubicBezTo>
                      <a:pt x="838" y="315"/>
                      <a:pt x="838" y="315"/>
                      <a:pt x="838" y="315"/>
                    </a:cubicBezTo>
                    <a:cubicBezTo>
                      <a:pt x="838" y="315"/>
                      <a:pt x="838" y="315"/>
                      <a:pt x="838" y="315"/>
                    </a:cubicBezTo>
                    <a:cubicBezTo>
                      <a:pt x="837" y="315"/>
                      <a:pt x="837" y="314"/>
                      <a:pt x="837" y="313"/>
                    </a:cubicBezTo>
                    <a:cubicBezTo>
                      <a:pt x="836" y="313"/>
                      <a:pt x="835" y="312"/>
                      <a:pt x="834" y="311"/>
                    </a:cubicBezTo>
                    <a:cubicBezTo>
                      <a:pt x="834" y="310"/>
                      <a:pt x="833" y="310"/>
                      <a:pt x="833" y="310"/>
                    </a:cubicBezTo>
                    <a:cubicBezTo>
                      <a:pt x="833" y="310"/>
                      <a:pt x="833" y="310"/>
                      <a:pt x="833" y="310"/>
                    </a:cubicBezTo>
                    <a:cubicBezTo>
                      <a:pt x="833" y="309"/>
                      <a:pt x="834" y="307"/>
                      <a:pt x="834" y="306"/>
                    </a:cubicBezTo>
                    <a:cubicBezTo>
                      <a:pt x="836" y="303"/>
                      <a:pt x="836" y="303"/>
                      <a:pt x="836" y="303"/>
                    </a:cubicBezTo>
                    <a:cubicBezTo>
                      <a:pt x="833" y="302"/>
                      <a:pt x="833" y="302"/>
                      <a:pt x="833" y="302"/>
                    </a:cubicBezTo>
                    <a:cubicBezTo>
                      <a:pt x="831" y="301"/>
                      <a:pt x="830" y="301"/>
                      <a:pt x="829" y="301"/>
                    </a:cubicBezTo>
                    <a:cubicBezTo>
                      <a:pt x="828" y="301"/>
                      <a:pt x="826" y="301"/>
                      <a:pt x="826" y="301"/>
                    </a:cubicBezTo>
                    <a:cubicBezTo>
                      <a:pt x="825" y="301"/>
                      <a:pt x="824" y="301"/>
                      <a:pt x="824" y="301"/>
                    </a:cubicBezTo>
                    <a:cubicBezTo>
                      <a:pt x="824" y="300"/>
                      <a:pt x="824" y="299"/>
                      <a:pt x="824" y="299"/>
                    </a:cubicBezTo>
                    <a:cubicBezTo>
                      <a:pt x="824" y="297"/>
                      <a:pt x="823" y="292"/>
                      <a:pt x="817" y="292"/>
                    </a:cubicBezTo>
                    <a:cubicBezTo>
                      <a:pt x="815" y="292"/>
                      <a:pt x="813" y="293"/>
                      <a:pt x="812" y="294"/>
                    </a:cubicBezTo>
                    <a:cubicBezTo>
                      <a:pt x="811" y="294"/>
                      <a:pt x="810" y="295"/>
                      <a:pt x="810" y="295"/>
                    </a:cubicBezTo>
                    <a:cubicBezTo>
                      <a:pt x="810" y="295"/>
                      <a:pt x="809" y="294"/>
                      <a:pt x="808" y="293"/>
                    </a:cubicBezTo>
                    <a:cubicBezTo>
                      <a:pt x="807" y="292"/>
                      <a:pt x="807" y="291"/>
                      <a:pt x="806" y="290"/>
                    </a:cubicBezTo>
                    <a:cubicBezTo>
                      <a:pt x="804" y="289"/>
                      <a:pt x="801" y="289"/>
                      <a:pt x="800" y="289"/>
                    </a:cubicBezTo>
                    <a:cubicBezTo>
                      <a:pt x="798" y="289"/>
                      <a:pt x="798" y="289"/>
                      <a:pt x="798" y="289"/>
                    </a:cubicBezTo>
                    <a:cubicBezTo>
                      <a:pt x="797" y="289"/>
                      <a:pt x="796" y="289"/>
                      <a:pt x="796" y="289"/>
                    </a:cubicBezTo>
                    <a:cubicBezTo>
                      <a:pt x="794" y="288"/>
                      <a:pt x="793" y="287"/>
                      <a:pt x="792" y="284"/>
                    </a:cubicBezTo>
                    <a:cubicBezTo>
                      <a:pt x="791" y="281"/>
                      <a:pt x="790" y="278"/>
                      <a:pt x="787" y="276"/>
                    </a:cubicBezTo>
                    <a:cubicBezTo>
                      <a:pt x="786" y="276"/>
                      <a:pt x="786" y="276"/>
                      <a:pt x="785" y="276"/>
                    </a:cubicBezTo>
                    <a:cubicBezTo>
                      <a:pt x="785" y="275"/>
                      <a:pt x="785" y="274"/>
                      <a:pt x="785" y="274"/>
                    </a:cubicBezTo>
                    <a:cubicBezTo>
                      <a:pt x="784" y="273"/>
                      <a:pt x="783" y="270"/>
                      <a:pt x="779" y="270"/>
                    </a:cubicBezTo>
                    <a:cubicBezTo>
                      <a:pt x="779" y="270"/>
                      <a:pt x="778" y="270"/>
                      <a:pt x="777" y="270"/>
                    </a:cubicBezTo>
                    <a:cubicBezTo>
                      <a:pt x="776" y="271"/>
                      <a:pt x="775" y="271"/>
                      <a:pt x="775" y="272"/>
                    </a:cubicBezTo>
                    <a:cubicBezTo>
                      <a:pt x="775" y="272"/>
                      <a:pt x="775" y="272"/>
                      <a:pt x="775" y="271"/>
                    </a:cubicBezTo>
                    <a:cubicBezTo>
                      <a:pt x="774" y="270"/>
                      <a:pt x="772" y="270"/>
                      <a:pt x="771" y="268"/>
                    </a:cubicBezTo>
                    <a:cubicBezTo>
                      <a:pt x="771" y="268"/>
                      <a:pt x="771" y="268"/>
                      <a:pt x="770" y="268"/>
                    </a:cubicBezTo>
                    <a:cubicBezTo>
                      <a:pt x="771" y="268"/>
                      <a:pt x="772" y="268"/>
                      <a:pt x="772" y="268"/>
                    </a:cubicBezTo>
                    <a:cubicBezTo>
                      <a:pt x="773" y="268"/>
                      <a:pt x="774" y="268"/>
                      <a:pt x="775" y="268"/>
                    </a:cubicBezTo>
                    <a:cubicBezTo>
                      <a:pt x="777" y="267"/>
                      <a:pt x="779" y="266"/>
                      <a:pt x="780" y="263"/>
                    </a:cubicBezTo>
                    <a:cubicBezTo>
                      <a:pt x="781" y="261"/>
                      <a:pt x="780" y="258"/>
                      <a:pt x="779" y="256"/>
                    </a:cubicBezTo>
                    <a:cubicBezTo>
                      <a:pt x="777" y="253"/>
                      <a:pt x="774" y="252"/>
                      <a:pt x="771" y="251"/>
                    </a:cubicBezTo>
                    <a:cubicBezTo>
                      <a:pt x="768" y="250"/>
                      <a:pt x="766" y="249"/>
                      <a:pt x="765" y="247"/>
                    </a:cubicBezTo>
                    <a:cubicBezTo>
                      <a:pt x="765" y="246"/>
                      <a:pt x="765" y="246"/>
                      <a:pt x="765" y="246"/>
                    </a:cubicBezTo>
                    <a:cubicBezTo>
                      <a:pt x="765" y="244"/>
                      <a:pt x="768" y="243"/>
                      <a:pt x="770" y="243"/>
                    </a:cubicBezTo>
                    <a:cubicBezTo>
                      <a:pt x="772" y="242"/>
                      <a:pt x="773" y="242"/>
                      <a:pt x="774" y="241"/>
                    </a:cubicBezTo>
                    <a:cubicBezTo>
                      <a:pt x="776" y="240"/>
                      <a:pt x="776" y="240"/>
                      <a:pt x="776" y="240"/>
                    </a:cubicBezTo>
                    <a:cubicBezTo>
                      <a:pt x="776" y="240"/>
                      <a:pt x="777" y="240"/>
                      <a:pt x="777" y="239"/>
                    </a:cubicBezTo>
                    <a:cubicBezTo>
                      <a:pt x="777" y="239"/>
                      <a:pt x="777" y="240"/>
                      <a:pt x="779" y="240"/>
                    </a:cubicBezTo>
                    <a:cubicBezTo>
                      <a:pt x="779" y="241"/>
                      <a:pt x="779" y="241"/>
                      <a:pt x="779" y="241"/>
                    </a:cubicBezTo>
                    <a:cubicBezTo>
                      <a:pt x="782" y="243"/>
                      <a:pt x="784" y="245"/>
                      <a:pt x="788" y="247"/>
                    </a:cubicBezTo>
                    <a:cubicBezTo>
                      <a:pt x="789" y="248"/>
                      <a:pt x="789" y="248"/>
                      <a:pt x="790" y="248"/>
                    </a:cubicBezTo>
                    <a:cubicBezTo>
                      <a:pt x="792" y="249"/>
                      <a:pt x="793" y="249"/>
                      <a:pt x="794" y="251"/>
                    </a:cubicBezTo>
                    <a:cubicBezTo>
                      <a:pt x="795" y="251"/>
                      <a:pt x="795" y="251"/>
                      <a:pt x="795" y="251"/>
                    </a:cubicBezTo>
                    <a:cubicBezTo>
                      <a:pt x="797" y="253"/>
                      <a:pt x="799" y="256"/>
                      <a:pt x="802" y="256"/>
                    </a:cubicBezTo>
                    <a:cubicBezTo>
                      <a:pt x="803" y="256"/>
                      <a:pt x="804" y="256"/>
                      <a:pt x="805" y="255"/>
                    </a:cubicBezTo>
                    <a:cubicBezTo>
                      <a:pt x="805" y="258"/>
                      <a:pt x="805" y="261"/>
                      <a:pt x="807" y="262"/>
                    </a:cubicBezTo>
                    <a:cubicBezTo>
                      <a:pt x="809" y="264"/>
                      <a:pt x="812" y="265"/>
                      <a:pt x="814" y="266"/>
                    </a:cubicBezTo>
                    <a:cubicBezTo>
                      <a:pt x="815" y="266"/>
                      <a:pt x="816" y="266"/>
                      <a:pt x="816" y="266"/>
                    </a:cubicBezTo>
                    <a:cubicBezTo>
                      <a:pt x="818" y="267"/>
                      <a:pt x="820" y="268"/>
                      <a:pt x="822" y="270"/>
                    </a:cubicBezTo>
                    <a:cubicBezTo>
                      <a:pt x="826" y="275"/>
                      <a:pt x="830" y="278"/>
                      <a:pt x="838" y="278"/>
                    </a:cubicBezTo>
                    <a:cubicBezTo>
                      <a:pt x="843" y="278"/>
                      <a:pt x="847" y="277"/>
                      <a:pt x="849" y="274"/>
                    </a:cubicBezTo>
                    <a:cubicBezTo>
                      <a:pt x="850" y="272"/>
                      <a:pt x="851" y="270"/>
                      <a:pt x="849" y="266"/>
                    </a:cubicBezTo>
                    <a:cubicBezTo>
                      <a:pt x="848" y="263"/>
                      <a:pt x="848" y="263"/>
                      <a:pt x="848" y="263"/>
                    </a:cubicBezTo>
                    <a:cubicBezTo>
                      <a:pt x="847" y="260"/>
                      <a:pt x="845" y="255"/>
                      <a:pt x="843" y="252"/>
                    </a:cubicBezTo>
                    <a:cubicBezTo>
                      <a:pt x="844" y="252"/>
                      <a:pt x="844" y="252"/>
                      <a:pt x="845" y="252"/>
                    </a:cubicBezTo>
                    <a:cubicBezTo>
                      <a:pt x="846" y="252"/>
                      <a:pt x="846" y="252"/>
                      <a:pt x="847" y="251"/>
                    </a:cubicBezTo>
                    <a:cubicBezTo>
                      <a:pt x="850" y="250"/>
                      <a:pt x="851" y="247"/>
                      <a:pt x="852" y="245"/>
                    </a:cubicBezTo>
                    <a:cubicBezTo>
                      <a:pt x="852" y="244"/>
                      <a:pt x="852" y="243"/>
                      <a:pt x="853" y="242"/>
                    </a:cubicBezTo>
                    <a:cubicBezTo>
                      <a:pt x="855" y="239"/>
                      <a:pt x="855" y="237"/>
                      <a:pt x="853" y="234"/>
                    </a:cubicBezTo>
                    <a:cubicBezTo>
                      <a:pt x="853" y="234"/>
                      <a:pt x="852" y="234"/>
                      <a:pt x="852" y="233"/>
                    </a:cubicBezTo>
                    <a:cubicBezTo>
                      <a:pt x="852" y="233"/>
                      <a:pt x="853" y="232"/>
                      <a:pt x="853" y="231"/>
                    </a:cubicBezTo>
                    <a:cubicBezTo>
                      <a:pt x="854" y="230"/>
                      <a:pt x="855" y="229"/>
                      <a:pt x="854" y="227"/>
                    </a:cubicBezTo>
                    <a:cubicBezTo>
                      <a:pt x="853" y="225"/>
                      <a:pt x="851" y="224"/>
                      <a:pt x="850" y="223"/>
                    </a:cubicBezTo>
                    <a:cubicBezTo>
                      <a:pt x="849" y="223"/>
                      <a:pt x="849" y="223"/>
                      <a:pt x="849" y="223"/>
                    </a:cubicBezTo>
                    <a:cubicBezTo>
                      <a:pt x="848" y="222"/>
                      <a:pt x="848" y="222"/>
                      <a:pt x="847" y="221"/>
                    </a:cubicBezTo>
                    <a:cubicBezTo>
                      <a:pt x="851" y="221"/>
                      <a:pt x="853" y="219"/>
                      <a:pt x="854" y="218"/>
                    </a:cubicBezTo>
                    <a:cubicBezTo>
                      <a:pt x="855" y="215"/>
                      <a:pt x="855" y="213"/>
                      <a:pt x="854" y="211"/>
                    </a:cubicBezTo>
                    <a:cubicBezTo>
                      <a:pt x="854" y="210"/>
                      <a:pt x="854" y="209"/>
                      <a:pt x="854" y="209"/>
                    </a:cubicBezTo>
                    <a:cubicBezTo>
                      <a:pt x="854" y="208"/>
                      <a:pt x="855" y="208"/>
                      <a:pt x="855" y="207"/>
                    </a:cubicBezTo>
                    <a:cubicBezTo>
                      <a:pt x="856" y="205"/>
                      <a:pt x="858" y="200"/>
                      <a:pt x="852" y="197"/>
                    </a:cubicBezTo>
                    <a:cubicBezTo>
                      <a:pt x="850" y="196"/>
                      <a:pt x="848" y="196"/>
                      <a:pt x="847" y="195"/>
                    </a:cubicBezTo>
                    <a:cubicBezTo>
                      <a:pt x="845" y="195"/>
                      <a:pt x="844" y="195"/>
                      <a:pt x="843" y="194"/>
                    </a:cubicBezTo>
                    <a:cubicBezTo>
                      <a:pt x="842" y="194"/>
                      <a:pt x="842" y="194"/>
                      <a:pt x="842" y="194"/>
                    </a:cubicBezTo>
                    <a:cubicBezTo>
                      <a:pt x="840" y="193"/>
                      <a:pt x="839" y="192"/>
                      <a:pt x="837" y="192"/>
                    </a:cubicBezTo>
                    <a:cubicBezTo>
                      <a:pt x="835" y="192"/>
                      <a:pt x="833" y="193"/>
                      <a:pt x="831" y="195"/>
                    </a:cubicBezTo>
                    <a:cubicBezTo>
                      <a:pt x="830" y="196"/>
                      <a:pt x="829" y="197"/>
                      <a:pt x="829" y="198"/>
                    </a:cubicBezTo>
                    <a:cubicBezTo>
                      <a:pt x="827" y="199"/>
                      <a:pt x="826" y="201"/>
                      <a:pt x="825" y="201"/>
                    </a:cubicBezTo>
                    <a:cubicBezTo>
                      <a:pt x="825" y="200"/>
                      <a:pt x="825" y="200"/>
                      <a:pt x="825" y="199"/>
                    </a:cubicBezTo>
                    <a:cubicBezTo>
                      <a:pt x="825" y="196"/>
                      <a:pt x="825" y="193"/>
                      <a:pt x="823" y="191"/>
                    </a:cubicBezTo>
                    <a:cubicBezTo>
                      <a:pt x="822" y="190"/>
                      <a:pt x="821" y="189"/>
                      <a:pt x="819" y="189"/>
                    </a:cubicBezTo>
                    <a:cubicBezTo>
                      <a:pt x="819" y="189"/>
                      <a:pt x="818" y="189"/>
                      <a:pt x="818" y="190"/>
                    </a:cubicBezTo>
                    <a:cubicBezTo>
                      <a:pt x="816" y="190"/>
                      <a:pt x="814" y="191"/>
                      <a:pt x="812" y="193"/>
                    </a:cubicBezTo>
                    <a:cubicBezTo>
                      <a:pt x="811" y="193"/>
                      <a:pt x="810" y="194"/>
                      <a:pt x="810" y="194"/>
                    </a:cubicBezTo>
                    <a:cubicBezTo>
                      <a:pt x="810" y="194"/>
                      <a:pt x="810" y="194"/>
                      <a:pt x="810" y="194"/>
                    </a:cubicBezTo>
                    <a:cubicBezTo>
                      <a:pt x="809" y="194"/>
                      <a:pt x="808" y="193"/>
                      <a:pt x="807" y="191"/>
                    </a:cubicBezTo>
                    <a:cubicBezTo>
                      <a:pt x="806" y="191"/>
                      <a:pt x="806" y="190"/>
                      <a:pt x="805" y="189"/>
                    </a:cubicBezTo>
                    <a:cubicBezTo>
                      <a:pt x="802" y="186"/>
                      <a:pt x="799" y="183"/>
                      <a:pt x="796" y="181"/>
                    </a:cubicBezTo>
                    <a:cubicBezTo>
                      <a:pt x="796" y="181"/>
                      <a:pt x="796" y="181"/>
                      <a:pt x="796" y="181"/>
                    </a:cubicBezTo>
                    <a:cubicBezTo>
                      <a:pt x="795" y="180"/>
                      <a:pt x="793" y="178"/>
                      <a:pt x="790" y="178"/>
                    </a:cubicBezTo>
                    <a:cubicBezTo>
                      <a:pt x="790" y="178"/>
                      <a:pt x="789" y="178"/>
                      <a:pt x="789" y="178"/>
                    </a:cubicBezTo>
                    <a:cubicBezTo>
                      <a:pt x="788" y="179"/>
                      <a:pt x="787" y="179"/>
                      <a:pt x="786" y="180"/>
                    </a:cubicBezTo>
                    <a:cubicBezTo>
                      <a:pt x="785" y="177"/>
                      <a:pt x="785" y="175"/>
                      <a:pt x="783" y="174"/>
                    </a:cubicBezTo>
                    <a:cubicBezTo>
                      <a:pt x="782" y="174"/>
                      <a:pt x="782" y="174"/>
                      <a:pt x="782" y="174"/>
                    </a:cubicBezTo>
                    <a:cubicBezTo>
                      <a:pt x="782" y="174"/>
                      <a:pt x="782" y="174"/>
                      <a:pt x="782" y="174"/>
                    </a:cubicBezTo>
                    <a:cubicBezTo>
                      <a:pt x="780" y="174"/>
                      <a:pt x="778" y="176"/>
                      <a:pt x="776" y="177"/>
                    </a:cubicBezTo>
                    <a:cubicBezTo>
                      <a:pt x="776" y="178"/>
                      <a:pt x="775" y="179"/>
                      <a:pt x="774" y="179"/>
                    </a:cubicBezTo>
                    <a:cubicBezTo>
                      <a:pt x="774" y="179"/>
                      <a:pt x="774" y="179"/>
                      <a:pt x="774" y="179"/>
                    </a:cubicBezTo>
                    <a:cubicBezTo>
                      <a:pt x="773" y="179"/>
                      <a:pt x="773" y="179"/>
                      <a:pt x="772" y="179"/>
                    </a:cubicBezTo>
                    <a:cubicBezTo>
                      <a:pt x="772" y="179"/>
                      <a:pt x="771" y="179"/>
                      <a:pt x="771" y="179"/>
                    </a:cubicBezTo>
                    <a:cubicBezTo>
                      <a:pt x="770" y="179"/>
                      <a:pt x="769" y="180"/>
                      <a:pt x="768" y="180"/>
                    </a:cubicBezTo>
                    <a:cubicBezTo>
                      <a:pt x="767" y="180"/>
                      <a:pt x="767" y="180"/>
                      <a:pt x="766" y="181"/>
                    </a:cubicBezTo>
                    <a:cubicBezTo>
                      <a:pt x="766" y="181"/>
                      <a:pt x="765" y="181"/>
                      <a:pt x="765" y="181"/>
                    </a:cubicBezTo>
                    <a:cubicBezTo>
                      <a:pt x="764" y="181"/>
                      <a:pt x="763" y="181"/>
                      <a:pt x="762" y="180"/>
                    </a:cubicBezTo>
                    <a:cubicBezTo>
                      <a:pt x="762" y="180"/>
                      <a:pt x="761" y="180"/>
                      <a:pt x="760" y="179"/>
                    </a:cubicBezTo>
                    <a:cubicBezTo>
                      <a:pt x="755" y="178"/>
                      <a:pt x="751" y="176"/>
                      <a:pt x="747" y="173"/>
                    </a:cubicBezTo>
                    <a:cubicBezTo>
                      <a:pt x="746" y="173"/>
                      <a:pt x="746" y="173"/>
                      <a:pt x="746" y="173"/>
                    </a:cubicBezTo>
                    <a:cubicBezTo>
                      <a:pt x="742" y="171"/>
                      <a:pt x="738" y="170"/>
                      <a:pt x="735" y="169"/>
                    </a:cubicBezTo>
                    <a:cubicBezTo>
                      <a:pt x="733" y="169"/>
                      <a:pt x="731" y="168"/>
                      <a:pt x="729" y="168"/>
                    </a:cubicBezTo>
                    <a:cubicBezTo>
                      <a:pt x="727" y="167"/>
                      <a:pt x="726" y="165"/>
                      <a:pt x="727" y="163"/>
                    </a:cubicBezTo>
                    <a:cubicBezTo>
                      <a:pt x="727" y="163"/>
                      <a:pt x="728" y="161"/>
                      <a:pt x="728" y="161"/>
                    </a:cubicBezTo>
                    <a:cubicBezTo>
                      <a:pt x="730" y="159"/>
                      <a:pt x="733" y="156"/>
                      <a:pt x="731" y="152"/>
                    </a:cubicBezTo>
                    <a:cubicBezTo>
                      <a:pt x="731" y="151"/>
                      <a:pt x="730" y="151"/>
                      <a:pt x="730" y="150"/>
                    </a:cubicBezTo>
                    <a:cubicBezTo>
                      <a:pt x="731" y="150"/>
                      <a:pt x="733" y="149"/>
                      <a:pt x="734" y="149"/>
                    </a:cubicBezTo>
                    <a:cubicBezTo>
                      <a:pt x="736" y="149"/>
                      <a:pt x="737" y="149"/>
                      <a:pt x="738" y="148"/>
                    </a:cubicBezTo>
                    <a:cubicBezTo>
                      <a:pt x="742" y="147"/>
                      <a:pt x="745" y="143"/>
                      <a:pt x="745" y="140"/>
                    </a:cubicBezTo>
                    <a:cubicBezTo>
                      <a:pt x="745" y="137"/>
                      <a:pt x="743" y="134"/>
                      <a:pt x="740" y="132"/>
                    </a:cubicBezTo>
                    <a:cubicBezTo>
                      <a:pt x="738" y="131"/>
                      <a:pt x="737" y="131"/>
                      <a:pt x="735" y="131"/>
                    </a:cubicBezTo>
                    <a:cubicBezTo>
                      <a:pt x="732" y="131"/>
                      <a:pt x="730" y="132"/>
                      <a:pt x="727" y="133"/>
                    </a:cubicBezTo>
                    <a:cubicBezTo>
                      <a:pt x="725" y="134"/>
                      <a:pt x="724" y="135"/>
                      <a:pt x="722" y="135"/>
                    </a:cubicBezTo>
                    <a:cubicBezTo>
                      <a:pt x="721" y="135"/>
                      <a:pt x="720" y="135"/>
                      <a:pt x="719" y="135"/>
                    </a:cubicBezTo>
                    <a:cubicBezTo>
                      <a:pt x="718" y="135"/>
                      <a:pt x="718" y="135"/>
                      <a:pt x="717" y="135"/>
                    </a:cubicBezTo>
                    <a:cubicBezTo>
                      <a:pt x="717" y="135"/>
                      <a:pt x="717" y="135"/>
                      <a:pt x="717" y="135"/>
                    </a:cubicBezTo>
                    <a:cubicBezTo>
                      <a:pt x="717" y="135"/>
                      <a:pt x="717" y="135"/>
                      <a:pt x="718" y="134"/>
                    </a:cubicBezTo>
                    <a:cubicBezTo>
                      <a:pt x="718" y="132"/>
                      <a:pt x="721" y="129"/>
                      <a:pt x="724" y="129"/>
                    </a:cubicBezTo>
                    <a:cubicBezTo>
                      <a:pt x="724" y="129"/>
                      <a:pt x="725" y="129"/>
                      <a:pt x="725" y="129"/>
                    </a:cubicBezTo>
                    <a:cubicBezTo>
                      <a:pt x="727" y="129"/>
                      <a:pt x="732" y="129"/>
                      <a:pt x="733" y="125"/>
                    </a:cubicBezTo>
                    <a:cubicBezTo>
                      <a:pt x="734" y="121"/>
                      <a:pt x="732" y="117"/>
                      <a:pt x="727" y="112"/>
                    </a:cubicBezTo>
                    <a:cubicBezTo>
                      <a:pt x="725" y="111"/>
                      <a:pt x="717" y="106"/>
                      <a:pt x="712" y="106"/>
                    </a:cubicBezTo>
                    <a:cubicBezTo>
                      <a:pt x="708" y="106"/>
                      <a:pt x="706" y="108"/>
                      <a:pt x="706" y="113"/>
                    </a:cubicBezTo>
                    <a:cubicBezTo>
                      <a:pt x="706" y="113"/>
                      <a:pt x="706" y="114"/>
                      <a:pt x="706" y="115"/>
                    </a:cubicBezTo>
                    <a:cubicBezTo>
                      <a:pt x="706" y="115"/>
                      <a:pt x="705" y="114"/>
                      <a:pt x="705" y="114"/>
                    </a:cubicBezTo>
                    <a:cubicBezTo>
                      <a:pt x="704" y="113"/>
                      <a:pt x="704" y="112"/>
                      <a:pt x="703" y="112"/>
                    </a:cubicBezTo>
                    <a:cubicBezTo>
                      <a:pt x="703" y="111"/>
                      <a:pt x="704" y="109"/>
                      <a:pt x="705" y="109"/>
                    </a:cubicBezTo>
                    <a:cubicBezTo>
                      <a:pt x="705" y="108"/>
                      <a:pt x="706" y="108"/>
                      <a:pt x="706" y="107"/>
                    </a:cubicBezTo>
                    <a:cubicBezTo>
                      <a:pt x="706" y="107"/>
                      <a:pt x="706" y="107"/>
                      <a:pt x="706" y="107"/>
                    </a:cubicBezTo>
                    <a:cubicBezTo>
                      <a:pt x="707" y="105"/>
                      <a:pt x="710" y="101"/>
                      <a:pt x="707" y="97"/>
                    </a:cubicBezTo>
                    <a:cubicBezTo>
                      <a:pt x="705" y="95"/>
                      <a:pt x="702" y="95"/>
                      <a:pt x="701" y="95"/>
                    </a:cubicBezTo>
                    <a:cubicBezTo>
                      <a:pt x="701" y="95"/>
                      <a:pt x="700" y="95"/>
                      <a:pt x="699" y="95"/>
                    </a:cubicBezTo>
                    <a:cubicBezTo>
                      <a:pt x="699" y="95"/>
                      <a:pt x="698" y="95"/>
                      <a:pt x="698" y="95"/>
                    </a:cubicBezTo>
                    <a:cubicBezTo>
                      <a:pt x="697" y="95"/>
                      <a:pt x="697" y="95"/>
                      <a:pt x="697" y="95"/>
                    </a:cubicBezTo>
                    <a:cubicBezTo>
                      <a:pt x="697" y="95"/>
                      <a:pt x="696" y="94"/>
                      <a:pt x="695" y="94"/>
                    </a:cubicBezTo>
                    <a:cubicBezTo>
                      <a:pt x="694" y="93"/>
                      <a:pt x="693" y="92"/>
                      <a:pt x="691" y="92"/>
                    </a:cubicBezTo>
                    <a:cubicBezTo>
                      <a:pt x="690" y="92"/>
                      <a:pt x="690" y="92"/>
                      <a:pt x="689" y="93"/>
                    </a:cubicBezTo>
                    <a:cubicBezTo>
                      <a:pt x="689" y="93"/>
                      <a:pt x="688" y="93"/>
                      <a:pt x="687" y="94"/>
                    </a:cubicBezTo>
                    <a:cubicBezTo>
                      <a:pt x="687" y="93"/>
                      <a:pt x="687" y="93"/>
                      <a:pt x="687" y="93"/>
                    </a:cubicBezTo>
                    <a:cubicBezTo>
                      <a:pt x="685" y="93"/>
                      <a:pt x="685" y="93"/>
                      <a:pt x="685" y="93"/>
                    </a:cubicBezTo>
                    <a:cubicBezTo>
                      <a:pt x="683" y="93"/>
                      <a:pt x="681" y="94"/>
                      <a:pt x="679" y="95"/>
                    </a:cubicBezTo>
                    <a:cubicBezTo>
                      <a:pt x="679" y="95"/>
                      <a:pt x="679" y="95"/>
                      <a:pt x="679" y="95"/>
                    </a:cubicBezTo>
                    <a:cubicBezTo>
                      <a:pt x="678" y="96"/>
                      <a:pt x="677" y="97"/>
                      <a:pt x="676" y="97"/>
                    </a:cubicBezTo>
                    <a:cubicBezTo>
                      <a:pt x="676" y="98"/>
                      <a:pt x="675" y="98"/>
                      <a:pt x="675" y="99"/>
                    </a:cubicBezTo>
                    <a:cubicBezTo>
                      <a:pt x="675" y="99"/>
                      <a:pt x="675" y="98"/>
                      <a:pt x="675" y="98"/>
                    </a:cubicBezTo>
                    <a:cubicBezTo>
                      <a:pt x="675" y="96"/>
                      <a:pt x="675" y="90"/>
                      <a:pt x="670" y="88"/>
                    </a:cubicBezTo>
                    <a:cubicBezTo>
                      <a:pt x="670" y="88"/>
                      <a:pt x="669" y="88"/>
                      <a:pt x="668" y="88"/>
                    </a:cubicBezTo>
                    <a:cubicBezTo>
                      <a:pt x="664" y="88"/>
                      <a:pt x="663" y="92"/>
                      <a:pt x="661" y="95"/>
                    </a:cubicBezTo>
                    <a:cubicBezTo>
                      <a:pt x="661" y="96"/>
                      <a:pt x="661" y="97"/>
                      <a:pt x="661" y="97"/>
                    </a:cubicBezTo>
                    <a:cubicBezTo>
                      <a:pt x="660" y="98"/>
                      <a:pt x="660" y="99"/>
                      <a:pt x="659" y="99"/>
                    </a:cubicBezTo>
                    <a:cubicBezTo>
                      <a:pt x="658" y="101"/>
                      <a:pt x="656" y="104"/>
                      <a:pt x="655" y="104"/>
                    </a:cubicBezTo>
                    <a:cubicBezTo>
                      <a:pt x="654" y="104"/>
                      <a:pt x="654" y="104"/>
                      <a:pt x="654" y="104"/>
                    </a:cubicBezTo>
                    <a:cubicBezTo>
                      <a:pt x="654" y="104"/>
                      <a:pt x="653" y="103"/>
                      <a:pt x="654" y="101"/>
                    </a:cubicBezTo>
                    <a:cubicBezTo>
                      <a:pt x="655" y="98"/>
                      <a:pt x="656" y="97"/>
                      <a:pt x="656" y="96"/>
                    </a:cubicBezTo>
                    <a:cubicBezTo>
                      <a:pt x="659" y="95"/>
                      <a:pt x="663" y="92"/>
                      <a:pt x="665" y="87"/>
                    </a:cubicBezTo>
                    <a:cubicBezTo>
                      <a:pt x="666" y="85"/>
                      <a:pt x="665" y="83"/>
                      <a:pt x="664" y="82"/>
                    </a:cubicBezTo>
                    <a:cubicBezTo>
                      <a:pt x="663" y="80"/>
                      <a:pt x="661" y="79"/>
                      <a:pt x="659" y="78"/>
                    </a:cubicBezTo>
                    <a:cubicBezTo>
                      <a:pt x="659" y="78"/>
                      <a:pt x="658" y="78"/>
                      <a:pt x="658" y="78"/>
                    </a:cubicBezTo>
                    <a:cubicBezTo>
                      <a:pt x="657" y="78"/>
                      <a:pt x="657" y="77"/>
                      <a:pt x="656" y="77"/>
                    </a:cubicBezTo>
                    <a:cubicBezTo>
                      <a:pt x="654" y="76"/>
                      <a:pt x="651" y="74"/>
                      <a:pt x="648" y="74"/>
                    </a:cubicBezTo>
                    <a:cubicBezTo>
                      <a:pt x="647" y="73"/>
                      <a:pt x="646" y="73"/>
                      <a:pt x="645" y="73"/>
                    </a:cubicBezTo>
                    <a:cubicBezTo>
                      <a:pt x="642" y="73"/>
                      <a:pt x="640" y="74"/>
                      <a:pt x="638" y="76"/>
                    </a:cubicBezTo>
                    <a:cubicBezTo>
                      <a:pt x="637" y="78"/>
                      <a:pt x="637" y="80"/>
                      <a:pt x="637" y="82"/>
                    </a:cubicBezTo>
                    <a:cubicBezTo>
                      <a:pt x="637" y="83"/>
                      <a:pt x="637" y="84"/>
                      <a:pt x="637" y="85"/>
                    </a:cubicBezTo>
                    <a:cubicBezTo>
                      <a:pt x="637" y="86"/>
                      <a:pt x="636" y="87"/>
                      <a:pt x="636" y="87"/>
                    </a:cubicBezTo>
                    <a:cubicBezTo>
                      <a:pt x="636" y="87"/>
                      <a:pt x="636" y="86"/>
                      <a:pt x="635" y="86"/>
                    </a:cubicBezTo>
                    <a:cubicBezTo>
                      <a:pt x="634" y="82"/>
                      <a:pt x="632" y="77"/>
                      <a:pt x="627" y="76"/>
                    </a:cubicBezTo>
                    <a:cubicBezTo>
                      <a:pt x="626" y="76"/>
                      <a:pt x="626" y="76"/>
                      <a:pt x="625" y="76"/>
                    </a:cubicBezTo>
                    <a:cubicBezTo>
                      <a:pt x="623" y="76"/>
                      <a:pt x="621" y="77"/>
                      <a:pt x="619" y="78"/>
                    </a:cubicBezTo>
                    <a:cubicBezTo>
                      <a:pt x="619" y="78"/>
                      <a:pt x="618" y="79"/>
                      <a:pt x="617" y="79"/>
                    </a:cubicBezTo>
                    <a:cubicBezTo>
                      <a:pt x="618" y="79"/>
                      <a:pt x="618" y="78"/>
                      <a:pt x="618" y="77"/>
                    </a:cubicBezTo>
                    <a:cubicBezTo>
                      <a:pt x="620" y="75"/>
                      <a:pt x="622" y="72"/>
                      <a:pt x="621" y="70"/>
                    </a:cubicBezTo>
                    <a:cubicBezTo>
                      <a:pt x="621" y="64"/>
                      <a:pt x="616" y="63"/>
                      <a:pt x="614" y="63"/>
                    </a:cubicBezTo>
                    <a:cubicBezTo>
                      <a:pt x="611" y="63"/>
                      <a:pt x="610" y="62"/>
                      <a:pt x="609" y="61"/>
                    </a:cubicBezTo>
                    <a:cubicBezTo>
                      <a:pt x="609" y="60"/>
                      <a:pt x="608" y="59"/>
                      <a:pt x="608" y="58"/>
                    </a:cubicBezTo>
                    <a:cubicBezTo>
                      <a:pt x="608" y="56"/>
                      <a:pt x="607" y="55"/>
                      <a:pt x="607" y="54"/>
                    </a:cubicBezTo>
                    <a:cubicBezTo>
                      <a:pt x="605" y="50"/>
                      <a:pt x="600" y="47"/>
                      <a:pt x="596" y="46"/>
                    </a:cubicBezTo>
                    <a:cubicBezTo>
                      <a:pt x="596" y="46"/>
                      <a:pt x="595" y="46"/>
                      <a:pt x="595" y="46"/>
                    </a:cubicBezTo>
                    <a:cubicBezTo>
                      <a:pt x="594" y="46"/>
                      <a:pt x="593" y="46"/>
                      <a:pt x="593" y="47"/>
                    </a:cubicBezTo>
                    <a:cubicBezTo>
                      <a:pt x="592" y="47"/>
                      <a:pt x="591" y="47"/>
                      <a:pt x="591" y="47"/>
                    </a:cubicBezTo>
                    <a:cubicBezTo>
                      <a:pt x="590" y="47"/>
                      <a:pt x="590" y="47"/>
                      <a:pt x="589" y="47"/>
                    </a:cubicBezTo>
                    <a:cubicBezTo>
                      <a:pt x="588" y="46"/>
                      <a:pt x="587" y="46"/>
                      <a:pt x="586" y="45"/>
                    </a:cubicBezTo>
                    <a:cubicBezTo>
                      <a:pt x="584" y="44"/>
                      <a:pt x="581" y="43"/>
                      <a:pt x="578" y="43"/>
                    </a:cubicBezTo>
                    <a:cubicBezTo>
                      <a:pt x="578" y="43"/>
                      <a:pt x="577" y="43"/>
                      <a:pt x="576" y="44"/>
                    </a:cubicBezTo>
                    <a:cubicBezTo>
                      <a:pt x="572" y="44"/>
                      <a:pt x="568" y="47"/>
                      <a:pt x="564" y="52"/>
                    </a:cubicBezTo>
                    <a:cubicBezTo>
                      <a:pt x="561" y="57"/>
                      <a:pt x="560" y="60"/>
                      <a:pt x="564" y="65"/>
                    </a:cubicBezTo>
                    <a:cubicBezTo>
                      <a:pt x="564" y="65"/>
                      <a:pt x="564" y="65"/>
                      <a:pt x="564" y="65"/>
                    </a:cubicBezTo>
                    <a:cubicBezTo>
                      <a:pt x="563" y="66"/>
                      <a:pt x="562" y="66"/>
                      <a:pt x="561" y="67"/>
                    </a:cubicBezTo>
                    <a:cubicBezTo>
                      <a:pt x="560" y="65"/>
                      <a:pt x="557" y="64"/>
                      <a:pt x="555" y="64"/>
                    </a:cubicBezTo>
                    <a:cubicBezTo>
                      <a:pt x="555" y="64"/>
                      <a:pt x="554" y="64"/>
                      <a:pt x="554" y="63"/>
                    </a:cubicBezTo>
                    <a:cubicBezTo>
                      <a:pt x="553" y="63"/>
                      <a:pt x="551" y="63"/>
                      <a:pt x="550" y="63"/>
                    </a:cubicBezTo>
                    <a:cubicBezTo>
                      <a:pt x="549" y="63"/>
                      <a:pt x="549" y="63"/>
                      <a:pt x="549" y="63"/>
                    </a:cubicBezTo>
                    <a:cubicBezTo>
                      <a:pt x="549" y="63"/>
                      <a:pt x="549" y="63"/>
                      <a:pt x="549" y="63"/>
                    </a:cubicBezTo>
                    <a:cubicBezTo>
                      <a:pt x="545" y="63"/>
                      <a:pt x="544" y="67"/>
                      <a:pt x="544" y="70"/>
                    </a:cubicBezTo>
                    <a:cubicBezTo>
                      <a:pt x="543" y="70"/>
                      <a:pt x="543" y="71"/>
                      <a:pt x="543" y="71"/>
                    </a:cubicBezTo>
                    <a:cubicBezTo>
                      <a:pt x="542" y="74"/>
                      <a:pt x="541" y="76"/>
                      <a:pt x="541" y="77"/>
                    </a:cubicBezTo>
                    <a:cubicBezTo>
                      <a:pt x="540" y="76"/>
                      <a:pt x="540" y="74"/>
                      <a:pt x="540" y="72"/>
                    </a:cubicBezTo>
                    <a:cubicBezTo>
                      <a:pt x="540" y="72"/>
                      <a:pt x="540" y="71"/>
                      <a:pt x="540" y="71"/>
                    </a:cubicBezTo>
                    <a:cubicBezTo>
                      <a:pt x="540" y="70"/>
                      <a:pt x="540" y="69"/>
                      <a:pt x="540" y="69"/>
                    </a:cubicBezTo>
                    <a:cubicBezTo>
                      <a:pt x="540" y="66"/>
                      <a:pt x="539" y="64"/>
                      <a:pt x="540" y="62"/>
                    </a:cubicBezTo>
                    <a:cubicBezTo>
                      <a:pt x="540" y="62"/>
                      <a:pt x="540" y="62"/>
                      <a:pt x="541" y="61"/>
                    </a:cubicBezTo>
                    <a:cubicBezTo>
                      <a:pt x="542" y="60"/>
                      <a:pt x="543" y="60"/>
                      <a:pt x="543" y="58"/>
                    </a:cubicBezTo>
                    <a:cubicBezTo>
                      <a:pt x="547" y="52"/>
                      <a:pt x="543" y="47"/>
                      <a:pt x="541" y="43"/>
                    </a:cubicBezTo>
                    <a:cubicBezTo>
                      <a:pt x="540" y="42"/>
                      <a:pt x="539" y="41"/>
                      <a:pt x="539" y="40"/>
                    </a:cubicBezTo>
                    <a:cubicBezTo>
                      <a:pt x="538" y="38"/>
                      <a:pt x="537" y="37"/>
                      <a:pt x="536" y="36"/>
                    </a:cubicBezTo>
                    <a:cubicBezTo>
                      <a:pt x="535" y="34"/>
                      <a:pt x="534" y="33"/>
                      <a:pt x="533" y="32"/>
                    </a:cubicBezTo>
                    <a:cubicBezTo>
                      <a:pt x="533" y="31"/>
                      <a:pt x="533" y="30"/>
                      <a:pt x="533" y="29"/>
                    </a:cubicBezTo>
                    <a:cubicBezTo>
                      <a:pt x="532" y="28"/>
                      <a:pt x="532" y="27"/>
                      <a:pt x="532" y="26"/>
                    </a:cubicBezTo>
                    <a:cubicBezTo>
                      <a:pt x="531" y="21"/>
                      <a:pt x="527" y="16"/>
                      <a:pt x="523" y="14"/>
                    </a:cubicBezTo>
                    <a:cubicBezTo>
                      <a:pt x="522" y="13"/>
                      <a:pt x="521" y="13"/>
                      <a:pt x="519" y="13"/>
                    </a:cubicBezTo>
                    <a:cubicBezTo>
                      <a:pt x="517" y="13"/>
                      <a:pt x="515" y="14"/>
                      <a:pt x="513" y="15"/>
                    </a:cubicBezTo>
                    <a:cubicBezTo>
                      <a:pt x="512" y="16"/>
                      <a:pt x="511" y="16"/>
                      <a:pt x="510" y="17"/>
                    </a:cubicBezTo>
                    <a:cubicBezTo>
                      <a:pt x="509" y="17"/>
                      <a:pt x="509" y="17"/>
                      <a:pt x="508" y="17"/>
                    </a:cubicBezTo>
                    <a:cubicBezTo>
                      <a:pt x="506" y="18"/>
                      <a:pt x="504" y="18"/>
                      <a:pt x="501" y="20"/>
                    </a:cubicBezTo>
                    <a:cubicBezTo>
                      <a:pt x="496" y="23"/>
                      <a:pt x="491" y="28"/>
                      <a:pt x="487" y="33"/>
                    </a:cubicBezTo>
                    <a:cubicBezTo>
                      <a:pt x="479" y="43"/>
                      <a:pt x="473" y="57"/>
                      <a:pt x="479" y="67"/>
                    </a:cubicBezTo>
                    <a:cubicBezTo>
                      <a:pt x="480" y="68"/>
                      <a:pt x="482" y="70"/>
                      <a:pt x="484" y="71"/>
                    </a:cubicBezTo>
                    <a:cubicBezTo>
                      <a:pt x="485" y="72"/>
                      <a:pt x="488" y="74"/>
                      <a:pt x="489" y="75"/>
                    </a:cubicBezTo>
                    <a:cubicBezTo>
                      <a:pt x="488" y="76"/>
                      <a:pt x="488" y="76"/>
                      <a:pt x="487" y="76"/>
                    </a:cubicBezTo>
                    <a:cubicBezTo>
                      <a:pt x="487" y="76"/>
                      <a:pt x="486" y="77"/>
                      <a:pt x="486" y="77"/>
                    </a:cubicBezTo>
                    <a:cubicBezTo>
                      <a:pt x="484" y="79"/>
                      <a:pt x="481" y="81"/>
                      <a:pt x="479" y="85"/>
                    </a:cubicBezTo>
                    <a:cubicBezTo>
                      <a:pt x="476" y="94"/>
                      <a:pt x="485" y="100"/>
                      <a:pt x="489" y="102"/>
                    </a:cubicBezTo>
                    <a:cubicBezTo>
                      <a:pt x="493" y="105"/>
                      <a:pt x="495" y="106"/>
                      <a:pt x="494" y="110"/>
                    </a:cubicBezTo>
                    <a:cubicBezTo>
                      <a:pt x="494" y="111"/>
                      <a:pt x="494" y="111"/>
                      <a:pt x="494" y="112"/>
                    </a:cubicBezTo>
                    <a:cubicBezTo>
                      <a:pt x="494" y="108"/>
                      <a:pt x="490" y="106"/>
                      <a:pt x="487" y="104"/>
                    </a:cubicBezTo>
                    <a:cubicBezTo>
                      <a:pt x="486" y="103"/>
                      <a:pt x="484" y="102"/>
                      <a:pt x="483" y="101"/>
                    </a:cubicBezTo>
                    <a:cubicBezTo>
                      <a:pt x="482" y="100"/>
                      <a:pt x="481" y="97"/>
                      <a:pt x="480" y="95"/>
                    </a:cubicBezTo>
                    <a:cubicBezTo>
                      <a:pt x="480" y="94"/>
                      <a:pt x="479" y="93"/>
                      <a:pt x="478" y="91"/>
                    </a:cubicBezTo>
                    <a:cubicBezTo>
                      <a:pt x="478" y="90"/>
                      <a:pt x="478" y="90"/>
                      <a:pt x="478" y="90"/>
                    </a:cubicBezTo>
                    <a:cubicBezTo>
                      <a:pt x="476" y="87"/>
                      <a:pt x="475" y="86"/>
                      <a:pt x="475" y="83"/>
                    </a:cubicBezTo>
                    <a:cubicBezTo>
                      <a:pt x="475" y="81"/>
                      <a:pt x="475" y="80"/>
                      <a:pt x="476" y="78"/>
                    </a:cubicBezTo>
                    <a:cubicBezTo>
                      <a:pt x="476" y="73"/>
                      <a:pt x="477" y="68"/>
                      <a:pt x="473" y="62"/>
                    </a:cubicBezTo>
                    <a:cubicBezTo>
                      <a:pt x="473" y="62"/>
                      <a:pt x="472" y="61"/>
                      <a:pt x="472" y="61"/>
                    </a:cubicBezTo>
                    <a:cubicBezTo>
                      <a:pt x="471" y="60"/>
                      <a:pt x="471" y="59"/>
                      <a:pt x="471" y="58"/>
                    </a:cubicBezTo>
                    <a:cubicBezTo>
                      <a:pt x="471" y="55"/>
                      <a:pt x="472" y="51"/>
                      <a:pt x="473" y="49"/>
                    </a:cubicBezTo>
                    <a:cubicBezTo>
                      <a:pt x="474" y="46"/>
                      <a:pt x="475" y="43"/>
                      <a:pt x="477" y="41"/>
                    </a:cubicBezTo>
                    <a:cubicBezTo>
                      <a:pt x="477" y="40"/>
                      <a:pt x="478" y="39"/>
                      <a:pt x="478" y="38"/>
                    </a:cubicBezTo>
                    <a:cubicBezTo>
                      <a:pt x="479" y="36"/>
                      <a:pt x="481" y="33"/>
                      <a:pt x="483" y="31"/>
                    </a:cubicBezTo>
                    <a:cubicBezTo>
                      <a:pt x="483" y="30"/>
                      <a:pt x="484" y="30"/>
                      <a:pt x="485" y="29"/>
                    </a:cubicBezTo>
                    <a:cubicBezTo>
                      <a:pt x="487" y="25"/>
                      <a:pt x="489" y="22"/>
                      <a:pt x="489" y="17"/>
                    </a:cubicBezTo>
                    <a:cubicBezTo>
                      <a:pt x="488" y="14"/>
                      <a:pt x="488" y="14"/>
                      <a:pt x="488" y="14"/>
                    </a:cubicBezTo>
                    <a:cubicBezTo>
                      <a:pt x="486" y="14"/>
                      <a:pt x="486" y="14"/>
                      <a:pt x="486" y="14"/>
                    </a:cubicBezTo>
                    <a:cubicBezTo>
                      <a:pt x="481" y="14"/>
                      <a:pt x="477" y="14"/>
                      <a:pt x="473" y="13"/>
                    </a:cubicBezTo>
                    <a:cubicBezTo>
                      <a:pt x="470" y="13"/>
                      <a:pt x="470" y="13"/>
                      <a:pt x="470" y="13"/>
                    </a:cubicBezTo>
                    <a:cubicBezTo>
                      <a:pt x="469" y="13"/>
                      <a:pt x="468" y="13"/>
                      <a:pt x="467" y="13"/>
                    </a:cubicBezTo>
                    <a:cubicBezTo>
                      <a:pt x="464" y="13"/>
                      <a:pt x="462" y="13"/>
                      <a:pt x="460" y="15"/>
                    </a:cubicBezTo>
                    <a:cubicBezTo>
                      <a:pt x="459" y="16"/>
                      <a:pt x="459" y="16"/>
                      <a:pt x="458" y="17"/>
                    </a:cubicBezTo>
                    <a:cubicBezTo>
                      <a:pt x="455" y="19"/>
                      <a:pt x="451" y="22"/>
                      <a:pt x="449" y="25"/>
                    </a:cubicBezTo>
                    <a:cubicBezTo>
                      <a:pt x="448" y="27"/>
                      <a:pt x="448" y="27"/>
                      <a:pt x="448" y="27"/>
                    </a:cubicBezTo>
                    <a:cubicBezTo>
                      <a:pt x="443" y="36"/>
                      <a:pt x="437" y="44"/>
                      <a:pt x="434" y="54"/>
                    </a:cubicBezTo>
                    <a:cubicBezTo>
                      <a:pt x="430" y="68"/>
                      <a:pt x="426" y="89"/>
                      <a:pt x="428" y="108"/>
                    </a:cubicBezTo>
                    <a:cubicBezTo>
                      <a:pt x="430" y="115"/>
                      <a:pt x="434" y="119"/>
                      <a:pt x="441" y="121"/>
                    </a:cubicBezTo>
                    <a:cubicBezTo>
                      <a:pt x="444" y="122"/>
                      <a:pt x="446" y="122"/>
                      <a:pt x="449" y="122"/>
                    </a:cubicBezTo>
                    <a:cubicBezTo>
                      <a:pt x="450" y="122"/>
                      <a:pt x="450" y="122"/>
                      <a:pt x="450" y="122"/>
                    </a:cubicBezTo>
                    <a:cubicBezTo>
                      <a:pt x="454" y="122"/>
                      <a:pt x="461" y="126"/>
                      <a:pt x="461" y="129"/>
                    </a:cubicBezTo>
                    <a:cubicBezTo>
                      <a:pt x="461" y="129"/>
                      <a:pt x="461" y="129"/>
                      <a:pt x="460" y="129"/>
                    </a:cubicBezTo>
                    <a:cubicBezTo>
                      <a:pt x="458" y="129"/>
                      <a:pt x="453" y="127"/>
                      <a:pt x="452" y="126"/>
                    </a:cubicBezTo>
                    <a:cubicBezTo>
                      <a:pt x="452" y="126"/>
                      <a:pt x="450" y="126"/>
                      <a:pt x="449" y="125"/>
                    </a:cubicBezTo>
                    <a:cubicBezTo>
                      <a:pt x="447" y="124"/>
                      <a:pt x="443" y="123"/>
                      <a:pt x="440" y="123"/>
                    </a:cubicBezTo>
                    <a:cubicBezTo>
                      <a:pt x="438" y="123"/>
                      <a:pt x="437" y="124"/>
                      <a:pt x="436" y="125"/>
                    </a:cubicBezTo>
                    <a:cubicBezTo>
                      <a:pt x="431" y="129"/>
                      <a:pt x="434" y="134"/>
                      <a:pt x="436" y="137"/>
                    </a:cubicBezTo>
                    <a:cubicBezTo>
                      <a:pt x="437" y="138"/>
                      <a:pt x="437" y="139"/>
                      <a:pt x="437" y="139"/>
                    </a:cubicBezTo>
                    <a:cubicBezTo>
                      <a:pt x="439" y="145"/>
                      <a:pt x="442" y="147"/>
                      <a:pt x="446" y="151"/>
                    </a:cubicBezTo>
                    <a:cubicBezTo>
                      <a:pt x="452" y="156"/>
                      <a:pt x="460" y="157"/>
                      <a:pt x="463" y="157"/>
                    </a:cubicBezTo>
                    <a:cubicBezTo>
                      <a:pt x="463" y="157"/>
                      <a:pt x="464" y="157"/>
                      <a:pt x="464" y="157"/>
                    </a:cubicBezTo>
                    <a:cubicBezTo>
                      <a:pt x="466" y="157"/>
                      <a:pt x="468" y="157"/>
                      <a:pt x="469" y="156"/>
                    </a:cubicBezTo>
                    <a:cubicBezTo>
                      <a:pt x="470" y="156"/>
                      <a:pt x="471" y="156"/>
                      <a:pt x="472" y="156"/>
                    </a:cubicBezTo>
                    <a:cubicBezTo>
                      <a:pt x="472" y="156"/>
                      <a:pt x="473" y="156"/>
                      <a:pt x="474" y="158"/>
                    </a:cubicBezTo>
                    <a:cubicBezTo>
                      <a:pt x="475" y="159"/>
                      <a:pt x="475" y="159"/>
                      <a:pt x="475" y="159"/>
                    </a:cubicBezTo>
                    <a:cubicBezTo>
                      <a:pt x="477" y="162"/>
                      <a:pt x="480" y="166"/>
                      <a:pt x="484" y="167"/>
                    </a:cubicBezTo>
                    <a:cubicBezTo>
                      <a:pt x="485" y="167"/>
                      <a:pt x="485" y="167"/>
                      <a:pt x="486" y="167"/>
                    </a:cubicBezTo>
                    <a:cubicBezTo>
                      <a:pt x="488" y="167"/>
                      <a:pt x="489" y="166"/>
                      <a:pt x="491" y="166"/>
                    </a:cubicBezTo>
                    <a:cubicBezTo>
                      <a:pt x="492" y="165"/>
                      <a:pt x="493" y="165"/>
                      <a:pt x="494" y="165"/>
                    </a:cubicBezTo>
                    <a:cubicBezTo>
                      <a:pt x="494" y="165"/>
                      <a:pt x="495" y="165"/>
                      <a:pt x="495" y="165"/>
                    </a:cubicBezTo>
                    <a:cubicBezTo>
                      <a:pt x="498" y="166"/>
                      <a:pt x="498" y="166"/>
                      <a:pt x="498" y="166"/>
                    </a:cubicBezTo>
                    <a:cubicBezTo>
                      <a:pt x="500" y="166"/>
                      <a:pt x="502" y="167"/>
                      <a:pt x="505" y="167"/>
                    </a:cubicBezTo>
                    <a:cubicBezTo>
                      <a:pt x="503" y="167"/>
                      <a:pt x="501" y="168"/>
                      <a:pt x="500" y="168"/>
                    </a:cubicBezTo>
                    <a:cubicBezTo>
                      <a:pt x="499" y="169"/>
                      <a:pt x="499" y="169"/>
                      <a:pt x="498" y="169"/>
                    </a:cubicBezTo>
                    <a:cubicBezTo>
                      <a:pt x="497" y="169"/>
                      <a:pt x="496" y="169"/>
                      <a:pt x="495" y="169"/>
                    </a:cubicBezTo>
                    <a:cubicBezTo>
                      <a:pt x="495" y="169"/>
                      <a:pt x="495" y="169"/>
                      <a:pt x="495" y="169"/>
                    </a:cubicBezTo>
                    <a:cubicBezTo>
                      <a:pt x="495" y="169"/>
                      <a:pt x="494" y="169"/>
                      <a:pt x="494" y="169"/>
                    </a:cubicBezTo>
                    <a:cubicBezTo>
                      <a:pt x="494" y="169"/>
                      <a:pt x="493" y="169"/>
                      <a:pt x="492" y="169"/>
                    </a:cubicBezTo>
                    <a:cubicBezTo>
                      <a:pt x="492" y="169"/>
                      <a:pt x="491" y="169"/>
                      <a:pt x="491" y="169"/>
                    </a:cubicBezTo>
                    <a:cubicBezTo>
                      <a:pt x="487" y="171"/>
                      <a:pt x="487" y="176"/>
                      <a:pt x="488" y="181"/>
                    </a:cubicBezTo>
                    <a:cubicBezTo>
                      <a:pt x="488" y="181"/>
                      <a:pt x="488" y="182"/>
                      <a:pt x="488" y="182"/>
                    </a:cubicBezTo>
                    <a:cubicBezTo>
                      <a:pt x="488" y="186"/>
                      <a:pt x="488" y="190"/>
                      <a:pt x="489" y="193"/>
                    </a:cubicBezTo>
                    <a:cubicBezTo>
                      <a:pt x="490" y="198"/>
                      <a:pt x="494" y="199"/>
                      <a:pt x="497" y="199"/>
                    </a:cubicBezTo>
                    <a:cubicBezTo>
                      <a:pt x="497" y="200"/>
                      <a:pt x="497" y="200"/>
                      <a:pt x="497" y="201"/>
                    </a:cubicBezTo>
                    <a:cubicBezTo>
                      <a:pt x="497" y="201"/>
                      <a:pt x="497" y="202"/>
                      <a:pt x="497" y="203"/>
                    </a:cubicBezTo>
                    <a:cubicBezTo>
                      <a:pt x="497" y="203"/>
                      <a:pt x="497" y="204"/>
                      <a:pt x="497" y="204"/>
                    </a:cubicBezTo>
                    <a:cubicBezTo>
                      <a:pt x="497" y="206"/>
                      <a:pt x="497" y="209"/>
                      <a:pt x="496" y="210"/>
                    </a:cubicBezTo>
                    <a:cubicBezTo>
                      <a:pt x="495" y="210"/>
                      <a:pt x="494" y="211"/>
                      <a:pt x="494" y="211"/>
                    </a:cubicBezTo>
                    <a:cubicBezTo>
                      <a:pt x="492" y="212"/>
                      <a:pt x="489" y="213"/>
                      <a:pt x="488" y="215"/>
                    </a:cubicBezTo>
                    <a:cubicBezTo>
                      <a:pt x="487" y="217"/>
                      <a:pt x="487" y="220"/>
                      <a:pt x="487" y="223"/>
                    </a:cubicBezTo>
                    <a:cubicBezTo>
                      <a:pt x="487" y="224"/>
                      <a:pt x="487" y="225"/>
                      <a:pt x="486" y="226"/>
                    </a:cubicBezTo>
                    <a:cubicBezTo>
                      <a:pt x="486" y="229"/>
                      <a:pt x="486" y="231"/>
                      <a:pt x="486" y="234"/>
                    </a:cubicBezTo>
                    <a:cubicBezTo>
                      <a:pt x="486" y="237"/>
                      <a:pt x="486" y="240"/>
                      <a:pt x="485" y="243"/>
                    </a:cubicBezTo>
                    <a:cubicBezTo>
                      <a:pt x="485" y="243"/>
                      <a:pt x="485" y="243"/>
                      <a:pt x="484" y="243"/>
                    </a:cubicBezTo>
                    <a:cubicBezTo>
                      <a:pt x="484" y="244"/>
                      <a:pt x="484" y="244"/>
                      <a:pt x="483" y="244"/>
                    </a:cubicBezTo>
                    <a:cubicBezTo>
                      <a:pt x="481" y="246"/>
                      <a:pt x="479" y="250"/>
                      <a:pt x="478" y="254"/>
                    </a:cubicBezTo>
                    <a:cubicBezTo>
                      <a:pt x="478" y="255"/>
                      <a:pt x="478" y="257"/>
                      <a:pt x="478" y="258"/>
                    </a:cubicBezTo>
                    <a:cubicBezTo>
                      <a:pt x="478" y="260"/>
                      <a:pt x="478" y="262"/>
                      <a:pt x="478" y="263"/>
                    </a:cubicBezTo>
                    <a:cubicBezTo>
                      <a:pt x="477" y="263"/>
                      <a:pt x="477" y="264"/>
                      <a:pt x="476" y="264"/>
                    </a:cubicBezTo>
                    <a:cubicBezTo>
                      <a:pt x="475" y="264"/>
                      <a:pt x="474" y="265"/>
                      <a:pt x="473" y="266"/>
                    </a:cubicBezTo>
                    <a:cubicBezTo>
                      <a:pt x="472" y="267"/>
                      <a:pt x="471" y="268"/>
                      <a:pt x="471" y="269"/>
                    </a:cubicBezTo>
                    <a:cubicBezTo>
                      <a:pt x="470" y="268"/>
                      <a:pt x="469" y="266"/>
                      <a:pt x="468" y="264"/>
                    </a:cubicBezTo>
                    <a:cubicBezTo>
                      <a:pt x="467" y="262"/>
                      <a:pt x="465" y="260"/>
                      <a:pt x="463" y="258"/>
                    </a:cubicBezTo>
                    <a:cubicBezTo>
                      <a:pt x="463" y="258"/>
                      <a:pt x="463" y="258"/>
                      <a:pt x="463" y="258"/>
                    </a:cubicBezTo>
                    <a:cubicBezTo>
                      <a:pt x="461" y="257"/>
                      <a:pt x="460" y="255"/>
                      <a:pt x="459" y="253"/>
                    </a:cubicBezTo>
                    <a:cubicBezTo>
                      <a:pt x="458" y="251"/>
                      <a:pt x="457" y="251"/>
                      <a:pt x="457" y="250"/>
                    </a:cubicBezTo>
                    <a:cubicBezTo>
                      <a:pt x="457" y="248"/>
                      <a:pt x="457" y="248"/>
                      <a:pt x="457" y="248"/>
                    </a:cubicBezTo>
                    <a:cubicBezTo>
                      <a:pt x="458" y="246"/>
                      <a:pt x="458" y="243"/>
                      <a:pt x="457" y="241"/>
                    </a:cubicBezTo>
                    <a:cubicBezTo>
                      <a:pt x="457" y="240"/>
                      <a:pt x="457" y="240"/>
                      <a:pt x="457" y="240"/>
                    </a:cubicBezTo>
                    <a:cubicBezTo>
                      <a:pt x="457" y="239"/>
                      <a:pt x="456" y="237"/>
                      <a:pt x="456" y="237"/>
                    </a:cubicBezTo>
                    <a:cubicBezTo>
                      <a:pt x="457" y="236"/>
                      <a:pt x="458" y="235"/>
                      <a:pt x="458" y="234"/>
                    </a:cubicBezTo>
                    <a:cubicBezTo>
                      <a:pt x="459" y="233"/>
                      <a:pt x="459" y="233"/>
                      <a:pt x="459" y="233"/>
                    </a:cubicBezTo>
                    <a:cubicBezTo>
                      <a:pt x="461" y="231"/>
                      <a:pt x="462" y="228"/>
                      <a:pt x="462" y="226"/>
                    </a:cubicBezTo>
                    <a:cubicBezTo>
                      <a:pt x="462" y="225"/>
                      <a:pt x="462" y="224"/>
                      <a:pt x="462" y="223"/>
                    </a:cubicBezTo>
                    <a:cubicBezTo>
                      <a:pt x="462" y="220"/>
                      <a:pt x="463" y="216"/>
                      <a:pt x="461" y="212"/>
                    </a:cubicBezTo>
                    <a:cubicBezTo>
                      <a:pt x="460" y="211"/>
                      <a:pt x="459" y="210"/>
                      <a:pt x="459" y="209"/>
                    </a:cubicBezTo>
                    <a:cubicBezTo>
                      <a:pt x="458" y="208"/>
                      <a:pt x="458" y="208"/>
                      <a:pt x="457" y="207"/>
                    </a:cubicBezTo>
                    <a:cubicBezTo>
                      <a:pt x="456" y="205"/>
                      <a:pt x="454" y="204"/>
                      <a:pt x="452" y="202"/>
                    </a:cubicBezTo>
                    <a:cubicBezTo>
                      <a:pt x="452" y="201"/>
                      <a:pt x="451" y="201"/>
                      <a:pt x="450" y="200"/>
                    </a:cubicBezTo>
                    <a:cubicBezTo>
                      <a:pt x="449" y="200"/>
                      <a:pt x="448" y="199"/>
                      <a:pt x="448" y="199"/>
                    </a:cubicBezTo>
                    <a:cubicBezTo>
                      <a:pt x="448" y="198"/>
                      <a:pt x="448" y="198"/>
                      <a:pt x="447" y="197"/>
                    </a:cubicBezTo>
                    <a:cubicBezTo>
                      <a:pt x="446" y="196"/>
                      <a:pt x="444" y="192"/>
                      <a:pt x="441" y="192"/>
                    </a:cubicBezTo>
                    <a:cubicBezTo>
                      <a:pt x="440" y="192"/>
                      <a:pt x="440" y="192"/>
                      <a:pt x="440" y="192"/>
                    </a:cubicBezTo>
                    <a:cubicBezTo>
                      <a:pt x="435" y="193"/>
                      <a:pt x="435" y="197"/>
                      <a:pt x="435" y="199"/>
                    </a:cubicBezTo>
                    <a:cubicBezTo>
                      <a:pt x="435" y="199"/>
                      <a:pt x="434" y="200"/>
                      <a:pt x="434" y="201"/>
                    </a:cubicBezTo>
                    <a:cubicBezTo>
                      <a:pt x="433" y="202"/>
                      <a:pt x="433" y="203"/>
                      <a:pt x="432" y="205"/>
                    </a:cubicBezTo>
                    <a:cubicBezTo>
                      <a:pt x="432" y="206"/>
                      <a:pt x="432" y="206"/>
                      <a:pt x="432" y="206"/>
                    </a:cubicBezTo>
                    <a:cubicBezTo>
                      <a:pt x="432" y="208"/>
                      <a:pt x="432" y="210"/>
                      <a:pt x="432" y="212"/>
                    </a:cubicBezTo>
                    <a:cubicBezTo>
                      <a:pt x="432" y="215"/>
                      <a:pt x="431" y="217"/>
                      <a:pt x="429" y="220"/>
                    </a:cubicBezTo>
                    <a:cubicBezTo>
                      <a:pt x="429" y="221"/>
                      <a:pt x="429" y="222"/>
                      <a:pt x="428" y="223"/>
                    </a:cubicBezTo>
                    <a:cubicBezTo>
                      <a:pt x="428" y="224"/>
                      <a:pt x="428" y="226"/>
                      <a:pt x="428" y="227"/>
                    </a:cubicBezTo>
                    <a:cubicBezTo>
                      <a:pt x="428" y="230"/>
                      <a:pt x="427" y="230"/>
                      <a:pt x="427" y="231"/>
                    </a:cubicBezTo>
                    <a:cubicBezTo>
                      <a:pt x="427" y="231"/>
                      <a:pt x="426" y="230"/>
                      <a:pt x="425" y="222"/>
                    </a:cubicBezTo>
                    <a:cubicBezTo>
                      <a:pt x="425" y="221"/>
                      <a:pt x="425" y="219"/>
                      <a:pt x="426" y="217"/>
                    </a:cubicBezTo>
                    <a:cubicBezTo>
                      <a:pt x="426" y="213"/>
                      <a:pt x="426" y="208"/>
                      <a:pt x="424" y="203"/>
                    </a:cubicBezTo>
                    <a:cubicBezTo>
                      <a:pt x="423" y="202"/>
                      <a:pt x="422" y="201"/>
                      <a:pt x="422" y="200"/>
                    </a:cubicBezTo>
                    <a:cubicBezTo>
                      <a:pt x="421" y="199"/>
                      <a:pt x="420" y="198"/>
                      <a:pt x="419" y="197"/>
                    </a:cubicBezTo>
                    <a:cubicBezTo>
                      <a:pt x="419" y="196"/>
                      <a:pt x="420" y="196"/>
                      <a:pt x="421" y="194"/>
                    </a:cubicBezTo>
                    <a:cubicBezTo>
                      <a:pt x="423" y="193"/>
                      <a:pt x="425" y="191"/>
                      <a:pt x="425" y="188"/>
                    </a:cubicBezTo>
                    <a:cubicBezTo>
                      <a:pt x="425" y="184"/>
                      <a:pt x="421" y="183"/>
                      <a:pt x="418" y="182"/>
                    </a:cubicBezTo>
                    <a:cubicBezTo>
                      <a:pt x="418" y="182"/>
                      <a:pt x="417" y="182"/>
                      <a:pt x="417" y="182"/>
                    </a:cubicBezTo>
                    <a:cubicBezTo>
                      <a:pt x="416" y="181"/>
                      <a:pt x="415" y="181"/>
                      <a:pt x="415" y="181"/>
                    </a:cubicBezTo>
                    <a:cubicBezTo>
                      <a:pt x="414" y="180"/>
                      <a:pt x="412" y="179"/>
                      <a:pt x="411" y="179"/>
                    </a:cubicBezTo>
                    <a:cubicBezTo>
                      <a:pt x="409" y="179"/>
                      <a:pt x="407" y="181"/>
                      <a:pt x="405" y="182"/>
                    </a:cubicBezTo>
                    <a:cubicBezTo>
                      <a:pt x="405" y="183"/>
                      <a:pt x="404" y="183"/>
                      <a:pt x="404" y="183"/>
                    </a:cubicBezTo>
                    <a:cubicBezTo>
                      <a:pt x="404" y="183"/>
                      <a:pt x="403" y="182"/>
                      <a:pt x="403" y="181"/>
                    </a:cubicBezTo>
                    <a:cubicBezTo>
                      <a:pt x="402" y="180"/>
                      <a:pt x="402" y="180"/>
                      <a:pt x="402" y="180"/>
                    </a:cubicBezTo>
                    <a:cubicBezTo>
                      <a:pt x="401" y="179"/>
                      <a:pt x="399" y="178"/>
                      <a:pt x="398" y="177"/>
                    </a:cubicBezTo>
                    <a:cubicBezTo>
                      <a:pt x="398" y="177"/>
                      <a:pt x="397" y="176"/>
                      <a:pt x="397" y="176"/>
                    </a:cubicBezTo>
                    <a:cubicBezTo>
                      <a:pt x="397" y="176"/>
                      <a:pt x="397" y="176"/>
                      <a:pt x="397" y="176"/>
                    </a:cubicBezTo>
                    <a:cubicBezTo>
                      <a:pt x="397" y="176"/>
                      <a:pt x="397" y="176"/>
                      <a:pt x="400" y="175"/>
                    </a:cubicBezTo>
                    <a:cubicBezTo>
                      <a:pt x="401" y="174"/>
                      <a:pt x="403" y="173"/>
                      <a:pt x="405" y="172"/>
                    </a:cubicBezTo>
                    <a:cubicBezTo>
                      <a:pt x="406" y="170"/>
                      <a:pt x="406" y="168"/>
                      <a:pt x="406" y="167"/>
                    </a:cubicBezTo>
                    <a:cubicBezTo>
                      <a:pt x="406" y="166"/>
                      <a:pt x="406" y="165"/>
                      <a:pt x="406" y="165"/>
                    </a:cubicBezTo>
                    <a:cubicBezTo>
                      <a:pt x="406" y="165"/>
                      <a:pt x="407" y="165"/>
                      <a:pt x="408" y="165"/>
                    </a:cubicBezTo>
                    <a:cubicBezTo>
                      <a:pt x="409" y="165"/>
                      <a:pt x="411" y="165"/>
                      <a:pt x="412" y="161"/>
                    </a:cubicBezTo>
                    <a:cubicBezTo>
                      <a:pt x="414" y="157"/>
                      <a:pt x="410" y="154"/>
                      <a:pt x="409" y="153"/>
                    </a:cubicBezTo>
                    <a:cubicBezTo>
                      <a:pt x="407" y="152"/>
                      <a:pt x="407" y="152"/>
                      <a:pt x="406" y="151"/>
                    </a:cubicBezTo>
                    <a:cubicBezTo>
                      <a:pt x="406" y="150"/>
                      <a:pt x="405" y="149"/>
                      <a:pt x="405" y="148"/>
                    </a:cubicBezTo>
                    <a:cubicBezTo>
                      <a:pt x="404" y="147"/>
                      <a:pt x="404" y="146"/>
                      <a:pt x="403" y="145"/>
                    </a:cubicBezTo>
                    <a:cubicBezTo>
                      <a:pt x="403" y="144"/>
                      <a:pt x="403" y="143"/>
                      <a:pt x="403" y="143"/>
                    </a:cubicBezTo>
                    <a:cubicBezTo>
                      <a:pt x="402" y="141"/>
                      <a:pt x="402" y="140"/>
                      <a:pt x="401" y="138"/>
                    </a:cubicBezTo>
                    <a:cubicBezTo>
                      <a:pt x="400" y="137"/>
                      <a:pt x="399" y="137"/>
                      <a:pt x="399" y="136"/>
                    </a:cubicBezTo>
                    <a:cubicBezTo>
                      <a:pt x="398" y="135"/>
                      <a:pt x="397" y="135"/>
                      <a:pt x="397" y="134"/>
                    </a:cubicBezTo>
                    <a:cubicBezTo>
                      <a:pt x="396" y="132"/>
                      <a:pt x="396" y="130"/>
                      <a:pt x="397" y="127"/>
                    </a:cubicBezTo>
                    <a:cubicBezTo>
                      <a:pt x="397" y="125"/>
                      <a:pt x="397" y="124"/>
                      <a:pt x="397" y="123"/>
                    </a:cubicBezTo>
                    <a:cubicBezTo>
                      <a:pt x="397" y="119"/>
                      <a:pt x="396" y="115"/>
                      <a:pt x="394" y="112"/>
                    </a:cubicBezTo>
                    <a:cubicBezTo>
                      <a:pt x="394" y="110"/>
                      <a:pt x="392" y="108"/>
                      <a:pt x="391" y="107"/>
                    </a:cubicBezTo>
                    <a:cubicBezTo>
                      <a:pt x="391" y="106"/>
                      <a:pt x="390" y="105"/>
                      <a:pt x="389" y="104"/>
                    </a:cubicBezTo>
                    <a:cubicBezTo>
                      <a:pt x="389" y="104"/>
                      <a:pt x="389" y="103"/>
                      <a:pt x="388" y="102"/>
                    </a:cubicBezTo>
                    <a:cubicBezTo>
                      <a:pt x="388" y="100"/>
                      <a:pt x="387" y="97"/>
                      <a:pt x="385" y="96"/>
                    </a:cubicBezTo>
                    <a:cubicBezTo>
                      <a:pt x="383" y="94"/>
                      <a:pt x="381" y="94"/>
                      <a:pt x="379" y="93"/>
                    </a:cubicBezTo>
                    <a:cubicBezTo>
                      <a:pt x="379" y="93"/>
                      <a:pt x="379" y="93"/>
                      <a:pt x="378" y="93"/>
                    </a:cubicBezTo>
                    <a:cubicBezTo>
                      <a:pt x="380" y="92"/>
                      <a:pt x="381" y="91"/>
                      <a:pt x="382" y="90"/>
                    </a:cubicBezTo>
                    <a:cubicBezTo>
                      <a:pt x="383" y="89"/>
                      <a:pt x="384" y="88"/>
                      <a:pt x="385" y="87"/>
                    </a:cubicBezTo>
                    <a:cubicBezTo>
                      <a:pt x="386" y="86"/>
                      <a:pt x="387" y="86"/>
                      <a:pt x="388" y="85"/>
                    </a:cubicBezTo>
                    <a:cubicBezTo>
                      <a:pt x="393" y="80"/>
                      <a:pt x="392" y="71"/>
                      <a:pt x="391" y="65"/>
                    </a:cubicBezTo>
                    <a:cubicBezTo>
                      <a:pt x="391" y="64"/>
                      <a:pt x="391" y="64"/>
                      <a:pt x="391" y="64"/>
                    </a:cubicBezTo>
                    <a:cubicBezTo>
                      <a:pt x="391" y="63"/>
                      <a:pt x="391" y="62"/>
                      <a:pt x="391" y="62"/>
                    </a:cubicBezTo>
                    <a:cubicBezTo>
                      <a:pt x="391" y="62"/>
                      <a:pt x="392" y="62"/>
                      <a:pt x="393" y="63"/>
                    </a:cubicBezTo>
                    <a:cubicBezTo>
                      <a:pt x="396" y="63"/>
                      <a:pt x="398" y="64"/>
                      <a:pt x="400" y="64"/>
                    </a:cubicBezTo>
                    <a:cubicBezTo>
                      <a:pt x="405" y="64"/>
                      <a:pt x="409" y="62"/>
                      <a:pt x="412" y="58"/>
                    </a:cubicBezTo>
                    <a:cubicBezTo>
                      <a:pt x="414" y="55"/>
                      <a:pt x="416" y="51"/>
                      <a:pt x="417" y="48"/>
                    </a:cubicBezTo>
                    <a:cubicBezTo>
                      <a:pt x="418" y="45"/>
                      <a:pt x="418" y="43"/>
                      <a:pt x="420" y="41"/>
                    </a:cubicBezTo>
                    <a:cubicBezTo>
                      <a:pt x="421" y="39"/>
                      <a:pt x="422" y="37"/>
                      <a:pt x="424" y="35"/>
                    </a:cubicBezTo>
                    <a:cubicBezTo>
                      <a:pt x="426" y="32"/>
                      <a:pt x="429" y="28"/>
                      <a:pt x="430" y="24"/>
                    </a:cubicBezTo>
                    <a:cubicBezTo>
                      <a:pt x="431" y="20"/>
                      <a:pt x="431" y="17"/>
                      <a:pt x="429" y="15"/>
                    </a:cubicBezTo>
                    <a:cubicBezTo>
                      <a:pt x="426" y="10"/>
                      <a:pt x="418" y="8"/>
                      <a:pt x="411" y="6"/>
                    </a:cubicBezTo>
                    <a:cubicBezTo>
                      <a:pt x="408" y="6"/>
                      <a:pt x="405" y="5"/>
                      <a:pt x="403" y="4"/>
                    </a:cubicBezTo>
                    <a:cubicBezTo>
                      <a:pt x="398" y="1"/>
                      <a:pt x="393" y="0"/>
                      <a:pt x="389" y="0"/>
                    </a:cubicBezTo>
                    <a:cubicBezTo>
                      <a:pt x="386" y="0"/>
                      <a:pt x="384" y="1"/>
                      <a:pt x="382" y="1"/>
                    </a:cubicBezTo>
                    <a:cubicBezTo>
                      <a:pt x="379" y="2"/>
                      <a:pt x="372" y="4"/>
                      <a:pt x="370" y="9"/>
                    </a:cubicBezTo>
                    <a:cubicBezTo>
                      <a:pt x="369" y="10"/>
                      <a:pt x="369" y="13"/>
                      <a:pt x="370" y="16"/>
                    </a:cubicBezTo>
                    <a:cubicBezTo>
                      <a:pt x="369" y="16"/>
                      <a:pt x="368" y="17"/>
                      <a:pt x="368" y="17"/>
                    </a:cubicBezTo>
                    <a:cubicBezTo>
                      <a:pt x="365" y="19"/>
                      <a:pt x="365" y="22"/>
                      <a:pt x="365" y="24"/>
                    </a:cubicBezTo>
                    <a:cubicBezTo>
                      <a:pt x="365" y="25"/>
                      <a:pt x="365" y="25"/>
                      <a:pt x="365" y="25"/>
                    </a:cubicBezTo>
                    <a:cubicBezTo>
                      <a:pt x="365" y="26"/>
                      <a:pt x="365" y="27"/>
                      <a:pt x="365" y="28"/>
                    </a:cubicBezTo>
                    <a:cubicBezTo>
                      <a:pt x="364" y="30"/>
                      <a:pt x="364" y="32"/>
                      <a:pt x="364" y="34"/>
                    </a:cubicBezTo>
                    <a:cubicBezTo>
                      <a:pt x="364" y="36"/>
                      <a:pt x="364" y="37"/>
                      <a:pt x="364" y="39"/>
                    </a:cubicBezTo>
                    <a:cubicBezTo>
                      <a:pt x="364" y="42"/>
                      <a:pt x="365" y="45"/>
                      <a:pt x="364" y="47"/>
                    </a:cubicBezTo>
                    <a:cubicBezTo>
                      <a:pt x="364" y="47"/>
                      <a:pt x="364" y="48"/>
                      <a:pt x="363" y="48"/>
                    </a:cubicBezTo>
                    <a:cubicBezTo>
                      <a:pt x="363" y="50"/>
                      <a:pt x="362" y="52"/>
                      <a:pt x="363" y="55"/>
                    </a:cubicBezTo>
                    <a:cubicBezTo>
                      <a:pt x="363" y="56"/>
                      <a:pt x="363" y="57"/>
                      <a:pt x="364" y="58"/>
                    </a:cubicBezTo>
                    <a:cubicBezTo>
                      <a:pt x="364" y="59"/>
                      <a:pt x="365" y="59"/>
                      <a:pt x="365" y="60"/>
                    </a:cubicBezTo>
                    <a:cubicBezTo>
                      <a:pt x="366" y="64"/>
                      <a:pt x="366" y="68"/>
                      <a:pt x="366" y="73"/>
                    </a:cubicBezTo>
                    <a:cubicBezTo>
                      <a:pt x="366" y="74"/>
                      <a:pt x="366" y="76"/>
                      <a:pt x="366" y="77"/>
                    </a:cubicBezTo>
                    <a:cubicBezTo>
                      <a:pt x="366" y="79"/>
                      <a:pt x="366" y="81"/>
                      <a:pt x="366" y="82"/>
                    </a:cubicBezTo>
                    <a:cubicBezTo>
                      <a:pt x="366" y="83"/>
                      <a:pt x="365" y="83"/>
                      <a:pt x="365" y="84"/>
                    </a:cubicBezTo>
                    <a:cubicBezTo>
                      <a:pt x="364" y="86"/>
                      <a:pt x="363" y="88"/>
                      <a:pt x="365" y="91"/>
                    </a:cubicBezTo>
                    <a:cubicBezTo>
                      <a:pt x="365" y="91"/>
                      <a:pt x="365" y="91"/>
                      <a:pt x="365" y="91"/>
                    </a:cubicBezTo>
                    <a:cubicBezTo>
                      <a:pt x="363" y="92"/>
                      <a:pt x="363" y="94"/>
                      <a:pt x="362" y="95"/>
                    </a:cubicBezTo>
                    <a:cubicBezTo>
                      <a:pt x="362" y="96"/>
                      <a:pt x="362" y="96"/>
                      <a:pt x="362" y="96"/>
                    </a:cubicBezTo>
                    <a:cubicBezTo>
                      <a:pt x="362" y="96"/>
                      <a:pt x="362" y="96"/>
                      <a:pt x="361" y="97"/>
                    </a:cubicBezTo>
                    <a:cubicBezTo>
                      <a:pt x="359" y="97"/>
                      <a:pt x="357" y="98"/>
                      <a:pt x="356" y="100"/>
                    </a:cubicBezTo>
                    <a:cubicBezTo>
                      <a:pt x="355" y="102"/>
                      <a:pt x="355" y="105"/>
                      <a:pt x="356" y="106"/>
                    </a:cubicBezTo>
                    <a:cubicBezTo>
                      <a:pt x="357" y="107"/>
                      <a:pt x="358" y="108"/>
                      <a:pt x="360" y="108"/>
                    </a:cubicBezTo>
                    <a:cubicBezTo>
                      <a:pt x="360" y="108"/>
                      <a:pt x="360" y="108"/>
                      <a:pt x="359" y="108"/>
                    </a:cubicBezTo>
                    <a:cubicBezTo>
                      <a:pt x="359" y="108"/>
                      <a:pt x="359" y="108"/>
                      <a:pt x="358" y="108"/>
                    </a:cubicBezTo>
                    <a:cubicBezTo>
                      <a:pt x="358" y="108"/>
                      <a:pt x="357" y="108"/>
                      <a:pt x="356" y="108"/>
                    </a:cubicBezTo>
                    <a:cubicBezTo>
                      <a:pt x="355" y="108"/>
                      <a:pt x="352" y="108"/>
                      <a:pt x="350" y="110"/>
                    </a:cubicBezTo>
                    <a:cubicBezTo>
                      <a:pt x="348" y="113"/>
                      <a:pt x="347" y="118"/>
                      <a:pt x="346" y="121"/>
                    </a:cubicBezTo>
                    <a:cubicBezTo>
                      <a:pt x="345" y="122"/>
                      <a:pt x="345" y="123"/>
                      <a:pt x="345" y="124"/>
                    </a:cubicBezTo>
                    <a:cubicBezTo>
                      <a:pt x="345" y="124"/>
                      <a:pt x="345" y="125"/>
                      <a:pt x="345" y="125"/>
                    </a:cubicBezTo>
                    <a:cubicBezTo>
                      <a:pt x="343" y="128"/>
                      <a:pt x="341" y="136"/>
                      <a:pt x="347" y="139"/>
                    </a:cubicBezTo>
                    <a:cubicBezTo>
                      <a:pt x="348" y="139"/>
                      <a:pt x="348" y="139"/>
                      <a:pt x="349" y="139"/>
                    </a:cubicBezTo>
                    <a:cubicBezTo>
                      <a:pt x="349" y="139"/>
                      <a:pt x="348" y="140"/>
                      <a:pt x="348" y="140"/>
                    </a:cubicBezTo>
                    <a:cubicBezTo>
                      <a:pt x="346" y="141"/>
                      <a:pt x="345" y="143"/>
                      <a:pt x="344" y="144"/>
                    </a:cubicBezTo>
                    <a:cubicBezTo>
                      <a:pt x="344" y="144"/>
                      <a:pt x="344" y="145"/>
                      <a:pt x="343" y="145"/>
                    </a:cubicBezTo>
                    <a:cubicBezTo>
                      <a:pt x="343" y="146"/>
                      <a:pt x="342" y="146"/>
                      <a:pt x="341" y="148"/>
                    </a:cubicBezTo>
                    <a:cubicBezTo>
                      <a:pt x="340" y="151"/>
                      <a:pt x="340" y="156"/>
                      <a:pt x="340" y="158"/>
                    </a:cubicBezTo>
                    <a:cubicBezTo>
                      <a:pt x="341" y="161"/>
                      <a:pt x="342" y="162"/>
                      <a:pt x="344" y="163"/>
                    </a:cubicBezTo>
                    <a:cubicBezTo>
                      <a:pt x="344" y="164"/>
                      <a:pt x="345" y="164"/>
                      <a:pt x="345" y="165"/>
                    </a:cubicBezTo>
                    <a:cubicBezTo>
                      <a:pt x="345" y="165"/>
                      <a:pt x="345" y="166"/>
                      <a:pt x="345" y="166"/>
                    </a:cubicBezTo>
                    <a:cubicBezTo>
                      <a:pt x="345" y="167"/>
                      <a:pt x="345" y="168"/>
                      <a:pt x="345" y="170"/>
                    </a:cubicBezTo>
                    <a:cubicBezTo>
                      <a:pt x="346" y="172"/>
                      <a:pt x="347" y="173"/>
                      <a:pt x="349" y="174"/>
                    </a:cubicBezTo>
                    <a:cubicBezTo>
                      <a:pt x="351" y="175"/>
                      <a:pt x="353" y="176"/>
                      <a:pt x="355" y="177"/>
                    </a:cubicBezTo>
                    <a:cubicBezTo>
                      <a:pt x="356" y="177"/>
                      <a:pt x="356" y="177"/>
                      <a:pt x="357" y="178"/>
                    </a:cubicBezTo>
                    <a:cubicBezTo>
                      <a:pt x="360" y="179"/>
                      <a:pt x="362" y="181"/>
                      <a:pt x="364" y="182"/>
                    </a:cubicBezTo>
                    <a:cubicBezTo>
                      <a:pt x="365" y="184"/>
                      <a:pt x="367" y="185"/>
                      <a:pt x="368" y="186"/>
                    </a:cubicBezTo>
                    <a:cubicBezTo>
                      <a:pt x="370" y="187"/>
                      <a:pt x="372" y="188"/>
                      <a:pt x="374" y="188"/>
                    </a:cubicBezTo>
                    <a:cubicBezTo>
                      <a:pt x="374" y="188"/>
                      <a:pt x="375" y="188"/>
                      <a:pt x="375" y="188"/>
                    </a:cubicBezTo>
                    <a:cubicBezTo>
                      <a:pt x="376" y="188"/>
                      <a:pt x="377" y="188"/>
                      <a:pt x="378" y="188"/>
                    </a:cubicBezTo>
                    <a:cubicBezTo>
                      <a:pt x="378" y="188"/>
                      <a:pt x="379" y="188"/>
                      <a:pt x="379" y="188"/>
                    </a:cubicBezTo>
                    <a:cubicBezTo>
                      <a:pt x="380" y="188"/>
                      <a:pt x="380" y="188"/>
                      <a:pt x="381" y="188"/>
                    </a:cubicBezTo>
                    <a:cubicBezTo>
                      <a:pt x="381" y="189"/>
                      <a:pt x="380" y="189"/>
                      <a:pt x="379" y="190"/>
                    </a:cubicBezTo>
                    <a:cubicBezTo>
                      <a:pt x="379" y="190"/>
                      <a:pt x="379" y="190"/>
                      <a:pt x="379" y="190"/>
                    </a:cubicBezTo>
                    <a:cubicBezTo>
                      <a:pt x="378" y="190"/>
                      <a:pt x="377" y="189"/>
                      <a:pt x="377" y="189"/>
                    </a:cubicBezTo>
                    <a:cubicBezTo>
                      <a:pt x="376" y="189"/>
                      <a:pt x="375" y="189"/>
                      <a:pt x="374" y="189"/>
                    </a:cubicBezTo>
                    <a:cubicBezTo>
                      <a:pt x="368" y="189"/>
                      <a:pt x="367" y="193"/>
                      <a:pt x="367" y="195"/>
                    </a:cubicBezTo>
                    <a:cubicBezTo>
                      <a:pt x="367" y="196"/>
                      <a:pt x="368" y="197"/>
                      <a:pt x="368" y="198"/>
                    </a:cubicBezTo>
                    <a:cubicBezTo>
                      <a:pt x="368" y="199"/>
                      <a:pt x="368" y="201"/>
                      <a:pt x="368" y="201"/>
                    </a:cubicBezTo>
                    <a:cubicBezTo>
                      <a:pt x="367" y="202"/>
                      <a:pt x="363" y="203"/>
                      <a:pt x="362" y="208"/>
                    </a:cubicBezTo>
                    <a:cubicBezTo>
                      <a:pt x="362" y="211"/>
                      <a:pt x="363" y="214"/>
                      <a:pt x="365" y="216"/>
                    </a:cubicBezTo>
                    <a:cubicBezTo>
                      <a:pt x="367" y="217"/>
                      <a:pt x="368" y="218"/>
                      <a:pt x="369" y="218"/>
                    </a:cubicBezTo>
                    <a:cubicBezTo>
                      <a:pt x="373" y="218"/>
                      <a:pt x="374" y="215"/>
                      <a:pt x="376" y="212"/>
                    </a:cubicBezTo>
                    <a:cubicBezTo>
                      <a:pt x="376" y="213"/>
                      <a:pt x="376" y="214"/>
                      <a:pt x="376" y="214"/>
                    </a:cubicBezTo>
                    <a:cubicBezTo>
                      <a:pt x="376" y="216"/>
                      <a:pt x="376" y="217"/>
                      <a:pt x="376" y="219"/>
                    </a:cubicBezTo>
                    <a:cubicBezTo>
                      <a:pt x="376" y="219"/>
                      <a:pt x="375" y="219"/>
                      <a:pt x="374" y="220"/>
                    </a:cubicBezTo>
                    <a:cubicBezTo>
                      <a:pt x="373" y="221"/>
                      <a:pt x="371" y="223"/>
                      <a:pt x="369" y="225"/>
                    </a:cubicBezTo>
                    <a:cubicBezTo>
                      <a:pt x="367" y="226"/>
                      <a:pt x="366" y="228"/>
                      <a:pt x="365" y="230"/>
                    </a:cubicBezTo>
                    <a:cubicBezTo>
                      <a:pt x="364" y="232"/>
                      <a:pt x="364" y="232"/>
                      <a:pt x="364" y="232"/>
                    </a:cubicBezTo>
                    <a:cubicBezTo>
                      <a:pt x="364" y="232"/>
                      <a:pt x="364" y="232"/>
                      <a:pt x="364" y="233"/>
                    </a:cubicBezTo>
                    <a:cubicBezTo>
                      <a:pt x="363" y="233"/>
                      <a:pt x="363" y="234"/>
                      <a:pt x="363" y="234"/>
                    </a:cubicBezTo>
                    <a:cubicBezTo>
                      <a:pt x="363" y="234"/>
                      <a:pt x="362" y="234"/>
                      <a:pt x="362" y="234"/>
                    </a:cubicBezTo>
                    <a:cubicBezTo>
                      <a:pt x="362" y="234"/>
                      <a:pt x="361" y="234"/>
                      <a:pt x="361" y="234"/>
                    </a:cubicBezTo>
                    <a:cubicBezTo>
                      <a:pt x="360" y="234"/>
                      <a:pt x="360" y="234"/>
                      <a:pt x="359" y="234"/>
                    </a:cubicBezTo>
                    <a:cubicBezTo>
                      <a:pt x="357" y="234"/>
                      <a:pt x="356" y="234"/>
                      <a:pt x="354" y="235"/>
                    </a:cubicBezTo>
                    <a:cubicBezTo>
                      <a:pt x="351" y="237"/>
                      <a:pt x="349" y="239"/>
                      <a:pt x="347" y="242"/>
                    </a:cubicBezTo>
                    <a:cubicBezTo>
                      <a:pt x="347" y="242"/>
                      <a:pt x="347" y="242"/>
                      <a:pt x="347" y="242"/>
                    </a:cubicBezTo>
                    <a:cubicBezTo>
                      <a:pt x="344" y="247"/>
                      <a:pt x="345" y="251"/>
                      <a:pt x="346" y="254"/>
                    </a:cubicBezTo>
                    <a:cubicBezTo>
                      <a:pt x="346" y="255"/>
                      <a:pt x="346" y="255"/>
                      <a:pt x="346" y="255"/>
                    </a:cubicBezTo>
                    <a:cubicBezTo>
                      <a:pt x="347" y="256"/>
                      <a:pt x="347" y="257"/>
                      <a:pt x="347" y="259"/>
                    </a:cubicBezTo>
                    <a:cubicBezTo>
                      <a:pt x="347" y="259"/>
                      <a:pt x="348" y="260"/>
                      <a:pt x="348" y="260"/>
                    </a:cubicBezTo>
                    <a:cubicBezTo>
                      <a:pt x="348" y="262"/>
                      <a:pt x="348" y="263"/>
                      <a:pt x="349" y="265"/>
                    </a:cubicBezTo>
                    <a:cubicBezTo>
                      <a:pt x="349" y="267"/>
                      <a:pt x="349" y="268"/>
                      <a:pt x="348" y="269"/>
                    </a:cubicBezTo>
                    <a:cubicBezTo>
                      <a:pt x="348" y="270"/>
                      <a:pt x="348" y="270"/>
                      <a:pt x="348" y="270"/>
                    </a:cubicBezTo>
                    <a:cubicBezTo>
                      <a:pt x="348" y="270"/>
                      <a:pt x="348" y="270"/>
                      <a:pt x="347" y="270"/>
                    </a:cubicBezTo>
                    <a:cubicBezTo>
                      <a:pt x="347" y="270"/>
                      <a:pt x="346" y="269"/>
                      <a:pt x="345" y="269"/>
                    </a:cubicBezTo>
                    <a:cubicBezTo>
                      <a:pt x="345" y="268"/>
                      <a:pt x="344" y="268"/>
                      <a:pt x="344" y="268"/>
                    </a:cubicBezTo>
                    <a:cubicBezTo>
                      <a:pt x="343" y="268"/>
                      <a:pt x="342" y="268"/>
                      <a:pt x="342" y="267"/>
                    </a:cubicBezTo>
                    <a:cubicBezTo>
                      <a:pt x="342" y="267"/>
                      <a:pt x="342" y="266"/>
                      <a:pt x="342" y="265"/>
                    </a:cubicBezTo>
                    <a:cubicBezTo>
                      <a:pt x="342" y="264"/>
                      <a:pt x="342" y="264"/>
                      <a:pt x="342" y="263"/>
                    </a:cubicBezTo>
                    <a:cubicBezTo>
                      <a:pt x="342" y="262"/>
                      <a:pt x="341" y="260"/>
                      <a:pt x="340" y="259"/>
                    </a:cubicBezTo>
                    <a:cubicBezTo>
                      <a:pt x="340" y="258"/>
                      <a:pt x="340" y="257"/>
                      <a:pt x="340" y="257"/>
                    </a:cubicBezTo>
                    <a:cubicBezTo>
                      <a:pt x="340" y="255"/>
                      <a:pt x="340" y="254"/>
                      <a:pt x="341" y="252"/>
                    </a:cubicBezTo>
                    <a:cubicBezTo>
                      <a:pt x="341" y="251"/>
                      <a:pt x="341" y="250"/>
                      <a:pt x="341" y="249"/>
                    </a:cubicBezTo>
                    <a:cubicBezTo>
                      <a:pt x="341" y="249"/>
                      <a:pt x="341" y="248"/>
                      <a:pt x="342" y="247"/>
                    </a:cubicBezTo>
                    <a:cubicBezTo>
                      <a:pt x="342" y="246"/>
                      <a:pt x="343" y="245"/>
                      <a:pt x="344" y="244"/>
                    </a:cubicBezTo>
                    <a:cubicBezTo>
                      <a:pt x="346" y="242"/>
                      <a:pt x="348" y="240"/>
                      <a:pt x="348" y="236"/>
                    </a:cubicBezTo>
                    <a:cubicBezTo>
                      <a:pt x="348" y="234"/>
                      <a:pt x="347" y="233"/>
                      <a:pt x="346" y="231"/>
                    </a:cubicBezTo>
                    <a:cubicBezTo>
                      <a:pt x="345" y="230"/>
                      <a:pt x="343" y="229"/>
                      <a:pt x="341" y="229"/>
                    </a:cubicBezTo>
                    <a:cubicBezTo>
                      <a:pt x="340" y="229"/>
                      <a:pt x="340" y="229"/>
                      <a:pt x="340" y="229"/>
                    </a:cubicBezTo>
                    <a:cubicBezTo>
                      <a:pt x="339" y="228"/>
                      <a:pt x="339" y="227"/>
                      <a:pt x="338" y="226"/>
                    </a:cubicBezTo>
                    <a:cubicBezTo>
                      <a:pt x="337" y="226"/>
                      <a:pt x="336" y="226"/>
                      <a:pt x="335" y="226"/>
                    </a:cubicBezTo>
                    <a:cubicBezTo>
                      <a:pt x="335" y="226"/>
                      <a:pt x="334" y="226"/>
                      <a:pt x="334" y="226"/>
                    </a:cubicBezTo>
                    <a:cubicBezTo>
                      <a:pt x="334" y="225"/>
                      <a:pt x="334" y="224"/>
                      <a:pt x="334" y="224"/>
                    </a:cubicBezTo>
                    <a:cubicBezTo>
                      <a:pt x="332" y="222"/>
                      <a:pt x="331" y="221"/>
                      <a:pt x="330" y="220"/>
                    </a:cubicBezTo>
                    <a:cubicBezTo>
                      <a:pt x="329" y="220"/>
                      <a:pt x="329" y="220"/>
                      <a:pt x="329" y="220"/>
                    </a:cubicBezTo>
                    <a:cubicBezTo>
                      <a:pt x="329" y="220"/>
                      <a:pt x="328" y="219"/>
                      <a:pt x="328" y="219"/>
                    </a:cubicBezTo>
                    <a:cubicBezTo>
                      <a:pt x="327" y="219"/>
                      <a:pt x="327" y="218"/>
                      <a:pt x="326" y="217"/>
                    </a:cubicBezTo>
                    <a:cubicBezTo>
                      <a:pt x="325" y="217"/>
                      <a:pt x="323" y="217"/>
                      <a:pt x="322" y="217"/>
                    </a:cubicBezTo>
                    <a:cubicBezTo>
                      <a:pt x="320" y="217"/>
                      <a:pt x="318" y="218"/>
                      <a:pt x="316" y="219"/>
                    </a:cubicBezTo>
                    <a:cubicBezTo>
                      <a:pt x="316" y="219"/>
                      <a:pt x="315" y="219"/>
                      <a:pt x="315" y="220"/>
                    </a:cubicBezTo>
                    <a:cubicBezTo>
                      <a:pt x="315" y="220"/>
                      <a:pt x="315" y="220"/>
                      <a:pt x="314" y="220"/>
                    </a:cubicBezTo>
                    <a:cubicBezTo>
                      <a:pt x="314" y="220"/>
                      <a:pt x="314" y="220"/>
                      <a:pt x="313" y="220"/>
                    </a:cubicBezTo>
                    <a:cubicBezTo>
                      <a:pt x="313" y="220"/>
                      <a:pt x="312" y="220"/>
                      <a:pt x="312" y="220"/>
                    </a:cubicBezTo>
                    <a:cubicBezTo>
                      <a:pt x="310" y="220"/>
                      <a:pt x="308" y="220"/>
                      <a:pt x="307" y="221"/>
                    </a:cubicBezTo>
                    <a:cubicBezTo>
                      <a:pt x="304" y="224"/>
                      <a:pt x="305" y="228"/>
                      <a:pt x="305" y="230"/>
                    </a:cubicBezTo>
                    <a:cubicBezTo>
                      <a:pt x="305" y="231"/>
                      <a:pt x="305" y="231"/>
                      <a:pt x="305" y="231"/>
                    </a:cubicBezTo>
                    <a:cubicBezTo>
                      <a:pt x="306" y="233"/>
                      <a:pt x="306" y="238"/>
                      <a:pt x="310" y="240"/>
                    </a:cubicBezTo>
                    <a:cubicBezTo>
                      <a:pt x="312" y="241"/>
                      <a:pt x="313" y="242"/>
                      <a:pt x="315" y="242"/>
                    </a:cubicBezTo>
                    <a:cubicBezTo>
                      <a:pt x="317" y="242"/>
                      <a:pt x="319" y="241"/>
                      <a:pt x="320" y="241"/>
                    </a:cubicBezTo>
                    <a:cubicBezTo>
                      <a:pt x="321" y="241"/>
                      <a:pt x="321" y="241"/>
                      <a:pt x="321" y="241"/>
                    </a:cubicBezTo>
                    <a:cubicBezTo>
                      <a:pt x="322" y="241"/>
                      <a:pt x="322" y="241"/>
                      <a:pt x="322" y="241"/>
                    </a:cubicBezTo>
                    <a:cubicBezTo>
                      <a:pt x="322" y="241"/>
                      <a:pt x="322" y="241"/>
                      <a:pt x="322" y="241"/>
                    </a:cubicBezTo>
                    <a:cubicBezTo>
                      <a:pt x="322" y="241"/>
                      <a:pt x="322" y="242"/>
                      <a:pt x="322" y="242"/>
                    </a:cubicBezTo>
                    <a:cubicBezTo>
                      <a:pt x="323" y="243"/>
                      <a:pt x="323" y="244"/>
                      <a:pt x="324" y="246"/>
                    </a:cubicBezTo>
                    <a:cubicBezTo>
                      <a:pt x="324" y="247"/>
                      <a:pt x="324" y="247"/>
                      <a:pt x="324" y="248"/>
                    </a:cubicBezTo>
                    <a:cubicBezTo>
                      <a:pt x="324" y="249"/>
                      <a:pt x="322" y="250"/>
                      <a:pt x="321" y="250"/>
                    </a:cubicBezTo>
                    <a:cubicBezTo>
                      <a:pt x="320" y="250"/>
                      <a:pt x="320" y="250"/>
                      <a:pt x="320" y="250"/>
                    </a:cubicBezTo>
                    <a:cubicBezTo>
                      <a:pt x="319" y="249"/>
                      <a:pt x="318" y="248"/>
                      <a:pt x="317" y="247"/>
                    </a:cubicBezTo>
                    <a:cubicBezTo>
                      <a:pt x="317" y="246"/>
                      <a:pt x="316" y="244"/>
                      <a:pt x="314" y="243"/>
                    </a:cubicBezTo>
                    <a:cubicBezTo>
                      <a:pt x="313" y="242"/>
                      <a:pt x="310" y="241"/>
                      <a:pt x="308" y="241"/>
                    </a:cubicBezTo>
                    <a:cubicBezTo>
                      <a:pt x="305" y="241"/>
                      <a:pt x="303" y="242"/>
                      <a:pt x="301" y="243"/>
                    </a:cubicBezTo>
                    <a:cubicBezTo>
                      <a:pt x="300" y="243"/>
                      <a:pt x="300" y="243"/>
                      <a:pt x="300" y="243"/>
                    </a:cubicBezTo>
                    <a:cubicBezTo>
                      <a:pt x="299" y="243"/>
                      <a:pt x="299" y="244"/>
                      <a:pt x="298" y="244"/>
                    </a:cubicBezTo>
                    <a:cubicBezTo>
                      <a:pt x="298" y="244"/>
                      <a:pt x="298" y="244"/>
                      <a:pt x="298" y="244"/>
                    </a:cubicBezTo>
                    <a:cubicBezTo>
                      <a:pt x="297" y="243"/>
                      <a:pt x="297" y="242"/>
                      <a:pt x="296" y="242"/>
                    </a:cubicBezTo>
                    <a:cubicBezTo>
                      <a:pt x="295" y="241"/>
                      <a:pt x="294" y="240"/>
                      <a:pt x="293" y="239"/>
                    </a:cubicBezTo>
                    <a:cubicBezTo>
                      <a:pt x="291" y="238"/>
                      <a:pt x="290" y="238"/>
                      <a:pt x="289" y="238"/>
                    </a:cubicBezTo>
                    <a:cubicBezTo>
                      <a:pt x="288" y="238"/>
                      <a:pt x="288" y="238"/>
                      <a:pt x="288" y="238"/>
                    </a:cubicBezTo>
                    <a:cubicBezTo>
                      <a:pt x="287" y="238"/>
                      <a:pt x="287" y="238"/>
                      <a:pt x="287" y="238"/>
                    </a:cubicBezTo>
                    <a:cubicBezTo>
                      <a:pt x="286" y="238"/>
                      <a:pt x="285" y="237"/>
                      <a:pt x="284" y="237"/>
                    </a:cubicBezTo>
                    <a:cubicBezTo>
                      <a:pt x="282" y="236"/>
                      <a:pt x="281" y="236"/>
                      <a:pt x="279" y="236"/>
                    </a:cubicBezTo>
                    <a:cubicBezTo>
                      <a:pt x="278" y="236"/>
                      <a:pt x="278" y="236"/>
                      <a:pt x="277" y="236"/>
                    </a:cubicBezTo>
                    <a:cubicBezTo>
                      <a:pt x="274" y="236"/>
                      <a:pt x="271" y="236"/>
                      <a:pt x="269" y="237"/>
                    </a:cubicBezTo>
                    <a:cubicBezTo>
                      <a:pt x="268" y="237"/>
                      <a:pt x="267" y="237"/>
                      <a:pt x="267" y="237"/>
                    </a:cubicBezTo>
                    <a:cubicBezTo>
                      <a:pt x="265" y="238"/>
                      <a:pt x="264" y="238"/>
                      <a:pt x="262" y="238"/>
                    </a:cubicBezTo>
                    <a:cubicBezTo>
                      <a:pt x="262" y="238"/>
                      <a:pt x="261" y="238"/>
                      <a:pt x="261" y="237"/>
                    </a:cubicBezTo>
                    <a:cubicBezTo>
                      <a:pt x="260" y="236"/>
                      <a:pt x="260" y="236"/>
                      <a:pt x="258" y="235"/>
                    </a:cubicBezTo>
                    <a:cubicBezTo>
                      <a:pt x="257" y="234"/>
                      <a:pt x="256" y="234"/>
                      <a:pt x="255" y="234"/>
                    </a:cubicBezTo>
                    <a:cubicBezTo>
                      <a:pt x="254" y="234"/>
                      <a:pt x="254" y="234"/>
                      <a:pt x="254" y="234"/>
                    </a:cubicBezTo>
                    <a:cubicBezTo>
                      <a:pt x="254" y="237"/>
                      <a:pt x="254" y="237"/>
                      <a:pt x="254" y="237"/>
                    </a:cubicBezTo>
                    <a:cubicBezTo>
                      <a:pt x="254" y="234"/>
                      <a:pt x="254" y="234"/>
                      <a:pt x="254" y="234"/>
                    </a:cubicBezTo>
                    <a:cubicBezTo>
                      <a:pt x="252" y="234"/>
                      <a:pt x="251" y="234"/>
                      <a:pt x="250" y="232"/>
                    </a:cubicBezTo>
                    <a:cubicBezTo>
                      <a:pt x="249" y="231"/>
                      <a:pt x="249" y="231"/>
                      <a:pt x="248" y="230"/>
                    </a:cubicBezTo>
                    <a:cubicBezTo>
                      <a:pt x="247" y="230"/>
                      <a:pt x="247" y="229"/>
                      <a:pt x="246" y="229"/>
                    </a:cubicBezTo>
                    <a:cubicBezTo>
                      <a:pt x="246" y="229"/>
                      <a:pt x="246" y="229"/>
                      <a:pt x="246" y="229"/>
                    </a:cubicBezTo>
                    <a:cubicBezTo>
                      <a:pt x="246" y="228"/>
                      <a:pt x="245" y="227"/>
                      <a:pt x="245" y="227"/>
                    </a:cubicBezTo>
                    <a:cubicBezTo>
                      <a:pt x="244" y="226"/>
                      <a:pt x="244" y="226"/>
                      <a:pt x="244" y="226"/>
                    </a:cubicBezTo>
                    <a:cubicBezTo>
                      <a:pt x="243" y="222"/>
                      <a:pt x="241" y="218"/>
                      <a:pt x="236" y="218"/>
                    </a:cubicBezTo>
                    <a:cubicBezTo>
                      <a:pt x="235" y="218"/>
                      <a:pt x="235" y="218"/>
                      <a:pt x="234" y="218"/>
                    </a:cubicBezTo>
                    <a:cubicBezTo>
                      <a:pt x="233" y="218"/>
                      <a:pt x="231" y="219"/>
                      <a:pt x="229" y="219"/>
                    </a:cubicBezTo>
                    <a:cubicBezTo>
                      <a:pt x="228" y="219"/>
                      <a:pt x="227" y="218"/>
                      <a:pt x="227" y="218"/>
                    </a:cubicBezTo>
                    <a:cubicBezTo>
                      <a:pt x="226" y="218"/>
                      <a:pt x="225" y="215"/>
                      <a:pt x="225" y="214"/>
                    </a:cubicBezTo>
                    <a:cubicBezTo>
                      <a:pt x="225" y="213"/>
                      <a:pt x="225" y="213"/>
                      <a:pt x="225" y="213"/>
                    </a:cubicBezTo>
                    <a:cubicBezTo>
                      <a:pt x="224" y="211"/>
                      <a:pt x="223" y="209"/>
                      <a:pt x="222" y="207"/>
                    </a:cubicBezTo>
                    <a:cubicBezTo>
                      <a:pt x="220" y="205"/>
                      <a:pt x="218" y="205"/>
                      <a:pt x="217" y="205"/>
                    </a:cubicBezTo>
                    <a:cubicBezTo>
                      <a:pt x="217" y="205"/>
                      <a:pt x="217" y="204"/>
                      <a:pt x="217" y="204"/>
                    </a:cubicBezTo>
                    <a:cubicBezTo>
                      <a:pt x="217" y="204"/>
                      <a:pt x="217" y="202"/>
                      <a:pt x="217" y="201"/>
                    </a:cubicBezTo>
                    <a:cubicBezTo>
                      <a:pt x="217" y="201"/>
                      <a:pt x="217" y="201"/>
                      <a:pt x="217" y="201"/>
                    </a:cubicBezTo>
                    <a:cubicBezTo>
                      <a:pt x="217" y="199"/>
                      <a:pt x="217" y="198"/>
                      <a:pt x="218" y="197"/>
                    </a:cubicBezTo>
                    <a:cubicBezTo>
                      <a:pt x="218" y="194"/>
                      <a:pt x="219" y="190"/>
                      <a:pt x="217" y="185"/>
                    </a:cubicBezTo>
                    <a:cubicBezTo>
                      <a:pt x="216" y="184"/>
                      <a:pt x="214" y="179"/>
                      <a:pt x="208" y="179"/>
                    </a:cubicBezTo>
                    <a:cubicBezTo>
                      <a:pt x="207" y="179"/>
                      <a:pt x="206" y="179"/>
                      <a:pt x="205" y="179"/>
                    </a:cubicBezTo>
                    <a:cubicBezTo>
                      <a:pt x="203" y="179"/>
                      <a:pt x="200" y="179"/>
                      <a:pt x="197" y="179"/>
                    </a:cubicBezTo>
                    <a:cubicBezTo>
                      <a:pt x="194" y="180"/>
                      <a:pt x="193" y="180"/>
                      <a:pt x="191" y="182"/>
                    </a:cubicBezTo>
                    <a:cubicBezTo>
                      <a:pt x="190" y="182"/>
                      <a:pt x="189" y="182"/>
                      <a:pt x="188" y="182"/>
                    </a:cubicBezTo>
                    <a:cubicBezTo>
                      <a:pt x="187" y="182"/>
                      <a:pt x="185" y="182"/>
                      <a:pt x="184" y="182"/>
                    </a:cubicBezTo>
                    <a:cubicBezTo>
                      <a:pt x="182" y="181"/>
                      <a:pt x="180" y="181"/>
                      <a:pt x="179" y="181"/>
                    </a:cubicBezTo>
                    <a:cubicBezTo>
                      <a:pt x="178" y="181"/>
                      <a:pt x="177" y="181"/>
                      <a:pt x="176" y="181"/>
                    </a:cubicBezTo>
                    <a:cubicBezTo>
                      <a:pt x="176" y="181"/>
                      <a:pt x="174" y="182"/>
                      <a:pt x="173" y="183"/>
                    </a:cubicBezTo>
                    <a:cubicBezTo>
                      <a:pt x="172" y="184"/>
                      <a:pt x="172" y="184"/>
                      <a:pt x="171" y="185"/>
                    </a:cubicBezTo>
                    <a:cubicBezTo>
                      <a:pt x="171" y="185"/>
                      <a:pt x="171" y="185"/>
                      <a:pt x="170" y="185"/>
                    </a:cubicBezTo>
                    <a:cubicBezTo>
                      <a:pt x="168" y="186"/>
                      <a:pt x="166" y="187"/>
                      <a:pt x="165" y="190"/>
                    </a:cubicBezTo>
                    <a:cubicBezTo>
                      <a:pt x="163" y="194"/>
                      <a:pt x="166" y="199"/>
                      <a:pt x="167" y="200"/>
                    </a:cubicBezTo>
                    <a:cubicBezTo>
                      <a:pt x="167" y="201"/>
                      <a:pt x="167" y="201"/>
                      <a:pt x="167" y="201"/>
                    </a:cubicBezTo>
                    <a:cubicBezTo>
                      <a:pt x="168" y="202"/>
                      <a:pt x="170" y="204"/>
                      <a:pt x="171" y="205"/>
                    </a:cubicBezTo>
                    <a:cubicBezTo>
                      <a:pt x="172" y="205"/>
                      <a:pt x="174" y="205"/>
                      <a:pt x="175" y="205"/>
                    </a:cubicBezTo>
                    <a:cubicBezTo>
                      <a:pt x="178" y="205"/>
                      <a:pt x="180" y="204"/>
                      <a:pt x="181" y="201"/>
                    </a:cubicBezTo>
                    <a:cubicBezTo>
                      <a:pt x="181" y="201"/>
                      <a:pt x="182" y="199"/>
                      <a:pt x="183" y="199"/>
                    </a:cubicBezTo>
                    <a:cubicBezTo>
                      <a:pt x="183" y="199"/>
                      <a:pt x="183" y="199"/>
                      <a:pt x="183" y="199"/>
                    </a:cubicBezTo>
                    <a:cubicBezTo>
                      <a:pt x="183" y="200"/>
                      <a:pt x="184" y="203"/>
                      <a:pt x="188" y="204"/>
                    </a:cubicBezTo>
                    <a:cubicBezTo>
                      <a:pt x="191" y="204"/>
                      <a:pt x="194" y="202"/>
                      <a:pt x="196" y="200"/>
                    </a:cubicBezTo>
                    <a:cubicBezTo>
                      <a:pt x="197" y="200"/>
                      <a:pt x="198" y="199"/>
                      <a:pt x="199" y="199"/>
                    </a:cubicBezTo>
                    <a:cubicBezTo>
                      <a:pt x="201" y="198"/>
                      <a:pt x="203" y="197"/>
                      <a:pt x="205" y="197"/>
                    </a:cubicBezTo>
                    <a:cubicBezTo>
                      <a:pt x="205" y="196"/>
                      <a:pt x="206" y="196"/>
                      <a:pt x="207" y="196"/>
                    </a:cubicBezTo>
                    <a:cubicBezTo>
                      <a:pt x="207" y="196"/>
                      <a:pt x="207" y="196"/>
                      <a:pt x="207" y="196"/>
                    </a:cubicBezTo>
                    <a:cubicBezTo>
                      <a:pt x="207" y="198"/>
                      <a:pt x="201" y="200"/>
                      <a:pt x="198" y="202"/>
                    </a:cubicBezTo>
                    <a:cubicBezTo>
                      <a:pt x="197" y="202"/>
                      <a:pt x="196" y="203"/>
                      <a:pt x="196" y="203"/>
                    </a:cubicBezTo>
                    <a:cubicBezTo>
                      <a:pt x="193" y="204"/>
                      <a:pt x="190" y="205"/>
                      <a:pt x="187" y="205"/>
                    </a:cubicBezTo>
                    <a:cubicBezTo>
                      <a:pt x="183" y="205"/>
                      <a:pt x="179" y="206"/>
                      <a:pt x="176" y="208"/>
                    </a:cubicBezTo>
                    <a:cubicBezTo>
                      <a:pt x="166" y="213"/>
                      <a:pt x="168" y="219"/>
                      <a:pt x="169" y="224"/>
                    </a:cubicBezTo>
                    <a:cubicBezTo>
                      <a:pt x="170" y="226"/>
                      <a:pt x="170" y="228"/>
                      <a:pt x="170" y="230"/>
                    </a:cubicBezTo>
                    <a:cubicBezTo>
                      <a:pt x="171" y="231"/>
                      <a:pt x="171" y="233"/>
                      <a:pt x="170" y="235"/>
                    </a:cubicBezTo>
                    <a:cubicBezTo>
                      <a:pt x="170" y="236"/>
                      <a:pt x="170" y="238"/>
                      <a:pt x="170" y="241"/>
                    </a:cubicBezTo>
                    <a:cubicBezTo>
                      <a:pt x="170" y="242"/>
                      <a:pt x="170" y="243"/>
                      <a:pt x="171" y="244"/>
                    </a:cubicBezTo>
                    <a:cubicBezTo>
                      <a:pt x="171" y="246"/>
                      <a:pt x="172" y="248"/>
                      <a:pt x="171" y="249"/>
                    </a:cubicBezTo>
                    <a:cubicBezTo>
                      <a:pt x="171" y="250"/>
                      <a:pt x="168" y="250"/>
                      <a:pt x="166" y="250"/>
                    </a:cubicBezTo>
                    <a:cubicBezTo>
                      <a:pt x="164" y="250"/>
                      <a:pt x="163" y="250"/>
                      <a:pt x="163" y="250"/>
                    </a:cubicBezTo>
                    <a:cubicBezTo>
                      <a:pt x="163" y="250"/>
                      <a:pt x="162" y="249"/>
                      <a:pt x="162" y="247"/>
                    </a:cubicBezTo>
                    <a:cubicBezTo>
                      <a:pt x="162" y="246"/>
                      <a:pt x="162" y="245"/>
                      <a:pt x="162" y="244"/>
                    </a:cubicBezTo>
                    <a:cubicBezTo>
                      <a:pt x="163" y="244"/>
                      <a:pt x="163" y="244"/>
                      <a:pt x="164" y="243"/>
                    </a:cubicBezTo>
                    <a:cubicBezTo>
                      <a:pt x="167" y="242"/>
                      <a:pt x="169" y="237"/>
                      <a:pt x="168" y="233"/>
                    </a:cubicBezTo>
                    <a:cubicBezTo>
                      <a:pt x="168" y="230"/>
                      <a:pt x="166" y="227"/>
                      <a:pt x="164" y="226"/>
                    </a:cubicBezTo>
                    <a:cubicBezTo>
                      <a:pt x="162" y="225"/>
                      <a:pt x="160" y="225"/>
                      <a:pt x="159" y="225"/>
                    </a:cubicBezTo>
                    <a:cubicBezTo>
                      <a:pt x="158" y="224"/>
                      <a:pt x="158" y="224"/>
                      <a:pt x="158" y="224"/>
                    </a:cubicBezTo>
                    <a:cubicBezTo>
                      <a:pt x="157" y="224"/>
                      <a:pt x="158" y="221"/>
                      <a:pt x="158" y="220"/>
                    </a:cubicBezTo>
                    <a:cubicBezTo>
                      <a:pt x="158" y="218"/>
                      <a:pt x="159" y="216"/>
                      <a:pt x="158" y="214"/>
                    </a:cubicBezTo>
                    <a:cubicBezTo>
                      <a:pt x="157" y="210"/>
                      <a:pt x="154" y="209"/>
                      <a:pt x="152" y="209"/>
                    </a:cubicBezTo>
                    <a:cubicBezTo>
                      <a:pt x="151" y="209"/>
                      <a:pt x="150" y="207"/>
                      <a:pt x="149" y="207"/>
                    </a:cubicBezTo>
                    <a:cubicBezTo>
                      <a:pt x="149" y="206"/>
                      <a:pt x="149" y="205"/>
                      <a:pt x="149" y="204"/>
                    </a:cubicBezTo>
                    <a:cubicBezTo>
                      <a:pt x="149" y="202"/>
                      <a:pt x="149" y="198"/>
                      <a:pt x="146" y="196"/>
                    </a:cubicBezTo>
                    <a:cubicBezTo>
                      <a:pt x="145" y="196"/>
                      <a:pt x="144" y="196"/>
                      <a:pt x="143" y="196"/>
                    </a:cubicBezTo>
                    <a:cubicBezTo>
                      <a:pt x="143" y="196"/>
                      <a:pt x="143" y="196"/>
                      <a:pt x="142" y="196"/>
                    </a:cubicBezTo>
                    <a:cubicBezTo>
                      <a:pt x="141" y="196"/>
                      <a:pt x="141" y="196"/>
                      <a:pt x="140" y="196"/>
                    </a:cubicBezTo>
                    <a:cubicBezTo>
                      <a:pt x="138" y="196"/>
                      <a:pt x="137" y="196"/>
                      <a:pt x="136" y="196"/>
                    </a:cubicBezTo>
                    <a:cubicBezTo>
                      <a:pt x="135" y="197"/>
                      <a:pt x="135" y="197"/>
                      <a:pt x="135" y="197"/>
                    </a:cubicBezTo>
                    <a:cubicBezTo>
                      <a:pt x="134" y="198"/>
                      <a:pt x="133" y="198"/>
                      <a:pt x="132" y="198"/>
                    </a:cubicBezTo>
                    <a:cubicBezTo>
                      <a:pt x="131" y="198"/>
                      <a:pt x="131" y="198"/>
                      <a:pt x="130" y="198"/>
                    </a:cubicBezTo>
                    <a:cubicBezTo>
                      <a:pt x="127" y="198"/>
                      <a:pt x="124" y="197"/>
                      <a:pt x="121" y="197"/>
                    </a:cubicBezTo>
                    <a:cubicBezTo>
                      <a:pt x="120" y="197"/>
                      <a:pt x="120" y="196"/>
                      <a:pt x="119" y="196"/>
                    </a:cubicBezTo>
                    <a:cubicBezTo>
                      <a:pt x="118" y="196"/>
                      <a:pt x="116" y="196"/>
                      <a:pt x="115" y="195"/>
                    </a:cubicBezTo>
                    <a:cubicBezTo>
                      <a:pt x="113" y="195"/>
                      <a:pt x="113" y="195"/>
                      <a:pt x="113" y="195"/>
                    </a:cubicBezTo>
                    <a:cubicBezTo>
                      <a:pt x="112" y="195"/>
                      <a:pt x="110" y="195"/>
                      <a:pt x="109" y="194"/>
                    </a:cubicBezTo>
                    <a:cubicBezTo>
                      <a:pt x="108" y="194"/>
                      <a:pt x="106" y="194"/>
                      <a:pt x="105" y="193"/>
                    </a:cubicBezTo>
                    <a:cubicBezTo>
                      <a:pt x="103" y="193"/>
                      <a:pt x="101" y="192"/>
                      <a:pt x="99" y="191"/>
                    </a:cubicBezTo>
                    <a:cubicBezTo>
                      <a:pt x="98" y="191"/>
                      <a:pt x="98" y="191"/>
                      <a:pt x="98" y="191"/>
                    </a:cubicBezTo>
                    <a:cubicBezTo>
                      <a:pt x="97" y="191"/>
                      <a:pt x="97" y="191"/>
                      <a:pt x="96" y="191"/>
                    </a:cubicBezTo>
                    <a:cubicBezTo>
                      <a:pt x="96" y="190"/>
                      <a:pt x="96" y="190"/>
                      <a:pt x="96" y="190"/>
                    </a:cubicBezTo>
                    <a:cubicBezTo>
                      <a:pt x="95" y="189"/>
                      <a:pt x="95" y="188"/>
                      <a:pt x="93" y="187"/>
                    </a:cubicBezTo>
                    <a:cubicBezTo>
                      <a:pt x="92" y="186"/>
                      <a:pt x="92" y="186"/>
                      <a:pt x="91" y="186"/>
                    </a:cubicBezTo>
                    <a:cubicBezTo>
                      <a:pt x="91" y="186"/>
                      <a:pt x="90" y="186"/>
                      <a:pt x="90" y="185"/>
                    </a:cubicBezTo>
                    <a:cubicBezTo>
                      <a:pt x="89" y="185"/>
                      <a:pt x="89" y="185"/>
                      <a:pt x="88" y="184"/>
                    </a:cubicBezTo>
                    <a:cubicBezTo>
                      <a:pt x="88" y="184"/>
                      <a:pt x="87" y="183"/>
                      <a:pt x="86" y="182"/>
                    </a:cubicBezTo>
                    <a:cubicBezTo>
                      <a:pt x="84" y="182"/>
                      <a:pt x="83" y="181"/>
                      <a:pt x="81" y="181"/>
                    </a:cubicBezTo>
                    <a:cubicBezTo>
                      <a:pt x="81" y="180"/>
                      <a:pt x="81" y="180"/>
                      <a:pt x="81" y="180"/>
                    </a:cubicBezTo>
                    <a:cubicBezTo>
                      <a:pt x="78" y="179"/>
                      <a:pt x="76" y="178"/>
                      <a:pt x="75" y="177"/>
                    </a:cubicBezTo>
                    <a:cubicBezTo>
                      <a:pt x="78" y="176"/>
                      <a:pt x="79" y="173"/>
                      <a:pt x="79" y="172"/>
                    </a:cubicBezTo>
                    <a:cubicBezTo>
                      <a:pt x="80" y="171"/>
                      <a:pt x="80" y="171"/>
                      <a:pt x="82" y="170"/>
                    </a:cubicBezTo>
                    <a:cubicBezTo>
                      <a:pt x="84" y="170"/>
                      <a:pt x="85" y="170"/>
                      <a:pt x="87" y="170"/>
                    </a:cubicBezTo>
                    <a:cubicBezTo>
                      <a:pt x="89" y="170"/>
                      <a:pt x="91" y="170"/>
                      <a:pt x="92" y="171"/>
                    </a:cubicBezTo>
                    <a:cubicBezTo>
                      <a:pt x="93" y="171"/>
                      <a:pt x="93" y="171"/>
                      <a:pt x="94" y="171"/>
                    </a:cubicBezTo>
                    <a:cubicBezTo>
                      <a:pt x="97" y="171"/>
                      <a:pt x="100" y="169"/>
                      <a:pt x="101" y="166"/>
                    </a:cubicBezTo>
                    <a:cubicBezTo>
                      <a:pt x="103" y="164"/>
                      <a:pt x="102" y="161"/>
                      <a:pt x="101" y="159"/>
                    </a:cubicBezTo>
                    <a:cubicBezTo>
                      <a:pt x="100" y="159"/>
                      <a:pt x="100" y="158"/>
                      <a:pt x="100" y="158"/>
                    </a:cubicBezTo>
                    <a:cubicBezTo>
                      <a:pt x="100" y="154"/>
                      <a:pt x="98" y="150"/>
                      <a:pt x="96" y="148"/>
                    </a:cubicBezTo>
                    <a:cubicBezTo>
                      <a:pt x="95" y="147"/>
                      <a:pt x="95" y="145"/>
                      <a:pt x="94" y="144"/>
                    </a:cubicBezTo>
                    <a:cubicBezTo>
                      <a:pt x="94" y="143"/>
                      <a:pt x="94" y="143"/>
                      <a:pt x="94" y="143"/>
                    </a:cubicBezTo>
                    <a:cubicBezTo>
                      <a:pt x="93" y="141"/>
                      <a:pt x="90" y="134"/>
                      <a:pt x="85" y="132"/>
                    </a:cubicBezTo>
                    <a:cubicBezTo>
                      <a:pt x="84" y="131"/>
                      <a:pt x="82" y="131"/>
                      <a:pt x="81" y="131"/>
                    </a:cubicBezTo>
                    <a:cubicBezTo>
                      <a:pt x="79" y="131"/>
                      <a:pt x="77" y="131"/>
                      <a:pt x="76" y="131"/>
                    </a:cubicBezTo>
                    <a:cubicBezTo>
                      <a:pt x="75" y="132"/>
                      <a:pt x="75" y="132"/>
                      <a:pt x="75" y="132"/>
                    </a:cubicBezTo>
                    <a:cubicBezTo>
                      <a:pt x="74" y="132"/>
                      <a:pt x="73" y="131"/>
                      <a:pt x="72" y="130"/>
                    </a:cubicBezTo>
                    <a:cubicBezTo>
                      <a:pt x="71" y="129"/>
                      <a:pt x="71" y="129"/>
                      <a:pt x="71" y="129"/>
                    </a:cubicBezTo>
                    <a:cubicBezTo>
                      <a:pt x="70" y="128"/>
                      <a:pt x="68" y="127"/>
                      <a:pt x="67" y="126"/>
                    </a:cubicBezTo>
                    <a:cubicBezTo>
                      <a:pt x="65" y="124"/>
                      <a:pt x="63" y="123"/>
                      <a:pt x="61" y="121"/>
                    </a:cubicBezTo>
                    <a:cubicBezTo>
                      <a:pt x="59" y="118"/>
                      <a:pt x="57" y="116"/>
                      <a:pt x="56" y="113"/>
                    </a:cubicBezTo>
                    <a:cubicBezTo>
                      <a:pt x="55" y="110"/>
                      <a:pt x="53" y="106"/>
                      <a:pt x="49" y="102"/>
                    </a:cubicBezTo>
                    <a:cubicBezTo>
                      <a:pt x="46" y="100"/>
                      <a:pt x="44" y="99"/>
                      <a:pt x="42" y="98"/>
                    </a:cubicBezTo>
                    <a:cubicBezTo>
                      <a:pt x="41" y="97"/>
                      <a:pt x="41" y="97"/>
                      <a:pt x="41" y="97"/>
                    </a:cubicBezTo>
                    <a:cubicBezTo>
                      <a:pt x="40" y="97"/>
                      <a:pt x="40" y="96"/>
                      <a:pt x="39" y="95"/>
                    </a:cubicBezTo>
                    <a:cubicBezTo>
                      <a:pt x="39" y="94"/>
                      <a:pt x="39" y="94"/>
                      <a:pt x="39" y="94"/>
                    </a:cubicBezTo>
                    <a:cubicBezTo>
                      <a:pt x="37" y="91"/>
                      <a:pt x="35" y="89"/>
                      <a:pt x="34" y="86"/>
                    </a:cubicBezTo>
                    <a:cubicBezTo>
                      <a:pt x="32" y="80"/>
                      <a:pt x="32" y="80"/>
                      <a:pt x="32" y="80"/>
                    </a:cubicBezTo>
                    <a:cubicBezTo>
                      <a:pt x="0" y="142"/>
                      <a:pt x="0" y="142"/>
                      <a:pt x="0" y="142"/>
                    </a:cubicBezTo>
                    <a:cubicBezTo>
                      <a:pt x="63" y="257"/>
                      <a:pt x="63" y="257"/>
                      <a:pt x="63" y="257"/>
                    </a:cubicBezTo>
                    <a:cubicBezTo>
                      <a:pt x="74" y="287"/>
                      <a:pt x="101" y="288"/>
                      <a:pt x="103" y="288"/>
                    </a:cubicBezTo>
                    <a:cubicBezTo>
                      <a:pt x="115" y="319"/>
                      <a:pt x="115" y="319"/>
                      <a:pt x="115" y="319"/>
                    </a:cubicBezTo>
                    <a:cubicBezTo>
                      <a:pt x="228" y="374"/>
                      <a:pt x="228" y="374"/>
                      <a:pt x="228" y="374"/>
                    </a:cubicBezTo>
                    <a:cubicBezTo>
                      <a:pt x="224" y="384"/>
                      <a:pt x="215" y="434"/>
                      <a:pt x="200" y="526"/>
                    </a:cubicBezTo>
                    <a:cubicBezTo>
                      <a:pt x="199" y="529"/>
                      <a:pt x="199" y="529"/>
                      <a:pt x="199" y="529"/>
                    </a:cubicBezTo>
                    <a:cubicBezTo>
                      <a:pt x="339" y="547"/>
                      <a:pt x="339" y="547"/>
                      <a:pt x="339" y="547"/>
                    </a:cubicBezTo>
                    <a:cubicBezTo>
                      <a:pt x="339" y="545"/>
                      <a:pt x="339" y="545"/>
                      <a:pt x="339" y="545"/>
                    </a:cubicBezTo>
                    <a:cubicBezTo>
                      <a:pt x="340" y="543"/>
                      <a:pt x="340" y="541"/>
                      <a:pt x="341" y="540"/>
                    </a:cubicBezTo>
                    <a:cubicBezTo>
                      <a:pt x="341" y="538"/>
                      <a:pt x="342" y="537"/>
                      <a:pt x="342" y="535"/>
                    </a:cubicBezTo>
                    <a:cubicBezTo>
                      <a:pt x="342" y="535"/>
                      <a:pt x="343" y="534"/>
                      <a:pt x="343" y="534"/>
                    </a:cubicBezTo>
                    <a:cubicBezTo>
                      <a:pt x="343" y="533"/>
                      <a:pt x="343" y="533"/>
                      <a:pt x="343" y="532"/>
                    </a:cubicBezTo>
                    <a:cubicBezTo>
                      <a:pt x="343" y="531"/>
                      <a:pt x="344" y="531"/>
                      <a:pt x="344" y="530"/>
                    </a:cubicBezTo>
                    <a:cubicBezTo>
                      <a:pt x="345" y="529"/>
                      <a:pt x="346" y="528"/>
                      <a:pt x="346" y="526"/>
                    </a:cubicBezTo>
                    <a:cubicBezTo>
                      <a:pt x="347" y="525"/>
                      <a:pt x="348" y="524"/>
                      <a:pt x="348" y="522"/>
                    </a:cubicBezTo>
                    <a:cubicBezTo>
                      <a:pt x="349" y="519"/>
                      <a:pt x="351" y="516"/>
                      <a:pt x="353" y="514"/>
                    </a:cubicBezTo>
                    <a:cubicBezTo>
                      <a:pt x="353" y="514"/>
                      <a:pt x="353" y="513"/>
                      <a:pt x="354" y="513"/>
                    </a:cubicBezTo>
                    <a:cubicBezTo>
                      <a:pt x="354" y="512"/>
                      <a:pt x="355" y="512"/>
                      <a:pt x="356" y="510"/>
                    </a:cubicBezTo>
                    <a:cubicBezTo>
                      <a:pt x="357" y="509"/>
                      <a:pt x="357" y="507"/>
                      <a:pt x="357" y="506"/>
                    </a:cubicBezTo>
                    <a:cubicBezTo>
                      <a:pt x="357" y="506"/>
                      <a:pt x="357" y="505"/>
                      <a:pt x="357" y="505"/>
                    </a:cubicBezTo>
                    <a:cubicBezTo>
                      <a:pt x="357" y="504"/>
                      <a:pt x="357" y="503"/>
                      <a:pt x="357" y="502"/>
                    </a:cubicBezTo>
                    <a:cubicBezTo>
                      <a:pt x="357" y="500"/>
                      <a:pt x="357" y="497"/>
                      <a:pt x="358" y="496"/>
                    </a:cubicBezTo>
                    <a:cubicBezTo>
                      <a:pt x="360" y="494"/>
                      <a:pt x="362" y="492"/>
                      <a:pt x="364" y="490"/>
                    </a:cubicBezTo>
                    <a:cubicBezTo>
                      <a:pt x="366" y="487"/>
                      <a:pt x="366" y="487"/>
                      <a:pt x="366" y="487"/>
                    </a:cubicBezTo>
                    <a:cubicBezTo>
                      <a:pt x="368" y="485"/>
                      <a:pt x="370" y="484"/>
                      <a:pt x="370" y="480"/>
                    </a:cubicBezTo>
                    <a:cubicBezTo>
                      <a:pt x="370" y="479"/>
                      <a:pt x="370" y="478"/>
                      <a:pt x="370" y="477"/>
                    </a:cubicBezTo>
                    <a:cubicBezTo>
                      <a:pt x="370" y="477"/>
                      <a:pt x="370" y="477"/>
                      <a:pt x="370" y="476"/>
                    </a:cubicBezTo>
                    <a:cubicBezTo>
                      <a:pt x="370" y="476"/>
                      <a:pt x="370" y="476"/>
                      <a:pt x="371" y="476"/>
                    </a:cubicBezTo>
                    <a:cubicBezTo>
                      <a:pt x="372" y="476"/>
                      <a:pt x="374" y="475"/>
                      <a:pt x="375" y="473"/>
                    </a:cubicBezTo>
                    <a:cubicBezTo>
                      <a:pt x="376" y="472"/>
                      <a:pt x="376" y="471"/>
                      <a:pt x="376" y="469"/>
                    </a:cubicBezTo>
                    <a:cubicBezTo>
                      <a:pt x="376" y="469"/>
                      <a:pt x="377" y="468"/>
                      <a:pt x="377" y="468"/>
                    </a:cubicBezTo>
                    <a:cubicBezTo>
                      <a:pt x="377" y="468"/>
                      <a:pt x="378" y="467"/>
                      <a:pt x="378" y="467"/>
                    </a:cubicBezTo>
                    <a:cubicBezTo>
                      <a:pt x="379" y="466"/>
                      <a:pt x="380" y="465"/>
                      <a:pt x="381" y="463"/>
                    </a:cubicBezTo>
                    <a:cubicBezTo>
                      <a:pt x="382" y="462"/>
                      <a:pt x="382" y="462"/>
                      <a:pt x="382" y="461"/>
                    </a:cubicBezTo>
                    <a:cubicBezTo>
                      <a:pt x="383" y="460"/>
                      <a:pt x="383" y="459"/>
                      <a:pt x="385" y="457"/>
                    </a:cubicBezTo>
                    <a:cubicBezTo>
                      <a:pt x="385" y="457"/>
                      <a:pt x="385" y="457"/>
                      <a:pt x="386" y="456"/>
                    </a:cubicBezTo>
                    <a:cubicBezTo>
                      <a:pt x="387" y="456"/>
                      <a:pt x="388" y="455"/>
                      <a:pt x="388" y="453"/>
                    </a:cubicBezTo>
                    <a:cubicBezTo>
                      <a:pt x="389" y="454"/>
                      <a:pt x="391" y="454"/>
                      <a:pt x="392" y="454"/>
                    </a:cubicBezTo>
                    <a:cubicBezTo>
                      <a:pt x="394" y="454"/>
                      <a:pt x="396" y="453"/>
                      <a:pt x="396" y="449"/>
                    </a:cubicBezTo>
                    <a:cubicBezTo>
                      <a:pt x="396" y="448"/>
                      <a:pt x="396" y="448"/>
                      <a:pt x="396" y="447"/>
                    </a:cubicBezTo>
                    <a:cubicBezTo>
                      <a:pt x="397" y="447"/>
                      <a:pt x="397" y="447"/>
                      <a:pt x="398" y="447"/>
                    </a:cubicBezTo>
                    <a:cubicBezTo>
                      <a:pt x="398" y="447"/>
                      <a:pt x="399" y="447"/>
                      <a:pt x="399" y="447"/>
                    </a:cubicBezTo>
                    <a:cubicBezTo>
                      <a:pt x="401" y="448"/>
                      <a:pt x="402" y="448"/>
                      <a:pt x="403" y="448"/>
                    </a:cubicBezTo>
                    <a:cubicBezTo>
                      <a:pt x="405" y="448"/>
                      <a:pt x="407" y="447"/>
                      <a:pt x="408" y="446"/>
                    </a:cubicBezTo>
                    <a:cubicBezTo>
                      <a:pt x="409" y="445"/>
                      <a:pt x="409" y="444"/>
                      <a:pt x="410" y="443"/>
                    </a:cubicBezTo>
                    <a:cubicBezTo>
                      <a:pt x="410" y="443"/>
                      <a:pt x="410" y="443"/>
                      <a:pt x="410" y="443"/>
                    </a:cubicBezTo>
                    <a:cubicBezTo>
                      <a:pt x="411" y="442"/>
                      <a:pt x="411" y="442"/>
                      <a:pt x="412" y="442"/>
                    </a:cubicBezTo>
                    <a:cubicBezTo>
                      <a:pt x="413" y="441"/>
                      <a:pt x="413" y="441"/>
                      <a:pt x="413" y="441"/>
                    </a:cubicBezTo>
                    <a:cubicBezTo>
                      <a:pt x="415" y="440"/>
                      <a:pt x="418" y="438"/>
                      <a:pt x="418" y="434"/>
                    </a:cubicBezTo>
                    <a:cubicBezTo>
                      <a:pt x="419" y="431"/>
                      <a:pt x="419" y="428"/>
                      <a:pt x="418" y="426"/>
                    </a:cubicBezTo>
                    <a:cubicBezTo>
                      <a:pt x="417" y="423"/>
                      <a:pt x="416" y="420"/>
                      <a:pt x="414" y="418"/>
                    </a:cubicBezTo>
                    <a:cubicBezTo>
                      <a:pt x="414" y="418"/>
                      <a:pt x="414" y="418"/>
                      <a:pt x="415" y="418"/>
                    </a:cubicBezTo>
                    <a:cubicBezTo>
                      <a:pt x="415" y="418"/>
                      <a:pt x="415" y="418"/>
                      <a:pt x="415" y="418"/>
                    </a:cubicBezTo>
                    <a:cubicBezTo>
                      <a:pt x="419" y="418"/>
                      <a:pt x="424" y="416"/>
                      <a:pt x="427" y="413"/>
                    </a:cubicBezTo>
                    <a:cubicBezTo>
                      <a:pt x="428" y="411"/>
                      <a:pt x="429" y="408"/>
                      <a:pt x="430" y="405"/>
                    </a:cubicBezTo>
                    <a:cubicBezTo>
                      <a:pt x="431" y="399"/>
                      <a:pt x="432" y="397"/>
                      <a:pt x="434" y="397"/>
                    </a:cubicBezTo>
                    <a:cubicBezTo>
                      <a:pt x="435" y="397"/>
                      <a:pt x="435" y="397"/>
                      <a:pt x="435" y="397"/>
                    </a:cubicBezTo>
                    <a:cubicBezTo>
                      <a:pt x="437" y="397"/>
                      <a:pt x="438" y="398"/>
                      <a:pt x="441" y="399"/>
                    </a:cubicBezTo>
                    <a:cubicBezTo>
                      <a:pt x="443" y="400"/>
                      <a:pt x="446" y="401"/>
                      <a:pt x="449" y="401"/>
                    </a:cubicBezTo>
                    <a:cubicBezTo>
                      <a:pt x="451" y="401"/>
                      <a:pt x="452" y="401"/>
                      <a:pt x="453" y="400"/>
                    </a:cubicBezTo>
                    <a:cubicBezTo>
                      <a:pt x="461" y="398"/>
                      <a:pt x="464" y="391"/>
                      <a:pt x="466" y="385"/>
                    </a:cubicBezTo>
                    <a:cubicBezTo>
                      <a:pt x="468" y="380"/>
                      <a:pt x="471" y="375"/>
                      <a:pt x="474" y="370"/>
                    </a:cubicBezTo>
                    <a:cubicBezTo>
                      <a:pt x="474" y="369"/>
                      <a:pt x="474" y="369"/>
                      <a:pt x="474" y="369"/>
                    </a:cubicBezTo>
                    <a:cubicBezTo>
                      <a:pt x="476" y="367"/>
                      <a:pt x="478" y="364"/>
                      <a:pt x="479" y="360"/>
                    </a:cubicBezTo>
                    <a:cubicBezTo>
                      <a:pt x="479" y="359"/>
                      <a:pt x="480" y="358"/>
                      <a:pt x="480" y="357"/>
                    </a:cubicBezTo>
                    <a:cubicBezTo>
                      <a:pt x="480" y="356"/>
                      <a:pt x="480" y="356"/>
                      <a:pt x="480" y="355"/>
                    </a:cubicBezTo>
                    <a:cubicBezTo>
                      <a:pt x="480" y="355"/>
                      <a:pt x="480" y="355"/>
                      <a:pt x="480" y="355"/>
                    </a:cubicBezTo>
                    <a:cubicBezTo>
                      <a:pt x="480" y="353"/>
                      <a:pt x="481" y="351"/>
                      <a:pt x="479" y="349"/>
                    </a:cubicBezTo>
                    <a:cubicBezTo>
                      <a:pt x="478" y="348"/>
                      <a:pt x="478" y="347"/>
                      <a:pt x="477" y="347"/>
                    </a:cubicBezTo>
                    <a:cubicBezTo>
                      <a:pt x="478" y="346"/>
                      <a:pt x="478" y="345"/>
                      <a:pt x="479" y="343"/>
                    </a:cubicBezTo>
                    <a:cubicBezTo>
                      <a:pt x="479" y="343"/>
                      <a:pt x="479" y="342"/>
                      <a:pt x="479" y="342"/>
                    </a:cubicBezTo>
                    <a:cubicBezTo>
                      <a:pt x="479" y="341"/>
                      <a:pt x="479" y="341"/>
                      <a:pt x="480" y="340"/>
                    </a:cubicBezTo>
                    <a:cubicBezTo>
                      <a:pt x="482" y="339"/>
                      <a:pt x="484" y="337"/>
                      <a:pt x="486" y="335"/>
                    </a:cubicBezTo>
                    <a:cubicBezTo>
                      <a:pt x="487" y="333"/>
                      <a:pt x="488" y="331"/>
                      <a:pt x="488" y="328"/>
                    </a:cubicBezTo>
                    <a:cubicBezTo>
                      <a:pt x="488" y="327"/>
                      <a:pt x="488" y="326"/>
                      <a:pt x="489" y="325"/>
                    </a:cubicBezTo>
                    <a:cubicBezTo>
                      <a:pt x="489" y="324"/>
                      <a:pt x="490" y="324"/>
                      <a:pt x="491" y="323"/>
                    </a:cubicBezTo>
                    <a:cubicBezTo>
                      <a:pt x="493" y="322"/>
                      <a:pt x="495" y="320"/>
                      <a:pt x="496" y="316"/>
                    </a:cubicBezTo>
                    <a:cubicBezTo>
                      <a:pt x="496" y="313"/>
                      <a:pt x="495" y="310"/>
                      <a:pt x="492" y="309"/>
                    </a:cubicBezTo>
                    <a:cubicBezTo>
                      <a:pt x="491" y="308"/>
                      <a:pt x="490" y="308"/>
                      <a:pt x="489" y="308"/>
                    </a:cubicBezTo>
                    <a:cubicBezTo>
                      <a:pt x="488" y="308"/>
                      <a:pt x="488" y="308"/>
                      <a:pt x="487" y="307"/>
                    </a:cubicBezTo>
                    <a:cubicBezTo>
                      <a:pt x="486" y="307"/>
                      <a:pt x="485" y="306"/>
                      <a:pt x="484" y="305"/>
                    </a:cubicBezTo>
                    <a:cubicBezTo>
                      <a:pt x="482" y="303"/>
                      <a:pt x="482" y="302"/>
                      <a:pt x="482" y="302"/>
                    </a:cubicBezTo>
                    <a:cubicBezTo>
                      <a:pt x="483" y="302"/>
                      <a:pt x="485" y="302"/>
                      <a:pt x="486" y="302"/>
                    </a:cubicBezTo>
                    <a:cubicBezTo>
                      <a:pt x="487" y="302"/>
                      <a:pt x="487" y="302"/>
                      <a:pt x="487" y="302"/>
                    </a:cubicBezTo>
                    <a:cubicBezTo>
                      <a:pt x="488" y="302"/>
                      <a:pt x="489" y="302"/>
                      <a:pt x="490" y="302"/>
                    </a:cubicBezTo>
                    <a:cubicBezTo>
                      <a:pt x="491" y="302"/>
                      <a:pt x="492" y="301"/>
                      <a:pt x="493" y="301"/>
                    </a:cubicBezTo>
                    <a:cubicBezTo>
                      <a:pt x="495" y="301"/>
                      <a:pt x="496" y="300"/>
                      <a:pt x="498" y="300"/>
                    </a:cubicBezTo>
                    <a:cubicBezTo>
                      <a:pt x="499" y="305"/>
                      <a:pt x="502" y="312"/>
                      <a:pt x="509" y="313"/>
                    </a:cubicBezTo>
                    <a:cubicBezTo>
                      <a:pt x="510" y="313"/>
                      <a:pt x="510" y="313"/>
                      <a:pt x="510" y="313"/>
                    </a:cubicBezTo>
                    <a:cubicBezTo>
                      <a:pt x="510" y="313"/>
                      <a:pt x="511" y="313"/>
                      <a:pt x="511" y="313"/>
                    </a:cubicBezTo>
                    <a:cubicBezTo>
                      <a:pt x="513" y="313"/>
                      <a:pt x="514" y="313"/>
                      <a:pt x="516" y="311"/>
                    </a:cubicBezTo>
                    <a:cubicBezTo>
                      <a:pt x="517" y="310"/>
                      <a:pt x="517" y="309"/>
                      <a:pt x="517" y="308"/>
                    </a:cubicBezTo>
                    <a:cubicBezTo>
                      <a:pt x="517" y="308"/>
                      <a:pt x="517" y="308"/>
                      <a:pt x="517" y="308"/>
                    </a:cubicBezTo>
                    <a:cubicBezTo>
                      <a:pt x="518" y="308"/>
                      <a:pt x="519" y="309"/>
                      <a:pt x="520" y="309"/>
                    </a:cubicBezTo>
                    <a:cubicBezTo>
                      <a:pt x="521" y="309"/>
                      <a:pt x="521" y="309"/>
                      <a:pt x="522" y="309"/>
                    </a:cubicBezTo>
                    <a:cubicBezTo>
                      <a:pt x="523" y="308"/>
                      <a:pt x="525" y="307"/>
                      <a:pt x="526" y="305"/>
                    </a:cubicBezTo>
                    <a:cubicBezTo>
                      <a:pt x="526" y="304"/>
                      <a:pt x="526" y="304"/>
                      <a:pt x="526" y="303"/>
                    </a:cubicBezTo>
                    <a:cubicBezTo>
                      <a:pt x="527" y="304"/>
                      <a:pt x="528" y="304"/>
                      <a:pt x="528" y="304"/>
                    </a:cubicBezTo>
                    <a:cubicBezTo>
                      <a:pt x="529" y="305"/>
                      <a:pt x="530" y="305"/>
                      <a:pt x="531" y="305"/>
                    </a:cubicBezTo>
                    <a:cubicBezTo>
                      <a:pt x="535" y="305"/>
                      <a:pt x="537" y="301"/>
                      <a:pt x="538" y="299"/>
                    </a:cubicBezTo>
                    <a:cubicBezTo>
                      <a:pt x="539" y="298"/>
                      <a:pt x="539" y="297"/>
                      <a:pt x="540" y="297"/>
                    </a:cubicBezTo>
                    <a:cubicBezTo>
                      <a:pt x="541" y="296"/>
                      <a:pt x="541" y="295"/>
                      <a:pt x="542" y="294"/>
                    </a:cubicBezTo>
                    <a:cubicBezTo>
                      <a:pt x="542" y="293"/>
                      <a:pt x="543" y="293"/>
                      <a:pt x="543" y="292"/>
                    </a:cubicBezTo>
                    <a:cubicBezTo>
                      <a:pt x="544" y="292"/>
                      <a:pt x="545" y="291"/>
                      <a:pt x="545" y="291"/>
                    </a:cubicBezTo>
                    <a:cubicBezTo>
                      <a:pt x="547" y="290"/>
                      <a:pt x="549" y="289"/>
                      <a:pt x="550" y="286"/>
                    </a:cubicBezTo>
                    <a:cubicBezTo>
                      <a:pt x="551" y="285"/>
                      <a:pt x="551" y="284"/>
                      <a:pt x="552" y="283"/>
                    </a:cubicBezTo>
                    <a:cubicBezTo>
                      <a:pt x="552" y="281"/>
                      <a:pt x="552" y="280"/>
                      <a:pt x="553" y="280"/>
                    </a:cubicBezTo>
                    <a:cubicBezTo>
                      <a:pt x="553" y="279"/>
                      <a:pt x="554" y="279"/>
                      <a:pt x="555" y="278"/>
                    </a:cubicBezTo>
                    <a:cubicBezTo>
                      <a:pt x="556" y="278"/>
                      <a:pt x="558" y="277"/>
                      <a:pt x="559" y="276"/>
                    </a:cubicBezTo>
                    <a:cubicBezTo>
                      <a:pt x="562" y="272"/>
                      <a:pt x="562" y="268"/>
                      <a:pt x="561" y="264"/>
                    </a:cubicBezTo>
                    <a:cubicBezTo>
                      <a:pt x="561" y="263"/>
                      <a:pt x="561" y="262"/>
                      <a:pt x="561" y="261"/>
                    </a:cubicBezTo>
                    <a:cubicBezTo>
                      <a:pt x="561" y="261"/>
                      <a:pt x="561" y="260"/>
                      <a:pt x="561" y="260"/>
                    </a:cubicBezTo>
                    <a:cubicBezTo>
                      <a:pt x="562" y="259"/>
                      <a:pt x="562" y="257"/>
                      <a:pt x="561" y="255"/>
                    </a:cubicBezTo>
                    <a:cubicBezTo>
                      <a:pt x="560" y="253"/>
                      <a:pt x="558" y="251"/>
                      <a:pt x="556" y="248"/>
                    </a:cubicBezTo>
                    <a:cubicBezTo>
                      <a:pt x="555" y="247"/>
                      <a:pt x="554" y="246"/>
                      <a:pt x="552" y="244"/>
                    </a:cubicBezTo>
                    <a:cubicBezTo>
                      <a:pt x="551" y="242"/>
                      <a:pt x="550" y="241"/>
                      <a:pt x="549" y="239"/>
                    </a:cubicBezTo>
                    <a:cubicBezTo>
                      <a:pt x="548" y="238"/>
                      <a:pt x="547" y="237"/>
                      <a:pt x="547" y="235"/>
                    </a:cubicBezTo>
                    <a:cubicBezTo>
                      <a:pt x="547" y="234"/>
                      <a:pt x="546" y="232"/>
                      <a:pt x="545" y="231"/>
                    </a:cubicBezTo>
                    <a:cubicBezTo>
                      <a:pt x="545" y="230"/>
                      <a:pt x="544" y="229"/>
                      <a:pt x="543" y="228"/>
                    </a:cubicBezTo>
                    <a:cubicBezTo>
                      <a:pt x="542" y="227"/>
                      <a:pt x="540" y="224"/>
                      <a:pt x="540" y="223"/>
                    </a:cubicBezTo>
                    <a:cubicBezTo>
                      <a:pt x="540" y="223"/>
                      <a:pt x="540" y="223"/>
                      <a:pt x="540" y="223"/>
                    </a:cubicBezTo>
                    <a:cubicBezTo>
                      <a:pt x="540" y="223"/>
                      <a:pt x="541" y="223"/>
                      <a:pt x="541" y="223"/>
                    </a:cubicBezTo>
                    <a:cubicBezTo>
                      <a:pt x="542" y="223"/>
                      <a:pt x="543" y="223"/>
                      <a:pt x="544" y="223"/>
                    </a:cubicBezTo>
                    <a:cubicBezTo>
                      <a:pt x="546" y="223"/>
                      <a:pt x="547" y="222"/>
                      <a:pt x="549" y="221"/>
                    </a:cubicBezTo>
                    <a:cubicBezTo>
                      <a:pt x="550" y="220"/>
                      <a:pt x="551" y="218"/>
                      <a:pt x="553" y="217"/>
                    </a:cubicBezTo>
                    <a:cubicBezTo>
                      <a:pt x="555" y="214"/>
                      <a:pt x="556" y="212"/>
                      <a:pt x="556" y="209"/>
                    </a:cubicBezTo>
                    <a:cubicBezTo>
                      <a:pt x="556" y="203"/>
                      <a:pt x="552" y="203"/>
                      <a:pt x="550" y="203"/>
                    </a:cubicBezTo>
                    <a:cubicBezTo>
                      <a:pt x="549" y="203"/>
                      <a:pt x="549" y="203"/>
                      <a:pt x="548" y="202"/>
                    </a:cubicBezTo>
                    <a:cubicBezTo>
                      <a:pt x="548" y="202"/>
                      <a:pt x="548" y="202"/>
                      <a:pt x="548" y="202"/>
                    </a:cubicBezTo>
                    <a:cubicBezTo>
                      <a:pt x="549" y="200"/>
                      <a:pt x="552" y="197"/>
                      <a:pt x="551" y="193"/>
                    </a:cubicBezTo>
                    <a:cubicBezTo>
                      <a:pt x="551" y="192"/>
                      <a:pt x="550" y="190"/>
                      <a:pt x="548" y="189"/>
                    </a:cubicBezTo>
                    <a:cubicBezTo>
                      <a:pt x="546" y="188"/>
                      <a:pt x="544" y="187"/>
                      <a:pt x="542" y="187"/>
                    </a:cubicBezTo>
                    <a:cubicBezTo>
                      <a:pt x="540" y="187"/>
                      <a:pt x="539" y="186"/>
                      <a:pt x="538" y="185"/>
                    </a:cubicBezTo>
                    <a:cubicBezTo>
                      <a:pt x="537" y="185"/>
                      <a:pt x="536" y="184"/>
                      <a:pt x="536" y="184"/>
                    </a:cubicBezTo>
                    <a:cubicBezTo>
                      <a:pt x="535" y="183"/>
                      <a:pt x="534" y="181"/>
                      <a:pt x="533" y="180"/>
                    </a:cubicBezTo>
                    <a:cubicBezTo>
                      <a:pt x="532" y="180"/>
                      <a:pt x="532" y="180"/>
                      <a:pt x="532" y="180"/>
                    </a:cubicBezTo>
                    <a:cubicBezTo>
                      <a:pt x="532" y="180"/>
                      <a:pt x="532" y="179"/>
                      <a:pt x="532" y="179"/>
                    </a:cubicBezTo>
                    <a:cubicBezTo>
                      <a:pt x="533" y="176"/>
                      <a:pt x="533" y="174"/>
                      <a:pt x="532" y="173"/>
                    </a:cubicBezTo>
                    <a:cubicBezTo>
                      <a:pt x="531" y="172"/>
                      <a:pt x="530" y="170"/>
                      <a:pt x="526" y="170"/>
                    </a:cubicBezTo>
                    <a:cubicBezTo>
                      <a:pt x="523" y="170"/>
                      <a:pt x="520" y="171"/>
                      <a:pt x="519" y="172"/>
                    </a:cubicBezTo>
                    <a:cubicBezTo>
                      <a:pt x="518" y="173"/>
                      <a:pt x="517" y="173"/>
                      <a:pt x="516" y="173"/>
                    </a:cubicBezTo>
                    <a:cubicBezTo>
                      <a:pt x="515" y="173"/>
                      <a:pt x="515" y="173"/>
                      <a:pt x="514" y="173"/>
                    </a:cubicBezTo>
                    <a:cubicBezTo>
                      <a:pt x="513" y="172"/>
                      <a:pt x="513" y="172"/>
                      <a:pt x="512" y="171"/>
                    </a:cubicBezTo>
                    <a:cubicBezTo>
                      <a:pt x="511" y="170"/>
                      <a:pt x="510" y="169"/>
                      <a:pt x="508" y="168"/>
                    </a:cubicBezTo>
                    <a:cubicBezTo>
                      <a:pt x="508" y="168"/>
                      <a:pt x="508" y="168"/>
                      <a:pt x="507" y="168"/>
                    </a:cubicBezTo>
                    <a:cubicBezTo>
                      <a:pt x="509" y="168"/>
                      <a:pt x="510" y="168"/>
                      <a:pt x="511" y="168"/>
                    </a:cubicBezTo>
                    <a:cubicBezTo>
                      <a:pt x="513" y="168"/>
                      <a:pt x="516" y="168"/>
                      <a:pt x="518" y="167"/>
                    </a:cubicBezTo>
                    <a:cubicBezTo>
                      <a:pt x="519" y="167"/>
                      <a:pt x="520" y="167"/>
                      <a:pt x="520" y="167"/>
                    </a:cubicBezTo>
                    <a:cubicBezTo>
                      <a:pt x="521" y="167"/>
                      <a:pt x="522" y="167"/>
                      <a:pt x="524" y="168"/>
                    </a:cubicBezTo>
                    <a:cubicBezTo>
                      <a:pt x="525" y="168"/>
                      <a:pt x="526" y="169"/>
                      <a:pt x="526" y="169"/>
                    </a:cubicBezTo>
                    <a:cubicBezTo>
                      <a:pt x="528" y="170"/>
                      <a:pt x="530" y="170"/>
                      <a:pt x="531" y="170"/>
                    </a:cubicBezTo>
                    <a:cubicBezTo>
                      <a:pt x="535" y="170"/>
                      <a:pt x="538" y="168"/>
                      <a:pt x="540" y="165"/>
                    </a:cubicBezTo>
                    <a:cubicBezTo>
                      <a:pt x="543" y="162"/>
                      <a:pt x="547" y="160"/>
                      <a:pt x="551" y="160"/>
                    </a:cubicBezTo>
                    <a:cubicBezTo>
                      <a:pt x="552" y="160"/>
                      <a:pt x="554" y="161"/>
                      <a:pt x="555" y="161"/>
                    </a:cubicBezTo>
                    <a:cubicBezTo>
                      <a:pt x="557" y="161"/>
                      <a:pt x="558" y="162"/>
                      <a:pt x="560" y="162"/>
                    </a:cubicBezTo>
                    <a:cubicBezTo>
                      <a:pt x="563" y="163"/>
                      <a:pt x="567" y="165"/>
                      <a:pt x="571" y="165"/>
                    </a:cubicBezTo>
                    <a:cubicBezTo>
                      <a:pt x="573" y="165"/>
                      <a:pt x="575" y="164"/>
                      <a:pt x="577" y="164"/>
                    </a:cubicBezTo>
                    <a:cubicBezTo>
                      <a:pt x="581" y="162"/>
                      <a:pt x="582" y="159"/>
                      <a:pt x="582" y="157"/>
                    </a:cubicBezTo>
                    <a:cubicBezTo>
                      <a:pt x="583" y="152"/>
                      <a:pt x="579" y="147"/>
                      <a:pt x="578" y="146"/>
                    </a:cubicBezTo>
                    <a:cubicBezTo>
                      <a:pt x="579" y="146"/>
                      <a:pt x="579" y="147"/>
                      <a:pt x="580" y="147"/>
                    </a:cubicBezTo>
                    <a:cubicBezTo>
                      <a:pt x="582" y="147"/>
                      <a:pt x="583" y="148"/>
                      <a:pt x="585" y="148"/>
                    </a:cubicBezTo>
                    <a:cubicBezTo>
                      <a:pt x="585" y="148"/>
                      <a:pt x="586" y="148"/>
                      <a:pt x="586" y="148"/>
                    </a:cubicBezTo>
                    <a:cubicBezTo>
                      <a:pt x="587" y="147"/>
                      <a:pt x="587" y="147"/>
                      <a:pt x="588" y="147"/>
                    </a:cubicBezTo>
                    <a:cubicBezTo>
                      <a:pt x="588" y="147"/>
                      <a:pt x="589" y="148"/>
                      <a:pt x="589" y="148"/>
                    </a:cubicBezTo>
                    <a:cubicBezTo>
                      <a:pt x="589" y="148"/>
                      <a:pt x="589" y="148"/>
                      <a:pt x="589" y="148"/>
                    </a:cubicBezTo>
                    <a:cubicBezTo>
                      <a:pt x="589" y="148"/>
                      <a:pt x="589" y="148"/>
                      <a:pt x="589" y="150"/>
                    </a:cubicBezTo>
                    <a:cubicBezTo>
                      <a:pt x="589" y="150"/>
                      <a:pt x="589" y="151"/>
                      <a:pt x="589" y="151"/>
                    </a:cubicBezTo>
                    <a:cubicBezTo>
                      <a:pt x="589" y="153"/>
                      <a:pt x="588" y="157"/>
                      <a:pt x="591" y="160"/>
                    </a:cubicBezTo>
                    <a:cubicBezTo>
                      <a:pt x="592" y="160"/>
                      <a:pt x="594" y="161"/>
                      <a:pt x="595" y="161"/>
                    </a:cubicBezTo>
                    <a:cubicBezTo>
                      <a:pt x="596" y="161"/>
                      <a:pt x="597" y="161"/>
                      <a:pt x="598" y="160"/>
                    </a:cubicBezTo>
                    <a:cubicBezTo>
                      <a:pt x="599" y="160"/>
                      <a:pt x="599" y="160"/>
                      <a:pt x="600" y="160"/>
                    </a:cubicBezTo>
                    <a:cubicBezTo>
                      <a:pt x="600" y="160"/>
                      <a:pt x="600" y="160"/>
                      <a:pt x="600" y="160"/>
                    </a:cubicBezTo>
                    <a:cubicBezTo>
                      <a:pt x="600" y="160"/>
                      <a:pt x="600" y="160"/>
                      <a:pt x="600" y="160"/>
                    </a:cubicBezTo>
                    <a:cubicBezTo>
                      <a:pt x="600" y="160"/>
                      <a:pt x="600" y="160"/>
                      <a:pt x="600" y="160"/>
                    </a:cubicBezTo>
                    <a:cubicBezTo>
                      <a:pt x="600" y="160"/>
                      <a:pt x="601" y="161"/>
                      <a:pt x="601" y="162"/>
                    </a:cubicBezTo>
                    <a:cubicBezTo>
                      <a:pt x="601" y="163"/>
                      <a:pt x="601" y="163"/>
                      <a:pt x="601" y="163"/>
                    </a:cubicBezTo>
                    <a:cubicBezTo>
                      <a:pt x="601" y="167"/>
                      <a:pt x="603" y="168"/>
                      <a:pt x="606" y="168"/>
                    </a:cubicBezTo>
                    <a:cubicBezTo>
                      <a:pt x="606" y="168"/>
                      <a:pt x="607" y="169"/>
                      <a:pt x="607" y="169"/>
                    </a:cubicBezTo>
                    <a:cubicBezTo>
                      <a:pt x="608" y="169"/>
                      <a:pt x="608" y="170"/>
                      <a:pt x="609" y="170"/>
                    </a:cubicBezTo>
                    <a:cubicBezTo>
                      <a:pt x="610" y="171"/>
                      <a:pt x="611" y="173"/>
                      <a:pt x="613" y="174"/>
                    </a:cubicBezTo>
                    <a:cubicBezTo>
                      <a:pt x="615" y="174"/>
                      <a:pt x="617" y="174"/>
                      <a:pt x="618" y="174"/>
                    </a:cubicBezTo>
                    <a:cubicBezTo>
                      <a:pt x="620" y="174"/>
                      <a:pt x="621" y="174"/>
                      <a:pt x="622" y="175"/>
                    </a:cubicBezTo>
                    <a:cubicBezTo>
                      <a:pt x="623" y="177"/>
                      <a:pt x="623" y="178"/>
                      <a:pt x="623" y="179"/>
                    </a:cubicBezTo>
                    <a:cubicBezTo>
                      <a:pt x="623" y="179"/>
                      <a:pt x="622" y="180"/>
                      <a:pt x="622" y="181"/>
                    </a:cubicBezTo>
                    <a:cubicBezTo>
                      <a:pt x="621" y="181"/>
                      <a:pt x="620" y="181"/>
                      <a:pt x="619" y="182"/>
                    </a:cubicBezTo>
                    <a:cubicBezTo>
                      <a:pt x="617" y="182"/>
                      <a:pt x="614" y="183"/>
                      <a:pt x="612" y="187"/>
                    </a:cubicBezTo>
                    <a:cubicBezTo>
                      <a:pt x="611" y="190"/>
                      <a:pt x="611" y="197"/>
                      <a:pt x="613" y="200"/>
                    </a:cubicBezTo>
                    <a:cubicBezTo>
                      <a:pt x="614" y="202"/>
                      <a:pt x="616" y="203"/>
                      <a:pt x="618" y="203"/>
                    </a:cubicBezTo>
                    <a:cubicBezTo>
                      <a:pt x="619" y="203"/>
                      <a:pt x="621" y="203"/>
                      <a:pt x="622" y="202"/>
                    </a:cubicBezTo>
                    <a:cubicBezTo>
                      <a:pt x="626" y="199"/>
                      <a:pt x="628" y="195"/>
                      <a:pt x="630" y="192"/>
                    </a:cubicBezTo>
                    <a:cubicBezTo>
                      <a:pt x="631" y="189"/>
                      <a:pt x="633" y="187"/>
                      <a:pt x="635" y="185"/>
                    </a:cubicBezTo>
                    <a:cubicBezTo>
                      <a:pt x="636" y="185"/>
                      <a:pt x="638" y="184"/>
                      <a:pt x="638" y="184"/>
                    </a:cubicBezTo>
                    <a:cubicBezTo>
                      <a:pt x="638" y="184"/>
                      <a:pt x="638" y="185"/>
                      <a:pt x="638" y="185"/>
                    </a:cubicBezTo>
                    <a:cubicBezTo>
                      <a:pt x="638" y="187"/>
                      <a:pt x="638" y="188"/>
                      <a:pt x="638" y="189"/>
                    </a:cubicBezTo>
                    <a:cubicBezTo>
                      <a:pt x="638" y="192"/>
                      <a:pt x="639" y="194"/>
                      <a:pt x="641" y="197"/>
                    </a:cubicBezTo>
                    <a:cubicBezTo>
                      <a:pt x="643" y="198"/>
                      <a:pt x="646" y="201"/>
                      <a:pt x="649" y="201"/>
                    </a:cubicBezTo>
                    <a:cubicBezTo>
                      <a:pt x="650" y="201"/>
                      <a:pt x="650" y="201"/>
                      <a:pt x="650" y="201"/>
                    </a:cubicBezTo>
                    <a:cubicBezTo>
                      <a:pt x="650" y="201"/>
                      <a:pt x="650" y="201"/>
                      <a:pt x="650" y="201"/>
                    </a:cubicBezTo>
                    <a:cubicBezTo>
                      <a:pt x="652" y="201"/>
                      <a:pt x="652" y="200"/>
                      <a:pt x="653" y="200"/>
                    </a:cubicBezTo>
                    <a:cubicBezTo>
                      <a:pt x="653" y="205"/>
                      <a:pt x="656" y="207"/>
                      <a:pt x="657" y="207"/>
                    </a:cubicBezTo>
                    <a:cubicBezTo>
                      <a:pt x="658" y="208"/>
                      <a:pt x="659" y="208"/>
                      <a:pt x="660" y="208"/>
                    </a:cubicBezTo>
                    <a:cubicBezTo>
                      <a:pt x="661" y="208"/>
                      <a:pt x="662" y="208"/>
                      <a:pt x="663" y="207"/>
                    </a:cubicBezTo>
                    <a:cubicBezTo>
                      <a:pt x="664" y="207"/>
                      <a:pt x="664" y="207"/>
                      <a:pt x="665" y="207"/>
                    </a:cubicBezTo>
                    <a:cubicBezTo>
                      <a:pt x="665" y="207"/>
                      <a:pt x="665" y="207"/>
                      <a:pt x="665" y="207"/>
                    </a:cubicBezTo>
                    <a:cubicBezTo>
                      <a:pt x="667" y="208"/>
                      <a:pt x="669" y="212"/>
                      <a:pt x="671" y="215"/>
                    </a:cubicBezTo>
                    <a:cubicBezTo>
                      <a:pt x="672" y="217"/>
                      <a:pt x="673" y="219"/>
                      <a:pt x="675" y="221"/>
                    </a:cubicBezTo>
                    <a:cubicBezTo>
                      <a:pt x="677" y="223"/>
                      <a:pt x="677" y="223"/>
                      <a:pt x="677" y="223"/>
                    </a:cubicBezTo>
                    <a:cubicBezTo>
                      <a:pt x="679" y="226"/>
                      <a:pt x="682" y="229"/>
                      <a:pt x="684" y="233"/>
                    </a:cubicBezTo>
                    <a:cubicBezTo>
                      <a:pt x="685" y="236"/>
                      <a:pt x="687" y="241"/>
                      <a:pt x="686" y="244"/>
                    </a:cubicBezTo>
                    <a:cubicBezTo>
                      <a:pt x="686" y="245"/>
                      <a:pt x="685" y="246"/>
                      <a:pt x="684" y="248"/>
                    </a:cubicBezTo>
                    <a:cubicBezTo>
                      <a:pt x="682" y="250"/>
                      <a:pt x="680" y="252"/>
                      <a:pt x="680" y="256"/>
                    </a:cubicBezTo>
                    <a:cubicBezTo>
                      <a:pt x="680" y="258"/>
                      <a:pt x="680" y="260"/>
                      <a:pt x="682" y="262"/>
                    </a:cubicBezTo>
                    <a:cubicBezTo>
                      <a:pt x="680" y="262"/>
                      <a:pt x="678" y="263"/>
                      <a:pt x="677" y="265"/>
                    </a:cubicBezTo>
                    <a:cubicBezTo>
                      <a:pt x="676" y="266"/>
                      <a:pt x="675" y="268"/>
                      <a:pt x="675" y="269"/>
                    </a:cubicBezTo>
                    <a:cubicBezTo>
                      <a:pt x="675" y="270"/>
                      <a:pt x="674" y="271"/>
                      <a:pt x="674" y="271"/>
                    </a:cubicBezTo>
                    <a:cubicBezTo>
                      <a:pt x="673" y="273"/>
                      <a:pt x="672" y="275"/>
                      <a:pt x="671" y="277"/>
                    </a:cubicBezTo>
                    <a:cubicBezTo>
                      <a:pt x="669" y="281"/>
                      <a:pt x="666" y="285"/>
                      <a:pt x="667" y="290"/>
                    </a:cubicBezTo>
                    <a:cubicBezTo>
                      <a:pt x="669" y="296"/>
                      <a:pt x="674" y="298"/>
                      <a:pt x="678" y="300"/>
                    </a:cubicBezTo>
                    <a:cubicBezTo>
                      <a:pt x="681" y="302"/>
                      <a:pt x="684" y="303"/>
                      <a:pt x="686" y="305"/>
                    </a:cubicBezTo>
                    <a:cubicBezTo>
                      <a:pt x="686" y="306"/>
                      <a:pt x="686" y="306"/>
                      <a:pt x="686" y="307"/>
                    </a:cubicBezTo>
                    <a:cubicBezTo>
                      <a:pt x="686" y="307"/>
                      <a:pt x="684" y="308"/>
                      <a:pt x="681" y="309"/>
                    </a:cubicBezTo>
                    <a:cubicBezTo>
                      <a:pt x="680" y="309"/>
                      <a:pt x="680" y="309"/>
                      <a:pt x="679" y="309"/>
                    </a:cubicBezTo>
                    <a:cubicBezTo>
                      <a:pt x="678" y="310"/>
                      <a:pt x="676" y="310"/>
                      <a:pt x="675" y="310"/>
                    </a:cubicBezTo>
                    <a:cubicBezTo>
                      <a:pt x="672" y="312"/>
                      <a:pt x="671" y="314"/>
                      <a:pt x="669" y="315"/>
                    </a:cubicBezTo>
                    <a:cubicBezTo>
                      <a:pt x="669" y="316"/>
                      <a:pt x="668" y="317"/>
                      <a:pt x="668" y="317"/>
                    </a:cubicBezTo>
                    <a:cubicBezTo>
                      <a:pt x="667" y="318"/>
                      <a:pt x="666" y="319"/>
                      <a:pt x="665" y="320"/>
                    </a:cubicBezTo>
                    <a:cubicBezTo>
                      <a:pt x="664" y="321"/>
                      <a:pt x="664" y="321"/>
                      <a:pt x="664" y="321"/>
                    </a:cubicBezTo>
                    <a:cubicBezTo>
                      <a:pt x="662" y="322"/>
                      <a:pt x="659" y="323"/>
                      <a:pt x="655" y="323"/>
                    </a:cubicBezTo>
                    <a:cubicBezTo>
                      <a:pt x="655" y="323"/>
                      <a:pt x="655" y="323"/>
                      <a:pt x="655" y="323"/>
                    </a:cubicBezTo>
                    <a:cubicBezTo>
                      <a:pt x="652" y="323"/>
                      <a:pt x="649" y="322"/>
                      <a:pt x="645" y="322"/>
                    </a:cubicBezTo>
                    <a:cubicBezTo>
                      <a:pt x="642" y="321"/>
                      <a:pt x="638" y="321"/>
                      <a:pt x="634" y="321"/>
                    </a:cubicBezTo>
                    <a:cubicBezTo>
                      <a:pt x="632" y="321"/>
                      <a:pt x="630" y="321"/>
                      <a:pt x="628" y="321"/>
                    </a:cubicBezTo>
                    <a:cubicBezTo>
                      <a:pt x="626" y="322"/>
                      <a:pt x="626" y="322"/>
                      <a:pt x="626" y="322"/>
                    </a:cubicBezTo>
                    <a:cubicBezTo>
                      <a:pt x="626" y="324"/>
                      <a:pt x="626" y="324"/>
                      <a:pt x="626" y="324"/>
                    </a:cubicBezTo>
                    <a:cubicBezTo>
                      <a:pt x="625" y="325"/>
                      <a:pt x="625" y="325"/>
                      <a:pt x="625" y="325"/>
                    </a:cubicBezTo>
                    <a:cubicBezTo>
                      <a:pt x="625" y="326"/>
                      <a:pt x="625" y="328"/>
                      <a:pt x="626" y="329"/>
                    </a:cubicBezTo>
                    <a:cubicBezTo>
                      <a:pt x="626" y="331"/>
                      <a:pt x="627" y="332"/>
                      <a:pt x="628" y="332"/>
                    </a:cubicBezTo>
                    <a:cubicBezTo>
                      <a:pt x="628" y="332"/>
                      <a:pt x="628" y="332"/>
                      <a:pt x="628" y="332"/>
                    </a:cubicBezTo>
                    <a:cubicBezTo>
                      <a:pt x="629" y="334"/>
                      <a:pt x="629" y="334"/>
                      <a:pt x="628" y="335"/>
                    </a:cubicBezTo>
                    <a:cubicBezTo>
                      <a:pt x="627" y="335"/>
                      <a:pt x="627" y="336"/>
                      <a:pt x="626" y="336"/>
                    </a:cubicBezTo>
                    <a:cubicBezTo>
                      <a:pt x="625" y="337"/>
                      <a:pt x="623" y="338"/>
                      <a:pt x="621" y="342"/>
                    </a:cubicBezTo>
                    <a:cubicBezTo>
                      <a:pt x="621" y="343"/>
                      <a:pt x="621" y="343"/>
                      <a:pt x="621" y="344"/>
                    </a:cubicBezTo>
                    <a:cubicBezTo>
                      <a:pt x="621" y="345"/>
                      <a:pt x="621" y="345"/>
                      <a:pt x="620" y="346"/>
                    </a:cubicBezTo>
                    <a:cubicBezTo>
                      <a:pt x="620" y="347"/>
                      <a:pt x="620" y="347"/>
                      <a:pt x="620" y="347"/>
                    </a:cubicBezTo>
                    <a:cubicBezTo>
                      <a:pt x="619" y="349"/>
                      <a:pt x="619" y="350"/>
                      <a:pt x="619" y="352"/>
                    </a:cubicBezTo>
                    <a:cubicBezTo>
                      <a:pt x="619" y="353"/>
                      <a:pt x="620" y="354"/>
                      <a:pt x="620" y="355"/>
                    </a:cubicBezTo>
                    <a:cubicBezTo>
                      <a:pt x="620" y="358"/>
                      <a:pt x="620" y="361"/>
                      <a:pt x="624" y="365"/>
                    </a:cubicBezTo>
                    <a:cubicBezTo>
                      <a:pt x="627" y="369"/>
                      <a:pt x="632" y="371"/>
                      <a:pt x="637" y="372"/>
                    </a:cubicBezTo>
                    <a:cubicBezTo>
                      <a:pt x="638" y="373"/>
                      <a:pt x="639" y="373"/>
                      <a:pt x="640" y="373"/>
                    </a:cubicBezTo>
                    <a:cubicBezTo>
                      <a:pt x="644" y="373"/>
                      <a:pt x="647" y="371"/>
                      <a:pt x="649" y="370"/>
                    </a:cubicBezTo>
                    <a:cubicBezTo>
                      <a:pt x="650" y="369"/>
                      <a:pt x="651" y="369"/>
                      <a:pt x="652" y="368"/>
                    </a:cubicBezTo>
                    <a:cubicBezTo>
                      <a:pt x="655" y="367"/>
                      <a:pt x="658" y="365"/>
                      <a:pt x="662" y="362"/>
                    </a:cubicBezTo>
                    <a:cubicBezTo>
                      <a:pt x="664" y="360"/>
                      <a:pt x="665" y="358"/>
                      <a:pt x="665" y="357"/>
                    </a:cubicBezTo>
                    <a:cubicBezTo>
                      <a:pt x="666" y="356"/>
                      <a:pt x="666" y="355"/>
                      <a:pt x="666" y="355"/>
                    </a:cubicBezTo>
                    <a:cubicBezTo>
                      <a:pt x="667" y="355"/>
                      <a:pt x="667" y="355"/>
                      <a:pt x="667" y="355"/>
                    </a:cubicBezTo>
                    <a:cubicBezTo>
                      <a:pt x="668" y="355"/>
                      <a:pt x="669" y="355"/>
                      <a:pt x="670" y="356"/>
                    </a:cubicBezTo>
                    <a:cubicBezTo>
                      <a:pt x="671" y="356"/>
                      <a:pt x="671" y="356"/>
                      <a:pt x="671" y="356"/>
                    </a:cubicBezTo>
                    <a:cubicBezTo>
                      <a:pt x="673" y="356"/>
                      <a:pt x="675" y="357"/>
                      <a:pt x="676" y="357"/>
                    </a:cubicBezTo>
                    <a:cubicBezTo>
                      <a:pt x="680" y="357"/>
                      <a:pt x="684" y="355"/>
                      <a:pt x="685" y="353"/>
                    </a:cubicBezTo>
                    <a:cubicBezTo>
                      <a:pt x="686" y="351"/>
                      <a:pt x="686" y="350"/>
                      <a:pt x="685" y="348"/>
                    </a:cubicBezTo>
                    <a:cubicBezTo>
                      <a:pt x="686" y="347"/>
                      <a:pt x="686" y="347"/>
                      <a:pt x="686" y="347"/>
                    </a:cubicBezTo>
                    <a:cubicBezTo>
                      <a:pt x="687" y="348"/>
                      <a:pt x="688" y="350"/>
                      <a:pt x="691" y="351"/>
                    </a:cubicBezTo>
                    <a:cubicBezTo>
                      <a:pt x="691" y="351"/>
                      <a:pt x="691" y="351"/>
                      <a:pt x="691" y="351"/>
                    </a:cubicBezTo>
                    <a:cubicBezTo>
                      <a:pt x="692" y="351"/>
                      <a:pt x="692" y="351"/>
                      <a:pt x="692" y="351"/>
                    </a:cubicBezTo>
                    <a:cubicBezTo>
                      <a:pt x="695" y="351"/>
                      <a:pt x="696" y="348"/>
                      <a:pt x="697" y="347"/>
                    </a:cubicBezTo>
                    <a:cubicBezTo>
                      <a:pt x="697" y="346"/>
                      <a:pt x="697" y="346"/>
                      <a:pt x="697" y="346"/>
                    </a:cubicBezTo>
                    <a:cubicBezTo>
                      <a:pt x="698" y="346"/>
                      <a:pt x="698" y="347"/>
                      <a:pt x="698" y="348"/>
                    </a:cubicBezTo>
                    <a:cubicBezTo>
                      <a:pt x="699" y="348"/>
                      <a:pt x="699" y="348"/>
                      <a:pt x="699" y="348"/>
                    </a:cubicBezTo>
                    <a:cubicBezTo>
                      <a:pt x="700" y="350"/>
                      <a:pt x="702" y="352"/>
                      <a:pt x="703" y="353"/>
                    </a:cubicBezTo>
                    <a:cubicBezTo>
                      <a:pt x="704" y="354"/>
                      <a:pt x="704" y="354"/>
                      <a:pt x="705" y="355"/>
                    </a:cubicBezTo>
                    <a:cubicBezTo>
                      <a:pt x="707" y="357"/>
                      <a:pt x="709" y="358"/>
                      <a:pt x="711" y="359"/>
                    </a:cubicBezTo>
                    <a:cubicBezTo>
                      <a:pt x="713" y="360"/>
                      <a:pt x="713" y="360"/>
                      <a:pt x="713" y="360"/>
                    </a:cubicBezTo>
                    <a:cubicBezTo>
                      <a:pt x="715" y="361"/>
                      <a:pt x="716" y="362"/>
                      <a:pt x="717" y="364"/>
                    </a:cubicBezTo>
                    <a:cubicBezTo>
                      <a:pt x="717" y="364"/>
                      <a:pt x="717" y="364"/>
                      <a:pt x="717" y="364"/>
                    </a:cubicBezTo>
                    <a:cubicBezTo>
                      <a:pt x="719" y="367"/>
                      <a:pt x="721" y="368"/>
                      <a:pt x="724" y="368"/>
                    </a:cubicBezTo>
                    <a:cubicBezTo>
                      <a:pt x="724" y="368"/>
                      <a:pt x="725" y="368"/>
                      <a:pt x="726" y="368"/>
                    </a:cubicBezTo>
                    <a:cubicBezTo>
                      <a:pt x="727" y="368"/>
                      <a:pt x="727" y="368"/>
                      <a:pt x="728" y="369"/>
                    </a:cubicBezTo>
                    <a:cubicBezTo>
                      <a:pt x="729" y="369"/>
                      <a:pt x="731" y="370"/>
                      <a:pt x="733" y="370"/>
                    </a:cubicBezTo>
                    <a:cubicBezTo>
                      <a:pt x="733" y="370"/>
                      <a:pt x="733" y="370"/>
                      <a:pt x="733" y="370"/>
                    </a:cubicBezTo>
                    <a:cubicBezTo>
                      <a:pt x="734" y="370"/>
                      <a:pt x="735" y="370"/>
                      <a:pt x="737" y="370"/>
                    </a:cubicBezTo>
                    <a:cubicBezTo>
                      <a:pt x="739" y="370"/>
                      <a:pt x="740" y="370"/>
                      <a:pt x="742" y="370"/>
                    </a:cubicBezTo>
                    <a:cubicBezTo>
                      <a:pt x="741" y="371"/>
                      <a:pt x="741" y="371"/>
                      <a:pt x="740" y="372"/>
                    </a:cubicBezTo>
                    <a:cubicBezTo>
                      <a:pt x="738" y="374"/>
                      <a:pt x="736" y="377"/>
                      <a:pt x="736" y="380"/>
                    </a:cubicBezTo>
                    <a:cubicBezTo>
                      <a:pt x="736" y="381"/>
                      <a:pt x="737" y="383"/>
                      <a:pt x="739" y="384"/>
                    </a:cubicBezTo>
                    <a:cubicBezTo>
                      <a:pt x="741" y="386"/>
                      <a:pt x="742" y="388"/>
                      <a:pt x="744" y="390"/>
                    </a:cubicBezTo>
                    <a:cubicBezTo>
                      <a:pt x="746" y="392"/>
                      <a:pt x="748" y="392"/>
                      <a:pt x="751" y="392"/>
                    </a:cubicBezTo>
                    <a:cubicBezTo>
                      <a:pt x="752" y="392"/>
                      <a:pt x="753" y="392"/>
                      <a:pt x="754" y="392"/>
                    </a:cubicBezTo>
                    <a:cubicBezTo>
                      <a:pt x="755" y="392"/>
                      <a:pt x="756" y="392"/>
                      <a:pt x="757" y="392"/>
                    </a:cubicBezTo>
                    <a:cubicBezTo>
                      <a:pt x="757" y="392"/>
                      <a:pt x="758" y="392"/>
                      <a:pt x="758" y="392"/>
                    </a:cubicBezTo>
                    <a:cubicBezTo>
                      <a:pt x="759" y="393"/>
                      <a:pt x="759" y="394"/>
                      <a:pt x="758" y="395"/>
                    </a:cubicBezTo>
                    <a:cubicBezTo>
                      <a:pt x="758" y="396"/>
                      <a:pt x="758" y="397"/>
                      <a:pt x="759" y="398"/>
                    </a:cubicBezTo>
                    <a:cubicBezTo>
                      <a:pt x="759" y="402"/>
                      <a:pt x="763" y="407"/>
                      <a:pt x="769" y="407"/>
                    </a:cubicBezTo>
                    <a:cubicBezTo>
                      <a:pt x="770" y="407"/>
                      <a:pt x="770" y="407"/>
                      <a:pt x="771" y="407"/>
                    </a:cubicBezTo>
                    <a:cubicBezTo>
                      <a:pt x="776" y="405"/>
                      <a:pt x="776" y="401"/>
                      <a:pt x="776" y="399"/>
                    </a:cubicBezTo>
                    <a:cubicBezTo>
                      <a:pt x="775" y="397"/>
                      <a:pt x="776" y="396"/>
                      <a:pt x="776" y="396"/>
                    </a:cubicBezTo>
                    <a:cubicBezTo>
                      <a:pt x="777" y="396"/>
                      <a:pt x="779" y="395"/>
                      <a:pt x="781" y="395"/>
                    </a:cubicBezTo>
                    <a:cubicBezTo>
                      <a:pt x="783" y="395"/>
                      <a:pt x="784" y="395"/>
                      <a:pt x="785" y="395"/>
                    </a:cubicBezTo>
                    <a:cubicBezTo>
                      <a:pt x="786" y="396"/>
                      <a:pt x="788" y="398"/>
                      <a:pt x="789" y="399"/>
                    </a:cubicBezTo>
                    <a:cubicBezTo>
                      <a:pt x="792" y="401"/>
                      <a:pt x="795" y="403"/>
                      <a:pt x="798" y="404"/>
                    </a:cubicBezTo>
                    <a:cubicBezTo>
                      <a:pt x="801" y="405"/>
                      <a:pt x="803" y="405"/>
                      <a:pt x="806" y="405"/>
                    </a:cubicBezTo>
                    <a:cubicBezTo>
                      <a:pt x="808" y="405"/>
                      <a:pt x="809" y="405"/>
                      <a:pt x="811" y="405"/>
                    </a:cubicBezTo>
                    <a:cubicBezTo>
                      <a:pt x="812" y="405"/>
                      <a:pt x="813" y="405"/>
                      <a:pt x="814" y="405"/>
                    </a:cubicBezTo>
                    <a:cubicBezTo>
                      <a:pt x="814" y="405"/>
                      <a:pt x="814" y="405"/>
                      <a:pt x="815" y="405"/>
                    </a:cubicBezTo>
                    <a:cubicBezTo>
                      <a:pt x="817" y="405"/>
                      <a:pt x="819" y="405"/>
                      <a:pt x="822" y="405"/>
                    </a:cubicBezTo>
                    <a:cubicBezTo>
                      <a:pt x="823" y="405"/>
                      <a:pt x="823" y="405"/>
                      <a:pt x="823" y="405"/>
                    </a:cubicBezTo>
                    <a:cubicBezTo>
                      <a:pt x="823" y="405"/>
                      <a:pt x="824" y="405"/>
                      <a:pt x="824" y="405"/>
                    </a:cubicBezTo>
                    <a:cubicBezTo>
                      <a:pt x="826" y="405"/>
                      <a:pt x="827" y="405"/>
                      <a:pt x="828" y="405"/>
                    </a:cubicBezTo>
                    <a:cubicBezTo>
                      <a:pt x="829" y="405"/>
                      <a:pt x="830" y="404"/>
                      <a:pt x="831" y="404"/>
                    </a:cubicBezTo>
                    <a:cubicBezTo>
                      <a:pt x="832" y="404"/>
                      <a:pt x="835" y="405"/>
                      <a:pt x="836" y="405"/>
                    </a:cubicBezTo>
                    <a:cubicBezTo>
                      <a:pt x="839" y="406"/>
                      <a:pt x="842" y="407"/>
                      <a:pt x="845" y="407"/>
                    </a:cubicBezTo>
                    <a:cubicBezTo>
                      <a:pt x="848" y="407"/>
                      <a:pt x="850" y="406"/>
                      <a:pt x="851" y="404"/>
                    </a:cubicBezTo>
                    <a:cubicBezTo>
                      <a:pt x="853" y="403"/>
                      <a:pt x="853" y="400"/>
                      <a:pt x="853" y="398"/>
                    </a:cubicBezTo>
                    <a:cubicBezTo>
                      <a:pt x="853" y="389"/>
                      <a:pt x="844" y="382"/>
                      <a:pt x="837" y="378"/>
                    </a:cubicBezTo>
                    <a:cubicBezTo>
                      <a:pt x="834" y="377"/>
                      <a:pt x="832" y="376"/>
                      <a:pt x="829" y="375"/>
                    </a:cubicBezTo>
                    <a:cubicBezTo>
                      <a:pt x="824" y="373"/>
                      <a:pt x="820" y="371"/>
                      <a:pt x="816" y="368"/>
                    </a:cubicBezTo>
                    <a:cubicBezTo>
                      <a:pt x="814" y="367"/>
                      <a:pt x="812" y="367"/>
                      <a:pt x="810" y="366"/>
                    </a:cubicBezTo>
                    <a:cubicBezTo>
                      <a:pt x="809" y="366"/>
                      <a:pt x="808" y="366"/>
                      <a:pt x="807" y="365"/>
                    </a:cubicBezTo>
                    <a:cubicBezTo>
                      <a:pt x="803" y="364"/>
                      <a:pt x="798" y="361"/>
                      <a:pt x="794" y="359"/>
                    </a:cubicBezTo>
                    <a:cubicBezTo>
                      <a:pt x="793" y="358"/>
                      <a:pt x="791" y="357"/>
                      <a:pt x="790" y="357"/>
                    </a:cubicBezTo>
                    <a:cubicBezTo>
                      <a:pt x="788" y="355"/>
                      <a:pt x="786" y="354"/>
                      <a:pt x="785" y="353"/>
                    </a:cubicBezTo>
                    <a:cubicBezTo>
                      <a:pt x="785" y="352"/>
                      <a:pt x="785" y="352"/>
                      <a:pt x="785" y="352"/>
                    </a:cubicBezTo>
                    <a:cubicBezTo>
                      <a:pt x="786" y="352"/>
                      <a:pt x="788" y="353"/>
                      <a:pt x="789" y="353"/>
                    </a:cubicBezTo>
                    <a:cubicBezTo>
                      <a:pt x="791" y="354"/>
                      <a:pt x="792" y="354"/>
                      <a:pt x="793" y="354"/>
                    </a:cubicBezTo>
                    <a:cubicBezTo>
                      <a:pt x="794" y="354"/>
                      <a:pt x="795" y="354"/>
                      <a:pt x="796" y="354"/>
                    </a:cubicBezTo>
                    <a:cubicBezTo>
                      <a:pt x="797" y="354"/>
                      <a:pt x="797" y="354"/>
                      <a:pt x="798" y="354"/>
                    </a:cubicBezTo>
                    <a:cubicBezTo>
                      <a:pt x="799" y="354"/>
                      <a:pt x="799" y="354"/>
                      <a:pt x="800" y="354"/>
                    </a:cubicBezTo>
                    <a:cubicBezTo>
                      <a:pt x="801" y="354"/>
                      <a:pt x="802" y="354"/>
                      <a:pt x="802" y="355"/>
                    </a:cubicBezTo>
                    <a:cubicBezTo>
                      <a:pt x="806" y="355"/>
                      <a:pt x="809" y="357"/>
                      <a:pt x="812" y="358"/>
                    </a:cubicBezTo>
                    <a:cubicBezTo>
                      <a:pt x="815" y="359"/>
                      <a:pt x="817" y="360"/>
                      <a:pt x="819" y="361"/>
                    </a:cubicBezTo>
                    <a:cubicBezTo>
                      <a:pt x="820" y="361"/>
                      <a:pt x="821" y="362"/>
                      <a:pt x="822" y="362"/>
                    </a:cubicBezTo>
                    <a:cubicBezTo>
                      <a:pt x="823" y="362"/>
                      <a:pt x="824" y="361"/>
                      <a:pt x="825" y="361"/>
                    </a:cubicBezTo>
                    <a:cubicBezTo>
                      <a:pt x="826" y="361"/>
                      <a:pt x="827" y="361"/>
                      <a:pt x="827" y="361"/>
                    </a:cubicBezTo>
                    <a:cubicBezTo>
                      <a:pt x="827" y="361"/>
                      <a:pt x="828" y="361"/>
                      <a:pt x="828" y="361"/>
                    </a:cubicBezTo>
                    <a:cubicBezTo>
                      <a:pt x="828" y="361"/>
                      <a:pt x="829" y="362"/>
                      <a:pt x="830" y="362"/>
                    </a:cubicBezTo>
                    <a:cubicBezTo>
                      <a:pt x="831" y="363"/>
                      <a:pt x="832" y="365"/>
                      <a:pt x="834" y="365"/>
                    </a:cubicBezTo>
                    <a:cubicBezTo>
                      <a:pt x="835" y="366"/>
                      <a:pt x="836" y="366"/>
                      <a:pt x="838" y="366"/>
                    </a:cubicBezTo>
                    <a:cubicBezTo>
                      <a:pt x="838" y="366"/>
                      <a:pt x="839" y="366"/>
                      <a:pt x="840" y="366"/>
                    </a:cubicBezTo>
                    <a:cubicBezTo>
                      <a:pt x="841" y="366"/>
                      <a:pt x="842" y="366"/>
                      <a:pt x="842" y="366"/>
                    </a:cubicBezTo>
                    <a:cubicBezTo>
                      <a:pt x="843" y="366"/>
                      <a:pt x="843" y="366"/>
                      <a:pt x="843" y="366"/>
                    </a:cubicBezTo>
                    <a:cubicBezTo>
                      <a:pt x="844" y="366"/>
                      <a:pt x="845" y="366"/>
                      <a:pt x="846" y="367"/>
                    </a:cubicBezTo>
                    <a:cubicBezTo>
                      <a:pt x="847" y="367"/>
                      <a:pt x="847" y="367"/>
                      <a:pt x="847" y="367"/>
                    </a:cubicBezTo>
                    <a:cubicBezTo>
                      <a:pt x="848" y="368"/>
                      <a:pt x="848" y="368"/>
                      <a:pt x="849" y="368"/>
                    </a:cubicBezTo>
                    <a:cubicBezTo>
                      <a:pt x="850" y="369"/>
                      <a:pt x="851" y="369"/>
                      <a:pt x="852" y="370"/>
                    </a:cubicBezTo>
                    <a:cubicBezTo>
                      <a:pt x="854" y="371"/>
                      <a:pt x="855" y="371"/>
                      <a:pt x="857" y="371"/>
                    </a:cubicBezTo>
                    <a:cubicBezTo>
                      <a:pt x="859" y="371"/>
                      <a:pt x="861" y="370"/>
                      <a:pt x="862" y="367"/>
                    </a:cubicBezTo>
                    <a:cubicBezTo>
                      <a:pt x="863" y="365"/>
                      <a:pt x="862" y="362"/>
                      <a:pt x="861" y="360"/>
                    </a:cubicBezTo>
                    <a:cubicBezTo>
                      <a:pt x="861" y="360"/>
                      <a:pt x="861" y="360"/>
                      <a:pt x="862" y="359"/>
                    </a:cubicBezTo>
                    <a:close/>
                    <a:moveTo>
                      <a:pt x="493" y="120"/>
                    </a:moveTo>
                    <a:cubicBezTo>
                      <a:pt x="493" y="120"/>
                      <a:pt x="493" y="121"/>
                      <a:pt x="493" y="121"/>
                    </a:cubicBezTo>
                    <a:cubicBezTo>
                      <a:pt x="492" y="120"/>
                      <a:pt x="490" y="120"/>
                      <a:pt x="489" y="120"/>
                    </a:cubicBezTo>
                    <a:cubicBezTo>
                      <a:pt x="489" y="120"/>
                      <a:pt x="489" y="120"/>
                      <a:pt x="489" y="120"/>
                    </a:cubicBezTo>
                    <a:cubicBezTo>
                      <a:pt x="490" y="120"/>
                      <a:pt x="490" y="120"/>
                      <a:pt x="490" y="120"/>
                    </a:cubicBezTo>
                    <a:cubicBezTo>
                      <a:pt x="492" y="118"/>
                      <a:pt x="493" y="116"/>
                      <a:pt x="494" y="115"/>
                    </a:cubicBezTo>
                    <a:cubicBezTo>
                      <a:pt x="494" y="116"/>
                      <a:pt x="493" y="120"/>
                      <a:pt x="493" y="120"/>
                    </a:cubicBezTo>
                    <a:close/>
                    <a:moveTo>
                      <a:pt x="457" y="346"/>
                    </a:moveTo>
                    <a:cubicBezTo>
                      <a:pt x="452" y="346"/>
                      <a:pt x="448" y="345"/>
                      <a:pt x="445" y="342"/>
                    </a:cubicBezTo>
                    <a:cubicBezTo>
                      <a:pt x="444" y="341"/>
                      <a:pt x="444" y="341"/>
                      <a:pt x="444" y="341"/>
                    </a:cubicBezTo>
                    <a:cubicBezTo>
                      <a:pt x="443" y="340"/>
                      <a:pt x="442" y="339"/>
                      <a:pt x="441" y="338"/>
                    </a:cubicBezTo>
                    <a:cubicBezTo>
                      <a:pt x="440" y="336"/>
                      <a:pt x="439" y="335"/>
                      <a:pt x="438" y="333"/>
                    </a:cubicBezTo>
                    <a:cubicBezTo>
                      <a:pt x="437" y="331"/>
                      <a:pt x="435" y="330"/>
                      <a:pt x="433" y="329"/>
                    </a:cubicBezTo>
                    <a:cubicBezTo>
                      <a:pt x="431" y="328"/>
                      <a:pt x="430" y="327"/>
                      <a:pt x="428" y="326"/>
                    </a:cubicBezTo>
                    <a:cubicBezTo>
                      <a:pt x="430" y="326"/>
                      <a:pt x="433" y="326"/>
                      <a:pt x="435" y="327"/>
                    </a:cubicBezTo>
                    <a:cubicBezTo>
                      <a:pt x="437" y="328"/>
                      <a:pt x="439" y="329"/>
                      <a:pt x="440" y="330"/>
                    </a:cubicBezTo>
                    <a:cubicBezTo>
                      <a:pt x="443" y="332"/>
                      <a:pt x="445" y="334"/>
                      <a:pt x="447" y="336"/>
                    </a:cubicBezTo>
                    <a:cubicBezTo>
                      <a:pt x="448" y="338"/>
                      <a:pt x="450" y="340"/>
                      <a:pt x="453" y="342"/>
                    </a:cubicBezTo>
                    <a:cubicBezTo>
                      <a:pt x="453" y="342"/>
                      <a:pt x="454" y="342"/>
                      <a:pt x="454" y="343"/>
                    </a:cubicBezTo>
                    <a:cubicBezTo>
                      <a:pt x="455" y="344"/>
                      <a:pt x="456" y="345"/>
                      <a:pt x="457" y="345"/>
                    </a:cubicBezTo>
                    <a:cubicBezTo>
                      <a:pt x="458" y="346"/>
                      <a:pt x="458" y="346"/>
                      <a:pt x="458" y="346"/>
                    </a:cubicBezTo>
                    <a:cubicBezTo>
                      <a:pt x="458" y="346"/>
                      <a:pt x="458" y="346"/>
                      <a:pt x="458" y="346"/>
                    </a:cubicBezTo>
                    <a:cubicBezTo>
                      <a:pt x="458" y="346"/>
                      <a:pt x="458" y="346"/>
                      <a:pt x="457" y="346"/>
                    </a:cubicBezTo>
                    <a:close/>
                    <a:moveTo>
                      <a:pt x="567" y="79"/>
                    </a:moveTo>
                    <a:cubicBezTo>
                      <a:pt x="566" y="78"/>
                      <a:pt x="566" y="78"/>
                      <a:pt x="566" y="78"/>
                    </a:cubicBezTo>
                    <a:cubicBezTo>
                      <a:pt x="565" y="77"/>
                      <a:pt x="564" y="76"/>
                      <a:pt x="563" y="75"/>
                    </a:cubicBezTo>
                    <a:cubicBezTo>
                      <a:pt x="563" y="75"/>
                      <a:pt x="563" y="75"/>
                      <a:pt x="563" y="74"/>
                    </a:cubicBezTo>
                    <a:cubicBezTo>
                      <a:pt x="563" y="74"/>
                      <a:pt x="564" y="74"/>
                      <a:pt x="564" y="74"/>
                    </a:cubicBezTo>
                    <a:cubicBezTo>
                      <a:pt x="567" y="75"/>
                      <a:pt x="572" y="79"/>
                      <a:pt x="573" y="81"/>
                    </a:cubicBezTo>
                    <a:cubicBezTo>
                      <a:pt x="573" y="82"/>
                      <a:pt x="573" y="82"/>
                      <a:pt x="573" y="82"/>
                    </a:cubicBezTo>
                    <a:cubicBezTo>
                      <a:pt x="573" y="82"/>
                      <a:pt x="573" y="82"/>
                      <a:pt x="572" y="82"/>
                    </a:cubicBezTo>
                    <a:cubicBezTo>
                      <a:pt x="571" y="82"/>
                      <a:pt x="569" y="81"/>
                      <a:pt x="567" y="79"/>
                    </a:cubicBezTo>
                    <a:close/>
                    <a:moveTo>
                      <a:pt x="573" y="140"/>
                    </a:moveTo>
                    <a:cubicBezTo>
                      <a:pt x="573" y="140"/>
                      <a:pt x="574" y="140"/>
                      <a:pt x="574" y="140"/>
                    </a:cubicBezTo>
                    <a:cubicBezTo>
                      <a:pt x="574" y="140"/>
                      <a:pt x="574" y="140"/>
                      <a:pt x="574" y="140"/>
                    </a:cubicBezTo>
                    <a:cubicBezTo>
                      <a:pt x="575" y="140"/>
                      <a:pt x="575" y="141"/>
                      <a:pt x="575" y="142"/>
                    </a:cubicBezTo>
                    <a:cubicBezTo>
                      <a:pt x="575" y="142"/>
                      <a:pt x="576" y="143"/>
                      <a:pt x="576" y="144"/>
                    </a:cubicBezTo>
                    <a:cubicBezTo>
                      <a:pt x="575" y="143"/>
                      <a:pt x="574" y="142"/>
                      <a:pt x="573" y="140"/>
                    </a:cubicBezTo>
                    <a:close/>
                    <a:moveTo>
                      <a:pt x="739" y="259"/>
                    </a:moveTo>
                    <a:cubicBezTo>
                      <a:pt x="739" y="260"/>
                      <a:pt x="738" y="261"/>
                      <a:pt x="736" y="261"/>
                    </a:cubicBezTo>
                    <a:cubicBezTo>
                      <a:pt x="736" y="261"/>
                      <a:pt x="735" y="261"/>
                      <a:pt x="735" y="261"/>
                    </a:cubicBezTo>
                    <a:cubicBezTo>
                      <a:pt x="734" y="261"/>
                      <a:pt x="732" y="261"/>
                      <a:pt x="732" y="261"/>
                    </a:cubicBezTo>
                    <a:cubicBezTo>
                      <a:pt x="731" y="261"/>
                      <a:pt x="731" y="261"/>
                      <a:pt x="730" y="261"/>
                    </a:cubicBezTo>
                    <a:cubicBezTo>
                      <a:pt x="726" y="263"/>
                      <a:pt x="723" y="268"/>
                      <a:pt x="720" y="273"/>
                    </a:cubicBezTo>
                    <a:cubicBezTo>
                      <a:pt x="719" y="273"/>
                      <a:pt x="719" y="273"/>
                      <a:pt x="719" y="273"/>
                    </a:cubicBezTo>
                    <a:cubicBezTo>
                      <a:pt x="720" y="271"/>
                      <a:pt x="720" y="270"/>
                      <a:pt x="719" y="267"/>
                    </a:cubicBezTo>
                    <a:cubicBezTo>
                      <a:pt x="717" y="262"/>
                      <a:pt x="714" y="259"/>
                      <a:pt x="710" y="258"/>
                    </a:cubicBezTo>
                    <a:cubicBezTo>
                      <a:pt x="712" y="254"/>
                      <a:pt x="713" y="250"/>
                      <a:pt x="713" y="246"/>
                    </a:cubicBezTo>
                    <a:cubicBezTo>
                      <a:pt x="716" y="247"/>
                      <a:pt x="719" y="249"/>
                      <a:pt x="723" y="250"/>
                    </a:cubicBezTo>
                    <a:cubicBezTo>
                      <a:pt x="725" y="250"/>
                      <a:pt x="727" y="251"/>
                      <a:pt x="729" y="251"/>
                    </a:cubicBezTo>
                    <a:cubicBezTo>
                      <a:pt x="731" y="251"/>
                      <a:pt x="734" y="251"/>
                      <a:pt x="736" y="252"/>
                    </a:cubicBezTo>
                    <a:cubicBezTo>
                      <a:pt x="738" y="253"/>
                      <a:pt x="739" y="255"/>
                      <a:pt x="740" y="257"/>
                    </a:cubicBezTo>
                    <a:cubicBezTo>
                      <a:pt x="740" y="258"/>
                      <a:pt x="740" y="259"/>
                      <a:pt x="739" y="259"/>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8" name="Freeform 25">
                <a:extLst>
                  <a:ext uri="{FF2B5EF4-FFF2-40B4-BE49-F238E27FC236}">
                    <a16:creationId xmlns:a16="http://schemas.microsoft.com/office/drawing/2014/main" id="{27B51C34-23F4-F22A-4349-B8D0BB3F72F8}"/>
                  </a:ext>
                </a:extLst>
              </p:cNvPr>
              <p:cNvSpPr>
                <a:spLocks/>
              </p:cNvSpPr>
              <p:nvPr/>
            </p:nvSpPr>
            <p:spPr bwMode="auto">
              <a:xfrm>
                <a:off x="15819061" y="4190402"/>
                <a:ext cx="120087" cy="89827"/>
              </a:xfrm>
              <a:custGeom>
                <a:avLst/>
                <a:gdLst>
                  <a:gd name="T0" fmla="*/ 113023 w 17"/>
                  <a:gd name="T1" fmla="*/ 12832 h 14"/>
                  <a:gd name="T2" fmla="*/ 84767 w 17"/>
                  <a:gd name="T3" fmla="*/ 0 h 14"/>
                  <a:gd name="T4" fmla="*/ 70639 w 17"/>
                  <a:gd name="T5" fmla="*/ 0 h 14"/>
                  <a:gd name="T6" fmla="*/ 49448 w 17"/>
                  <a:gd name="T7" fmla="*/ 12832 h 14"/>
                  <a:gd name="T8" fmla="*/ 42384 w 17"/>
                  <a:gd name="T9" fmla="*/ 19249 h 14"/>
                  <a:gd name="T10" fmla="*/ 7064 w 17"/>
                  <a:gd name="T11" fmla="*/ 44914 h 14"/>
                  <a:gd name="T12" fmla="*/ 7064 w 17"/>
                  <a:gd name="T13" fmla="*/ 70578 h 14"/>
                  <a:gd name="T14" fmla="*/ 35320 w 17"/>
                  <a:gd name="T15" fmla="*/ 89827 h 14"/>
                  <a:gd name="T16" fmla="*/ 70639 w 17"/>
                  <a:gd name="T17" fmla="*/ 70578 h 14"/>
                  <a:gd name="T18" fmla="*/ 70639 w 17"/>
                  <a:gd name="T19" fmla="*/ 70578 h 14"/>
                  <a:gd name="T20" fmla="*/ 84767 w 17"/>
                  <a:gd name="T21" fmla="*/ 70578 h 14"/>
                  <a:gd name="T22" fmla="*/ 113023 w 17"/>
                  <a:gd name="T23" fmla="*/ 44914 h 14"/>
                  <a:gd name="T24" fmla="*/ 113023 w 17"/>
                  <a:gd name="T25" fmla="*/ 12832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14">
                    <a:moveTo>
                      <a:pt x="16" y="2"/>
                    </a:moveTo>
                    <a:cubicBezTo>
                      <a:pt x="15" y="0"/>
                      <a:pt x="14" y="0"/>
                      <a:pt x="12" y="0"/>
                    </a:cubicBezTo>
                    <a:cubicBezTo>
                      <a:pt x="12" y="0"/>
                      <a:pt x="11" y="0"/>
                      <a:pt x="10" y="0"/>
                    </a:cubicBezTo>
                    <a:cubicBezTo>
                      <a:pt x="9" y="0"/>
                      <a:pt x="8" y="1"/>
                      <a:pt x="7" y="2"/>
                    </a:cubicBezTo>
                    <a:cubicBezTo>
                      <a:pt x="7" y="2"/>
                      <a:pt x="6" y="3"/>
                      <a:pt x="6" y="3"/>
                    </a:cubicBezTo>
                    <a:cubicBezTo>
                      <a:pt x="4" y="3"/>
                      <a:pt x="2" y="4"/>
                      <a:pt x="1" y="7"/>
                    </a:cubicBezTo>
                    <a:cubicBezTo>
                      <a:pt x="0" y="7"/>
                      <a:pt x="0" y="9"/>
                      <a:pt x="1" y="11"/>
                    </a:cubicBezTo>
                    <a:cubicBezTo>
                      <a:pt x="2" y="14"/>
                      <a:pt x="4" y="14"/>
                      <a:pt x="5" y="14"/>
                    </a:cubicBezTo>
                    <a:cubicBezTo>
                      <a:pt x="7" y="14"/>
                      <a:pt x="9" y="12"/>
                      <a:pt x="10" y="11"/>
                    </a:cubicBezTo>
                    <a:cubicBezTo>
                      <a:pt x="10" y="11"/>
                      <a:pt x="10" y="11"/>
                      <a:pt x="10" y="11"/>
                    </a:cubicBezTo>
                    <a:cubicBezTo>
                      <a:pt x="11" y="11"/>
                      <a:pt x="11" y="11"/>
                      <a:pt x="12" y="11"/>
                    </a:cubicBezTo>
                    <a:cubicBezTo>
                      <a:pt x="13" y="10"/>
                      <a:pt x="15" y="9"/>
                      <a:pt x="16" y="7"/>
                    </a:cubicBezTo>
                    <a:cubicBezTo>
                      <a:pt x="17" y="6"/>
                      <a:pt x="17" y="3"/>
                      <a:pt x="16" y="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29" name="Freeform 26">
                <a:extLst>
                  <a:ext uri="{FF2B5EF4-FFF2-40B4-BE49-F238E27FC236}">
                    <a16:creationId xmlns:a16="http://schemas.microsoft.com/office/drawing/2014/main" id="{2045A55F-BF93-4225-8A72-0C51514E0D9B}"/>
                  </a:ext>
                </a:extLst>
              </p:cNvPr>
              <p:cNvSpPr>
                <a:spLocks/>
              </p:cNvSpPr>
              <p:nvPr/>
            </p:nvSpPr>
            <p:spPr bwMode="auto">
              <a:xfrm>
                <a:off x="19152148" y="7513994"/>
                <a:ext cx="141436" cy="133526"/>
              </a:xfrm>
              <a:custGeom>
                <a:avLst/>
                <a:gdLst>
                  <a:gd name="T0" fmla="*/ 134364 w 20"/>
                  <a:gd name="T1" fmla="*/ 50867 h 21"/>
                  <a:gd name="T2" fmla="*/ 99005 w 20"/>
                  <a:gd name="T3" fmla="*/ 19075 h 21"/>
                  <a:gd name="T4" fmla="*/ 70718 w 20"/>
                  <a:gd name="T5" fmla="*/ 0 h 21"/>
                  <a:gd name="T6" fmla="*/ 49503 w 20"/>
                  <a:gd name="T7" fmla="*/ 0 h 21"/>
                  <a:gd name="T8" fmla="*/ 14144 w 20"/>
                  <a:gd name="T9" fmla="*/ 19075 h 21"/>
                  <a:gd name="T10" fmla="*/ 21215 w 20"/>
                  <a:gd name="T11" fmla="*/ 44509 h 21"/>
                  <a:gd name="T12" fmla="*/ 0 w 20"/>
                  <a:gd name="T13" fmla="*/ 50867 h 21"/>
                  <a:gd name="T14" fmla="*/ 0 w 20"/>
                  <a:gd name="T15" fmla="*/ 69942 h 21"/>
                  <a:gd name="T16" fmla="*/ 7072 w 20"/>
                  <a:gd name="T17" fmla="*/ 82659 h 21"/>
                  <a:gd name="T18" fmla="*/ 21215 w 20"/>
                  <a:gd name="T19" fmla="*/ 120809 h 21"/>
                  <a:gd name="T20" fmla="*/ 49503 w 20"/>
                  <a:gd name="T21" fmla="*/ 133526 h 21"/>
                  <a:gd name="T22" fmla="*/ 84862 w 20"/>
                  <a:gd name="T23" fmla="*/ 114451 h 21"/>
                  <a:gd name="T24" fmla="*/ 91933 w 20"/>
                  <a:gd name="T25" fmla="*/ 108092 h 21"/>
                  <a:gd name="T26" fmla="*/ 99005 w 20"/>
                  <a:gd name="T27" fmla="*/ 101734 h 21"/>
                  <a:gd name="T28" fmla="*/ 113149 w 20"/>
                  <a:gd name="T29" fmla="*/ 95376 h 21"/>
                  <a:gd name="T30" fmla="*/ 134364 w 20"/>
                  <a:gd name="T31" fmla="*/ 50867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 h="21">
                    <a:moveTo>
                      <a:pt x="19" y="8"/>
                    </a:moveTo>
                    <a:cubicBezTo>
                      <a:pt x="18" y="5"/>
                      <a:pt x="16" y="3"/>
                      <a:pt x="14" y="3"/>
                    </a:cubicBezTo>
                    <a:cubicBezTo>
                      <a:pt x="13" y="2"/>
                      <a:pt x="12" y="1"/>
                      <a:pt x="10" y="0"/>
                    </a:cubicBezTo>
                    <a:cubicBezTo>
                      <a:pt x="9" y="0"/>
                      <a:pt x="8" y="0"/>
                      <a:pt x="7" y="0"/>
                    </a:cubicBezTo>
                    <a:cubicBezTo>
                      <a:pt x="5" y="0"/>
                      <a:pt x="3" y="1"/>
                      <a:pt x="2" y="3"/>
                    </a:cubicBezTo>
                    <a:cubicBezTo>
                      <a:pt x="2" y="5"/>
                      <a:pt x="2" y="6"/>
                      <a:pt x="3" y="7"/>
                    </a:cubicBezTo>
                    <a:cubicBezTo>
                      <a:pt x="3" y="7"/>
                      <a:pt x="0" y="8"/>
                      <a:pt x="0" y="8"/>
                    </a:cubicBezTo>
                    <a:cubicBezTo>
                      <a:pt x="0" y="11"/>
                      <a:pt x="0" y="11"/>
                      <a:pt x="0" y="11"/>
                    </a:cubicBezTo>
                    <a:cubicBezTo>
                      <a:pt x="1" y="11"/>
                      <a:pt x="1" y="12"/>
                      <a:pt x="1" y="13"/>
                    </a:cubicBezTo>
                    <a:cubicBezTo>
                      <a:pt x="1" y="15"/>
                      <a:pt x="1" y="17"/>
                      <a:pt x="3" y="19"/>
                    </a:cubicBezTo>
                    <a:cubicBezTo>
                      <a:pt x="4" y="20"/>
                      <a:pt x="6" y="21"/>
                      <a:pt x="7" y="21"/>
                    </a:cubicBezTo>
                    <a:cubicBezTo>
                      <a:pt x="10" y="21"/>
                      <a:pt x="11" y="19"/>
                      <a:pt x="12" y="18"/>
                    </a:cubicBezTo>
                    <a:cubicBezTo>
                      <a:pt x="12" y="17"/>
                      <a:pt x="12" y="17"/>
                      <a:pt x="13" y="17"/>
                    </a:cubicBezTo>
                    <a:cubicBezTo>
                      <a:pt x="13" y="16"/>
                      <a:pt x="13" y="16"/>
                      <a:pt x="14" y="16"/>
                    </a:cubicBezTo>
                    <a:cubicBezTo>
                      <a:pt x="14" y="16"/>
                      <a:pt x="15" y="16"/>
                      <a:pt x="16" y="15"/>
                    </a:cubicBezTo>
                    <a:cubicBezTo>
                      <a:pt x="19" y="14"/>
                      <a:pt x="20" y="11"/>
                      <a:pt x="19" y="8"/>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30" name="Freeform 27">
                <a:extLst>
                  <a:ext uri="{FF2B5EF4-FFF2-40B4-BE49-F238E27FC236}">
                    <a16:creationId xmlns:a16="http://schemas.microsoft.com/office/drawing/2014/main" id="{7FC4A2DE-2FC3-7C5C-8BB5-79577A1356B8}"/>
                  </a:ext>
                </a:extLst>
              </p:cNvPr>
              <p:cNvSpPr>
                <a:spLocks noEditPoints="1"/>
              </p:cNvSpPr>
              <p:nvPr/>
            </p:nvSpPr>
            <p:spPr bwMode="auto">
              <a:xfrm>
                <a:off x="19632497" y="7382896"/>
                <a:ext cx="2268314" cy="2078155"/>
              </a:xfrm>
              <a:custGeom>
                <a:avLst/>
                <a:gdLst>
                  <a:gd name="T0" fmla="*/ 2176164 w 320"/>
                  <a:gd name="T1" fmla="*/ 1277872 h 322"/>
                  <a:gd name="T2" fmla="*/ 2147810 w 320"/>
                  <a:gd name="T3" fmla="*/ 1213333 h 322"/>
                  <a:gd name="T4" fmla="*/ 2098190 w 320"/>
                  <a:gd name="T5" fmla="*/ 1097163 h 322"/>
                  <a:gd name="T6" fmla="*/ 1942244 w 320"/>
                  <a:gd name="T7" fmla="*/ 1039078 h 322"/>
                  <a:gd name="T8" fmla="*/ 1828828 w 320"/>
                  <a:gd name="T9" fmla="*/ 1071347 h 322"/>
                  <a:gd name="T10" fmla="*/ 1750855 w 320"/>
                  <a:gd name="T11" fmla="*/ 1006808 h 322"/>
                  <a:gd name="T12" fmla="*/ 1623262 w 320"/>
                  <a:gd name="T13" fmla="*/ 1071347 h 322"/>
                  <a:gd name="T14" fmla="*/ 1566554 w 320"/>
                  <a:gd name="T15" fmla="*/ 1129432 h 322"/>
                  <a:gd name="T16" fmla="*/ 1545289 w 320"/>
                  <a:gd name="T17" fmla="*/ 1129432 h 322"/>
                  <a:gd name="T18" fmla="*/ 1609085 w 320"/>
                  <a:gd name="T19" fmla="*/ 1045531 h 322"/>
                  <a:gd name="T20" fmla="*/ 1701236 w 320"/>
                  <a:gd name="T21" fmla="*/ 929361 h 322"/>
                  <a:gd name="T22" fmla="*/ 1594908 w 320"/>
                  <a:gd name="T23" fmla="*/ 903546 h 322"/>
                  <a:gd name="T24" fmla="*/ 1474404 w 320"/>
                  <a:gd name="T25" fmla="*/ 948723 h 322"/>
                  <a:gd name="T26" fmla="*/ 1382254 w 320"/>
                  <a:gd name="T27" fmla="*/ 903546 h 322"/>
                  <a:gd name="T28" fmla="*/ 1233396 w 320"/>
                  <a:gd name="T29" fmla="*/ 922907 h 322"/>
                  <a:gd name="T30" fmla="*/ 1169599 w 320"/>
                  <a:gd name="T31" fmla="*/ 955177 h 322"/>
                  <a:gd name="T32" fmla="*/ 1098715 w 320"/>
                  <a:gd name="T33" fmla="*/ 851914 h 322"/>
                  <a:gd name="T34" fmla="*/ 1006564 w 320"/>
                  <a:gd name="T35" fmla="*/ 851914 h 322"/>
                  <a:gd name="T36" fmla="*/ 935680 w 320"/>
                  <a:gd name="T37" fmla="*/ 851914 h 322"/>
                  <a:gd name="T38" fmla="*/ 793910 w 320"/>
                  <a:gd name="T39" fmla="*/ 768014 h 322"/>
                  <a:gd name="T40" fmla="*/ 829352 w 320"/>
                  <a:gd name="T41" fmla="*/ 690567 h 322"/>
                  <a:gd name="T42" fmla="*/ 779733 w 320"/>
                  <a:gd name="T43" fmla="*/ 600212 h 322"/>
                  <a:gd name="T44" fmla="*/ 737202 w 320"/>
                  <a:gd name="T45" fmla="*/ 593759 h 322"/>
                  <a:gd name="T46" fmla="*/ 673406 w 320"/>
                  <a:gd name="T47" fmla="*/ 490496 h 322"/>
                  <a:gd name="T48" fmla="*/ 517459 w 320"/>
                  <a:gd name="T49" fmla="*/ 438865 h 322"/>
                  <a:gd name="T50" fmla="*/ 439486 w 320"/>
                  <a:gd name="T51" fmla="*/ 387234 h 322"/>
                  <a:gd name="T52" fmla="*/ 269362 w 320"/>
                  <a:gd name="T53" fmla="*/ 232340 h 322"/>
                  <a:gd name="T54" fmla="*/ 92150 w 320"/>
                  <a:gd name="T55" fmla="*/ 90355 h 322"/>
                  <a:gd name="T56" fmla="*/ 21265 w 320"/>
                  <a:gd name="T57" fmla="*/ 70993 h 322"/>
                  <a:gd name="T58" fmla="*/ 77973 w 320"/>
                  <a:gd name="T59" fmla="*/ 271064 h 322"/>
                  <a:gd name="T60" fmla="*/ 148858 w 320"/>
                  <a:gd name="T61" fmla="*/ 322695 h 322"/>
                  <a:gd name="T62" fmla="*/ 269362 w 320"/>
                  <a:gd name="T63" fmla="*/ 374326 h 322"/>
                  <a:gd name="T64" fmla="*/ 460751 w 320"/>
                  <a:gd name="T65" fmla="*/ 735744 h 322"/>
                  <a:gd name="T66" fmla="*/ 588344 w 320"/>
                  <a:gd name="T67" fmla="*/ 1006808 h 322"/>
                  <a:gd name="T68" fmla="*/ 737202 w 320"/>
                  <a:gd name="T69" fmla="*/ 1168155 h 322"/>
                  <a:gd name="T70" fmla="*/ 666317 w 320"/>
                  <a:gd name="T71" fmla="*/ 1335957 h 322"/>
                  <a:gd name="T72" fmla="*/ 304805 w 320"/>
                  <a:gd name="T73" fmla="*/ 1355318 h 322"/>
                  <a:gd name="T74" fmla="*/ 241008 w 320"/>
                  <a:gd name="T75" fmla="*/ 1439219 h 322"/>
                  <a:gd name="T76" fmla="*/ 170124 w 320"/>
                  <a:gd name="T77" fmla="*/ 1561843 h 322"/>
                  <a:gd name="T78" fmla="*/ 269362 w 320"/>
                  <a:gd name="T79" fmla="*/ 1755460 h 322"/>
                  <a:gd name="T80" fmla="*/ 418220 w 320"/>
                  <a:gd name="T81" fmla="*/ 1871630 h 322"/>
                  <a:gd name="T82" fmla="*/ 510371 w 320"/>
                  <a:gd name="T83" fmla="*/ 1884538 h 322"/>
                  <a:gd name="T84" fmla="*/ 574167 w 320"/>
                  <a:gd name="T85" fmla="*/ 2007162 h 322"/>
                  <a:gd name="T86" fmla="*/ 758467 w 320"/>
                  <a:gd name="T87" fmla="*/ 2013616 h 322"/>
                  <a:gd name="T88" fmla="*/ 956945 w 320"/>
                  <a:gd name="T89" fmla="*/ 2078155 h 322"/>
                  <a:gd name="T90" fmla="*/ 914414 w 320"/>
                  <a:gd name="T91" fmla="*/ 1697375 h 322"/>
                  <a:gd name="T92" fmla="*/ 1091626 w 320"/>
                  <a:gd name="T93" fmla="*/ 1916808 h 322"/>
                  <a:gd name="T94" fmla="*/ 2140721 w 320"/>
                  <a:gd name="T95" fmla="*/ 1607020 h 322"/>
                  <a:gd name="T96" fmla="*/ 1424785 w 320"/>
                  <a:gd name="T97" fmla="*/ 1368226 h 322"/>
                  <a:gd name="T98" fmla="*/ 1516935 w 320"/>
                  <a:gd name="T99" fmla="*/ 1219787 h 322"/>
                  <a:gd name="T100" fmla="*/ 1424785 w 320"/>
                  <a:gd name="T101" fmla="*/ 1394042 h 3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0" h="322">
                    <a:moveTo>
                      <a:pt x="320" y="207"/>
                    </a:moveTo>
                    <a:cubicBezTo>
                      <a:pt x="319" y="206"/>
                      <a:pt x="319" y="206"/>
                      <a:pt x="319" y="206"/>
                    </a:cubicBezTo>
                    <a:cubicBezTo>
                      <a:pt x="319" y="204"/>
                      <a:pt x="319" y="202"/>
                      <a:pt x="316" y="200"/>
                    </a:cubicBezTo>
                    <a:cubicBezTo>
                      <a:pt x="314" y="198"/>
                      <a:pt x="311" y="198"/>
                      <a:pt x="310" y="198"/>
                    </a:cubicBezTo>
                    <a:cubicBezTo>
                      <a:pt x="309" y="198"/>
                      <a:pt x="308" y="198"/>
                      <a:pt x="307" y="198"/>
                    </a:cubicBezTo>
                    <a:cubicBezTo>
                      <a:pt x="306" y="198"/>
                      <a:pt x="306" y="198"/>
                      <a:pt x="305" y="198"/>
                    </a:cubicBezTo>
                    <a:cubicBezTo>
                      <a:pt x="304" y="198"/>
                      <a:pt x="304" y="198"/>
                      <a:pt x="303" y="198"/>
                    </a:cubicBezTo>
                    <a:cubicBezTo>
                      <a:pt x="303" y="197"/>
                      <a:pt x="303" y="197"/>
                      <a:pt x="302" y="195"/>
                    </a:cubicBezTo>
                    <a:cubicBezTo>
                      <a:pt x="302" y="193"/>
                      <a:pt x="302" y="192"/>
                      <a:pt x="303" y="190"/>
                    </a:cubicBezTo>
                    <a:cubicBezTo>
                      <a:pt x="303" y="189"/>
                      <a:pt x="303" y="189"/>
                      <a:pt x="303" y="188"/>
                    </a:cubicBezTo>
                    <a:cubicBezTo>
                      <a:pt x="303" y="186"/>
                      <a:pt x="303" y="183"/>
                      <a:pt x="301" y="181"/>
                    </a:cubicBezTo>
                    <a:cubicBezTo>
                      <a:pt x="300" y="180"/>
                      <a:pt x="299" y="180"/>
                      <a:pt x="298" y="180"/>
                    </a:cubicBezTo>
                    <a:cubicBezTo>
                      <a:pt x="298" y="180"/>
                      <a:pt x="298" y="180"/>
                      <a:pt x="298" y="180"/>
                    </a:cubicBezTo>
                    <a:cubicBezTo>
                      <a:pt x="298" y="179"/>
                      <a:pt x="298" y="179"/>
                      <a:pt x="298" y="179"/>
                    </a:cubicBezTo>
                    <a:cubicBezTo>
                      <a:pt x="299" y="177"/>
                      <a:pt x="300" y="174"/>
                      <a:pt x="296" y="170"/>
                    </a:cubicBezTo>
                    <a:cubicBezTo>
                      <a:pt x="293" y="167"/>
                      <a:pt x="290" y="166"/>
                      <a:pt x="286" y="164"/>
                    </a:cubicBezTo>
                    <a:cubicBezTo>
                      <a:pt x="284" y="164"/>
                      <a:pt x="283" y="163"/>
                      <a:pt x="281" y="163"/>
                    </a:cubicBezTo>
                    <a:cubicBezTo>
                      <a:pt x="281" y="163"/>
                      <a:pt x="281" y="163"/>
                      <a:pt x="280" y="163"/>
                    </a:cubicBezTo>
                    <a:cubicBezTo>
                      <a:pt x="279" y="163"/>
                      <a:pt x="279" y="163"/>
                      <a:pt x="278" y="162"/>
                    </a:cubicBezTo>
                    <a:cubicBezTo>
                      <a:pt x="277" y="162"/>
                      <a:pt x="275" y="162"/>
                      <a:pt x="274" y="161"/>
                    </a:cubicBezTo>
                    <a:cubicBezTo>
                      <a:pt x="273" y="161"/>
                      <a:pt x="272" y="161"/>
                      <a:pt x="272" y="161"/>
                    </a:cubicBezTo>
                    <a:cubicBezTo>
                      <a:pt x="271" y="161"/>
                      <a:pt x="269" y="161"/>
                      <a:pt x="268" y="161"/>
                    </a:cubicBezTo>
                    <a:cubicBezTo>
                      <a:pt x="268" y="161"/>
                      <a:pt x="267" y="161"/>
                      <a:pt x="267" y="161"/>
                    </a:cubicBezTo>
                    <a:cubicBezTo>
                      <a:pt x="264" y="161"/>
                      <a:pt x="261" y="163"/>
                      <a:pt x="261" y="163"/>
                    </a:cubicBezTo>
                    <a:cubicBezTo>
                      <a:pt x="260" y="164"/>
                      <a:pt x="259" y="165"/>
                      <a:pt x="258" y="166"/>
                    </a:cubicBezTo>
                    <a:cubicBezTo>
                      <a:pt x="258" y="165"/>
                      <a:pt x="257" y="164"/>
                      <a:pt x="257" y="163"/>
                    </a:cubicBezTo>
                    <a:cubicBezTo>
                      <a:pt x="256" y="161"/>
                      <a:pt x="254" y="161"/>
                      <a:pt x="253" y="160"/>
                    </a:cubicBezTo>
                    <a:cubicBezTo>
                      <a:pt x="253" y="160"/>
                      <a:pt x="252" y="160"/>
                      <a:pt x="252" y="159"/>
                    </a:cubicBezTo>
                    <a:cubicBezTo>
                      <a:pt x="252" y="159"/>
                      <a:pt x="251" y="159"/>
                      <a:pt x="251" y="158"/>
                    </a:cubicBezTo>
                    <a:cubicBezTo>
                      <a:pt x="250" y="158"/>
                      <a:pt x="249" y="157"/>
                      <a:pt x="247" y="156"/>
                    </a:cubicBezTo>
                    <a:cubicBezTo>
                      <a:pt x="246" y="156"/>
                      <a:pt x="244" y="155"/>
                      <a:pt x="242" y="155"/>
                    </a:cubicBezTo>
                    <a:cubicBezTo>
                      <a:pt x="241" y="155"/>
                      <a:pt x="240" y="155"/>
                      <a:pt x="239" y="155"/>
                    </a:cubicBezTo>
                    <a:cubicBezTo>
                      <a:pt x="234" y="156"/>
                      <a:pt x="233" y="158"/>
                      <a:pt x="231" y="162"/>
                    </a:cubicBezTo>
                    <a:cubicBezTo>
                      <a:pt x="231" y="163"/>
                      <a:pt x="231" y="163"/>
                      <a:pt x="231" y="163"/>
                    </a:cubicBezTo>
                    <a:cubicBezTo>
                      <a:pt x="230" y="164"/>
                      <a:pt x="230" y="165"/>
                      <a:pt x="229" y="166"/>
                    </a:cubicBezTo>
                    <a:cubicBezTo>
                      <a:pt x="229" y="166"/>
                      <a:pt x="229" y="166"/>
                      <a:pt x="229" y="167"/>
                    </a:cubicBezTo>
                    <a:cubicBezTo>
                      <a:pt x="228" y="167"/>
                      <a:pt x="228" y="167"/>
                      <a:pt x="227" y="167"/>
                    </a:cubicBezTo>
                    <a:cubicBezTo>
                      <a:pt x="226" y="168"/>
                      <a:pt x="225" y="170"/>
                      <a:pt x="224" y="171"/>
                    </a:cubicBezTo>
                    <a:cubicBezTo>
                      <a:pt x="224" y="172"/>
                      <a:pt x="223" y="173"/>
                      <a:pt x="223" y="173"/>
                    </a:cubicBezTo>
                    <a:cubicBezTo>
                      <a:pt x="222" y="174"/>
                      <a:pt x="222" y="175"/>
                      <a:pt x="221" y="175"/>
                    </a:cubicBezTo>
                    <a:cubicBezTo>
                      <a:pt x="220" y="176"/>
                      <a:pt x="219" y="177"/>
                      <a:pt x="218" y="178"/>
                    </a:cubicBezTo>
                    <a:cubicBezTo>
                      <a:pt x="218" y="178"/>
                      <a:pt x="218" y="178"/>
                      <a:pt x="218" y="178"/>
                    </a:cubicBezTo>
                    <a:cubicBezTo>
                      <a:pt x="218" y="178"/>
                      <a:pt x="218" y="177"/>
                      <a:pt x="218" y="177"/>
                    </a:cubicBezTo>
                    <a:cubicBezTo>
                      <a:pt x="218" y="176"/>
                      <a:pt x="218" y="176"/>
                      <a:pt x="218" y="175"/>
                    </a:cubicBezTo>
                    <a:cubicBezTo>
                      <a:pt x="218" y="175"/>
                      <a:pt x="218" y="175"/>
                      <a:pt x="218" y="175"/>
                    </a:cubicBezTo>
                    <a:cubicBezTo>
                      <a:pt x="219" y="174"/>
                      <a:pt x="219" y="172"/>
                      <a:pt x="219" y="172"/>
                    </a:cubicBezTo>
                    <a:cubicBezTo>
                      <a:pt x="220" y="172"/>
                      <a:pt x="220" y="171"/>
                      <a:pt x="221" y="171"/>
                    </a:cubicBezTo>
                    <a:cubicBezTo>
                      <a:pt x="222" y="171"/>
                      <a:pt x="223" y="170"/>
                      <a:pt x="224" y="169"/>
                    </a:cubicBezTo>
                    <a:cubicBezTo>
                      <a:pt x="226" y="168"/>
                      <a:pt x="226" y="166"/>
                      <a:pt x="227" y="164"/>
                    </a:cubicBezTo>
                    <a:cubicBezTo>
                      <a:pt x="227" y="163"/>
                      <a:pt x="227" y="163"/>
                      <a:pt x="227" y="162"/>
                    </a:cubicBezTo>
                    <a:cubicBezTo>
                      <a:pt x="228" y="161"/>
                      <a:pt x="230" y="160"/>
                      <a:pt x="231" y="159"/>
                    </a:cubicBezTo>
                    <a:cubicBezTo>
                      <a:pt x="232" y="158"/>
                      <a:pt x="232" y="158"/>
                      <a:pt x="232" y="158"/>
                    </a:cubicBezTo>
                    <a:cubicBezTo>
                      <a:pt x="232" y="157"/>
                      <a:pt x="233" y="157"/>
                      <a:pt x="234" y="156"/>
                    </a:cubicBezTo>
                    <a:cubicBezTo>
                      <a:pt x="235" y="155"/>
                      <a:pt x="237" y="154"/>
                      <a:pt x="239" y="152"/>
                    </a:cubicBezTo>
                    <a:cubicBezTo>
                      <a:pt x="241" y="149"/>
                      <a:pt x="241" y="146"/>
                      <a:pt x="240" y="144"/>
                    </a:cubicBezTo>
                    <a:cubicBezTo>
                      <a:pt x="240" y="142"/>
                      <a:pt x="238" y="141"/>
                      <a:pt x="236" y="140"/>
                    </a:cubicBezTo>
                    <a:cubicBezTo>
                      <a:pt x="235" y="140"/>
                      <a:pt x="234" y="139"/>
                      <a:pt x="233" y="139"/>
                    </a:cubicBezTo>
                    <a:cubicBezTo>
                      <a:pt x="231" y="139"/>
                      <a:pt x="229" y="140"/>
                      <a:pt x="228" y="141"/>
                    </a:cubicBezTo>
                    <a:cubicBezTo>
                      <a:pt x="227" y="141"/>
                      <a:pt x="227" y="141"/>
                      <a:pt x="227" y="141"/>
                    </a:cubicBezTo>
                    <a:cubicBezTo>
                      <a:pt x="227" y="141"/>
                      <a:pt x="226" y="140"/>
                      <a:pt x="225" y="140"/>
                    </a:cubicBezTo>
                    <a:cubicBezTo>
                      <a:pt x="225" y="140"/>
                      <a:pt x="223" y="139"/>
                      <a:pt x="222" y="139"/>
                    </a:cubicBezTo>
                    <a:cubicBezTo>
                      <a:pt x="221" y="138"/>
                      <a:pt x="221" y="138"/>
                      <a:pt x="220" y="138"/>
                    </a:cubicBezTo>
                    <a:cubicBezTo>
                      <a:pt x="217" y="138"/>
                      <a:pt x="213" y="140"/>
                      <a:pt x="211" y="143"/>
                    </a:cubicBezTo>
                    <a:cubicBezTo>
                      <a:pt x="211" y="144"/>
                      <a:pt x="211" y="144"/>
                      <a:pt x="211" y="144"/>
                    </a:cubicBezTo>
                    <a:cubicBezTo>
                      <a:pt x="210" y="146"/>
                      <a:pt x="209" y="147"/>
                      <a:pt x="208" y="147"/>
                    </a:cubicBezTo>
                    <a:cubicBezTo>
                      <a:pt x="207" y="147"/>
                      <a:pt x="207" y="147"/>
                      <a:pt x="207" y="147"/>
                    </a:cubicBezTo>
                    <a:cubicBezTo>
                      <a:pt x="206" y="147"/>
                      <a:pt x="204" y="147"/>
                      <a:pt x="204" y="146"/>
                    </a:cubicBezTo>
                    <a:cubicBezTo>
                      <a:pt x="203" y="146"/>
                      <a:pt x="203" y="145"/>
                      <a:pt x="203" y="145"/>
                    </a:cubicBezTo>
                    <a:cubicBezTo>
                      <a:pt x="202" y="144"/>
                      <a:pt x="201" y="142"/>
                      <a:pt x="199" y="141"/>
                    </a:cubicBezTo>
                    <a:cubicBezTo>
                      <a:pt x="198" y="140"/>
                      <a:pt x="196" y="140"/>
                      <a:pt x="195" y="140"/>
                    </a:cubicBezTo>
                    <a:cubicBezTo>
                      <a:pt x="192" y="140"/>
                      <a:pt x="189" y="141"/>
                      <a:pt x="187" y="143"/>
                    </a:cubicBezTo>
                    <a:cubicBezTo>
                      <a:pt x="186" y="143"/>
                      <a:pt x="185" y="144"/>
                      <a:pt x="184" y="144"/>
                    </a:cubicBezTo>
                    <a:cubicBezTo>
                      <a:pt x="183" y="144"/>
                      <a:pt x="182" y="144"/>
                      <a:pt x="182" y="143"/>
                    </a:cubicBezTo>
                    <a:cubicBezTo>
                      <a:pt x="181" y="143"/>
                      <a:pt x="179" y="142"/>
                      <a:pt x="177" y="142"/>
                    </a:cubicBezTo>
                    <a:cubicBezTo>
                      <a:pt x="176" y="142"/>
                      <a:pt x="175" y="142"/>
                      <a:pt x="174" y="143"/>
                    </a:cubicBezTo>
                    <a:cubicBezTo>
                      <a:pt x="172" y="144"/>
                      <a:pt x="171" y="145"/>
                      <a:pt x="170" y="147"/>
                    </a:cubicBezTo>
                    <a:cubicBezTo>
                      <a:pt x="169" y="148"/>
                      <a:pt x="169" y="149"/>
                      <a:pt x="168" y="149"/>
                    </a:cubicBezTo>
                    <a:cubicBezTo>
                      <a:pt x="168" y="149"/>
                      <a:pt x="167" y="149"/>
                      <a:pt x="166" y="149"/>
                    </a:cubicBezTo>
                    <a:cubicBezTo>
                      <a:pt x="165" y="149"/>
                      <a:pt x="165" y="149"/>
                      <a:pt x="165" y="149"/>
                    </a:cubicBezTo>
                    <a:cubicBezTo>
                      <a:pt x="165" y="148"/>
                      <a:pt x="165" y="148"/>
                      <a:pt x="165" y="148"/>
                    </a:cubicBezTo>
                    <a:cubicBezTo>
                      <a:pt x="165" y="146"/>
                      <a:pt x="166" y="141"/>
                      <a:pt x="162" y="139"/>
                    </a:cubicBezTo>
                    <a:cubicBezTo>
                      <a:pt x="162" y="138"/>
                      <a:pt x="161" y="138"/>
                      <a:pt x="160" y="138"/>
                    </a:cubicBezTo>
                    <a:cubicBezTo>
                      <a:pt x="160" y="138"/>
                      <a:pt x="160" y="137"/>
                      <a:pt x="160" y="137"/>
                    </a:cubicBezTo>
                    <a:cubicBezTo>
                      <a:pt x="160" y="136"/>
                      <a:pt x="160" y="134"/>
                      <a:pt x="158" y="133"/>
                    </a:cubicBezTo>
                    <a:cubicBezTo>
                      <a:pt x="157" y="132"/>
                      <a:pt x="156" y="132"/>
                      <a:pt x="155" y="132"/>
                    </a:cubicBezTo>
                    <a:cubicBezTo>
                      <a:pt x="153" y="132"/>
                      <a:pt x="152" y="132"/>
                      <a:pt x="151" y="133"/>
                    </a:cubicBezTo>
                    <a:cubicBezTo>
                      <a:pt x="151" y="133"/>
                      <a:pt x="151" y="133"/>
                      <a:pt x="151" y="133"/>
                    </a:cubicBezTo>
                    <a:cubicBezTo>
                      <a:pt x="151" y="133"/>
                      <a:pt x="150" y="133"/>
                      <a:pt x="150" y="133"/>
                    </a:cubicBezTo>
                    <a:cubicBezTo>
                      <a:pt x="149" y="133"/>
                      <a:pt x="148" y="133"/>
                      <a:pt x="148" y="132"/>
                    </a:cubicBezTo>
                    <a:cubicBezTo>
                      <a:pt x="146" y="132"/>
                      <a:pt x="144" y="132"/>
                      <a:pt x="142" y="132"/>
                    </a:cubicBezTo>
                    <a:cubicBezTo>
                      <a:pt x="141" y="132"/>
                      <a:pt x="140" y="132"/>
                      <a:pt x="139" y="132"/>
                    </a:cubicBezTo>
                    <a:cubicBezTo>
                      <a:pt x="138" y="132"/>
                      <a:pt x="138" y="132"/>
                      <a:pt x="138" y="132"/>
                    </a:cubicBezTo>
                    <a:cubicBezTo>
                      <a:pt x="137" y="132"/>
                      <a:pt x="137" y="131"/>
                      <a:pt x="136" y="131"/>
                    </a:cubicBezTo>
                    <a:cubicBezTo>
                      <a:pt x="134" y="131"/>
                      <a:pt x="134" y="132"/>
                      <a:pt x="133" y="132"/>
                    </a:cubicBezTo>
                    <a:cubicBezTo>
                      <a:pt x="132" y="132"/>
                      <a:pt x="132" y="132"/>
                      <a:pt x="132" y="132"/>
                    </a:cubicBezTo>
                    <a:cubicBezTo>
                      <a:pt x="131" y="132"/>
                      <a:pt x="129" y="131"/>
                      <a:pt x="128" y="129"/>
                    </a:cubicBezTo>
                    <a:cubicBezTo>
                      <a:pt x="126" y="127"/>
                      <a:pt x="124" y="126"/>
                      <a:pt x="121" y="124"/>
                    </a:cubicBezTo>
                    <a:cubicBezTo>
                      <a:pt x="120" y="124"/>
                      <a:pt x="119" y="123"/>
                      <a:pt x="118" y="123"/>
                    </a:cubicBezTo>
                    <a:cubicBezTo>
                      <a:pt x="117" y="123"/>
                      <a:pt x="116" y="123"/>
                      <a:pt x="116" y="122"/>
                    </a:cubicBezTo>
                    <a:cubicBezTo>
                      <a:pt x="115" y="121"/>
                      <a:pt x="114" y="120"/>
                      <a:pt x="112" y="119"/>
                    </a:cubicBezTo>
                    <a:cubicBezTo>
                      <a:pt x="111" y="119"/>
                      <a:pt x="111" y="118"/>
                      <a:pt x="111" y="118"/>
                    </a:cubicBezTo>
                    <a:cubicBezTo>
                      <a:pt x="110" y="118"/>
                      <a:pt x="110" y="118"/>
                      <a:pt x="110" y="118"/>
                    </a:cubicBezTo>
                    <a:cubicBezTo>
                      <a:pt x="111" y="117"/>
                      <a:pt x="111" y="117"/>
                      <a:pt x="111" y="117"/>
                    </a:cubicBezTo>
                    <a:cubicBezTo>
                      <a:pt x="112" y="117"/>
                      <a:pt x="112" y="117"/>
                      <a:pt x="112" y="117"/>
                    </a:cubicBezTo>
                    <a:cubicBezTo>
                      <a:pt x="115" y="115"/>
                      <a:pt x="117" y="109"/>
                      <a:pt x="117" y="107"/>
                    </a:cubicBezTo>
                    <a:cubicBezTo>
                      <a:pt x="117" y="107"/>
                      <a:pt x="118" y="106"/>
                      <a:pt x="118" y="105"/>
                    </a:cubicBezTo>
                    <a:cubicBezTo>
                      <a:pt x="118" y="105"/>
                      <a:pt x="118" y="105"/>
                      <a:pt x="118" y="105"/>
                    </a:cubicBezTo>
                    <a:cubicBezTo>
                      <a:pt x="119" y="105"/>
                      <a:pt x="119" y="104"/>
                      <a:pt x="119" y="102"/>
                    </a:cubicBezTo>
                    <a:cubicBezTo>
                      <a:pt x="120" y="99"/>
                      <a:pt x="118" y="97"/>
                      <a:pt x="116" y="95"/>
                    </a:cubicBezTo>
                    <a:cubicBezTo>
                      <a:pt x="114" y="94"/>
                      <a:pt x="112" y="93"/>
                      <a:pt x="110" y="93"/>
                    </a:cubicBezTo>
                    <a:cubicBezTo>
                      <a:pt x="109" y="93"/>
                      <a:pt x="108" y="93"/>
                      <a:pt x="107" y="94"/>
                    </a:cubicBezTo>
                    <a:cubicBezTo>
                      <a:pt x="107" y="94"/>
                      <a:pt x="106" y="94"/>
                      <a:pt x="105" y="94"/>
                    </a:cubicBezTo>
                    <a:cubicBezTo>
                      <a:pt x="105" y="94"/>
                      <a:pt x="105" y="94"/>
                      <a:pt x="105" y="94"/>
                    </a:cubicBezTo>
                    <a:cubicBezTo>
                      <a:pt x="105" y="94"/>
                      <a:pt x="105" y="94"/>
                      <a:pt x="105" y="94"/>
                    </a:cubicBezTo>
                    <a:cubicBezTo>
                      <a:pt x="104" y="94"/>
                      <a:pt x="104" y="93"/>
                      <a:pt x="104" y="92"/>
                    </a:cubicBezTo>
                    <a:cubicBezTo>
                      <a:pt x="104" y="92"/>
                      <a:pt x="104" y="92"/>
                      <a:pt x="104" y="92"/>
                    </a:cubicBezTo>
                    <a:cubicBezTo>
                      <a:pt x="102" y="89"/>
                      <a:pt x="100" y="88"/>
                      <a:pt x="98" y="88"/>
                    </a:cubicBezTo>
                    <a:cubicBezTo>
                      <a:pt x="98" y="88"/>
                      <a:pt x="97" y="88"/>
                      <a:pt x="97" y="88"/>
                    </a:cubicBezTo>
                    <a:cubicBezTo>
                      <a:pt x="97" y="87"/>
                      <a:pt x="97" y="86"/>
                      <a:pt x="97" y="84"/>
                    </a:cubicBezTo>
                    <a:cubicBezTo>
                      <a:pt x="97" y="82"/>
                      <a:pt x="97" y="79"/>
                      <a:pt x="95" y="76"/>
                    </a:cubicBezTo>
                    <a:cubicBezTo>
                      <a:pt x="91" y="73"/>
                      <a:pt x="87" y="73"/>
                      <a:pt x="84" y="73"/>
                    </a:cubicBezTo>
                    <a:cubicBezTo>
                      <a:pt x="84" y="73"/>
                      <a:pt x="82" y="73"/>
                      <a:pt x="82" y="73"/>
                    </a:cubicBezTo>
                    <a:cubicBezTo>
                      <a:pt x="82" y="71"/>
                      <a:pt x="82" y="71"/>
                      <a:pt x="81" y="70"/>
                    </a:cubicBezTo>
                    <a:cubicBezTo>
                      <a:pt x="80" y="69"/>
                      <a:pt x="78" y="68"/>
                      <a:pt x="75" y="68"/>
                    </a:cubicBezTo>
                    <a:cubicBezTo>
                      <a:pt x="74" y="68"/>
                      <a:pt x="74" y="68"/>
                      <a:pt x="73" y="68"/>
                    </a:cubicBezTo>
                    <a:cubicBezTo>
                      <a:pt x="73" y="67"/>
                      <a:pt x="73" y="66"/>
                      <a:pt x="73" y="65"/>
                    </a:cubicBezTo>
                    <a:cubicBezTo>
                      <a:pt x="74" y="64"/>
                      <a:pt x="73" y="63"/>
                      <a:pt x="73" y="62"/>
                    </a:cubicBezTo>
                    <a:cubicBezTo>
                      <a:pt x="71" y="60"/>
                      <a:pt x="67" y="59"/>
                      <a:pt x="64" y="59"/>
                    </a:cubicBezTo>
                    <a:cubicBezTo>
                      <a:pt x="63" y="59"/>
                      <a:pt x="63" y="59"/>
                      <a:pt x="62" y="60"/>
                    </a:cubicBezTo>
                    <a:cubicBezTo>
                      <a:pt x="62" y="60"/>
                      <a:pt x="62" y="60"/>
                      <a:pt x="62" y="60"/>
                    </a:cubicBezTo>
                    <a:cubicBezTo>
                      <a:pt x="63" y="58"/>
                      <a:pt x="64" y="55"/>
                      <a:pt x="63" y="52"/>
                    </a:cubicBezTo>
                    <a:cubicBezTo>
                      <a:pt x="61" y="48"/>
                      <a:pt x="56" y="46"/>
                      <a:pt x="52" y="45"/>
                    </a:cubicBezTo>
                    <a:cubicBezTo>
                      <a:pt x="51" y="44"/>
                      <a:pt x="51" y="43"/>
                      <a:pt x="51" y="43"/>
                    </a:cubicBezTo>
                    <a:cubicBezTo>
                      <a:pt x="50" y="40"/>
                      <a:pt x="46" y="39"/>
                      <a:pt x="44" y="38"/>
                    </a:cubicBezTo>
                    <a:cubicBezTo>
                      <a:pt x="42" y="38"/>
                      <a:pt x="40" y="37"/>
                      <a:pt x="38" y="36"/>
                    </a:cubicBezTo>
                    <a:cubicBezTo>
                      <a:pt x="35" y="35"/>
                      <a:pt x="31" y="32"/>
                      <a:pt x="28" y="30"/>
                    </a:cubicBezTo>
                    <a:cubicBezTo>
                      <a:pt x="26" y="29"/>
                      <a:pt x="25" y="27"/>
                      <a:pt x="23" y="25"/>
                    </a:cubicBezTo>
                    <a:cubicBezTo>
                      <a:pt x="22" y="25"/>
                      <a:pt x="22" y="24"/>
                      <a:pt x="21" y="23"/>
                    </a:cubicBezTo>
                    <a:cubicBezTo>
                      <a:pt x="20" y="22"/>
                      <a:pt x="19" y="20"/>
                      <a:pt x="18" y="19"/>
                    </a:cubicBezTo>
                    <a:cubicBezTo>
                      <a:pt x="16" y="18"/>
                      <a:pt x="14" y="16"/>
                      <a:pt x="13" y="14"/>
                    </a:cubicBezTo>
                    <a:cubicBezTo>
                      <a:pt x="12" y="13"/>
                      <a:pt x="12" y="12"/>
                      <a:pt x="12" y="12"/>
                    </a:cubicBezTo>
                    <a:cubicBezTo>
                      <a:pt x="11" y="9"/>
                      <a:pt x="9" y="6"/>
                      <a:pt x="6" y="4"/>
                    </a:cubicBezTo>
                    <a:cubicBezTo>
                      <a:pt x="0" y="0"/>
                      <a:pt x="0" y="0"/>
                      <a:pt x="0" y="0"/>
                    </a:cubicBezTo>
                    <a:cubicBezTo>
                      <a:pt x="2" y="7"/>
                      <a:pt x="2" y="7"/>
                      <a:pt x="2" y="7"/>
                    </a:cubicBezTo>
                    <a:cubicBezTo>
                      <a:pt x="2" y="8"/>
                      <a:pt x="3" y="11"/>
                      <a:pt x="3" y="11"/>
                    </a:cubicBezTo>
                    <a:cubicBezTo>
                      <a:pt x="3" y="14"/>
                      <a:pt x="4" y="17"/>
                      <a:pt x="5" y="20"/>
                    </a:cubicBezTo>
                    <a:cubicBezTo>
                      <a:pt x="6" y="22"/>
                      <a:pt x="6" y="24"/>
                      <a:pt x="7" y="28"/>
                    </a:cubicBezTo>
                    <a:cubicBezTo>
                      <a:pt x="10" y="27"/>
                      <a:pt x="10" y="27"/>
                      <a:pt x="10" y="27"/>
                    </a:cubicBezTo>
                    <a:cubicBezTo>
                      <a:pt x="7" y="28"/>
                      <a:pt x="7" y="28"/>
                      <a:pt x="7" y="28"/>
                    </a:cubicBezTo>
                    <a:cubicBezTo>
                      <a:pt x="9" y="37"/>
                      <a:pt x="10" y="40"/>
                      <a:pt x="11" y="42"/>
                    </a:cubicBezTo>
                    <a:cubicBezTo>
                      <a:pt x="13" y="43"/>
                      <a:pt x="14" y="43"/>
                      <a:pt x="14" y="43"/>
                    </a:cubicBezTo>
                    <a:cubicBezTo>
                      <a:pt x="15" y="43"/>
                      <a:pt x="15" y="43"/>
                      <a:pt x="16" y="43"/>
                    </a:cubicBezTo>
                    <a:cubicBezTo>
                      <a:pt x="16" y="43"/>
                      <a:pt x="17" y="43"/>
                      <a:pt x="17" y="43"/>
                    </a:cubicBezTo>
                    <a:cubicBezTo>
                      <a:pt x="19" y="43"/>
                      <a:pt x="20" y="43"/>
                      <a:pt x="21" y="45"/>
                    </a:cubicBezTo>
                    <a:cubicBezTo>
                      <a:pt x="22" y="46"/>
                      <a:pt x="22" y="48"/>
                      <a:pt x="21" y="50"/>
                    </a:cubicBezTo>
                    <a:cubicBezTo>
                      <a:pt x="21" y="52"/>
                      <a:pt x="20" y="54"/>
                      <a:pt x="21" y="55"/>
                    </a:cubicBezTo>
                    <a:cubicBezTo>
                      <a:pt x="21" y="57"/>
                      <a:pt x="22" y="60"/>
                      <a:pt x="25" y="60"/>
                    </a:cubicBezTo>
                    <a:cubicBezTo>
                      <a:pt x="26" y="60"/>
                      <a:pt x="28" y="59"/>
                      <a:pt x="29" y="59"/>
                    </a:cubicBezTo>
                    <a:cubicBezTo>
                      <a:pt x="31" y="58"/>
                      <a:pt x="33" y="58"/>
                      <a:pt x="35" y="58"/>
                    </a:cubicBezTo>
                    <a:cubicBezTo>
                      <a:pt x="36" y="58"/>
                      <a:pt x="37" y="58"/>
                      <a:pt x="38" y="58"/>
                    </a:cubicBezTo>
                    <a:cubicBezTo>
                      <a:pt x="45" y="61"/>
                      <a:pt x="45" y="67"/>
                      <a:pt x="44" y="76"/>
                    </a:cubicBezTo>
                    <a:cubicBezTo>
                      <a:pt x="43" y="83"/>
                      <a:pt x="42" y="90"/>
                      <a:pt x="49" y="93"/>
                    </a:cubicBezTo>
                    <a:cubicBezTo>
                      <a:pt x="52" y="95"/>
                      <a:pt x="54" y="95"/>
                      <a:pt x="56" y="96"/>
                    </a:cubicBezTo>
                    <a:cubicBezTo>
                      <a:pt x="61" y="96"/>
                      <a:pt x="63" y="97"/>
                      <a:pt x="65" y="105"/>
                    </a:cubicBezTo>
                    <a:cubicBezTo>
                      <a:pt x="65" y="108"/>
                      <a:pt x="65" y="111"/>
                      <a:pt x="65" y="114"/>
                    </a:cubicBezTo>
                    <a:cubicBezTo>
                      <a:pt x="65" y="118"/>
                      <a:pt x="65" y="122"/>
                      <a:pt x="66" y="127"/>
                    </a:cubicBezTo>
                    <a:cubicBezTo>
                      <a:pt x="67" y="129"/>
                      <a:pt x="67" y="132"/>
                      <a:pt x="67" y="136"/>
                    </a:cubicBezTo>
                    <a:cubicBezTo>
                      <a:pt x="68" y="141"/>
                      <a:pt x="68" y="146"/>
                      <a:pt x="70" y="150"/>
                    </a:cubicBezTo>
                    <a:cubicBezTo>
                      <a:pt x="72" y="154"/>
                      <a:pt x="75" y="154"/>
                      <a:pt x="78" y="154"/>
                    </a:cubicBezTo>
                    <a:cubicBezTo>
                      <a:pt x="79" y="155"/>
                      <a:pt x="81" y="155"/>
                      <a:pt x="83" y="156"/>
                    </a:cubicBezTo>
                    <a:cubicBezTo>
                      <a:pt x="85" y="157"/>
                      <a:pt x="86" y="158"/>
                      <a:pt x="87" y="160"/>
                    </a:cubicBezTo>
                    <a:cubicBezTo>
                      <a:pt x="88" y="161"/>
                      <a:pt x="89" y="162"/>
                      <a:pt x="90" y="163"/>
                    </a:cubicBezTo>
                    <a:cubicBezTo>
                      <a:pt x="92" y="165"/>
                      <a:pt x="94" y="166"/>
                      <a:pt x="96" y="167"/>
                    </a:cubicBezTo>
                    <a:cubicBezTo>
                      <a:pt x="100" y="169"/>
                      <a:pt x="104" y="170"/>
                      <a:pt x="104" y="176"/>
                    </a:cubicBezTo>
                    <a:cubicBezTo>
                      <a:pt x="104" y="178"/>
                      <a:pt x="104" y="179"/>
                      <a:pt x="104" y="181"/>
                    </a:cubicBezTo>
                    <a:cubicBezTo>
                      <a:pt x="103" y="183"/>
                      <a:pt x="103" y="185"/>
                      <a:pt x="104" y="188"/>
                    </a:cubicBezTo>
                    <a:cubicBezTo>
                      <a:pt x="105" y="190"/>
                      <a:pt x="106" y="191"/>
                      <a:pt x="107" y="192"/>
                    </a:cubicBezTo>
                    <a:cubicBezTo>
                      <a:pt x="108" y="194"/>
                      <a:pt x="110" y="196"/>
                      <a:pt x="110" y="199"/>
                    </a:cubicBezTo>
                    <a:cubicBezTo>
                      <a:pt x="110" y="205"/>
                      <a:pt x="106" y="207"/>
                      <a:pt x="98" y="207"/>
                    </a:cubicBezTo>
                    <a:cubicBezTo>
                      <a:pt x="94" y="207"/>
                      <a:pt x="94" y="207"/>
                      <a:pt x="94" y="207"/>
                    </a:cubicBezTo>
                    <a:cubicBezTo>
                      <a:pt x="92" y="207"/>
                      <a:pt x="90" y="207"/>
                      <a:pt x="88" y="208"/>
                    </a:cubicBezTo>
                    <a:cubicBezTo>
                      <a:pt x="85" y="209"/>
                      <a:pt x="82" y="210"/>
                      <a:pt x="78" y="211"/>
                    </a:cubicBezTo>
                    <a:cubicBezTo>
                      <a:pt x="73" y="213"/>
                      <a:pt x="68" y="216"/>
                      <a:pt x="62" y="216"/>
                    </a:cubicBezTo>
                    <a:cubicBezTo>
                      <a:pt x="56" y="216"/>
                      <a:pt x="52" y="214"/>
                      <a:pt x="47" y="211"/>
                    </a:cubicBezTo>
                    <a:cubicBezTo>
                      <a:pt x="46" y="211"/>
                      <a:pt x="44" y="210"/>
                      <a:pt x="43" y="210"/>
                    </a:cubicBezTo>
                    <a:cubicBezTo>
                      <a:pt x="38" y="208"/>
                      <a:pt x="38" y="208"/>
                      <a:pt x="38" y="208"/>
                    </a:cubicBezTo>
                    <a:cubicBezTo>
                      <a:pt x="39" y="213"/>
                      <a:pt x="39" y="213"/>
                      <a:pt x="39" y="213"/>
                    </a:cubicBezTo>
                    <a:cubicBezTo>
                      <a:pt x="39" y="215"/>
                      <a:pt x="40" y="221"/>
                      <a:pt x="39" y="222"/>
                    </a:cubicBezTo>
                    <a:cubicBezTo>
                      <a:pt x="38" y="223"/>
                      <a:pt x="37" y="223"/>
                      <a:pt x="36" y="223"/>
                    </a:cubicBezTo>
                    <a:cubicBezTo>
                      <a:pt x="36" y="223"/>
                      <a:pt x="35" y="223"/>
                      <a:pt x="34" y="223"/>
                    </a:cubicBezTo>
                    <a:cubicBezTo>
                      <a:pt x="31" y="228"/>
                      <a:pt x="31" y="228"/>
                      <a:pt x="31" y="228"/>
                    </a:cubicBezTo>
                    <a:cubicBezTo>
                      <a:pt x="33" y="230"/>
                      <a:pt x="34" y="231"/>
                      <a:pt x="34" y="234"/>
                    </a:cubicBezTo>
                    <a:cubicBezTo>
                      <a:pt x="30" y="235"/>
                      <a:pt x="27" y="237"/>
                      <a:pt x="25" y="240"/>
                    </a:cubicBezTo>
                    <a:cubicBezTo>
                      <a:pt x="24" y="241"/>
                      <a:pt x="24" y="241"/>
                      <a:pt x="24" y="241"/>
                    </a:cubicBezTo>
                    <a:cubicBezTo>
                      <a:pt x="24" y="242"/>
                      <a:pt x="24" y="242"/>
                      <a:pt x="24" y="242"/>
                    </a:cubicBezTo>
                    <a:cubicBezTo>
                      <a:pt x="26" y="255"/>
                      <a:pt x="27" y="258"/>
                      <a:pt x="28" y="259"/>
                    </a:cubicBezTo>
                    <a:cubicBezTo>
                      <a:pt x="29" y="260"/>
                      <a:pt x="31" y="261"/>
                      <a:pt x="32" y="261"/>
                    </a:cubicBezTo>
                    <a:cubicBezTo>
                      <a:pt x="34" y="262"/>
                      <a:pt x="35" y="262"/>
                      <a:pt x="36" y="263"/>
                    </a:cubicBezTo>
                    <a:cubicBezTo>
                      <a:pt x="37" y="265"/>
                      <a:pt x="37" y="266"/>
                      <a:pt x="37" y="268"/>
                    </a:cubicBezTo>
                    <a:cubicBezTo>
                      <a:pt x="37" y="269"/>
                      <a:pt x="38" y="271"/>
                      <a:pt x="38" y="272"/>
                    </a:cubicBezTo>
                    <a:cubicBezTo>
                      <a:pt x="41" y="275"/>
                      <a:pt x="44" y="275"/>
                      <a:pt x="47" y="275"/>
                    </a:cubicBezTo>
                    <a:cubicBezTo>
                      <a:pt x="49" y="275"/>
                      <a:pt x="51" y="276"/>
                      <a:pt x="53" y="277"/>
                    </a:cubicBezTo>
                    <a:cubicBezTo>
                      <a:pt x="57" y="279"/>
                      <a:pt x="58" y="282"/>
                      <a:pt x="58" y="286"/>
                    </a:cubicBezTo>
                    <a:cubicBezTo>
                      <a:pt x="59" y="287"/>
                      <a:pt x="59" y="289"/>
                      <a:pt x="59" y="290"/>
                    </a:cubicBezTo>
                    <a:cubicBezTo>
                      <a:pt x="59" y="290"/>
                      <a:pt x="59" y="290"/>
                      <a:pt x="59" y="290"/>
                    </a:cubicBezTo>
                    <a:cubicBezTo>
                      <a:pt x="61" y="298"/>
                      <a:pt x="63" y="300"/>
                      <a:pt x="64" y="301"/>
                    </a:cubicBezTo>
                    <a:cubicBezTo>
                      <a:pt x="67" y="303"/>
                      <a:pt x="67" y="303"/>
                      <a:pt x="67" y="303"/>
                    </a:cubicBezTo>
                    <a:cubicBezTo>
                      <a:pt x="68" y="299"/>
                      <a:pt x="68" y="299"/>
                      <a:pt x="68" y="299"/>
                    </a:cubicBezTo>
                    <a:cubicBezTo>
                      <a:pt x="69" y="299"/>
                      <a:pt x="69" y="298"/>
                      <a:pt x="69" y="297"/>
                    </a:cubicBezTo>
                    <a:cubicBezTo>
                      <a:pt x="70" y="294"/>
                      <a:pt x="71" y="293"/>
                      <a:pt x="72" y="292"/>
                    </a:cubicBezTo>
                    <a:cubicBezTo>
                      <a:pt x="72" y="292"/>
                      <a:pt x="72" y="292"/>
                      <a:pt x="72" y="292"/>
                    </a:cubicBezTo>
                    <a:cubicBezTo>
                      <a:pt x="74" y="292"/>
                      <a:pt x="75" y="294"/>
                      <a:pt x="76" y="294"/>
                    </a:cubicBezTo>
                    <a:cubicBezTo>
                      <a:pt x="77" y="295"/>
                      <a:pt x="78" y="299"/>
                      <a:pt x="79" y="303"/>
                    </a:cubicBezTo>
                    <a:cubicBezTo>
                      <a:pt x="79" y="306"/>
                      <a:pt x="80" y="309"/>
                      <a:pt x="81" y="310"/>
                    </a:cubicBezTo>
                    <a:cubicBezTo>
                      <a:pt x="81" y="311"/>
                      <a:pt x="81" y="311"/>
                      <a:pt x="81" y="311"/>
                    </a:cubicBezTo>
                    <a:cubicBezTo>
                      <a:pt x="84" y="316"/>
                      <a:pt x="85" y="316"/>
                      <a:pt x="90" y="316"/>
                    </a:cubicBezTo>
                    <a:cubicBezTo>
                      <a:pt x="92" y="316"/>
                      <a:pt x="92" y="316"/>
                      <a:pt x="92" y="316"/>
                    </a:cubicBezTo>
                    <a:cubicBezTo>
                      <a:pt x="93" y="316"/>
                      <a:pt x="94" y="316"/>
                      <a:pt x="95" y="316"/>
                    </a:cubicBezTo>
                    <a:cubicBezTo>
                      <a:pt x="99" y="316"/>
                      <a:pt x="101" y="315"/>
                      <a:pt x="105" y="313"/>
                    </a:cubicBezTo>
                    <a:cubicBezTo>
                      <a:pt x="107" y="312"/>
                      <a:pt x="107" y="312"/>
                      <a:pt x="107" y="312"/>
                    </a:cubicBezTo>
                    <a:cubicBezTo>
                      <a:pt x="109" y="310"/>
                      <a:pt x="111" y="309"/>
                      <a:pt x="113" y="309"/>
                    </a:cubicBezTo>
                    <a:cubicBezTo>
                      <a:pt x="114" y="309"/>
                      <a:pt x="116" y="310"/>
                      <a:pt x="119" y="311"/>
                    </a:cubicBezTo>
                    <a:cubicBezTo>
                      <a:pt x="119" y="312"/>
                      <a:pt x="119" y="312"/>
                      <a:pt x="119" y="312"/>
                    </a:cubicBezTo>
                    <a:cubicBezTo>
                      <a:pt x="124" y="316"/>
                      <a:pt x="128" y="319"/>
                      <a:pt x="130" y="320"/>
                    </a:cubicBezTo>
                    <a:cubicBezTo>
                      <a:pt x="135" y="322"/>
                      <a:pt x="135" y="322"/>
                      <a:pt x="135" y="322"/>
                    </a:cubicBezTo>
                    <a:cubicBezTo>
                      <a:pt x="135" y="315"/>
                      <a:pt x="135" y="315"/>
                      <a:pt x="135" y="315"/>
                    </a:cubicBezTo>
                    <a:cubicBezTo>
                      <a:pt x="136" y="308"/>
                      <a:pt x="136" y="300"/>
                      <a:pt x="134" y="294"/>
                    </a:cubicBezTo>
                    <a:cubicBezTo>
                      <a:pt x="132" y="291"/>
                      <a:pt x="130" y="289"/>
                      <a:pt x="128" y="286"/>
                    </a:cubicBezTo>
                    <a:cubicBezTo>
                      <a:pt x="126" y="283"/>
                      <a:pt x="123" y="280"/>
                      <a:pt x="123" y="275"/>
                    </a:cubicBezTo>
                    <a:cubicBezTo>
                      <a:pt x="123" y="270"/>
                      <a:pt x="125" y="264"/>
                      <a:pt x="129" y="263"/>
                    </a:cubicBezTo>
                    <a:cubicBezTo>
                      <a:pt x="130" y="263"/>
                      <a:pt x="130" y="263"/>
                      <a:pt x="131" y="263"/>
                    </a:cubicBezTo>
                    <a:cubicBezTo>
                      <a:pt x="133" y="263"/>
                      <a:pt x="135" y="264"/>
                      <a:pt x="137" y="267"/>
                    </a:cubicBezTo>
                    <a:cubicBezTo>
                      <a:pt x="140" y="271"/>
                      <a:pt x="139" y="274"/>
                      <a:pt x="139" y="278"/>
                    </a:cubicBezTo>
                    <a:cubicBezTo>
                      <a:pt x="138" y="282"/>
                      <a:pt x="138" y="286"/>
                      <a:pt x="142" y="291"/>
                    </a:cubicBezTo>
                    <a:cubicBezTo>
                      <a:pt x="146" y="295"/>
                      <a:pt x="149" y="297"/>
                      <a:pt x="154" y="297"/>
                    </a:cubicBezTo>
                    <a:cubicBezTo>
                      <a:pt x="156" y="297"/>
                      <a:pt x="158" y="297"/>
                      <a:pt x="161" y="296"/>
                    </a:cubicBezTo>
                    <a:cubicBezTo>
                      <a:pt x="165" y="293"/>
                      <a:pt x="170" y="291"/>
                      <a:pt x="174" y="289"/>
                    </a:cubicBezTo>
                    <a:cubicBezTo>
                      <a:pt x="201" y="275"/>
                      <a:pt x="228" y="262"/>
                      <a:pt x="253" y="249"/>
                    </a:cubicBezTo>
                    <a:cubicBezTo>
                      <a:pt x="266" y="242"/>
                      <a:pt x="279" y="236"/>
                      <a:pt x="292" y="229"/>
                    </a:cubicBezTo>
                    <a:cubicBezTo>
                      <a:pt x="302" y="249"/>
                      <a:pt x="302" y="249"/>
                      <a:pt x="302" y="249"/>
                    </a:cubicBezTo>
                    <a:cubicBezTo>
                      <a:pt x="305" y="246"/>
                      <a:pt x="305" y="246"/>
                      <a:pt x="305" y="246"/>
                    </a:cubicBezTo>
                    <a:cubicBezTo>
                      <a:pt x="307" y="244"/>
                      <a:pt x="309" y="242"/>
                      <a:pt x="310" y="240"/>
                    </a:cubicBezTo>
                    <a:cubicBezTo>
                      <a:pt x="313" y="232"/>
                      <a:pt x="316" y="225"/>
                      <a:pt x="318" y="219"/>
                    </a:cubicBezTo>
                    <a:cubicBezTo>
                      <a:pt x="319" y="215"/>
                      <a:pt x="320" y="211"/>
                      <a:pt x="320" y="207"/>
                    </a:cubicBezTo>
                    <a:close/>
                    <a:moveTo>
                      <a:pt x="201" y="212"/>
                    </a:moveTo>
                    <a:cubicBezTo>
                      <a:pt x="201" y="206"/>
                      <a:pt x="201" y="202"/>
                      <a:pt x="204" y="198"/>
                    </a:cubicBezTo>
                    <a:cubicBezTo>
                      <a:pt x="205" y="197"/>
                      <a:pt x="207" y="196"/>
                      <a:pt x="208" y="195"/>
                    </a:cubicBezTo>
                    <a:cubicBezTo>
                      <a:pt x="208" y="194"/>
                      <a:pt x="209" y="193"/>
                      <a:pt x="210" y="192"/>
                    </a:cubicBezTo>
                    <a:cubicBezTo>
                      <a:pt x="211" y="191"/>
                      <a:pt x="213" y="189"/>
                      <a:pt x="214" y="187"/>
                    </a:cubicBezTo>
                    <a:cubicBezTo>
                      <a:pt x="214" y="188"/>
                      <a:pt x="214" y="188"/>
                      <a:pt x="214" y="189"/>
                    </a:cubicBezTo>
                    <a:cubicBezTo>
                      <a:pt x="214" y="190"/>
                      <a:pt x="214" y="191"/>
                      <a:pt x="214" y="192"/>
                    </a:cubicBezTo>
                    <a:cubicBezTo>
                      <a:pt x="213" y="195"/>
                      <a:pt x="212" y="197"/>
                      <a:pt x="209" y="199"/>
                    </a:cubicBezTo>
                    <a:cubicBezTo>
                      <a:pt x="208" y="200"/>
                      <a:pt x="207" y="200"/>
                      <a:pt x="206" y="202"/>
                    </a:cubicBezTo>
                    <a:cubicBezTo>
                      <a:pt x="203" y="205"/>
                      <a:pt x="203" y="209"/>
                      <a:pt x="202" y="212"/>
                    </a:cubicBezTo>
                    <a:cubicBezTo>
                      <a:pt x="202" y="214"/>
                      <a:pt x="202" y="215"/>
                      <a:pt x="201" y="216"/>
                    </a:cubicBezTo>
                    <a:cubicBezTo>
                      <a:pt x="201" y="216"/>
                      <a:pt x="201" y="215"/>
                      <a:pt x="201" y="214"/>
                    </a:cubicBezTo>
                    <a:cubicBezTo>
                      <a:pt x="201" y="213"/>
                      <a:pt x="201" y="213"/>
                      <a:pt x="201" y="212"/>
                    </a:cubicBezTo>
                    <a:close/>
                  </a:path>
                </a:pathLst>
              </a:custGeom>
              <a:solidFill>
                <a:schemeClr val="accent1"/>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31" name="Freeform 28">
                <a:extLst>
                  <a:ext uri="{FF2B5EF4-FFF2-40B4-BE49-F238E27FC236}">
                    <a16:creationId xmlns:a16="http://schemas.microsoft.com/office/drawing/2014/main" id="{4EE5A35D-2443-8849-5775-212E3144DE68}"/>
                  </a:ext>
                </a:extLst>
              </p:cNvPr>
              <p:cNvSpPr>
                <a:spLocks/>
              </p:cNvSpPr>
              <p:nvPr/>
            </p:nvSpPr>
            <p:spPr bwMode="auto">
              <a:xfrm>
                <a:off x="19392323" y="6919195"/>
                <a:ext cx="72052" cy="77688"/>
              </a:xfrm>
              <a:custGeom>
                <a:avLst/>
                <a:gdLst>
                  <a:gd name="T0" fmla="*/ 64847 w 10"/>
                  <a:gd name="T1" fmla="*/ 25896 h 12"/>
                  <a:gd name="T2" fmla="*/ 50436 w 10"/>
                  <a:gd name="T3" fmla="*/ 19422 h 12"/>
                  <a:gd name="T4" fmla="*/ 50436 w 10"/>
                  <a:gd name="T5" fmla="*/ 0 h 12"/>
                  <a:gd name="T6" fmla="*/ 0 w 10"/>
                  <a:gd name="T7" fmla="*/ 45318 h 12"/>
                  <a:gd name="T8" fmla="*/ 7205 w 10"/>
                  <a:gd name="T9" fmla="*/ 71214 h 12"/>
                  <a:gd name="T10" fmla="*/ 36026 w 10"/>
                  <a:gd name="T11" fmla="*/ 77688 h 12"/>
                  <a:gd name="T12" fmla="*/ 36026 w 10"/>
                  <a:gd name="T13" fmla="*/ 58266 h 12"/>
                  <a:gd name="T14" fmla="*/ 36026 w 10"/>
                  <a:gd name="T15" fmla="*/ 58266 h 12"/>
                  <a:gd name="T16" fmla="*/ 64847 w 10"/>
                  <a:gd name="T17" fmla="*/ 2589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2">
                    <a:moveTo>
                      <a:pt x="9" y="4"/>
                    </a:moveTo>
                    <a:cubicBezTo>
                      <a:pt x="9" y="3"/>
                      <a:pt x="8" y="3"/>
                      <a:pt x="7" y="3"/>
                    </a:cubicBezTo>
                    <a:cubicBezTo>
                      <a:pt x="7" y="0"/>
                      <a:pt x="7" y="0"/>
                      <a:pt x="7" y="0"/>
                    </a:cubicBezTo>
                    <a:cubicBezTo>
                      <a:pt x="4" y="0"/>
                      <a:pt x="0" y="4"/>
                      <a:pt x="0" y="7"/>
                    </a:cubicBezTo>
                    <a:cubicBezTo>
                      <a:pt x="0" y="9"/>
                      <a:pt x="0" y="10"/>
                      <a:pt x="1" y="11"/>
                    </a:cubicBezTo>
                    <a:cubicBezTo>
                      <a:pt x="2" y="11"/>
                      <a:pt x="4" y="12"/>
                      <a:pt x="5" y="12"/>
                    </a:cubicBezTo>
                    <a:cubicBezTo>
                      <a:pt x="5" y="9"/>
                      <a:pt x="5" y="9"/>
                      <a:pt x="5" y="9"/>
                    </a:cubicBezTo>
                    <a:cubicBezTo>
                      <a:pt x="5" y="9"/>
                      <a:pt x="5" y="9"/>
                      <a:pt x="5" y="9"/>
                    </a:cubicBezTo>
                    <a:cubicBezTo>
                      <a:pt x="8" y="9"/>
                      <a:pt x="10" y="7"/>
                      <a:pt x="9" y="4"/>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32" name="Freeform 29">
                <a:extLst>
                  <a:ext uri="{FF2B5EF4-FFF2-40B4-BE49-F238E27FC236}">
                    <a16:creationId xmlns:a16="http://schemas.microsoft.com/office/drawing/2014/main" id="{5BFC6B77-2035-004B-8EF3-A8D83DBF37E5}"/>
                  </a:ext>
                </a:extLst>
              </p:cNvPr>
              <p:cNvSpPr>
                <a:spLocks/>
              </p:cNvSpPr>
              <p:nvPr/>
            </p:nvSpPr>
            <p:spPr bwMode="auto">
              <a:xfrm>
                <a:off x="22319783" y="9157582"/>
                <a:ext cx="120087" cy="109249"/>
              </a:xfrm>
              <a:custGeom>
                <a:avLst/>
                <a:gdLst>
                  <a:gd name="T0" fmla="*/ 91831 w 17"/>
                  <a:gd name="T1" fmla="*/ 0 h 17"/>
                  <a:gd name="T2" fmla="*/ 70639 w 17"/>
                  <a:gd name="T3" fmla="*/ 6426 h 17"/>
                  <a:gd name="T4" fmla="*/ 14128 w 17"/>
                  <a:gd name="T5" fmla="*/ 64264 h 17"/>
                  <a:gd name="T6" fmla="*/ 7064 w 17"/>
                  <a:gd name="T7" fmla="*/ 102823 h 17"/>
                  <a:gd name="T8" fmla="*/ 28256 w 17"/>
                  <a:gd name="T9" fmla="*/ 109249 h 17"/>
                  <a:gd name="T10" fmla="*/ 56512 w 17"/>
                  <a:gd name="T11" fmla="*/ 102823 h 17"/>
                  <a:gd name="T12" fmla="*/ 77703 w 17"/>
                  <a:gd name="T13" fmla="*/ 70691 h 17"/>
                  <a:gd name="T14" fmla="*/ 84767 w 17"/>
                  <a:gd name="T15" fmla="*/ 64264 h 17"/>
                  <a:gd name="T16" fmla="*/ 84767 w 17"/>
                  <a:gd name="T17" fmla="*/ 64264 h 17"/>
                  <a:gd name="T18" fmla="*/ 120087 w 17"/>
                  <a:gd name="T19" fmla="*/ 25706 h 17"/>
                  <a:gd name="T20" fmla="*/ 91831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7">
                    <a:moveTo>
                      <a:pt x="13" y="0"/>
                    </a:moveTo>
                    <a:cubicBezTo>
                      <a:pt x="12" y="0"/>
                      <a:pt x="11" y="1"/>
                      <a:pt x="10" y="1"/>
                    </a:cubicBezTo>
                    <a:cubicBezTo>
                      <a:pt x="7" y="3"/>
                      <a:pt x="3" y="7"/>
                      <a:pt x="2" y="10"/>
                    </a:cubicBezTo>
                    <a:cubicBezTo>
                      <a:pt x="0" y="12"/>
                      <a:pt x="0" y="14"/>
                      <a:pt x="1" y="16"/>
                    </a:cubicBezTo>
                    <a:cubicBezTo>
                      <a:pt x="2" y="17"/>
                      <a:pt x="3" y="17"/>
                      <a:pt x="4" y="17"/>
                    </a:cubicBezTo>
                    <a:cubicBezTo>
                      <a:pt x="6" y="17"/>
                      <a:pt x="7" y="17"/>
                      <a:pt x="8" y="16"/>
                    </a:cubicBezTo>
                    <a:cubicBezTo>
                      <a:pt x="10" y="15"/>
                      <a:pt x="11" y="13"/>
                      <a:pt x="11" y="11"/>
                    </a:cubicBezTo>
                    <a:cubicBezTo>
                      <a:pt x="12" y="11"/>
                      <a:pt x="12" y="10"/>
                      <a:pt x="12" y="10"/>
                    </a:cubicBezTo>
                    <a:cubicBezTo>
                      <a:pt x="12" y="10"/>
                      <a:pt x="12" y="10"/>
                      <a:pt x="12" y="10"/>
                    </a:cubicBezTo>
                    <a:cubicBezTo>
                      <a:pt x="16" y="9"/>
                      <a:pt x="17" y="7"/>
                      <a:pt x="17" y="4"/>
                    </a:cubicBezTo>
                    <a:cubicBezTo>
                      <a:pt x="17" y="0"/>
                      <a:pt x="14" y="0"/>
                      <a:pt x="13" y="0"/>
                    </a:cubicBezTo>
                    <a:close/>
                  </a:path>
                </a:pathLst>
              </a:custGeom>
              <a:solidFill>
                <a:schemeClr val="accent1"/>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33" name="Freeform 30">
                <a:extLst>
                  <a:ext uri="{FF2B5EF4-FFF2-40B4-BE49-F238E27FC236}">
                    <a16:creationId xmlns:a16="http://schemas.microsoft.com/office/drawing/2014/main" id="{E12BD4FB-BC31-F668-F0BB-3D61DEE710D6}"/>
                  </a:ext>
                </a:extLst>
              </p:cNvPr>
              <p:cNvSpPr>
                <a:spLocks/>
              </p:cNvSpPr>
              <p:nvPr/>
            </p:nvSpPr>
            <p:spPr bwMode="auto">
              <a:xfrm>
                <a:off x="22426527" y="9106599"/>
                <a:ext cx="90733" cy="70405"/>
              </a:xfrm>
              <a:custGeom>
                <a:avLst/>
                <a:gdLst>
                  <a:gd name="T0" fmla="*/ 83754 w 13"/>
                  <a:gd name="T1" fmla="*/ 12801 h 11"/>
                  <a:gd name="T2" fmla="*/ 48856 w 13"/>
                  <a:gd name="T3" fmla="*/ 0 h 11"/>
                  <a:gd name="T4" fmla="*/ 0 w 13"/>
                  <a:gd name="T5" fmla="*/ 25602 h 11"/>
                  <a:gd name="T6" fmla="*/ 6979 w 13"/>
                  <a:gd name="T7" fmla="*/ 57604 h 11"/>
                  <a:gd name="T8" fmla="*/ 41877 w 13"/>
                  <a:gd name="T9" fmla="*/ 70405 h 11"/>
                  <a:gd name="T10" fmla="*/ 41877 w 13"/>
                  <a:gd name="T11" fmla="*/ 70405 h 11"/>
                  <a:gd name="T12" fmla="*/ 90733 w 13"/>
                  <a:gd name="T13" fmla="*/ 32002 h 11"/>
                  <a:gd name="T14" fmla="*/ 83754 w 13"/>
                  <a:gd name="T15" fmla="*/ 12801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1">
                    <a:moveTo>
                      <a:pt x="12" y="2"/>
                    </a:moveTo>
                    <a:cubicBezTo>
                      <a:pt x="11" y="1"/>
                      <a:pt x="10" y="0"/>
                      <a:pt x="7" y="0"/>
                    </a:cubicBezTo>
                    <a:cubicBezTo>
                      <a:pt x="5" y="0"/>
                      <a:pt x="1" y="1"/>
                      <a:pt x="0" y="4"/>
                    </a:cubicBezTo>
                    <a:cubicBezTo>
                      <a:pt x="0" y="5"/>
                      <a:pt x="0" y="7"/>
                      <a:pt x="1" y="9"/>
                    </a:cubicBezTo>
                    <a:cubicBezTo>
                      <a:pt x="2" y="10"/>
                      <a:pt x="4" y="11"/>
                      <a:pt x="6" y="11"/>
                    </a:cubicBezTo>
                    <a:cubicBezTo>
                      <a:pt x="6" y="11"/>
                      <a:pt x="6" y="11"/>
                      <a:pt x="6" y="11"/>
                    </a:cubicBezTo>
                    <a:cubicBezTo>
                      <a:pt x="9" y="10"/>
                      <a:pt x="12" y="8"/>
                      <a:pt x="13" y="5"/>
                    </a:cubicBezTo>
                    <a:cubicBezTo>
                      <a:pt x="13" y="4"/>
                      <a:pt x="13" y="3"/>
                      <a:pt x="12" y="2"/>
                    </a:cubicBezTo>
                    <a:close/>
                  </a:path>
                </a:pathLst>
              </a:custGeom>
              <a:solidFill>
                <a:schemeClr val="accent1"/>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34" name="Freeform 31">
                <a:extLst>
                  <a:ext uri="{FF2B5EF4-FFF2-40B4-BE49-F238E27FC236}">
                    <a16:creationId xmlns:a16="http://schemas.microsoft.com/office/drawing/2014/main" id="{C5E0D555-1F04-8508-8B16-5031C7871176}"/>
                  </a:ext>
                </a:extLst>
              </p:cNvPr>
              <p:cNvSpPr>
                <a:spLocks/>
              </p:cNvSpPr>
              <p:nvPr/>
            </p:nvSpPr>
            <p:spPr bwMode="auto">
              <a:xfrm>
                <a:off x="19400329" y="7081854"/>
                <a:ext cx="162785" cy="152948"/>
              </a:xfrm>
              <a:custGeom>
                <a:avLst/>
                <a:gdLst>
                  <a:gd name="T0" fmla="*/ 155707 w 23"/>
                  <a:gd name="T1" fmla="*/ 95593 h 24"/>
                  <a:gd name="T2" fmla="*/ 127397 w 23"/>
                  <a:gd name="T3" fmla="*/ 57356 h 24"/>
                  <a:gd name="T4" fmla="*/ 99087 w 23"/>
                  <a:gd name="T5" fmla="*/ 50983 h 24"/>
                  <a:gd name="T6" fmla="*/ 99087 w 23"/>
                  <a:gd name="T7" fmla="*/ 50983 h 24"/>
                  <a:gd name="T8" fmla="*/ 92009 w 23"/>
                  <a:gd name="T9" fmla="*/ 50983 h 24"/>
                  <a:gd name="T10" fmla="*/ 92009 w 23"/>
                  <a:gd name="T11" fmla="*/ 38237 h 24"/>
                  <a:gd name="T12" fmla="*/ 77854 w 23"/>
                  <a:gd name="T13" fmla="*/ 19119 h 24"/>
                  <a:gd name="T14" fmla="*/ 42466 w 23"/>
                  <a:gd name="T15" fmla="*/ 0 h 24"/>
                  <a:gd name="T16" fmla="*/ 14155 w 23"/>
                  <a:gd name="T17" fmla="*/ 12746 h 24"/>
                  <a:gd name="T18" fmla="*/ 0 w 23"/>
                  <a:gd name="T19" fmla="*/ 38237 h 24"/>
                  <a:gd name="T20" fmla="*/ 28310 w 23"/>
                  <a:gd name="T21" fmla="*/ 70101 h 24"/>
                  <a:gd name="T22" fmla="*/ 28310 w 23"/>
                  <a:gd name="T23" fmla="*/ 70101 h 24"/>
                  <a:gd name="T24" fmla="*/ 7078 w 23"/>
                  <a:gd name="T25" fmla="*/ 108338 h 24"/>
                  <a:gd name="T26" fmla="*/ 14155 w 23"/>
                  <a:gd name="T27" fmla="*/ 133830 h 24"/>
                  <a:gd name="T28" fmla="*/ 49543 w 23"/>
                  <a:gd name="T29" fmla="*/ 146575 h 24"/>
                  <a:gd name="T30" fmla="*/ 63698 w 23"/>
                  <a:gd name="T31" fmla="*/ 146575 h 24"/>
                  <a:gd name="T32" fmla="*/ 84931 w 23"/>
                  <a:gd name="T33" fmla="*/ 146575 h 24"/>
                  <a:gd name="T34" fmla="*/ 106164 w 23"/>
                  <a:gd name="T35" fmla="*/ 152948 h 24"/>
                  <a:gd name="T36" fmla="*/ 106164 w 23"/>
                  <a:gd name="T37" fmla="*/ 152948 h 24"/>
                  <a:gd name="T38" fmla="*/ 148630 w 23"/>
                  <a:gd name="T39" fmla="*/ 133830 h 24"/>
                  <a:gd name="T40" fmla="*/ 155707 w 23"/>
                  <a:gd name="T41" fmla="*/ 95593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 h="24">
                    <a:moveTo>
                      <a:pt x="22" y="15"/>
                    </a:moveTo>
                    <a:cubicBezTo>
                      <a:pt x="22" y="12"/>
                      <a:pt x="20" y="10"/>
                      <a:pt x="18" y="9"/>
                    </a:cubicBezTo>
                    <a:cubicBezTo>
                      <a:pt x="17" y="8"/>
                      <a:pt x="15" y="8"/>
                      <a:pt x="14" y="8"/>
                    </a:cubicBezTo>
                    <a:cubicBezTo>
                      <a:pt x="14" y="8"/>
                      <a:pt x="14" y="8"/>
                      <a:pt x="14" y="8"/>
                    </a:cubicBezTo>
                    <a:cubicBezTo>
                      <a:pt x="14" y="8"/>
                      <a:pt x="13" y="8"/>
                      <a:pt x="13" y="8"/>
                    </a:cubicBezTo>
                    <a:cubicBezTo>
                      <a:pt x="13" y="7"/>
                      <a:pt x="13" y="7"/>
                      <a:pt x="13" y="6"/>
                    </a:cubicBezTo>
                    <a:cubicBezTo>
                      <a:pt x="13" y="5"/>
                      <a:pt x="12" y="4"/>
                      <a:pt x="11" y="3"/>
                    </a:cubicBezTo>
                    <a:cubicBezTo>
                      <a:pt x="10" y="1"/>
                      <a:pt x="8" y="0"/>
                      <a:pt x="6" y="0"/>
                    </a:cubicBezTo>
                    <a:cubicBezTo>
                      <a:pt x="5" y="0"/>
                      <a:pt x="3" y="0"/>
                      <a:pt x="2" y="2"/>
                    </a:cubicBezTo>
                    <a:cubicBezTo>
                      <a:pt x="0" y="3"/>
                      <a:pt x="0" y="5"/>
                      <a:pt x="0" y="6"/>
                    </a:cubicBezTo>
                    <a:cubicBezTo>
                      <a:pt x="0" y="8"/>
                      <a:pt x="2" y="10"/>
                      <a:pt x="4" y="11"/>
                    </a:cubicBezTo>
                    <a:cubicBezTo>
                      <a:pt x="4" y="11"/>
                      <a:pt x="4" y="11"/>
                      <a:pt x="4" y="11"/>
                    </a:cubicBezTo>
                    <a:cubicBezTo>
                      <a:pt x="2" y="12"/>
                      <a:pt x="1" y="14"/>
                      <a:pt x="1" y="17"/>
                    </a:cubicBezTo>
                    <a:cubicBezTo>
                      <a:pt x="1" y="19"/>
                      <a:pt x="1" y="20"/>
                      <a:pt x="2" y="21"/>
                    </a:cubicBezTo>
                    <a:cubicBezTo>
                      <a:pt x="4" y="23"/>
                      <a:pt x="6" y="23"/>
                      <a:pt x="7" y="23"/>
                    </a:cubicBezTo>
                    <a:cubicBezTo>
                      <a:pt x="7" y="23"/>
                      <a:pt x="9" y="23"/>
                      <a:pt x="9" y="23"/>
                    </a:cubicBezTo>
                    <a:cubicBezTo>
                      <a:pt x="10" y="23"/>
                      <a:pt x="11" y="23"/>
                      <a:pt x="12" y="23"/>
                    </a:cubicBezTo>
                    <a:cubicBezTo>
                      <a:pt x="13" y="24"/>
                      <a:pt x="14" y="24"/>
                      <a:pt x="15" y="24"/>
                    </a:cubicBezTo>
                    <a:cubicBezTo>
                      <a:pt x="15" y="24"/>
                      <a:pt x="15" y="24"/>
                      <a:pt x="15" y="24"/>
                    </a:cubicBezTo>
                    <a:cubicBezTo>
                      <a:pt x="18" y="24"/>
                      <a:pt x="20" y="23"/>
                      <a:pt x="21" y="21"/>
                    </a:cubicBezTo>
                    <a:cubicBezTo>
                      <a:pt x="22" y="19"/>
                      <a:pt x="23" y="17"/>
                      <a:pt x="22" y="15"/>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35" name="Freeform 32">
                <a:extLst>
                  <a:ext uri="{FF2B5EF4-FFF2-40B4-BE49-F238E27FC236}">
                    <a16:creationId xmlns:a16="http://schemas.microsoft.com/office/drawing/2014/main" id="{3A1473C7-06C2-C471-C16F-EEEE443941E3}"/>
                  </a:ext>
                </a:extLst>
              </p:cNvPr>
              <p:cNvSpPr>
                <a:spLocks/>
              </p:cNvSpPr>
              <p:nvPr/>
            </p:nvSpPr>
            <p:spPr bwMode="auto">
              <a:xfrm>
                <a:off x="21788730" y="9718392"/>
                <a:ext cx="112081" cy="116532"/>
              </a:xfrm>
              <a:custGeom>
                <a:avLst/>
                <a:gdLst>
                  <a:gd name="T0" fmla="*/ 98071 w 16"/>
                  <a:gd name="T1" fmla="*/ 19422 h 18"/>
                  <a:gd name="T2" fmla="*/ 70051 w 16"/>
                  <a:gd name="T3" fmla="*/ 0 h 18"/>
                  <a:gd name="T4" fmla="*/ 49035 w 16"/>
                  <a:gd name="T5" fmla="*/ 6474 h 18"/>
                  <a:gd name="T6" fmla="*/ 7005 w 16"/>
                  <a:gd name="T7" fmla="*/ 64740 h 18"/>
                  <a:gd name="T8" fmla="*/ 14010 w 16"/>
                  <a:gd name="T9" fmla="*/ 103584 h 18"/>
                  <a:gd name="T10" fmla="*/ 42030 w 16"/>
                  <a:gd name="T11" fmla="*/ 116532 h 18"/>
                  <a:gd name="T12" fmla="*/ 63046 w 16"/>
                  <a:gd name="T13" fmla="*/ 103584 h 18"/>
                  <a:gd name="T14" fmla="*/ 105076 w 16"/>
                  <a:gd name="T15" fmla="*/ 58266 h 18"/>
                  <a:gd name="T16" fmla="*/ 98071 w 16"/>
                  <a:gd name="T17" fmla="*/ 1942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18">
                    <a:moveTo>
                      <a:pt x="14" y="3"/>
                    </a:moveTo>
                    <a:cubicBezTo>
                      <a:pt x="13" y="1"/>
                      <a:pt x="11" y="0"/>
                      <a:pt x="10" y="0"/>
                    </a:cubicBezTo>
                    <a:cubicBezTo>
                      <a:pt x="9" y="0"/>
                      <a:pt x="8" y="1"/>
                      <a:pt x="7" y="1"/>
                    </a:cubicBezTo>
                    <a:cubicBezTo>
                      <a:pt x="4" y="2"/>
                      <a:pt x="1" y="8"/>
                      <a:pt x="1" y="10"/>
                    </a:cubicBezTo>
                    <a:cubicBezTo>
                      <a:pt x="0" y="12"/>
                      <a:pt x="1" y="15"/>
                      <a:pt x="2" y="16"/>
                    </a:cubicBezTo>
                    <a:cubicBezTo>
                      <a:pt x="3" y="17"/>
                      <a:pt x="4" y="18"/>
                      <a:pt x="6" y="18"/>
                    </a:cubicBezTo>
                    <a:cubicBezTo>
                      <a:pt x="7" y="18"/>
                      <a:pt x="8" y="17"/>
                      <a:pt x="9" y="16"/>
                    </a:cubicBezTo>
                    <a:cubicBezTo>
                      <a:pt x="12" y="15"/>
                      <a:pt x="14" y="12"/>
                      <a:pt x="15" y="9"/>
                    </a:cubicBezTo>
                    <a:cubicBezTo>
                      <a:pt x="16" y="7"/>
                      <a:pt x="16" y="5"/>
                      <a:pt x="14" y="3"/>
                    </a:cubicBezTo>
                    <a:close/>
                  </a:path>
                </a:pathLst>
              </a:custGeom>
              <a:solidFill>
                <a:schemeClr val="accent1"/>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36" name="Freeform 33">
                <a:extLst>
                  <a:ext uri="{FF2B5EF4-FFF2-40B4-BE49-F238E27FC236}">
                    <a16:creationId xmlns:a16="http://schemas.microsoft.com/office/drawing/2014/main" id="{F337969B-5C59-DD63-9993-6CC07A883273}"/>
                  </a:ext>
                </a:extLst>
              </p:cNvPr>
              <p:cNvSpPr>
                <a:spLocks/>
              </p:cNvSpPr>
              <p:nvPr/>
            </p:nvSpPr>
            <p:spPr bwMode="auto">
              <a:xfrm>
                <a:off x="18202125" y="7215381"/>
                <a:ext cx="120087" cy="65549"/>
              </a:xfrm>
              <a:custGeom>
                <a:avLst/>
                <a:gdLst>
                  <a:gd name="T0" fmla="*/ 113023 w 17"/>
                  <a:gd name="T1" fmla="*/ 13110 h 10"/>
                  <a:gd name="T2" fmla="*/ 91831 w 17"/>
                  <a:gd name="T3" fmla="*/ 6555 h 10"/>
                  <a:gd name="T4" fmla="*/ 70639 w 17"/>
                  <a:gd name="T5" fmla="*/ 6555 h 10"/>
                  <a:gd name="T6" fmla="*/ 70639 w 17"/>
                  <a:gd name="T7" fmla="*/ 13110 h 10"/>
                  <a:gd name="T8" fmla="*/ 63575 w 17"/>
                  <a:gd name="T9" fmla="*/ 6555 h 10"/>
                  <a:gd name="T10" fmla="*/ 35320 w 17"/>
                  <a:gd name="T11" fmla="*/ 0 h 10"/>
                  <a:gd name="T12" fmla="*/ 28256 w 17"/>
                  <a:gd name="T13" fmla="*/ 0 h 10"/>
                  <a:gd name="T14" fmla="*/ 0 w 17"/>
                  <a:gd name="T15" fmla="*/ 19665 h 10"/>
                  <a:gd name="T16" fmla="*/ 7064 w 17"/>
                  <a:gd name="T17" fmla="*/ 52439 h 10"/>
                  <a:gd name="T18" fmla="*/ 42384 w 17"/>
                  <a:gd name="T19" fmla="*/ 65549 h 10"/>
                  <a:gd name="T20" fmla="*/ 42384 w 17"/>
                  <a:gd name="T21" fmla="*/ 65549 h 10"/>
                  <a:gd name="T22" fmla="*/ 49448 w 17"/>
                  <a:gd name="T23" fmla="*/ 65549 h 10"/>
                  <a:gd name="T24" fmla="*/ 70639 w 17"/>
                  <a:gd name="T25" fmla="*/ 65549 h 10"/>
                  <a:gd name="T26" fmla="*/ 120087 w 17"/>
                  <a:gd name="T27" fmla="*/ 39329 h 10"/>
                  <a:gd name="T28" fmla="*/ 113023 w 17"/>
                  <a:gd name="T29" fmla="*/ 13110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 h="10">
                    <a:moveTo>
                      <a:pt x="16" y="2"/>
                    </a:moveTo>
                    <a:cubicBezTo>
                      <a:pt x="16" y="2"/>
                      <a:pt x="15" y="1"/>
                      <a:pt x="13" y="1"/>
                    </a:cubicBezTo>
                    <a:cubicBezTo>
                      <a:pt x="12" y="1"/>
                      <a:pt x="11" y="1"/>
                      <a:pt x="10" y="1"/>
                    </a:cubicBezTo>
                    <a:cubicBezTo>
                      <a:pt x="10" y="2"/>
                      <a:pt x="10" y="2"/>
                      <a:pt x="10" y="2"/>
                    </a:cubicBezTo>
                    <a:cubicBezTo>
                      <a:pt x="9" y="2"/>
                      <a:pt x="9" y="1"/>
                      <a:pt x="9" y="1"/>
                    </a:cubicBezTo>
                    <a:cubicBezTo>
                      <a:pt x="8" y="1"/>
                      <a:pt x="7" y="0"/>
                      <a:pt x="5" y="0"/>
                    </a:cubicBezTo>
                    <a:cubicBezTo>
                      <a:pt x="5" y="0"/>
                      <a:pt x="4" y="0"/>
                      <a:pt x="4" y="0"/>
                    </a:cubicBezTo>
                    <a:cubicBezTo>
                      <a:pt x="2" y="1"/>
                      <a:pt x="1" y="2"/>
                      <a:pt x="0" y="3"/>
                    </a:cubicBezTo>
                    <a:cubicBezTo>
                      <a:pt x="0" y="5"/>
                      <a:pt x="0" y="7"/>
                      <a:pt x="1" y="8"/>
                    </a:cubicBezTo>
                    <a:cubicBezTo>
                      <a:pt x="2" y="10"/>
                      <a:pt x="5" y="10"/>
                      <a:pt x="6" y="10"/>
                    </a:cubicBezTo>
                    <a:cubicBezTo>
                      <a:pt x="6" y="10"/>
                      <a:pt x="6" y="10"/>
                      <a:pt x="6" y="10"/>
                    </a:cubicBezTo>
                    <a:cubicBezTo>
                      <a:pt x="7" y="10"/>
                      <a:pt x="7" y="10"/>
                      <a:pt x="7" y="10"/>
                    </a:cubicBezTo>
                    <a:cubicBezTo>
                      <a:pt x="8" y="10"/>
                      <a:pt x="9" y="10"/>
                      <a:pt x="10" y="10"/>
                    </a:cubicBezTo>
                    <a:cubicBezTo>
                      <a:pt x="15" y="10"/>
                      <a:pt x="17" y="8"/>
                      <a:pt x="17" y="6"/>
                    </a:cubicBezTo>
                    <a:cubicBezTo>
                      <a:pt x="17" y="4"/>
                      <a:pt x="17" y="3"/>
                      <a:pt x="16" y="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37" name="Freeform 34">
                <a:extLst>
                  <a:ext uri="{FF2B5EF4-FFF2-40B4-BE49-F238E27FC236}">
                    <a16:creationId xmlns:a16="http://schemas.microsoft.com/office/drawing/2014/main" id="{D3E3F144-627B-5440-4238-E636A008E43F}"/>
                  </a:ext>
                </a:extLst>
              </p:cNvPr>
              <p:cNvSpPr>
                <a:spLocks/>
              </p:cNvSpPr>
              <p:nvPr/>
            </p:nvSpPr>
            <p:spPr bwMode="auto">
              <a:xfrm>
                <a:off x="17697759" y="7118271"/>
                <a:ext cx="170791" cy="131099"/>
              </a:xfrm>
              <a:custGeom>
                <a:avLst/>
                <a:gdLst>
                  <a:gd name="T0" fmla="*/ 163675 w 24"/>
                  <a:gd name="T1" fmla="*/ 52440 h 20"/>
                  <a:gd name="T2" fmla="*/ 85396 w 24"/>
                  <a:gd name="T3" fmla="*/ 0 h 20"/>
                  <a:gd name="T4" fmla="*/ 78279 w 24"/>
                  <a:gd name="T5" fmla="*/ 0 h 20"/>
                  <a:gd name="T6" fmla="*/ 21349 w 24"/>
                  <a:gd name="T7" fmla="*/ 19665 h 20"/>
                  <a:gd name="T8" fmla="*/ 0 w 24"/>
                  <a:gd name="T9" fmla="*/ 52440 h 20"/>
                  <a:gd name="T10" fmla="*/ 14233 w 24"/>
                  <a:gd name="T11" fmla="*/ 78659 h 20"/>
                  <a:gd name="T12" fmla="*/ 28465 w 24"/>
                  <a:gd name="T13" fmla="*/ 85214 h 20"/>
                  <a:gd name="T14" fmla="*/ 35581 w 24"/>
                  <a:gd name="T15" fmla="*/ 91769 h 20"/>
                  <a:gd name="T16" fmla="*/ 49814 w 24"/>
                  <a:gd name="T17" fmla="*/ 104879 h 20"/>
                  <a:gd name="T18" fmla="*/ 56930 w 24"/>
                  <a:gd name="T19" fmla="*/ 111434 h 20"/>
                  <a:gd name="T20" fmla="*/ 106744 w 24"/>
                  <a:gd name="T21" fmla="*/ 131099 h 20"/>
                  <a:gd name="T22" fmla="*/ 106744 w 24"/>
                  <a:gd name="T23" fmla="*/ 131099 h 20"/>
                  <a:gd name="T24" fmla="*/ 142326 w 24"/>
                  <a:gd name="T25" fmla="*/ 117989 h 20"/>
                  <a:gd name="T26" fmla="*/ 163675 w 24"/>
                  <a:gd name="T27" fmla="*/ 5244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 h="20">
                    <a:moveTo>
                      <a:pt x="23" y="8"/>
                    </a:moveTo>
                    <a:cubicBezTo>
                      <a:pt x="22" y="4"/>
                      <a:pt x="17" y="0"/>
                      <a:pt x="12" y="0"/>
                    </a:cubicBezTo>
                    <a:cubicBezTo>
                      <a:pt x="12" y="0"/>
                      <a:pt x="11" y="0"/>
                      <a:pt x="11" y="0"/>
                    </a:cubicBezTo>
                    <a:cubicBezTo>
                      <a:pt x="8" y="0"/>
                      <a:pt x="6" y="1"/>
                      <a:pt x="3" y="3"/>
                    </a:cubicBezTo>
                    <a:cubicBezTo>
                      <a:pt x="2" y="4"/>
                      <a:pt x="0" y="6"/>
                      <a:pt x="0" y="8"/>
                    </a:cubicBezTo>
                    <a:cubicBezTo>
                      <a:pt x="0" y="9"/>
                      <a:pt x="0" y="11"/>
                      <a:pt x="2" y="12"/>
                    </a:cubicBezTo>
                    <a:cubicBezTo>
                      <a:pt x="2" y="12"/>
                      <a:pt x="3" y="13"/>
                      <a:pt x="4" y="13"/>
                    </a:cubicBezTo>
                    <a:cubicBezTo>
                      <a:pt x="4" y="13"/>
                      <a:pt x="5" y="14"/>
                      <a:pt x="5" y="14"/>
                    </a:cubicBezTo>
                    <a:cubicBezTo>
                      <a:pt x="5" y="14"/>
                      <a:pt x="6" y="15"/>
                      <a:pt x="7" y="16"/>
                    </a:cubicBezTo>
                    <a:cubicBezTo>
                      <a:pt x="8" y="17"/>
                      <a:pt x="8" y="17"/>
                      <a:pt x="8" y="17"/>
                    </a:cubicBezTo>
                    <a:cubicBezTo>
                      <a:pt x="10" y="18"/>
                      <a:pt x="12" y="20"/>
                      <a:pt x="15" y="20"/>
                    </a:cubicBezTo>
                    <a:cubicBezTo>
                      <a:pt x="15" y="20"/>
                      <a:pt x="15" y="20"/>
                      <a:pt x="15" y="20"/>
                    </a:cubicBezTo>
                    <a:cubicBezTo>
                      <a:pt x="17" y="20"/>
                      <a:pt x="19" y="19"/>
                      <a:pt x="20" y="18"/>
                    </a:cubicBezTo>
                    <a:cubicBezTo>
                      <a:pt x="23" y="15"/>
                      <a:pt x="24" y="11"/>
                      <a:pt x="23" y="8"/>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38" name="Freeform 35">
                <a:extLst>
                  <a:ext uri="{FF2B5EF4-FFF2-40B4-BE49-F238E27FC236}">
                    <a16:creationId xmlns:a16="http://schemas.microsoft.com/office/drawing/2014/main" id="{C00B7775-86D2-9433-A7A4-15EFA3618C4C}"/>
                  </a:ext>
                </a:extLst>
              </p:cNvPr>
              <p:cNvSpPr>
                <a:spLocks/>
              </p:cNvSpPr>
              <p:nvPr/>
            </p:nvSpPr>
            <p:spPr bwMode="auto">
              <a:xfrm>
                <a:off x="17740456" y="6984744"/>
                <a:ext cx="77390" cy="70405"/>
              </a:xfrm>
              <a:custGeom>
                <a:avLst/>
                <a:gdLst>
                  <a:gd name="T0" fmla="*/ 70355 w 11"/>
                  <a:gd name="T1" fmla="*/ 19201 h 11"/>
                  <a:gd name="T2" fmla="*/ 49248 w 11"/>
                  <a:gd name="T3" fmla="*/ 0 h 11"/>
                  <a:gd name="T4" fmla="*/ 21106 w 11"/>
                  <a:gd name="T5" fmla="*/ 12801 h 11"/>
                  <a:gd name="T6" fmla="*/ 7035 w 11"/>
                  <a:gd name="T7" fmla="*/ 57604 h 11"/>
                  <a:gd name="T8" fmla="*/ 28142 w 11"/>
                  <a:gd name="T9" fmla="*/ 70405 h 11"/>
                  <a:gd name="T10" fmla="*/ 56284 w 11"/>
                  <a:gd name="T11" fmla="*/ 57604 h 11"/>
                  <a:gd name="T12" fmla="*/ 56284 w 11"/>
                  <a:gd name="T13" fmla="*/ 57604 h 11"/>
                  <a:gd name="T14" fmla="*/ 70355 w 11"/>
                  <a:gd name="T15" fmla="*/ 44803 h 11"/>
                  <a:gd name="T16" fmla="*/ 70355 w 11"/>
                  <a:gd name="T17" fmla="*/ 1920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11">
                    <a:moveTo>
                      <a:pt x="10" y="3"/>
                    </a:moveTo>
                    <a:cubicBezTo>
                      <a:pt x="10" y="1"/>
                      <a:pt x="8" y="0"/>
                      <a:pt x="7" y="0"/>
                    </a:cubicBezTo>
                    <a:cubicBezTo>
                      <a:pt x="5" y="0"/>
                      <a:pt x="3" y="1"/>
                      <a:pt x="3" y="2"/>
                    </a:cubicBezTo>
                    <a:cubicBezTo>
                      <a:pt x="1" y="4"/>
                      <a:pt x="0" y="6"/>
                      <a:pt x="1" y="9"/>
                    </a:cubicBezTo>
                    <a:cubicBezTo>
                      <a:pt x="1" y="10"/>
                      <a:pt x="3" y="11"/>
                      <a:pt x="4" y="11"/>
                    </a:cubicBezTo>
                    <a:cubicBezTo>
                      <a:pt x="5" y="11"/>
                      <a:pt x="7" y="10"/>
                      <a:pt x="8" y="9"/>
                    </a:cubicBezTo>
                    <a:cubicBezTo>
                      <a:pt x="8" y="9"/>
                      <a:pt x="8" y="9"/>
                      <a:pt x="8" y="9"/>
                    </a:cubicBezTo>
                    <a:cubicBezTo>
                      <a:pt x="9" y="9"/>
                      <a:pt x="10" y="8"/>
                      <a:pt x="10" y="7"/>
                    </a:cubicBezTo>
                    <a:cubicBezTo>
                      <a:pt x="11" y="6"/>
                      <a:pt x="11" y="4"/>
                      <a:pt x="10" y="3"/>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39" name="Freeform 36">
                <a:extLst>
                  <a:ext uri="{FF2B5EF4-FFF2-40B4-BE49-F238E27FC236}">
                    <a16:creationId xmlns:a16="http://schemas.microsoft.com/office/drawing/2014/main" id="{4CD36DA1-C536-62DA-40C0-A6B4441477AF}"/>
                  </a:ext>
                </a:extLst>
              </p:cNvPr>
              <p:cNvSpPr>
                <a:spLocks/>
              </p:cNvSpPr>
              <p:nvPr/>
            </p:nvSpPr>
            <p:spPr bwMode="auto">
              <a:xfrm>
                <a:off x="17817846" y="7055149"/>
                <a:ext cx="149442" cy="101966"/>
              </a:xfrm>
              <a:custGeom>
                <a:avLst/>
                <a:gdLst>
                  <a:gd name="T0" fmla="*/ 128093 w 21"/>
                  <a:gd name="T1" fmla="*/ 19119 h 16"/>
                  <a:gd name="T2" fmla="*/ 64047 w 21"/>
                  <a:gd name="T3" fmla="*/ 0 h 16"/>
                  <a:gd name="T4" fmla="*/ 7116 w 21"/>
                  <a:gd name="T5" fmla="*/ 31864 h 16"/>
                  <a:gd name="T6" fmla="*/ 21349 w 21"/>
                  <a:gd name="T7" fmla="*/ 63729 h 16"/>
                  <a:gd name="T8" fmla="*/ 49814 w 21"/>
                  <a:gd name="T9" fmla="*/ 70102 h 16"/>
                  <a:gd name="T10" fmla="*/ 64047 w 21"/>
                  <a:gd name="T11" fmla="*/ 76475 h 16"/>
                  <a:gd name="T12" fmla="*/ 71163 w 21"/>
                  <a:gd name="T13" fmla="*/ 82847 h 16"/>
                  <a:gd name="T14" fmla="*/ 106744 w 21"/>
                  <a:gd name="T15" fmla="*/ 101966 h 16"/>
                  <a:gd name="T16" fmla="*/ 128093 w 21"/>
                  <a:gd name="T17" fmla="*/ 95593 h 16"/>
                  <a:gd name="T18" fmla="*/ 149442 w 21"/>
                  <a:gd name="T19" fmla="*/ 63729 h 16"/>
                  <a:gd name="T20" fmla="*/ 128093 w 21"/>
                  <a:gd name="T21" fmla="*/ 19119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16">
                    <a:moveTo>
                      <a:pt x="18" y="3"/>
                    </a:moveTo>
                    <a:cubicBezTo>
                      <a:pt x="15" y="0"/>
                      <a:pt x="10" y="0"/>
                      <a:pt x="9" y="0"/>
                    </a:cubicBezTo>
                    <a:cubicBezTo>
                      <a:pt x="7" y="0"/>
                      <a:pt x="2" y="1"/>
                      <a:pt x="1" y="5"/>
                    </a:cubicBezTo>
                    <a:cubicBezTo>
                      <a:pt x="1" y="5"/>
                      <a:pt x="0" y="8"/>
                      <a:pt x="3" y="10"/>
                    </a:cubicBezTo>
                    <a:cubicBezTo>
                      <a:pt x="4" y="10"/>
                      <a:pt x="5" y="11"/>
                      <a:pt x="7" y="11"/>
                    </a:cubicBezTo>
                    <a:cubicBezTo>
                      <a:pt x="7" y="11"/>
                      <a:pt x="8" y="12"/>
                      <a:pt x="9" y="12"/>
                    </a:cubicBezTo>
                    <a:cubicBezTo>
                      <a:pt x="9" y="12"/>
                      <a:pt x="9" y="13"/>
                      <a:pt x="10" y="13"/>
                    </a:cubicBezTo>
                    <a:cubicBezTo>
                      <a:pt x="11" y="14"/>
                      <a:pt x="13" y="16"/>
                      <a:pt x="15" y="16"/>
                    </a:cubicBezTo>
                    <a:cubicBezTo>
                      <a:pt x="16" y="16"/>
                      <a:pt x="17" y="16"/>
                      <a:pt x="18" y="15"/>
                    </a:cubicBezTo>
                    <a:cubicBezTo>
                      <a:pt x="20" y="14"/>
                      <a:pt x="21" y="12"/>
                      <a:pt x="21" y="10"/>
                    </a:cubicBezTo>
                    <a:cubicBezTo>
                      <a:pt x="21" y="7"/>
                      <a:pt x="20" y="4"/>
                      <a:pt x="18" y="3"/>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40" name="Freeform 37">
                <a:extLst>
                  <a:ext uri="{FF2B5EF4-FFF2-40B4-BE49-F238E27FC236}">
                    <a16:creationId xmlns:a16="http://schemas.microsoft.com/office/drawing/2014/main" id="{023D13FF-6B14-88E5-E4C8-6986F4E694B4}"/>
                  </a:ext>
                </a:extLst>
              </p:cNvPr>
              <p:cNvSpPr>
                <a:spLocks/>
              </p:cNvSpPr>
              <p:nvPr/>
            </p:nvSpPr>
            <p:spPr bwMode="auto">
              <a:xfrm>
                <a:off x="17607026" y="5899539"/>
                <a:ext cx="445657" cy="322891"/>
              </a:xfrm>
              <a:custGeom>
                <a:avLst/>
                <a:gdLst>
                  <a:gd name="T0" fmla="*/ 417361 w 63"/>
                  <a:gd name="T1" fmla="*/ 45205 h 50"/>
                  <a:gd name="T2" fmla="*/ 353696 w 63"/>
                  <a:gd name="T3" fmla="*/ 25831 h 50"/>
                  <a:gd name="T4" fmla="*/ 332474 w 63"/>
                  <a:gd name="T5" fmla="*/ 25831 h 50"/>
                  <a:gd name="T6" fmla="*/ 311253 w 63"/>
                  <a:gd name="T7" fmla="*/ 25831 h 50"/>
                  <a:gd name="T8" fmla="*/ 254661 w 63"/>
                  <a:gd name="T9" fmla="*/ 45205 h 50"/>
                  <a:gd name="T10" fmla="*/ 247587 w 63"/>
                  <a:gd name="T11" fmla="*/ 58120 h 50"/>
                  <a:gd name="T12" fmla="*/ 176848 w 63"/>
                  <a:gd name="T13" fmla="*/ 6458 h 50"/>
                  <a:gd name="T14" fmla="*/ 148552 w 63"/>
                  <a:gd name="T15" fmla="*/ 0 h 50"/>
                  <a:gd name="T16" fmla="*/ 70739 w 63"/>
                  <a:gd name="T17" fmla="*/ 38747 h 50"/>
                  <a:gd name="T18" fmla="*/ 70739 w 63"/>
                  <a:gd name="T19" fmla="*/ 38747 h 50"/>
                  <a:gd name="T20" fmla="*/ 14148 w 63"/>
                  <a:gd name="T21" fmla="*/ 122699 h 50"/>
                  <a:gd name="T22" fmla="*/ 56591 w 63"/>
                  <a:gd name="T23" fmla="*/ 303518 h 50"/>
                  <a:gd name="T24" fmla="*/ 127331 w 63"/>
                  <a:gd name="T25" fmla="*/ 322891 h 50"/>
                  <a:gd name="T26" fmla="*/ 247587 w 63"/>
                  <a:gd name="T27" fmla="*/ 271228 h 50"/>
                  <a:gd name="T28" fmla="*/ 268809 w 63"/>
                  <a:gd name="T29" fmla="*/ 109783 h 50"/>
                  <a:gd name="T30" fmla="*/ 304179 w 63"/>
                  <a:gd name="T31" fmla="*/ 135614 h 50"/>
                  <a:gd name="T32" fmla="*/ 318326 w 63"/>
                  <a:gd name="T33" fmla="*/ 135614 h 50"/>
                  <a:gd name="T34" fmla="*/ 339548 w 63"/>
                  <a:gd name="T35" fmla="*/ 135614 h 50"/>
                  <a:gd name="T36" fmla="*/ 346622 w 63"/>
                  <a:gd name="T37" fmla="*/ 135614 h 50"/>
                  <a:gd name="T38" fmla="*/ 360770 w 63"/>
                  <a:gd name="T39" fmla="*/ 135614 h 50"/>
                  <a:gd name="T40" fmla="*/ 381992 w 63"/>
                  <a:gd name="T41" fmla="*/ 135614 h 50"/>
                  <a:gd name="T42" fmla="*/ 389066 w 63"/>
                  <a:gd name="T43" fmla="*/ 135614 h 50"/>
                  <a:gd name="T44" fmla="*/ 438583 w 63"/>
                  <a:gd name="T45" fmla="*/ 103325 h 50"/>
                  <a:gd name="T46" fmla="*/ 417361 w 63"/>
                  <a:gd name="T47" fmla="*/ 45205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 h="50">
                    <a:moveTo>
                      <a:pt x="59" y="7"/>
                    </a:moveTo>
                    <a:cubicBezTo>
                      <a:pt x="57" y="4"/>
                      <a:pt x="53" y="4"/>
                      <a:pt x="50" y="4"/>
                    </a:cubicBezTo>
                    <a:cubicBezTo>
                      <a:pt x="49" y="4"/>
                      <a:pt x="48" y="4"/>
                      <a:pt x="47" y="4"/>
                    </a:cubicBezTo>
                    <a:cubicBezTo>
                      <a:pt x="46" y="4"/>
                      <a:pt x="45" y="4"/>
                      <a:pt x="44" y="4"/>
                    </a:cubicBezTo>
                    <a:cubicBezTo>
                      <a:pt x="42" y="4"/>
                      <a:pt x="38" y="4"/>
                      <a:pt x="36" y="7"/>
                    </a:cubicBezTo>
                    <a:cubicBezTo>
                      <a:pt x="35" y="7"/>
                      <a:pt x="35" y="8"/>
                      <a:pt x="35" y="9"/>
                    </a:cubicBezTo>
                    <a:cubicBezTo>
                      <a:pt x="33" y="6"/>
                      <a:pt x="30" y="3"/>
                      <a:pt x="25" y="1"/>
                    </a:cubicBezTo>
                    <a:cubicBezTo>
                      <a:pt x="24" y="0"/>
                      <a:pt x="23" y="0"/>
                      <a:pt x="21" y="0"/>
                    </a:cubicBezTo>
                    <a:cubicBezTo>
                      <a:pt x="17" y="0"/>
                      <a:pt x="13" y="3"/>
                      <a:pt x="10" y="6"/>
                    </a:cubicBezTo>
                    <a:cubicBezTo>
                      <a:pt x="10" y="6"/>
                      <a:pt x="10" y="6"/>
                      <a:pt x="10" y="6"/>
                    </a:cubicBezTo>
                    <a:cubicBezTo>
                      <a:pt x="6" y="10"/>
                      <a:pt x="3" y="14"/>
                      <a:pt x="2" y="19"/>
                    </a:cubicBezTo>
                    <a:cubicBezTo>
                      <a:pt x="0" y="28"/>
                      <a:pt x="1" y="40"/>
                      <a:pt x="8" y="47"/>
                    </a:cubicBezTo>
                    <a:cubicBezTo>
                      <a:pt x="10" y="49"/>
                      <a:pt x="14" y="50"/>
                      <a:pt x="18" y="50"/>
                    </a:cubicBezTo>
                    <a:cubicBezTo>
                      <a:pt x="25" y="50"/>
                      <a:pt x="31" y="46"/>
                      <a:pt x="35" y="42"/>
                    </a:cubicBezTo>
                    <a:cubicBezTo>
                      <a:pt x="42" y="35"/>
                      <a:pt x="40" y="24"/>
                      <a:pt x="38" y="17"/>
                    </a:cubicBezTo>
                    <a:cubicBezTo>
                      <a:pt x="39" y="19"/>
                      <a:pt x="40" y="20"/>
                      <a:pt x="43" y="21"/>
                    </a:cubicBezTo>
                    <a:cubicBezTo>
                      <a:pt x="43" y="21"/>
                      <a:pt x="44" y="21"/>
                      <a:pt x="45" y="21"/>
                    </a:cubicBezTo>
                    <a:cubicBezTo>
                      <a:pt x="46" y="21"/>
                      <a:pt x="47" y="21"/>
                      <a:pt x="48" y="21"/>
                    </a:cubicBezTo>
                    <a:cubicBezTo>
                      <a:pt x="48" y="21"/>
                      <a:pt x="49" y="21"/>
                      <a:pt x="49" y="21"/>
                    </a:cubicBezTo>
                    <a:cubicBezTo>
                      <a:pt x="50" y="21"/>
                      <a:pt x="50" y="21"/>
                      <a:pt x="51" y="21"/>
                    </a:cubicBezTo>
                    <a:cubicBezTo>
                      <a:pt x="51" y="21"/>
                      <a:pt x="53" y="21"/>
                      <a:pt x="54" y="21"/>
                    </a:cubicBezTo>
                    <a:cubicBezTo>
                      <a:pt x="54" y="21"/>
                      <a:pt x="55" y="21"/>
                      <a:pt x="55" y="21"/>
                    </a:cubicBezTo>
                    <a:cubicBezTo>
                      <a:pt x="58" y="20"/>
                      <a:pt x="61" y="19"/>
                      <a:pt x="62" y="16"/>
                    </a:cubicBezTo>
                    <a:cubicBezTo>
                      <a:pt x="63" y="13"/>
                      <a:pt x="62" y="10"/>
                      <a:pt x="59" y="7"/>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41" name="Freeform 38">
                <a:extLst>
                  <a:ext uri="{FF2B5EF4-FFF2-40B4-BE49-F238E27FC236}">
                    <a16:creationId xmlns:a16="http://schemas.microsoft.com/office/drawing/2014/main" id="{3C637A48-90B7-236D-7080-21729E523012}"/>
                  </a:ext>
                </a:extLst>
              </p:cNvPr>
              <p:cNvSpPr>
                <a:spLocks/>
              </p:cNvSpPr>
              <p:nvPr/>
            </p:nvSpPr>
            <p:spPr bwMode="auto">
              <a:xfrm>
                <a:off x="17748462" y="5802429"/>
                <a:ext cx="112081" cy="111677"/>
              </a:xfrm>
              <a:custGeom>
                <a:avLst/>
                <a:gdLst>
                  <a:gd name="T0" fmla="*/ 49035 w 16"/>
                  <a:gd name="T1" fmla="*/ 105108 h 17"/>
                  <a:gd name="T2" fmla="*/ 70051 w 16"/>
                  <a:gd name="T3" fmla="*/ 111677 h 17"/>
                  <a:gd name="T4" fmla="*/ 98071 w 16"/>
                  <a:gd name="T5" fmla="*/ 98539 h 17"/>
                  <a:gd name="T6" fmla="*/ 105076 w 16"/>
                  <a:gd name="T7" fmla="*/ 65692 h 17"/>
                  <a:gd name="T8" fmla="*/ 91066 w 16"/>
                  <a:gd name="T9" fmla="*/ 32846 h 17"/>
                  <a:gd name="T10" fmla="*/ 77056 w 16"/>
                  <a:gd name="T11" fmla="*/ 26277 h 17"/>
                  <a:gd name="T12" fmla="*/ 42030 w 16"/>
                  <a:gd name="T13" fmla="*/ 0 h 17"/>
                  <a:gd name="T14" fmla="*/ 7005 w 16"/>
                  <a:gd name="T15" fmla="*/ 39415 h 17"/>
                  <a:gd name="T16" fmla="*/ 49035 w 16"/>
                  <a:gd name="T17" fmla="*/ 105108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17">
                    <a:moveTo>
                      <a:pt x="7" y="16"/>
                    </a:moveTo>
                    <a:cubicBezTo>
                      <a:pt x="8" y="17"/>
                      <a:pt x="9" y="17"/>
                      <a:pt x="10" y="17"/>
                    </a:cubicBezTo>
                    <a:cubicBezTo>
                      <a:pt x="12" y="17"/>
                      <a:pt x="13" y="16"/>
                      <a:pt x="14" y="15"/>
                    </a:cubicBezTo>
                    <a:cubicBezTo>
                      <a:pt x="15" y="14"/>
                      <a:pt x="16" y="12"/>
                      <a:pt x="15" y="10"/>
                    </a:cubicBezTo>
                    <a:cubicBezTo>
                      <a:pt x="15" y="8"/>
                      <a:pt x="14" y="6"/>
                      <a:pt x="13" y="5"/>
                    </a:cubicBezTo>
                    <a:cubicBezTo>
                      <a:pt x="12" y="5"/>
                      <a:pt x="11" y="4"/>
                      <a:pt x="11" y="4"/>
                    </a:cubicBezTo>
                    <a:cubicBezTo>
                      <a:pt x="10" y="1"/>
                      <a:pt x="8" y="0"/>
                      <a:pt x="6" y="0"/>
                    </a:cubicBezTo>
                    <a:cubicBezTo>
                      <a:pt x="3" y="0"/>
                      <a:pt x="1" y="2"/>
                      <a:pt x="1" y="6"/>
                    </a:cubicBezTo>
                    <a:cubicBezTo>
                      <a:pt x="0" y="10"/>
                      <a:pt x="4" y="14"/>
                      <a:pt x="7" y="1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42" name="Freeform 39">
                <a:extLst>
                  <a:ext uri="{FF2B5EF4-FFF2-40B4-BE49-F238E27FC236}">
                    <a16:creationId xmlns:a16="http://schemas.microsoft.com/office/drawing/2014/main" id="{58DFD344-F18C-54BC-BF46-5B2947CCB4F9}"/>
                  </a:ext>
                </a:extLst>
              </p:cNvPr>
              <p:cNvSpPr>
                <a:spLocks/>
              </p:cNvSpPr>
              <p:nvPr/>
            </p:nvSpPr>
            <p:spPr bwMode="auto">
              <a:xfrm>
                <a:off x="17591015" y="8152493"/>
                <a:ext cx="72052" cy="75260"/>
              </a:xfrm>
              <a:custGeom>
                <a:avLst/>
                <a:gdLst>
                  <a:gd name="T0" fmla="*/ 43231 w 10"/>
                  <a:gd name="T1" fmla="*/ 0 h 12"/>
                  <a:gd name="T2" fmla="*/ 36026 w 10"/>
                  <a:gd name="T3" fmla="*/ 0 h 12"/>
                  <a:gd name="T4" fmla="*/ 14410 w 10"/>
                  <a:gd name="T5" fmla="*/ 12543 h 12"/>
                  <a:gd name="T6" fmla="*/ 7205 w 10"/>
                  <a:gd name="T7" fmla="*/ 56445 h 12"/>
                  <a:gd name="T8" fmla="*/ 7205 w 10"/>
                  <a:gd name="T9" fmla="*/ 68988 h 12"/>
                  <a:gd name="T10" fmla="*/ 21616 w 10"/>
                  <a:gd name="T11" fmla="*/ 68988 h 12"/>
                  <a:gd name="T12" fmla="*/ 36026 w 10"/>
                  <a:gd name="T13" fmla="*/ 75260 h 12"/>
                  <a:gd name="T14" fmla="*/ 72052 w 10"/>
                  <a:gd name="T15" fmla="*/ 37630 h 12"/>
                  <a:gd name="T16" fmla="*/ 43231 w 1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2">
                    <a:moveTo>
                      <a:pt x="6" y="0"/>
                    </a:moveTo>
                    <a:cubicBezTo>
                      <a:pt x="5" y="0"/>
                      <a:pt x="5" y="0"/>
                      <a:pt x="5" y="0"/>
                    </a:cubicBezTo>
                    <a:cubicBezTo>
                      <a:pt x="4" y="0"/>
                      <a:pt x="3" y="1"/>
                      <a:pt x="2" y="2"/>
                    </a:cubicBezTo>
                    <a:cubicBezTo>
                      <a:pt x="0" y="4"/>
                      <a:pt x="1" y="8"/>
                      <a:pt x="1" y="9"/>
                    </a:cubicBezTo>
                    <a:cubicBezTo>
                      <a:pt x="1" y="11"/>
                      <a:pt x="1" y="11"/>
                      <a:pt x="1" y="11"/>
                    </a:cubicBezTo>
                    <a:cubicBezTo>
                      <a:pt x="3" y="11"/>
                      <a:pt x="3" y="11"/>
                      <a:pt x="3" y="11"/>
                    </a:cubicBezTo>
                    <a:cubicBezTo>
                      <a:pt x="4" y="12"/>
                      <a:pt x="4" y="12"/>
                      <a:pt x="5" y="12"/>
                    </a:cubicBezTo>
                    <a:cubicBezTo>
                      <a:pt x="8" y="12"/>
                      <a:pt x="10" y="9"/>
                      <a:pt x="10" y="6"/>
                    </a:cubicBezTo>
                    <a:cubicBezTo>
                      <a:pt x="10" y="3"/>
                      <a:pt x="9" y="1"/>
                      <a:pt x="6"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43" name="Freeform 40">
                <a:extLst>
                  <a:ext uri="{FF2B5EF4-FFF2-40B4-BE49-F238E27FC236}">
                    <a16:creationId xmlns:a16="http://schemas.microsoft.com/office/drawing/2014/main" id="{237EBBDC-4649-627F-F73D-AF171F2F3432}"/>
                  </a:ext>
                </a:extLst>
              </p:cNvPr>
              <p:cNvSpPr>
                <a:spLocks/>
              </p:cNvSpPr>
              <p:nvPr/>
            </p:nvSpPr>
            <p:spPr bwMode="auto">
              <a:xfrm>
                <a:off x="17791160" y="8849257"/>
                <a:ext cx="269529" cy="237920"/>
              </a:xfrm>
              <a:custGeom>
                <a:avLst/>
                <a:gdLst>
                  <a:gd name="T0" fmla="*/ 262436 w 38"/>
                  <a:gd name="T1" fmla="*/ 70733 h 37"/>
                  <a:gd name="T2" fmla="*/ 262436 w 38"/>
                  <a:gd name="T3" fmla="*/ 64303 h 37"/>
                  <a:gd name="T4" fmla="*/ 262436 w 38"/>
                  <a:gd name="T5" fmla="*/ 57872 h 37"/>
                  <a:gd name="T6" fmla="*/ 255343 w 38"/>
                  <a:gd name="T7" fmla="*/ 32151 h 37"/>
                  <a:gd name="T8" fmla="*/ 234065 w 38"/>
                  <a:gd name="T9" fmla="*/ 19291 h 37"/>
                  <a:gd name="T10" fmla="*/ 212786 w 38"/>
                  <a:gd name="T11" fmla="*/ 32151 h 37"/>
                  <a:gd name="T12" fmla="*/ 205693 w 38"/>
                  <a:gd name="T13" fmla="*/ 32151 h 37"/>
                  <a:gd name="T14" fmla="*/ 198600 w 38"/>
                  <a:gd name="T15" fmla="*/ 32151 h 37"/>
                  <a:gd name="T16" fmla="*/ 184415 w 38"/>
                  <a:gd name="T17" fmla="*/ 12861 h 37"/>
                  <a:gd name="T18" fmla="*/ 163136 w 38"/>
                  <a:gd name="T19" fmla="*/ 0 h 37"/>
                  <a:gd name="T20" fmla="*/ 127672 w 38"/>
                  <a:gd name="T21" fmla="*/ 38582 h 37"/>
                  <a:gd name="T22" fmla="*/ 120579 w 38"/>
                  <a:gd name="T23" fmla="*/ 45012 h 37"/>
                  <a:gd name="T24" fmla="*/ 113486 w 38"/>
                  <a:gd name="T25" fmla="*/ 57872 h 37"/>
                  <a:gd name="T26" fmla="*/ 106393 w 38"/>
                  <a:gd name="T27" fmla="*/ 51442 h 37"/>
                  <a:gd name="T28" fmla="*/ 78022 w 38"/>
                  <a:gd name="T29" fmla="*/ 45012 h 37"/>
                  <a:gd name="T30" fmla="*/ 63836 w 38"/>
                  <a:gd name="T31" fmla="*/ 45012 h 37"/>
                  <a:gd name="T32" fmla="*/ 42557 w 38"/>
                  <a:gd name="T33" fmla="*/ 70733 h 37"/>
                  <a:gd name="T34" fmla="*/ 42557 w 38"/>
                  <a:gd name="T35" fmla="*/ 70733 h 37"/>
                  <a:gd name="T36" fmla="*/ 7093 w 38"/>
                  <a:gd name="T37" fmla="*/ 102884 h 37"/>
                  <a:gd name="T38" fmla="*/ 7093 w 38"/>
                  <a:gd name="T39" fmla="*/ 135036 h 37"/>
                  <a:gd name="T40" fmla="*/ 35464 w 38"/>
                  <a:gd name="T41" fmla="*/ 154326 h 37"/>
                  <a:gd name="T42" fmla="*/ 42557 w 38"/>
                  <a:gd name="T43" fmla="*/ 147896 h 37"/>
                  <a:gd name="T44" fmla="*/ 35464 w 38"/>
                  <a:gd name="T45" fmla="*/ 160757 h 37"/>
                  <a:gd name="T46" fmla="*/ 28371 w 38"/>
                  <a:gd name="T47" fmla="*/ 167187 h 37"/>
                  <a:gd name="T48" fmla="*/ 21279 w 38"/>
                  <a:gd name="T49" fmla="*/ 186478 h 37"/>
                  <a:gd name="T50" fmla="*/ 28371 w 38"/>
                  <a:gd name="T51" fmla="*/ 205769 h 37"/>
                  <a:gd name="T52" fmla="*/ 28371 w 38"/>
                  <a:gd name="T53" fmla="*/ 231490 h 37"/>
                  <a:gd name="T54" fmla="*/ 56743 w 38"/>
                  <a:gd name="T55" fmla="*/ 225059 h 37"/>
                  <a:gd name="T56" fmla="*/ 56743 w 38"/>
                  <a:gd name="T57" fmla="*/ 225059 h 37"/>
                  <a:gd name="T58" fmla="*/ 70929 w 38"/>
                  <a:gd name="T59" fmla="*/ 231490 h 37"/>
                  <a:gd name="T60" fmla="*/ 85114 w 38"/>
                  <a:gd name="T61" fmla="*/ 231490 h 37"/>
                  <a:gd name="T62" fmla="*/ 113486 w 38"/>
                  <a:gd name="T63" fmla="*/ 225059 h 37"/>
                  <a:gd name="T64" fmla="*/ 120579 w 38"/>
                  <a:gd name="T65" fmla="*/ 237920 h 37"/>
                  <a:gd name="T66" fmla="*/ 141857 w 38"/>
                  <a:gd name="T67" fmla="*/ 212199 h 37"/>
                  <a:gd name="T68" fmla="*/ 148950 w 38"/>
                  <a:gd name="T69" fmla="*/ 205769 h 37"/>
                  <a:gd name="T70" fmla="*/ 156043 w 38"/>
                  <a:gd name="T71" fmla="*/ 205769 h 37"/>
                  <a:gd name="T72" fmla="*/ 170229 w 38"/>
                  <a:gd name="T73" fmla="*/ 205769 h 37"/>
                  <a:gd name="T74" fmla="*/ 170229 w 38"/>
                  <a:gd name="T75" fmla="*/ 199338 h 37"/>
                  <a:gd name="T76" fmla="*/ 177322 w 38"/>
                  <a:gd name="T77" fmla="*/ 192908 h 37"/>
                  <a:gd name="T78" fmla="*/ 191507 w 38"/>
                  <a:gd name="T79" fmla="*/ 192908 h 37"/>
                  <a:gd name="T80" fmla="*/ 212786 w 38"/>
                  <a:gd name="T81" fmla="*/ 180048 h 37"/>
                  <a:gd name="T82" fmla="*/ 212786 w 38"/>
                  <a:gd name="T83" fmla="*/ 154326 h 37"/>
                  <a:gd name="T84" fmla="*/ 212786 w 38"/>
                  <a:gd name="T85" fmla="*/ 147896 h 37"/>
                  <a:gd name="T86" fmla="*/ 212786 w 38"/>
                  <a:gd name="T87" fmla="*/ 141466 h 37"/>
                  <a:gd name="T88" fmla="*/ 212786 w 38"/>
                  <a:gd name="T89" fmla="*/ 128605 h 37"/>
                  <a:gd name="T90" fmla="*/ 226972 w 38"/>
                  <a:gd name="T91" fmla="*/ 135036 h 37"/>
                  <a:gd name="T92" fmla="*/ 234065 w 38"/>
                  <a:gd name="T93" fmla="*/ 135036 h 37"/>
                  <a:gd name="T94" fmla="*/ 234065 w 38"/>
                  <a:gd name="T95" fmla="*/ 135036 h 37"/>
                  <a:gd name="T96" fmla="*/ 255343 w 38"/>
                  <a:gd name="T97" fmla="*/ 109315 h 37"/>
                  <a:gd name="T98" fmla="*/ 255343 w 38"/>
                  <a:gd name="T99" fmla="*/ 109315 h 37"/>
                  <a:gd name="T100" fmla="*/ 269529 w 38"/>
                  <a:gd name="T101" fmla="*/ 90024 h 37"/>
                  <a:gd name="T102" fmla="*/ 262436 w 38"/>
                  <a:gd name="T103" fmla="*/ 70733 h 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 h="37">
                    <a:moveTo>
                      <a:pt x="37" y="11"/>
                    </a:moveTo>
                    <a:cubicBezTo>
                      <a:pt x="37" y="10"/>
                      <a:pt x="37" y="10"/>
                      <a:pt x="37" y="10"/>
                    </a:cubicBezTo>
                    <a:cubicBezTo>
                      <a:pt x="37" y="9"/>
                      <a:pt x="37" y="9"/>
                      <a:pt x="37" y="9"/>
                    </a:cubicBezTo>
                    <a:cubicBezTo>
                      <a:pt x="37" y="8"/>
                      <a:pt x="37" y="7"/>
                      <a:pt x="36" y="5"/>
                    </a:cubicBezTo>
                    <a:cubicBezTo>
                      <a:pt x="35" y="3"/>
                      <a:pt x="34" y="3"/>
                      <a:pt x="33" y="3"/>
                    </a:cubicBezTo>
                    <a:cubicBezTo>
                      <a:pt x="32" y="3"/>
                      <a:pt x="31" y="3"/>
                      <a:pt x="30" y="5"/>
                    </a:cubicBezTo>
                    <a:cubicBezTo>
                      <a:pt x="29" y="5"/>
                      <a:pt x="29" y="5"/>
                      <a:pt x="29" y="5"/>
                    </a:cubicBezTo>
                    <a:cubicBezTo>
                      <a:pt x="28" y="5"/>
                      <a:pt x="28" y="5"/>
                      <a:pt x="28" y="5"/>
                    </a:cubicBezTo>
                    <a:cubicBezTo>
                      <a:pt x="28" y="4"/>
                      <a:pt x="27" y="3"/>
                      <a:pt x="26" y="2"/>
                    </a:cubicBezTo>
                    <a:cubicBezTo>
                      <a:pt x="25" y="1"/>
                      <a:pt x="24" y="0"/>
                      <a:pt x="23" y="0"/>
                    </a:cubicBezTo>
                    <a:cubicBezTo>
                      <a:pt x="20" y="0"/>
                      <a:pt x="19" y="4"/>
                      <a:pt x="18" y="6"/>
                    </a:cubicBezTo>
                    <a:cubicBezTo>
                      <a:pt x="18" y="6"/>
                      <a:pt x="18" y="6"/>
                      <a:pt x="17" y="7"/>
                    </a:cubicBezTo>
                    <a:cubicBezTo>
                      <a:pt x="17" y="7"/>
                      <a:pt x="16" y="8"/>
                      <a:pt x="16" y="9"/>
                    </a:cubicBezTo>
                    <a:cubicBezTo>
                      <a:pt x="16" y="9"/>
                      <a:pt x="16" y="9"/>
                      <a:pt x="15" y="8"/>
                    </a:cubicBezTo>
                    <a:cubicBezTo>
                      <a:pt x="14" y="7"/>
                      <a:pt x="13" y="7"/>
                      <a:pt x="11" y="7"/>
                    </a:cubicBezTo>
                    <a:cubicBezTo>
                      <a:pt x="11" y="7"/>
                      <a:pt x="10" y="7"/>
                      <a:pt x="9" y="7"/>
                    </a:cubicBezTo>
                    <a:cubicBezTo>
                      <a:pt x="7" y="8"/>
                      <a:pt x="6" y="10"/>
                      <a:pt x="6" y="11"/>
                    </a:cubicBezTo>
                    <a:cubicBezTo>
                      <a:pt x="6" y="11"/>
                      <a:pt x="6" y="11"/>
                      <a:pt x="6" y="11"/>
                    </a:cubicBezTo>
                    <a:cubicBezTo>
                      <a:pt x="4" y="12"/>
                      <a:pt x="1" y="13"/>
                      <a:pt x="1" y="16"/>
                    </a:cubicBezTo>
                    <a:cubicBezTo>
                      <a:pt x="0" y="18"/>
                      <a:pt x="0" y="20"/>
                      <a:pt x="1" y="21"/>
                    </a:cubicBezTo>
                    <a:cubicBezTo>
                      <a:pt x="2" y="23"/>
                      <a:pt x="3" y="24"/>
                      <a:pt x="5" y="24"/>
                    </a:cubicBezTo>
                    <a:cubicBezTo>
                      <a:pt x="5" y="24"/>
                      <a:pt x="5" y="23"/>
                      <a:pt x="6" y="23"/>
                    </a:cubicBezTo>
                    <a:cubicBezTo>
                      <a:pt x="5" y="24"/>
                      <a:pt x="5" y="25"/>
                      <a:pt x="5" y="25"/>
                    </a:cubicBezTo>
                    <a:cubicBezTo>
                      <a:pt x="5" y="25"/>
                      <a:pt x="5" y="25"/>
                      <a:pt x="4" y="26"/>
                    </a:cubicBezTo>
                    <a:cubicBezTo>
                      <a:pt x="4" y="27"/>
                      <a:pt x="3" y="28"/>
                      <a:pt x="3" y="29"/>
                    </a:cubicBezTo>
                    <a:cubicBezTo>
                      <a:pt x="3" y="31"/>
                      <a:pt x="4" y="31"/>
                      <a:pt x="4" y="32"/>
                    </a:cubicBezTo>
                    <a:cubicBezTo>
                      <a:pt x="4" y="36"/>
                      <a:pt x="4" y="36"/>
                      <a:pt x="4" y="36"/>
                    </a:cubicBezTo>
                    <a:cubicBezTo>
                      <a:pt x="4" y="36"/>
                      <a:pt x="8" y="35"/>
                      <a:pt x="8" y="35"/>
                    </a:cubicBezTo>
                    <a:cubicBezTo>
                      <a:pt x="8" y="35"/>
                      <a:pt x="8" y="35"/>
                      <a:pt x="8" y="35"/>
                    </a:cubicBezTo>
                    <a:cubicBezTo>
                      <a:pt x="10" y="36"/>
                      <a:pt x="10" y="36"/>
                      <a:pt x="10" y="36"/>
                    </a:cubicBezTo>
                    <a:cubicBezTo>
                      <a:pt x="11" y="36"/>
                      <a:pt x="12" y="36"/>
                      <a:pt x="12" y="36"/>
                    </a:cubicBezTo>
                    <a:cubicBezTo>
                      <a:pt x="14" y="36"/>
                      <a:pt x="15" y="36"/>
                      <a:pt x="16" y="35"/>
                    </a:cubicBezTo>
                    <a:cubicBezTo>
                      <a:pt x="17" y="37"/>
                      <a:pt x="17" y="37"/>
                      <a:pt x="17" y="37"/>
                    </a:cubicBezTo>
                    <a:cubicBezTo>
                      <a:pt x="20" y="33"/>
                      <a:pt x="20" y="33"/>
                      <a:pt x="20" y="33"/>
                    </a:cubicBezTo>
                    <a:cubicBezTo>
                      <a:pt x="20" y="33"/>
                      <a:pt x="21" y="33"/>
                      <a:pt x="21" y="32"/>
                    </a:cubicBezTo>
                    <a:cubicBezTo>
                      <a:pt x="21" y="32"/>
                      <a:pt x="22" y="32"/>
                      <a:pt x="22" y="32"/>
                    </a:cubicBezTo>
                    <a:cubicBezTo>
                      <a:pt x="24" y="32"/>
                      <a:pt x="24" y="32"/>
                      <a:pt x="24" y="32"/>
                    </a:cubicBezTo>
                    <a:cubicBezTo>
                      <a:pt x="24" y="31"/>
                      <a:pt x="24" y="31"/>
                      <a:pt x="24" y="31"/>
                    </a:cubicBezTo>
                    <a:cubicBezTo>
                      <a:pt x="25" y="31"/>
                      <a:pt x="25" y="30"/>
                      <a:pt x="25" y="30"/>
                    </a:cubicBezTo>
                    <a:cubicBezTo>
                      <a:pt x="26" y="30"/>
                      <a:pt x="26" y="30"/>
                      <a:pt x="27" y="30"/>
                    </a:cubicBezTo>
                    <a:cubicBezTo>
                      <a:pt x="28" y="30"/>
                      <a:pt x="29" y="29"/>
                      <a:pt x="30" y="28"/>
                    </a:cubicBezTo>
                    <a:cubicBezTo>
                      <a:pt x="31" y="26"/>
                      <a:pt x="30" y="25"/>
                      <a:pt x="30" y="24"/>
                    </a:cubicBezTo>
                    <a:cubicBezTo>
                      <a:pt x="30" y="24"/>
                      <a:pt x="30" y="23"/>
                      <a:pt x="30" y="23"/>
                    </a:cubicBezTo>
                    <a:cubicBezTo>
                      <a:pt x="30" y="22"/>
                      <a:pt x="30" y="22"/>
                      <a:pt x="30" y="22"/>
                    </a:cubicBezTo>
                    <a:cubicBezTo>
                      <a:pt x="30" y="21"/>
                      <a:pt x="30" y="21"/>
                      <a:pt x="30" y="20"/>
                    </a:cubicBezTo>
                    <a:cubicBezTo>
                      <a:pt x="30" y="21"/>
                      <a:pt x="31" y="21"/>
                      <a:pt x="32" y="21"/>
                    </a:cubicBezTo>
                    <a:cubicBezTo>
                      <a:pt x="33" y="21"/>
                      <a:pt x="33" y="21"/>
                      <a:pt x="33" y="21"/>
                    </a:cubicBezTo>
                    <a:cubicBezTo>
                      <a:pt x="33" y="21"/>
                      <a:pt x="33" y="21"/>
                      <a:pt x="33" y="21"/>
                    </a:cubicBezTo>
                    <a:cubicBezTo>
                      <a:pt x="34" y="21"/>
                      <a:pt x="36" y="20"/>
                      <a:pt x="36" y="17"/>
                    </a:cubicBezTo>
                    <a:cubicBezTo>
                      <a:pt x="36" y="17"/>
                      <a:pt x="36" y="17"/>
                      <a:pt x="36" y="17"/>
                    </a:cubicBezTo>
                    <a:cubicBezTo>
                      <a:pt x="37" y="16"/>
                      <a:pt x="37" y="15"/>
                      <a:pt x="38" y="14"/>
                    </a:cubicBezTo>
                    <a:cubicBezTo>
                      <a:pt x="38" y="13"/>
                      <a:pt x="38" y="12"/>
                      <a:pt x="37" y="11"/>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44" name="Freeform 41">
                <a:extLst>
                  <a:ext uri="{FF2B5EF4-FFF2-40B4-BE49-F238E27FC236}">
                    <a16:creationId xmlns:a16="http://schemas.microsoft.com/office/drawing/2014/main" id="{177D4AC2-710E-6E78-37EB-59AB34CDD1B6}"/>
                  </a:ext>
                </a:extLst>
              </p:cNvPr>
              <p:cNvSpPr>
                <a:spLocks/>
              </p:cNvSpPr>
              <p:nvPr/>
            </p:nvSpPr>
            <p:spPr bwMode="auto">
              <a:xfrm>
                <a:off x="17783154" y="8616193"/>
                <a:ext cx="64047" cy="58266"/>
              </a:xfrm>
              <a:custGeom>
                <a:avLst/>
                <a:gdLst>
                  <a:gd name="T0" fmla="*/ 35582 w 9"/>
                  <a:gd name="T1" fmla="*/ 58266 h 9"/>
                  <a:gd name="T2" fmla="*/ 49814 w 9"/>
                  <a:gd name="T3" fmla="*/ 51792 h 9"/>
                  <a:gd name="T4" fmla="*/ 64047 w 9"/>
                  <a:gd name="T5" fmla="*/ 19422 h 9"/>
                  <a:gd name="T6" fmla="*/ 35582 w 9"/>
                  <a:gd name="T7" fmla="*/ 0 h 9"/>
                  <a:gd name="T8" fmla="*/ 35582 w 9"/>
                  <a:gd name="T9" fmla="*/ 0 h 9"/>
                  <a:gd name="T10" fmla="*/ 14233 w 9"/>
                  <a:gd name="T11" fmla="*/ 6474 h 9"/>
                  <a:gd name="T12" fmla="*/ 7116 w 9"/>
                  <a:gd name="T13" fmla="*/ 38844 h 9"/>
                  <a:gd name="T14" fmla="*/ 35582 w 9"/>
                  <a:gd name="T15" fmla="*/ 5826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9">
                    <a:moveTo>
                      <a:pt x="5" y="9"/>
                    </a:moveTo>
                    <a:cubicBezTo>
                      <a:pt x="5" y="9"/>
                      <a:pt x="6" y="9"/>
                      <a:pt x="7" y="8"/>
                    </a:cubicBezTo>
                    <a:cubicBezTo>
                      <a:pt x="9" y="7"/>
                      <a:pt x="9" y="4"/>
                      <a:pt x="9" y="3"/>
                    </a:cubicBezTo>
                    <a:cubicBezTo>
                      <a:pt x="8" y="1"/>
                      <a:pt x="7" y="0"/>
                      <a:pt x="5" y="0"/>
                    </a:cubicBezTo>
                    <a:cubicBezTo>
                      <a:pt x="5" y="0"/>
                      <a:pt x="5" y="0"/>
                      <a:pt x="5" y="0"/>
                    </a:cubicBezTo>
                    <a:cubicBezTo>
                      <a:pt x="4" y="0"/>
                      <a:pt x="2" y="0"/>
                      <a:pt x="2" y="1"/>
                    </a:cubicBezTo>
                    <a:cubicBezTo>
                      <a:pt x="1" y="3"/>
                      <a:pt x="0" y="4"/>
                      <a:pt x="1" y="6"/>
                    </a:cubicBezTo>
                    <a:cubicBezTo>
                      <a:pt x="1" y="8"/>
                      <a:pt x="3" y="9"/>
                      <a:pt x="5" y="9"/>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45" name="Freeform 42">
                <a:extLst>
                  <a:ext uri="{FF2B5EF4-FFF2-40B4-BE49-F238E27FC236}">
                    <a16:creationId xmlns:a16="http://schemas.microsoft.com/office/drawing/2014/main" id="{09BDEDFD-628E-F59E-9DBE-4A7447592BC1}"/>
                  </a:ext>
                </a:extLst>
              </p:cNvPr>
              <p:cNvSpPr>
                <a:spLocks/>
              </p:cNvSpPr>
              <p:nvPr/>
            </p:nvSpPr>
            <p:spPr bwMode="auto">
              <a:xfrm>
                <a:off x="17855206" y="8803130"/>
                <a:ext cx="61378" cy="65549"/>
              </a:xfrm>
              <a:custGeom>
                <a:avLst/>
                <a:gdLst>
                  <a:gd name="T0" fmla="*/ 13640 w 9"/>
                  <a:gd name="T1" fmla="*/ 65549 h 10"/>
                  <a:gd name="T2" fmla="*/ 20459 w 9"/>
                  <a:gd name="T3" fmla="*/ 65549 h 10"/>
                  <a:gd name="T4" fmla="*/ 27279 w 9"/>
                  <a:gd name="T5" fmla="*/ 65549 h 10"/>
                  <a:gd name="T6" fmla="*/ 54558 w 9"/>
                  <a:gd name="T7" fmla="*/ 52439 h 10"/>
                  <a:gd name="T8" fmla="*/ 61378 w 9"/>
                  <a:gd name="T9" fmla="*/ 26220 h 10"/>
                  <a:gd name="T10" fmla="*/ 34099 w 9"/>
                  <a:gd name="T11" fmla="*/ 0 h 10"/>
                  <a:gd name="T12" fmla="*/ 0 w 9"/>
                  <a:gd name="T13" fmla="*/ 19665 h 10"/>
                  <a:gd name="T14" fmla="*/ 6820 w 9"/>
                  <a:gd name="T15" fmla="*/ 52439 h 10"/>
                  <a:gd name="T16" fmla="*/ 13640 w 9"/>
                  <a:gd name="T17" fmla="*/ 65549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10">
                    <a:moveTo>
                      <a:pt x="2" y="10"/>
                    </a:moveTo>
                    <a:cubicBezTo>
                      <a:pt x="3" y="10"/>
                      <a:pt x="3" y="10"/>
                      <a:pt x="3" y="10"/>
                    </a:cubicBezTo>
                    <a:cubicBezTo>
                      <a:pt x="4" y="10"/>
                      <a:pt x="4" y="10"/>
                      <a:pt x="4" y="10"/>
                    </a:cubicBezTo>
                    <a:cubicBezTo>
                      <a:pt x="5" y="10"/>
                      <a:pt x="7" y="9"/>
                      <a:pt x="8" y="8"/>
                    </a:cubicBezTo>
                    <a:cubicBezTo>
                      <a:pt x="9" y="7"/>
                      <a:pt x="9" y="6"/>
                      <a:pt x="9" y="4"/>
                    </a:cubicBezTo>
                    <a:cubicBezTo>
                      <a:pt x="9" y="2"/>
                      <a:pt x="7" y="0"/>
                      <a:pt x="5" y="0"/>
                    </a:cubicBezTo>
                    <a:cubicBezTo>
                      <a:pt x="3" y="0"/>
                      <a:pt x="1" y="2"/>
                      <a:pt x="0" y="3"/>
                    </a:cubicBezTo>
                    <a:cubicBezTo>
                      <a:pt x="0" y="5"/>
                      <a:pt x="0" y="7"/>
                      <a:pt x="1" y="8"/>
                    </a:cubicBezTo>
                    <a:lnTo>
                      <a:pt x="2" y="10"/>
                    </a:ln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46" name="Freeform 43">
                <a:extLst>
                  <a:ext uri="{FF2B5EF4-FFF2-40B4-BE49-F238E27FC236}">
                    <a16:creationId xmlns:a16="http://schemas.microsoft.com/office/drawing/2014/main" id="{9856AD4D-E085-5C27-0E2A-8AADD22A7BD0}"/>
                  </a:ext>
                </a:extLst>
              </p:cNvPr>
              <p:cNvSpPr>
                <a:spLocks/>
              </p:cNvSpPr>
              <p:nvPr/>
            </p:nvSpPr>
            <p:spPr bwMode="auto">
              <a:xfrm>
                <a:off x="17620369" y="9718392"/>
                <a:ext cx="269529" cy="148093"/>
              </a:xfrm>
              <a:custGeom>
                <a:avLst/>
                <a:gdLst>
                  <a:gd name="T0" fmla="*/ 127672 w 38"/>
                  <a:gd name="T1" fmla="*/ 6439 h 23"/>
                  <a:gd name="T2" fmla="*/ 120579 w 38"/>
                  <a:gd name="T3" fmla="*/ 0 h 23"/>
                  <a:gd name="T4" fmla="*/ 7093 w 38"/>
                  <a:gd name="T5" fmla="*/ 57949 h 23"/>
                  <a:gd name="T6" fmla="*/ 14186 w 38"/>
                  <a:gd name="T7" fmla="*/ 103021 h 23"/>
                  <a:gd name="T8" fmla="*/ 92207 w 38"/>
                  <a:gd name="T9" fmla="*/ 122338 h 23"/>
                  <a:gd name="T10" fmla="*/ 120579 w 38"/>
                  <a:gd name="T11" fmla="*/ 128777 h 23"/>
                  <a:gd name="T12" fmla="*/ 127672 w 38"/>
                  <a:gd name="T13" fmla="*/ 135215 h 23"/>
                  <a:gd name="T14" fmla="*/ 219879 w 38"/>
                  <a:gd name="T15" fmla="*/ 148093 h 23"/>
                  <a:gd name="T16" fmla="*/ 255343 w 38"/>
                  <a:gd name="T17" fmla="*/ 141654 h 23"/>
                  <a:gd name="T18" fmla="*/ 269529 w 38"/>
                  <a:gd name="T19" fmla="*/ 141654 h 23"/>
                  <a:gd name="T20" fmla="*/ 269529 w 38"/>
                  <a:gd name="T21" fmla="*/ 122338 h 23"/>
                  <a:gd name="T22" fmla="*/ 127672 w 38"/>
                  <a:gd name="T23" fmla="*/ 6439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23">
                    <a:moveTo>
                      <a:pt x="18" y="1"/>
                    </a:moveTo>
                    <a:cubicBezTo>
                      <a:pt x="18" y="1"/>
                      <a:pt x="18" y="0"/>
                      <a:pt x="17" y="0"/>
                    </a:cubicBezTo>
                    <a:cubicBezTo>
                      <a:pt x="13" y="0"/>
                      <a:pt x="3" y="4"/>
                      <a:pt x="1" y="9"/>
                    </a:cubicBezTo>
                    <a:cubicBezTo>
                      <a:pt x="0" y="11"/>
                      <a:pt x="0" y="14"/>
                      <a:pt x="2" y="16"/>
                    </a:cubicBezTo>
                    <a:cubicBezTo>
                      <a:pt x="4" y="18"/>
                      <a:pt x="8" y="18"/>
                      <a:pt x="13" y="19"/>
                    </a:cubicBezTo>
                    <a:cubicBezTo>
                      <a:pt x="15" y="20"/>
                      <a:pt x="16" y="20"/>
                      <a:pt x="17" y="20"/>
                    </a:cubicBezTo>
                    <a:cubicBezTo>
                      <a:pt x="18" y="21"/>
                      <a:pt x="18" y="21"/>
                      <a:pt x="18" y="21"/>
                    </a:cubicBezTo>
                    <a:cubicBezTo>
                      <a:pt x="22" y="22"/>
                      <a:pt x="26" y="23"/>
                      <a:pt x="31" y="23"/>
                    </a:cubicBezTo>
                    <a:cubicBezTo>
                      <a:pt x="33" y="23"/>
                      <a:pt x="34" y="23"/>
                      <a:pt x="36" y="22"/>
                    </a:cubicBezTo>
                    <a:cubicBezTo>
                      <a:pt x="38" y="22"/>
                      <a:pt x="38" y="22"/>
                      <a:pt x="38" y="22"/>
                    </a:cubicBezTo>
                    <a:cubicBezTo>
                      <a:pt x="38" y="19"/>
                      <a:pt x="38" y="19"/>
                      <a:pt x="38" y="19"/>
                    </a:cubicBezTo>
                    <a:cubicBezTo>
                      <a:pt x="37" y="10"/>
                      <a:pt x="26" y="2"/>
                      <a:pt x="18" y="1"/>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47" name="Freeform 44">
                <a:extLst>
                  <a:ext uri="{FF2B5EF4-FFF2-40B4-BE49-F238E27FC236}">
                    <a16:creationId xmlns:a16="http://schemas.microsoft.com/office/drawing/2014/main" id="{22844C1C-668A-DCC8-5072-4236BDFB75DD}"/>
                  </a:ext>
                </a:extLst>
              </p:cNvPr>
              <p:cNvSpPr>
                <a:spLocks/>
              </p:cNvSpPr>
              <p:nvPr/>
            </p:nvSpPr>
            <p:spPr bwMode="auto">
              <a:xfrm>
                <a:off x="17059962" y="7327057"/>
                <a:ext cx="290878" cy="257342"/>
              </a:xfrm>
              <a:custGeom>
                <a:avLst/>
                <a:gdLst>
                  <a:gd name="T0" fmla="*/ 234121 w 41"/>
                  <a:gd name="T1" fmla="*/ 0 h 40"/>
                  <a:gd name="T2" fmla="*/ 170270 w 41"/>
                  <a:gd name="T3" fmla="*/ 19301 h 40"/>
                  <a:gd name="T4" fmla="*/ 134797 w 41"/>
                  <a:gd name="T5" fmla="*/ 32168 h 40"/>
                  <a:gd name="T6" fmla="*/ 127703 w 41"/>
                  <a:gd name="T7" fmla="*/ 32168 h 40"/>
                  <a:gd name="T8" fmla="*/ 120608 w 41"/>
                  <a:gd name="T9" fmla="*/ 32168 h 40"/>
                  <a:gd name="T10" fmla="*/ 106419 w 41"/>
                  <a:gd name="T11" fmla="*/ 32168 h 40"/>
                  <a:gd name="T12" fmla="*/ 70946 w 41"/>
                  <a:gd name="T13" fmla="*/ 45035 h 40"/>
                  <a:gd name="T14" fmla="*/ 28378 w 41"/>
                  <a:gd name="T15" fmla="*/ 96503 h 40"/>
                  <a:gd name="T16" fmla="*/ 28378 w 41"/>
                  <a:gd name="T17" fmla="*/ 109370 h 40"/>
                  <a:gd name="T18" fmla="*/ 14189 w 41"/>
                  <a:gd name="T19" fmla="*/ 186573 h 40"/>
                  <a:gd name="T20" fmla="*/ 21284 w 41"/>
                  <a:gd name="T21" fmla="*/ 199440 h 40"/>
                  <a:gd name="T22" fmla="*/ 70946 w 41"/>
                  <a:gd name="T23" fmla="*/ 257342 h 40"/>
                  <a:gd name="T24" fmla="*/ 70946 w 41"/>
                  <a:gd name="T25" fmla="*/ 257342 h 40"/>
                  <a:gd name="T26" fmla="*/ 99324 w 41"/>
                  <a:gd name="T27" fmla="*/ 238041 h 40"/>
                  <a:gd name="T28" fmla="*/ 106419 w 41"/>
                  <a:gd name="T29" fmla="*/ 238041 h 40"/>
                  <a:gd name="T30" fmla="*/ 134797 w 41"/>
                  <a:gd name="T31" fmla="*/ 225174 h 40"/>
                  <a:gd name="T32" fmla="*/ 205743 w 41"/>
                  <a:gd name="T33" fmla="*/ 180139 h 40"/>
                  <a:gd name="T34" fmla="*/ 219932 w 41"/>
                  <a:gd name="T35" fmla="*/ 160839 h 40"/>
                  <a:gd name="T36" fmla="*/ 248310 w 41"/>
                  <a:gd name="T37" fmla="*/ 122237 h 40"/>
                  <a:gd name="T38" fmla="*/ 283783 w 41"/>
                  <a:gd name="T39" fmla="*/ 38601 h 40"/>
                  <a:gd name="T40" fmla="*/ 234121 w 41"/>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40">
                    <a:moveTo>
                      <a:pt x="33" y="0"/>
                    </a:moveTo>
                    <a:cubicBezTo>
                      <a:pt x="30" y="0"/>
                      <a:pt x="27" y="1"/>
                      <a:pt x="24" y="3"/>
                    </a:cubicBezTo>
                    <a:cubicBezTo>
                      <a:pt x="22" y="4"/>
                      <a:pt x="20" y="5"/>
                      <a:pt x="19" y="5"/>
                    </a:cubicBezTo>
                    <a:cubicBezTo>
                      <a:pt x="19" y="5"/>
                      <a:pt x="19" y="5"/>
                      <a:pt x="18" y="5"/>
                    </a:cubicBezTo>
                    <a:cubicBezTo>
                      <a:pt x="18" y="5"/>
                      <a:pt x="17" y="5"/>
                      <a:pt x="17" y="5"/>
                    </a:cubicBezTo>
                    <a:cubicBezTo>
                      <a:pt x="16" y="5"/>
                      <a:pt x="15" y="5"/>
                      <a:pt x="15" y="5"/>
                    </a:cubicBezTo>
                    <a:cubicBezTo>
                      <a:pt x="13" y="5"/>
                      <a:pt x="11" y="5"/>
                      <a:pt x="10" y="7"/>
                    </a:cubicBezTo>
                    <a:cubicBezTo>
                      <a:pt x="7" y="9"/>
                      <a:pt x="5" y="12"/>
                      <a:pt x="4" y="15"/>
                    </a:cubicBezTo>
                    <a:cubicBezTo>
                      <a:pt x="4" y="16"/>
                      <a:pt x="4" y="17"/>
                      <a:pt x="4" y="17"/>
                    </a:cubicBezTo>
                    <a:cubicBezTo>
                      <a:pt x="2" y="21"/>
                      <a:pt x="0" y="25"/>
                      <a:pt x="2" y="29"/>
                    </a:cubicBezTo>
                    <a:cubicBezTo>
                      <a:pt x="2" y="30"/>
                      <a:pt x="2" y="30"/>
                      <a:pt x="3" y="31"/>
                    </a:cubicBezTo>
                    <a:cubicBezTo>
                      <a:pt x="3" y="34"/>
                      <a:pt x="5" y="40"/>
                      <a:pt x="10" y="40"/>
                    </a:cubicBezTo>
                    <a:cubicBezTo>
                      <a:pt x="10" y="40"/>
                      <a:pt x="10" y="40"/>
                      <a:pt x="10" y="40"/>
                    </a:cubicBezTo>
                    <a:cubicBezTo>
                      <a:pt x="12" y="39"/>
                      <a:pt x="14" y="38"/>
                      <a:pt x="14" y="37"/>
                    </a:cubicBezTo>
                    <a:cubicBezTo>
                      <a:pt x="14" y="37"/>
                      <a:pt x="14" y="37"/>
                      <a:pt x="15" y="37"/>
                    </a:cubicBezTo>
                    <a:cubicBezTo>
                      <a:pt x="16" y="36"/>
                      <a:pt x="17" y="36"/>
                      <a:pt x="19" y="35"/>
                    </a:cubicBezTo>
                    <a:cubicBezTo>
                      <a:pt x="23" y="34"/>
                      <a:pt x="26" y="32"/>
                      <a:pt x="29" y="28"/>
                    </a:cubicBezTo>
                    <a:cubicBezTo>
                      <a:pt x="29" y="27"/>
                      <a:pt x="30" y="26"/>
                      <a:pt x="31" y="25"/>
                    </a:cubicBezTo>
                    <a:cubicBezTo>
                      <a:pt x="32" y="23"/>
                      <a:pt x="34" y="21"/>
                      <a:pt x="35" y="19"/>
                    </a:cubicBezTo>
                    <a:cubicBezTo>
                      <a:pt x="37" y="16"/>
                      <a:pt x="41" y="12"/>
                      <a:pt x="40" y="6"/>
                    </a:cubicBezTo>
                    <a:cubicBezTo>
                      <a:pt x="39" y="0"/>
                      <a:pt x="35" y="0"/>
                      <a:pt x="33"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48" name="Freeform 45">
                <a:extLst>
                  <a:ext uri="{FF2B5EF4-FFF2-40B4-BE49-F238E27FC236}">
                    <a16:creationId xmlns:a16="http://schemas.microsoft.com/office/drawing/2014/main" id="{E242EFF4-C38B-44F5-09C1-16CA4EF3BAA3}"/>
                  </a:ext>
                </a:extLst>
              </p:cNvPr>
              <p:cNvSpPr>
                <a:spLocks/>
              </p:cNvSpPr>
              <p:nvPr/>
            </p:nvSpPr>
            <p:spPr bwMode="auto">
              <a:xfrm>
                <a:off x="17526968" y="7416884"/>
                <a:ext cx="184134" cy="237920"/>
              </a:xfrm>
              <a:custGeom>
                <a:avLst/>
                <a:gdLst>
                  <a:gd name="T0" fmla="*/ 106231 w 26"/>
                  <a:gd name="T1" fmla="*/ 237920 h 37"/>
                  <a:gd name="T2" fmla="*/ 127477 w 26"/>
                  <a:gd name="T3" fmla="*/ 231490 h 37"/>
                  <a:gd name="T4" fmla="*/ 148724 w 26"/>
                  <a:gd name="T5" fmla="*/ 186478 h 37"/>
                  <a:gd name="T6" fmla="*/ 148724 w 26"/>
                  <a:gd name="T7" fmla="*/ 180048 h 37"/>
                  <a:gd name="T8" fmla="*/ 169970 w 26"/>
                  <a:gd name="T9" fmla="*/ 128605 h 37"/>
                  <a:gd name="T10" fmla="*/ 134559 w 26"/>
                  <a:gd name="T11" fmla="*/ 12861 h 37"/>
                  <a:gd name="T12" fmla="*/ 99149 w 26"/>
                  <a:gd name="T13" fmla="*/ 0 h 37"/>
                  <a:gd name="T14" fmla="*/ 21246 w 26"/>
                  <a:gd name="T15" fmla="*/ 57872 h 37"/>
                  <a:gd name="T16" fmla="*/ 14164 w 26"/>
                  <a:gd name="T17" fmla="*/ 173617 h 37"/>
                  <a:gd name="T18" fmla="*/ 106231 w 26"/>
                  <a:gd name="T19" fmla="*/ 237920 h 37"/>
                  <a:gd name="T20" fmla="*/ 106231 w 26"/>
                  <a:gd name="T21" fmla="*/ 23792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15" y="37"/>
                    </a:moveTo>
                    <a:cubicBezTo>
                      <a:pt x="16" y="37"/>
                      <a:pt x="17" y="36"/>
                      <a:pt x="18" y="36"/>
                    </a:cubicBezTo>
                    <a:cubicBezTo>
                      <a:pt x="21" y="35"/>
                      <a:pt x="21" y="31"/>
                      <a:pt x="21" y="29"/>
                    </a:cubicBezTo>
                    <a:cubicBezTo>
                      <a:pt x="21" y="29"/>
                      <a:pt x="21" y="28"/>
                      <a:pt x="21" y="28"/>
                    </a:cubicBezTo>
                    <a:cubicBezTo>
                      <a:pt x="22" y="25"/>
                      <a:pt x="23" y="23"/>
                      <a:pt x="24" y="20"/>
                    </a:cubicBezTo>
                    <a:cubicBezTo>
                      <a:pt x="26" y="14"/>
                      <a:pt x="25" y="6"/>
                      <a:pt x="19" y="2"/>
                    </a:cubicBezTo>
                    <a:cubicBezTo>
                      <a:pt x="17" y="1"/>
                      <a:pt x="16" y="0"/>
                      <a:pt x="14" y="0"/>
                    </a:cubicBezTo>
                    <a:cubicBezTo>
                      <a:pt x="10" y="0"/>
                      <a:pt x="6" y="4"/>
                      <a:pt x="3" y="9"/>
                    </a:cubicBezTo>
                    <a:cubicBezTo>
                      <a:pt x="0" y="15"/>
                      <a:pt x="0" y="21"/>
                      <a:pt x="2" y="27"/>
                    </a:cubicBezTo>
                    <a:cubicBezTo>
                      <a:pt x="4" y="30"/>
                      <a:pt x="9" y="37"/>
                      <a:pt x="15" y="37"/>
                    </a:cubicBezTo>
                    <a:cubicBezTo>
                      <a:pt x="15" y="37"/>
                      <a:pt x="15" y="37"/>
                      <a:pt x="15" y="37"/>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49" name="Freeform 46">
                <a:extLst>
                  <a:ext uri="{FF2B5EF4-FFF2-40B4-BE49-F238E27FC236}">
                    <a16:creationId xmlns:a16="http://schemas.microsoft.com/office/drawing/2014/main" id="{C9D4FB2F-5BB2-44C4-AB2F-B176C4D909C0}"/>
                  </a:ext>
                </a:extLst>
              </p:cNvPr>
              <p:cNvSpPr>
                <a:spLocks/>
              </p:cNvSpPr>
              <p:nvPr/>
            </p:nvSpPr>
            <p:spPr bwMode="auto">
              <a:xfrm>
                <a:off x="17612363" y="8055383"/>
                <a:ext cx="98738" cy="116532"/>
              </a:xfrm>
              <a:custGeom>
                <a:avLst/>
                <a:gdLst>
                  <a:gd name="T0" fmla="*/ 91685 w 14"/>
                  <a:gd name="T1" fmla="*/ 12948 h 18"/>
                  <a:gd name="T2" fmla="*/ 63474 w 14"/>
                  <a:gd name="T3" fmla="*/ 0 h 18"/>
                  <a:gd name="T4" fmla="*/ 49369 w 14"/>
                  <a:gd name="T5" fmla="*/ 6474 h 18"/>
                  <a:gd name="T6" fmla="*/ 21158 w 14"/>
                  <a:gd name="T7" fmla="*/ 51792 h 18"/>
                  <a:gd name="T8" fmla="*/ 21158 w 14"/>
                  <a:gd name="T9" fmla="*/ 51792 h 18"/>
                  <a:gd name="T10" fmla="*/ 21158 w 14"/>
                  <a:gd name="T11" fmla="*/ 58266 h 18"/>
                  <a:gd name="T12" fmla="*/ 0 w 14"/>
                  <a:gd name="T13" fmla="*/ 84162 h 18"/>
                  <a:gd name="T14" fmla="*/ 7053 w 14"/>
                  <a:gd name="T15" fmla="*/ 103584 h 18"/>
                  <a:gd name="T16" fmla="*/ 28211 w 14"/>
                  <a:gd name="T17" fmla="*/ 116532 h 18"/>
                  <a:gd name="T18" fmla="*/ 35264 w 14"/>
                  <a:gd name="T19" fmla="*/ 116532 h 18"/>
                  <a:gd name="T20" fmla="*/ 63474 w 14"/>
                  <a:gd name="T21" fmla="*/ 90636 h 18"/>
                  <a:gd name="T22" fmla="*/ 70527 w 14"/>
                  <a:gd name="T23" fmla="*/ 84162 h 18"/>
                  <a:gd name="T24" fmla="*/ 84633 w 14"/>
                  <a:gd name="T25" fmla="*/ 64740 h 18"/>
                  <a:gd name="T26" fmla="*/ 91685 w 14"/>
                  <a:gd name="T27" fmla="*/ 12948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8">
                    <a:moveTo>
                      <a:pt x="13" y="2"/>
                    </a:moveTo>
                    <a:cubicBezTo>
                      <a:pt x="12" y="1"/>
                      <a:pt x="11" y="0"/>
                      <a:pt x="9" y="0"/>
                    </a:cubicBezTo>
                    <a:cubicBezTo>
                      <a:pt x="8" y="0"/>
                      <a:pt x="8" y="0"/>
                      <a:pt x="7" y="1"/>
                    </a:cubicBezTo>
                    <a:cubicBezTo>
                      <a:pt x="4" y="2"/>
                      <a:pt x="4" y="5"/>
                      <a:pt x="3" y="8"/>
                    </a:cubicBezTo>
                    <a:cubicBezTo>
                      <a:pt x="3" y="8"/>
                      <a:pt x="3" y="8"/>
                      <a:pt x="3" y="8"/>
                    </a:cubicBezTo>
                    <a:cubicBezTo>
                      <a:pt x="3" y="8"/>
                      <a:pt x="3" y="9"/>
                      <a:pt x="3" y="9"/>
                    </a:cubicBezTo>
                    <a:cubicBezTo>
                      <a:pt x="2" y="9"/>
                      <a:pt x="0" y="11"/>
                      <a:pt x="0" y="13"/>
                    </a:cubicBezTo>
                    <a:cubicBezTo>
                      <a:pt x="0" y="14"/>
                      <a:pt x="0" y="15"/>
                      <a:pt x="1" y="16"/>
                    </a:cubicBezTo>
                    <a:cubicBezTo>
                      <a:pt x="2" y="17"/>
                      <a:pt x="3" y="18"/>
                      <a:pt x="4" y="18"/>
                    </a:cubicBezTo>
                    <a:cubicBezTo>
                      <a:pt x="5" y="18"/>
                      <a:pt x="5" y="18"/>
                      <a:pt x="5" y="18"/>
                    </a:cubicBezTo>
                    <a:cubicBezTo>
                      <a:pt x="8" y="17"/>
                      <a:pt x="8" y="15"/>
                      <a:pt x="9" y="14"/>
                    </a:cubicBezTo>
                    <a:cubicBezTo>
                      <a:pt x="9" y="13"/>
                      <a:pt x="9" y="13"/>
                      <a:pt x="10" y="13"/>
                    </a:cubicBezTo>
                    <a:cubicBezTo>
                      <a:pt x="11" y="12"/>
                      <a:pt x="12" y="11"/>
                      <a:pt x="12" y="10"/>
                    </a:cubicBezTo>
                    <a:cubicBezTo>
                      <a:pt x="13" y="8"/>
                      <a:pt x="14" y="5"/>
                      <a:pt x="13" y="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50" name="Freeform 47">
                <a:extLst>
                  <a:ext uri="{FF2B5EF4-FFF2-40B4-BE49-F238E27FC236}">
                    <a16:creationId xmlns:a16="http://schemas.microsoft.com/office/drawing/2014/main" id="{B2889DE2-8777-0C5A-BEAF-63746F350D8C}"/>
                  </a:ext>
                </a:extLst>
              </p:cNvPr>
              <p:cNvSpPr>
                <a:spLocks/>
              </p:cNvSpPr>
              <p:nvPr/>
            </p:nvSpPr>
            <p:spPr bwMode="auto">
              <a:xfrm>
                <a:off x="10369770" y="9215848"/>
                <a:ext cx="42698" cy="77688"/>
              </a:xfrm>
              <a:custGeom>
                <a:avLst/>
                <a:gdLst>
                  <a:gd name="T0" fmla="*/ 28465 w 6"/>
                  <a:gd name="T1" fmla="*/ 32370 h 12"/>
                  <a:gd name="T2" fmla="*/ 21349 w 6"/>
                  <a:gd name="T3" fmla="*/ 12948 h 12"/>
                  <a:gd name="T4" fmla="*/ 7116 w 6"/>
                  <a:gd name="T5" fmla="*/ 32370 h 12"/>
                  <a:gd name="T6" fmla="*/ 14233 w 6"/>
                  <a:gd name="T7" fmla="*/ 45318 h 12"/>
                  <a:gd name="T8" fmla="*/ 35582 w 6"/>
                  <a:gd name="T9" fmla="*/ 71214 h 12"/>
                  <a:gd name="T10" fmla="*/ 35582 w 6"/>
                  <a:gd name="T11" fmla="*/ 38844 h 12"/>
                  <a:gd name="T12" fmla="*/ 28465 w 6"/>
                  <a:gd name="T13" fmla="*/ 3237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4" y="5"/>
                    </a:moveTo>
                    <a:cubicBezTo>
                      <a:pt x="4" y="4"/>
                      <a:pt x="4" y="2"/>
                      <a:pt x="3" y="2"/>
                    </a:cubicBezTo>
                    <a:cubicBezTo>
                      <a:pt x="0" y="0"/>
                      <a:pt x="0" y="3"/>
                      <a:pt x="1" y="5"/>
                    </a:cubicBezTo>
                    <a:cubicBezTo>
                      <a:pt x="1" y="6"/>
                      <a:pt x="2" y="6"/>
                      <a:pt x="2" y="7"/>
                    </a:cubicBezTo>
                    <a:cubicBezTo>
                      <a:pt x="3" y="8"/>
                      <a:pt x="3" y="12"/>
                      <a:pt x="5" y="11"/>
                    </a:cubicBezTo>
                    <a:cubicBezTo>
                      <a:pt x="6" y="10"/>
                      <a:pt x="5" y="8"/>
                      <a:pt x="5" y="6"/>
                    </a:cubicBezTo>
                    <a:cubicBezTo>
                      <a:pt x="4" y="6"/>
                      <a:pt x="4" y="5"/>
                      <a:pt x="4" y="5"/>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51" name="Freeform 48">
                <a:extLst>
                  <a:ext uri="{FF2B5EF4-FFF2-40B4-BE49-F238E27FC236}">
                    <a16:creationId xmlns:a16="http://schemas.microsoft.com/office/drawing/2014/main" id="{937D516B-1F47-73E4-D1CD-1F0E176083BE}"/>
                  </a:ext>
                </a:extLst>
              </p:cNvPr>
              <p:cNvSpPr>
                <a:spLocks/>
              </p:cNvSpPr>
              <p:nvPr/>
            </p:nvSpPr>
            <p:spPr bwMode="auto">
              <a:xfrm>
                <a:off x="11551962" y="7254225"/>
                <a:ext cx="2100192" cy="3102666"/>
              </a:xfrm>
              <a:custGeom>
                <a:avLst/>
                <a:gdLst>
                  <a:gd name="T0" fmla="*/ 1894430 w 296"/>
                  <a:gd name="T1" fmla="*/ 709549 h 481"/>
                  <a:gd name="T2" fmla="*/ 1929906 w 296"/>
                  <a:gd name="T3" fmla="*/ 696648 h 481"/>
                  <a:gd name="T4" fmla="*/ 1972478 w 296"/>
                  <a:gd name="T5" fmla="*/ 683748 h 481"/>
                  <a:gd name="T6" fmla="*/ 2022144 w 296"/>
                  <a:gd name="T7" fmla="*/ 670847 h 481"/>
                  <a:gd name="T8" fmla="*/ 2036335 w 296"/>
                  <a:gd name="T9" fmla="*/ 664396 h 481"/>
                  <a:gd name="T10" fmla="*/ 2100192 w 296"/>
                  <a:gd name="T11" fmla="*/ 490234 h 481"/>
                  <a:gd name="T12" fmla="*/ 2078906 w 296"/>
                  <a:gd name="T13" fmla="*/ 483784 h 481"/>
                  <a:gd name="T14" fmla="*/ 851429 w 296"/>
                  <a:gd name="T15" fmla="*/ 6450 h 481"/>
                  <a:gd name="T16" fmla="*/ 830143 w 296"/>
                  <a:gd name="T17" fmla="*/ 0 h 481"/>
                  <a:gd name="T18" fmla="*/ 823048 w 296"/>
                  <a:gd name="T19" fmla="*/ 19351 h 481"/>
                  <a:gd name="T20" fmla="*/ 702429 w 296"/>
                  <a:gd name="T21" fmla="*/ 238667 h 481"/>
                  <a:gd name="T22" fmla="*/ 688239 w 296"/>
                  <a:gd name="T23" fmla="*/ 258018 h 481"/>
                  <a:gd name="T24" fmla="*/ 588905 w 296"/>
                  <a:gd name="T25" fmla="*/ 445081 h 481"/>
                  <a:gd name="T26" fmla="*/ 439905 w 296"/>
                  <a:gd name="T27" fmla="*/ 709549 h 481"/>
                  <a:gd name="T28" fmla="*/ 170286 w 296"/>
                  <a:gd name="T29" fmla="*/ 1186883 h 481"/>
                  <a:gd name="T30" fmla="*/ 141905 w 296"/>
                  <a:gd name="T31" fmla="*/ 1232036 h 481"/>
                  <a:gd name="T32" fmla="*/ 35476 w 296"/>
                  <a:gd name="T33" fmla="*/ 1515856 h 481"/>
                  <a:gd name="T34" fmla="*/ 70952 w 296"/>
                  <a:gd name="T35" fmla="*/ 1541657 h 481"/>
                  <a:gd name="T36" fmla="*/ 99333 w 296"/>
                  <a:gd name="T37" fmla="*/ 1554558 h 481"/>
                  <a:gd name="T38" fmla="*/ 156095 w 296"/>
                  <a:gd name="T39" fmla="*/ 1696468 h 481"/>
                  <a:gd name="T40" fmla="*/ 163191 w 296"/>
                  <a:gd name="T41" fmla="*/ 1715819 h 481"/>
                  <a:gd name="T42" fmla="*/ 163191 w 296"/>
                  <a:gd name="T43" fmla="*/ 1754522 h 481"/>
                  <a:gd name="T44" fmla="*/ 163191 w 296"/>
                  <a:gd name="T45" fmla="*/ 1806126 h 481"/>
                  <a:gd name="T46" fmla="*/ 177381 w 296"/>
                  <a:gd name="T47" fmla="*/ 1831928 h 481"/>
                  <a:gd name="T48" fmla="*/ 205762 w 296"/>
                  <a:gd name="T49" fmla="*/ 1851279 h 481"/>
                  <a:gd name="T50" fmla="*/ 205762 w 296"/>
                  <a:gd name="T51" fmla="*/ 1838378 h 481"/>
                  <a:gd name="T52" fmla="*/ 234143 w 296"/>
                  <a:gd name="T53" fmla="*/ 1851279 h 481"/>
                  <a:gd name="T54" fmla="*/ 269619 w 296"/>
                  <a:gd name="T55" fmla="*/ 1999639 h 481"/>
                  <a:gd name="T56" fmla="*/ 269619 w 296"/>
                  <a:gd name="T57" fmla="*/ 2012540 h 481"/>
                  <a:gd name="T58" fmla="*/ 298000 w 296"/>
                  <a:gd name="T59" fmla="*/ 2096396 h 481"/>
                  <a:gd name="T60" fmla="*/ 333476 w 296"/>
                  <a:gd name="T61" fmla="*/ 2148000 h 481"/>
                  <a:gd name="T62" fmla="*/ 376048 w 296"/>
                  <a:gd name="T63" fmla="*/ 2277009 h 481"/>
                  <a:gd name="T64" fmla="*/ 383143 w 296"/>
                  <a:gd name="T65" fmla="*/ 2309261 h 481"/>
                  <a:gd name="T66" fmla="*/ 425715 w 296"/>
                  <a:gd name="T67" fmla="*/ 2399567 h 481"/>
                  <a:gd name="T68" fmla="*/ 461191 w 296"/>
                  <a:gd name="T69" fmla="*/ 2451171 h 481"/>
                  <a:gd name="T70" fmla="*/ 439905 w 296"/>
                  <a:gd name="T71" fmla="*/ 2612432 h 481"/>
                  <a:gd name="T72" fmla="*/ 432810 w 296"/>
                  <a:gd name="T73" fmla="*/ 2651135 h 481"/>
                  <a:gd name="T74" fmla="*/ 404429 w 296"/>
                  <a:gd name="T75" fmla="*/ 2818846 h 481"/>
                  <a:gd name="T76" fmla="*/ 425715 w 296"/>
                  <a:gd name="T77" fmla="*/ 2863999 h 481"/>
                  <a:gd name="T78" fmla="*/ 425715 w 296"/>
                  <a:gd name="T79" fmla="*/ 2870450 h 481"/>
                  <a:gd name="T80" fmla="*/ 432810 w 296"/>
                  <a:gd name="T81" fmla="*/ 2876900 h 481"/>
                  <a:gd name="T82" fmla="*/ 439905 w 296"/>
                  <a:gd name="T83" fmla="*/ 2883351 h 481"/>
                  <a:gd name="T84" fmla="*/ 1106858 w 296"/>
                  <a:gd name="T85" fmla="*/ 3096216 h 481"/>
                  <a:gd name="T86" fmla="*/ 1128144 w 296"/>
                  <a:gd name="T87" fmla="*/ 3102666 h 481"/>
                  <a:gd name="T88" fmla="*/ 2029240 w 296"/>
                  <a:gd name="T89" fmla="*/ 683748 h 481"/>
                  <a:gd name="T90" fmla="*/ 1986668 w 296"/>
                  <a:gd name="T91" fmla="*/ 703099 h 481"/>
                  <a:gd name="T92" fmla="*/ 1958287 w 296"/>
                  <a:gd name="T93" fmla="*/ 709549 h 481"/>
                  <a:gd name="T94" fmla="*/ 1929906 w 296"/>
                  <a:gd name="T95" fmla="*/ 728901 h 481"/>
                  <a:gd name="T96" fmla="*/ 1866049 w 296"/>
                  <a:gd name="T97" fmla="*/ 767603 h 481"/>
                  <a:gd name="T98" fmla="*/ 1851858 w 296"/>
                  <a:gd name="T99" fmla="*/ 748252 h 481"/>
                  <a:gd name="T100" fmla="*/ 1894430 w 296"/>
                  <a:gd name="T101" fmla="*/ 709549 h 4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 h="481">
                    <a:moveTo>
                      <a:pt x="267" y="110"/>
                    </a:moveTo>
                    <a:cubicBezTo>
                      <a:pt x="269" y="109"/>
                      <a:pt x="270" y="109"/>
                      <a:pt x="272" y="108"/>
                    </a:cubicBezTo>
                    <a:cubicBezTo>
                      <a:pt x="274" y="107"/>
                      <a:pt x="276" y="106"/>
                      <a:pt x="278" y="106"/>
                    </a:cubicBezTo>
                    <a:cubicBezTo>
                      <a:pt x="281" y="105"/>
                      <a:pt x="283" y="105"/>
                      <a:pt x="285" y="104"/>
                    </a:cubicBezTo>
                    <a:cubicBezTo>
                      <a:pt x="287" y="103"/>
                      <a:pt x="287" y="103"/>
                      <a:pt x="287" y="103"/>
                    </a:cubicBezTo>
                    <a:cubicBezTo>
                      <a:pt x="296" y="76"/>
                      <a:pt x="296" y="76"/>
                      <a:pt x="296" y="76"/>
                    </a:cubicBezTo>
                    <a:cubicBezTo>
                      <a:pt x="293" y="75"/>
                      <a:pt x="293" y="75"/>
                      <a:pt x="293" y="75"/>
                    </a:cubicBezTo>
                    <a:cubicBezTo>
                      <a:pt x="234" y="55"/>
                      <a:pt x="176" y="31"/>
                      <a:pt x="120" y="1"/>
                    </a:cubicBezTo>
                    <a:cubicBezTo>
                      <a:pt x="117" y="0"/>
                      <a:pt x="117" y="0"/>
                      <a:pt x="117" y="0"/>
                    </a:cubicBezTo>
                    <a:cubicBezTo>
                      <a:pt x="116" y="3"/>
                      <a:pt x="116" y="3"/>
                      <a:pt x="116" y="3"/>
                    </a:cubicBezTo>
                    <a:cubicBezTo>
                      <a:pt x="110" y="14"/>
                      <a:pt x="104" y="26"/>
                      <a:pt x="99" y="37"/>
                    </a:cubicBezTo>
                    <a:cubicBezTo>
                      <a:pt x="97" y="40"/>
                      <a:pt x="97" y="40"/>
                      <a:pt x="97" y="40"/>
                    </a:cubicBezTo>
                    <a:cubicBezTo>
                      <a:pt x="92" y="50"/>
                      <a:pt x="88" y="59"/>
                      <a:pt x="83" y="69"/>
                    </a:cubicBezTo>
                    <a:cubicBezTo>
                      <a:pt x="76" y="83"/>
                      <a:pt x="69" y="97"/>
                      <a:pt x="62" y="110"/>
                    </a:cubicBezTo>
                    <a:cubicBezTo>
                      <a:pt x="50" y="135"/>
                      <a:pt x="38" y="160"/>
                      <a:pt x="24" y="184"/>
                    </a:cubicBezTo>
                    <a:cubicBezTo>
                      <a:pt x="23" y="186"/>
                      <a:pt x="22" y="188"/>
                      <a:pt x="20" y="191"/>
                    </a:cubicBezTo>
                    <a:cubicBezTo>
                      <a:pt x="10" y="207"/>
                      <a:pt x="0" y="226"/>
                      <a:pt x="5" y="235"/>
                    </a:cubicBezTo>
                    <a:cubicBezTo>
                      <a:pt x="6" y="238"/>
                      <a:pt x="8" y="238"/>
                      <a:pt x="10" y="239"/>
                    </a:cubicBezTo>
                    <a:cubicBezTo>
                      <a:pt x="11" y="240"/>
                      <a:pt x="12" y="240"/>
                      <a:pt x="14" y="241"/>
                    </a:cubicBezTo>
                    <a:cubicBezTo>
                      <a:pt x="20" y="246"/>
                      <a:pt x="21" y="255"/>
                      <a:pt x="22" y="263"/>
                    </a:cubicBezTo>
                    <a:cubicBezTo>
                      <a:pt x="23" y="266"/>
                      <a:pt x="23" y="266"/>
                      <a:pt x="23" y="266"/>
                    </a:cubicBezTo>
                    <a:cubicBezTo>
                      <a:pt x="23" y="268"/>
                      <a:pt x="23" y="270"/>
                      <a:pt x="23" y="272"/>
                    </a:cubicBezTo>
                    <a:cubicBezTo>
                      <a:pt x="23" y="275"/>
                      <a:pt x="23" y="277"/>
                      <a:pt x="23" y="280"/>
                    </a:cubicBezTo>
                    <a:cubicBezTo>
                      <a:pt x="24" y="283"/>
                      <a:pt x="25" y="284"/>
                      <a:pt x="25" y="284"/>
                    </a:cubicBezTo>
                    <a:cubicBezTo>
                      <a:pt x="29" y="287"/>
                      <a:pt x="29" y="287"/>
                      <a:pt x="29" y="287"/>
                    </a:cubicBezTo>
                    <a:cubicBezTo>
                      <a:pt x="29" y="285"/>
                      <a:pt x="29" y="285"/>
                      <a:pt x="29" y="285"/>
                    </a:cubicBezTo>
                    <a:cubicBezTo>
                      <a:pt x="30" y="286"/>
                      <a:pt x="31" y="286"/>
                      <a:pt x="33" y="287"/>
                    </a:cubicBezTo>
                    <a:cubicBezTo>
                      <a:pt x="39" y="291"/>
                      <a:pt x="38" y="302"/>
                      <a:pt x="38" y="310"/>
                    </a:cubicBezTo>
                    <a:cubicBezTo>
                      <a:pt x="38" y="312"/>
                      <a:pt x="38" y="312"/>
                      <a:pt x="38" y="312"/>
                    </a:cubicBezTo>
                    <a:cubicBezTo>
                      <a:pt x="37" y="320"/>
                      <a:pt x="39" y="322"/>
                      <a:pt x="42" y="325"/>
                    </a:cubicBezTo>
                    <a:cubicBezTo>
                      <a:pt x="44" y="327"/>
                      <a:pt x="45" y="329"/>
                      <a:pt x="47" y="333"/>
                    </a:cubicBezTo>
                    <a:cubicBezTo>
                      <a:pt x="50" y="338"/>
                      <a:pt x="52" y="346"/>
                      <a:pt x="53" y="353"/>
                    </a:cubicBezTo>
                    <a:cubicBezTo>
                      <a:pt x="53" y="355"/>
                      <a:pt x="54" y="356"/>
                      <a:pt x="54" y="358"/>
                    </a:cubicBezTo>
                    <a:cubicBezTo>
                      <a:pt x="55" y="364"/>
                      <a:pt x="58" y="368"/>
                      <a:pt x="60" y="372"/>
                    </a:cubicBezTo>
                    <a:cubicBezTo>
                      <a:pt x="62" y="374"/>
                      <a:pt x="64" y="377"/>
                      <a:pt x="65" y="380"/>
                    </a:cubicBezTo>
                    <a:cubicBezTo>
                      <a:pt x="68" y="388"/>
                      <a:pt x="65" y="398"/>
                      <a:pt x="62" y="405"/>
                    </a:cubicBezTo>
                    <a:cubicBezTo>
                      <a:pt x="62" y="407"/>
                      <a:pt x="61" y="411"/>
                      <a:pt x="61" y="411"/>
                    </a:cubicBezTo>
                    <a:cubicBezTo>
                      <a:pt x="58" y="419"/>
                      <a:pt x="55" y="427"/>
                      <a:pt x="57" y="437"/>
                    </a:cubicBezTo>
                    <a:cubicBezTo>
                      <a:pt x="58" y="439"/>
                      <a:pt x="59" y="441"/>
                      <a:pt x="60" y="444"/>
                    </a:cubicBezTo>
                    <a:cubicBezTo>
                      <a:pt x="60" y="445"/>
                      <a:pt x="60" y="445"/>
                      <a:pt x="60" y="445"/>
                    </a:cubicBezTo>
                    <a:cubicBezTo>
                      <a:pt x="61" y="446"/>
                      <a:pt x="61" y="446"/>
                      <a:pt x="61" y="446"/>
                    </a:cubicBezTo>
                    <a:cubicBezTo>
                      <a:pt x="62" y="447"/>
                      <a:pt x="62" y="447"/>
                      <a:pt x="62" y="447"/>
                    </a:cubicBezTo>
                    <a:cubicBezTo>
                      <a:pt x="91" y="458"/>
                      <a:pt x="123" y="469"/>
                      <a:pt x="156" y="480"/>
                    </a:cubicBezTo>
                    <a:cubicBezTo>
                      <a:pt x="159" y="481"/>
                      <a:pt x="159" y="481"/>
                      <a:pt x="159" y="481"/>
                    </a:cubicBezTo>
                    <a:cubicBezTo>
                      <a:pt x="286" y="106"/>
                      <a:pt x="286" y="106"/>
                      <a:pt x="286" y="106"/>
                    </a:cubicBezTo>
                    <a:cubicBezTo>
                      <a:pt x="280" y="109"/>
                      <a:pt x="280" y="109"/>
                      <a:pt x="280" y="109"/>
                    </a:cubicBezTo>
                    <a:cubicBezTo>
                      <a:pt x="278" y="109"/>
                      <a:pt x="277" y="110"/>
                      <a:pt x="276" y="110"/>
                    </a:cubicBezTo>
                    <a:cubicBezTo>
                      <a:pt x="275" y="111"/>
                      <a:pt x="273" y="112"/>
                      <a:pt x="272" y="113"/>
                    </a:cubicBezTo>
                    <a:cubicBezTo>
                      <a:pt x="269" y="116"/>
                      <a:pt x="265" y="119"/>
                      <a:pt x="263" y="119"/>
                    </a:cubicBezTo>
                    <a:cubicBezTo>
                      <a:pt x="262" y="119"/>
                      <a:pt x="261" y="117"/>
                      <a:pt x="261" y="116"/>
                    </a:cubicBezTo>
                    <a:cubicBezTo>
                      <a:pt x="260" y="113"/>
                      <a:pt x="261" y="112"/>
                      <a:pt x="267" y="110"/>
                    </a:cubicBezTo>
                    <a:close/>
                  </a:path>
                </a:pathLst>
              </a:custGeom>
              <a:solidFill>
                <a:srgbClr val="D9D9D9"/>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52" name="Freeform 49">
                <a:extLst>
                  <a:ext uri="{FF2B5EF4-FFF2-40B4-BE49-F238E27FC236}">
                    <a16:creationId xmlns:a16="http://schemas.microsoft.com/office/drawing/2014/main" id="{734FA8A0-1F99-D869-EC43-F4C9244FB756}"/>
                  </a:ext>
                </a:extLst>
              </p:cNvPr>
              <p:cNvSpPr>
                <a:spLocks/>
              </p:cNvSpPr>
              <p:nvPr/>
            </p:nvSpPr>
            <p:spPr bwMode="auto">
              <a:xfrm>
                <a:off x="10142938" y="4035026"/>
                <a:ext cx="2025471" cy="2973996"/>
              </a:xfrm>
              <a:custGeom>
                <a:avLst/>
                <a:gdLst>
                  <a:gd name="T0" fmla="*/ 1982979 w 286"/>
                  <a:gd name="T1" fmla="*/ 354815 h 461"/>
                  <a:gd name="T2" fmla="*/ 1968814 w 286"/>
                  <a:gd name="T3" fmla="*/ 283852 h 461"/>
                  <a:gd name="T4" fmla="*/ 1954650 w 286"/>
                  <a:gd name="T5" fmla="*/ 180633 h 461"/>
                  <a:gd name="T6" fmla="*/ 1869666 w 286"/>
                  <a:gd name="T7" fmla="*/ 19354 h 461"/>
                  <a:gd name="T8" fmla="*/ 1848419 w 286"/>
                  <a:gd name="T9" fmla="*/ 0 h 461"/>
                  <a:gd name="T10" fmla="*/ 14164 w 286"/>
                  <a:gd name="T11" fmla="*/ 1625698 h 461"/>
                  <a:gd name="T12" fmla="*/ 56657 w 286"/>
                  <a:gd name="T13" fmla="*/ 1703113 h 461"/>
                  <a:gd name="T14" fmla="*/ 127477 w 286"/>
                  <a:gd name="T15" fmla="*/ 1754722 h 461"/>
                  <a:gd name="T16" fmla="*/ 162888 w 286"/>
                  <a:gd name="T17" fmla="*/ 1780527 h 461"/>
                  <a:gd name="T18" fmla="*/ 134559 w 286"/>
                  <a:gd name="T19" fmla="*/ 1799880 h 461"/>
                  <a:gd name="T20" fmla="*/ 134559 w 286"/>
                  <a:gd name="T21" fmla="*/ 1825685 h 461"/>
                  <a:gd name="T22" fmla="*/ 1770517 w 286"/>
                  <a:gd name="T23" fmla="*/ 2973996 h 461"/>
                  <a:gd name="T24" fmla="*/ 1791763 w 286"/>
                  <a:gd name="T25" fmla="*/ 2928838 h 461"/>
                  <a:gd name="T26" fmla="*/ 1791763 w 286"/>
                  <a:gd name="T27" fmla="*/ 2819168 h 461"/>
                  <a:gd name="T28" fmla="*/ 1827173 w 286"/>
                  <a:gd name="T29" fmla="*/ 2741753 h 461"/>
                  <a:gd name="T30" fmla="*/ 1770517 w 286"/>
                  <a:gd name="T31" fmla="*/ 2728851 h 461"/>
                  <a:gd name="T32" fmla="*/ 1720942 w 286"/>
                  <a:gd name="T33" fmla="*/ 2722400 h 461"/>
                  <a:gd name="T34" fmla="*/ 1692614 w 286"/>
                  <a:gd name="T35" fmla="*/ 2690144 h 461"/>
                  <a:gd name="T36" fmla="*/ 1607629 w 286"/>
                  <a:gd name="T37" fmla="*/ 2664339 h 461"/>
                  <a:gd name="T38" fmla="*/ 1600547 w 286"/>
                  <a:gd name="T39" fmla="*/ 2548218 h 461"/>
                  <a:gd name="T40" fmla="*/ 1593465 w 286"/>
                  <a:gd name="T41" fmla="*/ 2444999 h 461"/>
                  <a:gd name="T42" fmla="*/ 1565137 w 286"/>
                  <a:gd name="T43" fmla="*/ 2335329 h 461"/>
                  <a:gd name="T44" fmla="*/ 1529726 w 286"/>
                  <a:gd name="T45" fmla="*/ 2212756 h 461"/>
                  <a:gd name="T46" fmla="*/ 1543890 w 286"/>
                  <a:gd name="T47" fmla="*/ 2135342 h 461"/>
                  <a:gd name="T48" fmla="*/ 1565137 w 286"/>
                  <a:gd name="T49" fmla="*/ 2032123 h 461"/>
                  <a:gd name="T50" fmla="*/ 1607629 w 286"/>
                  <a:gd name="T51" fmla="*/ 1922453 h 461"/>
                  <a:gd name="T52" fmla="*/ 1664286 w 286"/>
                  <a:gd name="T53" fmla="*/ 1799880 h 461"/>
                  <a:gd name="T54" fmla="*/ 1657204 w 286"/>
                  <a:gd name="T55" fmla="*/ 1696661 h 461"/>
                  <a:gd name="T56" fmla="*/ 1664286 w 286"/>
                  <a:gd name="T57" fmla="*/ 1664406 h 461"/>
                  <a:gd name="T58" fmla="*/ 1650121 w 286"/>
                  <a:gd name="T59" fmla="*/ 1574089 h 461"/>
                  <a:gd name="T60" fmla="*/ 1621793 w 286"/>
                  <a:gd name="T61" fmla="*/ 1503126 h 461"/>
                  <a:gd name="T62" fmla="*/ 1685532 w 286"/>
                  <a:gd name="T63" fmla="*/ 1354749 h 461"/>
                  <a:gd name="T64" fmla="*/ 1763435 w 286"/>
                  <a:gd name="T65" fmla="*/ 1187018 h 461"/>
                  <a:gd name="T66" fmla="*/ 1798845 w 286"/>
                  <a:gd name="T67" fmla="*/ 1032190 h 461"/>
                  <a:gd name="T68" fmla="*/ 1869666 w 286"/>
                  <a:gd name="T69" fmla="*/ 909617 h 461"/>
                  <a:gd name="T70" fmla="*/ 1728024 w 286"/>
                  <a:gd name="T71" fmla="*/ 838654 h 461"/>
                  <a:gd name="T72" fmla="*/ 1720942 w 286"/>
                  <a:gd name="T73" fmla="*/ 754789 h 461"/>
                  <a:gd name="T74" fmla="*/ 1805927 w 286"/>
                  <a:gd name="T75" fmla="*/ 670923 h 461"/>
                  <a:gd name="T76" fmla="*/ 1834255 w 286"/>
                  <a:gd name="T77" fmla="*/ 587058 h 461"/>
                  <a:gd name="T78" fmla="*/ 1926322 w 286"/>
                  <a:gd name="T79" fmla="*/ 528997 h 461"/>
                  <a:gd name="T80" fmla="*/ 1997143 w 286"/>
                  <a:gd name="T81" fmla="*/ 438681 h 461"/>
                  <a:gd name="T82" fmla="*/ 2025471 w 286"/>
                  <a:gd name="T83" fmla="*/ 399973 h 4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461">
                    <a:moveTo>
                      <a:pt x="283" y="59"/>
                    </a:moveTo>
                    <a:cubicBezTo>
                      <a:pt x="282" y="58"/>
                      <a:pt x="281" y="57"/>
                      <a:pt x="280" y="55"/>
                    </a:cubicBezTo>
                    <a:cubicBezTo>
                      <a:pt x="279" y="54"/>
                      <a:pt x="279" y="52"/>
                      <a:pt x="279" y="50"/>
                    </a:cubicBezTo>
                    <a:cubicBezTo>
                      <a:pt x="279" y="48"/>
                      <a:pt x="279" y="46"/>
                      <a:pt x="278" y="44"/>
                    </a:cubicBezTo>
                    <a:cubicBezTo>
                      <a:pt x="276" y="40"/>
                      <a:pt x="276" y="36"/>
                      <a:pt x="276" y="32"/>
                    </a:cubicBezTo>
                    <a:cubicBezTo>
                      <a:pt x="276" y="31"/>
                      <a:pt x="276" y="29"/>
                      <a:pt x="276" y="28"/>
                    </a:cubicBezTo>
                    <a:cubicBezTo>
                      <a:pt x="277" y="24"/>
                      <a:pt x="277" y="20"/>
                      <a:pt x="274" y="15"/>
                    </a:cubicBezTo>
                    <a:cubicBezTo>
                      <a:pt x="272" y="11"/>
                      <a:pt x="267" y="7"/>
                      <a:pt x="264" y="3"/>
                    </a:cubicBezTo>
                    <a:cubicBezTo>
                      <a:pt x="263" y="3"/>
                      <a:pt x="263" y="3"/>
                      <a:pt x="263" y="3"/>
                    </a:cubicBezTo>
                    <a:cubicBezTo>
                      <a:pt x="261" y="0"/>
                      <a:pt x="261" y="0"/>
                      <a:pt x="261" y="0"/>
                    </a:cubicBezTo>
                    <a:cubicBezTo>
                      <a:pt x="0" y="250"/>
                      <a:pt x="0" y="250"/>
                      <a:pt x="0" y="250"/>
                    </a:cubicBezTo>
                    <a:cubicBezTo>
                      <a:pt x="2" y="252"/>
                      <a:pt x="2" y="252"/>
                      <a:pt x="2" y="252"/>
                    </a:cubicBezTo>
                    <a:cubicBezTo>
                      <a:pt x="2" y="253"/>
                      <a:pt x="3" y="255"/>
                      <a:pt x="4" y="257"/>
                    </a:cubicBezTo>
                    <a:cubicBezTo>
                      <a:pt x="5" y="259"/>
                      <a:pt x="7" y="262"/>
                      <a:pt x="8" y="264"/>
                    </a:cubicBezTo>
                    <a:cubicBezTo>
                      <a:pt x="11" y="268"/>
                      <a:pt x="12" y="269"/>
                      <a:pt x="18" y="271"/>
                    </a:cubicBezTo>
                    <a:cubicBezTo>
                      <a:pt x="18" y="272"/>
                      <a:pt x="18" y="272"/>
                      <a:pt x="18" y="272"/>
                    </a:cubicBezTo>
                    <a:cubicBezTo>
                      <a:pt x="24" y="274"/>
                      <a:pt x="25" y="275"/>
                      <a:pt x="25" y="275"/>
                    </a:cubicBezTo>
                    <a:cubicBezTo>
                      <a:pt x="25" y="275"/>
                      <a:pt x="24" y="275"/>
                      <a:pt x="23" y="276"/>
                    </a:cubicBezTo>
                    <a:cubicBezTo>
                      <a:pt x="22" y="276"/>
                      <a:pt x="21" y="277"/>
                      <a:pt x="20" y="278"/>
                    </a:cubicBezTo>
                    <a:cubicBezTo>
                      <a:pt x="20" y="278"/>
                      <a:pt x="19" y="279"/>
                      <a:pt x="19" y="279"/>
                    </a:cubicBezTo>
                    <a:cubicBezTo>
                      <a:pt x="17" y="281"/>
                      <a:pt x="17" y="281"/>
                      <a:pt x="17" y="281"/>
                    </a:cubicBezTo>
                    <a:cubicBezTo>
                      <a:pt x="19" y="283"/>
                      <a:pt x="19" y="283"/>
                      <a:pt x="19" y="283"/>
                    </a:cubicBezTo>
                    <a:cubicBezTo>
                      <a:pt x="42" y="306"/>
                      <a:pt x="125" y="385"/>
                      <a:pt x="247" y="459"/>
                    </a:cubicBezTo>
                    <a:cubicBezTo>
                      <a:pt x="250" y="461"/>
                      <a:pt x="250" y="461"/>
                      <a:pt x="250" y="461"/>
                    </a:cubicBezTo>
                    <a:cubicBezTo>
                      <a:pt x="251" y="457"/>
                      <a:pt x="251" y="457"/>
                      <a:pt x="251" y="457"/>
                    </a:cubicBezTo>
                    <a:cubicBezTo>
                      <a:pt x="252" y="456"/>
                      <a:pt x="252" y="456"/>
                      <a:pt x="253" y="454"/>
                    </a:cubicBezTo>
                    <a:cubicBezTo>
                      <a:pt x="253" y="451"/>
                      <a:pt x="253" y="449"/>
                      <a:pt x="252" y="447"/>
                    </a:cubicBezTo>
                    <a:cubicBezTo>
                      <a:pt x="252" y="443"/>
                      <a:pt x="251" y="440"/>
                      <a:pt x="253" y="437"/>
                    </a:cubicBezTo>
                    <a:cubicBezTo>
                      <a:pt x="253" y="436"/>
                      <a:pt x="254" y="435"/>
                      <a:pt x="255" y="434"/>
                    </a:cubicBezTo>
                    <a:cubicBezTo>
                      <a:pt x="258" y="431"/>
                      <a:pt x="260" y="428"/>
                      <a:pt x="258" y="425"/>
                    </a:cubicBezTo>
                    <a:cubicBezTo>
                      <a:pt x="256" y="423"/>
                      <a:pt x="253" y="423"/>
                      <a:pt x="252" y="423"/>
                    </a:cubicBezTo>
                    <a:cubicBezTo>
                      <a:pt x="251" y="423"/>
                      <a:pt x="251" y="423"/>
                      <a:pt x="250" y="423"/>
                    </a:cubicBezTo>
                    <a:cubicBezTo>
                      <a:pt x="249" y="423"/>
                      <a:pt x="249" y="423"/>
                      <a:pt x="248" y="423"/>
                    </a:cubicBezTo>
                    <a:cubicBezTo>
                      <a:pt x="246" y="423"/>
                      <a:pt x="244" y="422"/>
                      <a:pt x="243" y="422"/>
                    </a:cubicBezTo>
                    <a:cubicBezTo>
                      <a:pt x="242" y="421"/>
                      <a:pt x="241" y="420"/>
                      <a:pt x="241" y="419"/>
                    </a:cubicBezTo>
                    <a:cubicBezTo>
                      <a:pt x="240" y="419"/>
                      <a:pt x="240" y="418"/>
                      <a:pt x="239" y="417"/>
                    </a:cubicBezTo>
                    <a:cubicBezTo>
                      <a:pt x="237" y="416"/>
                      <a:pt x="235" y="416"/>
                      <a:pt x="233" y="415"/>
                    </a:cubicBezTo>
                    <a:cubicBezTo>
                      <a:pt x="231" y="415"/>
                      <a:pt x="229" y="415"/>
                      <a:pt x="227" y="413"/>
                    </a:cubicBezTo>
                    <a:cubicBezTo>
                      <a:pt x="224" y="411"/>
                      <a:pt x="222" y="408"/>
                      <a:pt x="223" y="403"/>
                    </a:cubicBezTo>
                    <a:cubicBezTo>
                      <a:pt x="223" y="400"/>
                      <a:pt x="224" y="398"/>
                      <a:pt x="226" y="395"/>
                    </a:cubicBezTo>
                    <a:cubicBezTo>
                      <a:pt x="227" y="393"/>
                      <a:pt x="229" y="390"/>
                      <a:pt x="228" y="385"/>
                    </a:cubicBezTo>
                    <a:cubicBezTo>
                      <a:pt x="228" y="383"/>
                      <a:pt x="227" y="381"/>
                      <a:pt x="225" y="379"/>
                    </a:cubicBezTo>
                    <a:cubicBezTo>
                      <a:pt x="224" y="377"/>
                      <a:pt x="223" y="376"/>
                      <a:pt x="222" y="374"/>
                    </a:cubicBezTo>
                    <a:cubicBezTo>
                      <a:pt x="221" y="370"/>
                      <a:pt x="221" y="366"/>
                      <a:pt x="221" y="362"/>
                    </a:cubicBezTo>
                    <a:cubicBezTo>
                      <a:pt x="221" y="357"/>
                      <a:pt x="221" y="351"/>
                      <a:pt x="219" y="346"/>
                    </a:cubicBezTo>
                    <a:cubicBezTo>
                      <a:pt x="218" y="345"/>
                      <a:pt x="217" y="344"/>
                      <a:pt x="216" y="343"/>
                    </a:cubicBezTo>
                    <a:cubicBezTo>
                      <a:pt x="214" y="341"/>
                      <a:pt x="213" y="339"/>
                      <a:pt x="215" y="335"/>
                    </a:cubicBezTo>
                    <a:cubicBezTo>
                      <a:pt x="216" y="333"/>
                      <a:pt x="217" y="332"/>
                      <a:pt x="218" y="331"/>
                    </a:cubicBezTo>
                    <a:cubicBezTo>
                      <a:pt x="220" y="328"/>
                      <a:pt x="222" y="325"/>
                      <a:pt x="221" y="320"/>
                    </a:cubicBezTo>
                    <a:cubicBezTo>
                      <a:pt x="221" y="318"/>
                      <a:pt x="221" y="317"/>
                      <a:pt x="221" y="315"/>
                    </a:cubicBezTo>
                    <a:cubicBezTo>
                      <a:pt x="220" y="311"/>
                      <a:pt x="220" y="307"/>
                      <a:pt x="222" y="304"/>
                    </a:cubicBezTo>
                    <a:cubicBezTo>
                      <a:pt x="223" y="301"/>
                      <a:pt x="225" y="299"/>
                      <a:pt x="227" y="298"/>
                    </a:cubicBezTo>
                    <a:cubicBezTo>
                      <a:pt x="230" y="295"/>
                      <a:pt x="233" y="293"/>
                      <a:pt x="234" y="289"/>
                    </a:cubicBezTo>
                    <a:cubicBezTo>
                      <a:pt x="236" y="285"/>
                      <a:pt x="235" y="282"/>
                      <a:pt x="235" y="279"/>
                    </a:cubicBezTo>
                    <a:cubicBezTo>
                      <a:pt x="235" y="279"/>
                      <a:pt x="234" y="277"/>
                      <a:pt x="234" y="277"/>
                    </a:cubicBezTo>
                    <a:cubicBezTo>
                      <a:pt x="234" y="272"/>
                      <a:pt x="234" y="267"/>
                      <a:pt x="234" y="263"/>
                    </a:cubicBezTo>
                    <a:cubicBezTo>
                      <a:pt x="235" y="261"/>
                      <a:pt x="235" y="261"/>
                      <a:pt x="235" y="261"/>
                    </a:cubicBezTo>
                    <a:cubicBezTo>
                      <a:pt x="235" y="260"/>
                      <a:pt x="235" y="259"/>
                      <a:pt x="235" y="258"/>
                    </a:cubicBezTo>
                    <a:cubicBezTo>
                      <a:pt x="236" y="253"/>
                      <a:pt x="236" y="250"/>
                      <a:pt x="235" y="247"/>
                    </a:cubicBezTo>
                    <a:cubicBezTo>
                      <a:pt x="234" y="246"/>
                      <a:pt x="233" y="245"/>
                      <a:pt x="233" y="244"/>
                    </a:cubicBezTo>
                    <a:cubicBezTo>
                      <a:pt x="231" y="241"/>
                      <a:pt x="230" y="239"/>
                      <a:pt x="229" y="235"/>
                    </a:cubicBezTo>
                    <a:cubicBezTo>
                      <a:pt x="229" y="233"/>
                      <a:pt x="229" y="233"/>
                      <a:pt x="229" y="233"/>
                    </a:cubicBezTo>
                    <a:cubicBezTo>
                      <a:pt x="229" y="225"/>
                      <a:pt x="228" y="217"/>
                      <a:pt x="236" y="212"/>
                    </a:cubicBezTo>
                    <a:cubicBezTo>
                      <a:pt x="238" y="210"/>
                      <a:pt x="238" y="210"/>
                      <a:pt x="238" y="210"/>
                    </a:cubicBezTo>
                    <a:cubicBezTo>
                      <a:pt x="244" y="206"/>
                      <a:pt x="251" y="201"/>
                      <a:pt x="254" y="195"/>
                    </a:cubicBezTo>
                    <a:cubicBezTo>
                      <a:pt x="257" y="189"/>
                      <a:pt x="253" y="187"/>
                      <a:pt x="249" y="184"/>
                    </a:cubicBezTo>
                    <a:cubicBezTo>
                      <a:pt x="247" y="182"/>
                      <a:pt x="245" y="180"/>
                      <a:pt x="243" y="178"/>
                    </a:cubicBezTo>
                    <a:cubicBezTo>
                      <a:pt x="241" y="173"/>
                      <a:pt x="246" y="167"/>
                      <a:pt x="254" y="160"/>
                    </a:cubicBezTo>
                    <a:cubicBezTo>
                      <a:pt x="258" y="157"/>
                      <a:pt x="262" y="154"/>
                      <a:pt x="263" y="151"/>
                    </a:cubicBezTo>
                    <a:cubicBezTo>
                      <a:pt x="265" y="147"/>
                      <a:pt x="265" y="144"/>
                      <a:pt x="264" y="141"/>
                    </a:cubicBezTo>
                    <a:cubicBezTo>
                      <a:pt x="263" y="138"/>
                      <a:pt x="258" y="136"/>
                      <a:pt x="254" y="135"/>
                    </a:cubicBezTo>
                    <a:cubicBezTo>
                      <a:pt x="250" y="134"/>
                      <a:pt x="246" y="132"/>
                      <a:pt x="244" y="130"/>
                    </a:cubicBezTo>
                    <a:cubicBezTo>
                      <a:pt x="241" y="128"/>
                      <a:pt x="240" y="125"/>
                      <a:pt x="240" y="123"/>
                    </a:cubicBezTo>
                    <a:cubicBezTo>
                      <a:pt x="240" y="121"/>
                      <a:pt x="241" y="118"/>
                      <a:pt x="243" y="117"/>
                    </a:cubicBezTo>
                    <a:cubicBezTo>
                      <a:pt x="244" y="116"/>
                      <a:pt x="244" y="116"/>
                      <a:pt x="244" y="116"/>
                    </a:cubicBezTo>
                    <a:cubicBezTo>
                      <a:pt x="248" y="112"/>
                      <a:pt x="252" y="109"/>
                      <a:pt x="255" y="104"/>
                    </a:cubicBezTo>
                    <a:cubicBezTo>
                      <a:pt x="256" y="102"/>
                      <a:pt x="257" y="100"/>
                      <a:pt x="257" y="98"/>
                    </a:cubicBezTo>
                    <a:cubicBezTo>
                      <a:pt x="258" y="95"/>
                      <a:pt x="258" y="93"/>
                      <a:pt x="259" y="91"/>
                    </a:cubicBezTo>
                    <a:cubicBezTo>
                      <a:pt x="261" y="88"/>
                      <a:pt x="264" y="87"/>
                      <a:pt x="267" y="85"/>
                    </a:cubicBezTo>
                    <a:cubicBezTo>
                      <a:pt x="269" y="84"/>
                      <a:pt x="271" y="83"/>
                      <a:pt x="272" y="82"/>
                    </a:cubicBezTo>
                    <a:cubicBezTo>
                      <a:pt x="275" y="80"/>
                      <a:pt x="276" y="77"/>
                      <a:pt x="278" y="73"/>
                    </a:cubicBezTo>
                    <a:cubicBezTo>
                      <a:pt x="280" y="72"/>
                      <a:pt x="281" y="70"/>
                      <a:pt x="282" y="68"/>
                    </a:cubicBezTo>
                    <a:cubicBezTo>
                      <a:pt x="283" y="67"/>
                      <a:pt x="284" y="65"/>
                      <a:pt x="285" y="64"/>
                    </a:cubicBezTo>
                    <a:cubicBezTo>
                      <a:pt x="286" y="62"/>
                      <a:pt x="286" y="62"/>
                      <a:pt x="286" y="62"/>
                    </a:cubicBezTo>
                    <a:lnTo>
                      <a:pt x="283" y="59"/>
                    </a:lnTo>
                    <a:close/>
                  </a:path>
                </a:pathLst>
              </a:custGeom>
              <a:solidFill>
                <a:srgbClr val="D9D9D9"/>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53" name="Freeform 50">
                <a:extLst>
                  <a:ext uri="{FF2B5EF4-FFF2-40B4-BE49-F238E27FC236}">
                    <a16:creationId xmlns:a16="http://schemas.microsoft.com/office/drawing/2014/main" id="{206EF5E9-BD11-095E-B129-D9D921F0FE53}"/>
                  </a:ext>
                </a:extLst>
              </p:cNvPr>
              <p:cNvSpPr>
                <a:spLocks noEditPoints="1"/>
              </p:cNvSpPr>
              <p:nvPr/>
            </p:nvSpPr>
            <p:spPr bwMode="auto">
              <a:xfrm>
                <a:off x="12680781" y="7744631"/>
                <a:ext cx="2012128" cy="2981279"/>
              </a:xfrm>
              <a:custGeom>
                <a:avLst/>
                <a:gdLst>
                  <a:gd name="T0" fmla="*/ 1990873 w 284"/>
                  <a:gd name="T1" fmla="*/ 232307 h 462"/>
                  <a:gd name="T2" fmla="*/ 991894 w 284"/>
                  <a:gd name="T3" fmla="*/ 6453 h 462"/>
                  <a:gd name="T4" fmla="*/ 970639 w 284"/>
                  <a:gd name="T5" fmla="*/ 0 h 462"/>
                  <a:gd name="T6" fmla="*/ 906875 w 284"/>
                  <a:gd name="T7" fmla="*/ 174231 h 462"/>
                  <a:gd name="T8" fmla="*/ 963554 w 284"/>
                  <a:gd name="T9" fmla="*/ 135513 h 462"/>
                  <a:gd name="T10" fmla="*/ 991894 w 284"/>
                  <a:gd name="T11" fmla="*/ 122607 h 462"/>
                  <a:gd name="T12" fmla="*/ 998979 w 284"/>
                  <a:gd name="T13" fmla="*/ 122607 h 462"/>
                  <a:gd name="T14" fmla="*/ 1027319 w 284"/>
                  <a:gd name="T15" fmla="*/ 154872 h 462"/>
                  <a:gd name="T16" fmla="*/ 1076914 w 284"/>
                  <a:gd name="T17" fmla="*/ 200043 h 462"/>
                  <a:gd name="T18" fmla="*/ 1119423 w 284"/>
                  <a:gd name="T19" fmla="*/ 206496 h 462"/>
                  <a:gd name="T20" fmla="*/ 1176103 w 284"/>
                  <a:gd name="T21" fmla="*/ 219401 h 462"/>
                  <a:gd name="T22" fmla="*/ 1169018 w 284"/>
                  <a:gd name="T23" fmla="*/ 219401 h 462"/>
                  <a:gd name="T24" fmla="*/ 1119423 w 284"/>
                  <a:gd name="T25" fmla="*/ 232307 h 462"/>
                  <a:gd name="T26" fmla="*/ 1098168 w 284"/>
                  <a:gd name="T27" fmla="*/ 232307 h 462"/>
                  <a:gd name="T28" fmla="*/ 1027319 w 284"/>
                  <a:gd name="T29" fmla="*/ 219401 h 462"/>
                  <a:gd name="T30" fmla="*/ 921045 w 284"/>
                  <a:gd name="T31" fmla="*/ 200043 h 462"/>
                  <a:gd name="T32" fmla="*/ 913960 w 284"/>
                  <a:gd name="T33" fmla="*/ 200043 h 462"/>
                  <a:gd name="T34" fmla="*/ 899790 w 284"/>
                  <a:gd name="T35" fmla="*/ 200043 h 462"/>
                  <a:gd name="T36" fmla="*/ 0 w 284"/>
                  <a:gd name="T37" fmla="*/ 2613459 h 462"/>
                  <a:gd name="T38" fmla="*/ 21255 w 284"/>
                  <a:gd name="T39" fmla="*/ 2619912 h 462"/>
                  <a:gd name="T40" fmla="*/ 899790 w 284"/>
                  <a:gd name="T41" fmla="*/ 2852219 h 462"/>
                  <a:gd name="T42" fmla="*/ 1254038 w 284"/>
                  <a:gd name="T43" fmla="*/ 2929655 h 462"/>
                  <a:gd name="T44" fmla="*/ 1303632 w 284"/>
                  <a:gd name="T45" fmla="*/ 2936108 h 462"/>
                  <a:gd name="T46" fmla="*/ 1537436 w 284"/>
                  <a:gd name="T47" fmla="*/ 2974826 h 462"/>
                  <a:gd name="T48" fmla="*/ 1558691 w 284"/>
                  <a:gd name="T49" fmla="*/ 2981279 h 462"/>
                  <a:gd name="T50" fmla="*/ 1565776 w 284"/>
                  <a:gd name="T51" fmla="*/ 2961920 h 462"/>
                  <a:gd name="T52" fmla="*/ 1891684 w 284"/>
                  <a:gd name="T53" fmla="*/ 929230 h 462"/>
                  <a:gd name="T54" fmla="*/ 1849174 w 284"/>
                  <a:gd name="T55" fmla="*/ 922777 h 462"/>
                  <a:gd name="T56" fmla="*/ 1849174 w 284"/>
                  <a:gd name="T57" fmla="*/ 935683 h 462"/>
                  <a:gd name="T58" fmla="*/ 1820834 w 284"/>
                  <a:gd name="T59" fmla="*/ 967948 h 462"/>
                  <a:gd name="T60" fmla="*/ 1806664 w 284"/>
                  <a:gd name="T61" fmla="*/ 974401 h 462"/>
                  <a:gd name="T62" fmla="*/ 1792494 w 284"/>
                  <a:gd name="T63" fmla="*/ 993760 h 462"/>
                  <a:gd name="T64" fmla="*/ 1792494 w 284"/>
                  <a:gd name="T65" fmla="*/ 955042 h 462"/>
                  <a:gd name="T66" fmla="*/ 1785409 w 284"/>
                  <a:gd name="T67" fmla="*/ 935683 h 462"/>
                  <a:gd name="T68" fmla="*/ 1785409 w 284"/>
                  <a:gd name="T69" fmla="*/ 929230 h 462"/>
                  <a:gd name="T70" fmla="*/ 1778324 w 284"/>
                  <a:gd name="T71" fmla="*/ 922777 h 462"/>
                  <a:gd name="T72" fmla="*/ 1778324 w 284"/>
                  <a:gd name="T73" fmla="*/ 916324 h 462"/>
                  <a:gd name="T74" fmla="*/ 1778324 w 284"/>
                  <a:gd name="T75" fmla="*/ 903418 h 462"/>
                  <a:gd name="T76" fmla="*/ 1771239 w 284"/>
                  <a:gd name="T77" fmla="*/ 877606 h 462"/>
                  <a:gd name="T78" fmla="*/ 1764154 w 284"/>
                  <a:gd name="T79" fmla="*/ 871153 h 462"/>
                  <a:gd name="T80" fmla="*/ 1820834 w 284"/>
                  <a:gd name="T81" fmla="*/ 806623 h 462"/>
                  <a:gd name="T82" fmla="*/ 1827919 w 284"/>
                  <a:gd name="T83" fmla="*/ 793717 h 462"/>
                  <a:gd name="T84" fmla="*/ 1842089 w 284"/>
                  <a:gd name="T85" fmla="*/ 780811 h 462"/>
                  <a:gd name="T86" fmla="*/ 1905854 w 284"/>
                  <a:gd name="T87" fmla="*/ 735640 h 462"/>
                  <a:gd name="T88" fmla="*/ 1927109 w 284"/>
                  <a:gd name="T89" fmla="*/ 729187 h 462"/>
                  <a:gd name="T90" fmla="*/ 1927109 w 284"/>
                  <a:gd name="T91" fmla="*/ 716281 h 462"/>
                  <a:gd name="T92" fmla="*/ 2012128 w 284"/>
                  <a:gd name="T93" fmla="*/ 251666 h 462"/>
                  <a:gd name="T94" fmla="*/ 2012128 w 284"/>
                  <a:gd name="T95" fmla="*/ 232307 h 462"/>
                  <a:gd name="T96" fmla="*/ 1990873 w 284"/>
                  <a:gd name="T97" fmla="*/ 232307 h 462"/>
                  <a:gd name="T98" fmla="*/ 1650795 w 284"/>
                  <a:gd name="T99" fmla="*/ 1071195 h 462"/>
                  <a:gd name="T100" fmla="*/ 1679135 w 284"/>
                  <a:gd name="T101" fmla="*/ 1032478 h 462"/>
                  <a:gd name="T102" fmla="*/ 1693305 w 284"/>
                  <a:gd name="T103" fmla="*/ 1058290 h 462"/>
                  <a:gd name="T104" fmla="*/ 1686220 w 284"/>
                  <a:gd name="T105" fmla="*/ 1064743 h 462"/>
                  <a:gd name="T106" fmla="*/ 1650795 w 284"/>
                  <a:gd name="T107" fmla="*/ 1077648 h 462"/>
                  <a:gd name="T108" fmla="*/ 1650795 w 284"/>
                  <a:gd name="T109" fmla="*/ 1077648 h 462"/>
                  <a:gd name="T110" fmla="*/ 1650795 w 284"/>
                  <a:gd name="T111" fmla="*/ 1071195 h 4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4" h="462">
                    <a:moveTo>
                      <a:pt x="281" y="36"/>
                    </a:moveTo>
                    <a:cubicBezTo>
                      <a:pt x="267" y="34"/>
                      <a:pt x="214" y="25"/>
                      <a:pt x="140" y="1"/>
                    </a:cubicBezTo>
                    <a:cubicBezTo>
                      <a:pt x="137" y="0"/>
                      <a:pt x="137" y="0"/>
                      <a:pt x="137" y="0"/>
                    </a:cubicBezTo>
                    <a:cubicBezTo>
                      <a:pt x="128" y="27"/>
                      <a:pt x="128" y="27"/>
                      <a:pt x="128" y="27"/>
                    </a:cubicBezTo>
                    <a:cubicBezTo>
                      <a:pt x="136" y="21"/>
                      <a:pt x="136" y="21"/>
                      <a:pt x="136" y="21"/>
                    </a:cubicBezTo>
                    <a:cubicBezTo>
                      <a:pt x="137" y="20"/>
                      <a:pt x="139" y="19"/>
                      <a:pt x="140" y="19"/>
                    </a:cubicBezTo>
                    <a:cubicBezTo>
                      <a:pt x="140" y="19"/>
                      <a:pt x="141" y="19"/>
                      <a:pt x="141" y="19"/>
                    </a:cubicBezTo>
                    <a:cubicBezTo>
                      <a:pt x="143" y="20"/>
                      <a:pt x="144" y="22"/>
                      <a:pt x="145" y="24"/>
                    </a:cubicBezTo>
                    <a:cubicBezTo>
                      <a:pt x="147" y="26"/>
                      <a:pt x="149" y="29"/>
                      <a:pt x="152" y="31"/>
                    </a:cubicBezTo>
                    <a:cubicBezTo>
                      <a:pt x="154" y="32"/>
                      <a:pt x="156" y="32"/>
                      <a:pt x="158" y="32"/>
                    </a:cubicBezTo>
                    <a:cubicBezTo>
                      <a:pt x="163" y="32"/>
                      <a:pt x="165" y="33"/>
                      <a:pt x="166" y="34"/>
                    </a:cubicBezTo>
                    <a:cubicBezTo>
                      <a:pt x="166" y="34"/>
                      <a:pt x="166" y="34"/>
                      <a:pt x="165" y="34"/>
                    </a:cubicBezTo>
                    <a:cubicBezTo>
                      <a:pt x="165" y="35"/>
                      <a:pt x="162" y="36"/>
                      <a:pt x="158" y="36"/>
                    </a:cubicBezTo>
                    <a:cubicBezTo>
                      <a:pt x="156" y="36"/>
                      <a:pt x="155" y="36"/>
                      <a:pt x="155" y="36"/>
                    </a:cubicBezTo>
                    <a:cubicBezTo>
                      <a:pt x="152" y="36"/>
                      <a:pt x="148" y="35"/>
                      <a:pt x="145" y="34"/>
                    </a:cubicBezTo>
                    <a:cubicBezTo>
                      <a:pt x="140" y="32"/>
                      <a:pt x="135" y="31"/>
                      <a:pt x="130" y="31"/>
                    </a:cubicBezTo>
                    <a:cubicBezTo>
                      <a:pt x="129" y="31"/>
                      <a:pt x="129" y="31"/>
                      <a:pt x="129" y="31"/>
                    </a:cubicBezTo>
                    <a:cubicBezTo>
                      <a:pt x="127" y="31"/>
                      <a:pt x="127" y="31"/>
                      <a:pt x="127" y="31"/>
                    </a:cubicBezTo>
                    <a:cubicBezTo>
                      <a:pt x="0" y="405"/>
                      <a:pt x="0" y="405"/>
                      <a:pt x="0" y="405"/>
                    </a:cubicBezTo>
                    <a:cubicBezTo>
                      <a:pt x="3" y="406"/>
                      <a:pt x="3" y="406"/>
                      <a:pt x="3" y="406"/>
                    </a:cubicBezTo>
                    <a:cubicBezTo>
                      <a:pt x="42" y="418"/>
                      <a:pt x="83" y="430"/>
                      <a:pt x="127" y="442"/>
                    </a:cubicBezTo>
                    <a:cubicBezTo>
                      <a:pt x="143" y="447"/>
                      <a:pt x="160" y="450"/>
                      <a:pt x="177" y="454"/>
                    </a:cubicBezTo>
                    <a:cubicBezTo>
                      <a:pt x="184" y="455"/>
                      <a:pt x="184" y="455"/>
                      <a:pt x="184" y="455"/>
                    </a:cubicBezTo>
                    <a:cubicBezTo>
                      <a:pt x="194" y="457"/>
                      <a:pt x="205" y="459"/>
                      <a:pt x="217" y="461"/>
                    </a:cubicBezTo>
                    <a:cubicBezTo>
                      <a:pt x="220" y="462"/>
                      <a:pt x="220" y="462"/>
                      <a:pt x="220" y="462"/>
                    </a:cubicBezTo>
                    <a:cubicBezTo>
                      <a:pt x="221" y="459"/>
                      <a:pt x="221" y="459"/>
                      <a:pt x="221" y="459"/>
                    </a:cubicBezTo>
                    <a:cubicBezTo>
                      <a:pt x="226" y="419"/>
                      <a:pt x="247" y="277"/>
                      <a:pt x="267" y="144"/>
                    </a:cubicBezTo>
                    <a:cubicBezTo>
                      <a:pt x="261" y="143"/>
                      <a:pt x="261" y="143"/>
                      <a:pt x="261" y="143"/>
                    </a:cubicBezTo>
                    <a:cubicBezTo>
                      <a:pt x="261" y="143"/>
                      <a:pt x="261" y="144"/>
                      <a:pt x="261" y="145"/>
                    </a:cubicBezTo>
                    <a:cubicBezTo>
                      <a:pt x="260" y="147"/>
                      <a:pt x="258" y="148"/>
                      <a:pt x="257" y="150"/>
                    </a:cubicBezTo>
                    <a:cubicBezTo>
                      <a:pt x="256" y="150"/>
                      <a:pt x="256" y="151"/>
                      <a:pt x="255" y="151"/>
                    </a:cubicBezTo>
                    <a:cubicBezTo>
                      <a:pt x="254" y="152"/>
                      <a:pt x="253" y="153"/>
                      <a:pt x="253" y="154"/>
                    </a:cubicBezTo>
                    <a:cubicBezTo>
                      <a:pt x="253" y="152"/>
                      <a:pt x="253" y="150"/>
                      <a:pt x="253" y="148"/>
                    </a:cubicBezTo>
                    <a:cubicBezTo>
                      <a:pt x="253" y="147"/>
                      <a:pt x="252" y="146"/>
                      <a:pt x="252" y="145"/>
                    </a:cubicBezTo>
                    <a:cubicBezTo>
                      <a:pt x="252" y="144"/>
                      <a:pt x="252" y="144"/>
                      <a:pt x="252" y="144"/>
                    </a:cubicBezTo>
                    <a:cubicBezTo>
                      <a:pt x="251" y="143"/>
                      <a:pt x="251" y="143"/>
                      <a:pt x="251" y="143"/>
                    </a:cubicBezTo>
                    <a:cubicBezTo>
                      <a:pt x="251" y="142"/>
                      <a:pt x="251" y="142"/>
                      <a:pt x="251" y="142"/>
                    </a:cubicBezTo>
                    <a:cubicBezTo>
                      <a:pt x="251" y="141"/>
                      <a:pt x="251" y="141"/>
                      <a:pt x="251" y="140"/>
                    </a:cubicBezTo>
                    <a:cubicBezTo>
                      <a:pt x="251" y="138"/>
                      <a:pt x="250" y="137"/>
                      <a:pt x="250" y="136"/>
                    </a:cubicBezTo>
                    <a:cubicBezTo>
                      <a:pt x="250" y="136"/>
                      <a:pt x="250" y="135"/>
                      <a:pt x="249" y="135"/>
                    </a:cubicBezTo>
                    <a:cubicBezTo>
                      <a:pt x="248" y="132"/>
                      <a:pt x="254" y="127"/>
                      <a:pt x="257" y="125"/>
                    </a:cubicBezTo>
                    <a:cubicBezTo>
                      <a:pt x="258" y="123"/>
                      <a:pt x="258" y="123"/>
                      <a:pt x="258" y="123"/>
                    </a:cubicBezTo>
                    <a:cubicBezTo>
                      <a:pt x="258" y="123"/>
                      <a:pt x="259" y="122"/>
                      <a:pt x="260" y="121"/>
                    </a:cubicBezTo>
                    <a:cubicBezTo>
                      <a:pt x="262" y="119"/>
                      <a:pt x="267" y="114"/>
                      <a:pt x="269" y="114"/>
                    </a:cubicBezTo>
                    <a:cubicBezTo>
                      <a:pt x="272" y="113"/>
                      <a:pt x="272" y="113"/>
                      <a:pt x="272" y="113"/>
                    </a:cubicBezTo>
                    <a:cubicBezTo>
                      <a:pt x="272" y="111"/>
                      <a:pt x="272" y="111"/>
                      <a:pt x="272" y="111"/>
                    </a:cubicBezTo>
                    <a:cubicBezTo>
                      <a:pt x="276" y="86"/>
                      <a:pt x="280" y="62"/>
                      <a:pt x="284" y="39"/>
                    </a:cubicBezTo>
                    <a:cubicBezTo>
                      <a:pt x="284" y="36"/>
                      <a:pt x="284" y="36"/>
                      <a:pt x="284" y="36"/>
                    </a:cubicBezTo>
                    <a:lnTo>
                      <a:pt x="281" y="36"/>
                    </a:lnTo>
                    <a:close/>
                    <a:moveTo>
                      <a:pt x="233" y="166"/>
                    </a:moveTo>
                    <a:cubicBezTo>
                      <a:pt x="233" y="164"/>
                      <a:pt x="235" y="161"/>
                      <a:pt x="237" y="160"/>
                    </a:cubicBezTo>
                    <a:cubicBezTo>
                      <a:pt x="237" y="161"/>
                      <a:pt x="237" y="163"/>
                      <a:pt x="239" y="164"/>
                    </a:cubicBezTo>
                    <a:cubicBezTo>
                      <a:pt x="238" y="164"/>
                      <a:pt x="238" y="165"/>
                      <a:pt x="238" y="165"/>
                    </a:cubicBezTo>
                    <a:cubicBezTo>
                      <a:pt x="236" y="166"/>
                      <a:pt x="235" y="167"/>
                      <a:pt x="233" y="167"/>
                    </a:cubicBezTo>
                    <a:cubicBezTo>
                      <a:pt x="233" y="167"/>
                      <a:pt x="233" y="167"/>
                      <a:pt x="233" y="167"/>
                    </a:cubicBezTo>
                    <a:cubicBezTo>
                      <a:pt x="233" y="167"/>
                      <a:pt x="233" y="167"/>
                      <a:pt x="233" y="16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54" name="Freeform 51">
                <a:extLst>
                  <a:ext uri="{FF2B5EF4-FFF2-40B4-BE49-F238E27FC236}">
                    <a16:creationId xmlns:a16="http://schemas.microsoft.com/office/drawing/2014/main" id="{BBD082C0-37DB-1018-19CB-43868D8E69C2}"/>
                  </a:ext>
                </a:extLst>
              </p:cNvPr>
              <p:cNvSpPr>
                <a:spLocks noEditPoints="1"/>
              </p:cNvSpPr>
              <p:nvPr/>
            </p:nvSpPr>
            <p:spPr bwMode="auto">
              <a:xfrm>
                <a:off x="9921444" y="5848557"/>
                <a:ext cx="2460454" cy="4282554"/>
              </a:xfrm>
              <a:custGeom>
                <a:avLst/>
                <a:gdLst>
                  <a:gd name="T0" fmla="*/ 1992471 w 347"/>
                  <a:gd name="T1" fmla="*/ 1160933 h 664"/>
                  <a:gd name="T2" fmla="*/ 340351 w 347"/>
                  <a:gd name="T3" fmla="*/ 238636 h 664"/>
                  <a:gd name="T4" fmla="*/ 397076 w 347"/>
                  <a:gd name="T5" fmla="*/ 386978 h 664"/>
                  <a:gd name="T6" fmla="*/ 666521 w 347"/>
                  <a:gd name="T7" fmla="*/ 393427 h 664"/>
                  <a:gd name="T8" fmla="*/ 638158 w 347"/>
                  <a:gd name="T9" fmla="*/ 554668 h 664"/>
                  <a:gd name="T10" fmla="*/ 588524 w 347"/>
                  <a:gd name="T11" fmla="*/ 1038390 h 664"/>
                  <a:gd name="T12" fmla="*/ 538889 w 347"/>
                  <a:gd name="T13" fmla="*/ 1244778 h 664"/>
                  <a:gd name="T14" fmla="*/ 560161 w 347"/>
                  <a:gd name="T15" fmla="*/ 1335073 h 664"/>
                  <a:gd name="T16" fmla="*/ 645249 w 347"/>
                  <a:gd name="T17" fmla="*/ 1515663 h 664"/>
                  <a:gd name="T18" fmla="*/ 545980 w 347"/>
                  <a:gd name="T19" fmla="*/ 1728501 h 664"/>
                  <a:gd name="T20" fmla="*/ 446711 w 347"/>
                  <a:gd name="T21" fmla="*/ 1780098 h 664"/>
                  <a:gd name="T22" fmla="*/ 397076 w 347"/>
                  <a:gd name="T23" fmla="*/ 1818796 h 664"/>
                  <a:gd name="T24" fmla="*/ 283626 w 347"/>
                  <a:gd name="T25" fmla="*/ 1889741 h 664"/>
                  <a:gd name="T26" fmla="*/ 219810 w 347"/>
                  <a:gd name="T27" fmla="*/ 1902641 h 664"/>
                  <a:gd name="T28" fmla="*/ 255263 w 347"/>
                  <a:gd name="T29" fmla="*/ 2005835 h 664"/>
                  <a:gd name="T30" fmla="*/ 198538 w 347"/>
                  <a:gd name="T31" fmla="*/ 2109029 h 664"/>
                  <a:gd name="T32" fmla="*/ 283626 w 347"/>
                  <a:gd name="T33" fmla="*/ 2173525 h 664"/>
                  <a:gd name="T34" fmla="*/ 425439 w 347"/>
                  <a:gd name="T35" fmla="*/ 2128378 h 664"/>
                  <a:gd name="T36" fmla="*/ 368714 w 347"/>
                  <a:gd name="T37" fmla="*/ 2179975 h 664"/>
                  <a:gd name="T38" fmla="*/ 219810 w 347"/>
                  <a:gd name="T39" fmla="*/ 2270270 h 664"/>
                  <a:gd name="T40" fmla="*/ 276535 w 347"/>
                  <a:gd name="T41" fmla="*/ 2354115 h 664"/>
                  <a:gd name="T42" fmla="*/ 326170 w 347"/>
                  <a:gd name="T43" fmla="*/ 2379913 h 664"/>
                  <a:gd name="T44" fmla="*/ 319079 w 347"/>
                  <a:gd name="T45" fmla="*/ 2463758 h 664"/>
                  <a:gd name="T46" fmla="*/ 290716 w 347"/>
                  <a:gd name="T47" fmla="*/ 2515356 h 664"/>
                  <a:gd name="T48" fmla="*/ 184357 w 347"/>
                  <a:gd name="T49" fmla="*/ 2612100 h 664"/>
                  <a:gd name="T50" fmla="*/ 241082 w 347"/>
                  <a:gd name="T51" fmla="*/ 2695945 h 664"/>
                  <a:gd name="T52" fmla="*/ 184357 w 347"/>
                  <a:gd name="T53" fmla="*/ 2792690 h 664"/>
                  <a:gd name="T54" fmla="*/ 269445 w 347"/>
                  <a:gd name="T55" fmla="*/ 2902333 h 664"/>
                  <a:gd name="T56" fmla="*/ 233991 w 347"/>
                  <a:gd name="T57" fmla="*/ 2928132 h 664"/>
                  <a:gd name="T58" fmla="*/ 63816 w 347"/>
                  <a:gd name="T59" fmla="*/ 2753992 h 664"/>
                  <a:gd name="T60" fmla="*/ 42544 w 347"/>
                  <a:gd name="T61" fmla="*/ 2889434 h 664"/>
                  <a:gd name="T62" fmla="*/ 56725 w 347"/>
                  <a:gd name="T63" fmla="*/ 2999078 h 664"/>
                  <a:gd name="T64" fmla="*/ 70906 w 347"/>
                  <a:gd name="T65" fmla="*/ 3089373 h 664"/>
                  <a:gd name="T66" fmla="*/ 99269 w 347"/>
                  <a:gd name="T67" fmla="*/ 3186117 h 664"/>
                  <a:gd name="T68" fmla="*/ 184357 w 347"/>
                  <a:gd name="T69" fmla="*/ 3328009 h 664"/>
                  <a:gd name="T70" fmla="*/ 212719 w 347"/>
                  <a:gd name="T71" fmla="*/ 3457001 h 664"/>
                  <a:gd name="T72" fmla="*/ 233991 w 347"/>
                  <a:gd name="T73" fmla="*/ 3476350 h 664"/>
                  <a:gd name="T74" fmla="*/ 326170 w 347"/>
                  <a:gd name="T75" fmla="*/ 3708537 h 664"/>
                  <a:gd name="T76" fmla="*/ 496345 w 347"/>
                  <a:gd name="T77" fmla="*/ 3611793 h 664"/>
                  <a:gd name="T78" fmla="*/ 418348 w 347"/>
                  <a:gd name="T79" fmla="*/ 3134520 h 664"/>
                  <a:gd name="T80" fmla="*/ 453801 w 347"/>
                  <a:gd name="T81" fmla="*/ 3140970 h 664"/>
                  <a:gd name="T82" fmla="*/ 418348 w 347"/>
                  <a:gd name="T83" fmla="*/ 3237714 h 664"/>
                  <a:gd name="T84" fmla="*/ 439620 w 347"/>
                  <a:gd name="T85" fmla="*/ 3302210 h 664"/>
                  <a:gd name="T86" fmla="*/ 496345 w 347"/>
                  <a:gd name="T87" fmla="*/ 3444102 h 664"/>
                  <a:gd name="T88" fmla="*/ 588524 w 347"/>
                  <a:gd name="T89" fmla="*/ 3515048 h 664"/>
                  <a:gd name="T90" fmla="*/ 2013743 w 347"/>
                  <a:gd name="T91" fmla="*/ 4269655 h 664"/>
                  <a:gd name="T92" fmla="*/ 2091740 w 347"/>
                  <a:gd name="T93" fmla="*/ 3863328 h 664"/>
                  <a:gd name="T94" fmla="*/ 1900293 w 347"/>
                  <a:gd name="T95" fmla="*/ 3418304 h 664"/>
                  <a:gd name="T96" fmla="*/ 1786843 w 347"/>
                  <a:gd name="T97" fmla="*/ 3121621 h 664"/>
                  <a:gd name="T98" fmla="*/ 1801024 w 347"/>
                  <a:gd name="T99" fmla="*/ 2592751 h 664"/>
                  <a:gd name="T100" fmla="*/ 2453363 w 347"/>
                  <a:gd name="T101" fmla="*/ 1418918 h 664"/>
                  <a:gd name="T102" fmla="*/ 496345 w 347"/>
                  <a:gd name="T103" fmla="*/ 3224815 h 664"/>
                  <a:gd name="T104" fmla="*/ 333260 w 347"/>
                  <a:gd name="T105" fmla="*/ 2999078 h 664"/>
                  <a:gd name="T106" fmla="*/ 319079 w 347"/>
                  <a:gd name="T107" fmla="*/ 2999078 h 6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7" h="664">
                    <a:moveTo>
                      <a:pt x="345" y="216"/>
                    </a:moveTo>
                    <a:cubicBezTo>
                      <a:pt x="324" y="205"/>
                      <a:pt x="303" y="193"/>
                      <a:pt x="282" y="181"/>
                    </a:cubicBezTo>
                    <a:cubicBezTo>
                      <a:pt x="282" y="181"/>
                      <a:pt x="282" y="181"/>
                      <a:pt x="282" y="181"/>
                    </a:cubicBezTo>
                    <a:cubicBezTo>
                      <a:pt x="282" y="181"/>
                      <a:pt x="282" y="181"/>
                      <a:pt x="282" y="181"/>
                    </a:cubicBezTo>
                    <a:cubicBezTo>
                      <a:pt x="281" y="180"/>
                      <a:pt x="281" y="180"/>
                      <a:pt x="281" y="180"/>
                    </a:cubicBezTo>
                    <a:cubicBezTo>
                      <a:pt x="281" y="180"/>
                      <a:pt x="281" y="180"/>
                      <a:pt x="281" y="180"/>
                    </a:cubicBezTo>
                    <a:cubicBezTo>
                      <a:pt x="160" y="107"/>
                      <a:pt x="75" y="27"/>
                      <a:pt x="52" y="4"/>
                    </a:cubicBezTo>
                    <a:cubicBezTo>
                      <a:pt x="48" y="0"/>
                      <a:pt x="48" y="0"/>
                      <a:pt x="48" y="0"/>
                    </a:cubicBezTo>
                    <a:cubicBezTo>
                      <a:pt x="47" y="6"/>
                      <a:pt x="47" y="6"/>
                      <a:pt x="47" y="6"/>
                    </a:cubicBezTo>
                    <a:cubicBezTo>
                      <a:pt x="46" y="11"/>
                      <a:pt x="47" y="17"/>
                      <a:pt x="47" y="23"/>
                    </a:cubicBezTo>
                    <a:cubicBezTo>
                      <a:pt x="48" y="26"/>
                      <a:pt x="48" y="30"/>
                      <a:pt x="48" y="32"/>
                    </a:cubicBezTo>
                    <a:cubicBezTo>
                      <a:pt x="48" y="34"/>
                      <a:pt x="48" y="35"/>
                      <a:pt x="48" y="37"/>
                    </a:cubicBezTo>
                    <a:cubicBezTo>
                      <a:pt x="48" y="40"/>
                      <a:pt x="48" y="43"/>
                      <a:pt x="48" y="45"/>
                    </a:cubicBezTo>
                    <a:cubicBezTo>
                      <a:pt x="48" y="46"/>
                      <a:pt x="47" y="47"/>
                      <a:pt x="47" y="48"/>
                    </a:cubicBezTo>
                    <a:cubicBezTo>
                      <a:pt x="46" y="51"/>
                      <a:pt x="43" y="57"/>
                      <a:pt x="48" y="60"/>
                    </a:cubicBezTo>
                    <a:cubicBezTo>
                      <a:pt x="49" y="61"/>
                      <a:pt x="50" y="61"/>
                      <a:pt x="51" y="61"/>
                    </a:cubicBezTo>
                    <a:cubicBezTo>
                      <a:pt x="52" y="61"/>
                      <a:pt x="54" y="61"/>
                      <a:pt x="55" y="61"/>
                    </a:cubicBezTo>
                    <a:cubicBezTo>
                      <a:pt x="55" y="60"/>
                      <a:pt x="56" y="60"/>
                      <a:pt x="56" y="60"/>
                    </a:cubicBezTo>
                    <a:cubicBezTo>
                      <a:pt x="58" y="60"/>
                      <a:pt x="60" y="61"/>
                      <a:pt x="62" y="62"/>
                    </a:cubicBezTo>
                    <a:cubicBezTo>
                      <a:pt x="64" y="62"/>
                      <a:pt x="66" y="63"/>
                      <a:pt x="67" y="63"/>
                    </a:cubicBezTo>
                    <a:cubicBezTo>
                      <a:pt x="70" y="63"/>
                      <a:pt x="72" y="61"/>
                      <a:pt x="75" y="59"/>
                    </a:cubicBezTo>
                    <a:cubicBezTo>
                      <a:pt x="76" y="58"/>
                      <a:pt x="76" y="58"/>
                      <a:pt x="76" y="58"/>
                    </a:cubicBezTo>
                    <a:cubicBezTo>
                      <a:pt x="78" y="57"/>
                      <a:pt x="81" y="56"/>
                      <a:pt x="85" y="56"/>
                    </a:cubicBezTo>
                    <a:cubicBezTo>
                      <a:pt x="87" y="56"/>
                      <a:pt x="93" y="56"/>
                      <a:pt x="94" y="61"/>
                    </a:cubicBezTo>
                    <a:cubicBezTo>
                      <a:pt x="95" y="64"/>
                      <a:pt x="93" y="68"/>
                      <a:pt x="91" y="72"/>
                    </a:cubicBezTo>
                    <a:cubicBezTo>
                      <a:pt x="91" y="72"/>
                      <a:pt x="91" y="73"/>
                      <a:pt x="91" y="73"/>
                    </a:cubicBezTo>
                    <a:cubicBezTo>
                      <a:pt x="90" y="74"/>
                      <a:pt x="89" y="75"/>
                      <a:pt x="89" y="77"/>
                    </a:cubicBezTo>
                    <a:cubicBezTo>
                      <a:pt x="89" y="79"/>
                      <a:pt x="89" y="80"/>
                      <a:pt x="89" y="82"/>
                    </a:cubicBezTo>
                    <a:cubicBezTo>
                      <a:pt x="89" y="82"/>
                      <a:pt x="89" y="83"/>
                      <a:pt x="89" y="83"/>
                    </a:cubicBezTo>
                    <a:cubicBezTo>
                      <a:pt x="90" y="86"/>
                      <a:pt x="90" y="86"/>
                      <a:pt x="90" y="86"/>
                    </a:cubicBezTo>
                    <a:cubicBezTo>
                      <a:pt x="90" y="87"/>
                      <a:pt x="90" y="89"/>
                      <a:pt x="90" y="90"/>
                    </a:cubicBezTo>
                    <a:cubicBezTo>
                      <a:pt x="90" y="92"/>
                      <a:pt x="90" y="94"/>
                      <a:pt x="90" y="97"/>
                    </a:cubicBezTo>
                    <a:cubicBezTo>
                      <a:pt x="89" y="100"/>
                      <a:pt x="89" y="103"/>
                      <a:pt x="89" y="106"/>
                    </a:cubicBezTo>
                    <a:cubicBezTo>
                      <a:pt x="90" y="111"/>
                      <a:pt x="90" y="117"/>
                      <a:pt x="90" y="122"/>
                    </a:cubicBezTo>
                    <a:cubicBezTo>
                      <a:pt x="90" y="131"/>
                      <a:pt x="88" y="142"/>
                      <a:pt x="85" y="152"/>
                    </a:cubicBezTo>
                    <a:cubicBezTo>
                      <a:pt x="84" y="155"/>
                      <a:pt x="83" y="158"/>
                      <a:pt x="83" y="161"/>
                    </a:cubicBezTo>
                    <a:cubicBezTo>
                      <a:pt x="82" y="164"/>
                      <a:pt x="81" y="167"/>
                      <a:pt x="81" y="170"/>
                    </a:cubicBezTo>
                    <a:cubicBezTo>
                      <a:pt x="80" y="171"/>
                      <a:pt x="80" y="172"/>
                      <a:pt x="80" y="173"/>
                    </a:cubicBezTo>
                    <a:cubicBezTo>
                      <a:pt x="80" y="174"/>
                      <a:pt x="79" y="176"/>
                      <a:pt x="79" y="178"/>
                    </a:cubicBezTo>
                    <a:cubicBezTo>
                      <a:pt x="78" y="179"/>
                      <a:pt x="78" y="179"/>
                      <a:pt x="78" y="179"/>
                    </a:cubicBezTo>
                    <a:cubicBezTo>
                      <a:pt x="78" y="180"/>
                      <a:pt x="77" y="182"/>
                      <a:pt x="77" y="184"/>
                    </a:cubicBezTo>
                    <a:cubicBezTo>
                      <a:pt x="76" y="187"/>
                      <a:pt x="76" y="189"/>
                      <a:pt x="76" y="193"/>
                    </a:cubicBezTo>
                    <a:cubicBezTo>
                      <a:pt x="76" y="194"/>
                      <a:pt x="76" y="195"/>
                      <a:pt x="76" y="196"/>
                    </a:cubicBezTo>
                    <a:cubicBezTo>
                      <a:pt x="76" y="196"/>
                      <a:pt x="76" y="197"/>
                      <a:pt x="76" y="197"/>
                    </a:cubicBezTo>
                    <a:cubicBezTo>
                      <a:pt x="76" y="198"/>
                      <a:pt x="76" y="198"/>
                      <a:pt x="76" y="199"/>
                    </a:cubicBezTo>
                    <a:cubicBezTo>
                      <a:pt x="76" y="200"/>
                      <a:pt x="76" y="201"/>
                      <a:pt x="77" y="202"/>
                    </a:cubicBezTo>
                    <a:cubicBezTo>
                      <a:pt x="77" y="204"/>
                      <a:pt x="77" y="205"/>
                      <a:pt x="78" y="205"/>
                    </a:cubicBezTo>
                    <a:cubicBezTo>
                      <a:pt x="78" y="206"/>
                      <a:pt x="78" y="206"/>
                      <a:pt x="79" y="207"/>
                    </a:cubicBezTo>
                    <a:cubicBezTo>
                      <a:pt x="80" y="211"/>
                      <a:pt x="83" y="215"/>
                      <a:pt x="85" y="218"/>
                    </a:cubicBezTo>
                    <a:cubicBezTo>
                      <a:pt x="86" y="219"/>
                      <a:pt x="87" y="221"/>
                      <a:pt x="87" y="222"/>
                    </a:cubicBezTo>
                    <a:cubicBezTo>
                      <a:pt x="87" y="223"/>
                      <a:pt x="87" y="223"/>
                      <a:pt x="87" y="224"/>
                    </a:cubicBezTo>
                    <a:cubicBezTo>
                      <a:pt x="87" y="226"/>
                      <a:pt x="87" y="227"/>
                      <a:pt x="88" y="229"/>
                    </a:cubicBezTo>
                    <a:cubicBezTo>
                      <a:pt x="89" y="230"/>
                      <a:pt x="89" y="230"/>
                      <a:pt x="89" y="231"/>
                    </a:cubicBezTo>
                    <a:cubicBezTo>
                      <a:pt x="90" y="232"/>
                      <a:pt x="91" y="234"/>
                      <a:pt x="91" y="235"/>
                    </a:cubicBezTo>
                    <a:cubicBezTo>
                      <a:pt x="92" y="240"/>
                      <a:pt x="92" y="247"/>
                      <a:pt x="88" y="249"/>
                    </a:cubicBezTo>
                    <a:cubicBezTo>
                      <a:pt x="88" y="250"/>
                      <a:pt x="87" y="250"/>
                      <a:pt x="87" y="250"/>
                    </a:cubicBezTo>
                    <a:cubicBezTo>
                      <a:pt x="84" y="252"/>
                      <a:pt x="81" y="254"/>
                      <a:pt x="81" y="259"/>
                    </a:cubicBezTo>
                    <a:cubicBezTo>
                      <a:pt x="81" y="260"/>
                      <a:pt x="81" y="261"/>
                      <a:pt x="81" y="262"/>
                    </a:cubicBezTo>
                    <a:cubicBezTo>
                      <a:pt x="81" y="263"/>
                      <a:pt x="81" y="265"/>
                      <a:pt x="81" y="266"/>
                    </a:cubicBezTo>
                    <a:cubicBezTo>
                      <a:pt x="80" y="267"/>
                      <a:pt x="79" y="267"/>
                      <a:pt x="77" y="268"/>
                    </a:cubicBezTo>
                    <a:cubicBezTo>
                      <a:pt x="77" y="269"/>
                      <a:pt x="76" y="269"/>
                      <a:pt x="75" y="270"/>
                    </a:cubicBezTo>
                    <a:cubicBezTo>
                      <a:pt x="74" y="271"/>
                      <a:pt x="73" y="271"/>
                      <a:pt x="73" y="272"/>
                    </a:cubicBezTo>
                    <a:cubicBezTo>
                      <a:pt x="72" y="273"/>
                      <a:pt x="72" y="273"/>
                      <a:pt x="72" y="273"/>
                    </a:cubicBezTo>
                    <a:cubicBezTo>
                      <a:pt x="71" y="273"/>
                      <a:pt x="70" y="273"/>
                      <a:pt x="69" y="274"/>
                    </a:cubicBezTo>
                    <a:cubicBezTo>
                      <a:pt x="69" y="274"/>
                      <a:pt x="69" y="274"/>
                      <a:pt x="69" y="274"/>
                    </a:cubicBezTo>
                    <a:cubicBezTo>
                      <a:pt x="66" y="274"/>
                      <a:pt x="64" y="275"/>
                      <a:pt x="63" y="276"/>
                    </a:cubicBezTo>
                    <a:cubicBezTo>
                      <a:pt x="61" y="276"/>
                      <a:pt x="60" y="277"/>
                      <a:pt x="59" y="279"/>
                    </a:cubicBezTo>
                    <a:cubicBezTo>
                      <a:pt x="59" y="280"/>
                      <a:pt x="59" y="280"/>
                      <a:pt x="59" y="281"/>
                    </a:cubicBezTo>
                    <a:cubicBezTo>
                      <a:pt x="59" y="281"/>
                      <a:pt x="58" y="282"/>
                      <a:pt x="58" y="282"/>
                    </a:cubicBezTo>
                    <a:cubicBezTo>
                      <a:pt x="58" y="282"/>
                      <a:pt x="58" y="282"/>
                      <a:pt x="58" y="282"/>
                    </a:cubicBezTo>
                    <a:cubicBezTo>
                      <a:pt x="58" y="282"/>
                      <a:pt x="58" y="282"/>
                      <a:pt x="58" y="282"/>
                    </a:cubicBezTo>
                    <a:cubicBezTo>
                      <a:pt x="57" y="282"/>
                      <a:pt x="57" y="282"/>
                      <a:pt x="56" y="282"/>
                    </a:cubicBezTo>
                    <a:cubicBezTo>
                      <a:pt x="55" y="281"/>
                      <a:pt x="53" y="280"/>
                      <a:pt x="51" y="280"/>
                    </a:cubicBezTo>
                    <a:cubicBezTo>
                      <a:pt x="50" y="280"/>
                      <a:pt x="49" y="280"/>
                      <a:pt x="48" y="281"/>
                    </a:cubicBezTo>
                    <a:cubicBezTo>
                      <a:pt x="43" y="284"/>
                      <a:pt x="44" y="290"/>
                      <a:pt x="45" y="295"/>
                    </a:cubicBezTo>
                    <a:cubicBezTo>
                      <a:pt x="45" y="295"/>
                      <a:pt x="45" y="296"/>
                      <a:pt x="45" y="296"/>
                    </a:cubicBezTo>
                    <a:cubicBezTo>
                      <a:pt x="45" y="296"/>
                      <a:pt x="45" y="295"/>
                      <a:pt x="45" y="295"/>
                    </a:cubicBezTo>
                    <a:cubicBezTo>
                      <a:pt x="43" y="293"/>
                      <a:pt x="41" y="293"/>
                      <a:pt x="40" y="293"/>
                    </a:cubicBezTo>
                    <a:cubicBezTo>
                      <a:pt x="40" y="293"/>
                      <a:pt x="40" y="293"/>
                      <a:pt x="39" y="293"/>
                    </a:cubicBezTo>
                    <a:cubicBezTo>
                      <a:pt x="39" y="293"/>
                      <a:pt x="39" y="293"/>
                      <a:pt x="39" y="292"/>
                    </a:cubicBezTo>
                    <a:cubicBezTo>
                      <a:pt x="38" y="292"/>
                      <a:pt x="37" y="292"/>
                      <a:pt x="35" y="292"/>
                    </a:cubicBezTo>
                    <a:cubicBezTo>
                      <a:pt x="35" y="292"/>
                      <a:pt x="35" y="292"/>
                      <a:pt x="35" y="292"/>
                    </a:cubicBezTo>
                    <a:cubicBezTo>
                      <a:pt x="34" y="292"/>
                      <a:pt x="34" y="292"/>
                      <a:pt x="34" y="292"/>
                    </a:cubicBezTo>
                    <a:cubicBezTo>
                      <a:pt x="33" y="292"/>
                      <a:pt x="31" y="293"/>
                      <a:pt x="31" y="295"/>
                    </a:cubicBezTo>
                    <a:cubicBezTo>
                      <a:pt x="30" y="296"/>
                      <a:pt x="29" y="298"/>
                      <a:pt x="30" y="300"/>
                    </a:cubicBezTo>
                    <a:cubicBezTo>
                      <a:pt x="31" y="302"/>
                      <a:pt x="32" y="303"/>
                      <a:pt x="33" y="303"/>
                    </a:cubicBezTo>
                    <a:cubicBezTo>
                      <a:pt x="34" y="303"/>
                      <a:pt x="34" y="303"/>
                      <a:pt x="34" y="303"/>
                    </a:cubicBezTo>
                    <a:cubicBezTo>
                      <a:pt x="34" y="304"/>
                      <a:pt x="34" y="306"/>
                      <a:pt x="36" y="307"/>
                    </a:cubicBezTo>
                    <a:cubicBezTo>
                      <a:pt x="36" y="307"/>
                      <a:pt x="37" y="307"/>
                      <a:pt x="37" y="307"/>
                    </a:cubicBezTo>
                    <a:cubicBezTo>
                      <a:pt x="37" y="309"/>
                      <a:pt x="37" y="310"/>
                      <a:pt x="36" y="311"/>
                    </a:cubicBezTo>
                    <a:cubicBezTo>
                      <a:pt x="36" y="311"/>
                      <a:pt x="36" y="311"/>
                      <a:pt x="36" y="311"/>
                    </a:cubicBezTo>
                    <a:cubicBezTo>
                      <a:pt x="35" y="308"/>
                      <a:pt x="32" y="308"/>
                      <a:pt x="31" y="308"/>
                    </a:cubicBezTo>
                    <a:cubicBezTo>
                      <a:pt x="28" y="308"/>
                      <a:pt x="26" y="311"/>
                      <a:pt x="25" y="314"/>
                    </a:cubicBezTo>
                    <a:cubicBezTo>
                      <a:pt x="25" y="317"/>
                      <a:pt x="26" y="319"/>
                      <a:pt x="27" y="322"/>
                    </a:cubicBezTo>
                    <a:cubicBezTo>
                      <a:pt x="27" y="323"/>
                      <a:pt x="28" y="324"/>
                      <a:pt x="28" y="325"/>
                    </a:cubicBezTo>
                    <a:cubicBezTo>
                      <a:pt x="28" y="326"/>
                      <a:pt x="28" y="326"/>
                      <a:pt x="28" y="327"/>
                    </a:cubicBezTo>
                    <a:cubicBezTo>
                      <a:pt x="27" y="330"/>
                      <a:pt x="27" y="334"/>
                      <a:pt x="29" y="336"/>
                    </a:cubicBezTo>
                    <a:cubicBezTo>
                      <a:pt x="30" y="337"/>
                      <a:pt x="31" y="337"/>
                      <a:pt x="33" y="337"/>
                    </a:cubicBezTo>
                    <a:cubicBezTo>
                      <a:pt x="33" y="337"/>
                      <a:pt x="33" y="337"/>
                      <a:pt x="33" y="337"/>
                    </a:cubicBezTo>
                    <a:cubicBezTo>
                      <a:pt x="33" y="337"/>
                      <a:pt x="33" y="337"/>
                      <a:pt x="34" y="337"/>
                    </a:cubicBezTo>
                    <a:cubicBezTo>
                      <a:pt x="35" y="337"/>
                      <a:pt x="36" y="336"/>
                      <a:pt x="37" y="336"/>
                    </a:cubicBezTo>
                    <a:cubicBezTo>
                      <a:pt x="38" y="337"/>
                      <a:pt x="39" y="337"/>
                      <a:pt x="40" y="337"/>
                    </a:cubicBezTo>
                    <a:cubicBezTo>
                      <a:pt x="40" y="337"/>
                      <a:pt x="40" y="337"/>
                      <a:pt x="40" y="337"/>
                    </a:cubicBezTo>
                    <a:cubicBezTo>
                      <a:pt x="42" y="337"/>
                      <a:pt x="44" y="335"/>
                      <a:pt x="45" y="333"/>
                    </a:cubicBezTo>
                    <a:cubicBezTo>
                      <a:pt x="45" y="334"/>
                      <a:pt x="45" y="334"/>
                      <a:pt x="46" y="334"/>
                    </a:cubicBezTo>
                    <a:cubicBezTo>
                      <a:pt x="47" y="335"/>
                      <a:pt x="48" y="335"/>
                      <a:pt x="49" y="335"/>
                    </a:cubicBezTo>
                    <a:cubicBezTo>
                      <a:pt x="53" y="335"/>
                      <a:pt x="55" y="333"/>
                      <a:pt x="57" y="331"/>
                    </a:cubicBezTo>
                    <a:cubicBezTo>
                      <a:pt x="58" y="331"/>
                      <a:pt x="59" y="330"/>
                      <a:pt x="60" y="330"/>
                    </a:cubicBezTo>
                    <a:cubicBezTo>
                      <a:pt x="62" y="328"/>
                      <a:pt x="65" y="327"/>
                      <a:pt x="67" y="327"/>
                    </a:cubicBezTo>
                    <a:cubicBezTo>
                      <a:pt x="67" y="328"/>
                      <a:pt x="65" y="329"/>
                      <a:pt x="63" y="331"/>
                    </a:cubicBezTo>
                    <a:cubicBezTo>
                      <a:pt x="62" y="331"/>
                      <a:pt x="62" y="331"/>
                      <a:pt x="62" y="331"/>
                    </a:cubicBezTo>
                    <a:cubicBezTo>
                      <a:pt x="61" y="332"/>
                      <a:pt x="60" y="332"/>
                      <a:pt x="59" y="332"/>
                    </a:cubicBezTo>
                    <a:cubicBezTo>
                      <a:pt x="57" y="333"/>
                      <a:pt x="55" y="334"/>
                      <a:pt x="54" y="336"/>
                    </a:cubicBezTo>
                    <a:cubicBezTo>
                      <a:pt x="53" y="336"/>
                      <a:pt x="53" y="337"/>
                      <a:pt x="52" y="338"/>
                    </a:cubicBezTo>
                    <a:cubicBezTo>
                      <a:pt x="52" y="338"/>
                      <a:pt x="51" y="338"/>
                      <a:pt x="51" y="338"/>
                    </a:cubicBezTo>
                    <a:cubicBezTo>
                      <a:pt x="48" y="338"/>
                      <a:pt x="46" y="339"/>
                      <a:pt x="44" y="342"/>
                    </a:cubicBezTo>
                    <a:cubicBezTo>
                      <a:pt x="44" y="342"/>
                      <a:pt x="43" y="343"/>
                      <a:pt x="41" y="343"/>
                    </a:cubicBezTo>
                    <a:cubicBezTo>
                      <a:pt x="39" y="344"/>
                      <a:pt x="36" y="346"/>
                      <a:pt x="35" y="350"/>
                    </a:cubicBezTo>
                    <a:cubicBezTo>
                      <a:pt x="35" y="350"/>
                      <a:pt x="35" y="350"/>
                      <a:pt x="35" y="350"/>
                    </a:cubicBezTo>
                    <a:cubicBezTo>
                      <a:pt x="33" y="350"/>
                      <a:pt x="32" y="351"/>
                      <a:pt x="31" y="352"/>
                    </a:cubicBezTo>
                    <a:cubicBezTo>
                      <a:pt x="29" y="354"/>
                      <a:pt x="28" y="357"/>
                      <a:pt x="28" y="359"/>
                    </a:cubicBezTo>
                    <a:cubicBezTo>
                      <a:pt x="28" y="361"/>
                      <a:pt x="28" y="361"/>
                      <a:pt x="28" y="361"/>
                    </a:cubicBezTo>
                    <a:cubicBezTo>
                      <a:pt x="28" y="363"/>
                      <a:pt x="28" y="367"/>
                      <a:pt x="30" y="369"/>
                    </a:cubicBezTo>
                    <a:cubicBezTo>
                      <a:pt x="31" y="369"/>
                      <a:pt x="32" y="370"/>
                      <a:pt x="33" y="370"/>
                    </a:cubicBezTo>
                    <a:cubicBezTo>
                      <a:pt x="33" y="370"/>
                      <a:pt x="33" y="370"/>
                      <a:pt x="33" y="370"/>
                    </a:cubicBezTo>
                    <a:cubicBezTo>
                      <a:pt x="36" y="370"/>
                      <a:pt x="38" y="367"/>
                      <a:pt x="39" y="365"/>
                    </a:cubicBezTo>
                    <a:cubicBezTo>
                      <a:pt x="39" y="365"/>
                      <a:pt x="39" y="365"/>
                      <a:pt x="40" y="365"/>
                    </a:cubicBezTo>
                    <a:cubicBezTo>
                      <a:pt x="40" y="365"/>
                      <a:pt x="41" y="365"/>
                      <a:pt x="42" y="365"/>
                    </a:cubicBezTo>
                    <a:cubicBezTo>
                      <a:pt x="42" y="365"/>
                      <a:pt x="42" y="365"/>
                      <a:pt x="43" y="365"/>
                    </a:cubicBezTo>
                    <a:cubicBezTo>
                      <a:pt x="43" y="365"/>
                      <a:pt x="43" y="365"/>
                      <a:pt x="43" y="365"/>
                    </a:cubicBezTo>
                    <a:cubicBezTo>
                      <a:pt x="43" y="368"/>
                      <a:pt x="44" y="369"/>
                      <a:pt x="46" y="369"/>
                    </a:cubicBezTo>
                    <a:cubicBezTo>
                      <a:pt x="46" y="369"/>
                      <a:pt x="46" y="369"/>
                      <a:pt x="46" y="369"/>
                    </a:cubicBezTo>
                    <a:cubicBezTo>
                      <a:pt x="46" y="369"/>
                      <a:pt x="45" y="370"/>
                      <a:pt x="45" y="370"/>
                    </a:cubicBezTo>
                    <a:cubicBezTo>
                      <a:pt x="45" y="371"/>
                      <a:pt x="44" y="372"/>
                      <a:pt x="44" y="373"/>
                    </a:cubicBezTo>
                    <a:cubicBezTo>
                      <a:pt x="44" y="373"/>
                      <a:pt x="44" y="373"/>
                      <a:pt x="44" y="374"/>
                    </a:cubicBezTo>
                    <a:cubicBezTo>
                      <a:pt x="44" y="374"/>
                      <a:pt x="44" y="374"/>
                      <a:pt x="44" y="374"/>
                    </a:cubicBezTo>
                    <a:cubicBezTo>
                      <a:pt x="44" y="375"/>
                      <a:pt x="43" y="376"/>
                      <a:pt x="43" y="377"/>
                    </a:cubicBezTo>
                    <a:cubicBezTo>
                      <a:pt x="43" y="379"/>
                      <a:pt x="44" y="381"/>
                      <a:pt x="45" y="382"/>
                    </a:cubicBezTo>
                    <a:cubicBezTo>
                      <a:pt x="45" y="382"/>
                      <a:pt x="45" y="382"/>
                      <a:pt x="46" y="383"/>
                    </a:cubicBezTo>
                    <a:cubicBezTo>
                      <a:pt x="46" y="385"/>
                      <a:pt x="48" y="388"/>
                      <a:pt x="47" y="389"/>
                    </a:cubicBezTo>
                    <a:cubicBezTo>
                      <a:pt x="47" y="390"/>
                      <a:pt x="47" y="391"/>
                      <a:pt x="46" y="391"/>
                    </a:cubicBezTo>
                    <a:cubicBezTo>
                      <a:pt x="46" y="390"/>
                      <a:pt x="46" y="390"/>
                      <a:pt x="46" y="390"/>
                    </a:cubicBezTo>
                    <a:cubicBezTo>
                      <a:pt x="43" y="390"/>
                      <a:pt x="43" y="390"/>
                      <a:pt x="43" y="390"/>
                    </a:cubicBezTo>
                    <a:cubicBezTo>
                      <a:pt x="42" y="390"/>
                      <a:pt x="42" y="390"/>
                      <a:pt x="41" y="390"/>
                    </a:cubicBezTo>
                    <a:cubicBezTo>
                      <a:pt x="41" y="390"/>
                      <a:pt x="40" y="390"/>
                      <a:pt x="39" y="390"/>
                    </a:cubicBezTo>
                    <a:cubicBezTo>
                      <a:pt x="38" y="390"/>
                      <a:pt x="37" y="390"/>
                      <a:pt x="37" y="390"/>
                    </a:cubicBezTo>
                    <a:cubicBezTo>
                      <a:pt x="35" y="391"/>
                      <a:pt x="33" y="393"/>
                      <a:pt x="32" y="395"/>
                    </a:cubicBezTo>
                    <a:cubicBezTo>
                      <a:pt x="30" y="397"/>
                      <a:pt x="30" y="399"/>
                      <a:pt x="30" y="400"/>
                    </a:cubicBezTo>
                    <a:cubicBezTo>
                      <a:pt x="30" y="400"/>
                      <a:pt x="31" y="401"/>
                      <a:pt x="31" y="402"/>
                    </a:cubicBezTo>
                    <a:cubicBezTo>
                      <a:pt x="30" y="402"/>
                      <a:pt x="28" y="403"/>
                      <a:pt x="26" y="405"/>
                    </a:cubicBezTo>
                    <a:cubicBezTo>
                      <a:pt x="25" y="407"/>
                      <a:pt x="25" y="408"/>
                      <a:pt x="25" y="409"/>
                    </a:cubicBezTo>
                    <a:cubicBezTo>
                      <a:pt x="25" y="410"/>
                      <a:pt x="25" y="410"/>
                      <a:pt x="25" y="410"/>
                    </a:cubicBezTo>
                    <a:cubicBezTo>
                      <a:pt x="25" y="412"/>
                      <a:pt x="25" y="414"/>
                      <a:pt x="26" y="417"/>
                    </a:cubicBezTo>
                    <a:cubicBezTo>
                      <a:pt x="27" y="418"/>
                      <a:pt x="29" y="419"/>
                      <a:pt x="31" y="419"/>
                    </a:cubicBezTo>
                    <a:cubicBezTo>
                      <a:pt x="31" y="419"/>
                      <a:pt x="32" y="419"/>
                      <a:pt x="32" y="418"/>
                    </a:cubicBezTo>
                    <a:cubicBezTo>
                      <a:pt x="33" y="418"/>
                      <a:pt x="33" y="418"/>
                      <a:pt x="34" y="418"/>
                    </a:cubicBezTo>
                    <a:cubicBezTo>
                      <a:pt x="34" y="419"/>
                      <a:pt x="33" y="419"/>
                      <a:pt x="31" y="420"/>
                    </a:cubicBezTo>
                    <a:cubicBezTo>
                      <a:pt x="30" y="420"/>
                      <a:pt x="30" y="420"/>
                      <a:pt x="30" y="420"/>
                    </a:cubicBezTo>
                    <a:cubicBezTo>
                      <a:pt x="29" y="421"/>
                      <a:pt x="27" y="421"/>
                      <a:pt x="26" y="423"/>
                    </a:cubicBezTo>
                    <a:cubicBezTo>
                      <a:pt x="23" y="426"/>
                      <a:pt x="25" y="429"/>
                      <a:pt x="26" y="431"/>
                    </a:cubicBezTo>
                    <a:cubicBezTo>
                      <a:pt x="26" y="431"/>
                      <a:pt x="27" y="432"/>
                      <a:pt x="27" y="432"/>
                    </a:cubicBezTo>
                    <a:cubicBezTo>
                      <a:pt x="27" y="432"/>
                      <a:pt x="27" y="432"/>
                      <a:pt x="26" y="433"/>
                    </a:cubicBezTo>
                    <a:cubicBezTo>
                      <a:pt x="26" y="433"/>
                      <a:pt x="25" y="435"/>
                      <a:pt x="25" y="437"/>
                    </a:cubicBezTo>
                    <a:cubicBezTo>
                      <a:pt x="26" y="439"/>
                      <a:pt x="27" y="440"/>
                      <a:pt x="27" y="442"/>
                    </a:cubicBezTo>
                    <a:cubicBezTo>
                      <a:pt x="28" y="443"/>
                      <a:pt x="28" y="443"/>
                      <a:pt x="28" y="443"/>
                    </a:cubicBezTo>
                    <a:cubicBezTo>
                      <a:pt x="29" y="445"/>
                      <a:pt x="32" y="446"/>
                      <a:pt x="34" y="447"/>
                    </a:cubicBezTo>
                    <a:cubicBezTo>
                      <a:pt x="35" y="447"/>
                      <a:pt x="35" y="447"/>
                      <a:pt x="35" y="447"/>
                    </a:cubicBezTo>
                    <a:cubicBezTo>
                      <a:pt x="36" y="448"/>
                      <a:pt x="37" y="449"/>
                      <a:pt x="38" y="450"/>
                    </a:cubicBezTo>
                    <a:cubicBezTo>
                      <a:pt x="39" y="451"/>
                      <a:pt x="40" y="452"/>
                      <a:pt x="42" y="453"/>
                    </a:cubicBezTo>
                    <a:cubicBezTo>
                      <a:pt x="43" y="453"/>
                      <a:pt x="44" y="453"/>
                      <a:pt x="45" y="454"/>
                    </a:cubicBezTo>
                    <a:cubicBezTo>
                      <a:pt x="43" y="454"/>
                      <a:pt x="40" y="455"/>
                      <a:pt x="39" y="459"/>
                    </a:cubicBezTo>
                    <a:cubicBezTo>
                      <a:pt x="39" y="460"/>
                      <a:pt x="39" y="460"/>
                      <a:pt x="39" y="460"/>
                    </a:cubicBezTo>
                    <a:cubicBezTo>
                      <a:pt x="39" y="460"/>
                      <a:pt x="39" y="460"/>
                      <a:pt x="39" y="460"/>
                    </a:cubicBezTo>
                    <a:cubicBezTo>
                      <a:pt x="37" y="458"/>
                      <a:pt x="35" y="456"/>
                      <a:pt x="33" y="454"/>
                    </a:cubicBezTo>
                    <a:cubicBezTo>
                      <a:pt x="32" y="452"/>
                      <a:pt x="31" y="450"/>
                      <a:pt x="30" y="448"/>
                    </a:cubicBezTo>
                    <a:cubicBezTo>
                      <a:pt x="30" y="446"/>
                      <a:pt x="29" y="444"/>
                      <a:pt x="27" y="442"/>
                    </a:cubicBezTo>
                    <a:cubicBezTo>
                      <a:pt x="27" y="441"/>
                      <a:pt x="27" y="441"/>
                      <a:pt x="26" y="440"/>
                    </a:cubicBezTo>
                    <a:cubicBezTo>
                      <a:pt x="25" y="437"/>
                      <a:pt x="22" y="434"/>
                      <a:pt x="19" y="432"/>
                    </a:cubicBezTo>
                    <a:cubicBezTo>
                      <a:pt x="19" y="432"/>
                      <a:pt x="18" y="431"/>
                      <a:pt x="18" y="431"/>
                    </a:cubicBezTo>
                    <a:cubicBezTo>
                      <a:pt x="15" y="429"/>
                      <a:pt x="13" y="427"/>
                      <a:pt x="9" y="427"/>
                    </a:cubicBezTo>
                    <a:cubicBezTo>
                      <a:pt x="8" y="427"/>
                      <a:pt x="8" y="427"/>
                      <a:pt x="7" y="427"/>
                    </a:cubicBezTo>
                    <a:cubicBezTo>
                      <a:pt x="6" y="428"/>
                      <a:pt x="4" y="429"/>
                      <a:pt x="2" y="431"/>
                    </a:cubicBezTo>
                    <a:cubicBezTo>
                      <a:pt x="0" y="436"/>
                      <a:pt x="1" y="442"/>
                      <a:pt x="2" y="445"/>
                    </a:cubicBezTo>
                    <a:cubicBezTo>
                      <a:pt x="3" y="446"/>
                      <a:pt x="4" y="447"/>
                      <a:pt x="5" y="448"/>
                    </a:cubicBezTo>
                    <a:cubicBezTo>
                      <a:pt x="5" y="448"/>
                      <a:pt x="6" y="448"/>
                      <a:pt x="6" y="448"/>
                    </a:cubicBezTo>
                    <a:cubicBezTo>
                      <a:pt x="6" y="448"/>
                      <a:pt x="6" y="448"/>
                      <a:pt x="6" y="448"/>
                    </a:cubicBezTo>
                    <a:cubicBezTo>
                      <a:pt x="6" y="448"/>
                      <a:pt x="5" y="450"/>
                      <a:pt x="4" y="450"/>
                    </a:cubicBezTo>
                    <a:cubicBezTo>
                      <a:pt x="4" y="452"/>
                      <a:pt x="3" y="453"/>
                      <a:pt x="2" y="454"/>
                    </a:cubicBezTo>
                    <a:cubicBezTo>
                      <a:pt x="2" y="454"/>
                      <a:pt x="2" y="454"/>
                      <a:pt x="2" y="454"/>
                    </a:cubicBezTo>
                    <a:cubicBezTo>
                      <a:pt x="2" y="457"/>
                      <a:pt x="0" y="460"/>
                      <a:pt x="3" y="463"/>
                    </a:cubicBezTo>
                    <a:cubicBezTo>
                      <a:pt x="3" y="464"/>
                      <a:pt x="5" y="465"/>
                      <a:pt x="7" y="465"/>
                    </a:cubicBezTo>
                    <a:cubicBezTo>
                      <a:pt x="7" y="465"/>
                      <a:pt x="8" y="465"/>
                      <a:pt x="8" y="465"/>
                    </a:cubicBezTo>
                    <a:cubicBezTo>
                      <a:pt x="8" y="465"/>
                      <a:pt x="8" y="465"/>
                      <a:pt x="8" y="465"/>
                    </a:cubicBezTo>
                    <a:cubicBezTo>
                      <a:pt x="8" y="465"/>
                      <a:pt x="8" y="465"/>
                      <a:pt x="9" y="466"/>
                    </a:cubicBezTo>
                    <a:cubicBezTo>
                      <a:pt x="9" y="467"/>
                      <a:pt x="10" y="467"/>
                      <a:pt x="10" y="468"/>
                    </a:cubicBezTo>
                    <a:cubicBezTo>
                      <a:pt x="10" y="469"/>
                      <a:pt x="11" y="469"/>
                      <a:pt x="11" y="470"/>
                    </a:cubicBezTo>
                    <a:cubicBezTo>
                      <a:pt x="11" y="471"/>
                      <a:pt x="11" y="471"/>
                      <a:pt x="10" y="472"/>
                    </a:cubicBezTo>
                    <a:cubicBezTo>
                      <a:pt x="8" y="474"/>
                      <a:pt x="8" y="477"/>
                      <a:pt x="10" y="479"/>
                    </a:cubicBezTo>
                    <a:cubicBezTo>
                      <a:pt x="10" y="480"/>
                      <a:pt x="11" y="480"/>
                      <a:pt x="12" y="481"/>
                    </a:cubicBezTo>
                    <a:cubicBezTo>
                      <a:pt x="12" y="481"/>
                      <a:pt x="12" y="482"/>
                      <a:pt x="12" y="482"/>
                    </a:cubicBezTo>
                    <a:cubicBezTo>
                      <a:pt x="12" y="482"/>
                      <a:pt x="12" y="482"/>
                      <a:pt x="12" y="482"/>
                    </a:cubicBezTo>
                    <a:cubicBezTo>
                      <a:pt x="12" y="482"/>
                      <a:pt x="12" y="483"/>
                      <a:pt x="11" y="483"/>
                    </a:cubicBezTo>
                    <a:cubicBezTo>
                      <a:pt x="10" y="485"/>
                      <a:pt x="8" y="488"/>
                      <a:pt x="10" y="491"/>
                    </a:cubicBezTo>
                    <a:cubicBezTo>
                      <a:pt x="11" y="492"/>
                      <a:pt x="12" y="493"/>
                      <a:pt x="14" y="494"/>
                    </a:cubicBezTo>
                    <a:cubicBezTo>
                      <a:pt x="12" y="496"/>
                      <a:pt x="12" y="500"/>
                      <a:pt x="13" y="501"/>
                    </a:cubicBezTo>
                    <a:cubicBezTo>
                      <a:pt x="14" y="505"/>
                      <a:pt x="17" y="507"/>
                      <a:pt x="20" y="509"/>
                    </a:cubicBezTo>
                    <a:cubicBezTo>
                      <a:pt x="21" y="510"/>
                      <a:pt x="21" y="510"/>
                      <a:pt x="21" y="510"/>
                    </a:cubicBezTo>
                    <a:cubicBezTo>
                      <a:pt x="22" y="511"/>
                      <a:pt x="23" y="511"/>
                      <a:pt x="24" y="513"/>
                    </a:cubicBezTo>
                    <a:cubicBezTo>
                      <a:pt x="24" y="513"/>
                      <a:pt x="25" y="514"/>
                      <a:pt x="25" y="515"/>
                    </a:cubicBezTo>
                    <a:cubicBezTo>
                      <a:pt x="26" y="515"/>
                      <a:pt x="26" y="516"/>
                      <a:pt x="26" y="516"/>
                    </a:cubicBezTo>
                    <a:cubicBezTo>
                      <a:pt x="27" y="516"/>
                      <a:pt x="26" y="517"/>
                      <a:pt x="26" y="518"/>
                    </a:cubicBezTo>
                    <a:cubicBezTo>
                      <a:pt x="25" y="519"/>
                      <a:pt x="25" y="519"/>
                      <a:pt x="24" y="520"/>
                    </a:cubicBezTo>
                    <a:cubicBezTo>
                      <a:pt x="24" y="521"/>
                      <a:pt x="24" y="521"/>
                      <a:pt x="24" y="522"/>
                    </a:cubicBezTo>
                    <a:cubicBezTo>
                      <a:pt x="23" y="523"/>
                      <a:pt x="22" y="525"/>
                      <a:pt x="22" y="527"/>
                    </a:cubicBezTo>
                    <a:cubicBezTo>
                      <a:pt x="22" y="530"/>
                      <a:pt x="25" y="533"/>
                      <a:pt x="27" y="535"/>
                    </a:cubicBezTo>
                    <a:cubicBezTo>
                      <a:pt x="28" y="535"/>
                      <a:pt x="29" y="535"/>
                      <a:pt x="30" y="536"/>
                    </a:cubicBezTo>
                    <a:cubicBezTo>
                      <a:pt x="31" y="536"/>
                      <a:pt x="31" y="536"/>
                      <a:pt x="31" y="536"/>
                    </a:cubicBezTo>
                    <a:cubicBezTo>
                      <a:pt x="31" y="536"/>
                      <a:pt x="32" y="536"/>
                      <a:pt x="32" y="536"/>
                    </a:cubicBezTo>
                    <a:cubicBezTo>
                      <a:pt x="33" y="537"/>
                      <a:pt x="33" y="537"/>
                      <a:pt x="34" y="537"/>
                    </a:cubicBezTo>
                    <a:cubicBezTo>
                      <a:pt x="35" y="537"/>
                      <a:pt x="36" y="538"/>
                      <a:pt x="36" y="538"/>
                    </a:cubicBezTo>
                    <a:cubicBezTo>
                      <a:pt x="37" y="538"/>
                      <a:pt x="37" y="538"/>
                      <a:pt x="37" y="538"/>
                    </a:cubicBezTo>
                    <a:cubicBezTo>
                      <a:pt x="36" y="538"/>
                      <a:pt x="35" y="538"/>
                      <a:pt x="33" y="539"/>
                    </a:cubicBezTo>
                    <a:cubicBezTo>
                      <a:pt x="33" y="539"/>
                      <a:pt x="33" y="539"/>
                      <a:pt x="33" y="539"/>
                    </a:cubicBezTo>
                    <a:cubicBezTo>
                      <a:pt x="31" y="540"/>
                      <a:pt x="28" y="541"/>
                      <a:pt x="29" y="546"/>
                    </a:cubicBezTo>
                    <a:cubicBezTo>
                      <a:pt x="29" y="547"/>
                      <a:pt x="30" y="548"/>
                      <a:pt x="31" y="549"/>
                    </a:cubicBezTo>
                    <a:cubicBezTo>
                      <a:pt x="31" y="550"/>
                      <a:pt x="32" y="550"/>
                      <a:pt x="33" y="550"/>
                    </a:cubicBezTo>
                    <a:cubicBezTo>
                      <a:pt x="34" y="559"/>
                      <a:pt x="39" y="566"/>
                      <a:pt x="44" y="572"/>
                    </a:cubicBezTo>
                    <a:cubicBezTo>
                      <a:pt x="46" y="575"/>
                      <a:pt x="46" y="575"/>
                      <a:pt x="46" y="575"/>
                    </a:cubicBezTo>
                    <a:cubicBezTo>
                      <a:pt x="49" y="579"/>
                      <a:pt x="54" y="583"/>
                      <a:pt x="61" y="583"/>
                    </a:cubicBezTo>
                    <a:cubicBezTo>
                      <a:pt x="61" y="583"/>
                      <a:pt x="62" y="583"/>
                      <a:pt x="62" y="583"/>
                    </a:cubicBezTo>
                    <a:cubicBezTo>
                      <a:pt x="65" y="583"/>
                      <a:pt x="67" y="582"/>
                      <a:pt x="69" y="580"/>
                    </a:cubicBezTo>
                    <a:cubicBezTo>
                      <a:pt x="72" y="575"/>
                      <a:pt x="71" y="570"/>
                      <a:pt x="71" y="565"/>
                    </a:cubicBezTo>
                    <a:cubicBezTo>
                      <a:pt x="71" y="564"/>
                      <a:pt x="71" y="564"/>
                      <a:pt x="71" y="564"/>
                    </a:cubicBezTo>
                    <a:cubicBezTo>
                      <a:pt x="70" y="560"/>
                      <a:pt x="70" y="560"/>
                      <a:pt x="70" y="560"/>
                    </a:cubicBezTo>
                    <a:cubicBezTo>
                      <a:pt x="69" y="551"/>
                      <a:pt x="68" y="542"/>
                      <a:pt x="63" y="533"/>
                    </a:cubicBezTo>
                    <a:cubicBezTo>
                      <a:pt x="58" y="523"/>
                      <a:pt x="58" y="517"/>
                      <a:pt x="58" y="506"/>
                    </a:cubicBezTo>
                    <a:cubicBezTo>
                      <a:pt x="58" y="504"/>
                      <a:pt x="58" y="502"/>
                      <a:pt x="58" y="501"/>
                    </a:cubicBezTo>
                    <a:cubicBezTo>
                      <a:pt x="58" y="498"/>
                      <a:pt x="58" y="496"/>
                      <a:pt x="58" y="495"/>
                    </a:cubicBezTo>
                    <a:cubicBezTo>
                      <a:pt x="59" y="493"/>
                      <a:pt x="59" y="493"/>
                      <a:pt x="59" y="493"/>
                    </a:cubicBezTo>
                    <a:cubicBezTo>
                      <a:pt x="59" y="491"/>
                      <a:pt x="59" y="489"/>
                      <a:pt x="59" y="486"/>
                    </a:cubicBezTo>
                    <a:cubicBezTo>
                      <a:pt x="59" y="484"/>
                      <a:pt x="57" y="482"/>
                      <a:pt x="56" y="481"/>
                    </a:cubicBezTo>
                    <a:cubicBezTo>
                      <a:pt x="56" y="481"/>
                      <a:pt x="56" y="481"/>
                      <a:pt x="56" y="480"/>
                    </a:cubicBezTo>
                    <a:cubicBezTo>
                      <a:pt x="57" y="481"/>
                      <a:pt x="58" y="481"/>
                      <a:pt x="59" y="481"/>
                    </a:cubicBezTo>
                    <a:cubicBezTo>
                      <a:pt x="59" y="481"/>
                      <a:pt x="60" y="481"/>
                      <a:pt x="60" y="481"/>
                    </a:cubicBezTo>
                    <a:cubicBezTo>
                      <a:pt x="61" y="481"/>
                      <a:pt x="61" y="481"/>
                      <a:pt x="62" y="481"/>
                    </a:cubicBezTo>
                    <a:cubicBezTo>
                      <a:pt x="62" y="483"/>
                      <a:pt x="63" y="485"/>
                      <a:pt x="64" y="487"/>
                    </a:cubicBezTo>
                    <a:cubicBezTo>
                      <a:pt x="64" y="487"/>
                      <a:pt x="64" y="487"/>
                      <a:pt x="64" y="487"/>
                    </a:cubicBezTo>
                    <a:cubicBezTo>
                      <a:pt x="62" y="487"/>
                      <a:pt x="61" y="488"/>
                      <a:pt x="60" y="489"/>
                    </a:cubicBezTo>
                    <a:cubicBezTo>
                      <a:pt x="58" y="491"/>
                      <a:pt x="59" y="493"/>
                      <a:pt x="60" y="494"/>
                    </a:cubicBezTo>
                    <a:cubicBezTo>
                      <a:pt x="60" y="495"/>
                      <a:pt x="60" y="495"/>
                      <a:pt x="60" y="495"/>
                    </a:cubicBezTo>
                    <a:cubicBezTo>
                      <a:pt x="60" y="496"/>
                      <a:pt x="60" y="496"/>
                      <a:pt x="60" y="497"/>
                    </a:cubicBezTo>
                    <a:cubicBezTo>
                      <a:pt x="59" y="498"/>
                      <a:pt x="58" y="500"/>
                      <a:pt x="59" y="502"/>
                    </a:cubicBezTo>
                    <a:cubicBezTo>
                      <a:pt x="59" y="504"/>
                      <a:pt x="60" y="504"/>
                      <a:pt x="62" y="505"/>
                    </a:cubicBezTo>
                    <a:cubicBezTo>
                      <a:pt x="62" y="505"/>
                      <a:pt x="62" y="505"/>
                      <a:pt x="63" y="505"/>
                    </a:cubicBezTo>
                    <a:cubicBezTo>
                      <a:pt x="63" y="505"/>
                      <a:pt x="63" y="505"/>
                      <a:pt x="63" y="505"/>
                    </a:cubicBezTo>
                    <a:cubicBezTo>
                      <a:pt x="62" y="507"/>
                      <a:pt x="62" y="509"/>
                      <a:pt x="62" y="510"/>
                    </a:cubicBezTo>
                    <a:cubicBezTo>
                      <a:pt x="62" y="511"/>
                      <a:pt x="62" y="511"/>
                      <a:pt x="62" y="512"/>
                    </a:cubicBezTo>
                    <a:cubicBezTo>
                      <a:pt x="62" y="512"/>
                      <a:pt x="62" y="512"/>
                      <a:pt x="62" y="512"/>
                    </a:cubicBezTo>
                    <a:cubicBezTo>
                      <a:pt x="62" y="515"/>
                      <a:pt x="62" y="516"/>
                      <a:pt x="64" y="519"/>
                    </a:cubicBezTo>
                    <a:cubicBezTo>
                      <a:pt x="64" y="519"/>
                      <a:pt x="64" y="519"/>
                      <a:pt x="64" y="520"/>
                    </a:cubicBezTo>
                    <a:cubicBezTo>
                      <a:pt x="65" y="521"/>
                      <a:pt x="65" y="522"/>
                      <a:pt x="66" y="522"/>
                    </a:cubicBezTo>
                    <a:cubicBezTo>
                      <a:pt x="68" y="524"/>
                      <a:pt x="70" y="524"/>
                      <a:pt x="71" y="524"/>
                    </a:cubicBezTo>
                    <a:cubicBezTo>
                      <a:pt x="71" y="524"/>
                      <a:pt x="71" y="524"/>
                      <a:pt x="72" y="524"/>
                    </a:cubicBezTo>
                    <a:cubicBezTo>
                      <a:pt x="70" y="526"/>
                      <a:pt x="69" y="530"/>
                      <a:pt x="70" y="534"/>
                    </a:cubicBezTo>
                    <a:cubicBezTo>
                      <a:pt x="71" y="536"/>
                      <a:pt x="72" y="537"/>
                      <a:pt x="73" y="538"/>
                    </a:cubicBezTo>
                    <a:cubicBezTo>
                      <a:pt x="74" y="539"/>
                      <a:pt x="74" y="539"/>
                      <a:pt x="74" y="539"/>
                    </a:cubicBezTo>
                    <a:cubicBezTo>
                      <a:pt x="74" y="539"/>
                      <a:pt x="74" y="540"/>
                      <a:pt x="75" y="540"/>
                    </a:cubicBezTo>
                    <a:cubicBezTo>
                      <a:pt x="75" y="541"/>
                      <a:pt x="76" y="542"/>
                      <a:pt x="77" y="543"/>
                    </a:cubicBezTo>
                    <a:cubicBezTo>
                      <a:pt x="77" y="543"/>
                      <a:pt x="80" y="545"/>
                      <a:pt x="82" y="545"/>
                    </a:cubicBezTo>
                    <a:cubicBezTo>
                      <a:pt x="83" y="545"/>
                      <a:pt x="83" y="545"/>
                      <a:pt x="83" y="545"/>
                    </a:cubicBezTo>
                    <a:cubicBezTo>
                      <a:pt x="83" y="545"/>
                      <a:pt x="83" y="546"/>
                      <a:pt x="83" y="546"/>
                    </a:cubicBezTo>
                    <a:cubicBezTo>
                      <a:pt x="82" y="549"/>
                      <a:pt x="82" y="551"/>
                      <a:pt x="82" y="553"/>
                    </a:cubicBezTo>
                    <a:cubicBezTo>
                      <a:pt x="82" y="556"/>
                      <a:pt x="82" y="556"/>
                      <a:pt x="82" y="556"/>
                    </a:cubicBezTo>
                    <a:cubicBezTo>
                      <a:pt x="83" y="559"/>
                      <a:pt x="83" y="559"/>
                      <a:pt x="83" y="559"/>
                    </a:cubicBezTo>
                    <a:cubicBezTo>
                      <a:pt x="84" y="559"/>
                      <a:pt x="84" y="559"/>
                      <a:pt x="84" y="559"/>
                    </a:cubicBezTo>
                    <a:cubicBezTo>
                      <a:pt x="85" y="561"/>
                      <a:pt x="125" y="602"/>
                      <a:pt x="284" y="662"/>
                    </a:cubicBezTo>
                    <a:cubicBezTo>
                      <a:pt x="290" y="664"/>
                      <a:pt x="290" y="664"/>
                      <a:pt x="290" y="664"/>
                    </a:cubicBezTo>
                    <a:cubicBezTo>
                      <a:pt x="288" y="658"/>
                      <a:pt x="288" y="658"/>
                      <a:pt x="288" y="658"/>
                    </a:cubicBezTo>
                    <a:cubicBezTo>
                      <a:pt x="288" y="657"/>
                      <a:pt x="287" y="656"/>
                      <a:pt x="287" y="655"/>
                    </a:cubicBezTo>
                    <a:cubicBezTo>
                      <a:pt x="285" y="645"/>
                      <a:pt x="287" y="638"/>
                      <a:pt x="290" y="629"/>
                    </a:cubicBezTo>
                    <a:cubicBezTo>
                      <a:pt x="291" y="627"/>
                      <a:pt x="292" y="625"/>
                      <a:pt x="292" y="623"/>
                    </a:cubicBezTo>
                    <a:cubicBezTo>
                      <a:pt x="294" y="616"/>
                      <a:pt x="298" y="606"/>
                      <a:pt x="295" y="599"/>
                    </a:cubicBezTo>
                    <a:cubicBezTo>
                      <a:pt x="293" y="595"/>
                      <a:pt x="292" y="593"/>
                      <a:pt x="290" y="590"/>
                    </a:cubicBezTo>
                    <a:cubicBezTo>
                      <a:pt x="287" y="586"/>
                      <a:pt x="285" y="582"/>
                      <a:pt x="284" y="576"/>
                    </a:cubicBezTo>
                    <a:cubicBezTo>
                      <a:pt x="284" y="574"/>
                      <a:pt x="283" y="573"/>
                      <a:pt x="283" y="571"/>
                    </a:cubicBezTo>
                    <a:cubicBezTo>
                      <a:pt x="282" y="564"/>
                      <a:pt x="280" y="556"/>
                      <a:pt x="277" y="551"/>
                    </a:cubicBezTo>
                    <a:cubicBezTo>
                      <a:pt x="275" y="547"/>
                      <a:pt x="273" y="545"/>
                      <a:pt x="272" y="543"/>
                    </a:cubicBezTo>
                    <a:cubicBezTo>
                      <a:pt x="269" y="540"/>
                      <a:pt x="267" y="538"/>
                      <a:pt x="268" y="530"/>
                    </a:cubicBezTo>
                    <a:cubicBezTo>
                      <a:pt x="268" y="528"/>
                      <a:pt x="268" y="528"/>
                      <a:pt x="268" y="528"/>
                    </a:cubicBezTo>
                    <a:cubicBezTo>
                      <a:pt x="268" y="520"/>
                      <a:pt x="269" y="509"/>
                      <a:pt x="262" y="505"/>
                    </a:cubicBezTo>
                    <a:cubicBezTo>
                      <a:pt x="260" y="504"/>
                      <a:pt x="259" y="503"/>
                      <a:pt x="258" y="503"/>
                    </a:cubicBezTo>
                    <a:cubicBezTo>
                      <a:pt x="255" y="503"/>
                      <a:pt x="254" y="503"/>
                      <a:pt x="253" y="498"/>
                    </a:cubicBezTo>
                    <a:cubicBezTo>
                      <a:pt x="253" y="495"/>
                      <a:pt x="253" y="493"/>
                      <a:pt x="253" y="490"/>
                    </a:cubicBezTo>
                    <a:cubicBezTo>
                      <a:pt x="253" y="488"/>
                      <a:pt x="253" y="486"/>
                      <a:pt x="252" y="484"/>
                    </a:cubicBezTo>
                    <a:cubicBezTo>
                      <a:pt x="252" y="481"/>
                      <a:pt x="252" y="481"/>
                      <a:pt x="252" y="481"/>
                    </a:cubicBezTo>
                    <a:cubicBezTo>
                      <a:pt x="251" y="473"/>
                      <a:pt x="250" y="464"/>
                      <a:pt x="244" y="460"/>
                    </a:cubicBezTo>
                    <a:cubicBezTo>
                      <a:pt x="242" y="458"/>
                      <a:pt x="241" y="458"/>
                      <a:pt x="240" y="457"/>
                    </a:cubicBezTo>
                    <a:cubicBezTo>
                      <a:pt x="238" y="456"/>
                      <a:pt x="236" y="456"/>
                      <a:pt x="235" y="453"/>
                    </a:cubicBezTo>
                    <a:cubicBezTo>
                      <a:pt x="230" y="444"/>
                      <a:pt x="240" y="425"/>
                      <a:pt x="250" y="408"/>
                    </a:cubicBezTo>
                    <a:cubicBezTo>
                      <a:pt x="252" y="406"/>
                      <a:pt x="253" y="404"/>
                      <a:pt x="254" y="402"/>
                    </a:cubicBezTo>
                    <a:cubicBezTo>
                      <a:pt x="267" y="378"/>
                      <a:pt x="280" y="353"/>
                      <a:pt x="291" y="329"/>
                    </a:cubicBezTo>
                    <a:cubicBezTo>
                      <a:pt x="292" y="328"/>
                      <a:pt x="292" y="328"/>
                      <a:pt x="292" y="328"/>
                    </a:cubicBezTo>
                    <a:cubicBezTo>
                      <a:pt x="299" y="313"/>
                      <a:pt x="306" y="300"/>
                      <a:pt x="312" y="287"/>
                    </a:cubicBezTo>
                    <a:cubicBezTo>
                      <a:pt x="318" y="277"/>
                      <a:pt x="322" y="267"/>
                      <a:pt x="327" y="257"/>
                    </a:cubicBezTo>
                    <a:cubicBezTo>
                      <a:pt x="328" y="255"/>
                      <a:pt x="328" y="255"/>
                      <a:pt x="328" y="255"/>
                    </a:cubicBezTo>
                    <a:cubicBezTo>
                      <a:pt x="334" y="244"/>
                      <a:pt x="340" y="232"/>
                      <a:pt x="346" y="220"/>
                    </a:cubicBezTo>
                    <a:cubicBezTo>
                      <a:pt x="347" y="218"/>
                      <a:pt x="347" y="218"/>
                      <a:pt x="347" y="218"/>
                    </a:cubicBezTo>
                    <a:lnTo>
                      <a:pt x="345" y="216"/>
                    </a:lnTo>
                    <a:close/>
                    <a:moveTo>
                      <a:pt x="69" y="498"/>
                    </a:moveTo>
                    <a:cubicBezTo>
                      <a:pt x="69" y="497"/>
                      <a:pt x="69" y="496"/>
                      <a:pt x="70" y="495"/>
                    </a:cubicBezTo>
                    <a:cubicBezTo>
                      <a:pt x="71" y="496"/>
                      <a:pt x="71" y="496"/>
                      <a:pt x="71" y="497"/>
                    </a:cubicBezTo>
                    <a:cubicBezTo>
                      <a:pt x="71" y="499"/>
                      <a:pt x="71" y="499"/>
                      <a:pt x="70" y="500"/>
                    </a:cubicBezTo>
                    <a:cubicBezTo>
                      <a:pt x="70" y="500"/>
                      <a:pt x="69" y="500"/>
                      <a:pt x="68" y="501"/>
                    </a:cubicBezTo>
                    <a:cubicBezTo>
                      <a:pt x="68" y="501"/>
                      <a:pt x="68" y="501"/>
                      <a:pt x="68" y="501"/>
                    </a:cubicBezTo>
                    <a:cubicBezTo>
                      <a:pt x="69" y="500"/>
                      <a:pt x="69" y="499"/>
                      <a:pt x="69" y="498"/>
                    </a:cubicBezTo>
                    <a:close/>
                    <a:moveTo>
                      <a:pt x="45" y="465"/>
                    </a:moveTo>
                    <a:cubicBezTo>
                      <a:pt x="46" y="465"/>
                      <a:pt x="46" y="465"/>
                      <a:pt x="47" y="465"/>
                    </a:cubicBezTo>
                    <a:cubicBezTo>
                      <a:pt x="47" y="465"/>
                      <a:pt x="47" y="465"/>
                      <a:pt x="47" y="465"/>
                    </a:cubicBezTo>
                    <a:cubicBezTo>
                      <a:pt x="48" y="465"/>
                      <a:pt x="48" y="465"/>
                      <a:pt x="48" y="465"/>
                    </a:cubicBezTo>
                    <a:cubicBezTo>
                      <a:pt x="48" y="465"/>
                      <a:pt x="49" y="465"/>
                      <a:pt x="49" y="465"/>
                    </a:cubicBezTo>
                    <a:cubicBezTo>
                      <a:pt x="49" y="466"/>
                      <a:pt x="48" y="467"/>
                      <a:pt x="48" y="469"/>
                    </a:cubicBezTo>
                    <a:cubicBezTo>
                      <a:pt x="48" y="469"/>
                      <a:pt x="48" y="469"/>
                      <a:pt x="48" y="469"/>
                    </a:cubicBezTo>
                    <a:cubicBezTo>
                      <a:pt x="46" y="468"/>
                      <a:pt x="45" y="467"/>
                      <a:pt x="44" y="465"/>
                    </a:cubicBezTo>
                    <a:cubicBezTo>
                      <a:pt x="44" y="465"/>
                      <a:pt x="44" y="465"/>
                      <a:pt x="45" y="465"/>
                    </a:cubicBezTo>
                    <a:cubicBezTo>
                      <a:pt x="45" y="465"/>
                      <a:pt x="45" y="465"/>
                      <a:pt x="45" y="465"/>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55" name="Freeform 52">
                <a:extLst>
                  <a:ext uri="{FF2B5EF4-FFF2-40B4-BE49-F238E27FC236}">
                    <a16:creationId xmlns:a16="http://schemas.microsoft.com/office/drawing/2014/main" id="{17B5CC36-9F33-56B4-5D14-4ADF1B131394}"/>
                  </a:ext>
                </a:extLst>
              </p:cNvPr>
              <p:cNvSpPr>
                <a:spLocks/>
              </p:cNvSpPr>
              <p:nvPr/>
            </p:nvSpPr>
            <p:spPr bwMode="auto">
              <a:xfrm>
                <a:off x="9745316" y="7506711"/>
                <a:ext cx="320233" cy="606938"/>
              </a:xfrm>
              <a:custGeom>
                <a:avLst/>
                <a:gdLst>
                  <a:gd name="T0" fmla="*/ 234838 w 45"/>
                  <a:gd name="T1" fmla="*/ 225988 h 94"/>
                  <a:gd name="T2" fmla="*/ 256186 w 45"/>
                  <a:gd name="T3" fmla="*/ 200160 h 94"/>
                  <a:gd name="T4" fmla="*/ 306000 w 45"/>
                  <a:gd name="T5" fmla="*/ 122679 h 94"/>
                  <a:gd name="T6" fmla="*/ 234838 w 45"/>
                  <a:gd name="T7" fmla="*/ 71025 h 94"/>
                  <a:gd name="T8" fmla="*/ 149442 w 45"/>
                  <a:gd name="T9" fmla="*/ 0 h 94"/>
                  <a:gd name="T10" fmla="*/ 99628 w 45"/>
                  <a:gd name="T11" fmla="*/ 32284 h 94"/>
                  <a:gd name="T12" fmla="*/ 85395 w 45"/>
                  <a:gd name="T13" fmla="*/ 45198 h 94"/>
                  <a:gd name="T14" fmla="*/ 49814 w 45"/>
                  <a:gd name="T15" fmla="*/ 129136 h 94"/>
                  <a:gd name="T16" fmla="*/ 42698 w 45"/>
                  <a:gd name="T17" fmla="*/ 174333 h 94"/>
                  <a:gd name="T18" fmla="*/ 42698 w 45"/>
                  <a:gd name="T19" fmla="*/ 258271 h 94"/>
                  <a:gd name="T20" fmla="*/ 21349 w 45"/>
                  <a:gd name="T21" fmla="*/ 258271 h 94"/>
                  <a:gd name="T22" fmla="*/ 14233 w 45"/>
                  <a:gd name="T23" fmla="*/ 277642 h 94"/>
                  <a:gd name="T24" fmla="*/ 14233 w 45"/>
                  <a:gd name="T25" fmla="*/ 297012 h 94"/>
                  <a:gd name="T26" fmla="*/ 7116 w 45"/>
                  <a:gd name="T27" fmla="*/ 329296 h 94"/>
                  <a:gd name="T28" fmla="*/ 21349 w 45"/>
                  <a:gd name="T29" fmla="*/ 368037 h 94"/>
                  <a:gd name="T30" fmla="*/ 21349 w 45"/>
                  <a:gd name="T31" fmla="*/ 380950 h 94"/>
                  <a:gd name="T32" fmla="*/ 21349 w 45"/>
                  <a:gd name="T33" fmla="*/ 484259 h 94"/>
                  <a:gd name="T34" fmla="*/ 21349 w 45"/>
                  <a:gd name="T35" fmla="*/ 490716 h 94"/>
                  <a:gd name="T36" fmla="*/ 14233 w 45"/>
                  <a:gd name="T37" fmla="*/ 542370 h 94"/>
                  <a:gd name="T38" fmla="*/ 14233 w 45"/>
                  <a:gd name="T39" fmla="*/ 555284 h 94"/>
                  <a:gd name="T40" fmla="*/ 71163 w 45"/>
                  <a:gd name="T41" fmla="*/ 606938 h 94"/>
                  <a:gd name="T42" fmla="*/ 99628 w 45"/>
                  <a:gd name="T43" fmla="*/ 594024 h 94"/>
                  <a:gd name="T44" fmla="*/ 92512 w 45"/>
                  <a:gd name="T45" fmla="*/ 529457 h 94"/>
                  <a:gd name="T46" fmla="*/ 92512 w 45"/>
                  <a:gd name="T47" fmla="*/ 529457 h 94"/>
                  <a:gd name="T48" fmla="*/ 85395 w 45"/>
                  <a:gd name="T49" fmla="*/ 445518 h 94"/>
                  <a:gd name="T50" fmla="*/ 99628 w 45"/>
                  <a:gd name="T51" fmla="*/ 413234 h 94"/>
                  <a:gd name="T52" fmla="*/ 128093 w 45"/>
                  <a:gd name="T53" fmla="*/ 393864 h 94"/>
                  <a:gd name="T54" fmla="*/ 149442 w 45"/>
                  <a:gd name="T55" fmla="*/ 374494 h 94"/>
                  <a:gd name="T56" fmla="*/ 170791 w 45"/>
                  <a:gd name="T57" fmla="*/ 335753 h 94"/>
                  <a:gd name="T58" fmla="*/ 163675 w 45"/>
                  <a:gd name="T59" fmla="*/ 284099 h 94"/>
                  <a:gd name="T60" fmla="*/ 185024 w 45"/>
                  <a:gd name="T61" fmla="*/ 264728 h 94"/>
                  <a:gd name="T62" fmla="*/ 199256 w 45"/>
                  <a:gd name="T63" fmla="*/ 251815 h 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 h="94">
                    <a:moveTo>
                      <a:pt x="28" y="39"/>
                    </a:moveTo>
                    <a:cubicBezTo>
                      <a:pt x="31" y="39"/>
                      <a:pt x="32" y="36"/>
                      <a:pt x="33" y="35"/>
                    </a:cubicBezTo>
                    <a:cubicBezTo>
                      <a:pt x="33" y="35"/>
                      <a:pt x="34" y="34"/>
                      <a:pt x="34" y="34"/>
                    </a:cubicBezTo>
                    <a:cubicBezTo>
                      <a:pt x="35" y="33"/>
                      <a:pt x="36" y="33"/>
                      <a:pt x="36" y="31"/>
                    </a:cubicBezTo>
                    <a:cubicBezTo>
                      <a:pt x="39" y="31"/>
                      <a:pt x="44" y="29"/>
                      <a:pt x="45" y="26"/>
                    </a:cubicBezTo>
                    <a:cubicBezTo>
                      <a:pt x="45" y="23"/>
                      <a:pt x="45" y="21"/>
                      <a:pt x="43" y="19"/>
                    </a:cubicBezTo>
                    <a:cubicBezTo>
                      <a:pt x="42" y="18"/>
                      <a:pt x="40" y="17"/>
                      <a:pt x="38" y="16"/>
                    </a:cubicBezTo>
                    <a:cubicBezTo>
                      <a:pt x="37" y="14"/>
                      <a:pt x="36" y="12"/>
                      <a:pt x="33" y="11"/>
                    </a:cubicBezTo>
                    <a:cubicBezTo>
                      <a:pt x="31" y="10"/>
                      <a:pt x="31" y="10"/>
                      <a:pt x="31" y="9"/>
                    </a:cubicBezTo>
                    <a:cubicBezTo>
                      <a:pt x="30" y="5"/>
                      <a:pt x="26" y="0"/>
                      <a:pt x="21" y="0"/>
                    </a:cubicBezTo>
                    <a:cubicBezTo>
                      <a:pt x="20" y="0"/>
                      <a:pt x="19" y="1"/>
                      <a:pt x="18" y="1"/>
                    </a:cubicBezTo>
                    <a:cubicBezTo>
                      <a:pt x="16" y="2"/>
                      <a:pt x="15" y="4"/>
                      <a:pt x="14" y="5"/>
                    </a:cubicBezTo>
                    <a:cubicBezTo>
                      <a:pt x="13" y="5"/>
                      <a:pt x="13" y="6"/>
                      <a:pt x="12" y="6"/>
                    </a:cubicBezTo>
                    <a:cubicBezTo>
                      <a:pt x="12" y="7"/>
                      <a:pt x="12" y="7"/>
                      <a:pt x="12" y="7"/>
                    </a:cubicBezTo>
                    <a:cubicBezTo>
                      <a:pt x="11" y="8"/>
                      <a:pt x="9" y="10"/>
                      <a:pt x="8" y="12"/>
                    </a:cubicBezTo>
                    <a:cubicBezTo>
                      <a:pt x="7" y="15"/>
                      <a:pt x="7" y="18"/>
                      <a:pt x="7" y="20"/>
                    </a:cubicBezTo>
                    <a:cubicBezTo>
                      <a:pt x="7" y="23"/>
                      <a:pt x="7" y="25"/>
                      <a:pt x="7" y="27"/>
                    </a:cubicBezTo>
                    <a:cubicBezTo>
                      <a:pt x="6" y="27"/>
                      <a:pt x="6" y="27"/>
                      <a:pt x="6" y="27"/>
                    </a:cubicBezTo>
                    <a:cubicBezTo>
                      <a:pt x="6" y="30"/>
                      <a:pt x="5" y="32"/>
                      <a:pt x="5" y="35"/>
                    </a:cubicBezTo>
                    <a:cubicBezTo>
                      <a:pt x="6" y="37"/>
                      <a:pt x="6" y="39"/>
                      <a:pt x="6" y="40"/>
                    </a:cubicBezTo>
                    <a:cubicBezTo>
                      <a:pt x="6" y="40"/>
                      <a:pt x="5" y="40"/>
                      <a:pt x="5" y="40"/>
                    </a:cubicBezTo>
                    <a:cubicBezTo>
                      <a:pt x="3" y="40"/>
                      <a:pt x="3" y="40"/>
                      <a:pt x="3" y="40"/>
                    </a:cubicBezTo>
                    <a:cubicBezTo>
                      <a:pt x="2" y="42"/>
                      <a:pt x="2" y="42"/>
                      <a:pt x="2" y="42"/>
                    </a:cubicBezTo>
                    <a:cubicBezTo>
                      <a:pt x="2" y="42"/>
                      <a:pt x="2" y="43"/>
                      <a:pt x="2" y="43"/>
                    </a:cubicBezTo>
                    <a:cubicBezTo>
                      <a:pt x="2" y="43"/>
                      <a:pt x="2" y="45"/>
                      <a:pt x="2" y="46"/>
                    </a:cubicBezTo>
                    <a:cubicBezTo>
                      <a:pt x="2" y="46"/>
                      <a:pt x="2" y="46"/>
                      <a:pt x="2" y="46"/>
                    </a:cubicBezTo>
                    <a:cubicBezTo>
                      <a:pt x="2" y="46"/>
                      <a:pt x="2" y="46"/>
                      <a:pt x="2" y="46"/>
                    </a:cubicBezTo>
                    <a:cubicBezTo>
                      <a:pt x="1" y="51"/>
                      <a:pt x="1" y="51"/>
                      <a:pt x="1" y="51"/>
                    </a:cubicBezTo>
                    <a:cubicBezTo>
                      <a:pt x="1" y="52"/>
                      <a:pt x="1" y="53"/>
                      <a:pt x="1" y="54"/>
                    </a:cubicBezTo>
                    <a:cubicBezTo>
                      <a:pt x="2" y="56"/>
                      <a:pt x="3" y="57"/>
                      <a:pt x="3" y="57"/>
                    </a:cubicBezTo>
                    <a:cubicBezTo>
                      <a:pt x="3" y="58"/>
                      <a:pt x="3" y="58"/>
                      <a:pt x="3" y="58"/>
                    </a:cubicBezTo>
                    <a:cubicBezTo>
                      <a:pt x="3" y="59"/>
                      <a:pt x="3" y="59"/>
                      <a:pt x="3" y="59"/>
                    </a:cubicBezTo>
                    <a:cubicBezTo>
                      <a:pt x="2" y="59"/>
                      <a:pt x="2" y="60"/>
                      <a:pt x="2" y="61"/>
                    </a:cubicBezTo>
                    <a:cubicBezTo>
                      <a:pt x="0" y="65"/>
                      <a:pt x="1" y="72"/>
                      <a:pt x="3" y="75"/>
                    </a:cubicBezTo>
                    <a:cubicBezTo>
                      <a:pt x="3" y="76"/>
                      <a:pt x="3" y="76"/>
                      <a:pt x="3" y="76"/>
                    </a:cubicBezTo>
                    <a:cubicBezTo>
                      <a:pt x="3" y="76"/>
                      <a:pt x="3" y="76"/>
                      <a:pt x="3" y="76"/>
                    </a:cubicBezTo>
                    <a:cubicBezTo>
                      <a:pt x="2" y="78"/>
                      <a:pt x="2" y="78"/>
                      <a:pt x="2" y="78"/>
                    </a:cubicBezTo>
                    <a:cubicBezTo>
                      <a:pt x="1" y="81"/>
                      <a:pt x="1" y="83"/>
                      <a:pt x="2" y="84"/>
                    </a:cubicBezTo>
                    <a:cubicBezTo>
                      <a:pt x="2" y="85"/>
                      <a:pt x="2" y="85"/>
                      <a:pt x="2" y="85"/>
                    </a:cubicBezTo>
                    <a:cubicBezTo>
                      <a:pt x="2" y="86"/>
                      <a:pt x="2" y="86"/>
                      <a:pt x="2" y="86"/>
                    </a:cubicBezTo>
                    <a:cubicBezTo>
                      <a:pt x="3" y="88"/>
                      <a:pt x="3" y="90"/>
                      <a:pt x="6" y="91"/>
                    </a:cubicBezTo>
                    <a:cubicBezTo>
                      <a:pt x="7" y="94"/>
                      <a:pt x="8" y="94"/>
                      <a:pt x="10" y="94"/>
                    </a:cubicBezTo>
                    <a:cubicBezTo>
                      <a:pt x="10" y="94"/>
                      <a:pt x="10" y="94"/>
                      <a:pt x="10" y="94"/>
                    </a:cubicBezTo>
                    <a:cubicBezTo>
                      <a:pt x="12" y="94"/>
                      <a:pt x="13" y="93"/>
                      <a:pt x="14" y="92"/>
                    </a:cubicBezTo>
                    <a:cubicBezTo>
                      <a:pt x="16" y="89"/>
                      <a:pt x="14" y="85"/>
                      <a:pt x="13" y="83"/>
                    </a:cubicBezTo>
                    <a:cubicBezTo>
                      <a:pt x="13" y="83"/>
                      <a:pt x="13" y="83"/>
                      <a:pt x="13" y="82"/>
                    </a:cubicBezTo>
                    <a:cubicBezTo>
                      <a:pt x="12" y="82"/>
                      <a:pt x="12" y="82"/>
                      <a:pt x="12" y="82"/>
                    </a:cubicBezTo>
                    <a:cubicBezTo>
                      <a:pt x="12" y="82"/>
                      <a:pt x="13" y="82"/>
                      <a:pt x="13" y="82"/>
                    </a:cubicBezTo>
                    <a:cubicBezTo>
                      <a:pt x="15" y="78"/>
                      <a:pt x="13" y="75"/>
                      <a:pt x="13" y="72"/>
                    </a:cubicBezTo>
                    <a:cubicBezTo>
                      <a:pt x="12" y="71"/>
                      <a:pt x="12" y="70"/>
                      <a:pt x="12" y="69"/>
                    </a:cubicBezTo>
                    <a:cubicBezTo>
                      <a:pt x="12" y="68"/>
                      <a:pt x="12" y="68"/>
                      <a:pt x="13" y="67"/>
                    </a:cubicBezTo>
                    <a:cubicBezTo>
                      <a:pt x="13" y="66"/>
                      <a:pt x="14" y="65"/>
                      <a:pt x="14" y="64"/>
                    </a:cubicBezTo>
                    <a:cubicBezTo>
                      <a:pt x="15" y="63"/>
                      <a:pt x="16" y="63"/>
                      <a:pt x="17" y="62"/>
                    </a:cubicBezTo>
                    <a:cubicBezTo>
                      <a:pt x="17" y="62"/>
                      <a:pt x="18" y="61"/>
                      <a:pt x="18" y="61"/>
                    </a:cubicBezTo>
                    <a:cubicBezTo>
                      <a:pt x="18" y="61"/>
                      <a:pt x="18" y="61"/>
                      <a:pt x="19" y="60"/>
                    </a:cubicBezTo>
                    <a:cubicBezTo>
                      <a:pt x="20" y="60"/>
                      <a:pt x="21" y="59"/>
                      <a:pt x="21" y="58"/>
                    </a:cubicBezTo>
                    <a:cubicBezTo>
                      <a:pt x="23" y="57"/>
                      <a:pt x="22" y="55"/>
                      <a:pt x="22" y="54"/>
                    </a:cubicBezTo>
                    <a:cubicBezTo>
                      <a:pt x="23" y="54"/>
                      <a:pt x="23" y="53"/>
                      <a:pt x="24" y="52"/>
                    </a:cubicBezTo>
                    <a:cubicBezTo>
                      <a:pt x="24" y="51"/>
                      <a:pt x="24" y="49"/>
                      <a:pt x="24" y="48"/>
                    </a:cubicBezTo>
                    <a:cubicBezTo>
                      <a:pt x="24" y="46"/>
                      <a:pt x="24" y="45"/>
                      <a:pt x="23" y="44"/>
                    </a:cubicBezTo>
                    <a:cubicBezTo>
                      <a:pt x="24" y="44"/>
                      <a:pt x="25" y="43"/>
                      <a:pt x="25" y="42"/>
                    </a:cubicBezTo>
                    <a:cubicBezTo>
                      <a:pt x="26" y="42"/>
                      <a:pt x="26" y="42"/>
                      <a:pt x="26" y="41"/>
                    </a:cubicBezTo>
                    <a:cubicBezTo>
                      <a:pt x="26" y="41"/>
                      <a:pt x="26" y="41"/>
                      <a:pt x="26" y="41"/>
                    </a:cubicBezTo>
                    <a:cubicBezTo>
                      <a:pt x="27" y="41"/>
                      <a:pt x="27" y="40"/>
                      <a:pt x="28" y="39"/>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56" name="Freeform 53">
                <a:extLst>
                  <a:ext uri="{FF2B5EF4-FFF2-40B4-BE49-F238E27FC236}">
                    <a16:creationId xmlns:a16="http://schemas.microsoft.com/office/drawing/2014/main" id="{E734ABBB-FE87-6C6C-B0FA-072B93FD1745}"/>
                  </a:ext>
                </a:extLst>
              </p:cNvPr>
              <p:cNvSpPr>
                <a:spLocks/>
              </p:cNvSpPr>
              <p:nvPr/>
            </p:nvSpPr>
            <p:spPr bwMode="auto">
              <a:xfrm>
                <a:off x="20243608" y="10356891"/>
                <a:ext cx="1062105" cy="832719"/>
              </a:xfrm>
              <a:custGeom>
                <a:avLst/>
                <a:gdLst>
                  <a:gd name="T0" fmla="*/ 1040863 w 150"/>
                  <a:gd name="T1" fmla="*/ 348580 h 129"/>
                  <a:gd name="T2" fmla="*/ 1005459 w 150"/>
                  <a:gd name="T3" fmla="*/ 342125 h 129"/>
                  <a:gd name="T4" fmla="*/ 991298 w 150"/>
                  <a:gd name="T5" fmla="*/ 342125 h 129"/>
                  <a:gd name="T6" fmla="*/ 955895 w 150"/>
                  <a:gd name="T7" fmla="*/ 342125 h 129"/>
                  <a:gd name="T8" fmla="*/ 920491 w 150"/>
                  <a:gd name="T9" fmla="*/ 322759 h 129"/>
                  <a:gd name="T10" fmla="*/ 899249 w 150"/>
                  <a:gd name="T11" fmla="*/ 309849 h 129"/>
                  <a:gd name="T12" fmla="*/ 870926 w 150"/>
                  <a:gd name="T13" fmla="*/ 271118 h 129"/>
                  <a:gd name="T14" fmla="*/ 821361 w 150"/>
                  <a:gd name="T15" fmla="*/ 238842 h 129"/>
                  <a:gd name="T16" fmla="*/ 821361 w 150"/>
                  <a:gd name="T17" fmla="*/ 200111 h 129"/>
                  <a:gd name="T18" fmla="*/ 722231 w 150"/>
                  <a:gd name="T19" fmla="*/ 193656 h 129"/>
                  <a:gd name="T20" fmla="*/ 729312 w 150"/>
                  <a:gd name="T21" fmla="*/ 187200 h 129"/>
                  <a:gd name="T22" fmla="*/ 679747 w 150"/>
                  <a:gd name="T23" fmla="*/ 0 h 129"/>
                  <a:gd name="T24" fmla="*/ 587698 w 150"/>
                  <a:gd name="T25" fmla="*/ 64552 h 129"/>
                  <a:gd name="T26" fmla="*/ 580617 w 150"/>
                  <a:gd name="T27" fmla="*/ 64552 h 129"/>
                  <a:gd name="T28" fmla="*/ 516891 w 150"/>
                  <a:gd name="T29" fmla="*/ 32276 h 129"/>
                  <a:gd name="T30" fmla="*/ 488568 w 150"/>
                  <a:gd name="T31" fmla="*/ 38731 h 129"/>
                  <a:gd name="T32" fmla="*/ 481488 w 150"/>
                  <a:gd name="T33" fmla="*/ 38731 h 129"/>
                  <a:gd name="T34" fmla="*/ 346954 w 150"/>
                  <a:gd name="T35" fmla="*/ 109738 h 129"/>
                  <a:gd name="T36" fmla="*/ 304470 w 150"/>
                  <a:gd name="T37" fmla="*/ 135559 h 129"/>
                  <a:gd name="T38" fmla="*/ 269067 w 150"/>
                  <a:gd name="T39" fmla="*/ 142014 h 129"/>
                  <a:gd name="T40" fmla="*/ 233663 w 150"/>
                  <a:gd name="T41" fmla="*/ 135559 h 129"/>
                  <a:gd name="T42" fmla="*/ 92049 w 150"/>
                  <a:gd name="T43" fmla="*/ 200111 h 129"/>
                  <a:gd name="T44" fmla="*/ 92049 w 150"/>
                  <a:gd name="T45" fmla="*/ 251752 h 129"/>
                  <a:gd name="T46" fmla="*/ 56646 w 150"/>
                  <a:gd name="T47" fmla="*/ 361490 h 129"/>
                  <a:gd name="T48" fmla="*/ 0 w 150"/>
                  <a:gd name="T49" fmla="*/ 413132 h 129"/>
                  <a:gd name="T50" fmla="*/ 106211 w 150"/>
                  <a:gd name="T51" fmla="*/ 387311 h 129"/>
                  <a:gd name="T52" fmla="*/ 148695 w 150"/>
                  <a:gd name="T53" fmla="*/ 374401 h 129"/>
                  <a:gd name="T54" fmla="*/ 304470 w 150"/>
                  <a:gd name="T55" fmla="*/ 522870 h 129"/>
                  <a:gd name="T56" fmla="*/ 339874 w 150"/>
                  <a:gd name="T57" fmla="*/ 587422 h 129"/>
                  <a:gd name="T58" fmla="*/ 346954 w 150"/>
                  <a:gd name="T59" fmla="*/ 639063 h 129"/>
                  <a:gd name="T60" fmla="*/ 424842 w 150"/>
                  <a:gd name="T61" fmla="*/ 716526 h 129"/>
                  <a:gd name="T62" fmla="*/ 453165 w 150"/>
                  <a:gd name="T63" fmla="*/ 716526 h 129"/>
                  <a:gd name="T64" fmla="*/ 460246 w 150"/>
                  <a:gd name="T65" fmla="*/ 729436 h 129"/>
                  <a:gd name="T66" fmla="*/ 523972 w 150"/>
                  <a:gd name="T67" fmla="*/ 832719 h 129"/>
                  <a:gd name="T68" fmla="*/ 587698 w 150"/>
                  <a:gd name="T69" fmla="*/ 813353 h 129"/>
                  <a:gd name="T70" fmla="*/ 623102 w 150"/>
                  <a:gd name="T71" fmla="*/ 800443 h 129"/>
                  <a:gd name="T72" fmla="*/ 651424 w 150"/>
                  <a:gd name="T73" fmla="*/ 800443 h 129"/>
                  <a:gd name="T74" fmla="*/ 686828 w 150"/>
                  <a:gd name="T75" fmla="*/ 787533 h 129"/>
                  <a:gd name="T76" fmla="*/ 715151 w 150"/>
                  <a:gd name="T77" fmla="*/ 768167 h 129"/>
                  <a:gd name="T78" fmla="*/ 878007 w 150"/>
                  <a:gd name="T79" fmla="*/ 632608 h 129"/>
                  <a:gd name="T80" fmla="*/ 913410 w 150"/>
                  <a:gd name="T81" fmla="*/ 600332 h 129"/>
                  <a:gd name="T82" fmla="*/ 941733 w 150"/>
                  <a:gd name="T83" fmla="*/ 593877 h 129"/>
                  <a:gd name="T84" fmla="*/ 1019621 w 150"/>
                  <a:gd name="T85" fmla="*/ 619698 h 129"/>
                  <a:gd name="T86" fmla="*/ 1019621 w 150"/>
                  <a:gd name="T87" fmla="*/ 503505 h 129"/>
                  <a:gd name="T88" fmla="*/ 1062105 w 150"/>
                  <a:gd name="T89" fmla="*/ 380856 h 1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0" h="129">
                    <a:moveTo>
                      <a:pt x="150" y="57"/>
                    </a:moveTo>
                    <a:cubicBezTo>
                      <a:pt x="149" y="56"/>
                      <a:pt x="149" y="54"/>
                      <a:pt x="147" y="54"/>
                    </a:cubicBezTo>
                    <a:cubicBezTo>
                      <a:pt x="146" y="53"/>
                      <a:pt x="145" y="53"/>
                      <a:pt x="144" y="53"/>
                    </a:cubicBezTo>
                    <a:cubicBezTo>
                      <a:pt x="144" y="53"/>
                      <a:pt x="143" y="53"/>
                      <a:pt x="142" y="53"/>
                    </a:cubicBezTo>
                    <a:cubicBezTo>
                      <a:pt x="142" y="53"/>
                      <a:pt x="142" y="53"/>
                      <a:pt x="142" y="53"/>
                    </a:cubicBezTo>
                    <a:cubicBezTo>
                      <a:pt x="140" y="53"/>
                      <a:pt x="140" y="53"/>
                      <a:pt x="140" y="53"/>
                    </a:cubicBezTo>
                    <a:cubicBezTo>
                      <a:pt x="139" y="53"/>
                      <a:pt x="137" y="53"/>
                      <a:pt x="136" y="53"/>
                    </a:cubicBezTo>
                    <a:cubicBezTo>
                      <a:pt x="135" y="53"/>
                      <a:pt x="135" y="53"/>
                      <a:pt x="135" y="53"/>
                    </a:cubicBezTo>
                    <a:cubicBezTo>
                      <a:pt x="134" y="53"/>
                      <a:pt x="133" y="53"/>
                      <a:pt x="132" y="52"/>
                    </a:cubicBezTo>
                    <a:cubicBezTo>
                      <a:pt x="132" y="51"/>
                      <a:pt x="131" y="51"/>
                      <a:pt x="130" y="50"/>
                    </a:cubicBezTo>
                    <a:cubicBezTo>
                      <a:pt x="130" y="49"/>
                      <a:pt x="129" y="49"/>
                      <a:pt x="128" y="48"/>
                    </a:cubicBezTo>
                    <a:cubicBezTo>
                      <a:pt x="128" y="48"/>
                      <a:pt x="127" y="48"/>
                      <a:pt x="127" y="48"/>
                    </a:cubicBezTo>
                    <a:cubicBezTo>
                      <a:pt x="127" y="47"/>
                      <a:pt x="126" y="47"/>
                      <a:pt x="126" y="46"/>
                    </a:cubicBezTo>
                    <a:cubicBezTo>
                      <a:pt x="126" y="45"/>
                      <a:pt x="125" y="44"/>
                      <a:pt x="123" y="42"/>
                    </a:cubicBezTo>
                    <a:cubicBezTo>
                      <a:pt x="122" y="41"/>
                      <a:pt x="121" y="41"/>
                      <a:pt x="120" y="40"/>
                    </a:cubicBezTo>
                    <a:cubicBezTo>
                      <a:pt x="118" y="39"/>
                      <a:pt x="117" y="38"/>
                      <a:pt x="116" y="37"/>
                    </a:cubicBezTo>
                    <a:cubicBezTo>
                      <a:pt x="116" y="37"/>
                      <a:pt x="116" y="36"/>
                      <a:pt x="116" y="36"/>
                    </a:cubicBezTo>
                    <a:cubicBezTo>
                      <a:pt x="116" y="34"/>
                      <a:pt x="116" y="33"/>
                      <a:pt x="116" y="31"/>
                    </a:cubicBezTo>
                    <a:cubicBezTo>
                      <a:pt x="115" y="29"/>
                      <a:pt x="113" y="27"/>
                      <a:pt x="110" y="27"/>
                    </a:cubicBezTo>
                    <a:cubicBezTo>
                      <a:pt x="108" y="27"/>
                      <a:pt x="105" y="28"/>
                      <a:pt x="102" y="30"/>
                    </a:cubicBezTo>
                    <a:cubicBezTo>
                      <a:pt x="102" y="30"/>
                      <a:pt x="102" y="30"/>
                      <a:pt x="102" y="30"/>
                    </a:cubicBezTo>
                    <a:cubicBezTo>
                      <a:pt x="103" y="29"/>
                      <a:pt x="103" y="29"/>
                      <a:pt x="103" y="29"/>
                    </a:cubicBezTo>
                    <a:cubicBezTo>
                      <a:pt x="106" y="24"/>
                      <a:pt x="107" y="11"/>
                      <a:pt x="104" y="4"/>
                    </a:cubicBezTo>
                    <a:cubicBezTo>
                      <a:pt x="102" y="1"/>
                      <a:pt x="100" y="0"/>
                      <a:pt x="96" y="0"/>
                    </a:cubicBezTo>
                    <a:cubicBezTo>
                      <a:pt x="90" y="0"/>
                      <a:pt x="86" y="6"/>
                      <a:pt x="84" y="9"/>
                    </a:cubicBezTo>
                    <a:cubicBezTo>
                      <a:pt x="84" y="9"/>
                      <a:pt x="83" y="10"/>
                      <a:pt x="83" y="10"/>
                    </a:cubicBezTo>
                    <a:cubicBezTo>
                      <a:pt x="83" y="10"/>
                      <a:pt x="83" y="11"/>
                      <a:pt x="83" y="11"/>
                    </a:cubicBezTo>
                    <a:cubicBezTo>
                      <a:pt x="82" y="11"/>
                      <a:pt x="82" y="11"/>
                      <a:pt x="82" y="10"/>
                    </a:cubicBezTo>
                    <a:cubicBezTo>
                      <a:pt x="81" y="9"/>
                      <a:pt x="80" y="8"/>
                      <a:pt x="79" y="7"/>
                    </a:cubicBezTo>
                    <a:cubicBezTo>
                      <a:pt x="77" y="6"/>
                      <a:pt x="75" y="5"/>
                      <a:pt x="73" y="5"/>
                    </a:cubicBezTo>
                    <a:cubicBezTo>
                      <a:pt x="72" y="5"/>
                      <a:pt x="71" y="5"/>
                      <a:pt x="71" y="5"/>
                    </a:cubicBezTo>
                    <a:cubicBezTo>
                      <a:pt x="70" y="5"/>
                      <a:pt x="69" y="6"/>
                      <a:pt x="69" y="6"/>
                    </a:cubicBezTo>
                    <a:cubicBezTo>
                      <a:pt x="68" y="6"/>
                      <a:pt x="68" y="6"/>
                      <a:pt x="68" y="6"/>
                    </a:cubicBezTo>
                    <a:cubicBezTo>
                      <a:pt x="68" y="6"/>
                      <a:pt x="68" y="6"/>
                      <a:pt x="68" y="6"/>
                    </a:cubicBezTo>
                    <a:cubicBezTo>
                      <a:pt x="61" y="8"/>
                      <a:pt x="55" y="12"/>
                      <a:pt x="51" y="15"/>
                    </a:cubicBezTo>
                    <a:cubicBezTo>
                      <a:pt x="50" y="15"/>
                      <a:pt x="49" y="16"/>
                      <a:pt x="49" y="17"/>
                    </a:cubicBezTo>
                    <a:cubicBezTo>
                      <a:pt x="48" y="17"/>
                      <a:pt x="48" y="17"/>
                      <a:pt x="48" y="17"/>
                    </a:cubicBezTo>
                    <a:cubicBezTo>
                      <a:pt x="46" y="19"/>
                      <a:pt x="45" y="21"/>
                      <a:pt x="43" y="21"/>
                    </a:cubicBezTo>
                    <a:cubicBezTo>
                      <a:pt x="42" y="22"/>
                      <a:pt x="41" y="22"/>
                      <a:pt x="40" y="22"/>
                    </a:cubicBezTo>
                    <a:cubicBezTo>
                      <a:pt x="39" y="22"/>
                      <a:pt x="38" y="22"/>
                      <a:pt x="38" y="22"/>
                    </a:cubicBezTo>
                    <a:cubicBezTo>
                      <a:pt x="37" y="21"/>
                      <a:pt x="36" y="21"/>
                      <a:pt x="35" y="21"/>
                    </a:cubicBezTo>
                    <a:cubicBezTo>
                      <a:pt x="34" y="21"/>
                      <a:pt x="34" y="21"/>
                      <a:pt x="33" y="21"/>
                    </a:cubicBezTo>
                    <a:cubicBezTo>
                      <a:pt x="30" y="22"/>
                      <a:pt x="16" y="28"/>
                      <a:pt x="13" y="30"/>
                    </a:cubicBezTo>
                    <a:cubicBezTo>
                      <a:pt x="13" y="31"/>
                      <a:pt x="13" y="31"/>
                      <a:pt x="13" y="31"/>
                    </a:cubicBezTo>
                    <a:cubicBezTo>
                      <a:pt x="13" y="31"/>
                      <a:pt x="13" y="31"/>
                      <a:pt x="13" y="31"/>
                    </a:cubicBezTo>
                    <a:cubicBezTo>
                      <a:pt x="12" y="33"/>
                      <a:pt x="12" y="36"/>
                      <a:pt x="13" y="39"/>
                    </a:cubicBezTo>
                    <a:cubicBezTo>
                      <a:pt x="14" y="42"/>
                      <a:pt x="15" y="46"/>
                      <a:pt x="12" y="51"/>
                    </a:cubicBezTo>
                    <a:cubicBezTo>
                      <a:pt x="11" y="53"/>
                      <a:pt x="9" y="54"/>
                      <a:pt x="8" y="56"/>
                    </a:cubicBezTo>
                    <a:cubicBezTo>
                      <a:pt x="7" y="56"/>
                      <a:pt x="7" y="57"/>
                      <a:pt x="6" y="58"/>
                    </a:cubicBezTo>
                    <a:cubicBezTo>
                      <a:pt x="0" y="64"/>
                      <a:pt x="0" y="64"/>
                      <a:pt x="0" y="64"/>
                    </a:cubicBezTo>
                    <a:cubicBezTo>
                      <a:pt x="9" y="63"/>
                      <a:pt x="9" y="63"/>
                      <a:pt x="9" y="63"/>
                    </a:cubicBezTo>
                    <a:cubicBezTo>
                      <a:pt x="11" y="62"/>
                      <a:pt x="13" y="61"/>
                      <a:pt x="15" y="60"/>
                    </a:cubicBezTo>
                    <a:cubicBezTo>
                      <a:pt x="17" y="59"/>
                      <a:pt x="18" y="59"/>
                      <a:pt x="20" y="58"/>
                    </a:cubicBezTo>
                    <a:cubicBezTo>
                      <a:pt x="20" y="58"/>
                      <a:pt x="21" y="58"/>
                      <a:pt x="21" y="58"/>
                    </a:cubicBezTo>
                    <a:cubicBezTo>
                      <a:pt x="24" y="58"/>
                      <a:pt x="26" y="59"/>
                      <a:pt x="29" y="61"/>
                    </a:cubicBezTo>
                    <a:cubicBezTo>
                      <a:pt x="36" y="67"/>
                      <a:pt x="41" y="75"/>
                      <a:pt x="43" y="81"/>
                    </a:cubicBezTo>
                    <a:cubicBezTo>
                      <a:pt x="44" y="82"/>
                      <a:pt x="45" y="84"/>
                      <a:pt x="45" y="85"/>
                    </a:cubicBezTo>
                    <a:cubicBezTo>
                      <a:pt x="46" y="87"/>
                      <a:pt x="48" y="89"/>
                      <a:pt x="48" y="91"/>
                    </a:cubicBezTo>
                    <a:cubicBezTo>
                      <a:pt x="48" y="92"/>
                      <a:pt x="48" y="93"/>
                      <a:pt x="48" y="94"/>
                    </a:cubicBezTo>
                    <a:cubicBezTo>
                      <a:pt x="49" y="96"/>
                      <a:pt x="49" y="97"/>
                      <a:pt x="49" y="99"/>
                    </a:cubicBezTo>
                    <a:cubicBezTo>
                      <a:pt x="50" y="102"/>
                      <a:pt x="52" y="107"/>
                      <a:pt x="55" y="110"/>
                    </a:cubicBezTo>
                    <a:cubicBezTo>
                      <a:pt x="57" y="111"/>
                      <a:pt x="58" y="111"/>
                      <a:pt x="60" y="111"/>
                    </a:cubicBezTo>
                    <a:cubicBezTo>
                      <a:pt x="61" y="111"/>
                      <a:pt x="61" y="111"/>
                      <a:pt x="62" y="111"/>
                    </a:cubicBezTo>
                    <a:cubicBezTo>
                      <a:pt x="63" y="111"/>
                      <a:pt x="64" y="111"/>
                      <a:pt x="64" y="111"/>
                    </a:cubicBezTo>
                    <a:cubicBezTo>
                      <a:pt x="65" y="111"/>
                      <a:pt x="65" y="111"/>
                      <a:pt x="65" y="111"/>
                    </a:cubicBezTo>
                    <a:cubicBezTo>
                      <a:pt x="65" y="111"/>
                      <a:pt x="66" y="111"/>
                      <a:pt x="65" y="113"/>
                    </a:cubicBezTo>
                    <a:cubicBezTo>
                      <a:pt x="65" y="115"/>
                      <a:pt x="66" y="117"/>
                      <a:pt x="66" y="119"/>
                    </a:cubicBezTo>
                    <a:cubicBezTo>
                      <a:pt x="67" y="122"/>
                      <a:pt x="68" y="128"/>
                      <a:pt x="74" y="129"/>
                    </a:cubicBezTo>
                    <a:cubicBezTo>
                      <a:pt x="75" y="129"/>
                      <a:pt x="75" y="129"/>
                      <a:pt x="76" y="129"/>
                    </a:cubicBezTo>
                    <a:cubicBezTo>
                      <a:pt x="79" y="129"/>
                      <a:pt x="81" y="128"/>
                      <a:pt x="83" y="126"/>
                    </a:cubicBezTo>
                    <a:cubicBezTo>
                      <a:pt x="84" y="126"/>
                      <a:pt x="85" y="126"/>
                      <a:pt x="85" y="125"/>
                    </a:cubicBezTo>
                    <a:cubicBezTo>
                      <a:pt x="86" y="125"/>
                      <a:pt x="87" y="124"/>
                      <a:pt x="88" y="124"/>
                    </a:cubicBezTo>
                    <a:cubicBezTo>
                      <a:pt x="90" y="124"/>
                      <a:pt x="90" y="124"/>
                      <a:pt x="90" y="124"/>
                    </a:cubicBezTo>
                    <a:cubicBezTo>
                      <a:pt x="90" y="124"/>
                      <a:pt x="91" y="124"/>
                      <a:pt x="92" y="124"/>
                    </a:cubicBezTo>
                    <a:cubicBezTo>
                      <a:pt x="92" y="124"/>
                      <a:pt x="93" y="124"/>
                      <a:pt x="93" y="124"/>
                    </a:cubicBezTo>
                    <a:cubicBezTo>
                      <a:pt x="94" y="124"/>
                      <a:pt x="96" y="124"/>
                      <a:pt x="97" y="122"/>
                    </a:cubicBezTo>
                    <a:cubicBezTo>
                      <a:pt x="98" y="122"/>
                      <a:pt x="99" y="121"/>
                      <a:pt x="99" y="121"/>
                    </a:cubicBezTo>
                    <a:cubicBezTo>
                      <a:pt x="100" y="120"/>
                      <a:pt x="100" y="120"/>
                      <a:pt x="101" y="119"/>
                    </a:cubicBezTo>
                    <a:cubicBezTo>
                      <a:pt x="108" y="114"/>
                      <a:pt x="115" y="108"/>
                      <a:pt x="122" y="100"/>
                    </a:cubicBezTo>
                    <a:cubicBezTo>
                      <a:pt x="124" y="98"/>
                      <a:pt x="124" y="98"/>
                      <a:pt x="124" y="98"/>
                    </a:cubicBezTo>
                    <a:cubicBezTo>
                      <a:pt x="125" y="97"/>
                      <a:pt x="127" y="95"/>
                      <a:pt x="128" y="94"/>
                    </a:cubicBezTo>
                    <a:cubicBezTo>
                      <a:pt x="129" y="93"/>
                      <a:pt x="129" y="93"/>
                      <a:pt x="129" y="93"/>
                    </a:cubicBezTo>
                    <a:cubicBezTo>
                      <a:pt x="130" y="93"/>
                      <a:pt x="131" y="91"/>
                      <a:pt x="131" y="91"/>
                    </a:cubicBezTo>
                    <a:cubicBezTo>
                      <a:pt x="132" y="91"/>
                      <a:pt x="132" y="92"/>
                      <a:pt x="133" y="92"/>
                    </a:cubicBezTo>
                    <a:cubicBezTo>
                      <a:pt x="134" y="94"/>
                      <a:pt x="135" y="95"/>
                      <a:pt x="138" y="96"/>
                    </a:cubicBezTo>
                    <a:cubicBezTo>
                      <a:pt x="144" y="96"/>
                      <a:pt x="144" y="96"/>
                      <a:pt x="144" y="96"/>
                    </a:cubicBezTo>
                    <a:cubicBezTo>
                      <a:pt x="141" y="91"/>
                      <a:pt x="141" y="91"/>
                      <a:pt x="141" y="91"/>
                    </a:cubicBezTo>
                    <a:cubicBezTo>
                      <a:pt x="142" y="87"/>
                      <a:pt x="144" y="82"/>
                      <a:pt x="144" y="78"/>
                    </a:cubicBezTo>
                    <a:cubicBezTo>
                      <a:pt x="146" y="72"/>
                      <a:pt x="148" y="66"/>
                      <a:pt x="150" y="60"/>
                    </a:cubicBezTo>
                    <a:cubicBezTo>
                      <a:pt x="150" y="59"/>
                      <a:pt x="150" y="59"/>
                      <a:pt x="150" y="59"/>
                    </a:cubicBezTo>
                    <a:lnTo>
                      <a:pt x="150" y="57"/>
                    </a:ln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57" name="Freeform 54">
                <a:extLst>
                  <a:ext uri="{FF2B5EF4-FFF2-40B4-BE49-F238E27FC236}">
                    <a16:creationId xmlns:a16="http://schemas.microsoft.com/office/drawing/2014/main" id="{1E02F1DE-2745-7E30-BB73-7F9D1FC83F50}"/>
                  </a:ext>
                </a:extLst>
              </p:cNvPr>
              <p:cNvSpPr>
                <a:spLocks/>
              </p:cNvSpPr>
              <p:nvPr/>
            </p:nvSpPr>
            <p:spPr bwMode="auto">
              <a:xfrm>
                <a:off x="21044189" y="10616661"/>
                <a:ext cx="872634" cy="849713"/>
              </a:xfrm>
              <a:custGeom>
                <a:avLst/>
                <a:gdLst>
                  <a:gd name="T0" fmla="*/ 830066 w 123"/>
                  <a:gd name="T1" fmla="*/ 51498 h 132"/>
                  <a:gd name="T2" fmla="*/ 780404 w 123"/>
                  <a:gd name="T3" fmla="*/ 0 h 132"/>
                  <a:gd name="T4" fmla="*/ 723648 w 123"/>
                  <a:gd name="T5" fmla="*/ 19312 h 132"/>
                  <a:gd name="T6" fmla="*/ 681080 w 123"/>
                  <a:gd name="T7" fmla="*/ 32186 h 132"/>
                  <a:gd name="T8" fmla="*/ 645607 w 123"/>
                  <a:gd name="T9" fmla="*/ 25749 h 132"/>
                  <a:gd name="T10" fmla="*/ 560472 w 123"/>
                  <a:gd name="T11" fmla="*/ 70809 h 132"/>
                  <a:gd name="T12" fmla="*/ 510810 w 123"/>
                  <a:gd name="T13" fmla="*/ 64372 h 132"/>
                  <a:gd name="T14" fmla="*/ 454053 w 123"/>
                  <a:gd name="T15" fmla="*/ 90121 h 132"/>
                  <a:gd name="T16" fmla="*/ 432770 w 123"/>
                  <a:gd name="T17" fmla="*/ 109433 h 132"/>
                  <a:gd name="T18" fmla="*/ 418581 w 123"/>
                  <a:gd name="T19" fmla="*/ 109433 h 132"/>
                  <a:gd name="T20" fmla="*/ 383108 w 123"/>
                  <a:gd name="T21" fmla="*/ 115870 h 132"/>
                  <a:gd name="T22" fmla="*/ 333446 w 123"/>
                  <a:gd name="T23" fmla="*/ 122307 h 132"/>
                  <a:gd name="T24" fmla="*/ 283783 w 123"/>
                  <a:gd name="T25" fmla="*/ 122307 h 132"/>
                  <a:gd name="T26" fmla="*/ 262500 w 123"/>
                  <a:gd name="T27" fmla="*/ 135182 h 132"/>
                  <a:gd name="T28" fmla="*/ 205743 w 123"/>
                  <a:gd name="T29" fmla="*/ 302549 h 132"/>
                  <a:gd name="T30" fmla="*/ 241216 w 123"/>
                  <a:gd name="T31" fmla="*/ 321861 h 132"/>
                  <a:gd name="T32" fmla="*/ 305067 w 123"/>
                  <a:gd name="T33" fmla="*/ 308987 h 132"/>
                  <a:gd name="T34" fmla="*/ 312162 w 123"/>
                  <a:gd name="T35" fmla="*/ 315424 h 132"/>
                  <a:gd name="T36" fmla="*/ 283783 w 123"/>
                  <a:gd name="T37" fmla="*/ 328298 h 132"/>
                  <a:gd name="T38" fmla="*/ 248310 w 123"/>
                  <a:gd name="T39" fmla="*/ 321861 h 132"/>
                  <a:gd name="T40" fmla="*/ 170270 w 123"/>
                  <a:gd name="T41" fmla="*/ 379796 h 132"/>
                  <a:gd name="T42" fmla="*/ 21284 w 123"/>
                  <a:gd name="T43" fmla="*/ 663034 h 132"/>
                  <a:gd name="T44" fmla="*/ 85135 w 123"/>
                  <a:gd name="T45" fmla="*/ 766029 h 132"/>
                  <a:gd name="T46" fmla="*/ 99324 w 123"/>
                  <a:gd name="T47" fmla="*/ 785341 h 132"/>
                  <a:gd name="T48" fmla="*/ 163175 w 123"/>
                  <a:gd name="T49" fmla="*/ 843276 h 132"/>
                  <a:gd name="T50" fmla="*/ 255405 w 123"/>
                  <a:gd name="T51" fmla="*/ 823964 h 132"/>
                  <a:gd name="T52" fmla="*/ 283783 w 123"/>
                  <a:gd name="T53" fmla="*/ 791778 h 132"/>
                  <a:gd name="T54" fmla="*/ 305067 w 123"/>
                  <a:gd name="T55" fmla="*/ 759592 h 132"/>
                  <a:gd name="T56" fmla="*/ 347635 w 123"/>
                  <a:gd name="T57" fmla="*/ 669471 h 132"/>
                  <a:gd name="T58" fmla="*/ 368918 w 123"/>
                  <a:gd name="T59" fmla="*/ 617973 h 132"/>
                  <a:gd name="T60" fmla="*/ 390202 w 123"/>
                  <a:gd name="T61" fmla="*/ 534289 h 132"/>
                  <a:gd name="T62" fmla="*/ 397297 w 123"/>
                  <a:gd name="T63" fmla="*/ 476354 h 132"/>
                  <a:gd name="T64" fmla="*/ 489526 w 123"/>
                  <a:gd name="T65" fmla="*/ 431294 h 132"/>
                  <a:gd name="T66" fmla="*/ 539188 w 123"/>
                  <a:gd name="T67" fmla="*/ 411982 h 132"/>
                  <a:gd name="T68" fmla="*/ 624324 w 123"/>
                  <a:gd name="T69" fmla="*/ 347610 h 132"/>
                  <a:gd name="T70" fmla="*/ 709459 w 123"/>
                  <a:gd name="T71" fmla="*/ 263926 h 132"/>
                  <a:gd name="T72" fmla="*/ 808783 w 123"/>
                  <a:gd name="T73" fmla="*/ 167368 h 132"/>
                  <a:gd name="T74" fmla="*/ 844256 w 123"/>
                  <a:gd name="T75" fmla="*/ 57935 h 1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32">
                    <a:moveTo>
                      <a:pt x="119" y="9"/>
                    </a:moveTo>
                    <a:cubicBezTo>
                      <a:pt x="118" y="8"/>
                      <a:pt x="117" y="8"/>
                      <a:pt x="117" y="8"/>
                    </a:cubicBezTo>
                    <a:cubicBezTo>
                      <a:pt x="116" y="7"/>
                      <a:pt x="116" y="6"/>
                      <a:pt x="116" y="5"/>
                    </a:cubicBezTo>
                    <a:cubicBezTo>
                      <a:pt x="115" y="3"/>
                      <a:pt x="114" y="0"/>
                      <a:pt x="110" y="0"/>
                    </a:cubicBezTo>
                    <a:cubicBezTo>
                      <a:pt x="109" y="0"/>
                      <a:pt x="109" y="0"/>
                      <a:pt x="108" y="0"/>
                    </a:cubicBezTo>
                    <a:cubicBezTo>
                      <a:pt x="105" y="0"/>
                      <a:pt x="104" y="2"/>
                      <a:pt x="102" y="3"/>
                    </a:cubicBezTo>
                    <a:cubicBezTo>
                      <a:pt x="100" y="4"/>
                      <a:pt x="99" y="5"/>
                      <a:pt x="97" y="5"/>
                    </a:cubicBezTo>
                    <a:cubicBezTo>
                      <a:pt x="97" y="5"/>
                      <a:pt x="96" y="5"/>
                      <a:pt x="96" y="5"/>
                    </a:cubicBezTo>
                    <a:cubicBezTo>
                      <a:pt x="94" y="4"/>
                      <a:pt x="94" y="4"/>
                      <a:pt x="94" y="4"/>
                    </a:cubicBezTo>
                    <a:cubicBezTo>
                      <a:pt x="93" y="4"/>
                      <a:pt x="92" y="4"/>
                      <a:pt x="91" y="4"/>
                    </a:cubicBezTo>
                    <a:cubicBezTo>
                      <a:pt x="88" y="4"/>
                      <a:pt x="85" y="5"/>
                      <a:pt x="83" y="8"/>
                    </a:cubicBezTo>
                    <a:cubicBezTo>
                      <a:pt x="80" y="11"/>
                      <a:pt x="80" y="11"/>
                      <a:pt x="79" y="11"/>
                    </a:cubicBezTo>
                    <a:cubicBezTo>
                      <a:pt x="78" y="11"/>
                      <a:pt x="77" y="11"/>
                      <a:pt x="76" y="10"/>
                    </a:cubicBezTo>
                    <a:cubicBezTo>
                      <a:pt x="74" y="10"/>
                      <a:pt x="73" y="10"/>
                      <a:pt x="72" y="10"/>
                    </a:cubicBezTo>
                    <a:cubicBezTo>
                      <a:pt x="69" y="10"/>
                      <a:pt x="67" y="10"/>
                      <a:pt x="66" y="12"/>
                    </a:cubicBezTo>
                    <a:cubicBezTo>
                      <a:pt x="65" y="13"/>
                      <a:pt x="64" y="14"/>
                      <a:pt x="64" y="14"/>
                    </a:cubicBezTo>
                    <a:cubicBezTo>
                      <a:pt x="64" y="15"/>
                      <a:pt x="64" y="15"/>
                      <a:pt x="63" y="15"/>
                    </a:cubicBezTo>
                    <a:cubicBezTo>
                      <a:pt x="63" y="16"/>
                      <a:pt x="62" y="17"/>
                      <a:pt x="61" y="17"/>
                    </a:cubicBezTo>
                    <a:cubicBezTo>
                      <a:pt x="60" y="17"/>
                      <a:pt x="60" y="17"/>
                      <a:pt x="60" y="17"/>
                    </a:cubicBezTo>
                    <a:cubicBezTo>
                      <a:pt x="59" y="17"/>
                      <a:pt x="59" y="17"/>
                      <a:pt x="59" y="17"/>
                    </a:cubicBezTo>
                    <a:cubicBezTo>
                      <a:pt x="58" y="17"/>
                      <a:pt x="57" y="17"/>
                      <a:pt x="57" y="18"/>
                    </a:cubicBezTo>
                    <a:cubicBezTo>
                      <a:pt x="56" y="18"/>
                      <a:pt x="55" y="18"/>
                      <a:pt x="54" y="18"/>
                    </a:cubicBezTo>
                    <a:cubicBezTo>
                      <a:pt x="53" y="19"/>
                      <a:pt x="52" y="19"/>
                      <a:pt x="52" y="19"/>
                    </a:cubicBezTo>
                    <a:cubicBezTo>
                      <a:pt x="50" y="19"/>
                      <a:pt x="48" y="19"/>
                      <a:pt x="47" y="19"/>
                    </a:cubicBezTo>
                    <a:cubicBezTo>
                      <a:pt x="45" y="19"/>
                      <a:pt x="43" y="19"/>
                      <a:pt x="42" y="19"/>
                    </a:cubicBezTo>
                    <a:cubicBezTo>
                      <a:pt x="41" y="19"/>
                      <a:pt x="40" y="19"/>
                      <a:pt x="40" y="19"/>
                    </a:cubicBezTo>
                    <a:cubicBezTo>
                      <a:pt x="38" y="19"/>
                      <a:pt x="38" y="19"/>
                      <a:pt x="38" y="19"/>
                    </a:cubicBezTo>
                    <a:cubicBezTo>
                      <a:pt x="37" y="21"/>
                      <a:pt x="37" y="21"/>
                      <a:pt x="37" y="21"/>
                    </a:cubicBezTo>
                    <a:cubicBezTo>
                      <a:pt x="34" y="27"/>
                      <a:pt x="33" y="33"/>
                      <a:pt x="32" y="38"/>
                    </a:cubicBezTo>
                    <a:cubicBezTo>
                      <a:pt x="31" y="41"/>
                      <a:pt x="30" y="44"/>
                      <a:pt x="29" y="47"/>
                    </a:cubicBezTo>
                    <a:cubicBezTo>
                      <a:pt x="27" y="54"/>
                      <a:pt x="27" y="54"/>
                      <a:pt x="27" y="54"/>
                    </a:cubicBezTo>
                    <a:cubicBezTo>
                      <a:pt x="34" y="50"/>
                      <a:pt x="34" y="50"/>
                      <a:pt x="34" y="50"/>
                    </a:cubicBezTo>
                    <a:cubicBezTo>
                      <a:pt x="35" y="49"/>
                      <a:pt x="37" y="49"/>
                      <a:pt x="38" y="49"/>
                    </a:cubicBezTo>
                    <a:cubicBezTo>
                      <a:pt x="40" y="48"/>
                      <a:pt x="41" y="48"/>
                      <a:pt x="43" y="48"/>
                    </a:cubicBezTo>
                    <a:cubicBezTo>
                      <a:pt x="44" y="47"/>
                      <a:pt x="44" y="47"/>
                      <a:pt x="45" y="46"/>
                    </a:cubicBezTo>
                    <a:cubicBezTo>
                      <a:pt x="45" y="47"/>
                      <a:pt x="44" y="48"/>
                      <a:pt x="44" y="49"/>
                    </a:cubicBezTo>
                    <a:cubicBezTo>
                      <a:pt x="43" y="50"/>
                      <a:pt x="43" y="51"/>
                      <a:pt x="42" y="52"/>
                    </a:cubicBezTo>
                    <a:cubicBezTo>
                      <a:pt x="42" y="52"/>
                      <a:pt x="41" y="52"/>
                      <a:pt x="40" y="51"/>
                    </a:cubicBezTo>
                    <a:cubicBezTo>
                      <a:pt x="39" y="51"/>
                      <a:pt x="37" y="50"/>
                      <a:pt x="36" y="50"/>
                    </a:cubicBezTo>
                    <a:cubicBezTo>
                      <a:pt x="35" y="50"/>
                      <a:pt x="35" y="50"/>
                      <a:pt x="35" y="50"/>
                    </a:cubicBezTo>
                    <a:cubicBezTo>
                      <a:pt x="30" y="51"/>
                      <a:pt x="28" y="55"/>
                      <a:pt x="26" y="57"/>
                    </a:cubicBezTo>
                    <a:cubicBezTo>
                      <a:pt x="25" y="58"/>
                      <a:pt x="25" y="59"/>
                      <a:pt x="24" y="59"/>
                    </a:cubicBezTo>
                    <a:cubicBezTo>
                      <a:pt x="23" y="60"/>
                      <a:pt x="22" y="62"/>
                      <a:pt x="21" y="63"/>
                    </a:cubicBezTo>
                    <a:cubicBezTo>
                      <a:pt x="12" y="74"/>
                      <a:pt x="0" y="88"/>
                      <a:pt x="3" y="103"/>
                    </a:cubicBezTo>
                    <a:cubicBezTo>
                      <a:pt x="4" y="107"/>
                      <a:pt x="6" y="111"/>
                      <a:pt x="9" y="116"/>
                    </a:cubicBezTo>
                    <a:cubicBezTo>
                      <a:pt x="10" y="117"/>
                      <a:pt x="11" y="118"/>
                      <a:pt x="12" y="119"/>
                    </a:cubicBezTo>
                    <a:cubicBezTo>
                      <a:pt x="12" y="120"/>
                      <a:pt x="13" y="120"/>
                      <a:pt x="13" y="121"/>
                    </a:cubicBezTo>
                    <a:cubicBezTo>
                      <a:pt x="13" y="121"/>
                      <a:pt x="14" y="121"/>
                      <a:pt x="14" y="122"/>
                    </a:cubicBezTo>
                    <a:cubicBezTo>
                      <a:pt x="14" y="123"/>
                      <a:pt x="14" y="124"/>
                      <a:pt x="15" y="125"/>
                    </a:cubicBezTo>
                    <a:cubicBezTo>
                      <a:pt x="17" y="128"/>
                      <a:pt x="21" y="130"/>
                      <a:pt x="23" y="131"/>
                    </a:cubicBezTo>
                    <a:cubicBezTo>
                      <a:pt x="25" y="132"/>
                      <a:pt x="26" y="132"/>
                      <a:pt x="28" y="132"/>
                    </a:cubicBezTo>
                    <a:cubicBezTo>
                      <a:pt x="31" y="132"/>
                      <a:pt x="34" y="131"/>
                      <a:pt x="36" y="128"/>
                    </a:cubicBezTo>
                    <a:cubicBezTo>
                      <a:pt x="37" y="127"/>
                      <a:pt x="38" y="126"/>
                      <a:pt x="39" y="125"/>
                    </a:cubicBezTo>
                    <a:cubicBezTo>
                      <a:pt x="39" y="124"/>
                      <a:pt x="39" y="123"/>
                      <a:pt x="40" y="123"/>
                    </a:cubicBezTo>
                    <a:cubicBezTo>
                      <a:pt x="40" y="122"/>
                      <a:pt x="41" y="122"/>
                      <a:pt x="41" y="121"/>
                    </a:cubicBezTo>
                    <a:cubicBezTo>
                      <a:pt x="42" y="120"/>
                      <a:pt x="43" y="119"/>
                      <a:pt x="43" y="118"/>
                    </a:cubicBezTo>
                    <a:cubicBezTo>
                      <a:pt x="45" y="115"/>
                      <a:pt x="47" y="111"/>
                      <a:pt x="49" y="106"/>
                    </a:cubicBezTo>
                    <a:cubicBezTo>
                      <a:pt x="49" y="105"/>
                      <a:pt x="49" y="105"/>
                      <a:pt x="49" y="104"/>
                    </a:cubicBezTo>
                    <a:cubicBezTo>
                      <a:pt x="50" y="102"/>
                      <a:pt x="50" y="100"/>
                      <a:pt x="51" y="98"/>
                    </a:cubicBezTo>
                    <a:cubicBezTo>
                      <a:pt x="52" y="97"/>
                      <a:pt x="52" y="97"/>
                      <a:pt x="52" y="96"/>
                    </a:cubicBezTo>
                    <a:cubicBezTo>
                      <a:pt x="54" y="94"/>
                      <a:pt x="55" y="91"/>
                      <a:pt x="55" y="88"/>
                    </a:cubicBezTo>
                    <a:cubicBezTo>
                      <a:pt x="55" y="86"/>
                      <a:pt x="55" y="84"/>
                      <a:pt x="55" y="83"/>
                    </a:cubicBezTo>
                    <a:cubicBezTo>
                      <a:pt x="54" y="82"/>
                      <a:pt x="54" y="82"/>
                      <a:pt x="54" y="81"/>
                    </a:cubicBezTo>
                    <a:cubicBezTo>
                      <a:pt x="54" y="77"/>
                      <a:pt x="54" y="75"/>
                      <a:pt x="56" y="74"/>
                    </a:cubicBezTo>
                    <a:cubicBezTo>
                      <a:pt x="60" y="72"/>
                      <a:pt x="63" y="70"/>
                      <a:pt x="66" y="68"/>
                    </a:cubicBezTo>
                    <a:cubicBezTo>
                      <a:pt x="69" y="67"/>
                      <a:pt x="69" y="67"/>
                      <a:pt x="69" y="67"/>
                    </a:cubicBezTo>
                    <a:cubicBezTo>
                      <a:pt x="70" y="66"/>
                      <a:pt x="71" y="66"/>
                      <a:pt x="72" y="65"/>
                    </a:cubicBezTo>
                    <a:cubicBezTo>
                      <a:pt x="74" y="65"/>
                      <a:pt x="75" y="65"/>
                      <a:pt x="76" y="64"/>
                    </a:cubicBezTo>
                    <a:cubicBezTo>
                      <a:pt x="79" y="63"/>
                      <a:pt x="82" y="60"/>
                      <a:pt x="84" y="58"/>
                    </a:cubicBezTo>
                    <a:cubicBezTo>
                      <a:pt x="85" y="56"/>
                      <a:pt x="87" y="55"/>
                      <a:pt x="88" y="54"/>
                    </a:cubicBezTo>
                    <a:cubicBezTo>
                      <a:pt x="92" y="51"/>
                      <a:pt x="94" y="48"/>
                      <a:pt x="97" y="44"/>
                    </a:cubicBezTo>
                    <a:cubicBezTo>
                      <a:pt x="98" y="43"/>
                      <a:pt x="99" y="42"/>
                      <a:pt x="100" y="41"/>
                    </a:cubicBezTo>
                    <a:cubicBezTo>
                      <a:pt x="104" y="36"/>
                      <a:pt x="108" y="31"/>
                      <a:pt x="113" y="27"/>
                    </a:cubicBezTo>
                    <a:cubicBezTo>
                      <a:pt x="113" y="27"/>
                      <a:pt x="114" y="26"/>
                      <a:pt x="114" y="26"/>
                    </a:cubicBezTo>
                    <a:cubicBezTo>
                      <a:pt x="119" y="21"/>
                      <a:pt x="123" y="18"/>
                      <a:pt x="123" y="14"/>
                    </a:cubicBezTo>
                    <a:cubicBezTo>
                      <a:pt x="123" y="11"/>
                      <a:pt x="120" y="10"/>
                      <a:pt x="119" y="9"/>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58" name="Freeform 55">
                <a:extLst>
                  <a:ext uri="{FF2B5EF4-FFF2-40B4-BE49-F238E27FC236}">
                    <a16:creationId xmlns:a16="http://schemas.microsoft.com/office/drawing/2014/main" id="{2AE9EB57-AB80-C680-54F3-D660FBD93024}"/>
                  </a:ext>
                </a:extLst>
              </p:cNvPr>
              <p:cNvSpPr>
                <a:spLocks/>
              </p:cNvSpPr>
              <p:nvPr/>
            </p:nvSpPr>
            <p:spPr bwMode="auto">
              <a:xfrm>
                <a:off x="21476503" y="10157815"/>
                <a:ext cx="106744" cy="167515"/>
              </a:xfrm>
              <a:custGeom>
                <a:avLst/>
                <a:gdLst>
                  <a:gd name="T0" fmla="*/ 99628 w 15"/>
                  <a:gd name="T1" fmla="*/ 12886 h 26"/>
                  <a:gd name="T2" fmla="*/ 71163 w 15"/>
                  <a:gd name="T3" fmla="*/ 0 h 26"/>
                  <a:gd name="T4" fmla="*/ 64046 w 15"/>
                  <a:gd name="T5" fmla="*/ 0 h 26"/>
                  <a:gd name="T6" fmla="*/ 0 w 15"/>
                  <a:gd name="T7" fmla="*/ 128858 h 26"/>
                  <a:gd name="T8" fmla="*/ 35581 w 15"/>
                  <a:gd name="T9" fmla="*/ 167515 h 26"/>
                  <a:gd name="T10" fmla="*/ 42698 w 15"/>
                  <a:gd name="T11" fmla="*/ 167515 h 26"/>
                  <a:gd name="T12" fmla="*/ 42698 w 15"/>
                  <a:gd name="T13" fmla="*/ 167515 h 26"/>
                  <a:gd name="T14" fmla="*/ 64046 w 15"/>
                  <a:gd name="T15" fmla="*/ 128858 h 26"/>
                  <a:gd name="T16" fmla="*/ 64046 w 15"/>
                  <a:gd name="T17" fmla="*/ 128858 h 26"/>
                  <a:gd name="T18" fmla="*/ 85395 w 15"/>
                  <a:gd name="T19" fmla="*/ 70872 h 26"/>
                  <a:gd name="T20" fmla="*/ 85395 w 15"/>
                  <a:gd name="T21" fmla="*/ 64429 h 26"/>
                  <a:gd name="T22" fmla="*/ 99628 w 15"/>
                  <a:gd name="T23" fmla="*/ 12886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 h="26">
                    <a:moveTo>
                      <a:pt x="14" y="2"/>
                    </a:moveTo>
                    <a:cubicBezTo>
                      <a:pt x="14" y="2"/>
                      <a:pt x="13" y="0"/>
                      <a:pt x="10" y="0"/>
                    </a:cubicBezTo>
                    <a:cubicBezTo>
                      <a:pt x="9" y="0"/>
                      <a:pt x="9" y="0"/>
                      <a:pt x="9" y="0"/>
                    </a:cubicBezTo>
                    <a:cubicBezTo>
                      <a:pt x="3" y="1"/>
                      <a:pt x="0" y="15"/>
                      <a:pt x="0" y="20"/>
                    </a:cubicBezTo>
                    <a:cubicBezTo>
                      <a:pt x="1" y="26"/>
                      <a:pt x="4" y="26"/>
                      <a:pt x="5" y="26"/>
                    </a:cubicBezTo>
                    <a:cubicBezTo>
                      <a:pt x="6" y="26"/>
                      <a:pt x="6" y="26"/>
                      <a:pt x="6" y="26"/>
                    </a:cubicBezTo>
                    <a:cubicBezTo>
                      <a:pt x="6" y="26"/>
                      <a:pt x="6" y="26"/>
                      <a:pt x="6" y="26"/>
                    </a:cubicBezTo>
                    <a:cubicBezTo>
                      <a:pt x="10" y="26"/>
                      <a:pt x="10" y="22"/>
                      <a:pt x="9" y="20"/>
                    </a:cubicBezTo>
                    <a:cubicBezTo>
                      <a:pt x="9" y="20"/>
                      <a:pt x="9" y="20"/>
                      <a:pt x="9" y="20"/>
                    </a:cubicBezTo>
                    <a:cubicBezTo>
                      <a:pt x="10" y="16"/>
                      <a:pt x="10" y="14"/>
                      <a:pt x="12" y="11"/>
                    </a:cubicBezTo>
                    <a:cubicBezTo>
                      <a:pt x="12" y="11"/>
                      <a:pt x="12" y="11"/>
                      <a:pt x="12" y="10"/>
                    </a:cubicBezTo>
                    <a:cubicBezTo>
                      <a:pt x="13" y="8"/>
                      <a:pt x="15" y="5"/>
                      <a:pt x="14" y="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59" name="Freeform 56">
                <a:extLst>
                  <a:ext uri="{FF2B5EF4-FFF2-40B4-BE49-F238E27FC236}">
                    <a16:creationId xmlns:a16="http://schemas.microsoft.com/office/drawing/2014/main" id="{82DD2A24-2222-BF79-4D7C-A0F6CB74B137}"/>
                  </a:ext>
                </a:extLst>
              </p:cNvPr>
              <p:cNvSpPr>
                <a:spLocks/>
              </p:cNvSpPr>
              <p:nvPr/>
            </p:nvSpPr>
            <p:spPr bwMode="auto">
              <a:xfrm>
                <a:off x="21815416" y="8810413"/>
                <a:ext cx="1304948" cy="1223587"/>
              </a:xfrm>
              <a:custGeom>
                <a:avLst/>
                <a:gdLst>
                  <a:gd name="T0" fmla="*/ 1255303 w 184"/>
                  <a:gd name="T1" fmla="*/ 669753 h 190"/>
                  <a:gd name="T2" fmla="*/ 1170198 w 184"/>
                  <a:gd name="T3" fmla="*/ 643993 h 190"/>
                  <a:gd name="T4" fmla="*/ 1141830 w 184"/>
                  <a:gd name="T5" fmla="*/ 689073 h 190"/>
                  <a:gd name="T6" fmla="*/ 1113461 w 184"/>
                  <a:gd name="T7" fmla="*/ 521634 h 190"/>
                  <a:gd name="T8" fmla="*/ 1035448 w 184"/>
                  <a:gd name="T9" fmla="*/ 573154 h 190"/>
                  <a:gd name="T10" fmla="*/ 1014172 w 184"/>
                  <a:gd name="T11" fmla="*/ 624673 h 190"/>
                  <a:gd name="T12" fmla="*/ 999987 w 184"/>
                  <a:gd name="T13" fmla="*/ 624673 h 190"/>
                  <a:gd name="T14" fmla="*/ 1007079 w 184"/>
                  <a:gd name="T15" fmla="*/ 540954 h 190"/>
                  <a:gd name="T16" fmla="*/ 929066 w 184"/>
                  <a:gd name="T17" fmla="*/ 457235 h 190"/>
                  <a:gd name="T18" fmla="*/ 907790 w 184"/>
                  <a:gd name="T19" fmla="*/ 521634 h 190"/>
                  <a:gd name="T20" fmla="*/ 907790 w 184"/>
                  <a:gd name="T21" fmla="*/ 547394 h 190"/>
                  <a:gd name="T22" fmla="*/ 851053 w 184"/>
                  <a:gd name="T23" fmla="*/ 476555 h 190"/>
                  <a:gd name="T24" fmla="*/ 822685 w 184"/>
                  <a:gd name="T25" fmla="*/ 360636 h 190"/>
                  <a:gd name="T26" fmla="*/ 645382 w 184"/>
                  <a:gd name="T27" fmla="*/ 379956 h 190"/>
                  <a:gd name="T28" fmla="*/ 574461 w 184"/>
                  <a:gd name="T29" fmla="*/ 457235 h 190"/>
                  <a:gd name="T30" fmla="*/ 517724 w 184"/>
                  <a:gd name="T31" fmla="*/ 444355 h 190"/>
                  <a:gd name="T32" fmla="*/ 446803 w 184"/>
                  <a:gd name="T33" fmla="*/ 470115 h 190"/>
                  <a:gd name="T34" fmla="*/ 397158 w 184"/>
                  <a:gd name="T35" fmla="*/ 470115 h 190"/>
                  <a:gd name="T36" fmla="*/ 411342 w 184"/>
                  <a:gd name="T37" fmla="*/ 431475 h 190"/>
                  <a:gd name="T38" fmla="*/ 340421 w 184"/>
                  <a:gd name="T39" fmla="*/ 360636 h 190"/>
                  <a:gd name="T40" fmla="*/ 283684 w 184"/>
                  <a:gd name="T41" fmla="*/ 399276 h 190"/>
                  <a:gd name="T42" fmla="*/ 241132 w 184"/>
                  <a:gd name="T43" fmla="*/ 489435 h 190"/>
                  <a:gd name="T44" fmla="*/ 219855 w 184"/>
                  <a:gd name="T45" fmla="*/ 367076 h 190"/>
                  <a:gd name="T46" fmla="*/ 212763 w 184"/>
                  <a:gd name="T47" fmla="*/ 225398 h 190"/>
                  <a:gd name="T48" fmla="*/ 219855 w 184"/>
                  <a:gd name="T49" fmla="*/ 77279 h 190"/>
                  <a:gd name="T50" fmla="*/ 212763 w 184"/>
                  <a:gd name="T51" fmla="*/ 6440 h 190"/>
                  <a:gd name="T52" fmla="*/ 120566 w 184"/>
                  <a:gd name="T53" fmla="*/ 32200 h 190"/>
                  <a:gd name="T54" fmla="*/ 85105 w 184"/>
                  <a:gd name="T55" fmla="*/ 45080 h 190"/>
                  <a:gd name="T56" fmla="*/ 35461 w 184"/>
                  <a:gd name="T57" fmla="*/ 115919 h 190"/>
                  <a:gd name="T58" fmla="*/ 0 w 184"/>
                  <a:gd name="T59" fmla="*/ 225398 h 190"/>
                  <a:gd name="T60" fmla="*/ 21276 w 184"/>
                  <a:gd name="T61" fmla="*/ 302677 h 190"/>
                  <a:gd name="T62" fmla="*/ 14184 w 184"/>
                  <a:gd name="T63" fmla="*/ 412156 h 190"/>
                  <a:gd name="T64" fmla="*/ 21276 w 184"/>
                  <a:gd name="T65" fmla="*/ 508755 h 190"/>
                  <a:gd name="T66" fmla="*/ 49645 w 184"/>
                  <a:gd name="T67" fmla="*/ 656873 h 190"/>
                  <a:gd name="T68" fmla="*/ 106382 w 184"/>
                  <a:gd name="T69" fmla="*/ 766352 h 190"/>
                  <a:gd name="T70" fmla="*/ 56737 w 184"/>
                  <a:gd name="T71" fmla="*/ 792112 h 190"/>
                  <a:gd name="T72" fmla="*/ 92197 w 184"/>
                  <a:gd name="T73" fmla="*/ 946670 h 190"/>
                  <a:gd name="T74" fmla="*/ 78013 w 184"/>
                  <a:gd name="T75" fmla="*/ 1036829 h 190"/>
                  <a:gd name="T76" fmla="*/ 148934 w 184"/>
                  <a:gd name="T77" fmla="*/ 1223587 h 190"/>
                  <a:gd name="T78" fmla="*/ 368790 w 184"/>
                  <a:gd name="T79" fmla="*/ 1088348 h 190"/>
                  <a:gd name="T80" fmla="*/ 588645 w 184"/>
                  <a:gd name="T81" fmla="*/ 978870 h 190"/>
                  <a:gd name="T82" fmla="*/ 617013 w 184"/>
                  <a:gd name="T83" fmla="*/ 946670 h 190"/>
                  <a:gd name="T84" fmla="*/ 659566 w 184"/>
                  <a:gd name="T85" fmla="*/ 927350 h 190"/>
                  <a:gd name="T86" fmla="*/ 709211 w 184"/>
                  <a:gd name="T87" fmla="*/ 972430 h 190"/>
                  <a:gd name="T88" fmla="*/ 787224 w 184"/>
                  <a:gd name="T89" fmla="*/ 940230 h 190"/>
                  <a:gd name="T90" fmla="*/ 744671 w 184"/>
                  <a:gd name="T91" fmla="*/ 1023949 h 190"/>
                  <a:gd name="T92" fmla="*/ 744671 w 184"/>
                  <a:gd name="T93" fmla="*/ 1088348 h 190"/>
                  <a:gd name="T94" fmla="*/ 843961 w 184"/>
                  <a:gd name="T95" fmla="*/ 1069029 h 190"/>
                  <a:gd name="T96" fmla="*/ 907790 w 184"/>
                  <a:gd name="T97" fmla="*/ 1023949 h 190"/>
                  <a:gd name="T98" fmla="*/ 914882 w 184"/>
                  <a:gd name="T99" fmla="*/ 946670 h 190"/>
                  <a:gd name="T100" fmla="*/ 957435 w 184"/>
                  <a:gd name="T101" fmla="*/ 785672 h 190"/>
                  <a:gd name="T102" fmla="*/ 1028356 w 184"/>
                  <a:gd name="T103" fmla="*/ 882271 h 190"/>
                  <a:gd name="T104" fmla="*/ 1134737 w 184"/>
                  <a:gd name="T105" fmla="*/ 888711 h 190"/>
                  <a:gd name="T106" fmla="*/ 1191474 w 184"/>
                  <a:gd name="T107" fmla="*/ 946670 h 190"/>
                  <a:gd name="T108" fmla="*/ 1248211 w 184"/>
                  <a:gd name="T109" fmla="*/ 901590 h 1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4" h="190">
                    <a:moveTo>
                      <a:pt x="181" y="128"/>
                    </a:moveTo>
                    <a:cubicBezTo>
                      <a:pt x="181" y="127"/>
                      <a:pt x="180" y="126"/>
                      <a:pt x="180" y="126"/>
                    </a:cubicBezTo>
                    <a:cubicBezTo>
                      <a:pt x="177" y="119"/>
                      <a:pt x="177" y="114"/>
                      <a:pt x="177" y="106"/>
                    </a:cubicBezTo>
                    <a:cubicBezTo>
                      <a:pt x="177" y="104"/>
                      <a:pt x="177" y="104"/>
                      <a:pt x="177" y="104"/>
                    </a:cubicBezTo>
                    <a:cubicBezTo>
                      <a:pt x="178" y="101"/>
                      <a:pt x="178" y="98"/>
                      <a:pt x="178" y="96"/>
                    </a:cubicBezTo>
                    <a:cubicBezTo>
                      <a:pt x="178" y="95"/>
                      <a:pt x="177" y="92"/>
                      <a:pt x="172" y="92"/>
                    </a:cubicBezTo>
                    <a:cubicBezTo>
                      <a:pt x="172" y="92"/>
                      <a:pt x="168" y="92"/>
                      <a:pt x="167" y="94"/>
                    </a:cubicBezTo>
                    <a:cubicBezTo>
                      <a:pt x="165" y="95"/>
                      <a:pt x="165" y="98"/>
                      <a:pt x="165" y="100"/>
                    </a:cubicBezTo>
                    <a:cubicBezTo>
                      <a:pt x="165" y="100"/>
                      <a:pt x="165" y="100"/>
                      <a:pt x="164" y="101"/>
                    </a:cubicBezTo>
                    <a:cubicBezTo>
                      <a:pt x="164" y="102"/>
                      <a:pt x="164" y="102"/>
                      <a:pt x="164" y="102"/>
                    </a:cubicBezTo>
                    <a:cubicBezTo>
                      <a:pt x="164" y="106"/>
                      <a:pt x="163" y="107"/>
                      <a:pt x="162" y="107"/>
                    </a:cubicBezTo>
                    <a:cubicBezTo>
                      <a:pt x="161" y="107"/>
                      <a:pt x="161" y="107"/>
                      <a:pt x="161" y="107"/>
                    </a:cubicBezTo>
                    <a:cubicBezTo>
                      <a:pt x="159" y="105"/>
                      <a:pt x="159" y="99"/>
                      <a:pt x="159" y="97"/>
                    </a:cubicBezTo>
                    <a:cubicBezTo>
                      <a:pt x="159" y="91"/>
                      <a:pt x="159" y="91"/>
                      <a:pt x="159" y="91"/>
                    </a:cubicBezTo>
                    <a:cubicBezTo>
                      <a:pt x="159" y="91"/>
                      <a:pt x="159" y="90"/>
                      <a:pt x="159" y="90"/>
                    </a:cubicBezTo>
                    <a:cubicBezTo>
                      <a:pt x="160" y="87"/>
                      <a:pt x="160" y="83"/>
                      <a:pt x="157" y="81"/>
                    </a:cubicBezTo>
                    <a:cubicBezTo>
                      <a:pt x="156" y="81"/>
                      <a:pt x="155" y="80"/>
                      <a:pt x="154" y="80"/>
                    </a:cubicBezTo>
                    <a:cubicBezTo>
                      <a:pt x="152" y="80"/>
                      <a:pt x="150" y="81"/>
                      <a:pt x="149" y="82"/>
                    </a:cubicBezTo>
                    <a:cubicBezTo>
                      <a:pt x="147" y="83"/>
                      <a:pt x="147" y="86"/>
                      <a:pt x="146" y="87"/>
                    </a:cubicBezTo>
                    <a:cubicBezTo>
                      <a:pt x="146" y="88"/>
                      <a:pt x="146" y="89"/>
                      <a:pt x="146" y="89"/>
                    </a:cubicBezTo>
                    <a:cubicBezTo>
                      <a:pt x="146" y="90"/>
                      <a:pt x="146" y="90"/>
                      <a:pt x="146" y="90"/>
                    </a:cubicBezTo>
                    <a:cubicBezTo>
                      <a:pt x="146" y="90"/>
                      <a:pt x="145" y="90"/>
                      <a:pt x="145" y="91"/>
                    </a:cubicBezTo>
                    <a:cubicBezTo>
                      <a:pt x="145" y="91"/>
                      <a:pt x="144" y="92"/>
                      <a:pt x="144" y="93"/>
                    </a:cubicBezTo>
                    <a:cubicBezTo>
                      <a:pt x="143" y="94"/>
                      <a:pt x="143" y="96"/>
                      <a:pt x="143" y="97"/>
                    </a:cubicBezTo>
                    <a:cubicBezTo>
                      <a:pt x="143" y="100"/>
                      <a:pt x="144" y="102"/>
                      <a:pt x="145" y="105"/>
                    </a:cubicBezTo>
                    <a:cubicBezTo>
                      <a:pt x="145" y="104"/>
                      <a:pt x="145" y="104"/>
                      <a:pt x="144" y="104"/>
                    </a:cubicBezTo>
                    <a:cubicBezTo>
                      <a:pt x="143" y="102"/>
                      <a:pt x="142" y="100"/>
                      <a:pt x="141" y="98"/>
                    </a:cubicBezTo>
                    <a:cubicBezTo>
                      <a:pt x="141" y="98"/>
                      <a:pt x="141" y="98"/>
                      <a:pt x="141" y="97"/>
                    </a:cubicBezTo>
                    <a:cubicBezTo>
                      <a:pt x="141" y="97"/>
                      <a:pt x="141" y="96"/>
                      <a:pt x="141" y="96"/>
                    </a:cubicBezTo>
                    <a:cubicBezTo>
                      <a:pt x="141" y="95"/>
                      <a:pt x="141" y="94"/>
                      <a:pt x="141" y="94"/>
                    </a:cubicBezTo>
                    <a:cubicBezTo>
                      <a:pt x="141" y="93"/>
                      <a:pt x="140" y="93"/>
                      <a:pt x="140" y="92"/>
                    </a:cubicBezTo>
                    <a:cubicBezTo>
                      <a:pt x="140" y="90"/>
                      <a:pt x="141" y="87"/>
                      <a:pt x="142" y="84"/>
                    </a:cubicBezTo>
                    <a:cubicBezTo>
                      <a:pt x="143" y="83"/>
                      <a:pt x="143" y="83"/>
                      <a:pt x="143" y="83"/>
                    </a:cubicBezTo>
                    <a:cubicBezTo>
                      <a:pt x="145" y="77"/>
                      <a:pt x="147" y="72"/>
                      <a:pt x="145" y="68"/>
                    </a:cubicBezTo>
                    <a:cubicBezTo>
                      <a:pt x="144" y="67"/>
                      <a:pt x="143" y="66"/>
                      <a:pt x="140" y="66"/>
                    </a:cubicBezTo>
                    <a:cubicBezTo>
                      <a:pt x="137" y="66"/>
                      <a:pt x="133" y="68"/>
                      <a:pt x="131" y="71"/>
                    </a:cubicBezTo>
                    <a:cubicBezTo>
                      <a:pt x="130" y="73"/>
                      <a:pt x="130" y="75"/>
                      <a:pt x="130" y="76"/>
                    </a:cubicBezTo>
                    <a:cubicBezTo>
                      <a:pt x="129" y="77"/>
                      <a:pt x="129" y="78"/>
                      <a:pt x="129" y="78"/>
                    </a:cubicBezTo>
                    <a:cubicBezTo>
                      <a:pt x="129" y="79"/>
                      <a:pt x="129" y="79"/>
                      <a:pt x="129" y="79"/>
                    </a:cubicBezTo>
                    <a:cubicBezTo>
                      <a:pt x="129" y="80"/>
                      <a:pt x="128" y="80"/>
                      <a:pt x="128" y="81"/>
                    </a:cubicBezTo>
                    <a:cubicBezTo>
                      <a:pt x="128" y="82"/>
                      <a:pt x="128" y="83"/>
                      <a:pt x="128" y="84"/>
                    </a:cubicBezTo>
                    <a:cubicBezTo>
                      <a:pt x="128" y="84"/>
                      <a:pt x="128" y="84"/>
                      <a:pt x="128" y="84"/>
                    </a:cubicBezTo>
                    <a:cubicBezTo>
                      <a:pt x="128" y="84"/>
                      <a:pt x="128" y="84"/>
                      <a:pt x="128" y="84"/>
                    </a:cubicBezTo>
                    <a:cubicBezTo>
                      <a:pt x="128" y="85"/>
                      <a:pt x="128" y="85"/>
                      <a:pt x="128" y="85"/>
                    </a:cubicBezTo>
                    <a:cubicBezTo>
                      <a:pt x="128" y="84"/>
                      <a:pt x="128" y="83"/>
                      <a:pt x="128" y="83"/>
                    </a:cubicBezTo>
                    <a:cubicBezTo>
                      <a:pt x="127" y="80"/>
                      <a:pt x="127" y="78"/>
                      <a:pt x="125" y="76"/>
                    </a:cubicBezTo>
                    <a:cubicBezTo>
                      <a:pt x="124" y="74"/>
                      <a:pt x="122" y="74"/>
                      <a:pt x="121" y="74"/>
                    </a:cubicBezTo>
                    <a:cubicBezTo>
                      <a:pt x="120" y="74"/>
                      <a:pt x="120" y="74"/>
                      <a:pt x="120" y="74"/>
                    </a:cubicBezTo>
                    <a:cubicBezTo>
                      <a:pt x="117" y="73"/>
                      <a:pt x="117" y="72"/>
                      <a:pt x="116" y="67"/>
                    </a:cubicBezTo>
                    <a:cubicBezTo>
                      <a:pt x="116" y="67"/>
                      <a:pt x="116" y="67"/>
                      <a:pt x="116" y="67"/>
                    </a:cubicBezTo>
                    <a:cubicBezTo>
                      <a:pt x="116" y="65"/>
                      <a:pt x="116" y="64"/>
                      <a:pt x="116" y="63"/>
                    </a:cubicBezTo>
                    <a:cubicBezTo>
                      <a:pt x="116" y="61"/>
                      <a:pt x="117" y="59"/>
                      <a:pt x="116" y="56"/>
                    </a:cubicBezTo>
                    <a:cubicBezTo>
                      <a:pt x="113" y="51"/>
                      <a:pt x="108" y="50"/>
                      <a:pt x="104" y="50"/>
                    </a:cubicBezTo>
                    <a:cubicBezTo>
                      <a:pt x="104" y="50"/>
                      <a:pt x="104" y="50"/>
                      <a:pt x="103" y="50"/>
                    </a:cubicBezTo>
                    <a:cubicBezTo>
                      <a:pt x="98" y="50"/>
                      <a:pt x="95" y="52"/>
                      <a:pt x="93" y="56"/>
                    </a:cubicBezTo>
                    <a:cubicBezTo>
                      <a:pt x="92" y="58"/>
                      <a:pt x="92" y="59"/>
                      <a:pt x="91" y="59"/>
                    </a:cubicBezTo>
                    <a:cubicBezTo>
                      <a:pt x="90" y="59"/>
                      <a:pt x="90" y="59"/>
                      <a:pt x="90" y="60"/>
                    </a:cubicBezTo>
                    <a:cubicBezTo>
                      <a:pt x="88" y="60"/>
                      <a:pt x="86" y="60"/>
                      <a:pt x="84" y="62"/>
                    </a:cubicBezTo>
                    <a:cubicBezTo>
                      <a:pt x="82" y="64"/>
                      <a:pt x="82" y="67"/>
                      <a:pt x="81" y="69"/>
                    </a:cubicBezTo>
                    <a:cubicBezTo>
                      <a:pt x="81" y="70"/>
                      <a:pt x="81" y="71"/>
                      <a:pt x="81" y="71"/>
                    </a:cubicBezTo>
                    <a:cubicBezTo>
                      <a:pt x="80" y="72"/>
                      <a:pt x="80" y="73"/>
                      <a:pt x="80" y="73"/>
                    </a:cubicBezTo>
                    <a:cubicBezTo>
                      <a:pt x="80" y="73"/>
                      <a:pt x="79" y="73"/>
                      <a:pt x="79" y="72"/>
                    </a:cubicBezTo>
                    <a:cubicBezTo>
                      <a:pt x="78" y="71"/>
                      <a:pt x="76" y="70"/>
                      <a:pt x="74" y="69"/>
                    </a:cubicBezTo>
                    <a:cubicBezTo>
                      <a:pt x="73" y="69"/>
                      <a:pt x="73" y="69"/>
                      <a:pt x="73" y="69"/>
                    </a:cubicBezTo>
                    <a:cubicBezTo>
                      <a:pt x="72" y="69"/>
                      <a:pt x="70" y="70"/>
                      <a:pt x="69" y="71"/>
                    </a:cubicBezTo>
                    <a:cubicBezTo>
                      <a:pt x="69" y="71"/>
                      <a:pt x="69" y="71"/>
                      <a:pt x="69" y="71"/>
                    </a:cubicBezTo>
                    <a:cubicBezTo>
                      <a:pt x="68" y="71"/>
                      <a:pt x="67" y="72"/>
                      <a:pt x="67" y="72"/>
                    </a:cubicBezTo>
                    <a:cubicBezTo>
                      <a:pt x="65" y="72"/>
                      <a:pt x="64" y="73"/>
                      <a:pt x="63" y="73"/>
                    </a:cubicBezTo>
                    <a:cubicBezTo>
                      <a:pt x="62" y="74"/>
                      <a:pt x="61" y="74"/>
                      <a:pt x="60" y="74"/>
                    </a:cubicBezTo>
                    <a:cubicBezTo>
                      <a:pt x="60" y="74"/>
                      <a:pt x="59" y="74"/>
                      <a:pt x="59" y="74"/>
                    </a:cubicBezTo>
                    <a:cubicBezTo>
                      <a:pt x="58" y="74"/>
                      <a:pt x="57" y="74"/>
                      <a:pt x="56" y="73"/>
                    </a:cubicBezTo>
                    <a:cubicBezTo>
                      <a:pt x="56" y="73"/>
                      <a:pt x="56" y="73"/>
                      <a:pt x="56" y="73"/>
                    </a:cubicBezTo>
                    <a:cubicBezTo>
                      <a:pt x="56" y="73"/>
                      <a:pt x="56" y="73"/>
                      <a:pt x="56" y="73"/>
                    </a:cubicBezTo>
                    <a:cubicBezTo>
                      <a:pt x="56" y="72"/>
                      <a:pt x="56" y="71"/>
                      <a:pt x="56" y="70"/>
                    </a:cubicBezTo>
                    <a:cubicBezTo>
                      <a:pt x="57" y="70"/>
                      <a:pt x="57" y="69"/>
                      <a:pt x="57" y="69"/>
                    </a:cubicBezTo>
                    <a:cubicBezTo>
                      <a:pt x="57" y="68"/>
                      <a:pt x="57" y="68"/>
                      <a:pt x="58" y="67"/>
                    </a:cubicBezTo>
                    <a:cubicBezTo>
                      <a:pt x="59" y="65"/>
                      <a:pt x="61" y="60"/>
                      <a:pt x="57" y="57"/>
                    </a:cubicBezTo>
                    <a:cubicBezTo>
                      <a:pt x="55" y="56"/>
                      <a:pt x="53" y="56"/>
                      <a:pt x="52" y="56"/>
                    </a:cubicBezTo>
                    <a:cubicBezTo>
                      <a:pt x="50" y="56"/>
                      <a:pt x="50" y="56"/>
                      <a:pt x="50" y="56"/>
                    </a:cubicBezTo>
                    <a:cubicBezTo>
                      <a:pt x="49" y="56"/>
                      <a:pt x="48" y="56"/>
                      <a:pt x="48" y="56"/>
                    </a:cubicBezTo>
                    <a:cubicBezTo>
                      <a:pt x="47" y="56"/>
                      <a:pt x="44" y="56"/>
                      <a:pt x="43" y="58"/>
                    </a:cubicBezTo>
                    <a:cubicBezTo>
                      <a:pt x="42" y="59"/>
                      <a:pt x="42" y="60"/>
                      <a:pt x="42" y="60"/>
                    </a:cubicBezTo>
                    <a:cubicBezTo>
                      <a:pt x="42" y="61"/>
                      <a:pt x="41" y="61"/>
                      <a:pt x="41" y="61"/>
                    </a:cubicBezTo>
                    <a:cubicBezTo>
                      <a:pt x="41" y="61"/>
                      <a:pt x="41" y="61"/>
                      <a:pt x="40" y="62"/>
                    </a:cubicBezTo>
                    <a:cubicBezTo>
                      <a:pt x="38" y="62"/>
                      <a:pt x="35" y="63"/>
                      <a:pt x="35" y="67"/>
                    </a:cubicBezTo>
                    <a:cubicBezTo>
                      <a:pt x="34" y="68"/>
                      <a:pt x="34" y="69"/>
                      <a:pt x="34" y="70"/>
                    </a:cubicBezTo>
                    <a:cubicBezTo>
                      <a:pt x="34" y="72"/>
                      <a:pt x="34" y="74"/>
                      <a:pt x="34" y="76"/>
                    </a:cubicBezTo>
                    <a:cubicBezTo>
                      <a:pt x="34" y="76"/>
                      <a:pt x="34" y="76"/>
                      <a:pt x="34" y="76"/>
                    </a:cubicBezTo>
                    <a:cubicBezTo>
                      <a:pt x="34" y="77"/>
                      <a:pt x="34" y="78"/>
                      <a:pt x="33" y="79"/>
                    </a:cubicBezTo>
                    <a:cubicBezTo>
                      <a:pt x="33" y="78"/>
                      <a:pt x="32" y="76"/>
                      <a:pt x="32" y="74"/>
                    </a:cubicBezTo>
                    <a:cubicBezTo>
                      <a:pt x="31" y="70"/>
                      <a:pt x="31" y="66"/>
                      <a:pt x="31" y="62"/>
                    </a:cubicBezTo>
                    <a:cubicBezTo>
                      <a:pt x="31" y="60"/>
                      <a:pt x="31" y="59"/>
                      <a:pt x="31" y="57"/>
                    </a:cubicBezTo>
                    <a:cubicBezTo>
                      <a:pt x="31" y="56"/>
                      <a:pt x="32" y="54"/>
                      <a:pt x="32" y="53"/>
                    </a:cubicBezTo>
                    <a:cubicBezTo>
                      <a:pt x="32" y="50"/>
                      <a:pt x="32" y="47"/>
                      <a:pt x="32" y="44"/>
                    </a:cubicBezTo>
                    <a:cubicBezTo>
                      <a:pt x="31" y="42"/>
                      <a:pt x="31" y="39"/>
                      <a:pt x="30" y="37"/>
                    </a:cubicBezTo>
                    <a:cubicBezTo>
                      <a:pt x="29" y="37"/>
                      <a:pt x="29" y="36"/>
                      <a:pt x="30" y="35"/>
                    </a:cubicBezTo>
                    <a:cubicBezTo>
                      <a:pt x="33" y="32"/>
                      <a:pt x="33" y="27"/>
                      <a:pt x="32" y="23"/>
                    </a:cubicBezTo>
                    <a:cubicBezTo>
                      <a:pt x="32" y="19"/>
                      <a:pt x="29" y="17"/>
                      <a:pt x="25" y="17"/>
                    </a:cubicBezTo>
                    <a:cubicBezTo>
                      <a:pt x="26" y="16"/>
                      <a:pt x="27" y="16"/>
                      <a:pt x="27" y="16"/>
                    </a:cubicBezTo>
                    <a:cubicBezTo>
                      <a:pt x="29" y="15"/>
                      <a:pt x="31" y="14"/>
                      <a:pt x="31" y="12"/>
                    </a:cubicBezTo>
                    <a:cubicBezTo>
                      <a:pt x="32" y="11"/>
                      <a:pt x="32" y="9"/>
                      <a:pt x="32" y="8"/>
                    </a:cubicBezTo>
                    <a:cubicBezTo>
                      <a:pt x="32" y="8"/>
                      <a:pt x="31" y="7"/>
                      <a:pt x="31" y="7"/>
                    </a:cubicBezTo>
                    <a:cubicBezTo>
                      <a:pt x="31" y="7"/>
                      <a:pt x="32" y="7"/>
                      <a:pt x="32" y="6"/>
                    </a:cubicBezTo>
                    <a:cubicBezTo>
                      <a:pt x="32" y="6"/>
                      <a:pt x="32" y="3"/>
                      <a:pt x="30" y="1"/>
                    </a:cubicBezTo>
                    <a:cubicBezTo>
                      <a:pt x="28" y="0"/>
                      <a:pt x="27" y="0"/>
                      <a:pt x="26" y="0"/>
                    </a:cubicBezTo>
                    <a:cubicBezTo>
                      <a:pt x="23" y="0"/>
                      <a:pt x="21" y="1"/>
                      <a:pt x="19" y="2"/>
                    </a:cubicBezTo>
                    <a:cubicBezTo>
                      <a:pt x="18" y="3"/>
                      <a:pt x="18" y="4"/>
                      <a:pt x="17" y="5"/>
                    </a:cubicBezTo>
                    <a:cubicBezTo>
                      <a:pt x="17" y="5"/>
                      <a:pt x="17" y="5"/>
                      <a:pt x="17" y="5"/>
                    </a:cubicBezTo>
                    <a:cubicBezTo>
                      <a:pt x="17" y="5"/>
                      <a:pt x="17" y="5"/>
                      <a:pt x="17" y="5"/>
                    </a:cubicBezTo>
                    <a:cubicBezTo>
                      <a:pt x="17" y="5"/>
                      <a:pt x="17" y="5"/>
                      <a:pt x="16" y="5"/>
                    </a:cubicBezTo>
                    <a:cubicBezTo>
                      <a:pt x="15" y="5"/>
                      <a:pt x="14" y="5"/>
                      <a:pt x="13" y="6"/>
                    </a:cubicBezTo>
                    <a:cubicBezTo>
                      <a:pt x="13" y="6"/>
                      <a:pt x="12" y="7"/>
                      <a:pt x="12" y="7"/>
                    </a:cubicBezTo>
                    <a:cubicBezTo>
                      <a:pt x="11" y="8"/>
                      <a:pt x="10" y="9"/>
                      <a:pt x="10" y="10"/>
                    </a:cubicBezTo>
                    <a:cubicBezTo>
                      <a:pt x="9" y="11"/>
                      <a:pt x="9" y="11"/>
                      <a:pt x="9" y="11"/>
                    </a:cubicBezTo>
                    <a:cubicBezTo>
                      <a:pt x="8" y="13"/>
                      <a:pt x="7" y="15"/>
                      <a:pt x="6" y="16"/>
                    </a:cubicBezTo>
                    <a:cubicBezTo>
                      <a:pt x="6" y="16"/>
                      <a:pt x="5" y="17"/>
                      <a:pt x="5" y="18"/>
                    </a:cubicBezTo>
                    <a:cubicBezTo>
                      <a:pt x="3" y="19"/>
                      <a:pt x="2" y="20"/>
                      <a:pt x="1" y="21"/>
                    </a:cubicBezTo>
                    <a:cubicBezTo>
                      <a:pt x="0" y="23"/>
                      <a:pt x="0" y="26"/>
                      <a:pt x="0" y="27"/>
                    </a:cubicBezTo>
                    <a:cubicBezTo>
                      <a:pt x="0" y="28"/>
                      <a:pt x="0" y="30"/>
                      <a:pt x="0" y="30"/>
                    </a:cubicBezTo>
                    <a:cubicBezTo>
                      <a:pt x="0" y="32"/>
                      <a:pt x="0" y="34"/>
                      <a:pt x="0" y="35"/>
                    </a:cubicBezTo>
                    <a:cubicBezTo>
                      <a:pt x="0" y="36"/>
                      <a:pt x="0" y="37"/>
                      <a:pt x="0" y="37"/>
                    </a:cubicBezTo>
                    <a:cubicBezTo>
                      <a:pt x="0" y="38"/>
                      <a:pt x="0" y="38"/>
                      <a:pt x="0" y="38"/>
                    </a:cubicBezTo>
                    <a:cubicBezTo>
                      <a:pt x="0" y="39"/>
                      <a:pt x="0" y="41"/>
                      <a:pt x="1" y="43"/>
                    </a:cubicBezTo>
                    <a:cubicBezTo>
                      <a:pt x="2" y="44"/>
                      <a:pt x="3" y="45"/>
                      <a:pt x="3" y="47"/>
                    </a:cubicBezTo>
                    <a:cubicBezTo>
                      <a:pt x="3" y="48"/>
                      <a:pt x="3" y="49"/>
                      <a:pt x="2" y="50"/>
                    </a:cubicBezTo>
                    <a:cubicBezTo>
                      <a:pt x="1" y="52"/>
                      <a:pt x="1" y="54"/>
                      <a:pt x="1" y="56"/>
                    </a:cubicBezTo>
                    <a:cubicBezTo>
                      <a:pt x="0" y="59"/>
                      <a:pt x="1" y="61"/>
                      <a:pt x="1" y="62"/>
                    </a:cubicBezTo>
                    <a:cubicBezTo>
                      <a:pt x="1" y="63"/>
                      <a:pt x="1" y="64"/>
                      <a:pt x="2" y="64"/>
                    </a:cubicBezTo>
                    <a:cubicBezTo>
                      <a:pt x="2" y="66"/>
                      <a:pt x="2" y="68"/>
                      <a:pt x="2" y="70"/>
                    </a:cubicBezTo>
                    <a:cubicBezTo>
                      <a:pt x="2" y="71"/>
                      <a:pt x="2" y="71"/>
                      <a:pt x="2" y="71"/>
                    </a:cubicBezTo>
                    <a:cubicBezTo>
                      <a:pt x="2" y="73"/>
                      <a:pt x="3" y="75"/>
                      <a:pt x="3" y="77"/>
                    </a:cubicBezTo>
                    <a:cubicBezTo>
                      <a:pt x="3" y="77"/>
                      <a:pt x="3" y="78"/>
                      <a:pt x="3" y="79"/>
                    </a:cubicBezTo>
                    <a:cubicBezTo>
                      <a:pt x="4" y="82"/>
                      <a:pt x="4" y="85"/>
                      <a:pt x="4" y="88"/>
                    </a:cubicBezTo>
                    <a:cubicBezTo>
                      <a:pt x="4" y="89"/>
                      <a:pt x="4" y="90"/>
                      <a:pt x="4" y="91"/>
                    </a:cubicBezTo>
                    <a:cubicBezTo>
                      <a:pt x="4" y="94"/>
                      <a:pt x="5" y="97"/>
                      <a:pt x="6" y="100"/>
                    </a:cubicBezTo>
                    <a:cubicBezTo>
                      <a:pt x="6" y="101"/>
                      <a:pt x="7" y="101"/>
                      <a:pt x="7" y="102"/>
                    </a:cubicBezTo>
                    <a:cubicBezTo>
                      <a:pt x="6" y="102"/>
                      <a:pt x="6" y="103"/>
                      <a:pt x="5" y="104"/>
                    </a:cubicBezTo>
                    <a:cubicBezTo>
                      <a:pt x="3" y="107"/>
                      <a:pt x="3" y="113"/>
                      <a:pt x="6" y="116"/>
                    </a:cubicBezTo>
                    <a:cubicBezTo>
                      <a:pt x="8" y="118"/>
                      <a:pt x="11" y="118"/>
                      <a:pt x="13" y="118"/>
                    </a:cubicBezTo>
                    <a:cubicBezTo>
                      <a:pt x="14" y="118"/>
                      <a:pt x="15" y="118"/>
                      <a:pt x="15" y="119"/>
                    </a:cubicBezTo>
                    <a:cubicBezTo>
                      <a:pt x="16" y="119"/>
                      <a:pt x="16" y="120"/>
                      <a:pt x="16" y="121"/>
                    </a:cubicBezTo>
                    <a:cubicBezTo>
                      <a:pt x="16" y="121"/>
                      <a:pt x="16" y="121"/>
                      <a:pt x="15" y="121"/>
                    </a:cubicBezTo>
                    <a:cubicBezTo>
                      <a:pt x="15" y="121"/>
                      <a:pt x="14" y="121"/>
                      <a:pt x="14" y="121"/>
                    </a:cubicBezTo>
                    <a:cubicBezTo>
                      <a:pt x="11" y="121"/>
                      <a:pt x="10" y="122"/>
                      <a:pt x="8" y="123"/>
                    </a:cubicBezTo>
                    <a:cubicBezTo>
                      <a:pt x="4" y="127"/>
                      <a:pt x="4" y="132"/>
                      <a:pt x="4" y="135"/>
                    </a:cubicBezTo>
                    <a:cubicBezTo>
                      <a:pt x="4" y="135"/>
                      <a:pt x="4" y="135"/>
                      <a:pt x="4" y="136"/>
                    </a:cubicBezTo>
                    <a:cubicBezTo>
                      <a:pt x="4" y="137"/>
                      <a:pt x="4" y="138"/>
                      <a:pt x="4" y="140"/>
                    </a:cubicBezTo>
                    <a:cubicBezTo>
                      <a:pt x="5" y="143"/>
                      <a:pt x="10" y="147"/>
                      <a:pt x="13" y="147"/>
                    </a:cubicBezTo>
                    <a:cubicBezTo>
                      <a:pt x="13" y="147"/>
                      <a:pt x="14" y="147"/>
                      <a:pt x="14" y="147"/>
                    </a:cubicBezTo>
                    <a:cubicBezTo>
                      <a:pt x="14" y="147"/>
                      <a:pt x="14" y="147"/>
                      <a:pt x="15" y="147"/>
                    </a:cubicBezTo>
                    <a:cubicBezTo>
                      <a:pt x="15" y="147"/>
                      <a:pt x="15" y="148"/>
                      <a:pt x="15" y="148"/>
                    </a:cubicBezTo>
                    <a:cubicBezTo>
                      <a:pt x="15" y="152"/>
                      <a:pt x="13" y="157"/>
                      <a:pt x="11" y="161"/>
                    </a:cubicBezTo>
                    <a:cubicBezTo>
                      <a:pt x="10" y="162"/>
                      <a:pt x="9" y="163"/>
                      <a:pt x="9" y="164"/>
                    </a:cubicBezTo>
                    <a:cubicBezTo>
                      <a:pt x="6" y="170"/>
                      <a:pt x="5" y="179"/>
                      <a:pt x="9" y="185"/>
                    </a:cubicBezTo>
                    <a:cubicBezTo>
                      <a:pt x="10" y="187"/>
                      <a:pt x="13" y="190"/>
                      <a:pt x="19" y="190"/>
                    </a:cubicBezTo>
                    <a:cubicBezTo>
                      <a:pt x="19" y="190"/>
                      <a:pt x="20" y="190"/>
                      <a:pt x="21" y="190"/>
                    </a:cubicBezTo>
                    <a:cubicBezTo>
                      <a:pt x="26" y="190"/>
                      <a:pt x="29" y="186"/>
                      <a:pt x="32" y="182"/>
                    </a:cubicBezTo>
                    <a:cubicBezTo>
                      <a:pt x="32" y="182"/>
                      <a:pt x="33" y="181"/>
                      <a:pt x="33" y="181"/>
                    </a:cubicBezTo>
                    <a:cubicBezTo>
                      <a:pt x="36" y="177"/>
                      <a:pt x="39" y="175"/>
                      <a:pt x="43" y="173"/>
                    </a:cubicBezTo>
                    <a:cubicBezTo>
                      <a:pt x="46" y="172"/>
                      <a:pt x="48" y="171"/>
                      <a:pt x="52" y="169"/>
                    </a:cubicBezTo>
                    <a:cubicBezTo>
                      <a:pt x="54" y="169"/>
                      <a:pt x="57" y="168"/>
                      <a:pt x="59" y="167"/>
                    </a:cubicBezTo>
                    <a:cubicBezTo>
                      <a:pt x="62" y="166"/>
                      <a:pt x="65" y="165"/>
                      <a:pt x="68" y="164"/>
                    </a:cubicBezTo>
                    <a:cubicBezTo>
                      <a:pt x="73" y="163"/>
                      <a:pt x="78" y="161"/>
                      <a:pt x="81" y="156"/>
                    </a:cubicBezTo>
                    <a:cubicBezTo>
                      <a:pt x="82" y="155"/>
                      <a:pt x="82" y="153"/>
                      <a:pt x="83" y="152"/>
                    </a:cubicBezTo>
                    <a:cubicBezTo>
                      <a:pt x="83" y="152"/>
                      <a:pt x="83" y="151"/>
                      <a:pt x="84" y="151"/>
                    </a:cubicBezTo>
                    <a:cubicBezTo>
                      <a:pt x="84" y="150"/>
                      <a:pt x="84" y="150"/>
                      <a:pt x="84" y="150"/>
                    </a:cubicBezTo>
                    <a:cubicBezTo>
                      <a:pt x="85" y="148"/>
                      <a:pt x="85" y="148"/>
                      <a:pt x="86" y="148"/>
                    </a:cubicBezTo>
                    <a:cubicBezTo>
                      <a:pt x="86" y="147"/>
                      <a:pt x="87" y="147"/>
                      <a:pt x="87" y="147"/>
                    </a:cubicBezTo>
                    <a:cubicBezTo>
                      <a:pt x="88" y="147"/>
                      <a:pt x="89" y="147"/>
                      <a:pt x="89" y="146"/>
                    </a:cubicBezTo>
                    <a:cubicBezTo>
                      <a:pt x="91" y="145"/>
                      <a:pt x="92" y="144"/>
                      <a:pt x="92" y="144"/>
                    </a:cubicBezTo>
                    <a:cubicBezTo>
                      <a:pt x="92" y="143"/>
                      <a:pt x="93" y="143"/>
                      <a:pt x="93" y="143"/>
                    </a:cubicBezTo>
                    <a:cubicBezTo>
                      <a:pt x="93" y="143"/>
                      <a:pt x="93" y="144"/>
                      <a:pt x="93" y="144"/>
                    </a:cubicBezTo>
                    <a:cubicBezTo>
                      <a:pt x="93" y="145"/>
                      <a:pt x="93" y="145"/>
                      <a:pt x="93" y="145"/>
                    </a:cubicBezTo>
                    <a:cubicBezTo>
                      <a:pt x="93" y="146"/>
                      <a:pt x="93" y="149"/>
                      <a:pt x="96" y="150"/>
                    </a:cubicBezTo>
                    <a:cubicBezTo>
                      <a:pt x="96" y="151"/>
                      <a:pt x="97" y="151"/>
                      <a:pt x="98" y="151"/>
                    </a:cubicBezTo>
                    <a:cubicBezTo>
                      <a:pt x="99" y="151"/>
                      <a:pt x="99" y="151"/>
                      <a:pt x="100" y="151"/>
                    </a:cubicBezTo>
                    <a:cubicBezTo>
                      <a:pt x="100" y="151"/>
                      <a:pt x="100" y="151"/>
                      <a:pt x="100" y="151"/>
                    </a:cubicBezTo>
                    <a:cubicBezTo>
                      <a:pt x="104" y="151"/>
                      <a:pt x="108" y="149"/>
                      <a:pt x="110" y="146"/>
                    </a:cubicBezTo>
                    <a:cubicBezTo>
                      <a:pt x="110" y="145"/>
                      <a:pt x="110" y="145"/>
                      <a:pt x="110" y="145"/>
                    </a:cubicBezTo>
                    <a:cubicBezTo>
                      <a:pt x="111" y="146"/>
                      <a:pt x="111" y="146"/>
                      <a:pt x="111" y="146"/>
                    </a:cubicBezTo>
                    <a:cubicBezTo>
                      <a:pt x="112" y="147"/>
                      <a:pt x="113" y="147"/>
                      <a:pt x="113" y="147"/>
                    </a:cubicBezTo>
                    <a:cubicBezTo>
                      <a:pt x="113" y="148"/>
                      <a:pt x="113" y="149"/>
                      <a:pt x="111" y="151"/>
                    </a:cubicBezTo>
                    <a:cubicBezTo>
                      <a:pt x="110" y="153"/>
                      <a:pt x="109" y="155"/>
                      <a:pt x="107" y="157"/>
                    </a:cubicBezTo>
                    <a:cubicBezTo>
                      <a:pt x="107" y="158"/>
                      <a:pt x="106" y="158"/>
                      <a:pt x="105" y="159"/>
                    </a:cubicBezTo>
                    <a:cubicBezTo>
                      <a:pt x="104" y="162"/>
                      <a:pt x="104" y="163"/>
                      <a:pt x="104" y="165"/>
                    </a:cubicBezTo>
                    <a:cubicBezTo>
                      <a:pt x="105" y="166"/>
                      <a:pt x="105" y="166"/>
                      <a:pt x="105" y="166"/>
                    </a:cubicBezTo>
                    <a:cubicBezTo>
                      <a:pt x="105" y="166"/>
                      <a:pt x="105" y="166"/>
                      <a:pt x="105" y="167"/>
                    </a:cubicBezTo>
                    <a:cubicBezTo>
                      <a:pt x="105" y="167"/>
                      <a:pt x="105" y="168"/>
                      <a:pt x="105" y="169"/>
                    </a:cubicBezTo>
                    <a:cubicBezTo>
                      <a:pt x="105" y="171"/>
                      <a:pt x="107" y="172"/>
                      <a:pt x="110" y="172"/>
                    </a:cubicBezTo>
                    <a:cubicBezTo>
                      <a:pt x="112" y="172"/>
                      <a:pt x="114" y="172"/>
                      <a:pt x="115" y="171"/>
                    </a:cubicBezTo>
                    <a:cubicBezTo>
                      <a:pt x="116" y="170"/>
                      <a:pt x="117" y="169"/>
                      <a:pt x="118" y="168"/>
                    </a:cubicBezTo>
                    <a:cubicBezTo>
                      <a:pt x="118" y="167"/>
                      <a:pt x="119" y="167"/>
                      <a:pt x="119" y="166"/>
                    </a:cubicBezTo>
                    <a:cubicBezTo>
                      <a:pt x="120" y="166"/>
                      <a:pt x="121" y="166"/>
                      <a:pt x="121" y="166"/>
                    </a:cubicBezTo>
                    <a:cubicBezTo>
                      <a:pt x="123" y="166"/>
                      <a:pt x="125" y="165"/>
                      <a:pt x="126" y="164"/>
                    </a:cubicBezTo>
                    <a:cubicBezTo>
                      <a:pt x="127" y="162"/>
                      <a:pt x="128" y="161"/>
                      <a:pt x="128" y="160"/>
                    </a:cubicBezTo>
                    <a:cubicBezTo>
                      <a:pt x="128" y="159"/>
                      <a:pt x="128" y="159"/>
                      <a:pt x="128" y="159"/>
                    </a:cubicBezTo>
                    <a:cubicBezTo>
                      <a:pt x="128" y="158"/>
                      <a:pt x="129" y="157"/>
                      <a:pt x="129" y="156"/>
                    </a:cubicBezTo>
                    <a:cubicBezTo>
                      <a:pt x="129" y="155"/>
                      <a:pt x="129" y="155"/>
                      <a:pt x="129" y="155"/>
                    </a:cubicBezTo>
                    <a:cubicBezTo>
                      <a:pt x="129" y="154"/>
                      <a:pt x="129" y="153"/>
                      <a:pt x="130" y="152"/>
                    </a:cubicBezTo>
                    <a:cubicBezTo>
                      <a:pt x="130" y="150"/>
                      <a:pt x="129" y="149"/>
                      <a:pt x="129" y="147"/>
                    </a:cubicBezTo>
                    <a:cubicBezTo>
                      <a:pt x="129" y="147"/>
                      <a:pt x="128" y="147"/>
                      <a:pt x="128" y="146"/>
                    </a:cubicBezTo>
                    <a:cubicBezTo>
                      <a:pt x="127" y="142"/>
                      <a:pt x="127" y="138"/>
                      <a:pt x="129" y="135"/>
                    </a:cubicBezTo>
                    <a:cubicBezTo>
                      <a:pt x="130" y="134"/>
                      <a:pt x="131" y="133"/>
                      <a:pt x="131" y="132"/>
                    </a:cubicBezTo>
                    <a:cubicBezTo>
                      <a:pt x="133" y="130"/>
                      <a:pt x="135" y="127"/>
                      <a:pt x="135" y="122"/>
                    </a:cubicBezTo>
                    <a:cubicBezTo>
                      <a:pt x="135" y="121"/>
                      <a:pt x="135" y="120"/>
                      <a:pt x="135" y="118"/>
                    </a:cubicBezTo>
                    <a:cubicBezTo>
                      <a:pt x="134" y="117"/>
                      <a:pt x="134" y="116"/>
                      <a:pt x="134" y="115"/>
                    </a:cubicBezTo>
                    <a:cubicBezTo>
                      <a:pt x="134" y="115"/>
                      <a:pt x="134" y="115"/>
                      <a:pt x="134" y="115"/>
                    </a:cubicBezTo>
                    <a:cubicBezTo>
                      <a:pt x="142" y="116"/>
                      <a:pt x="145" y="130"/>
                      <a:pt x="145" y="137"/>
                    </a:cubicBezTo>
                    <a:cubicBezTo>
                      <a:pt x="145" y="141"/>
                      <a:pt x="147" y="148"/>
                      <a:pt x="152" y="148"/>
                    </a:cubicBezTo>
                    <a:cubicBezTo>
                      <a:pt x="154" y="148"/>
                      <a:pt x="156" y="146"/>
                      <a:pt x="158" y="143"/>
                    </a:cubicBezTo>
                    <a:cubicBezTo>
                      <a:pt x="159" y="141"/>
                      <a:pt x="159" y="140"/>
                      <a:pt x="160" y="138"/>
                    </a:cubicBezTo>
                    <a:cubicBezTo>
                      <a:pt x="160" y="138"/>
                      <a:pt x="160" y="138"/>
                      <a:pt x="160" y="138"/>
                    </a:cubicBezTo>
                    <a:cubicBezTo>
                      <a:pt x="160" y="139"/>
                      <a:pt x="161" y="140"/>
                      <a:pt x="161" y="140"/>
                    </a:cubicBezTo>
                    <a:cubicBezTo>
                      <a:pt x="162" y="140"/>
                      <a:pt x="162" y="141"/>
                      <a:pt x="162" y="141"/>
                    </a:cubicBezTo>
                    <a:cubicBezTo>
                      <a:pt x="162" y="142"/>
                      <a:pt x="162" y="142"/>
                      <a:pt x="162" y="143"/>
                    </a:cubicBezTo>
                    <a:cubicBezTo>
                      <a:pt x="163" y="145"/>
                      <a:pt x="166" y="147"/>
                      <a:pt x="168" y="147"/>
                    </a:cubicBezTo>
                    <a:cubicBezTo>
                      <a:pt x="170" y="147"/>
                      <a:pt x="172" y="147"/>
                      <a:pt x="172" y="145"/>
                    </a:cubicBezTo>
                    <a:cubicBezTo>
                      <a:pt x="173" y="144"/>
                      <a:pt x="173" y="143"/>
                      <a:pt x="173" y="142"/>
                    </a:cubicBezTo>
                    <a:cubicBezTo>
                      <a:pt x="174" y="141"/>
                      <a:pt x="174" y="141"/>
                      <a:pt x="174" y="140"/>
                    </a:cubicBezTo>
                    <a:cubicBezTo>
                      <a:pt x="175" y="140"/>
                      <a:pt x="176" y="140"/>
                      <a:pt x="176" y="140"/>
                    </a:cubicBezTo>
                    <a:cubicBezTo>
                      <a:pt x="178" y="139"/>
                      <a:pt x="180" y="138"/>
                      <a:pt x="181" y="137"/>
                    </a:cubicBezTo>
                    <a:cubicBezTo>
                      <a:pt x="184" y="133"/>
                      <a:pt x="182" y="130"/>
                      <a:pt x="181" y="128"/>
                    </a:cubicBezTo>
                    <a:close/>
                  </a:path>
                </a:pathLst>
              </a:custGeom>
              <a:solidFill>
                <a:schemeClr val="accent1"/>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60" name="Freeform 57">
                <a:extLst>
                  <a:ext uri="{FF2B5EF4-FFF2-40B4-BE49-F238E27FC236}">
                    <a16:creationId xmlns:a16="http://schemas.microsoft.com/office/drawing/2014/main" id="{A8392D9D-A3ED-D4C7-56D0-D9422B48921B}"/>
                  </a:ext>
                </a:extLst>
              </p:cNvPr>
              <p:cNvSpPr>
                <a:spLocks/>
              </p:cNvSpPr>
              <p:nvPr/>
            </p:nvSpPr>
            <p:spPr bwMode="auto">
              <a:xfrm>
                <a:off x="21711341" y="10220937"/>
                <a:ext cx="346919" cy="407862"/>
              </a:xfrm>
              <a:custGeom>
                <a:avLst/>
                <a:gdLst>
                  <a:gd name="T0" fmla="*/ 332759 w 49"/>
                  <a:gd name="T1" fmla="*/ 174798 h 63"/>
                  <a:gd name="T2" fmla="*/ 297359 w 49"/>
                  <a:gd name="T3" fmla="*/ 155376 h 63"/>
                  <a:gd name="T4" fmla="*/ 290279 w 49"/>
                  <a:gd name="T5" fmla="*/ 155376 h 63"/>
                  <a:gd name="T6" fmla="*/ 283199 w 49"/>
                  <a:gd name="T7" fmla="*/ 148902 h 63"/>
                  <a:gd name="T8" fmla="*/ 261959 w 49"/>
                  <a:gd name="T9" fmla="*/ 142428 h 63"/>
                  <a:gd name="T10" fmla="*/ 240719 w 49"/>
                  <a:gd name="T11" fmla="*/ 135954 h 63"/>
                  <a:gd name="T12" fmla="*/ 184079 w 49"/>
                  <a:gd name="T13" fmla="*/ 148902 h 63"/>
                  <a:gd name="T14" fmla="*/ 184079 w 49"/>
                  <a:gd name="T15" fmla="*/ 123006 h 63"/>
                  <a:gd name="T16" fmla="*/ 176999 w 49"/>
                  <a:gd name="T17" fmla="*/ 97110 h 63"/>
                  <a:gd name="T18" fmla="*/ 162840 w 49"/>
                  <a:gd name="T19" fmla="*/ 51792 h 63"/>
                  <a:gd name="T20" fmla="*/ 127440 w 49"/>
                  <a:gd name="T21" fmla="*/ 38844 h 63"/>
                  <a:gd name="T22" fmla="*/ 127440 w 49"/>
                  <a:gd name="T23" fmla="*/ 32370 h 63"/>
                  <a:gd name="T24" fmla="*/ 127440 w 49"/>
                  <a:gd name="T25" fmla="*/ 38844 h 63"/>
                  <a:gd name="T26" fmla="*/ 127440 w 49"/>
                  <a:gd name="T27" fmla="*/ 32370 h 63"/>
                  <a:gd name="T28" fmla="*/ 120360 w 49"/>
                  <a:gd name="T29" fmla="*/ 25896 h 63"/>
                  <a:gd name="T30" fmla="*/ 84960 w 49"/>
                  <a:gd name="T31" fmla="*/ 0 h 63"/>
                  <a:gd name="T32" fmla="*/ 56640 w 49"/>
                  <a:gd name="T33" fmla="*/ 12948 h 63"/>
                  <a:gd name="T34" fmla="*/ 35400 w 49"/>
                  <a:gd name="T35" fmla="*/ 77688 h 63"/>
                  <a:gd name="T36" fmla="*/ 35400 w 49"/>
                  <a:gd name="T37" fmla="*/ 97110 h 63"/>
                  <a:gd name="T38" fmla="*/ 21240 w 49"/>
                  <a:gd name="T39" fmla="*/ 194220 h 63"/>
                  <a:gd name="T40" fmla="*/ 14160 w 49"/>
                  <a:gd name="T41" fmla="*/ 284856 h 63"/>
                  <a:gd name="T42" fmla="*/ 49560 w 49"/>
                  <a:gd name="T43" fmla="*/ 388440 h 63"/>
                  <a:gd name="T44" fmla="*/ 99120 w 49"/>
                  <a:gd name="T45" fmla="*/ 407862 h 63"/>
                  <a:gd name="T46" fmla="*/ 141600 w 49"/>
                  <a:gd name="T47" fmla="*/ 394914 h 63"/>
                  <a:gd name="T48" fmla="*/ 162840 w 49"/>
                  <a:gd name="T49" fmla="*/ 356070 h 63"/>
                  <a:gd name="T50" fmla="*/ 169920 w 49"/>
                  <a:gd name="T51" fmla="*/ 349596 h 63"/>
                  <a:gd name="T52" fmla="*/ 191159 w 49"/>
                  <a:gd name="T53" fmla="*/ 394914 h 63"/>
                  <a:gd name="T54" fmla="*/ 212399 w 49"/>
                  <a:gd name="T55" fmla="*/ 401388 h 63"/>
                  <a:gd name="T56" fmla="*/ 212399 w 49"/>
                  <a:gd name="T57" fmla="*/ 401388 h 63"/>
                  <a:gd name="T58" fmla="*/ 290279 w 49"/>
                  <a:gd name="T59" fmla="*/ 343122 h 63"/>
                  <a:gd name="T60" fmla="*/ 290279 w 49"/>
                  <a:gd name="T61" fmla="*/ 343122 h 63"/>
                  <a:gd name="T62" fmla="*/ 332759 w 49"/>
                  <a:gd name="T63" fmla="*/ 252486 h 63"/>
                  <a:gd name="T64" fmla="*/ 339839 w 49"/>
                  <a:gd name="T65" fmla="*/ 239538 h 63"/>
                  <a:gd name="T66" fmla="*/ 332759 w 49"/>
                  <a:gd name="T67" fmla="*/ 174798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 h="63">
                    <a:moveTo>
                      <a:pt x="47" y="27"/>
                    </a:moveTo>
                    <a:cubicBezTo>
                      <a:pt x="46" y="25"/>
                      <a:pt x="44" y="24"/>
                      <a:pt x="42" y="24"/>
                    </a:cubicBezTo>
                    <a:cubicBezTo>
                      <a:pt x="42" y="24"/>
                      <a:pt x="41" y="24"/>
                      <a:pt x="41" y="24"/>
                    </a:cubicBezTo>
                    <a:cubicBezTo>
                      <a:pt x="41" y="24"/>
                      <a:pt x="40" y="23"/>
                      <a:pt x="40" y="23"/>
                    </a:cubicBezTo>
                    <a:cubicBezTo>
                      <a:pt x="39" y="23"/>
                      <a:pt x="38" y="22"/>
                      <a:pt x="37" y="22"/>
                    </a:cubicBezTo>
                    <a:cubicBezTo>
                      <a:pt x="36" y="22"/>
                      <a:pt x="35" y="21"/>
                      <a:pt x="34" y="21"/>
                    </a:cubicBezTo>
                    <a:cubicBezTo>
                      <a:pt x="31" y="21"/>
                      <a:pt x="28" y="22"/>
                      <a:pt x="26" y="23"/>
                    </a:cubicBezTo>
                    <a:cubicBezTo>
                      <a:pt x="26" y="22"/>
                      <a:pt x="26" y="20"/>
                      <a:pt x="26" y="19"/>
                    </a:cubicBezTo>
                    <a:cubicBezTo>
                      <a:pt x="25" y="17"/>
                      <a:pt x="25" y="16"/>
                      <a:pt x="25" y="15"/>
                    </a:cubicBezTo>
                    <a:cubicBezTo>
                      <a:pt x="25" y="13"/>
                      <a:pt x="24" y="10"/>
                      <a:pt x="23" y="8"/>
                    </a:cubicBezTo>
                    <a:cubicBezTo>
                      <a:pt x="21" y="6"/>
                      <a:pt x="19" y="6"/>
                      <a:pt x="18" y="6"/>
                    </a:cubicBezTo>
                    <a:cubicBezTo>
                      <a:pt x="18" y="6"/>
                      <a:pt x="18" y="5"/>
                      <a:pt x="18" y="5"/>
                    </a:cubicBezTo>
                    <a:cubicBezTo>
                      <a:pt x="18" y="5"/>
                      <a:pt x="18" y="6"/>
                      <a:pt x="18" y="6"/>
                    </a:cubicBezTo>
                    <a:cubicBezTo>
                      <a:pt x="18" y="5"/>
                      <a:pt x="18" y="5"/>
                      <a:pt x="18" y="5"/>
                    </a:cubicBezTo>
                    <a:cubicBezTo>
                      <a:pt x="18" y="5"/>
                      <a:pt x="17" y="4"/>
                      <a:pt x="17" y="4"/>
                    </a:cubicBezTo>
                    <a:cubicBezTo>
                      <a:pt x="16" y="2"/>
                      <a:pt x="15" y="0"/>
                      <a:pt x="12" y="0"/>
                    </a:cubicBezTo>
                    <a:cubicBezTo>
                      <a:pt x="10" y="0"/>
                      <a:pt x="9" y="1"/>
                      <a:pt x="8" y="2"/>
                    </a:cubicBezTo>
                    <a:cubicBezTo>
                      <a:pt x="4" y="4"/>
                      <a:pt x="5" y="9"/>
                      <a:pt x="5" y="12"/>
                    </a:cubicBezTo>
                    <a:cubicBezTo>
                      <a:pt x="5" y="13"/>
                      <a:pt x="5" y="14"/>
                      <a:pt x="5" y="15"/>
                    </a:cubicBezTo>
                    <a:cubicBezTo>
                      <a:pt x="3" y="20"/>
                      <a:pt x="3" y="25"/>
                      <a:pt x="3" y="30"/>
                    </a:cubicBezTo>
                    <a:cubicBezTo>
                      <a:pt x="4" y="35"/>
                      <a:pt x="3" y="39"/>
                      <a:pt x="2" y="44"/>
                    </a:cubicBezTo>
                    <a:cubicBezTo>
                      <a:pt x="0" y="51"/>
                      <a:pt x="2" y="57"/>
                      <a:pt x="7" y="60"/>
                    </a:cubicBezTo>
                    <a:cubicBezTo>
                      <a:pt x="9" y="62"/>
                      <a:pt x="12" y="63"/>
                      <a:pt x="14" y="63"/>
                    </a:cubicBezTo>
                    <a:cubicBezTo>
                      <a:pt x="16" y="63"/>
                      <a:pt x="18" y="62"/>
                      <a:pt x="20" y="61"/>
                    </a:cubicBezTo>
                    <a:cubicBezTo>
                      <a:pt x="22" y="59"/>
                      <a:pt x="23" y="57"/>
                      <a:pt x="23" y="55"/>
                    </a:cubicBezTo>
                    <a:cubicBezTo>
                      <a:pt x="23" y="55"/>
                      <a:pt x="23" y="55"/>
                      <a:pt x="24" y="54"/>
                    </a:cubicBezTo>
                    <a:cubicBezTo>
                      <a:pt x="23" y="57"/>
                      <a:pt x="24" y="59"/>
                      <a:pt x="27" y="61"/>
                    </a:cubicBezTo>
                    <a:cubicBezTo>
                      <a:pt x="28" y="61"/>
                      <a:pt x="29" y="62"/>
                      <a:pt x="30" y="62"/>
                    </a:cubicBezTo>
                    <a:cubicBezTo>
                      <a:pt x="30" y="62"/>
                      <a:pt x="30" y="62"/>
                      <a:pt x="30" y="62"/>
                    </a:cubicBezTo>
                    <a:cubicBezTo>
                      <a:pt x="34" y="62"/>
                      <a:pt x="38" y="57"/>
                      <a:pt x="41" y="53"/>
                    </a:cubicBezTo>
                    <a:cubicBezTo>
                      <a:pt x="41" y="53"/>
                      <a:pt x="41" y="53"/>
                      <a:pt x="41" y="53"/>
                    </a:cubicBezTo>
                    <a:cubicBezTo>
                      <a:pt x="44" y="49"/>
                      <a:pt x="47" y="45"/>
                      <a:pt x="47" y="39"/>
                    </a:cubicBezTo>
                    <a:cubicBezTo>
                      <a:pt x="47" y="39"/>
                      <a:pt x="47" y="38"/>
                      <a:pt x="48" y="37"/>
                    </a:cubicBezTo>
                    <a:cubicBezTo>
                      <a:pt x="48" y="34"/>
                      <a:pt x="49" y="30"/>
                      <a:pt x="47" y="27"/>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61" name="Freeform 58">
                <a:extLst>
                  <a:ext uri="{FF2B5EF4-FFF2-40B4-BE49-F238E27FC236}">
                    <a16:creationId xmlns:a16="http://schemas.microsoft.com/office/drawing/2014/main" id="{3BB35371-A3E3-F44A-D0F9-208B2EBB9052}"/>
                  </a:ext>
                </a:extLst>
              </p:cNvPr>
              <p:cNvSpPr>
                <a:spLocks/>
              </p:cNvSpPr>
              <p:nvPr/>
            </p:nvSpPr>
            <p:spPr bwMode="auto">
              <a:xfrm>
                <a:off x="20774660" y="9769375"/>
                <a:ext cx="587093" cy="169943"/>
              </a:xfrm>
              <a:custGeom>
                <a:avLst/>
                <a:gdLst>
                  <a:gd name="T0" fmla="*/ 580020 w 83"/>
                  <a:gd name="T1" fmla="*/ 65363 h 26"/>
                  <a:gd name="T2" fmla="*/ 502212 w 83"/>
                  <a:gd name="T3" fmla="*/ 19609 h 26"/>
                  <a:gd name="T4" fmla="*/ 466845 w 83"/>
                  <a:gd name="T5" fmla="*/ 19609 h 26"/>
                  <a:gd name="T6" fmla="*/ 431478 w 83"/>
                  <a:gd name="T7" fmla="*/ 26145 h 26"/>
                  <a:gd name="T8" fmla="*/ 417331 w 83"/>
                  <a:gd name="T9" fmla="*/ 19609 h 26"/>
                  <a:gd name="T10" fmla="*/ 367817 w 83"/>
                  <a:gd name="T11" fmla="*/ 13073 h 26"/>
                  <a:gd name="T12" fmla="*/ 275863 w 83"/>
                  <a:gd name="T13" fmla="*/ 0 h 26"/>
                  <a:gd name="T14" fmla="*/ 233423 w 83"/>
                  <a:gd name="T15" fmla="*/ 6536 h 26"/>
                  <a:gd name="T16" fmla="*/ 212202 w 83"/>
                  <a:gd name="T17" fmla="*/ 6536 h 26"/>
                  <a:gd name="T18" fmla="*/ 106101 w 83"/>
                  <a:gd name="T19" fmla="*/ 26145 h 26"/>
                  <a:gd name="T20" fmla="*/ 7073 w 83"/>
                  <a:gd name="T21" fmla="*/ 71899 h 26"/>
                  <a:gd name="T22" fmla="*/ 14147 w 83"/>
                  <a:gd name="T23" fmla="*/ 104580 h 26"/>
                  <a:gd name="T24" fmla="*/ 77808 w 83"/>
                  <a:gd name="T25" fmla="*/ 124189 h 26"/>
                  <a:gd name="T26" fmla="*/ 91954 w 83"/>
                  <a:gd name="T27" fmla="*/ 124189 h 26"/>
                  <a:gd name="T28" fmla="*/ 113175 w 83"/>
                  <a:gd name="T29" fmla="*/ 124189 h 26"/>
                  <a:gd name="T30" fmla="*/ 162688 w 83"/>
                  <a:gd name="T31" fmla="*/ 130725 h 26"/>
                  <a:gd name="T32" fmla="*/ 169762 w 83"/>
                  <a:gd name="T33" fmla="*/ 143798 h 26"/>
                  <a:gd name="T34" fmla="*/ 198055 w 83"/>
                  <a:gd name="T35" fmla="*/ 156870 h 26"/>
                  <a:gd name="T36" fmla="*/ 247569 w 83"/>
                  <a:gd name="T37" fmla="*/ 163407 h 26"/>
                  <a:gd name="T38" fmla="*/ 261716 w 83"/>
                  <a:gd name="T39" fmla="*/ 163407 h 26"/>
                  <a:gd name="T40" fmla="*/ 282936 w 83"/>
                  <a:gd name="T41" fmla="*/ 163407 h 26"/>
                  <a:gd name="T42" fmla="*/ 297083 w 83"/>
                  <a:gd name="T43" fmla="*/ 169943 h 26"/>
                  <a:gd name="T44" fmla="*/ 325377 w 83"/>
                  <a:gd name="T45" fmla="*/ 169943 h 26"/>
                  <a:gd name="T46" fmla="*/ 339524 w 83"/>
                  <a:gd name="T47" fmla="*/ 169943 h 26"/>
                  <a:gd name="T48" fmla="*/ 389038 w 83"/>
                  <a:gd name="T49" fmla="*/ 163407 h 26"/>
                  <a:gd name="T50" fmla="*/ 452698 w 83"/>
                  <a:gd name="T51" fmla="*/ 156870 h 26"/>
                  <a:gd name="T52" fmla="*/ 537579 w 83"/>
                  <a:gd name="T53" fmla="*/ 130725 h 26"/>
                  <a:gd name="T54" fmla="*/ 544653 w 83"/>
                  <a:gd name="T55" fmla="*/ 124189 h 26"/>
                  <a:gd name="T56" fmla="*/ 580020 w 83"/>
                  <a:gd name="T57" fmla="*/ 65363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3" h="26">
                    <a:moveTo>
                      <a:pt x="82" y="10"/>
                    </a:moveTo>
                    <a:cubicBezTo>
                      <a:pt x="81" y="5"/>
                      <a:pt x="74" y="3"/>
                      <a:pt x="71" y="3"/>
                    </a:cubicBezTo>
                    <a:cubicBezTo>
                      <a:pt x="69" y="3"/>
                      <a:pt x="67" y="3"/>
                      <a:pt x="66" y="3"/>
                    </a:cubicBezTo>
                    <a:cubicBezTo>
                      <a:pt x="64" y="4"/>
                      <a:pt x="63" y="4"/>
                      <a:pt x="61" y="4"/>
                    </a:cubicBezTo>
                    <a:cubicBezTo>
                      <a:pt x="60" y="4"/>
                      <a:pt x="59" y="4"/>
                      <a:pt x="59" y="3"/>
                    </a:cubicBezTo>
                    <a:cubicBezTo>
                      <a:pt x="56" y="3"/>
                      <a:pt x="54" y="3"/>
                      <a:pt x="52" y="2"/>
                    </a:cubicBezTo>
                    <a:cubicBezTo>
                      <a:pt x="48" y="1"/>
                      <a:pt x="43" y="0"/>
                      <a:pt x="39" y="0"/>
                    </a:cubicBezTo>
                    <a:cubicBezTo>
                      <a:pt x="37" y="0"/>
                      <a:pt x="35" y="0"/>
                      <a:pt x="33" y="1"/>
                    </a:cubicBezTo>
                    <a:cubicBezTo>
                      <a:pt x="30" y="1"/>
                      <a:pt x="30" y="1"/>
                      <a:pt x="30" y="1"/>
                    </a:cubicBezTo>
                    <a:cubicBezTo>
                      <a:pt x="25" y="3"/>
                      <a:pt x="20" y="4"/>
                      <a:pt x="15" y="4"/>
                    </a:cubicBezTo>
                    <a:cubicBezTo>
                      <a:pt x="11" y="5"/>
                      <a:pt x="3" y="5"/>
                      <a:pt x="1" y="11"/>
                    </a:cubicBezTo>
                    <a:cubicBezTo>
                      <a:pt x="0" y="13"/>
                      <a:pt x="1" y="15"/>
                      <a:pt x="2" y="16"/>
                    </a:cubicBezTo>
                    <a:cubicBezTo>
                      <a:pt x="4" y="19"/>
                      <a:pt x="8" y="19"/>
                      <a:pt x="11" y="19"/>
                    </a:cubicBezTo>
                    <a:cubicBezTo>
                      <a:pt x="12" y="19"/>
                      <a:pt x="12" y="19"/>
                      <a:pt x="13" y="19"/>
                    </a:cubicBezTo>
                    <a:cubicBezTo>
                      <a:pt x="13" y="19"/>
                      <a:pt x="15" y="19"/>
                      <a:pt x="16" y="19"/>
                    </a:cubicBezTo>
                    <a:cubicBezTo>
                      <a:pt x="18" y="19"/>
                      <a:pt x="21" y="19"/>
                      <a:pt x="23" y="20"/>
                    </a:cubicBezTo>
                    <a:cubicBezTo>
                      <a:pt x="23" y="20"/>
                      <a:pt x="23" y="21"/>
                      <a:pt x="24" y="22"/>
                    </a:cubicBezTo>
                    <a:cubicBezTo>
                      <a:pt x="25" y="23"/>
                      <a:pt x="27" y="24"/>
                      <a:pt x="28" y="24"/>
                    </a:cubicBezTo>
                    <a:cubicBezTo>
                      <a:pt x="30" y="25"/>
                      <a:pt x="33" y="25"/>
                      <a:pt x="35" y="25"/>
                    </a:cubicBezTo>
                    <a:cubicBezTo>
                      <a:pt x="37" y="25"/>
                      <a:pt x="37" y="25"/>
                      <a:pt x="37" y="25"/>
                    </a:cubicBezTo>
                    <a:cubicBezTo>
                      <a:pt x="38" y="25"/>
                      <a:pt x="39" y="25"/>
                      <a:pt x="40" y="25"/>
                    </a:cubicBezTo>
                    <a:cubicBezTo>
                      <a:pt x="40" y="25"/>
                      <a:pt x="41" y="26"/>
                      <a:pt x="42" y="26"/>
                    </a:cubicBezTo>
                    <a:cubicBezTo>
                      <a:pt x="43" y="26"/>
                      <a:pt x="45" y="26"/>
                      <a:pt x="46" y="26"/>
                    </a:cubicBezTo>
                    <a:cubicBezTo>
                      <a:pt x="47" y="26"/>
                      <a:pt x="47" y="26"/>
                      <a:pt x="48" y="26"/>
                    </a:cubicBezTo>
                    <a:cubicBezTo>
                      <a:pt x="50" y="26"/>
                      <a:pt x="53" y="26"/>
                      <a:pt x="55" y="25"/>
                    </a:cubicBezTo>
                    <a:cubicBezTo>
                      <a:pt x="58" y="25"/>
                      <a:pt x="61" y="24"/>
                      <a:pt x="64" y="24"/>
                    </a:cubicBezTo>
                    <a:cubicBezTo>
                      <a:pt x="68" y="24"/>
                      <a:pt x="72" y="23"/>
                      <a:pt x="76" y="20"/>
                    </a:cubicBezTo>
                    <a:cubicBezTo>
                      <a:pt x="76" y="19"/>
                      <a:pt x="77" y="19"/>
                      <a:pt x="77" y="19"/>
                    </a:cubicBezTo>
                    <a:cubicBezTo>
                      <a:pt x="79" y="17"/>
                      <a:pt x="83" y="14"/>
                      <a:pt x="82" y="1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62" name="Freeform 59">
                <a:extLst>
                  <a:ext uri="{FF2B5EF4-FFF2-40B4-BE49-F238E27FC236}">
                    <a16:creationId xmlns:a16="http://schemas.microsoft.com/office/drawing/2014/main" id="{BF658310-A4B2-6787-C3F5-40560BD5C322}"/>
                  </a:ext>
                </a:extLst>
              </p:cNvPr>
              <p:cNvSpPr>
                <a:spLocks noEditPoints="1"/>
              </p:cNvSpPr>
              <p:nvPr/>
            </p:nvSpPr>
            <p:spPr bwMode="auto">
              <a:xfrm>
                <a:off x="11650700" y="4391906"/>
                <a:ext cx="3247692" cy="3585789"/>
              </a:xfrm>
              <a:custGeom>
                <a:avLst/>
                <a:gdLst>
                  <a:gd name="T0" fmla="*/ 1630937 w 458"/>
                  <a:gd name="T1" fmla="*/ 1089925 h 556"/>
                  <a:gd name="T2" fmla="*/ 1758576 w 458"/>
                  <a:gd name="T3" fmla="*/ 580433 h 556"/>
                  <a:gd name="T4" fmla="*/ 1581300 w 458"/>
                  <a:gd name="T5" fmla="*/ 625578 h 556"/>
                  <a:gd name="T6" fmla="*/ 1630937 w 458"/>
                  <a:gd name="T7" fmla="*/ 432100 h 556"/>
                  <a:gd name="T8" fmla="*/ 1503298 w 458"/>
                  <a:gd name="T9" fmla="*/ 477245 h 556"/>
                  <a:gd name="T10" fmla="*/ 1418206 w 458"/>
                  <a:gd name="T11" fmla="*/ 457898 h 556"/>
                  <a:gd name="T12" fmla="*/ 1432388 w 458"/>
                  <a:gd name="T13" fmla="*/ 380506 h 556"/>
                  <a:gd name="T14" fmla="*/ 1439479 w 458"/>
                  <a:gd name="T15" fmla="*/ 187029 h 556"/>
                  <a:gd name="T16" fmla="*/ 1297659 w 458"/>
                  <a:gd name="T17" fmla="*/ 270869 h 556"/>
                  <a:gd name="T18" fmla="*/ 1226748 w 458"/>
                  <a:gd name="T19" fmla="*/ 283767 h 556"/>
                  <a:gd name="T20" fmla="*/ 1248021 w 458"/>
                  <a:gd name="T21" fmla="*/ 193478 h 556"/>
                  <a:gd name="T22" fmla="*/ 1184202 w 458"/>
                  <a:gd name="T23" fmla="*/ 148333 h 556"/>
                  <a:gd name="T24" fmla="*/ 1042381 w 458"/>
                  <a:gd name="T25" fmla="*/ 135434 h 556"/>
                  <a:gd name="T26" fmla="*/ 879288 w 458"/>
                  <a:gd name="T27" fmla="*/ 128985 h 556"/>
                  <a:gd name="T28" fmla="*/ 758740 w 458"/>
                  <a:gd name="T29" fmla="*/ 32246 h 556"/>
                  <a:gd name="T30" fmla="*/ 659466 w 458"/>
                  <a:gd name="T31" fmla="*/ 32246 h 556"/>
                  <a:gd name="T32" fmla="*/ 567282 w 458"/>
                  <a:gd name="T33" fmla="*/ 45145 h 556"/>
                  <a:gd name="T34" fmla="*/ 489281 w 458"/>
                  <a:gd name="T35" fmla="*/ 83840 h 556"/>
                  <a:gd name="T36" fmla="*/ 297823 w 458"/>
                  <a:gd name="T37" fmla="*/ 316014 h 556"/>
                  <a:gd name="T38" fmla="*/ 361643 w 458"/>
                  <a:gd name="T39" fmla="*/ 554636 h 556"/>
                  <a:gd name="T40" fmla="*/ 177276 w 458"/>
                  <a:gd name="T41" fmla="*/ 999635 h 556"/>
                  <a:gd name="T42" fmla="*/ 156003 w 458"/>
                  <a:gd name="T43" fmla="*/ 1309200 h 556"/>
                  <a:gd name="T44" fmla="*/ 99274 w 458"/>
                  <a:gd name="T45" fmla="*/ 1567170 h 556"/>
                  <a:gd name="T46" fmla="*/ 21273 w 458"/>
                  <a:gd name="T47" fmla="*/ 1857387 h 556"/>
                  <a:gd name="T48" fmla="*/ 92183 w 458"/>
                  <a:gd name="T49" fmla="*/ 2199198 h 556"/>
                  <a:gd name="T50" fmla="*/ 212731 w 458"/>
                  <a:gd name="T51" fmla="*/ 2366879 h 556"/>
                  <a:gd name="T52" fmla="*/ 283641 w 458"/>
                  <a:gd name="T53" fmla="*/ 2463618 h 556"/>
                  <a:gd name="T54" fmla="*/ 276550 w 458"/>
                  <a:gd name="T55" fmla="*/ 2624849 h 556"/>
                  <a:gd name="T56" fmla="*/ 3240601 w 458"/>
                  <a:gd name="T57" fmla="*/ 2599052 h 556"/>
                  <a:gd name="T58" fmla="*/ 787104 w 458"/>
                  <a:gd name="T59" fmla="*/ 238623 h 556"/>
                  <a:gd name="T60" fmla="*/ 1645119 w 458"/>
                  <a:gd name="T61" fmla="*/ 1367243 h 556"/>
                  <a:gd name="T62" fmla="*/ 1474934 w 458"/>
                  <a:gd name="T63" fmla="*/ 1431736 h 556"/>
                  <a:gd name="T64" fmla="*/ 1602573 w 458"/>
                  <a:gd name="T65" fmla="*/ 1534924 h 556"/>
                  <a:gd name="T66" fmla="*/ 1723120 w 458"/>
                  <a:gd name="T67" fmla="*/ 1567170 h 556"/>
                  <a:gd name="T68" fmla="*/ 1602573 w 458"/>
                  <a:gd name="T69" fmla="*/ 1663909 h 556"/>
                  <a:gd name="T70" fmla="*/ 1418206 w 458"/>
                  <a:gd name="T71" fmla="*/ 1670359 h 556"/>
                  <a:gd name="T72" fmla="*/ 1311841 w 458"/>
                  <a:gd name="T73" fmla="*/ 1709054 h 556"/>
                  <a:gd name="T74" fmla="*/ 1269294 w 458"/>
                  <a:gd name="T75" fmla="*/ 1580069 h 556"/>
                  <a:gd name="T76" fmla="*/ 1077837 w 458"/>
                  <a:gd name="T77" fmla="*/ 1586518 h 556"/>
                  <a:gd name="T78" fmla="*/ 1198384 w 458"/>
                  <a:gd name="T79" fmla="*/ 1522026 h 556"/>
                  <a:gd name="T80" fmla="*/ 1375660 w 458"/>
                  <a:gd name="T81" fmla="*/ 1502678 h 556"/>
                  <a:gd name="T82" fmla="*/ 1212566 w 458"/>
                  <a:gd name="T83" fmla="*/ 1334997 h 556"/>
                  <a:gd name="T84" fmla="*/ 1113292 w 458"/>
                  <a:gd name="T85" fmla="*/ 1283403 h 556"/>
                  <a:gd name="T86" fmla="*/ 1198384 w 458"/>
                  <a:gd name="T87" fmla="*/ 1283403 h 556"/>
                  <a:gd name="T88" fmla="*/ 1432388 w 458"/>
                  <a:gd name="T89" fmla="*/ 1341446 h 556"/>
                  <a:gd name="T90" fmla="*/ 1021108 w 458"/>
                  <a:gd name="T91" fmla="*/ 1257606 h 556"/>
                  <a:gd name="T92" fmla="*/ 1070746 w 458"/>
                  <a:gd name="T93" fmla="*/ 1270504 h 556"/>
                  <a:gd name="T94" fmla="*/ 1035290 w 458"/>
                  <a:gd name="T95" fmla="*/ 270869 h 556"/>
                  <a:gd name="T96" fmla="*/ 1021108 w 458"/>
                  <a:gd name="T97" fmla="*/ 232173 h 556"/>
                  <a:gd name="T98" fmla="*/ 2198219 w 458"/>
                  <a:gd name="T99" fmla="*/ 2689342 h 556"/>
                  <a:gd name="T100" fmla="*/ 2063490 w 458"/>
                  <a:gd name="T101" fmla="*/ 2728037 h 556"/>
                  <a:gd name="T102" fmla="*/ 1701847 w 458"/>
                  <a:gd name="T103" fmla="*/ 2850573 h 556"/>
                  <a:gd name="T104" fmla="*/ 1581300 w 458"/>
                  <a:gd name="T105" fmla="*/ 2915066 h 556"/>
                  <a:gd name="T106" fmla="*/ 1389842 w 458"/>
                  <a:gd name="T107" fmla="*/ 2889269 h 556"/>
                  <a:gd name="T108" fmla="*/ 1361478 w 458"/>
                  <a:gd name="T109" fmla="*/ 2805428 h 556"/>
                  <a:gd name="T110" fmla="*/ 1567118 w 458"/>
                  <a:gd name="T111" fmla="*/ 2740936 h 556"/>
                  <a:gd name="T112" fmla="*/ 1545845 w 458"/>
                  <a:gd name="T113" fmla="*/ 2470067 h 556"/>
                  <a:gd name="T114" fmla="*/ 1843668 w 458"/>
                  <a:gd name="T115" fmla="*/ 2779631 h 556"/>
                  <a:gd name="T116" fmla="*/ 2006762 w 458"/>
                  <a:gd name="T117" fmla="*/ 2715139 h 556"/>
                  <a:gd name="T118" fmla="*/ 2219493 w 458"/>
                  <a:gd name="T119" fmla="*/ 2657095 h 556"/>
                  <a:gd name="T120" fmla="*/ 2205311 w 458"/>
                  <a:gd name="T121" fmla="*/ 2676443 h 5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8" h="556">
                    <a:moveTo>
                      <a:pt x="345" y="346"/>
                    </a:moveTo>
                    <a:cubicBezTo>
                      <a:pt x="332" y="315"/>
                      <a:pt x="332" y="315"/>
                      <a:pt x="332" y="315"/>
                    </a:cubicBezTo>
                    <a:cubicBezTo>
                      <a:pt x="331" y="315"/>
                      <a:pt x="331" y="315"/>
                      <a:pt x="331" y="315"/>
                    </a:cubicBezTo>
                    <a:cubicBezTo>
                      <a:pt x="324" y="314"/>
                      <a:pt x="303" y="310"/>
                      <a:pt x="293" y="284"/>
                    </a:cubicBezTo>
                    <a:cubicBezTo>
                      <a:pt x="293" y="284"/>
                      <a:pt x="293" y="284"/>
                      <a:pt x="293" y="284"/>
                    </a:cubicBezTo>
                    <a:cubicBezTo>
                      <a:pt x="230" y="169"/>
                      <a:pt x="230" y="169"/>
                      <a:pt x="230" y="169"/>
                    </a:cubicBezTo>
                    <a:cubicBezTo>
                      <a:pt x="261" y="108"/>
                      <a:pt x="261" y="108"/>
                      <a:pt x="261" y="108"/>
                    </a:cubicBezTo>
                    <a:cubicBezTo>
                      <a:pt x="262" y="106"/>
                      <a:pt x="262" y="106"/>
                      <a:pt x="262" y="106"/>
                    </a:cubicBezTo>
                    <a:cubicBezTo>
                      <a:pt x="262" y="105"/>
                      <a:pt x="262" y="105"/>
                      <a:pt x="262" y="105"/>
                    </a:cubicBezTo>
                    <a:cubicBezTo>
                      <a:pt x="262" y="104"/>
                      <a:pt x="261" y="103"/>
                      <a:pt x="261" y="101"/>
                    </a:cubicBezTo>
                    <a:cubicBezTo>
                      <a:pt x="259" y="97"/>
                      <a:pt x="256" y="95"/>
                      <a:pt x="253" y="93"/>
                    </a:cubicBezTo>
                    <a:cubicBezTo>
                      <a:pt x="251" y="92"/>
                      <a:pt x="250" y="91"/>
                      <a:pt x="248" y="90"/>
                    </a:cubicBezTo>
                    <a:cubicBezTo>
                      <a:pt x="247" y="88"/>
                      <a:pt x="244" y="86"/>
                      <a:pt x="241" y="86"/>
                    </a:cubicBezTo>
                    <a:cubicBezTo>
                      <a:pt x="238" y="86"/>
                      <a:pt x="236" y="89"/>
                      <a:pt x="234" y="90"/>
                    </a:cubicBezTo>
                    <a:cubicBezTo>
                      <a:pt x="234" y="90"/>
                      <a:pt x="234" y="91"/>
                      <a:pt x="233" y="91"/>
                    </a:cubicBezTo>
                    <a:cubicBezTo>
                      <a:pt x="233" y="92"/>
                      <a:pt x="232" y="92"/>
                      <a:pt x="231" y="93"/>
                    </a:cubicBezTo>
                    <a:cubicBezTo>
                      <a:pt x="229" y="94"/>
                      <a:pt x="229" y="94"/>
                      <a:pt x="229" y="94"/>
                    </a:cubicBezTo>
                    <a:cubicBezTo>
                      <a:pt x="228" y="95"/>
                      <a:pt x="225" y="97"/>
                      <a:pt x="223" y="97"/>
                    </a:cubicBezTo>
                    <a:cubicBezTo>
                      <a:pt x="223" y="95"/>
                      <a:pt x="224" y="90"/>
                      <a:pt x="224" y="88"/>
                    </a:cubicBezTo>
                    <a:cubicBezTo>
                      <a:pt x="225" y="86"/>
                      <a:pt x="225" y="85"/>
                      <a:pt x="225" y="84"/>
                    </a:cubicBezTo>
                    <a:cubicBezTo>
                      <a:pt x="225" y="82"/>
                      <a:pt x="226" y="80"/>
                      <a:pt x="227" y="78"/>
                    </a:cubicBezTo>
                    <a:cubicBezTo>
                      <a:pt x="227" y="77"/>
                      <a:pt x="227" y="77"/>
                      <a:pt x="227" y="76"/>
                    </a:cubicBezTo>
                    <a:cubicBezTo>
                      <a:pt x="227" y="76"/>
                      <a:pt x="228" y="75"/>
                      <a:pt x="228" y="75"/>
                    </a:cubicBezTo>
                    <a:cubicBezTo>
                      <a:pt x="230" y="73"/>
                      <a:pt x="232" y="70"/>
                      <a:pt x="230" y="67"/>
                    </a:cubicBezTo>
                    <a:cubicBezTo>
                      <a:pt x="229" y="65"/>
                      <a:pt x="228" y="64"/>
                      <a:pt x="226" y="64"/>
                    </a:cubicBezTo>
                    <a:cubicBezTo>
                      <a:pt x="224" y="64"/>
                      <a:pt x="222" y="65"/>
                      <a:pt x="221" y="66"/>
                    </a:cubicBezTo>
                    <a:cubicBezTo>
                      <a:pt x="221" y="67"/>
                      <a:pt x="221" y="67"/>
                      <a:pt x="221" y="67"/>
                    </a:cubicBezTo>
                    <a:cubicBezTo>
                      <a:pt x="220" y="67"/>
                      <a:pt x="219" y="68"/>
                      <a:pt x="219" y="68"/>
                    </a:cubicBezTo>
                    <a:cubicBezTo>
                      <a:pt x="218" y="69"/>
                      <a:pt x="217" y="69"/>
                      <a:pt x="215" y="70"/>
                    </a:cubicBezTo>
                    <a:cubicBezTo>
                      <a:pt x="214" y="71"/>
                      <a:pt x="213" y="72"/>
                      <a:pt x="212" y="74"/>
                    </a:cubicBezTo>
                    <a:cubicBezTo>
                      <a:pt x="211" y="75"/>
                      <a:pt x="211" y="75"/>
                      <a:pt x="211" y="75"/>
                    </a:cubicBezTo>
                    <a:cubicBezTo>
                      <a:pt x="208" y="77"/>
                      <a:pt x="205" y="80"/>
                      <a:pt x="201" y="80"/>
                    </a:cubicBezTo>
                    <a:cubicBezTo>
                      <a:pt x="201" y="80"/>
                      <a:pt x="201" y="80"/>
                      <a:pt x="201" y="80"/>
                    </a:cubicBezTo>
                    <a:cubicBezTo>
                      <a:pt x="201" y="80"/>
                      <a:pt x="200" y="78"/>
                      <a:pt x="200" y="78"/>
                    </a:cubicBezTo>
                    <a:cubicBezTo>
                      <a:pt x="200" y="77"/>
                      <a:pt x="200" y="76"/>
                      <a:pt x="200" y="75"/>
                    </a:cubicBezTo>
                    <a:cubicBezTo>
                      <a:pt x="200" y="74"/>
                      <a:pt x="200" y="73"/>
                      <a:pt x="200" y="71"/>
                    </a:cubicBezTo>
                    <a:cubicBezTo>
                      <a:pt x="200" y="70"/>
                      <a:pt x="200" y="69"/>
                      <a:pt x="200" y="67"/>
                    </a:cubicBezTo>
                    <a:cubicBezTo>
                      <a:pt x="200" y="66"/>
                      <a:pt x="200" y="65"/>
                      <a:pt x="200" y="64"/>
                    </a:cubicBezTo>
                    <a:cubicBezTo>
                      <a:pt x="200" y="64"/>
                      <a:pt x="200" y="64"/>
                      <a:pt x="200" y="64"/>
                    </a:cubicBezTo>
                    <a:cubicBezTo>
                      <a:pt x="200" y="64"/>
                      <a:pt x="200" y="64"/>
                      <a:pt x="200" y="64"/>
                    </a:cubicBezTo>
                    <a:cubicBezTo>
                      <a:pt x="200" y="63"/>
                      <a:pt x="201" y="63"/>
                      <a:pt x="201" y="62"/>
                    </a:cubicBezTo>
                    <a:cubicBezTo>
                      <a:pt x="201" y="61"/>
                      <a:pt x="202" y="60"/>
                      <a:pt x="202" y="59"/>
                    </a:cubicBezTo>
                    <a:cubicBezTo>
                      <a:pt x="202" y="58"/>
                      <a:pt x="202" y="58"/>
                      <a:pt x="203" y="57"/>
                    </a:cubicBezTo>
                    <a:cubicBezTo>
                      <a:pt x="203" y="56"/>
                      <a:pt x="203" y="54"/>
                      <a:pt x="203" y="53"/>
                    </a:cubicBezTo>
                    <a:cubicBezTo>
                      <a:pt x="203" y="53"/>
                      <a:pt x="204" y="52"/>
                      <a:pt x="204" y="52"/>
                    </a:cubicBezTo>
                    <a:cubicBezTo>
                      <a:pt x="204" y="50"/>
                      <a:pt x="204" y="49"/>
                      <a:pt x="205" y="48"/>
                    </a:cubicBezTo>
                    <a:cubicBezTo>
                      <a:pt x="206" y="44"/>
                      <a:pt x="207" y="41"/>
                      <a:pt x="206" y="37"/>
                    </a:cubicBezTo>
                    <a:cubicBezTo>
                      <a:pt x="206" y="34"/>
                      <a:pt x="205" y="31"/>
                      <a:pt x="203" y="29"/>
                    </a:cubicBezTo>
                    <a:cubicBezTo>
                      <a:pt x="201" y="27"/>
                      <a:pt x="200" y="26"/>
                      <a:pt x="198" y="26"/>
                    </a:cubicBezTo>
                    <a:cubicBezTo>
                      <a:pt x="197" y="26"/>
                      <a:pt x="195" y="26"/>
                      <a:pt x="193" y="29"/>
                    </a:cubicBezTo>
                    <a:cubicBezTo>
                      <a:pt x="192" y="31"/>
                      <a:pt x="191" y="35"/>
                      <a:pt x="191" y="39"/>
                    </a:cubicBezTo>
                    <a:cubicBezTo>
                      <a:pt x="191" y="39"/>
                      <a:pt x="191" y="39"/>
                      <a:pt x="191" y="39"/>
                    </a:cubicBezTo>
                    <a:cubicBezTo>
                      <a:pt x="190" y="39"/>
                      <a:pt x="189" y="39"/>
                      <a:pt x="188" y="39"/>
                    </a:cubicBezTo>
                    <a:cubicBezTo>
                      <a:pt x="187" y="39"/>
                      <a:pt x="185" y="40"/>
                      <a:pt x="183" y="42"/>
                    </a:cubicBezTo>
                    <a:cubicBezTo>
                      <a:pt x="182" y="42"/>
                      <a:pt x="182" y="43"/>
                      <a:pt x="181" y="43"/>
                    </a:cubicBezTo>
                    <a:cubicBezTo>
                      <a:pt x="179" y="44"/>
                      <a:pt x="179" y="44"/>
                      <a:pt x="179" y="44"/>
                    </a:cubicBezTo>
                    <a:cubicBezTo>
                      <a:pt x="179" y="44"/>
                      <a:pt x="179" y="44"/>
                      <a:pt x="178" y="45"/>
                    </a:cubicBezTo>
                    <a:cubicBezTo>
                      <a:pt x="177" y="45"/>
                      <a:pt x="175" y="46"/>
                      <a:pt x="175" y="46"/>
                    </a:cubicBezTo>
                    <a:cubicBezTo>
                      <a:pt x="174" y="46"/>
                      <a:pt x="174" y="46"/>
                      <a:pt x="174" y="45"/>
                    </a:cubicBezTo>
                    <a:cubicBezTo>
                      <a:pt x="173" y="45"/>
                      <a:pt x="173" y="44"/>
                      <a:pt x="173" y="44"/>
                    </a:cubicBezTo>
                    <a:cubicBezTo>
                      <a:pt x="173" y="43"/>
                      <a:pt x="172" y="41"/>
                      <a:pt x="171" y="40"/>
                    </a:cubicBezTo>
                    <a:cubicBezTo>
                      <a:pt x="169" y="39"/>
                      <a:pt x="167" y="38"/>
                      <a:pt x="165" y="38"/>
                    </a:cubicBezTo>
                    <a:cubicBezTo>
                      <a:pt x="166" y="38"/>
                      <a:pt x="167" y="38"/>
                      <a:pt x="168" y="37"/>
                    </a:cubicBezTo>
                    <a:cubicBezTo>
                      <a:pt x="168" y="37"/>
                      <a:pt x="169" y="37"/>
                      <a:pt x="169" y="37"/>
                    </a:cubicBezTo>
                    <a:cubicBezTo>
                      <a:pt x="170" y="37"/>
                      <a:pt x="171" y="37"/>
                      <a:pt x="172" y="37"/>
                    </a:cubicBezTo>
                    <a:cubicBezTo>
                      <a:pt x="176" y="36"/>
                      <a:pt x="176" y="31"/>
                      <a:pt x="176" y="30"/>
                    </a:cubicBezTo>
                    <a:cubicBezTo>
                      <a:pt x="176" y="28"/>
                      <a:pt x="175" y="25"/>
                      <a:pt x="170" y="25"/>
                    </a:cubicBezTo>
                    <a:cubicBezTo>
                      <a:pt x="170" y="25"/>
                      <a:pt x="170" y="25"/>
                      <a:pt x="170" y="25"/>
                    </a:cubicBezTo>
                    <a:cubicBezTo>
                      <a:pt x="169" y="25"/>
                      <a:pt x="169" y="25"/>
                      <a:pt x="168" y="26"/>
                    </a:cubicBezTo>
                    <a:cubicBezTo>
                      <a:pt x="168" y="26"/>
                      <a:pt x="168" y="26"/>
                      <a:pt x="168" y="26"/>
                    </a:cubicBezTo>
                    <a:cubicBezTo>
                      <a:pt x="168" y="26"/>
                      <a:pt x="168" y="26"/>
                      <a:pt x="168" y="26"/>
                    </a:cubicBezTo>
                    <a:cubicBezTo>
                      <a:pt x="168" y="25"/>
                      <a:pt x="167" y="24"/>
                      <a:pt x="167" y="23"/>
                    </a:cubicBezTo>
                    <a:cubicBezTo>
                      <a:pt x="165" y="21"/>
                      <a:pt x="162" y="20"/>
                      <a:pt x="158" y="20"/>
                    </a:cubicBezTo>
                    <a:cubicBezTo>
                      <a:pt x="157" y="20"/>
                      <a:pt x="156" y="20"/>
                      <a:pt x="155" y="21"/>
                    </a:cubicBezTo>
                    <a:cubicBezTo>
                      <a:pt x="153" y="21"/>
                      <a:pt x="153" y="22"/>
                      <a:pt x="152" y="22"/>
                    </a:cubicBezTo>
                    <a:cubicBezTo>
                      <a:pt x="151" y="23"/>
                      <a:pt x="151" y="23"/>
                      <a:pt x="151" y="23"/>
                    </a:cubicBezTo>
                    <a:cubicBezTo>
                      <a:pt x="151" y="23"/>
                      <a:pt x="151" y="23"/>
                      <a:pt x="150" y="23"/>
                    </a:cubicBezTo>
                    <a:cubicBezTo>
                      <a:pt x="150" y="22"/>
                      <a:pt x="149" y="21"/>
                      <a:pt x="147" y="21"/>
                    </a:cubicBezTo>
                    <a:cubicBezTo>
                      <a:pt x="146" y="20"/>
                      <a:pt x="144" y="20"/>
                      <a:pt x="143" y="20"/>
                    </a:cubicBezTo>
                    <a:cubicBezTo>
                      <a:pt x="141" y="20"/>
                      <a:pt x="140" y="20"/>
                      <a:pt x="139" y="20"/>
                    </a:cubicBezTo>
                    <a:cubicBezTo>
                      <a:pt x="138" y="20"/>
                      <a:pt x="137" y="20"/>
                      <a:pt x="137" y="20"/>
                    </a:cubicBezTo>
                    <a:cubicBezTo>
                      <a:pt x="135" y="20"/>
                      <a:pt x="134" y="20"/>
                      <a:pt x="133" y="20"/>
                    </a:cubicBezTo>
                    <a:cubicBezTo>
                      <a:pt x="126" y="20"/>
                      <a:pt x="126" y="20"/>
                      <a:pt x="126" y="20"/>
                    </a:cubicBezTo>
                    <a:cubicBezTo>
                      <a:pt x="125" y="20"/>
                      <a:pt x="125" y="20"/>
                      <a:pt x="124" y="20"/>
                    </a:cubicBezTo>
                    <a:cubicBezTo>
                      <a:pt x="123" y="20"/>
                      <a:pt x="122" y="21"/>
                      <a:pt x="121" y="21"/>
                    </a:cubicBezTo>
                    <a:cubicBezTo>
                      <a:pt x="117" y="21"/>
                      <a:pt x="115" y="20"/>
                      <a:pt x="114" y="19"/>
                    </a:cubicBezTo>
                    <a:cubicBezTo>
                      <a:pt x="114" y="18"/>
                      <a:pt x="114" y="18"/>
                      <a:pt x="115" y="17"/>
                    </a:cubicBezTo>
                    <a:cubicBezTo>
                      <a:pt x="115" y="16"/>
                      <a:pt x="116" y="14"/>
                      <a:pt x="116" y="12"/>
                    </a:cubicBezTo>
                    <a:cubicBezTo>
                      <a:pt x="116" y="8"/>
                      <a:pt x="113" y="5"/>
                      <a:pt x="108" y="5"/>
                    </a:cubicBezTo>
                    <a:cubicBezTo>
                      <a:pt x="108" y="5"/>
                      <a:pt x="108" y="5"/>
                      <a:pt x="107" y="5"/>
                    </a:cubicBezTo>
                    <a:cubicBezTo>
                      <a:pt x="107" y="5"/>
                      <a:pt x="106" y="5"/>
                      <a:pt x="106" y="6"/>
                    </a:cubicBezTo>
                    <a:cubicBezTo>
                      <a:pt x="106" y="5"/>
                      <a:pt x="106" y="5"/>
                      <a:pt x="105" y="5"/>
                    </a:cubicBezTo>
                    <a:cubicBezTo>
                      <a:pt x="105" y="5"/>
                      <a:pt x="105" y="5"/>
                      <a:pt x="104" y="4"/>
                    </a:cubicBezTo>
                    <a:cubicBezTo>
                      <a:pt x="103" y="3"/>
                      <a:pt x="102" y="2"/>
                      <a:pt x="99" y="2"/>
                    </a:cubicBezTo>
                    <a:cubicBezTo>
                      <a:pt x="99" y="2"/>
                      <a:pt x="98" y="2"/>
                      <a:pt x="97" y="2"/>
                    </a:cubicBezTo>
                    <a:cubicBezTo>
                      <a:pt x="95" y="3"/>
                      <a:pt x="94" y="4"/>
                      <a:pt x="93" y="5"/>
                    </a:cubicBezTo>
                    <a:cubicBezTo>
                      <a:pt x="93" y="5"/>
                      <a:pt x="93" y="5"/>
                      <a:pt x="93" y="5"/>
                    </a:cubicBezTo>
                    <a:cubicBezTo>
                      <a:pt x="93" y="5"/>
                      <a:pt x="93" y="5"/>
                      <a:pt x="93" y="5"/>
                    </a:cubicBezTo>
                    <a:cubicBezTo>
                      <a:pt x="92" y="3"/>
                      <a:pt x="91" y="0"/>
                      <a:pt x="87" y="0"/>
                    </a:cubicBezTo>
                    <a:cubicBezTo>
                      <a:pt x="87" y="0"/>
                      <a:pt x="86" y="1"/>
                      <a:pt x="85" y="1"/>
                    </a:cubicBezTo>
                    <a:cubicBezTo>
                      <a:pt x="82" y="2"/>
                      <a:pt x="81" y="4"/>
                      <a:pt x="81" y="6"/>
                    </a:cubicBezTo>
                    <a:cubicBezTo>
                      <a:pt x="80" y="6"/>
                      <a:pt x="80" y="7"/>
                      <a:pt x="80" y="7"/>
                    </a:cubicBezTo>
                    <a:cubicBezTo>
                      <a:pt x="80" y="8"/>
                      <a:pt x="80" y="8"/>
                      <a:pt x="79" y="8"/>
                    </a:cubicBezTo>
                    <a:cubicBezTo>
                      <a:pt x="78" y="9"/>
                      <a:pt x="77" y="11"/>
                      <a:pt x="77" y="14"/>
                    </a:cubicBezTo>
                    <a:cubicBezTo>
                      <a:pt x="77" y="14"/>
                      <a:pt x="77" y="14"/>
                      <a:pt x="77" y="14"/>
                    </a:cubicBezTo>
                    <a:cubicBezTo>
                      <a:pt x="76" y="14"/>
                      <a:pt x="73" y="7"/>
                      <a:pt x="73" y="7"/>
                    </a:cubicBezTo>
                    <a:cubicBezTo>
                      <a:pt x="70" y="11"/>
                      <a:pt x="70" y="11"/>
                      <a:pt x="70" y="11"/>
                    </a:cubicBezTo>
                    <a:cubicBezTo>
                      <a:pt x="70" y="12"/>
                      <a:pt x="70" y="13"/>
                      <a:pt x="69" y="13"/>
                    </a:cubicBezTo>
                    <a:cubicBezTo>
                      <a:pt x="68" y="15"/>
                      <a:pt x="67" y="17"/>
                      <a:pt x="65" y="19"/>
                    </a:cubicBezTo>
                    <a:cubicBezTo>
                      <a:pt x="64" y="22"/>
                      <a:pt x="62" y="25"/>
                      <a:pt x="59" y="27"/>
                    </a:cubicBezTo>
                    <a:cubicBezTo>
                      <a:pt x="58" y="28"/>
                      <a:pt x="56" y="29"/>
                      <a:pt x="54" y="30"/>
                    </a:cubicBezTo>
                    <a:cubicBezTo>
                      <a:pt x="51" y="32"/>
                      <a:pt x="48" y="33"/>
                      <a:pt x="47" y="36"/>
                    </a:cubicBezTo>
                    <a:cubicBezTo>
                      <a:pt x="45" y="38"/>
                      <a:pt x="45" y="40"/>
                      <a:pt x="44" y="43"/>
                    </a:cubicBezTo>
                    <a:cubicBezTo>
                      <a:pt x="44" y="45"/>
                      <a:pt x="43" y="47"/>
                      <a:pt x="42" y="49"/>
                    </a:cubicBezTo>
                    <a:cubicBezTo>
                      <a:pt x="39" y="54"/>
                      <a:pt x="36" y="57"/>
                      <a:pt x="31" y="61"/>
                    </a:cubicBezTo>
                    <a:cubicBezTo>
                      <a:pt x="30" y="62"/>
                      <a:pt x="30" y="62"/>
                      <a:pt x="30" y="62"/>
                    </a:cubicBezTo>
                    <a:cubicBezTo>
                      <a:pt x="29" y="63"/>
                      <a:pt x="27" y="66"/>
                      <a:pt x="27" y="68"/>
                    </a:cubicBezTo>
                    <a:cubicBezTo>
                      <a:pt x="27" y="70"/>
                      <a:pt x="28" y="73"/>
                      <a:pt x="31" y="75"/>
                    </a:cubicBezTo>
                    <a:cubicBezTo>
                      <a:pt x="33" y="77"/>
                      <a:pt x="37" y="78"/>
                      <a:pt x="41" y="80"/>
                    </a:cubicBezTo>
                    <a:cubicBezTo>
                      <a:pt x="45" y="81"/>
                      <a:pt x="50" y="83"/>
                      <a:pt x="51" y="86"/>
                    </a:cubicBezTo>
                    <a:cubicBezTo>
                      <a:pt x="52" y="89"/>
                      <a:pt x="52" y="92"/>
                      <a:pt x="50" y="96"/>
                    </a:cubicBezTo>
                    <a:cubicBezTo>
                      <a:pt x="49" y="99"/>
                      <a:pt x="45" y="102"/>
                      <a:pt x="41" y="105"/>
                    </a:cubicBezTo>
                    <a:cubicBezTo>
                      <a:pt x="35" y="111"/>
                      <a:pt x="28" y="117"/>
                      <a:pt x="31" y="123"/>
                    </a:cubicBezTo>
                    <a:cubicBezTo>
                      <a:pt x="32" y="125"/>
                      <a:pt x="34" y="127"/>
                      <a:pt x="36" y="129"/>
                    </a:cubicBezTo>
                    <a:cubicBezTo>
                      <a:pt x="41" y="132"/>
                      <a:pt x="44" y="135"/>
                      <a:pt x="41" y="140"/>
                    </a:cubicBezTo>
                    <a:cubicBezTo>
                      <a:pt x="38" y="146"/>
                      <a:pt x="31" y="151"/>
                      <a:pt x="25" y="155"/>
                    </a:cubicBezTo>
                    <a:cubicBezTo>
                      <a:pt x="23" y="157"/>
                      <a:pt x="23" y="157"/>
                      <a:pt x="23" y="157"/>
                    </a:cubicBezTo>
                    <a:cubicBezTo>
                      <a:pt x="15" y="162"/>
                      <a:pt x="16" y="170"/>
                      <a:pt x="16" y="178"/>
                    </a:cubicBezTo>
                    <a:cubicBezTo>
                      <a:pt x="17" y="180"/>
                      <a:pt x="17" y="180"/>
                      <a:pt x="17" y="180"/>
                    </a:cubicBezTo>
                    <a:cubicBezTo>
                      <a:pt x="17" y="184"/>
                      <a:pt x="18" y="186"/>
                      <a:pt x="20" y="189"/>
                    </a:cubicBezTo>
                    <a:cubicBezTo>
                      <a:pt x="20" y="190"/>
                      <a:pt x="21" y="191"/>
                      <a:pt x="22" y="192"/>
                    </a:cubicBezTo>
                    <a:cubicBezTo>
                      <a:pt x="23" y="195"/>
                      <a:pt x="23" y="199"/>
                      <a:pt x="22" y="203"/>
                    </a:cubicBezTo>
                    <a:cubicBezTo>
                      <a:pt x="22" y="204"/>
                      <a:pt x="22" y="205"/>
                      <a:pt x="22" y="206"/>
                    </a:cubicBezTo>
                    <a:cubicBezTo>
                      <a:pt x="22" y="208"/>
                      <a:pt x="22" y="208"/>
                      <a:pt x="22" y="208"/>
                    </a:cubicBezTo>
                    <a:cubicBezTo>
                      <a:pt x="21" y="212"/>
                      <a:pt x="21" y="217"/>
                      <a:pt x="21" y="222"/>
                    </a:cubicBezTo>
                    <a:cubicBezTo>
                      <a:pt x="21" y="222"/>
                      <a:pt x="22" y="223"/>
                      <a:pt x="22" y="224"/>
                    </a:cubicBezTo>
                    <a:cubicBezTo>
                      <a:pt x="22" y="227"/>
                      <a:pt x="23" y="230"/>
                      <a:pt x="21" y="234"/>
                    </a:cubicBezTo>
                    <a:cubicBezTo>
                      <a:pt x="20" y="238"/>
                      <a:pt x="17" y="240"/>
                      <a:pt x="14" y="243"/>
                    </a:cubicBezTo>
                    <a:cubicBezTo>
                      <a:pt x="12" y="245"/>
                      <a:pt x="10" y="246"/>
                      <a:pt x="9" y="249"/>
                    </a:cubicBezTo>
                    <a:cubicBezTo>
                      <a:pt x="7" y="252"/>
                      <a:pt x="7" y="256"/>
                      <a:pt x="8" y="261"/>
                    </a:cubicBezTo>
                    <a:cubicBezTo>
                      <a:pt x="8" y="262"/>
                      <a:pt x="8" y="264"/>
                      <a:pt x="8" y="265"/>
                    </a:cubicBezTo>
                    <a:cubicBezTo>
                      <a:pt x="9" y="270"/>
                      <a:pt x="7" y="273"/>
                      <a:pt x="4" y="276"/>
                    </a:cubicBezTo>
                    <a:cubicBezTo>
                      <a:pt x="4" y="277"/>
                      <a:pt x="3" y="278"/>
                      <a:pt x="2" y="280"/>
                    </a:cubicBezTo>
                    <a:cubicBezTo>
                      <a:pt x="0" y="284"/>
                      <a:pt x="1" y="285"/>
                      <a:pt x="3" y="288"/>
                    </a:cubicBezTo>
                    <a:cubicBezTo>
                      <a:pt x="4" y="289"/>
                      <a:pt x="5" y="290"/>
                      <a:pt x="6" y="291"/>
                    </a:cubicBezTo>
                    <a:cubicBezTo>
                      <a:pt x="8" y="296"/>
                      <a:pt x="8" y="301"/>
                      <a:pt x="8" y="307"/>
                    </a:cubicBezTo>
                    <a:cubicBezTo>
                      <a:pt x="8" y="311"/>
                      <a:pt x="8" y="315"/>
                      <a:pt x="9" y="319"/>
                    </a:cubicBezTo>
                    <a:cubicBezTo>
                      <a:pt x="10" y="321"/>
                      <a:pt x="11" y="322"/>
                      <a:pt x="12" y="324"/>
                    </a:cubicBezTo>
                    <a:cubicBezTo>
                      <a:pt x="14" y="326"/>
                      <a:pt x="15" y="328"/>
                      <a:pt x="15" y="330"/>
                    </a:cubicBezTo>
                    <a:cubicBezTo>
                      <a:pt x="16" y="335"/>
                      <a:pt x="14" y="338"/>
                      <a:pt x="13" y="341"/>
                    </a:cubicBezTo>
                    <a:cubicBezTo>
                      <a:pt x="11" y="343"/>
                      <a:pt x="10" y="345"/>
                      <a:pt x="10" y="348"/>
                    </a:cubicBezTo>
                    <a:cubicBezTo>
                      <a:pt x="9" y="352"/>
                      <a:pt x="11" y="356"/>
                      <a:pt x="14" y="358"/>
                    </a:cubicBezTo>
                    <a:cubicBezTo>
                      <a:pt x="16" y="359"/>
                      <a:pt x="18" y="360"/>
                      <a:pt x="20" y="360"/>
                    </a:cubicBezTo>
                    <a:cubicBezTo>
                      <a:pt x="22" y="360"/>
                      <a:pt x="24" y="361"/>
                      <a:pt x="26" y="362"/>
                    </a:cubicBezTo>
                    <a:cubicBezTo>
                      <a:pt x="27" y="363"/>
                      <a:pt x="27" y="363"/>
                      <a:pt x="28" y="364"/>
                    </a:cubicBezTo>
                    <a:cubicBezTo>
                      <a:pt x="29" y="365"/>
                      <a:pt x="29" y="366"/>
                      <a:pt x="30" y="367"/>
                    </a:cubicBezTo>
                    <a:cubicBezTo>
                      <a:pt x="32" y="368"/>
                      <a:pt x="33" y="368"/>
                      <a:pt x="35" y="368"/>
                    </a:cubicBezTo>
                    <a:cubicBezTo>
                      <a:pt x="35" y="368"/>
                      <a:pt x="36" y="368"/>
                      <a:pt x="37" y="368"/>
                    </a:cubicBezTo>
                    <a:cubicBezTo>
                      <a:pt x="38" y="368"/>
                      <a:pt x="38" y="368"/>
                      <a:pt x="39" y="368"/>
                    </a:cubicBezTo>
                    <a:cubicBezTo>
                      <a:pt x="42" y="368"/>
                      <a:pt x="44" y="368"/>
                      <a:pt x="45" y="370"/>
                    </a:cubicBezTo>
                    <a:cubicBezTo>
                      <a:pt x="47" y="373"/>
                      <a:pt x="46" y="375"/>
                      <a:pt x="42" y="379"/>
                    </a:cubicBezTo>
                    <a:cubicBezTo>
                      <a:pt x="41" y="380"/>
                      <a:pt x="41" y="381"/>
                      <a:pt x="40" y="382"/>
                    </a:cubicBezTo>
                    <a:cubicBezTo>
                      <a:pt x="38" y="385"/>
                      <a:pt x="39" y="388"/>
                      <a:pt x="39" y="392"/>
                    </a:cubicBezTo>
                    <a:cubicBezTo>
                      <a:pt x="40" y="394"/>
                      <a:pt x="40" y="396"/>
                      <a:pt x="40" y="399"/>
                    </a:cubicBezTo>
                    <a:cubicBezTo>
                      <a:pt x="39" y="401"/>
                      <a:pt x="39" y="402"/>
                      <a:pt x="39" y="402"/>
                    </a:cubicBezTo>
                    <a:cubicBezTo>
                      <a:pt x="38" y="403"/>
                      <a:pt x="38" y="403"/>
                      <a:pt x="38" y="404"/>
                    </a:cubicBezTo>
                    <a:cubicBezTo>
                      <a:pt x="37" y="406"/>
                      <a:pt x="37" y="406"/>
                      <a:pt x="37" y="406"/>
                    </a:cubicBezTo>
                    <a:cubicBezTo>
                      <a:pt x="39" y="407"/>
                      <a:pt x="39" y="407"/>
                      <a:pt x="39" y="407"/>
                    </a:cubicBezTo>
                    <a:cubicBezTo>
                      <a:pt x="60" y="420"/>
                      <a:pt x="82" y="432"/>
                      <a:pt x="103" y="444"/>
                    </a:cubicBezTo>
                    <a:cubicBezTo>
                      <a:pt x="103" y="444"/>
                      <a:pt x="103" y="444"/>
                      <a:pt x="103" y="444"/>
                    </a:cubicBezTo>
                    <a:cubicBezTo>
                      <a:pt x="268" y="530"/>
                      <a:pt x="401" y="552"/>
                      <a:pt x="426" y="556"/>
                    </a:cubicBezTo>
                    <a:cubicBezTo>
                      <a:pt x="429" y="556"/>
                      <a:pt x="429" y="556"/>
                      <a:pt x="429" y="556"/>
                    </a:cubicBezTo>
                    <a:cubicBezTo>
                      <a:pt x="430" y="553"/>
                      <a:pt x="430" y="553"/>
                      <a:pt x="430" y="553"/>
                    </a:cubicBezTo>
                    <a:cubicBezTo>
                      <a:pt x="443" y="468"/>
                      <a:pt x="453" y="418"/>
                      <a:pt x="457" y="403"/>
                    </a:cubicBezTo>
                    <a:cubicBezTo>
                      <a:pt x="458" y="401"/>
                      <a:pt x="458" y="401"/>
                      <a:pt x="458" y="401"/>
                    </a:cubicBezTo>
                    <a:lnTo>
                      <a:pt x="345" y="346"/>
                    </a:lnTo>
                    <a:close/>
                    <a:moveTo>
                      <a:pt x="106" y="44"/>
                    </a:moveTo>
                    <a:cubicBezTo>
                      <a:pt x="106" y="44"/>
                      <a:pt x="105" y="44"/>
                      <a:pt x="105" y="43"/>
                    </a:cubicBezTo>
                    <a:cubicBezTo>
                      <a:pt x="104" y="43"/>
                      <a:pt x="104" y="42"/>
                      <a:pt x="104" y="41"/>
                    </a:cubicBezTo>
                    <a:cubicBezTo>
                      <a:pt x="104" y="39"/>
                      <a:pt x="106" y="38"/>
                      <a:pt x="111" y="37"/>
                    </a:cubicBezTo>
                    <a:cubicBezTo>
                      <a:pt x="111" y="37"/>
                      <a:pt x="112" y="37"/>
                      <a:pt x="112" y="37"/>
                    </a:cubicBezTo>
                    <a:cubicBezTo>
                      <a:pt x="112" y="38"/>
                      <a:pt x="111" y="38"/>
                      <a:pt x="111" y="39"/>
                    </a:cubicBezTo>
                    <a:cubicBezTo>
                      <a:pt x="111" y="40"/>
                      <a:pt x="110" y="40"/>
                      <a:pt x="110" y="40"/>
                    </a:cubicBezTo>
                    <a:cubicBezTo>
                      <a:pt x="109" y="42"/>
                      <a:pt x="109" y="43"/>
                      <a:pt x="107" y="44"/>
                    </a:cubicBezTo>
                    <a:cubicBezTo>
                      <a:pt x="107" y="44"/>
                      <a:pt x="107" y="44"/>
                      <a:pt x="106" y="44"/>
                    </a:cubicBezTo>
                    <a:close/>
                    <a:moveTo>
                      <a:pt x="232" y="212"/>
                    </a:moveTo>
                    <a:cubicBezTo>
                      <a:pt x="231" y="212"/>
                      <a:pt x="230" y="212"/>
                      <a:pt x="229" y="212"/>
                    </a:cubicBezTo>
                    <a:cubicBezTo>
                      <a:pt x="229" y="212"/>
                      <a:pt x="229" y="212"/>
                      <a:pt x="229" y="212"/>
                    </a:cubicBezTo>
                    <a:cubicBezTo>
                      <a:pt x="228" y="212"/>
                      <a:pt x="227" y="212"/>
                      <a:pt x="226" y="212"/>
                    </a:cubicBezTo>
                    <a:cubicBezTo>
                      <a:pt x="225" y="212"/>
                      <a:pt x="224" y="212"/>
                      <a:pt x="222" y="212"/>
                    </a:cubicBezTo>
                    <a:cubicBezTo>
                      <a:pt x="220" y="212"/>
                      <a:pt x="217" y="212"/>
                      <a:pt x="214" y="214"/>
                    </a:cubicBezTo>
                    <a:cubicBezTo>
                      <a:pt x="212" y="216"/>
                      <a:pt x="208" y="218"/>
                      <a:pt x="208" y="222"/>
                    </a:cubicBezTo>
                    <a:cubicBezTo>
                      <a:pt x="208" y="225"/>
                      <a:pt x="211" y="227"/>
                      <a:pt x="213" y="228"/>
                    </a:cubicBezTo>
                    <a:cubicBezTo>
                      <a:pt x="213" y="228"/>
                      <a:pt x="213" y="228"/>
                      <a:pt x="213" y="228"/>
                    </a:cubicBezTo>
                    <a:cubicBezTo>
                      <a:pt x="217" y="230"/>
                      <a:pt x="220" y="232"/>
                      <a:pt x="222" y="235"/>
                    </a:cubicBezTo>
                    <a:cubicBezTo>
                      <a:pt x="222" y="236"/>
                      <a:pt x="222" y="236"/>
                      <a:pt x="222" y="236"/>
                    </a:cubicBezTo>
                    <a:cubicBezTo>
                      <a:pt x="223" y="236"/>
                      <a:pt x="223" y="236"/>
                      <a:pt x="223" y="236"/>
                    </a:cubicBezTo>
                    <a:cubicBezTo>
                      <a:pt x="224" y="237"/>
                      <a:pt x="225" y="237"/>
                      <a:pt x="226" y="238"/>
                    </a:cubicBezTo>
                    <a:cubicBezTo>
                      <a:pt x="228" y="239"/>
                      <a:pt x="230" y="240"/>
                      <a:pt x="233" y="240"/>
                    </a:cubicBezTo>
                    <a:cubicBezTo>
                      <a:pt x="233" y="240"/>
                      <a:pt x="234" y="240"/>
                      <a:pt x="234" y="240"/>
                    </a:cubicBezTo>
                    <a:cubicBezTo>
                      <a:pt x="237" y="240"/>
                      <a:pt x="239" y="239"/>
                      <a:pt x="241" y="238"/>
                    </a:cubicBezTo>
                    <a:cubicBezTo>
                      <a:pt x="242" y="237"/>
                      <a:pt x="243" y="237"/>
                      <a:pt x="244" y="236"/>
                    </a:cubicBezTo>
                    <a:cubicBezTo>
                      <a:pt x="244" y="236"/>
                      <a:pt x="245" y="236"/>
                      <a:pt x="244" y="236"/>
                    </a:cubicBezTo>
                    <a:cubicBezTo>
                      <a:pt x="245" y="237"/>
                      <a:pt x="244" y="241"/>
                      <a:pt x="243" y="243"/>
                    </a:cubicBezTo>
                    <a:cubicBezTo>
                      <a:pt x="242" y="244"/>
                      <a:pt x="240" y="245"/>
                      <a:pt x="238" y="246"/>
                    </a:cubicBezTo>
                    <a:cubicBezTo>
                      <a:pt x="235" y="248"/>
                      <a:pt x="231" y="250"/>
                      <a:pt x="230" y="255"/>
                    </a:cubicBezTo>
                    <a:cubicBezTo>
                      <a:pt x="230" y="255"/>
                      <a:pt x="230" y="256"/>
                      <a:pt x="230" y="257"/>
                    </a:cubicBezTo>
                    <a:cubicBezTo>
                      <a:pt x="230" y="258"/>
                      <a:pt x="230" y="259"/>
                      <a:pt x="230" y="259"/>
                    </a:cubicBezTo>
                    <a:cubicBezTo>
                      <a:pt x="230" y="259"/>
                      <a:pt x="229" y="259"/>
                      <a:pt x="229" y="259"/>
                    </a:cubicBezTo>
                    <a:cubicBezTo>
                      <a:pt x="228" y="259"/>
                      <a:pt x="226" y="259"/>
                      <a:pt x="226" y="258"/>
                    </a:cubicBezTo>
                    <a:cubicBezTo>
                      <a:pt x="225" y="258"/>
                      <a:pt x="225" y="257"/>
                      <a:pt x="224" y="256"/>
                    </a:cubicBezTo>
                    <a:cubicBezTo>
                      <a:pt x="223" y="254"/>
                      <a:pt x="223" y="253"/>
                      <a:pt x="221" y="252"/>
                    </a:cubicBezTo>
                    <a:cubicBezTo>
                      <a:pt x="219" y="249"/>
                      <a:pt x="214" y="248"/>
                      <a:pt x="212" y="247"/>
                    </a:cubicBezTo>
                    <a:cubicBezTo>
                      <a:pt x="211" y="247"/>
                      <a:pt x="211" y="247"/>
                      <a:pt x="210" y="247"/>
                    </a:cubicBezTo>
                    <a:cubicBezTo>
                      <a:pt x="207" y="247"/>
                      <a:pt x="202" y="249"/>
                      <a:pt x="200" y="252"/>
                    </a:cubicBezTo>
                    <a:cubicBezTo>
                      <a:pt x="199" y="254"/>
                      <a:pt x="199" y="257"/>
                      <a:pt x="200" y="259"/>
                    </a:cubicBezTo>
                    <a:cubicBezTo>
                      <a:pt x="200" y="260"/>
                      <a:pt x="201" y="261"/>
                      <a:pt x="201" y="261"/>
                    </a:cubicBezTo>
                    <a:cubicBezTo>
                      <a:pt x="201" y="261"/>
                      <a:pt x="200" y="261"/>
                      <a:pt x="199" y="261"/>
                    </a:cubicBezTo>
                    <a:cubicBezTo>
                      <a:pt x="198" y="261"/>
                      <a:pt x="197" y="261"/>
                      <a:pt x="196" y="262"/>
                    </a:cubicBezTo>
                    <a:cubicBezTo>
                      <a:pt x="195" y="262"/>
                      <a:pt x="194" y="262"/>
                      <a:pt x="193" y="263"/>
                    </a:cubicBezTo>
                    <a:cubicBezTo>
                      <a:pt x="192" y="263"/>
                      <a:pt x="191" y="263"/>
                      <a:pt x="190" y="263"/>
                    </a:cubicBezTo>
                    <a:cubicBezTo>
                      <a:pt x="189" y="264"/>
                      <a:pt x="187" y="264"/>
                      <a:pt x="185" y="265"/>
                    </a:cubicBezTo>
                    <a:cubicBezTo>
                      <a:pt x="186" y="264"/>
                      <a:pt x="187" y="264"/>
                      <a:pt x="188" y="264"/>
                    </a:cubicBezTo>
                    <a:cubicBezTo>
                      <a:pt x="192" y="262"/>
                      <a:pt x="195" y="259"/>
                      <a:pt x="197" y="256"/>
                    </a:cubicBezTo>
                    <a:cubicBezTo>
                      <a:pt x="198" y="252"/>
                      <a:pt x="198" y="249"/>
                      <a:pt x="196" y="245"/>
                    </a:cubicBezTo>
                    <a:cubicBezTo>
                      <a:pt x="195" y="243"/>
                      <a:pt x="195" y="243"/>
                      <a:pt x="195" y="243"/>
                    </a:cubicBezTo>
                    <a:cubicBezTo>
                      <a:pt x="193" y="243"/>
                      <a:pt x="193" y="243"/>
                      <a:pt x="193" y="243"/>
                    </a:cubicBezTo>
                    <a:cubicBezTo>
                      <a:pt x="189" y="243"/>
                      <a:pt x="184" y="244"/>
                      <a:pt x="179" y="245"/>
                    </a:cubicBezTo>
                    <a:cubicBezTo>
                      <a:pt x="175" y="246"/>
                      <a:pt x="173" y="249"/>
                      <a:pt x="170" y="251"/>
                    </a:cubicBezTo>
                    <a:cubicBezTo>
                      <a:pt x="169" y="252"/>
                      <a:pt x="167" y="253"/>
                      <a:pt x="166" y="254"/>
                    </a:cubicBezTo>
                    <a:cubicBezTo>
                      <a:pt x="165" y="255"/>
                      <a:pt x="164" y="255"/>
                      <a:pt x="163" y="255"/>
                    </a:cubicBezTo>
                    <a:cubicBezTo>
                      <a:pt x="161" y="255"/>
                      <a:pt x="159" y="252"/>
                      <a:pt x="156" y="250"/>
                    </a:cubicBezTo>
                    <a:cubicBezTo>
                      <a:pt x="155" y="249"/>
                      <a:pt x="154" y="248"/>
                      <a:pt x="154" y="247"/>
                    </a:cubicBezTo>
                    <a:cubicBezTo>
                      <a:pt x="153" y="247"/>
                      <a:pt x="152" y="246"/>
                      <a:pt x="152" y="246"/>
                    </a:cubicBezTo>
                    <a:cubicBezTo>
                      <a:pt x="151" y="246"/>
                      <a:pt x="151" y="245"/>
                      <a:pt x="151" y="245"/>
                    </a:cubicBezTo>
                    <a:cubicBezTo>
                      <a:pt x="152" y="245"/>
                      <a:pt x="153" y="246"/>
                      <a:pt x="154" y="246"/>
                    </a:cubicBezTo>
                    <a:cubicBezTo>
                      <a:pt x="155" y="246"/>
                      <a:pt x="156" y="245"/>
                      <a:pt x="157" y="245"/>
                    </a:cubicBezTo>
                    <a:cubicBezTo>
                      <a:pt x="161" y="243"/>
                      <a:pt x="163" y="239"/>
                      <a:pt x="164" y="236"/>
                    </a:cubicBezTo>
                    <a:cubicBezTo>
                      <a:pt x="165" y="236"/>
                      <a:pt x="165" y="236"/>
                      <a:pt x="166" y="236"/>
                    </a:cubicBezTo>
                    <a:cubicBezTo>
                      <a:pt x="167" y="236"/>
                      <a:pt x="168" y="236"/>
                      <a:pt x="169" y="236"/>
                    </a:cubicBezTo>
                    <a:cubicBezTo>
                      <a:pt x="170" y="236"/>
                      <a:pt x="173" y="236"/>
                      <a:pt x="176" y="233"/>
                    </a:cubicBezTo>
                    <a:cubicBezTo>
                      <a:pt x="177" y="231"/>
                      <a:pt x="178" y="230"/>
                      <a:pt x="178" y="228"/>
                    </a:cubicBezTo>
                    <a:cubicBezTo>
                      <a:pt x="178" y="228"/>
                      <a:pt x="178" y="229"/>
                      <a:pt x="178" y="229"/>
                    </a:cubicBezTo>
                    <a:cubicBezTo>
                      <a:pt x="182" y="232"/>
                      <a:pt x="184" y="234"/>
                      <a:pt x="189" y="234"/>
                    </a:cubicBezTo>
                    <a:cubicBezTo>
                      <a:pt x="189" y="234"/>
                      <a:pt x="190" y="234"/>
                      <a:pt x="191" y="234"/>
                    </a:cubicBezTo>
                    <a:cubicBezTo>
                      <a:pt x="194" y="233"/>
                      <a:pt x="194" y="233"/>
                      <a:pt x="194" y="233"/>
                    </a:cubicBezTo>
                    <a:cubicBezTo>
                      <a:pt x="194" y="231"/>
                      <a:pt x="194" y="231"/>
                      <a:pt x="194" y="231"/>
                    </a:cubicBezTo>
                    <a:cubicBezTo>
                      <a:pt x="194" y="221"/>
                      <a:pt x="190" y="217"/>
                      <a:pt x="184" y="211"/>
                    </a:cubicBezTo>
                    <a:cubicBezTo>
                      <a:pt x="183" y="211"/>
                      <a:pt x="183" y="211"/>
                      <a:pt x="182" y="210"/>
                    </a:cubicBezTo>
                    <a:cubicBezTo>
                      <a:pt x="181" y="209"/>
                      <a:pt x="178" y="207"/>
                      <a:pt x="175" y="206"/>
                    </a:cubicBezTo>
                    <a:cubicBezTo>
                      <a:pt x="174" y="206"/>
                      <a:pt x="174" y="206"/>
                      <a:pt x="174" y="206"/>
                    </a:cubicBezTo>
                    <a:cubicBezTo>
                      <a:pt x="173" y="206"/>
                      <a:pt x="172" y="207"/>
                      <a:pt x="171" y="207"/>
                    </a:cubicBezTo>
                    <a:cubicBezTo>
                      <a:pt x="171" y="207"/>
                      <a:pt x="171" y="207"/>
                      <a:pt x="171" y="207"/>
                    </a:cubicBezTo>
                    <a:cubicBezTo>
                      <a:pt x="170" y="207"/>
                      <a:pt x="169" y="206"/>
                      <a:pt x="168" y="205"/>
                    </a:cubicBezTo>
                    <a:cubicBezTo>
                      <a:pt x="168" y="205"/>
                      <a:pt x="168" y="205"/>
                      <a:pt x="168" y="205"/>
                    </a:cubicBezTo>
                    <a:cubicBezTo>
                      <a:pt x="166" y="203"/>
                      <a:pt x="165" y="203"/>
                      <a:pt x="162" y="202"/>
                    </a:cubicBezTo>
                    <a:cubicBezTo>
                      <a:pt x="161" y="201"/>
                      <a:pt x="161" y="201"/>
                      <a:pt x="160" y="200"/>
                    </a:cubicBezTo>
                    <a:cubicBezTo>
                      <a:pt x="159" y="200"/>
                      <a:pt x="158" y="199"/>
                      <a:pt x="157" y="199"/>
                    </a:cubicBezTo>
                    <a:cubicBezTo>
                      <a:pt x="157" y="199"/>
                      <a:pt x="157" y="199"/>
                      <a:pt x="156" y="198"/>
                    </a:cubicBezTo>
                    <a:cubicBezTo>
                      <a:pt x="157" y="199"/>
                      <a:pt x="157" y="199"/>
                      <a:pt x="158" y="199"/>
                    </a:cubicBezTo>
                    <a:cubicBezTo>
                      <a:pt x="159" y="200"/>
                      <a:pt x="161" y="200"/>
                      <a:pt x="163" y="200"/>
                    </a:cubicBezTo>
                    <a:cubicBezTo>
                      <a:pt x="163" y="200"/>
                      <a:pt x="163" y="200"/>
                      <a:pt x="164" y="200"/>
                    </a:cubicBezTo>
                    <a:cubicBezTo>
                      <a:pt x="165" y="200"/>
                      <a:pt x="166" y="200"/>
                      <a:pt x="167" y="199"/>
                    </a:cubicBezTo>
                    <a:cubicBezTo>
                      <a:pt x="167" y="199"/>
                      <a:pt x="168" y="199"/>
                      <a:pt x="169" y="199"/>
                    </a:cubicBezTo>
                    <a:cubicBezTo>
                      <a:pt x="169" y="199"/>
                      <a:pt x="169" y="199"/>
                      <a:pt x="170" y="199"/>
                    </a:cubicBezTo>
                    <a:cubicBezTo>
                      <a:pt x="171" y="199"/>
                      <a:pt x="171" y="200"/>
                      <a:pt x="172" y="200"/>
                    </a:cubicBezTo>
                    <a:cubicBezTo>
                      <a:pt x="174" y="201"/>
                      <a:pt x="175" y="201"/>
                      <a:pt x="176" y="201"/>
                    </a:cubicBezTo>
                    <a:cubicBezTo>
                      <a:pt x="179" y="202"/>
                      <a:pt x="182" y="203"/>
                      <a:pt x="185" y="204"/>
                    </a:cubicBezTo>
                    <a:cubicBezTo>
                      <a:pt x="190" y="206"/>
                      <a:pt x="194" y="208"/>
                      <a:pt x="200" y="208"/>
                    </a:cubicBezTo>
                    <a:cubicBezTo>
                      <a:pt x="201" y="208"/>
                      <a:pt x="201" y="208"/>
                      <a:pt x="202" y="208"/>
                    </a:cubicBezTo>
                    <a:cubicBezTo>
                      <a:pt x="205" y="207"/>
                      <a:pt x="207" y="207"/>
                      <a:pt x="209" y="206"/>
                    </a:cubicBezTo>
                    <a:cubicBezTo>
                      <a:pt x="212" y="206"/>
                      <a:pt x="214" y="205"/>
                      <a:pt x="217" y="205"/>
                    </a:cubicBezTo>
                    <a:cubicBezTo>
                      <a:pt x="217" y="205"/>
                      <a:pt x="218" y="205"/>
                      <a:pt x="218" y="205"/>
                    </a:cubicBezTo>
                    <a:cubicBezTo>
                      <a:pt x="222" y="205"/>
                      <a:pt x="227" y="208"/>
                      <a:pt x="231" y="211"/>
                    </a:cubicBezTo>
                    <a:cubicBezTo>
                      <a:pt x="231" y="211"/>
                      <a:pt x="232" y="212"/>
                      <a:pt x="232" y="212"/>
                    </a:cubicBezTo>
                    <a:close/>
                    <a:moveTo>
                      <a:pt x="144" y="195"/>
                    </a:moveTo>
                    <a:cubicBezTo>
                      <a:pt x="144" y="195"/>
                      <a:pt x="145" y="195"/>
                      <a:pt x="146" y="195"/>
                    </a:cubicBezTo>
                    <a:cubicBezTo>
                      <a:pt x="146" y="195"/>
                      <a:pt x="146" y="195"/>
                      <a:pt x="146" y="195"/>
                    </a:cubicBezTo>
                    <a:cubicBezTo>
                      <a:pt x="147" y="195"/>
                      <a:pt x="147" y="195"/>
                      <a:pt x="148" y="196"/>
                    </a:cubicBezTo>
                    <a:cubicBezTo>
                      <a:pt x="149" y="196"/>
                      <a:pt x="149" y="196"/>
                      <a:pt x="150" y="197"/>
                    </a:cubicBezTo>
                    <a:cubicBezTo>
                      <a:pt x="150" y="197"/>
                      <a:pt x="151" y="197"/>
                      <a:pt x="152" y="197"/>
                    </a:cubicBezTo>
                    <a:cubicBezTo>
                      <a:pt x="152" y="197"/>
                      <a:pt x="151" y="197"/>
                      <a:pt x="151" y="197"/>
                    </a:cubicBezTo>
                    <a:cubicBezTo>
                      <a:pt x="149" y="197"/>
                      <a:pt x="147" y="198"/>
                      <a:pt x="145" y="199"/>
                    </a:cubicBezTo>
                    <a:cubicBezTo>
                      <a:pt x="144" y="199"/>
                      <a:pt x="143" y="199"/>
                      <a:pt x="143" y="199"/>
                    </a:cubicBezTo>
                    <a:cubicBezTo>
                      <a:pt x="143" y="199"/>
                      <a:pt x="143" y="199"/>
                      <a:pt x="143" y="198"/>
                    </a:cubicBezTo>
                    <a:cubicBezTo>
                      <a:pt x="143" y="197"/>
                      <a:pt x="143" y="196"/>
                      <a:pt x="144" y="195"/>
                    </a:cubicBezTo>
                    <a:close/>
                    <a:moveTo>
                      <a:pt x="154" y="38"/>
                    </a:moveTo>
                    <a:cubicBezTo>
                      <a:pt x="151" y="38"/>
                      <a:pt x="148" y="41"/>
                      <a:pt x="146" y="42"/>
                    </a:cubicBezTo>
                    <a:cubicBezTo>
                      <a:pt x="146" y="43"/>
                      <a:pt x="145" y="43"/>
                      <a:pt x="144" y="44"/>
                    </a:cubicBezTo>
                    <a:cubicBezTo>
                      <a:pt x="144" y="44"/>
                      <a:pt x="144" y="44"/>
                      <a:pt x="144" y="44"/>
                    </a:cubicBezTo>
                    <a:cubicBezTo>
                      <a:pt x="143" y="41"/>
                      <a:pt x="141" y="40"/>
                      <a:pt x="138" y="38"/>
                    </a:cubicBezTo>
                    <a:cubicBezTo>
                      <a:pt x="135" y="36"/>
                      <a:pt x="131" y="34"/>
                      <a:pt x="126" y="34"/>
                    </a:cubicBezTo>
                    <a:cubicBezTo>
                      <a:pt x="128" y="33"/>
                      <a:pt x="129" y="33"/>
                      <a:pt x="131" y="33"/>
                    </a:cubicBezTo>
                    <a:cubicBezTo>
                      <a:pt x="135" y="33"/>
                      <a:pt x="140" y="34"/>
                      <a:pt x="144" y="36"/>
                    </a:cubicBezTo>
                    <a:cubicBezTo>
                      <a:pt x="147" y="36"/>
                      <a:pt x="150" y="37"/>
                      <a:pt x="153" y="38"/>
                    </a:cubicBezTo>
                    <a:cubicBezTo>
                      <a:pt x="154" y="38"/>
                      <a:pt x="154" y="38"/>
                      <a:pt x="155" y="38"/>
                    </a:cubicBezTo>
                    <a:cubicBezTo>
                      <a:pt x="155" y="38"/>
                      <a:pt x="155" y="38"/>
                      <a:pt x="154" y="38"/>
                    </a:cubicBezTo>
                    <a:close/>
                    <a:moveTo>
                      <a:pt x="311" y="415"/>
                    </a:moveTo>
                    <a:cubicBezTo>
                      <a:pt x="311" y="415"/>
                      <a:pt x="311" y="415"/>
                      <a:pt x="311" y="415"/>
                    </a:cubicBezTo>
                    <a:cubicBezTo>
                      <a:pt x="310" y="417"/>
                      <a:pt x="310" y="417"/>
                      <a:pt x="310" y="417"/>
                    </a:cubicBezTo>
                    <a:cubicBezTo>
                      <a:pt x="309" y="417"/>
                      <a:pt x="309" y="417"/>
                      <a:pt x="309" y="417"/>
                    </a:cubicBezTo>
                    <a:cubicBezTo>
                      <a:pt x="310" y="418"/>
                      <a:pt x="310" y="422"/>
                      <a:pt x="310" y="423"/>
                    </a:cubicBezTo>
                    <a:cubicBezTo>
                      <a:pt x="310" y="424"/>
                      <a:pt x="309" y="426"/>
                      <a:pt x="305" y="426"/>
                    </a:cubicBezTo>
                    <a:cubicBezTo>
                      <a:pt x="302" y="426"/>
                      <a:pt x="299" y="425"/>
                      <a:pt x="297" y="424"/>
                    </a:cubicBezTo>
                    <a:cubicBezTo>
                      <a:pt x="296" y="424"/>
                      <a:pt x="296" y="424"/>
                      <a:pt x="296" y="424"/>
                    </a:cubicBezTo>
                    <a:cubicBezTo>
                      <a:pt x="294" y="423"/>
                      <a:pt x="292" y="423"/>
                      <a:pt x="291" y="423"/>
                    </a:cubicBezTo>
                    <a:cubicBezTo>
                      <a:pt x="285" y="423"/>
                      <a:pt x="281" y="426"/>
                      <a:pt x="277" y="430"/>
                    </a:cubicBezTo>
                    <a:cubicBezTo>
                      <a:pt x="276" y="431"/>
                      <a:pt x="276" y="431"/>
                      <a:pt x="276" y="431"/>
                    </a:cubicBezTo>
                    <a:cubicBezTo>
                      <a:pt x="270" y="437"/>
                      <a:pt x="261" y="445"/>
                      <a:pt x="253" y="445"/>
                    </a:cubicBezTo>
                    <a:cubicBezTo>
                      <a:pt x="252" y="445"/>
                      <a:pt x="250" y="445"/>
                      <a:pt x="248" y="444"/>
                    </a:cubicBezTo>
                    <a:cubicBezTo>
                      <a:pt x="247" y="443"/>
                      <a:pt x="245" y="442"/>
                      <a:pt x="243" y="442"/>
                    </a:cubicBezTo>
                    <a:cubicBezTo>
                      <a:pt x="242" y="442"/>
                      <a:pt x="241" y="442"/>
                      <a:pt x="240" y="442"/>
                    </a:cubicBezTo>
                    <a:cubicBezTo>
                      <a:pt x="238" y="443"/>
                      <a:pt x="237" y="443"/>
                      <a:pt x="236" y="444"/>
                    </a:cubicBezTo>
                    <a:cubicBezTo>
                      <a:pt x="235" y="444"/>
                      <a:pt x="235" y="445"/>
                      <a:pt x="234" y="445"/>
                    </a:cubicBezTo>
                    <a:cubicBezTo>
                      <a:pt x="233" y="445"/>
                      <a:pt x="233" y="446"/>
                      <a:pt x="232" y="446"/>
                    </a:cubicBezTo>
                    <a:cubicBezTo>
                      <a:pt x="230" y="446"/>
                      <a:pt x="229" y="447"/>
                      <a:pt x="227" y="449"/>
                    </a:cubicBezTo>
                    <a:cubicBezTo>
                      <a:pt x="226" y="449"/>
                      <a:pt x="226" y="450"/>
                      <a:pt x="225" y="450"/>
                    </a:cubicBezTo>
                    <a:cubicBezTo>
                      <a:pt x="224" y="451"/>
                      <a:pt x="223" y="452"/>
                      <a:pt x="223" y="452"/>
                    </a:cubicBezTo>
                    <a:cubicBezTo>
                      <a:pt x="222" y="453"/>
                      <a:pt x="220" y="453"/>
                      <a:pt x="219" y="453"/>
                    </a:cubicBezTo>
                    <a:cubicBezTo>
                      <a:pt x="217" y="453"/>
                      <a:pt x="215" y="453"/>
                      <a:pt x="214" y="453"/>
                    </a:cubicBezTo>
                    <a:cubicBezTo>
                      <a:pt x="213" y="453"/>
                      <a:pt x="211" y="453"/>
                      <a:pt x="210" y="452"/>
                    </a:cubicBezTo>
                    <a:cubicBezTo>
                      <a:pt x="208" y="452"/>
                      <a:pt x="206" y="452"/>
                      <a:pt x="204" y="450"/>
                    </a:cubicBezTo>
                    <a:cubicBezTo>
                      <a:pt x="203" y="450"/>
                      <a:pt x="202" y="449"/>
                      <a:pt x="200" y="449"/>
                    </a:cubicBezTo>
                    <a:cubicBezTo>
                      <a:pt x="199" y="448"/>
                      <a:pt x="197" y="448"/>
                      <a:pt x="196" y="448"/>
                    </a:cubicBezTo>
                    <a:cubicBezTo>
                      <a:pt x="194" y="447"/>
                      <a:pt x="192" y="447"/>
                      <a:pt x="191" y="446"/>
                    </a:cubicBezTo>
                    <a:cubicBezTo>
                      <a:pt x="186" y="443"/>
                      <a:pt x="180" y="437"/>
                      <a:pt x="179" y="432"/>
                    </a:cubicBezTo>
                    <a:cubicBezTo>
                      <a:pt x="179" y="431"/>
                      <a:pt x="179" y="431"/>
                      <a:pt x="179" y="430"/>
                    </a:cubicBezTo>
                    <a:cubicBezTo>
                      <a:pt x="180" y="430"/>
                      <a:pt x="182" y="431"/>
                      <a:pt x="183" y="432"/>
                    </a:cubicBezTo>
                    <a:cubicBezTo>
                      <a:pt x="184" y="432"/>
                      <a:pt x="185" y="433"/>
                      <a:pt x="186" y="433"/>
                    </a:cubicBezTo>
                    <a:cubicBezTo>
                      <a:pt x="188" y="434"/>
                      <a:pt x="190" y="435"/>
                      <a:pt x="192" y="435"/>
                    </a:cubicBezTo>
                    <a:cubicBezTo>
                      <a:pt x="197" y="435"/>
                      <a:pt x="200" y="431"/>
                      <a:pt x="201" y="429"/>
                    </a:cubicBezTo>
                    <a:cubicBezTo>
                      <a:pt x="203" y="427"/>
                      <a:pt x="204" y="425"/>
                      <a:pt x="206" y="423"/>
                    </a:cubicBezTo>
                    <a:cubicBezTo>
                      <a:pt x="207" y="423"/>
                      <a:pt x="207" y="423"/>
                      <a:pt x="208" y="423"/>
                    </a:cubicBezTo>
                    <a:cubicBezTo>
                      <a:pt x="208" y="423"/>
                      <a:pt x="210" y="424"/>
                      <a:pt x="211" y="424"/>
                    </a:cubicBezTo>
                    <a:cubicBezTo>
                      <a:pt x="213" y="425"/>
                      <a:pt x="215" y="426"/>
                      <a:pt x="217" y="426"/>
                    </a:cubicBezTo>
                    <a:cubicBezTo>
                      <a:pt x="219" y="426"/>
                      <a:pt x="220" y="426"/>
                      <a:pt x="221" y="425"/>
                    </a:cubicBezTo>
                    <a:cubicBezTo>
                      <a:pt x="229" y="421"/>
                      <a:pt x="225" y="414"/>
                      <a:pt x="223" y="409"/>
                    </a:cubicBezTo>
                    <a:cubicBezTo>
                      <a:pt x="223" y="407"/>
                      <a:pt x="222" y="406"/>
                      <a:pt x="222" y="405"/>
                    </a:cubicBezTo>
                    <a:cubicBezTo>
                      <a:pt x="222" y="403"/>
                      <a:pt x="222" y="401"/>
                      <a:pt x="222" y="400"/>
                    </a:cubicBezTo>
                    <a:cubicBezTo>
                      <a:pt x="222" y="396"/>
                      <a:pt x="223" y="391"/>
                      <a:pt x="217" y="388"/>
                    </a:cubicBezTo>
                    <a:cubicBezTo>
                      <a:pt x="217" y="386"/>
                      <a:pt x="217" y="383"/>
                      <a:pt x="217" y="382"/>
                    </a:cubicBezTo>
                    <a:cubicBezTo>
                      <a:pt x="217" y="382"/>
                      <a:pt x="217" y="382"/>
                      <a:pt x="218" y="383"/>
                    </a:cubicBezTo>
                    <a:cubicBezTo>
                      <a:pt x="219" y="383"/>
                      <a:pt x="220" y="385"/>
                      <a:pt x="221" y="387"/>
                    </a:cubicBezTo>
                    <a:cubicBezTo>
                      <a:pt x="222" y="389"/>
                      <a:pt x="223" y="391"/>
                      <a:pt x="225" y="393"/>
                    </a:cubicBezTo>
                    <a:cubicBezTo>
                      <a:pt x="231" y="398"/>
                      <a:pt x="233" y="404"/>
                      <a:pt x="236" y="412"/>
                    </a:cubicBezTo>
                    <a:cubicBezTo>
                      <a:pt x="236" y="412"/>
                      <a:pt x="236" y="412"/>
                      <a:pt x="236" y="412"/>
                    </a:cubicBezTo>
                    <a:cubicBezTo>
                      <a:pt x="239" y="422"/>
                      <a:pt x="247" y="429"/>
                      <a:pt x="256" y="430"/>
                    </a:cubicBezTo>
                    <a:cubicBezTo>
                      <a:pt x="258" y="431"/>
                      <a:pt x="259" y="431"/>
                      <a:pt x="260" y="431"/>
                    </a:cubicBezTo>
                    <a:cubicBezTo>
                      <a:pt x="263" y="431"/>
                      <a:pt x="267" y="430"/>
                      <a:pt x="269" y="428"/>
                    </a:cubicBezTo>
                    <a:cubicBezTo>
                      <a:pt x="270" y="428"/>
                      <a:pt x="271" y="427"/>
                      <a:pt x="271" y="427"/>
                    </a:cubicBezTo>
                    <a:cubicBezTo>
                      <a:pt x="272" y="426"/>
                      <a:pt x="272" y="426"/>
                      <a:pt x="273" y="426"/>
                    </a:cubicBezTo>
                    <a:cubicBezTo>
                      <a:pt x="273" y="426"/>
                      <a:pt x="274" y="426"/>
                      <a:pt x="275" y="425"/>
                    </a:cubicBezTo>
                    <a:cubicBezTo>
                      <a:pt x="276" y="425"/>
                      <a:pt x="277" y="425"/>
                      <a:pt x="279" y="424"/>
                    </a:cubicBezTo>
                    <a:cubicBezTo>
                      <a:pt x="280" y="423"/>
                      <a:pt x="282" y="422"/>
                      <a:pt x="283" y="421"/>
                    </a:cubicBezTo>
                    <a:cubicBezTo>
                      <a:pt x="284" y="421"/>
                      <a:pt x="285" y="420"/>
                      <a:pt x="286" y="419"/>
                    </a:cubicBezTo>
                    <a:cubicBezTo>
                      <a:pt x="288" y="418"/>
                      <a:pt x="290" y="416"/>
                      <a:pt x="291" y="415"/>
                    </a:cubicBezTo>
                    <a:cubicBezTo>
                      <a:pt x="293" y="413"/>
                      <a:pt x="295" y="411"/>
                      <a:pt x="296" y="411"/>
                    </a:cubicBezTo>
                    <a:cubicBezTo>
                      <a:pt x="299" y="410"/>
                      <a:pt x="301" y="410"/>
                      <a:pt x="304" y="410"/>
                    </a:cubicBezTo>
                    <a:cubicBezTo>
                      <a:pt x="307" y="410"/>
                      <a:pt x="310" y="411"/>
                      <a:pt x="313" y="412"/>
                    </a:cubicBezTo>
                    <a:cubicBezTo>
                      <a:pt x="313" y="412"/>
                      <a:pt x="313" y="412"/>
                      <a:pt x="313" y="412"/>
                    </a:cubicBezTo>
                    <a:cubicBezTo>
                      <a:pt x="313" y="412"/>
                      <a:pt x="313" y="412"/>
                      <a:pt x="312" y="412"/>
                    </a:cubicBezTo>
                    <a:cubicBezTo>
                      <a:pt x="312" y="412"/>
                      <a:pt x="312" y="412"/>
                      <a:pt x="312" y="412"/>
                    </a:cubicBezTo>
                    <a:cubicBezTo>
                      <a:pt x="310" y="412"/>
                      <a:pt x="310" y="412"/>
                      <a:pt x="310" y="412"/>
                    </a:cubicBezTo>
                    <a:cubicBezTo>
                      <a:pt x="310" y="412"/>
                      <a:pt x="310" y="412"/>
                      <a:pt x="310" y="412"/>
                    </a:cubicBezTo>
                    <a:cubicBezTo>
                      <a:pt x="311" y="415"/>
                      <a:pt x="311" y="415"/>
                      <a:pt x="311" y="415"/>
                    </a:cubicBezTo>
                    <a:cubicBezTo>
                      <a:pt x="311" y="415"/>
                      <a:pt x="311" y="415"/>
                      <a:pt x="311" y="415"/>
                    </a:cubicBezTo>
                    <a:close/>
                    <a:moveTo>
                      <a:pt x="320" y="416"/>
                    </a:moveTo>
                    <a:cubicBezTo>
                      <a:pt x="319" y="416"/>
                      <a:pt x="319" y="416"/>
                      <a:pt x="319" y="416"/>
                    </a:cubicBezTo>
                    <a:cubicBezTo>
                      <a:pt x="318" y="416"/>
                      <a:pt x="318" y="415"/>
                      <a:pt x="317" y="415"/>
                    </a:cubicBezTo>
                    <a:cubicBezTo>
                      <a:pt x="316" y="414"/>
                      <a:pt x="314" y="413"/>
                      <a:pt x="313" y="412"/>
                    </a:cubicBezTo>
                    <a:cubicBezTo>
                      <a:pt x="315" y="413"/>
                      <a:pt x="318" y="415"/>
                      <a:pt x="320" y="41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63" name="Freeform 60">
                <a:extLst>
                  <a:ext uri="{FF2B5EF4-FFF2-40B4-BE49-F238E27FC236}">
                    <a16:creationId xmlns:a16="http://schemas.microsoft.com/office/drawing/2014/main" id="{6EA7A415-C1B6-757C-B957-54971B348FDA}"/>
                  </a:ext>
                </a:extLst>
              </p:cNvPr>
              <p:cNvSpPr>
                <a:spLocks/>
              </p:cNvSpPr>
              <p:nvPr/>
            </p:nvSpPr>
            <p:spPr bwMode="auto">
              <a:xfrm>
                <a:off x="17633712" y="11563484"/>
                <a:ext cx="346919" cy="148093"/>
              </a:xfrm>
              <a:custGeom>
                <a:avLst/>
                <a:gdLst>
                  <a:gd name="T0" fmla="*/ 290279 w 49"/>
                  <a:gd name="T1" fmla="*/ 25755 h 23"/>
                  <a:gd name="T2" fmla="*/ 290279 w 49"/>
                  <a:gd name="T3" fmla="*/ 25755 h 23"/>
                  <a:gd name="T4" fmla="*/ 254879 w 49"/>
                  <a:gd name="T5" fmla="*/ 0 h 23"/>
                  <a:gd name="T6" fmla="*/ 247799 w 49"/>
                  <a:gd name="T7" fmla="*/ 0 h 23"/>
                  <a:gd name="T8" fmla="*/ 212399 w 49"/>
                  <a:gd name="T9" fmla="*/ 12878 h 23"/>
                  <a:gd name="T10" fmla="*/ 212399 w 49"/>
                  <a:gd name="T11" fmla="*/ 12878 h 23"/>
                  <a:gd name="T12" fmla="*/ 176999 w 49"/>
                  <a:gd name="T13" fmla="*/ 0 h 23"/>
                  <a:gd name="T14" fmla="*/ 134520 w 49"/>
                  <a:gd name="T15" fmla="*/ 19316 h 23"/>
                  <a:gd name="T16" fmla="*/ 127440 w 49"/>
                  <a:gd name="T17" fmla="*/ 38633 h 23"/>
                  <a:gd name="T18" fmla="*/ 127440 w 49"/>
                  <a:gd name="T19" fmla="*/ 45072 h 23"/>
                  <a:gd name="T20" fmla="*/ 127440 w 49"/>
                  <a:gd name="T21" fmla="*/ 45072 h 23"/>
                  <a:gd name="T22" fmla="*/ 120360 w 49"/>
                  <a:gd name="T23" fmla="*/ 45072 h 23"/>
                  <a:gd name="T24" fmla="*/ 120360 w 49"/>
                  <a:gd name="T25" fmla="*/ 45072 h 23"/>
                  <a:gd name="T26" fmla="*/ 99120 w 49"/>
                  <a:gd name="T27" fmla="*/ 19316 h 23"/>
                  <a:gd name="T28" fmla="*/ 63720 w 49"/>
                  <a:gd name="T29" fmla="*/ 12878 h 23"/>
                  <a:gd name="T30" fmla="*/ 35400 w 49"/>
                  <a:gd name="T31" fmla="*/ 19316 h 23"/>
                  <a:gd name="T32" fmla="*/ 0 w 49"/>
                  <a:gd name="T33" fmla="*/ 51511 h 23"/>
                  <a:gd name="T34" fmla="*/ 14160 w 49"/>
                  <a:gd name="T35" fmla="*/ 83705 h 23"/>
                  <a:gd name="T36" fmla="*/ 70800 w 49"/>
                  <a:gd name="T37" fmla="*/ 96582 h 23"/>
                  <a:gd name="T38" fmla="*/ 106200 w 49"/>
                  <a:gd name="T39" fmla="*/ 90144 h 23"/>
                  <a:gd name="T40" fmla="*/ 106200 w 49"/>
                  <a:gd name="T41" fmla="*/ 90144 h 23"/>
                  <a:gd name="T42" fmla="*/ 148680 w 49"/>
                  <a:gd name="T43" fmla="*/ 115899 h 23"/>
                  <a:gd name="T44" fmla="*/ 205319 w 49"/>
                  <a:gd name="T45" fmla="*/ 135215 h 23"/>
                  <a:gd name="T46" fmla="*/ 254879 w 49"/>
                  <a:gd name="T47" fmla="*/ 148093 h 23"/>
                  <a:gd name="T48" fmla="*/ 297359 w 49"/>
                  <a:gd name="T49" fmla="*/ 135215 h 23"/>
                  <a:gd name="T50" fmla="*/ 346919 w 49"/>
                  <a:gd name="T51" fmla="*/ 64388 h 23"/>
                  <a:gd name="T52" fmla="*/ 290279 w 49"/>
                  <a:gd name="T53" fmla="*/ 25755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9" h="23">
                    <a:moveTo>
                      <a:pt x="41" y="4"/>
                    </a:moveTo>
                    <a:cubicBezTo>
                      <a:pt x="41" y="4"/>
                      <a:pt x="41" y="4"/>
                      <a:pt x="41" y="4"/>
                    </a:cubicBezTo>
                    <a:cubicBezTo>
                      <a:pt x="41" y="2"/>
                      <a:pt x="40" y="0"/>
                      <a:pt x="36" y="0"/>
                    </a:cubicBezTo>
                    <a:cubicBezTo>
                      <a:pt x="36" y="0"/>
                      <a:pt x="35" y="0"/>
                      <a:pt x="35" y="0"/>
                    </a:cubicBezTo>
                    <a:cubicBezTo>
                      <a:pt x="32" y="0"/>
                      <a:pt x="31" y="1"/>
                      <a:pt x="30" y="2"/>
                    </a:cubicBezTo>
                    <a:cubicBezTo>
                      <a:pt x="30" y="2"/>
                      <a:pt x="30" y="2"/>
                      <a:pt x="30" y="2"/>
                    </a:cubicBezTo>
                    <a:cubicBezTo>
                      <a:pt x="28" y="1"/>
                      <a:pt x="27" y="0"/>
                      <a:pt x="25" y="0"/>
                    </a:cubicBezTo>
                    <a:cubicBezTo>
                      <a:pt x="23" y="0"/>
                      <a:pt x="21" y="1"/>
                      <a:pt x="19" y="3"/>
                    </a:cubicBezTo>
                    <a:cubicBezTo>
                      <a:pt x="18" y="4"/>
                      <a:pt x="18" y="5"/>
                      <a:pt x="18" y="6"/>
                    </a:cubicBezTo>
                    <a:cubicBezTo>
                      <a:pt x="18" y="6"/>
                      <a:pt x="18" y="7"/>
                      <a:pt x="18" y="7"/>
                    </a:cubicBezTo>
                    <a:cubicBezTo>
                      <a:pt x="18" y="7"/>
                      <a:pt x="18" y="7"/>
                      <a:pt x="18" y="7"/>
                    </a:cubicBezTo>
                    <a:cubicBezTo>
                      <a:pt x="18" y="7"/>
                      <a:pt x="17" y="7"/>
                      <a:pt x="17" y="7"/>
                    </a:cubicBezTo>
                    <a:cubicBezTo>
                      <a:pt x="17" y="7"/>
                      <a:pt x="17" y="7"/>
                      <a:pt x="17" y="7"/>
                    </a:cubicBezTo>
                    <a:cubicBezTo>
                      <a:pt x="16" y="6"/>
                      <a:pt x="15" y="4"/>
                      <a:pt x="14" y="3"/>
                    </a:cubicBezTo>
                    <a:cubicBezTo>
                      <a:pt x="12" y="2"/>
                      <a:pt x="11" y="2"/>
                      <a:pt x="9" y="2"/>
                    </a:cubicBezTo>
                    <a:cubicBezTo>
                      <a:pt x="8" y="2"/>
                      <a:pt x="7" y="2"/>
                      <a:pt x="5" y="3"/>
                    </a:cubicBezTo>
                    <a:cubicBezTo>
                      <a:pt x="3" y="3"/>
                      <a:pt x="1" y="5"/>
                      <a:pt x="0" y="8"/>
                    </a:cubicBezTo>
                    <a:cubicBezTo>
                      <a:pt x="0" y="10"/>
                      <a:pt x="1" y="11"/>
                      <a:pt x="2" y="13"/>
                    </a:cubicBezTo>
                    <a:cubicBezTo>
                      <a:pt x="4" y="14"/>
                      <a:pt x="8" y="15"/>
                      <a:pt x="10" y="15"/>
                    </a:cubicBezTo>
                    <a:cubicBezTo>
                      <a:pt x="12" y="15"/>
                      <a:pt x="14" y="14"/>
                      <a:pt x="15" y="14"/>
                    </a:cubicBezTo>
                    <a:cubicBezTo>
                      <a:pt x="15" y="14"/>
                      <a:pt x="15" y="14"/>
                      <a:pt x="15" y="14"/>
                    </a:cubicBezTo>
                    <a:cubicBezTo>
                      <a:pt x="16" y="17"/>
                      <a:pt x="19" y="18"/>
                      <a:pt x="21" y="18"/>
                    </a:cubicBezTo>
                    <a:cubicBezTo>
                      <a:pt x="24" y="19"/>
                      <a:pt x="26" y="20"/>
                      <a:pt x="29" y="21"/>
                    </a:cubicBezTo>
                    <a:cubicBezTo>
                      <a:pt x="32" y="22"/>
                      <a:pt x="34" y="23"/>
                      <a:pt x="36" y="23"/>
                    </a:cubicBezTo>
                    <a:cubicBezTo>
                      <a:pt x="38" y="23"/>
                      <a:pt x="40" y="22"/>
                      <a:pt x="42" y="21"/>
                    </a:cubicBezTo>
                    <a:cubicBezTo>
                      <a:pt x="45" y="19"/>
                      <a:pt x="49" y="15"/>
                      <a:pt x="49" y="10"/>
                    </a:cubicBezTo>
                    <a:cubicBezTo>
                      <a:pt x="49" y="9"/>
                      <a:pt x="48" y="4"/>
                      <a:pt x="41" y="4"/>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64" name="Freeform 61">
                <a:extLst>
                  <a:ext uri="{FF2B5EF4-FFF2-40B4-BE49-F238E27FC236}">
                    <a16:creationId xmlns:a16="http://schemas.microsoft.com/office/drawing/2014/main" id="{A70D0E21-6120-EF68-8EC8-97C4F0590D85}"/>
                  </a:ext>
                </a:extLst>
              </p:cNvPr>
              <p:cNvSpPr>
                <a:spLocks/>
              </p:cNvSpPr>
              <p:nvPr/>
            </p:nvSpPr>
            <p:spPr bwMode="auto">
              <a:xfrm>
                <a:off x="21113573" y="10473423"/>
                <a:ext cx="504366" cy="206359"/>
              </a:xfrm>
              <a:custGeom>
                <a:avLst/>
                <a:gdLst>
                  <a:gd name="T0" fmla="*/ 504366 w 71"/>
                  <a:gd name="T1" fmla="*/ 38692 h 32"/>
                  <a:gd name="T2" fmla="*/ 497262 w 71"/>
                  <a:gd name="T3" fmla="*/ 6449 h 32"/>
                  <a:gd name="T4" fmla="*/ 468847 w 71"/>
                  <a:gd name="T5" fmla="*/ 0 h 32"/>
                  <a:gd name="T6" fmla="*/ 397810 w 71"/>
                  <a:gd name="T7" fmla="*/ 32244 h 32"/>
                  <a:gd name="T8" fmla="*/ 326772 w 71"/>
                  <a:gd name="T9" fmla="*/ 83833 h 32"/>
                  <a:gd name="T10" fmla="*/ 291254 w 71"/>
                  <a:gd name="T11" fmla="*/ 96731 h 32"/>
                  <a:gd name="T12" fmla="*/ 255735 w 71"/>
                  <a:gd name="T13" fmla="*/ 109628 h 32"/>
                  <a:gd name="T14" fmla="*/ 241527 w 71"/>
                  <a:gd name="T15" fmla="*/ 103180 h 32"/>
                  <a:gd name="T16" fmla="*/ 234424 w 71"/>
                  <a:gd name="T17" fmla="*/ 103180 h 32"/>
                  <a:gd name="T18" fmla="*/ 206009 w 71"/>
                  <a:gd name="T19" fmla="*/ 90282 h 32"/>
                  <a:gd name="T20" fmla="*/ 170490 w 71"/>
                  <a:gd name="T21" fmla="*/ 103180 h 32"/>
                  <a:gd name="T22" fmla="*/ 163386 w 71"/>
                  <a:gd name="T23" fmla="*/ 116077 h 32"/>
                  <a:gd name="T24" fmla="*/ 163386 w 71"/>
                  <a:gd name="T25" fmla="*/ 116077 h 32"/>
                  <a:gd name="T26" fmla="*/ 134971 w 71"/>
                  <a:gd name="T27" fmla="*/ 90282 h 32"/>
                  <a:gd name="T28" fmla="*/ 113660 w 71"/>
                  <a:gd name="T29" fmla="*/ 77385 h 32"/>
                  <a:gd name="T30" fmla="*/ 99452 w 71"/>
                  <a:gd name="T31" fmla="*/ 70936 h 32"/>
                  <a:gd name="T32" fmla="*/ 106556 w 71"/>
                  <a:gd name="T33" fmla="*/ 64487 h 32"/>
                  <a:gd name="T34" fmla="*/ 99452 w 71"/>
                  <a:gd name="T35" fmla="*/ 32244 h 32"/>
                  <a:gd name="T36" fmla="*/ 71037 w 71"/>
                  <a:gd name="T37" fmla="*/ 12897 h 32"/>
                  <a:gd name="T38" fmla="*/ 35519 w 71"/>
                  <a:gd name="T39" fmla="*/ 32244 h 32"/>
                  <a:gd name="T40" fmla="*/ 14207 w 71"/>
                  <a:gd name="T41" fmla="*/ 77385 h 32"/>
                  <a:gd name="T42" fmla="*/ 21311 w 71"/>
                  <a:gd name="T43" fmla="*/ 141872 h 32"/>
                  <a:gd name="T44" fmla="*/ 56830 w 71"/>
                  <a:gd name="T45" fmla="*/ 161218 h 32"/>
                  <a:gd name="T46" fmla="*/ 71037 w 71"/>
                  <a:gd name="T47" fmla="*/ 161218 h 32"/>
                  <a:gd name="T48" fmla="*/ 78141 w 71"/>
                  <a:gd name="T49" fmla="*/ 161218 h 32"/>
                  <a:gd name="T50" fmla="*/ 78141 w 71"/>
                  <a:gd name="T51" fmla="*/ 161218 h 32"/>
                  <a:gd name="T52" fmla="*/ 85245 w 71"/>
                  <a:gd name="T53" fmla="*/ 167667 h 32"/>
                  <a:gd name="T54" fmla="*/ 106556 w 71"/>
                  <a:gd name="T55" fmla="*/ 193462 h 32"/>
                  <a:gd name="T56" fmla="*/ 127867 w 71"/>
                  <a:gd name="T57" fmla="*/ 193462 h 32"/>
                  <a:gd name="T58" fmla="*/ 156282 w 71"/>
                  <a:gd name="T59" fmla="*/ 180564 h 32"/>
                  <a:gd name="T60" fmla="*/ 177594 w 71"/>
                  <a:gd name="T61" fmla="*/ 180564 h 32"/>
                  <a:gd name="T62" fmla="*/ 191801 w 71"/>
                  <a:gd name="T63" fmla="*/ 180564 h 32"/>
                  <a:gd name="T64" fmla="*/ 220216 w 71"/>
                  <a:gd name="T65" fmla="*/ 187013 h 32"/>
                  <a:gd name="T66" fmla="*/ 234424 w 71"/>
                  <a:gd name="T67" fmla="*/ 180564 h 32"/>
                  <a:gd name="T68" fmla="*/ 241527 w 71"/>
                  <a:gd name="T69" fmla="*/ 180564 h 32"/>
                  <a:gd name="T70" fmla="*/ 262839 w 71"/>
                  <a:gd name="T71" fmla="*/ 180564 h 32"/>
                  <a:gd name="T72" fmla="*/ 269942 w 71"/>
                  <a:gd name="T73" fmla="*/ 180564 h 32"/>
                  <a:gd name="T74" fmla="*/ 284150 w 71"/>
                  <a:gd name="T75" fmla="*/ 180564 h 32"/>
                  <a:gd name="T76" fmla="*/ 312565 w 71"/>
                  <a:gd name="T77" fmla="*/ 180564 h 32"/>
                  <a:gd name="T78" fmla="*/ 333876 w 71"/>
                  <a:gd name="T79" fmla="*/ 174115 h 32"/>
                  <a:gd name="T80" fmla="*/ 362291 w 71"/>
                  <a:gd name="T81" fmla="*/ 187013 h 32"/>
                  <a:gd name="T82" fmla="*/ 412017 w 71"/>
                  <a:gd name="T83" fmla="*/ 206359 h 32"/>
                  <a:gd name="T84" fmla="*/ 447536 w 71"/>
                  <a:gd name="T85" fmla="*/ 174115 h 32"/>
                  <a:gd name="T86" fmla="*/ 468847 w 71"/>
                  <a:gd name="T87" fmla="*/ 161218 h 32"/>
                  <a:gd name="T88" fmla="*/ 468847 w 71"/>
                  <a:gd name="T89" fmla="*/ 122526 h 32"/>
                  <a:gd name="T90" fmla="*/ 447536 w 71"/>
                  <a:gd name="T91" fmla="*/ 103180 h 32"/>
                  <a:gd name="T92" fmla="*/ 504366 w 71"/>
                  <a:gd name="T93" fmla="*/ 38692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1" h="32">
                    <a:moveTo>
                      <a:pt x="71" y="6"/>
                    </a:moveTo>
                    <a:cubicBezTo>
                      <a:pt x="71" y="4"/>
                      <a:pt x="71" y="2"/>
                      <a:pt x="70" y="1"/>
                    </a:cubicBezTo>
                    <a:cubicBezTo>
                      <a:pt x="69" y="0"/>
                      <a:pt x="68" y="0"/>
                      <a:pt x="66" y="0"/>
                    </a:cubicBezTo>
                    <a:cubicBezTo>
                      <a:pt x="62" y="0"/>
                      <a:pt x="56" y="5"/>
                      <a:pt x="56" y="5"/>
                    </a:cubicBezTo>
                    <a:cubicBezTo>
                      <a:pt x="53" y="8"/>
                      <a:pt x="50" y="11"/>
                      <a:pt x="46" y="13"/>
                    </a:cubicBezTo>
                    <a:cubicBezTo>
                      <a:pt x="44" y="13"/>
                      <a:pt x="42" y="14"/>
                      <a:pt x="41" y="15"/>
                    </a:cubicBezTo>
                    <a:cubicBezTo>
                      <a:pt x="39" y="16"/>
                      <a:pt x="37" y="17"/>
                      <a:pt x="36" y="17"/>
                    </a:cubicBezTo>
                    <a:cubicBezTo>
                      <a:pt x="35" y="17"/>
                      <a:pt x="35" y="17"/>
                      <a:pt x="34" y="16"/>
                    </a:cubicBezTo>
                    <a:cubicBezTo>
                      <a:pt x="34" y="16"/>
                      <a:pt x="33" y="16"/>
                      <a:pt x="33" y="16"/>
                    </a:cubicBezTo>
                    <a:cubicBezTo>
                      <a:pt x="32" y="15"/>
                      <a:pt x="30" y="14"/>
                      <a:pt x="29" y="14"/>
                    </a:cubicBezTo>
                    <a:cubicBezTo>
                      <a:pt x="27" y="14"/>
                      <a:pt x="26" y="15"/>
                      <a:pt x="24" y="16"/>
                    </a:cubicBezTo>
                    <a:cubicBezTo>
                      <a:pt x="24" y="17"/>
                      <a:pt x="23" y="17"/>
                      <a:pt x="23" y="18"/>
                    </a:cubicBezTo>
                    <a:cubicBezTo>
                      <a:pt x="23" y="18"/>
                      <a:pt x="23" y="18"/>
                      <a:pt x="23" y="18"/>
                    </a:cubicBezTo>
                    <a:cubicBezTo>
                      <a:pt x="22" y="16"/>
                      <a:pt x="21" y="15"/>
                      <a:pt x="19" y="14"/>
                    </a:cubicBezTo>
                    <a:cubicBezTo>
                      <a:pt x="18" y="13"/>
                      <a:pt x="17" y="13"/>
                      <a:pt x="16" y="12"/>
                    </a:cubicBezTo>
                    <a:cubicBezTo>
                      <a:pt x="16" y="12"/>
                      <a:pt x="15" y="11"/>
                      <a:pt x="14" y="11"/>
                    </a:cubicBezTo>
                    <a:cubicBezTo>
                      <a:pt x="14" y="11"/>
                      <a:pt x="14" y="10"/>
                      <a:pt x="15" y="10"/>
                    </a:cubicBezTo>
                    <a:cubicBezTo>
                      <a:pt x="15" y="9"/>
                      <a:pt x="15" y="7"/>
                      <a:pt x="14" y="5"/>
                    </a:cubicBezTo>
                    <a:cubicBezTo>
                      <a:pt x="14" y="3"/>
                      <a:pt x="12" y="2"/>
                      <a:pt x="10" y="2"/>
                    </a:cubicBezTo>
                    <a:cubicBezTo>
                      <a:pt x="8" y="2"/>
                      <a:pt x="7" y="3"/>
                      <a:pt x="5" y="5"/>
                    </a:cubicBezTo>
                    <a:cubicBezTo>
                      <a:pt x="4" y="7"/>
                      <a:pt x="3" y="9"/>
                      <a:pt x="2" y="12"/>
                    </a:cubicBezTo>
                    <a:cubicBezTo>
                      <a:pt x="2" y="13"/>
                      <a:pt x="0" y="18"/>
                      <a:pt x="3" y="22"/>
                    </a:cubicBezTo>
                    <a:cubicBezTo>
                      <a:pt x="4" y="24"/>
                      <a:pt x="6" y="25"/>
                      <a:pt x="8" y="25"/>
                    </a:cubicBezTo>
                    <a:cubicBezTo>
                      <a:pt x="8" y="25"/>
                      <a:pt x="9" y="25"/>
                      <a:pt x="10" y="25"/>
                    </a:cubicBezTo>
                    <a:cubicBezTo>
                      <a:pt x="10" y="25"/>
                      <a:pt x="10" y="25"/>
                      <a:pt x="11" y="25"/>
                    </a:cubicBezTo>
                    <a:cubicBezTo>
                      <a:pt x="11" y="25"/>
                      <a:pt x="11" y="25"/>
                      <a:pt x="11" y="25"/>
                    </a:cubicBezTo>
                    <a:cubicBezTo>
                      <a:pt x="11" y="25"/>
                      <a:pt x="12" y="25"/>
                      <a:pt x="12" y="26"/>
                    </a:cubicBezTo>
                    <a:cubicBezTo>
                      <a:pt x="12" y="27"/>
                      <a:pt x="13" y="29"/>
                      <a:pt x="15" y="30"/>
                    </a:cubicBezTo>
                    <a:cubicBezTo>
                      <a:pt x="16" y="30"/>
                      <a:pt x="17" y="30"/>
                      <a:pt x="18" y="30"/>
                    </a:cubicBezTo>
                    <a:cubicBezTo>
                      <a:pt x="19" y="30"/>
                      <a:pt x="21" y="29"/>
                      <a:pt x="22" y="28"/>
                    </a:cubicBezTo>
                    <a:cubicBezTo>
                      <a:pt x="23" y="28"/>
                      <a:pt x="24" y="28"/>
                      <a:pt x="25" y="28"/>
                    </a:cubicBezTo>
                    <a:cubicBezTo>
                      <a:pt x="25" y="28"/>
                      <a:pt x="26" y="28"/>
                      <a:pt x="27" y="28"/>
                    </a:cubicBezTo>
                    <a:cubicBezTo>
                      <a:pt x="28" y="28"/>
                      <a:pt x="29" y="29"/>
                      <a:pt x="31" y="29"/>
                    </a:cubicBezTo>
                    <a:cubicBezTo>
                      <a:pt x="32" y="29"/>
                      <a:pt x="32" y="29"/>
                      <a:pt x="33" y="28"/>
                    </a:cubicBezTo>
                    <a:cubicBezTo>
                      <a:pt x="34" y="28"/>
                      <a:pt x="34" y="28"/>
                      <a:pt x="34" y="28"/>
                    </a:cubicBezTo>
                    <a:cubicBezTo>
                      <a:pt x="35" y="28"/>
                      <a:pt x="36" y="28"/>
                      <a:pt x="37" y="28"/>
                    </a:cubicBezTo>
                    <a:cubicBezTo>
                      <a:pt x="37" y="28"/>
                      <a:pt x="38" y="28"/>
                      <a:pt x="38" y="28"/>
                    </a:cubicBezTo>
                    <a:cubicBezTo>
                      <a:pt x="39" y="28"/>
                      <a:pt x="40" y="28"/>
                      <a:pt x="40" y="28"/>
                    </a:cubicBezTo>
                    <a:cubicBezTo>
                      <a:pt x="42" y="28"/>
                      <a:pt x="43" y="28"/>
                      <a:pt x="44" y="28"/>
                    </a:cubicBezTo>
                    <a:cubicBezTo>
                      <a:pt x="45" y="28"/>
                      <a:pt x="46" y="27"/>
                      <a:pt x="47" y="27"/>
                    </a:cubicBezTo>
                    <a:cubicBezTo>
                      <a:pt x="48" y="27"/>
                      <a:pt x="50" y="28"/>
                      <a:pt x="51" y="29"/>
                    </a:cubicBezTo>
                    <a:cubicBezTo>
                      <a:pt x="53" y="30"/>
                      <a:pt x="56" y="32"/>
                      <a:pt x="58" y="32"/>
                    </a:cubicBezTo>
                    <a:cubicBezTo>
                      <a:pt x="59" y="32"/>
                      <a:pt x="62" y="31"/>
                      <a:pt x="63" y="27"/>
                    </a:cubicBezTo>
                    <a:cubicBezTo>
                      <a:pt x="64" y="27"/>
                      <a:pt x="65" y="26"/>
                      <a:pt x="66" y="25"/>
                    </a:cubicBezTo>
                    <a:cubicBezTo>
                      <a:pt x="67" y="23"/>
                      <a:pt x="67" y="21"/>
                      <a:pt x="66" y="19"/>
                    </a:cubicBezTo>
                    <a:cubicBezTo>
                      <a:pt x="65" y="18"/>
                      <a:pt x="64" y="17"/>
                      <a:pt x="63" y="16"/>
                    </a:cubicBezTo>
                    <a:cubicBezTo>
                      <a:pt x="67" y="13"/>
                      <a:pt x="71" y="9"/>
                      <a:pt x="71" y="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65" name="Freeform 62">
                <a:extLst>
                  <a:ext uri="{FF2B5EF4-FFF2-40B4-BE49-F238E27FC236}">
                    <a16:creationId xmlns:a16="http://schemas.microsoft.com/office/drawing/2014/main" id="{0684C066-F0E2-40DC-F868-C816261C1987}"/>
                  </a:ext>
                </a:extLst>
              </p:cNvPr>
              <p:cNvSpPr>
                <a:spLocks/>
              </p:cNvSpPr>
              <p:nvPr/>
            </p:nvSpPr>
            <p:spPr bwMode="auto">
              <a:xfrm>
                <a:off x="15365398" y="8905096"/>
                <a:ext cx="4040268" cy="3748448"/>
              </a:xfrm>
              <a:custGeom>
                <a:avLst/>
                <a:gdLst>
                  <a:gd name="T0" fmla="*/ 3962298 w 570"/>
                  <a:gd name="T1" fmla="*/ 2541977 h 581"/>
                  <a:gd name="T2" fmla="*/ 3728388 w 570"/>
                  <a:gd name="T3" fmla="*/ 2612946 h 581"/>
                  <a:gd name="T4" fmla="*/ 3480301 w 570"/>
                  <a:gd name="T5" fmla="*/ 2548429 h 581"/>
                  <a:gd name="T6" fmla="*/ 3118803 w 570"/>
                  <a:gd name="T7" fmla="*/ 2483911 h 581"/>
                  <a:gd name="T8" fmla="*/ 2906158 w 570"/>
                  <a:gd name="T9" fmla="*/ 2193584 h 581"/>
                  <a:gd name="T10" fmla="*/ 2721865 w 570"/>
                  <a:gd name="T11" fmla="*/ 1251633 h 581"/>
                  <a:gd name="T12" fmla="*/ 2693512 w 570"/>
                  <a:gd name="T13" fmla="*/ 1277440 h 581"/>
                  <a:gd name="T14" fmla="*/ 2509219 w 570"/>
                  <a:gd name="T15" fmla="*/ 1135502 h 581"/>
                  <a:gd name="T16" fmla="*/ 2388720 w 570"/>
                  <a:gd name="T17" fmla="*/ 1064533 h 581"/>
                  <a:gd name="T18" fmla="*/ 2254044 w 570"/>
                  <a:gd name="T19" fmla="*/ 916144 h 581"/>
                  <a:gd name="T20" fmla="*/ 2239868 w 570"/>
                  <a:gd name="T21" fmla="*/ 851627 h 581"/>
                  <a:gd name="T22" fmla="*/ 2232780 w 570"/>
                  <a:gd name="T23" fmla="*/ 741948 h 581"/>
                  <a:gd name="T24" fmla="*/ 2197339 w 570"/>
                  <a:gd name="T25" fmla="*/ 612913 h 581"/>
                  <a:gd name="T26" fmla="*/ 2190251 w 570"/>
                  <a:gd name="T27" fmla="*/ 470975 h 581"/>
                  <a:gd name="T28" fmla="*/ 2098104 w 570"/>
                  <a:gd name="T29" fmla="*/ 348393 h 581"/>
                  <a:gd name="T30" fmla="*/ 1998869 w 570"/>
                  <a:gd name="T31" fmla="*/ 348393 h 581"/>
                  <a:gd name="T32" fmla="*/ 1906723 w 570"/>
                  <a:gd name="T33" fmla="*/ 329038 h 581"/>
                  <a:gd name="T34" fmla="*/ 1743695 w 570"/>
                  <a:gd name="T35" fmla="*/ 361296 h 581"/>
                  <a:gd name="T36" fmla="*/ 1686989 w 570"/>
                  <a:gd name="T37" fmla="*/ 329038 h 581"/>
                  <a:gd name="T38" fmla="*/ 1601931 w 570"/>
                  <a:gd name="T39" fmla="*/ 270972 h 581"/>
                  <a:gd name="T40" fmla="*/ 1474343 w 570"/>
                  <a:gd name="T41" fmla="*/ 232262 h 581"/>
                  <a:gd name="T42" fmla="*/ 1368021 w 570"/>
                  <a:gd name="T43" fmla="*/ 193552 h 581"/>
                  <a:gd name="T44" fmla="*/ 1254610 w 570"/>
                  <a:gd name="T45" fmla="*/ 83872 h 581"/>
                  <a:gd name="T46" fmla="*/ 1141199 w 570"/>
                  <a:gd name="T47" fmla="*/ 6452 h 581"/>
                  <a:gd name="T48" fmla="*/ 0 w 570"/>
                  <a:gd name="T49" fmla="*/ 1858095 h 581"/>
                  <a:gd name="T50" fmla="*/ 42529 w 570"/>
                  <a:gd name="T51" fmla="*/ 1916160 h 581"/>
                  <a:gd name="T52" fmla="*/ 333145 w 570"/>
                  <a:gd name="T53" fmla="*/ 2077453 h 581"/>
                  <a:gd name="T54" fmla="*/ 489085 w 570"/>
                  <a:gd name="T55" fmla="*/ 2174229 h 581"/>
                  <a:gd name="T56" fmla="*/ 616672 w 570"/>
                  <a:gd name="T57" fmla="*/ 2232294 h 581"/>
                  <a:gd name="T58" fmla="*/ 857671 w 570"/>
                  <a:gd name="T59" fmla="*/ 2225843 h 581"/>
                  <a:gd name="T60" fmla="*/ 1134110 w 570"/>
                  <a:gd name="T61" fmla="*/ 2141970 h 581"/>
                  <a:gd name="T62" fmla="*/ 1290050 w 570"/>
                  <a:gd name="T63" fmla="*/ 2000032 h 581"/>
                  <a:gd name="T64" fmla="*/ 1474343 w 570"/>
                  <a:gd name="T65" fmla="*/ 2038743 h 581"/>
                  <a:gd name="T66" fmla="*/ 1609019 w 570"/>
                  <a:gd name="T67" fmla="*/ 2096808 h 581"/>
                  <a:gd name="T68" fmla="*/ 1722430 w 570"/>
                  <a:gd name="T69" fmla="*/ 2245198 h 581"/>
                  <a:gd name="T70" fmla="*/ 1885458 w 570"/>
                  <a:gd name="T71" fmla="*/ 2232294 h 581"/>
                  <a:gd name="T72" fmla="*/ 1949252 w 570"/>
                  <a:gd name="T73" fmla="*/ 2387136 h 581"/>
                  <a:gd name="T74" fmla="*/ 1998869 w 570"/>
                  <a:gd name="T75" fmla="*/ 2509718 h 581"/>
                  <a:gd name="T76" fmla="*/ 2317838 w 570"/>
                  <a:gd name="T77" fmla="*/ 2664559 h 581"/>
                  <a:gd name="T78" fmla="*/ 2728953 w 570"/>
                  <a:gd name="T79" fmla="*/ 2696818 h 581"/>
                  <a:gd name="T80" fmla="*/ 2785658 w 570"/>
                  <a:gd name="T81" fmla="*/ 2716173 h 581"/>
                  <a:gd name="T82" fmla="*/ 2941599 w 570"/>
                  <a:gd name="T83" fmla="*/ 2890370 h 581"/>
                  <a:gd name="T84" fmla="*/ 2934510 w 570"/>
                  <a:gd name="T85" fmla="*/ 2967790 h 581"/>
                  <a:gd name="T86" fmla="*/ 2821099 w 570"/>
                  <a:gd name="T87" fmla="*/ 2954887 h 581"/>
                  <a:gd name="T88" fmla="*/ 2721865 w 570"/>
                  <a:gd name="T89" fmla="*/ 2883918 h 581"/>
                  <a:gd name="T90" fmla="*/ 2587189 w 570"/>
                  <a:gd name="T91" fmla="*/ 2845208 h 581"/>
                  <a:gd name="T92" fmla="*/ 2650983 w 570"/>
                  <a:gd name="T93" fmla="*/ 3038759 h 581"/>
                  <a:gd name="T94" fmla="*/ 2622630 w 570"/>
                  <a:gd name="T95" fmla="*/ 3193600 h 581"/>
                  <a:gd name="T96" fmla="*/ 2551748 w 570"/>
                  <a:gd name="T97" fmla="*/ 3419410 h 581"/>
                  <a:gd name="T98" fmla="*/ 2573013 w 570"/>
                  <a:gd name="T99" fmla="*/ 3554896 h 581"/>
                  <a:gd name="T100" fmla="*/ 2409984 w 570"/>
                  <a:gd name="T101" fmla="*/ 3722641 h 581"/>
                  <a:gd name="T102" fmla="*/ 2736041 w 570"/>
                  <a:gd name="T103" fmla="*/ 3580703 h 581"/>
                  <a:gd name="T104" fmla="*/ 2899069 w 570"/>
                  <a:gd name="T105" fmla="*/ 3529090 h 581"/>
                  <a:gd name="T106" fmla="*/ 3111715 w 570"/>
                  <a:gd name="T107" fmla="*/ 3451669 h 581"/>
                  <a:gd name="T108" fmla="*/ 3239303 w 570"/>
                  <a:gd name="T109" fmla="*/ 3303279 h 581"/>
                  <a:gd name="T110" fmla="*/ 3125892 w 570"/>
                  <a:gd name="T111" fmla="*/ 3238762 h 581"/>
                  <a:gd name="T112" fmla="*/ 3487389 w 570"/>
                  <a:gd name="T113" fmla="*/ 3077469 h 581"/>
                  <a:gd name="T114" fmla="*/ 3692947 w 570"/>
                  <a:gd name="T115" fmla="*/ 2967790 h 581"/>
                  <a:gd name="T116" fmla="*/ 4040268 w 570"/>
                  <a:gd name="T117" fmla="*/ 2683915 h 5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70" h="581">
                    <a:moveTo>
                      <a:pt x="569" y="413"/>
                    </a:moveTo>
                    <a:cubicBezTo>
                      <a:pt x="568" y="411"/>
                      <a:pt x="568" y="410"/>
                      <a:pt x="567" y="408"/>
                    </a:cubicBezTo>
                    <a:cubicBezTo>
                      <a:pt x="567" y="408"/>
                      <a:pt x="566" y="405"/>
                      <a:pt x="566" y="404"/>
                    </a:cubicBezTo>
                    <a:cubicBezTo>
                      <a:pt x="565" y="399"/>
                      <a:pt x="563" y="396"/>
                      <a:pt x="561" y="395"/>
                    </a:cubicBezTo>
                    <a:cubicBezTo>
                      <a:pt x="560" y="394"/>
                      <a:pt x="560" y="394"/>
                      <a:pt x="559" y="394"/>
                    </a:cubicBezTo>
                    <a:cubicBezTo>
                      <a:pt x="556" y="394"/>
                      <a:pt x="553" y="395"/>
                      <a:pt x="550" y="397"/>
                    </a:cubicBezTo>
                    <a:cubicBezTo>
                      <a:pt x="547" y="397"/>
                      <a:pt x="544" y="398"/>
                      <a:pt x="542" y="399"/>
                    </a:cubicBezTo>
                    <a:cubicBezTo>
                      <a:pt x="537" y="400"/>
                      <a:pt x="533" y="401"/>
                      <a:pt x="529" y="403"/>
                    </a:cubicBezTo>
                    <a:cubicBezTo>
                      <a:pt x="528" y="404"/>
                      <a:pt x="527" y="405"/>
                      <a:pt x="526" y="405"/>
                    </a:cubicBezTo>
                    <a:cubicBezTo>
                      <a:pt x="526" y="405"/>
                      <a:pt x="526" y="405"/>
                      <a:pt x="526" y="405"/>
                    </a:cubicBezTo>
                    <a:cubicBezTo>
                      <a:pt x="523" y="407"/>
                      <a:pt x="521" y="408"/>
                      <a:pt x="518" y="408"/>
                    </a:cubicBezTo>
                    <a:cubicBezTo>
                      <a:pt x="516" y="408"/>
                      <a:pt x="514" y="407"/>
                      <a:pt x="511" y="406"/>
                    </a:cubicBezTo>
                    <a:cubicBezTo>
                      <a:pt x="508" y="405"/>
                      <a:pt x="506" y="403"/>
                      <a:pt x="504" y="401"/>
                    </a:cubicBezTo>
                    <a:cubicBezTo>
                      <a:pt x="500" y="398"/>
                      <a:pt x="496" y="395"/>
                      <a:pt x="492" y="395"/>
                    </a:cubicBezTo>
                    <a:cubicBezTo>
                      <a:pt x="491" y="395"/>
                      <a:pt x="491" y="395"/>
                      <a:pt x="491" y="395"/>
                    </a:cubicBezTo>
                    <a:cubicBezTo>
                      <a:pt x="487" y="395"/>
                      <a:pt x="481" y="397"/>
                      <a:pt x="476" y="398"/>
                    </a:cubicBezTo>
                    <a:cubicBezTo>
                      <a:pt x="473" y="398"/>
                      <a:pt x="470" y="399"/>
                      <a:pt x="468" y="399"/>
                    </a:cubicBezTo>
                    <a:cubicBezTo>
                      <a:pt x="466" y="400"/>
                      <a:pt x="464" y="400"/>
                      <a:pt x="462" y="400"/>
                    </a:cubicBezTo>
                    <a:cubicBezTo>
                      <a:pt x="451" y="400"/>
                      <a:pt x="447" y="394"/>
                      <a:pt x="441" y="386"/>
                    </a:cubicBezTo>
                    <a:cubicBezTo>
                      <a:pt x="440" y="385"/>
                      <a:pt x="440" y="385"/>
                      <a:pt x="440" y="385"/>
                    </a:cubicBezTo>
                    <a:cubicBezTo>
                      <a:pt x="439" y="383"/>
                      <a:pt x="438" y="382"/>
                      <a:pt x="436" y="380"/>
                    </a:cubicBezTo>
                    <a:cubicBezTo>
                      <a:pt x="434" y="377"/>
                      <a:pt x="432" y="375"/>
                      <a:pt x="430" y="373"/>
                    </a:cubicBezTo>
                    <a:cubicBezTo>
                      <a:pt x="427" y="371"/>
                      <a:pt x="425" y="369"/>
                      <a:pt x="423" y="366"/>
                    </a:cubicBezTo>
                    <a:cubicBezTo>
                      <a:pt x="422" y="365"/>
                      <a:pt x="421" y="364"/>
                      <a:pt x="420" y="363"/>
                    </a:cubicBezTo>
                    <a:cubicBezTo>
                      <a:pt x="415" y="355"/>
                      <a:pt x="411" y="351"/>
                      <a:pt x="410" y="340"/>
                    </a:cubicBezTo>
                    <a:cubicBezTo>
                      <a:pt x="410" y="336"/>
                      <a:pt x="410" y="332"/>
                      <a:pt x="409" y="328"/>
                    </a:cubicBezTo>
                    <a:cubicBezTo>
                      <a:pt x="409" y="327"/>
                      <a:pt x="408" y="325"/>
                      <a:pt x="408" y="324"/>
                    </a:cubicBezTo>
                    <a:cubicBezTo>
                      <a:pt x="401" y="278"/>
                      <a:pt x="395" y="232"/>
                      <a:pt x="390" y="194"/>
                    </a:cubicBezTo>
                    <a:cubicBezTo>
                      <a:pt x="384" y="194"/>
                      <a:pt x="384" y="194"/>
                      <a:pt x="384" y="194"/>
                    </a:cubicBezTo>
                    <a:cubicBezTo>
                      <a:pt x="384" y="194"/>
                      <a:pt x="384" y="194"/>
                      <a:pt x="384" y="194"/>
                    </a:cubicBezTo>
                    <a:cubicBezTo>
                      <a:pt x="384" y="195"/>
                      <a:pt x="384" y="195"/>
                      <a:pt x="384" y="196"/>
                    </a:cubicBezTo>
                    <a:cubicBezTo>
                      <a:pt x="384" y="197"/>
                      <a:pt x="384" y="197"/>
                      <a:pt x="384" y="197"/>
                    </a:cubicBezTo>
                    <a:cubicBezTo>
                      <a:pt x="384" y="198"/>
                      <a:pt x="383" y="200"/>
                      <a:pt x="383" y="201"/>
                    </a:cubicBezTo>
                    <a:cubicBezTo>
                      <a:pt x="382" y="200"/>
                      <a:pt x="382" y="200"/>
                      <a:pt x="381" y="199"/>
                    </a:cubicBezTo>
                    <a:cubicBezTo>
                      <a:pt x="380" y="199"/>
                      <a:pt x="380" y="198"/>
                      <a:pt x="380" y="198"/>
                    </a:cubicBezTo>
                    <a:cubicBezTo>
                      <a:pt x="377" y="196"/>
                      <a:pt x="374" y="195"/>
                      <a:pt x="371" y="195"/>
                    </a:cubicBezTo>
                    <a:cubicBezTo>
                      <a:pt x="369" y="195"/>
                      <a:pt x="368" y="195"/>
                      <a:pt x="366" y="196"/>
                    </a:cubicBezTo>
                    <a:cubicBezTo>
                      <a:pt x="366" y="195"/>
                      <a:pt x="366" y="195"/>
                      <a:pt x="366" y="195"/>
                    </a:cubicBezTo>
                    <a:cubicBezTo>
                      <a:pt x="367" y="192"/>
                      <a:pt x="367" y="189"/>
                      <a:pt x="364" y="185"/>
                    </a:cubicBezTo>
                    <a:cubicBezTo>
                      <a:pt x="362" y="181"/>
                      <a:pt x="358" y="178"/>
                      <a:pt x="354" y="176"/>
                    </a:cubicBezTo>
                    <a:cubicBezTo>
                      <a:pt x="350" y="173"/>
                      <a:pt x="345" y="170"/>
                      <a:pt x="341" y="168"/>
                    </a:cubicBezTo>
                    <a:cubicBezTo>
                      <a:pt x="340" y="167"/>
                      <a:pt x="340" y="167"/>
                      <a:pt x="340" y="167"/>
                    </a:cubicBezTo>
                    <a:cubicBezTo>
                      <a:pt x="339" y="167"/>
                      <a:pt x="338" y="166"/>
                      <a:pt x="337" y="166"/>
                    </a:cubicBezTo>
                    <a:cubicBezTo>
                      <a:pt x="337" y="166"/>
                      <a:pt x="336" y="166"/>
                      <a:pt x="336" y="166"/>
                    </a:cubicBezTo>
                    <a:cubicBezTo>
                      <a:pt x="336" y="166"/>
                      <a:pt x="337" y="165"/>
                      <a:pt x="337" y="165"/>
                    </a:cubicBezTo>
                    <a:cubicBezTo>
                      <a:pt x="339" y="158"/>
                      <a:pt x="332" y="153"/>
                      <a:pt x="327" y="149"/>
                    </a:cubicBezTo>
                    <a:cubicBezTo>
                      <a:pt x="326" y="148"/>
                      <a:pt x="325" y="148"/>
                      <a:pt x="325" y="147"/>
                    </a:cubicBezTo>
                    <a:cubicBezTo>
                      <a:pt x="324" y="146"/>
                      <a:pt x="322" y="145"/>
                      <a:pt x="321" y="144"/>
                    </a:cubicBezTo>
                    <a:cubicBezTo>
                      <a:pt x="320" y="144"/>
                      <a:pt x="320" y="144"/>
                      <a:pt x="320" y="144"/>
                    </a:cubicBezTo>
                    <a:cubicBezTo>
                      <a:pt x="320" y="143"/>
                      <a:pt x="319" y="143"/>
                      <a:pt x="318" y="142"/>
                    </a:cubicBezTo>
                    <a:cubicBezTo>
                      <a:pt x="318" y="142"/>
                      <a:pt x="317" y="142"/>
                      <a:pt x="317" y="141"/>
                    </a:cubicBezTo>
                    <a:cubicBezTo>
                      <a:pt x="317" y="141"/>
                      <a:pt x="317" y="140"/>
                      <a:pt x="316" y="140"/>
                    </a:cubicBezTo>
                    <a:cubicBezTo>
                      <a:pt x="316" y="138"/>
                      <a:pt x="316" y="138"/>
                      <a:pt x="316" y="138"/>
                    </a:cubicBezTo>
                    <a:cubicBezTo>
                      <a:pt x="316" y="136"/>
                      <a:pt x="316" y="135"/>
                      <a:pt x="316" y="133"/>
                    </a:cubicBezTo>
                    <a:cubicBezTo>
                      <a:pt x="316" y="133"/>
                      <a:pt x="316" y="133"/>
                      <a:pt x="316" y="132"/>
                    </a:cubicBezTo>
                    <a:cubicBezTo>
                      <a:pt x="316" y="131"/>
                      <a:pt x="317" y="131"/>
                      <a:pt x="317" y="130"/>
                    </a:cubicBezTo>
                    <a:cubicBezTo>
                      <a:pt x="318" y="127"/>
                      <a:pt x="318" y="123"/>
                      <a:pt x="317" y="120"/>
                    </a:cubicBezTo>
                    <a:cubicBezTo>
                      <a:pt x="317" y="120"/>
                      <a:pt x="316" y="119"/>
                      <a:pt x="316" y="119"/>
                    </a:cubicBezTo>
                    <a:cubicBezTo>
                      <a:pt x="316" y="118"/>
                      <a:pt x="316" y="118"/>
                      <a:pt x="316" y="118"/>
                    </a:cubicBezTo>
                    <a:cubicBezTo>
                      <a:pt x="315" y="117"/>
                      <a:pt x="315" y="116"/>
                      <a:pt x="315" y="115"/>
                    </a:cubicBezTo>
                    <a:cubicBezTo>
                      <a:pt x="315" y="115"/>
                      <a:pt x="315" y="115"/>
                      <a:pt x="315" y="115"/>
                    </a:cubicBezTo>
                    <a:cubicBezTo>
                      <a:pt x="315" y="113"/>
                      <a:pt x="315" y="111"/>
                      <a:pt x="315" y="109"/>
                    </a:cubicBezTo>
                    <a:cubicBezTo>
                      <a:pt x="315" y="108"/>
                      <a:pt x="315" y="106"/>
                      <a:pt x="315" y="104"/>
                    </a:cubicBezTo>
                    <a:cubicBezTo>
                      <a:pt x="315" y="102"/>
                      <a:pt x="315" y="100"/>
                      <a:pt x="314" y="98"/>
                    </a:cubicBezTo>
                    <a:cubicBezTo>
                      <a:pt x="313" y="96"/>
                      <a:pt x="311" y="95"/>
                      <a:pt x="310" y="95"/>
                    </a:cubicBezTo>
                    <a:cubicBezTo>
                      <a:pt x="309" y="95"/>
                      <a:pt x="309" y="95"/>
                      <a:pt x="309" y="95"/>
                    </a:cubicBezTo>
                    <a:cubicBezTo>
                      <a:pt x="307" y="94"/>
                      <a:pt x="307" y="89"/>
                      <a:pt x="307" y="87"/>
                    </a:cubicBezTo>
                    <a:cubicBezTo>
                      <a:pt x="307" y="85"/>
                      <a:pt x="307" y="84"/>
                      <a:pt x="307" y="84"/>
                    </a:cubicBezTo>
                    <a:cubicBezTo>
                      <a:pt x="307" y="82"/>
                      <a:pt x="308" y="79"/>
                      <a:pt x="308" y="77"/>
                    </a:cubicBezTo>
                    <a:cubicBezTo>
                      <a:pt x="309" y="76"/>
                      <a:pt x="309" y="74"/>
                      <a:pt x="309" y="73"/>
                    </a:cubicBezTo>
                    <a:cubicBezTo>
                      <a:pt x="310" y="70"/>
                      <a:pt x="309" y="68"/>
                      <a:pt x="309" y="67"/>
                    </a:cubicBezTo>
                    <a:cubicBezTo>
                      <a:pt x="308" y="66"/>
                      <a:pt x="308" y="65"/>
                      <a:pt x="308" y="64"/>
                    </a:cubicBezTo>
                    <a:cubicBezTo>
                      <a:pt x="308" y="64"/>
                      <a:pt x="308" y="64"/>
                      <a:pt x="308" y="64"/>
                    </a:cubicBezTo>
                    <a:cubicBezTo>
                      <a:pt x="308" y="62"/>
                      <a:pt x="307" y="59"/>
                      <a:pt x="305" y="57"/>
                    </a:cubicBezTo>
                    <a:cubicBezTo>
                      <a:pt x="302" y="55"/>
                      <a:pt x="299" y="54"/>
                      <a:pt x="296" y="54"/>
                    </a:cubicBezTo>
                    <a:cubicBezTo>
                      <a:pt x="295" y="54"/>
                      <a:pt x="294" y="54"/>
                      <a:pt x="292" y="55"/>
                    </a:cubicBezTo>
                    <a:cubicBezTo>
                      <a:pt x="292" y="55"/>
                      <a:pt x="291" y="55"/>
                      <a:pt x="291" y="55"/>
                    </a:cubicBezTo>
                    <a:cubicBezTo>
                      <a:pt x="289" y="55"/>
                      <a:pt x="288" y="55"/>
                      <a:pt x="287" y="54"/>
                    </a:cubicBezTo>
                    <a:cubicBezTo>
                      <a:pt x="286" y="54"/>
                      <a:pt x="286" y="54"/>
                      <a:pt x="285" y="54"/>
                    </a:cubicBezTo>
                    <a:cubicBezTo>
                      <a:pt x="284" y="54"/>
                      <a:pt x="283" y="54"/>
                      <a:pt x="282" y="54"/>
                    </a:cubicBezTo>
                    <a:cubicBezTo>
                      <a:pt x="281" y="54"/>
                      <a:pt x="280" y="54"/>
                      <a:pt x="279" y="54"/>
                    </a:cubicBezTo>
                    <a:cubicBezTo>
                      <a:pt x="278" y="54"/>
                      <a:pt x="276" y="54"/>
                      <a:pt x="276" y="54"/>
                    </a:cubicBezTo>
                    <a:cubicBezTo>
                      <a:pt x="275" y="54"/>
                      <a:pt x="275" y="54"/>
                      <a:pt x="275" y="53"/>
                    </a:cubicBezTo>
                    <a:cubicBezTo>
                      <a:pt x="274" y="53"/>
                      <a:pt x="273" y="52"/>
                      <a:pt x="272" y="52"/>
                    </a:cubicBezTo>
                    <a:cubicBezTo>
                      <a:pt x="271" y="51"/>
                      <a:pt x="270" y="51"/>
                      <a:pt x="269" y="51"/>
                    </a:cubicBezTo>
                    <a:cubicBezTo>
                      <a:pt x="267" y="51"/>
                      <a:pt x="266" y="51"/>
                      <a:pt x="265" y="52"/>
                    </a:cubicBezTo>
                    <a:cubicBezTo>
                      <a:pt x="262" y="52"/>
                      <a:pt x="259" y="53"/>
                      <a:pt x="256" y="54"/>
                    </a:cubicBezTo>
                    <a:cubicBezTo>
                      <a:pt x="254" y="55"/>
                      <a:pt x="252" y="55"/>
                      <a:pt x="250" y="56"/>
                    </a:cubicBezTo>
                    <a:cubicBezTo>
                      <a:pt x="249" y="56"/>
                      <a:pt x="247" y="56"/>
                      <a:pt x="246" y="56"/>
                    </a:cubicBezTo>
                    <a:cubicBezTo>
                      <a:pt x="246" y="56"/>
                      <a:pt x="246" y="56"/>
                      <a:pt x="246" y="56"/>
                    </a:cubicBezTo>
                    <a:cubicBezTo>
                      <a:pt x="246" y="56"/>
                      <a:pt x="246" y="56"/>
                      <a:pt x="246" y="56"/>
                    </a:cubicBezTo>
                    <a:cubicBezTo>
                      <a:pt x="245" y="56"/>
                      <a:pt x="245" y="56"/>
                      <a:pt x="245" y="56"/>
                    </a:cubicBezTo>
                    <a:cubicBezTo>
                      <a:pt x="245" y="55"/>
                      <a:pt x="244" y="54"/>
                      <a:pt x="243" y="53"/>
                    </a:cubicBezTo>
                    <a:cubicBezTo>
                      <a:pt x="242" y="53"/>
                      <a:pt x="241" y="52"/>
                      <a:pt x="239" y="52"/>
                    </a:cubicBezTo>
                    <a:cubicBezTo>
                      <a:pt x="239" y="51"/>
                      <a:pt x="239" y="51"/>
                      <a:pt x="238" y="51"/>
                    </a:cubicBezTo>
                    <a:cubicBezTo>
                      <a:pt x="238" y="51"/>
                      <a:pt x="238" y="51"/>
                      <a:pt x="237" y="51"/>
                    </a:cubicBezTo>
                    <a:cubicBezTo>
                      <a:pt x="237" y="51"/>
                      <a:pt x="237" y="51"/>
                      <a:pt x="237" y="51"/>
                    </a:cubicBezTo>
                    <a:cubicBezTo>
                      <a:pt x="237" y="50"/>
                      <a:pt x="237" y="48"/>
                      <a:pt x="235" y="46"/>
                    </a:cubicBezTo>
                    <a:cubicBezTo>
                      <a:pt x="233" y="45"/>
                      <a:pt x="230" y="43"/>
                      <a:pt x="227" y="42"/>
                    </a:cubicBezTo>
                    <a:cubicBezTo>
                      <a:pt x="227" y="42"/>
                      <a:pt x="226" y="42"/>
                      <a:pt x="226" y="42"/>
                    </a:cubicBezTo>
                    <a:cubicBezTo>
                      <a:pt x="225" y="41"/>
                      <a:pt x="225" y="41"/>
                      <a:pt x="224" y="41"/>
                    </a:cubicBezTo>
                    <a:cubicBezTo>
                      <a:pt x="224" y="41"/>
                      <a:pt x="224" y="41"/>
                      <a:pt x="224" y="41"/>
                    </a:cubicBezTo>
                    <a:cubicBezTo>
                      <a:pt x="223" y="40"/>
                      <a:pt x="222" y="39"/>
                      <a:pt x="221" y="39"/>
                    </a:cubicBezTo>
                    <a:cubicBezTo>
                      <a:pt x="217" y="38"/>
                      <a:pt x="213" y="37"/>
                      <a:pt x="209" y="36"/>
                    </a:cubicBezTo>
                    <a:cubicBezTo>
                      <a:pt x="208" y="36"/>
                      <a:pt x="208" y="36"/>
                      <a:pt x="208" y="36"/>
                    </a:cubicBezTo>
                    <a:cubicBezTo>
                      <a:pt x="207" y="35"/>
                      <a:pt x="207" y="35"/>
                      <a:pt x="207" y="35"/>
                    </a:cubicBezTo>
                    <a:cubicBezTo>
                      <a:pt x="205" y="34"/>
                      <a:pt x="204" y="33"/>
                      <a:pt x="201" y="32"/>
                    </a:cubicBezTo>
                    <a:cubicBezTo>
                      <a:pt x="200" y="31"/>
                      <a:pt x="199" y="31"/>
                      <a:pt x="198" y="31"/>
                    </a:cubicBezTo>
                    <a:cubicBezTo>
                      <a:pt x="197" y="31"/>
                      <a:pt x="196" y="31"/>
                      <a:pt x="196" y="31"/>
                    </a:cubicBezTo>
                    <a:cubicBezTo>
                      <a:pt x="195" y="31"/>
                      <a:pt x="194" y="31"/>
                      <a:pt x="193" y="30"/>
                    </a:cubicBezTo>
                    <a:cubicBezTo>
                      <a:pt x="192" y="30"/>
                      <a:pt x="192" y="29"/>
                      <a:pt x="191" y="29"/>
                    </a:cubicBezTo>
                    <a:cubicBezTo>
                      <a:pt x="190" y="29"/>
                      <a:pt x="190" y="29"/>
                      <a:pt x="190" y="29"/>
                    </a:cubicBezTo>
                    <a:cubicBezTo>
                      <a:pt x="190" y="28"/>
                      <a:pt x="187" y="27"/>
                      <a:pt x="187" y="26"/>
                    </a:cubicBezTo>
                    <a:cubicBezTo>
                      <a:pt x="186" y="24"/>
                      <a:pt x="185" y="22"/>
                      <a:pt x="184" y="19"/>
                    </a:cubicBezTo>
                    <a:cubicBezTo>
                      <a:pt x="182" y="17"/>
                      <a:pt x="180" y="15"/>
                      <a:pt x="177" y="13"/>
                    </a:cubicBezTo>
                    <a:cubicBezTo>
                      <a:pt x="177" y="13"/>
                      <a:pt x="176" y="12"/>
                      <a:pt x="175" y="12"/>
                    </a:cubicBezTo>
                    <a:cubicBezTo>
                      <a:pt x="174" y="12"/>
                      <a:pt x="173" y="11"/>
                      <a:pt x="172" y="11"/>
                    </a:cubicBezTo>
                    <a:cubicBezTo>
                      <a:pt x="172" y="10"/>
                      <a:pt x="171" y="9"/>
                      <a:pt x="170" y="8"/>
                    </a:cubicBezTo>
                    <a:cubicBezTo>
                      <a:pt x="169" y="7"/>
                      <a:pt x="167" y="6"/>
                      <a:pt x="166" y="5"/>
                    </a:cubicBezTo>
                    <a:cubicBezTo>
                      <a:pt x="165" y="4"/>
                      <a:pt x="163" y="2"/>
                      <a:pt x="161" y="1"/>
                    </a:cubicBezTo>
                    <a:cubicBezTo>
                      <a:pt x="159" y="0"/>
                      <a:pt x="159" y="0"/>
                      <a:pt x="159" y="0"/>
                    </a:cubicBezTo>
                    <a:cubicBezTo>
                      <a:pt x="157" y="2"/>
                      <a:pt x="157" y="2"/>
                      <a:pt x="157" y="2"/>
                    </a:cubicBezTo>
                    <a:cubicBezTo>
                      <a:pt x="137" y="23"/>
                      <a:pt x="37" y="133"/>
                      <a:pt x="12" y="151"/>
                    </a:cubicBezTo>
                    <a:cubicBezTo>
                      <a:pt x="11" y="152"/>
                      <a:pt x="11" y="152"/>
                      <a:pt x="11" y="152"/>
                    </a:cubicBezTo>
                    <a:cubicBezTo>
                      <a:pt x="0" y="288"/>
                      <a:pt x="0" y="288"/>
                      <a:pt x="0" y="288"/>
                    </a:cubicBezTo>
                    <a:cubicBezTo>
                      <a:pt x="3" y="289"/>
                      <a:pt x="3" y="289"/>
                      <a:pt x="3" y="289"/>
                    </a:cubicBezTo>
                    <a:cubicBezTo>
                      <a:pt x="4" y="289"/>
                      <a:pt x="4" y="289"/>
                      <a:pt x="5" y="289"/>
                    </a:cubicBezTo>
                    <a:cubicBezTo>
                      <a:pt x="5" y="289"/>
                      <a:pt x="6" y="289"/>
                      <a:pt x="6" y="292"/>
                    </a:cubicBezTo>
                    <a:cubicBezTo>
                      <a:pt x="6" y="292"/>
                      <a:pt x="6" y="293"/>
                      <a:pt x="6" y="293"/>
                    </a:cubicBezTo>
                    <a:cubicBezTo>
                      <a:pt x="6" y="295"/>
                      <a:pt x="6" y="296"/>
                      <a:pt x="6" y="297"/>
                    </a:cubicBezTo>
                    <a:cubicBezTo>
                      <a:pt x="7" y="298"/>
                      <a:pt x="7" y="300"/>
                      <a:pt x="7" y="301"/>
                    </a:cubicBezTo>
                    <a:cubicBezTo>
                      <a:pt x="7" y="307"/>
                      <a:pt x="7" y="315"/>
                      <a:pt x="15" y="319"/>
                    </a:cubicBezTo>
                    <a:cubicBezTo>
                      <a:pt x="22" y="322"/>
                      <a:pt x="30" y="324"/>
                      <a:pt x="38" y="324"/>
                    </a:cubicBezTo>
                    <a:cubicBezTo>
                      <a:pt x="38" y="324"/>
                      <a:pt x="39" y="324"/>
                      <a:pt x="40" y="324"/>
                    </a:cubicBezTo>
                    <a:cubicBezTo>
                      <a:pt x="42" y="324"/>
                      <a:pt x="45" y="323"/>
                      <a:pt x="47" y="322"/>
                    </a:cubicBezTo>
                    <a:cubicBezTo>
                      <a:pt x="49" y="321"/>
                      <a:pt x="50" y="320"/>
                      <a:pt x="52" y="320"/>
                    </a:cubicBezTo>
                    <a:cubicBezTo>
                      <a:pt x="53" y="320"/>
                      <a:pt x="54" y="320"/>
                      <a:pt x="54" y="321"/>
                    </a:cubicBezTo>
                    <a:cubicBezTo>
                      <a:pt x="57" y="322"/>
                      <a:pt x="62" y="327"/>
                      <a:pt x="64" y="331"/>
                    </a:cubicBezTo>
                    <a:cubicBezTo>
                      <a:pt x="64" y="331"/>
                      <a:pt x="64" y="331"/>
                      <a:pt x="64" y="331"/>
                    </a:cubicBezTo>
                    <a:cubicBezTo>
                      <a:pt x="64" y="333"/>
                      <a:pt x="65" y="335"/>
                      <a:pt x="69" y="337"/>
                    </a:cubicBezTo>
                    <a:cubicBezTo>
                      <a:pt x="69" y="337"/>
                      <a:pt x="70" y="337"/>
                      <a:pt x="70" y="337"/>
                    </a:cubicBezTo>
                    <a:cubicBezTo>
                      <a:pt x="72" y="337"/>
                      <a:pt x="73" y="337"/>
                      <a:pt x="74" y="336"/>
                    </a:cubicBezTo>
                    <a:cubicBezTo>
                      <a:pt x="75" y="336"/>
                      <a:pt x="76" y="335"/>
                      <a:pt x="77" y="335"/>
                    </a:cubicBezTo>
                    <a:cubicBezTo>
                      <a:pt x="78" y="336"/>
                      <a:pt x="80" y="337"/>
                      <a:pt x="82" y="340"/>
                    </a:cubicBezTo>
                    <a:cubicBezTo>
                      <a:pt x="83" y="342"/>
                      <a:pt x="85" y="344"/>
                      <a:pt x="87" y="346"/>
                    </a:cubicBezTo>
                    <a:cubicBezTo>
                      <a:pt x="89" y="347"/>
                      <a:pt x="91" y="348"/>
                      <a:pt x="93" y="348"/>
                    </a:cubicBezTo>
                    <a:cubicBezTo>
                      <a:pt x="98" y="348"/>
                      <a:pt x="101" y="345"/>
                      <a:pt x="104" y="343"/>
                    </a:cubicBezTo>
                    <a:cubicBezTo>
                      <a:pt x="107" y="342"/>
                      <a:pt x="108" y="341"/>
                      <a:pt x="110" y="341"/>
                    </a:cubicBezTo>
                    <a:cubicBezTo>
                      <a:pt x="111" y="341"/>
                      <a:pt x="113" y="342"/>
                      <a:pt x="115" y="342"/>
                    </a:cubicBezTo>
                    <a:cubicBezTo>
                      <a:pt x="116" y="343"/>
                      <a:pt x="118" y="344"/>
                      <a:pt x="121" y="345"/>
                    </a:cubicBezTo>
                    <a:cubicBezTo>
                      <a:pt x="127" y="348"/>
                      <a:pt x="136" y="352"/>
                      <a:pt x="142" y="352"/>
                    </a:cubicBezTo>
                    <a:cubicBezTo>
                      <a:pt x="148" y="352"/>
                      <a:pt x="150" y="349"/>
                      <a:pt x="152" y="347"/>
                    </a:cubicBezTo>
                    <a:cubicBezTo>
                      <a:pt x="153" y="345"/>
                      <a:pt x="154" y="342"/>
                      <a:pt x="154" y="339"/>
                    </a:cubicBezTo>
                    <a:cubicBezTo>
                      <a:pt x="155" y="336"/>
                      <a:pt x="155" y="334"/>
                      <a:pt x="157" y="333"/>
                    </a:cubicBezTo>
                    <a:cubicBezTo>
                      <a:pt x="158" y="333"/>
                      <a:pt x="159" y="332"/>
                      <a:pt x="160" y="332"/>
                    </a:cubicBezTo>
                    <a:cubicBezTo>
                      <a:pt x="161" y="331"/>
                      <a:pt x="163" y="330"/>
                      <a:pt x="165" y="329"/>
                    </a:cubicBezTo>
                    <a:cubicBezTo>
                      <a:pt x="166" y="328"/>
                      <a:pt x="166" y="328"/>
                      <a:pt x="166" y="328"/>
                    </a:cubicBezTo>
                    <a:cubicBezTo>
                      <a:pt x="168" y="326"/>
                      <a:pt x="170" y="324"/>
                      <a:pt x="172" y="322"/>
                    </a:cubicBezTo>
                    <a:cubicBezTo>
                      <a:pt x="173" y="321"/>
                      <a:pt x="173" y="319"/>
                      <a:pt x="174" y="318"/>
                    </a:cubicBezTo>
                    <a:cubicBezTo>
                      <a:pt x="177" y="313"/>
                      <a:pt x="179" y="310"/>
                      <a:pt x="182" y="310"/>
                    </a:cubicBezTo>
                    <a:cubicBezTo>
                      <a:pt x="183" y="310"/>
                      <a:pt x="184" y="311"/>
                      <a:pt x="186" y="311"/>
                    </a:cubicBezTo>
                    <a:cubicBezTo>
                      <a:pt x="187" y="312"/>
                      <a:pt x="188" y="313"/>
                      <a:pt x="189" y="313"/>
                    </a:cubicBezTo>
                    <a:cubicBezTo>
                      <a:pt x="193" y="314"/>
                      <a:pt x="197" y="315"/>
                      <a:pt x="201" y="316"/>
                    </a:cubicBezTo>
                    <a:cubicBezTo>
                      <a:pt x="202" y="316"/>
                      <a:pt x="202" y="316"/>
                      <a:pt x="202" y="316"/>
                    </a:cubicBezTo>
                    <a:cubicBezTo>
                      <a:pt x="204" y="316"/>
                      <a:pt x="206" y="316"/>
                      <a:pt x="208" y="316"/>
                    </a:cubicBezTo>
                    <a:cubicBezTo>
                      <a:pt x="209" y="316"/>
                      <a:pt x="210" y="316"/>
                      <a:pt x="212" y="316"/>
                    </a:cubicBezTo>
                    <a:cubicBezTo>
                      <a:pt x="213" y="316"/>
                      <a:pt x="214" y="316"/>
                      <a:pt x="215" y="316"/>
                    </a:cubicBezTo>
                    <a:cubicBezTo>
                      <a:pt x="216" y="316"/>
                      <a:pt x="218" y="316"/>
                      <a:pt x="219" y="316"/>
                    </a:cubicBezTo>
                    <a:cubicBezTo>
                      <a:pt x="223" y="317"/>
                      <a:pt x="224" y="319"/>
                      <a:pt x="227" y="325"/>
                    </a:cubicBezTo>
                    <a:cubicBezTo>
                      <a:pt x="227" y="325"/>
                      <a:pt x="227" y="325"/>
                      <a:pt x="227" y="325"/>
                    </a:cubicBezTo>
                    <a:cubicBezTo>
                      <a:pt x="227" y="326"/>
                      <a:pt x="227" y="327"/>
                      <a:pt x="227" y="328"/>
                    </a:cubicBezTo>
                    <a:cubicBezTo>
                      <a:pt x="228" y="329"/>
                      <a:pt x="228" y="330"/>
                      <a:pt x="228" y="332"/>
                    </a:cubicBezTo>
                    <a:cubicBezTo>
                      <a:pt x="229" y="333"/>
                      <a:pt x="230" y="334"/>
                      <a:pt x="231" y="336"/>
                    </a:cubicBezTo>
                    <a:cubicBezTo>
                      <a:pt x="231" y="336"/>
                      <a:pt x="232" y="337"/>
                      <a:pt x="232" y="337"/>
                    </a:cubicBezTo>
                    <a:cubicBezTo>
                      <a:pt x="235" y="341"/>
                      <a:pt x="238" y="346"/>
                      <a:pt x="243" y="348"/>
                    </a:cubicBezTo>
                    <a:cubicBezTo>
                      <a:pt x="245" y="349"/>
                      <a:pt x="247" y="349"/>
                      <a:pt x="250" y="349"/>
                    </a:cubicBezTo>
                    <a:cubicBezTo>
                      <a:pt x="252" y="349"/>
                      <a:pt x="254" y="349"/>
                      <a:pt x="257" y="348"/>
                    </a:cubicBezTo>
                    <a:cubicBezTo>
                      <a:pt x="258" y="348"/>
                      <a:pt x="258" y="348"/>
                      <a:pt x="259" y="347"/>
                    </a:cubicBezTo>
                    <a:cubicBezTo>
                      <a:pt x="261" y="346"/>
                      <a:pt x="264" y="345"/>
                      <a:pt x="265" y="345"/>
                    </a:cubicBezTo>
                    <a:cubicBezTo>
                      <a:pt x="265" y="345"/>
                      <a:pt x="266" y="345"/>
                      <a:pt x="266" y="346"/>
                    </a:cubicBezTo>
                    <a:cubicBezTo>
                      <a:pt x="266" y="346"/>
                      <a:pt x="266" y="346"/>
                      <a:pt x="266" y="346"/>
                    </a:cubicBezTo>
                    <a:cubicBezTo>
                      <a:pt x="265" y="347"/>
                      <a:pt x="265" y="347"/>
                      <a:pt x="265" y="348"/>
                    </a:cubicBezTo>
                    <a:cubicBezTo>
                      <a:pt x="263" y="353"/>
                      <a:pt x="264" y="358"/>
                      <a:pt x="266" y="363"/>
                    </a:cubicBezTo>
                    <a:cubicBezTo>
                      <a:pt x="267" y="366"/>
                      <a:pt x="270" y="367"/>
                      <a:pt x="272" y="368"/>
                    </a:cubicBezTo>
                    <a:cubicBezTo>
                      <a:pt x="274" y="369"/>
                      <a:pt x="275" y="369"/>
                      <a:pt x="275" y="370"/>
                    </a:cubicBezTo>
                    <a:cubicBezTo>
                      <a:pt x="275" y="371"/>
                      <a:pt x="275" y="371"/>
                      <a:pt x="274" y="373"/>
                    </a:cubicBezTo>
                    <a:cubicBezTo>
                      <a:pt x="272" y="375"/>
                      <a:pt x="270" y="378"/>
                      <a:pt x="272" y="382"/>
                    </a:cubicBezTo>
                    <a:cubicBezTo>
                      <a:pt x="273" y="386"/>
                      <a:pt x="277" y="386"/>
                      <a:pt x="279" y="387"/>
                    </a:cubicBezTo>
                    <a:cubicBezTo>
                      <a:pt x="280" y="387"/>
                      <a:pt x="282" y="387"/>
                      <a:pt x="282" y="387"/>
                    </a:cubicBezTo>
                    <a:cubicBezTo>
                      <a:pt x="282" y="387"/>
                      <a:pt x="282" y="388"/>
                      <a:pt x="282" y="389"/>
                    </a:cubicBezTo>
                    <a:cubicBezTo>
                      <a:pt x="282" y="390"/>
                      <a:pt x="281" y="391"/>
                      <a:pt x="281" y="392"/>
                    </a:cubicBezTo>
                    <a:cubicBezTo>
                      <a:pt x="282" y="398"/>
                      <a:pt x="285" y="403"/>
                      <a:pt x="292" y="406"/>
                    </a:cubicBezTo>
                    <a:cubicBezTo>
                      <a:pt x="302" y="410"/>
                      <a:pt x="312" y="411"/>
                      <a:pt x="322" y="413"/>
                    </a:cubicBezTo>
                    <a:cubicBezTo>
                      <a:pt x="325" y="413"/>
                      <a:pt x="325" y="413"/>
                      <a:pt x="325" y="413"/>
                    </a:cubicBezTo>
                    <a:cubicBezTo>
                      <a:pt x="325" y="413"/>
                      <a:pt x="326" y="413"/>
                      <a:pt x="327" y="413"/>
                    </a:cubicBezTo>
                    <a:cubicBezTo>
                      <a:pt x="331" y="413"/>
                      <a:pt x="335" y="412"/>
                      <a:pt x="339" y="411"/>
                    </a:cubicBezTo>
                    <a:cubicBezTo>
                      <a:pt x="342" y="409"/>
                      <a:pt x="345" y="408"/>
                      <a:pt x="348" y="408"/>
                    </a:cubicBezTo>
                    <a:cubicBezTo>
                      <a:pt x="349" y="408"/>
                      <a:pt x="349" y="408"/>
                      <a:pt x="350" y="408"/>
                    </a:cubicBezTo>
                    <a:cubicBezTo>
                      <a:pt x="355" y="409"/>
                      <a:pt x="361" y="411"/>
                      <a:pt x="366" y="413"/>
                    </a:cubicBezTo>
                    <a:cubicBezTo>
                      <a:pt x="372" y="416"/>
                      <a:pt x="378" y="418"/>
                      <a:pt x="385" y="418"/>
                    </a:cubicBezTo>
                    <a:cubicBezTo>
                      <a:pt x="385" y="418"/>
                      <a:pt x="386" y="418"/>
                      <a:pt x="387" y="418"/>
                    </a:cubicBezTo>
                    <a:cubicBezTo>
                      <a:pt x="388" y="418"/>
                      <a:pt x="389" y="417"/>
                      <a:pt x="390" y="417"/>
                    </a:cubicBezTo>
                    <a:cubicBezTo>
                      <a:pt x="391" y="417"/>
                      <a:pt x="391" y="417"/>
                      <a:pt x="391" y="417"/>
                    </a:cubicBezTo>
                    <a:cubicBezTo>
                      <a:pt x="391" y="417"/>
                      <a:pt x="391" y="417"/>
                      <a:pt x="392" y="417"/>
                    </a:cubicBezTo>
                    <a:cubicBezTo>
                      <a:pt x="392" y="418"/>
                      <a:pt x="393" y="419"/>
                      <a:pt x="393" y="421"/>
                    </a:cubicBezTo>
                    <a:cubicBezTo>
                      <a:pt x="393" y="422"/>
                      <a:pt x="393" y="425"/>
                      <a:pt x="394" y="426"/>
                    </a:cubicBezTo>
                    <a:cubicBezTo>
                      <a:pt x="396" y="428"/>
                      <a:pt x="399" y="433"/>
                      <a:pt x="403" y="435"/>
                    </a:cubicBezTo>
                    <a:cubicBezTo>
                      <a:pt x="405" y="436"/>
                      <a:pt x="406" y="437"/>
                      <a:pt x="408" y="437"/>
                    </a:cubicBezTo>
                    <a:cubicBezTo>
                      <a:pt x="410" y="437"/>
                      <a:pt x="411" y="438"/>
                      <a:pt x="412" y="439"/>
                    </a:cubicBezTo>
                    <a:cubicBezTo>
                      <a:pt x="414" y="441"/>
                      <a:pt x="416" y="445"/>
                      <a:pt x="415" y="448"/>
                    </a:cubicBezTo>
                    <a:cubicBezTo>
                      <a:pt x="415" y="448"/>
                      <a:pt x="415" y="448"/>
                      <a:pt x="415" y="448"/>
                    </a:cubicBezTo>
                    <a:cubicBezTo>
                      <a:pt x="414" y="448"/>
                      <a:pt x="411" y="449"/>
                      <a:pt x="410" y="452"/>
                    </a:cubicBezTo>
                    <a:cubicBezTo>
                      <a:pt x="409" y="455"/>
                      <a:pt x="411" y="457"/>
                      <a:pt x="413" y="458"/>
                    </a:cubicBezTo>
                    <a:cubicBezTo>
                      <a:pt x="413" y="458"/>
                      <a:pt x="413" y="459"/>
                      <a:pt x="413" y="459"/>
                    </a:cubicBezTo>
                    <a:cubicBezTo>
                      <a:pt x="413" y="459"/>
                      <a:pt x="414" y="460"/>
                      <a:pt x="414" y="460"/>
                    </a:cubicBezTo>
                    <a:cubicBezTo>
                      <a:pt x="414" y="460"/>
                      <a:pt x="414" y="461"/>
                      <a:pt x="414" y="461"/>
                    </a:cubicBezTo>
                    <a:cubicBezTo>
                      <a:pt x="414" y="461"/>
                      <a:pt x="414" y="461"/>
                      <a:pt x="414" y="462"/>
                    </a:cubicBezTo>
                    <a:cubicBezTo>
                      <a:pt x="414" y="464"/>
                      <a:pt x="414" y="464"/>
                      <a:pt x="413" y="464"/>
                    </a:cubicBezTo>
                    <a:cubicBezTo>
                      <a:pt x="412" y="464"/>
                      <a:pt x="409" y="462"/>
                      <a:pt x="407" y="461"/>
                    </a:cubicBezTo>
                    <a:cubicBezTo>
                      <a:pt x="404" y="460"/>
                      <a:pt x="401" y="458"/>
                      <a:pt x="398" y="458"/>
                    </a:cubicBezTo>
                    <a:cubicBezTo>
                      <a:pt x="396" y="458"/>
                      <a:pt x="396" y="458"/>
                      <a:pt x="396" y="458"/>
                    </a:cubicBezTo>
                    <a:cubicBezTo>
                      <a:pt x="394" y="458"/>
                      <a:pt x="393" y="458"/>
                      <a:pt x="393" y="457"/>
                    </a:cubicBezTo>
                    <a:cubicBezTo>
                      <a:pt x="392" y="456"/>
                      <a:pt x="391" y="455"/>
                      <a:pt x="391" y="454"/>
                    </a:cubicBezTo>
                    <a:cubicBezTo>
                      <a:pt x="390" y="452"/>
                      <a:pt x="388" y="450"/>
                      <a:pt x="386" y="448"/>
                    </a:cubicBezTo>
                    <a:cubicBezTo>
                      <a:pt x="385" y="448"/>
                      <a:pt x="385" y="447"/>
                      <a:pt x="384" y="447"/>
                    </a:cubicBezTo>
                    <a:cubicBezTo>
                      <a:pt x="383" y="446"/>
                      <a:pt x="383" y="446"/>
                      <a:pt x="383" y="445"/>
                    </a:cubicBezTo>
                    <a:cubicBezTo>
                      <a:pt x="382" y="445"/>
                      <a:pt x="382" y="445"/>
                      <a:pt x="382" y="444"/>
                    </a:cubicBezTo>
                    <a:cubicBezTo>
                      <a:pt x="382" y="443"/>
                      <a:pt x="382" y="442"/>
                      <a:pt x="381" y="440"/>
                    </a:cubicBezTo>
                    <a:cubicBezTo>
                      <a:pt x="380" y="438"/>
                      <a:pt x="377" y="437"/>
                      <a:pt x="374" y="437"/>
                    </a:cubicBezTo>
                    <a:cubicBezTo>
                      <a:pt x="371" y="437"/>
                      <a:pt x="367" y="438"/>
                      <a:pt x="365" y="441"/>
                    </a:cubicBezTo>
                    <a:cubicBezTo>
                      <a:pt x="364" y="443"/>
                      <a:pt x="364" y="445"/>
                      <a:pt x="364" y="447"/>
                    </a:cubicBezTo>
                    <a:cubicBezTo>
                      <a:pt x="365" y="450"/>
                      <a:pt x="368" y="451"/>
                      <a:pt x="370" y="452"/>
                    </a:cubicBezTo>
                    <a:cubicBezTo>
                      <a:pt x="371" y="453"/>
                      <a:pt x="372" y="454"/>
                      <a:pt x="372" y="454"/>
                    </a:cubicBezTo>
                    <a:cubicBezTo>
                      <a:pt x="375" y="457"/>
                      <a:pt x="380" y="464"/>
                      <a:pt x="376" y="468"/>
                    </a:cubicBezTo>
                    <a:cubicBezTo>
                      <a:pt x="376" y="469"/>
                      <a:pt x="375" y="470"/>
                      <a:pt x="374" y="471"/>
                    </a:cubicBezTo>
                    <a:cubicBezTo>
                      <a:pt x="371" y="473"/>
                      <a:pt x="368" y="475"/>
                      <a:pt x="368" y="479"/>
                    </a:cubicBezTo>
                    <a:cubicBezTo>
                      <a:pt x="367" y="481"/>
                      <a:pt x="368" y="483"/>
                      <a:pt x="368" y="485"/>
                    </a:cubicBezTo>
                    <a:cubicBezTo>
                      <a:pt x="368" y="485"/>
                      <a:pt x="369" y="486"/>
                      <a:pt x="369" y="486"/>
                    </a:cubicBezTo>
                    <a:cubicBezTo>
                      <a:pt x="369" y="488"/>
                      <a:pt x="369" y="490"/>
                      <a:pt x="370" y="491"/>
                    </a:cubicBezTo>
                    <a:cubicBezTo>
                      <a:pt x="370" y="492"/>
                      <a:pt x="370" y="494"/>
                      <a:pt x="370" y="495"/>
                    </a:cubicBezTo>
                    <a:cubicBezTo>
                      <a:pt x="371" y="498"/>
                      <a:pt x="371" y="502"/>
                      <a:pt x="371" y="506"/>
                    </a:cubicBezTo>
                    <a:cubicBezTo>
                      <a:pt x="371" y="508"/>
                      <a:pt x="371" y="508"/>
                      <a:pt x="371" y="508"/>
                    </a:cubicBezTo>
                    <a:cubicBezTo>
                      <a:pt x="372" y="513"/>
                      <a:pt x="370" y="519"/>
                      <a:pt x="367" y="524"/>
                    </a:cubicBezTo>
                    <a:cubicBezTo>
                      <a:pt x="366" y="525"/>
                      <a:pt x="365" y="528"/>
                      <a:pt x="364" y="529"/>
                    </a:cubicBezTo>
                    <a:cubicBezTo>
                      <a:pt x="362" y="529"/>
                      <a:pt x="361" y="530"/>
                      <a:pt x="360" y="530"/>
                    </a:cubicBezTo>
                    <a:cubicBezTo>
                      <a:pt x="357" y="531"/>
                      <a:pt x="354" y="532"/>
                      <a:pt x="351" y="536"/>
                    </a:cubicBezTo>
                    <a:cubicBezTo>
                      <a:pt x="349" y="540"/>
                      <a:pt x="345" y="548"/>
                      <a:pt x="349" y="553"/>
                    </a:cubicBezTo>
                    <a:cubicBezTo>
                      <a:pt x="351" y="554"/>
                      <a:pt x="352" y="555"/>
                      <a:pt x="354" y="555"/>
                    </a:cubicBezTo>
                    <a:cubicBezTo>
                      <a:pt x="356" y="555"/>
                      <a:pt x="358" y="554"/>
                      <a:pt x="360" y="553"/>
                    </a:cubicBezTo>
                    <a:cubicBezTo>
                      <a:pt x="361" y="552"/>
                      <a:pt x="363" y="551"/>
                      <a:pt x="363" y="551"/>
                    </a:cubicBezTo>
                    <a:cubicBezTo>
                      <a:pt x="363" y="551"/>
                      <a:pt x="363" y="551"/>
                      <a:pt x="363" y="551"/>
                    </a:cubicBezTo>
                    <a:cubicBezTo>
                      <a:pt x="363" y="554"/>
                      <a:pt x="356" y="560"/>
                      <a:pt x="354" y="561"/>
                    </a:cubicBezTo>
                    <a:cubicBezTo>
                      <a:pt x="353" y="561"/>
                      <a:pt x="352" y="561"/>
                      <a:pt x="351" y="561"/>
                    </a:cubicBezTo>
                    <a:cubicBezTo>
                      <a:pt x="349" y="562"/>
                      <a:pt x="346" y="562"/>
                      <a:pt x="344" y="564"/>
                    </a:cubicBezTo>
                    <a:cubicBezTo>
                      <a:pt x="340" y="567"/>
                      <a:pt x="338" y="573"/>
                      <a:pt x="340" y="577"/>
                    </a:cubicBezTo>
                    <a:cubicBezTo>
                      <a:pt x="341" y="580"/>
                      <a:pt x="343" y="581"/>
                      <a:pt x="347" y="581"/>
                    </a:cubicBezTo>
                    <a:cubicBezTo>
                      <a:pt x="348" y="581"/>
                      <a:pt x="349" y="581"/>
                      <a:pt x="350" y="581"/>
                    </a:cubicBezTo>
                    <a:cubicBezTo>
                      <a:pt x="357" y="579"/>
                      <a:pt x="366" y="574"/>
                      <a:pt x="373" y="568"/>
                    </a:cubicBezTo>
                    <a:cubicBezTo>
                      <a:pt x="374" y="566"/>
                      <a:pt x="376" y="564"/>
                      <a:pt x="378" y="563"/>
                    </a:cubicBezTo>
                    <a:cubicBezTo>
                      <a:pt x="381" y="560"/>
                      <a:pt x="383" y="557"/>
                      <a:pt x="386" y="555"/>
                    </a:cubicBezTo>
                    <a:cubicBezTo>
                      <a:pt x="387" y="553"/>
                      <a:pt x="389" y="552"/>
                      <a:pt x="390" y="550"/>
                    </a:cubicBezTo>
                    <a:cubicBezTo>
                      <a:pt x="393" y="547"/>
                      <a:pt x="395" y="545"/>
                      <a:pt x="399" y="544"/>
                    </a:cubicBezTo>
                    <a:cubicBezTo>
                      <a:pt x="399" y="543"/>
                      <a:pt x="400" y="543"/>
                      <a:pt x="401" y="543"/>
                    </a:cubicBezTo>
                    <a:cubicBezTo>
                      <a:pt x="402" y="543"/>
                      <a:pt x="403" y="544"/>
                      <a:pt x="405" y="545"/>
                    </a:cubicBezTo>
                    <a:cubicBezTo>
                      <a:pt x="406" y="546"/>
                      <a:pt x="407" y="547"/>
                      <a:pt x="409" y="547"/>
                    </a:cubicBezTo>
                    <a:cubicBezTo>
                      <a:pt x="410" y="548"/>
                      <a:pt x="411" y="548"/>
                      <a:pt x="412" y="548"/>
                    </a:cubicBezTo>
                    <a:cubicBezTo>
                      <a:pt x="416" y="548"/>
                      <a:pt x="419" y="545"/>
                      <a:pt x="421" y="543"/>
                    </a:cubicBezTo>
                    <a:cubicBezTo>
                      <a:pt x="422" y="542"/>
                      <a:pt x="423" y="541"/>
                      <a:pt x="423" y="541"/>
                    </a:cubicBezTo>
                    <a:cubicBezTo>
                      <a:pt x="425" y="539"/>
                      <a:pt x="428" y="538"/>
                      <a:pt x="431" y="538"/>
                    </a:cubicBezTo>
                    <a:cubicBezTo>
                      <a:pt x="433" y="537"/>
                      <a:pt x="436" y="536"/>
                      <a:pt x="439" y="535"/>
                    </a:cubicBezTo>
                    <a:cubicBezTo>
                      <a:pt x="440" y="534"/>
                      <a:pt x="442" y="533"/>
                      <a:pt x="444" y="533"/>
                    </a:cubicBezTo>
                    <a:cubicBezTo>
                      <a:pt x="448" y="531"/>
                      <a:pt x="453" y="530"/>
                      <a:pt x="456" y="526"/>
                    </a:cubicBezTo>
                    <a:cubicBezTo>
                      <a:pt x="457" y="524"/>
                      <a:pt x="458" y="523"/>
                      <a:pt x="458" y="522"/>
                    </a:cubicBezTo>
                    <a:cubicBezTo>
                      <a:pt x="458" y="522"/>
                      <a:pt x="458" y="521"/>
                      <a:pt x="458" y="521"/>
                    </a:cubicBezTo>
                    <a:cubicBezTo>
                      <a:pt x="458" y="518"/>
                      <a:pt x="459" y="515"/>
                      <a:pt x="457" y="512"/>
                    </a:cubicBezTo>
                    <a:cubicBezTo>
                      <a:pt x="456" y="511"/>
                      <a:pt x="454" y="510"/>
                      <a:pt x="452" y="510"/>
                    </a:cubicBezTo>
                    <a:cubicBezTo>
                      <a:pt x="450" y="510"/>
                      <a:pt x="448" y="510"/>
                      <a:pt x="446" y="511"/>
                    </a:cubicBezTo>
                    <a:cubicBezTo>
                      <a:pt x="444" y="511"/>
                      <a:pt x="442" y="511"/>
                      <a:pt x="440" y="511"/>
                    </a:cubicBezTo>
                    <a:cubicBezTo>
                      <a:pt x="438" y="511"/>
                      <a:pt x="437" y="511"/>
                      <a:pt x="437" y="510"/>
                    </a:cubicBezTo>
                    <a:cubicBezTo>
                      <a:pt x="435" y="508"/>
                      <a:pt x="437" y="506"/>
                      <a:pt x="441" y="502"/>
                    </a:cubicBezTo>
                    <a:cubicBezTo>
                      <a:pt x="442" y="501"/>
                      <a:pt x="442" y="500"/>
                      <a:pt x="443" y="500"/>
                    </a:cubicBezTo>
                    <a:cubicBezTo>
                      <a:pt x="450" y="492"/>
                      <a:pt x="455" y="488"/>
                      <a:pt x="464" y="485"/>
                    </a:cubicBezTo>
                    <a:cubicBezTo>
                      <a:pt x="466" y="484"/>
                      <a:pt x="469" y="482"/>
                      <a:pt x="472" y="481"/>
                    </a:cubicBezTo>
                    <a:cubicBezTo>
                      <a:pt x="476" y="478"/>
                      <a:pt x="481" y="475"/>
                      <a:pt x="485" y="475"/>
                    </a:cubicBezTo>
                    <a:cubicBezTo>
                      <a:pt x="487" y="475"/>
                      <a:pt x="490" y="476"/>
                      <a:pt x="492" y="477"/>
                    </a:cubicBezTo>
                    <a:cubicBezTo>
                      <a:pt x="495" y="479"/>
                      <a:pt x="499" y="480"/>
                      <a:pt x="502" y="480"/>
                    </a:cubicBezTo>
                    <a:cubicBezTo>
                      <a:pt x="505" y="480"/>
                      <a:pt x="507" y="479"/>
                      <a:pt x="509" y="477"/>
                    </a:cubicBezTo>
                    <a:cubicBezTo>
                      <a:pt x="513" y="475"/>
                      <a:pt x="513" y="472"/>
                      <a:pt x="513" y="469"/>
                    </a:cubicBezTo>
                    <a:cubicBezTo>
                      <a:pt x="514" y="468"/>
                      <a:pt x="514" y="466"/>
                      <a:pt x="515" y="465"/>
                    </a:cubicBezTo>
                    <a:cubicBezTo>
                      <a:pt x="516" y="463"/>
                      <a:pt x="519" y="461"/>
                      <a:pt x="521" y="460"/>
                    </a:cubicBezTo>
                    <a:cubicBezTo>
                      <a:pt x="524" y="458"/>
                      <a:pt x="527" y="456"/>
                      <a:pt x="529" y="454"/>
                    </a:cubicBezTo>
                    <a:cubicBezTo>
                      <a:pt x="531" y="451"/>
                      <a:pt x="534" y="448"/>
                      <a:pt x="536" y="445"/>
                    </a:cubicBezTo>
                    <a:cubicBezTo>
                      <a:pt x="537" y="443"/>
                      <a:pt x="539" y="441"/>
                      <a:pt x="540" y="439"/>
                    </a:cubicBezTo>
                    <a:cubicBezTo>
                      <a:pt x="548" y="429"/>
                      <a:pt x="556" y="420"/>
                      <a:pt x="567" y="417"/>
                    </a:cubicBezTo>
                    <a:cubicBezTo>
                      <a:pt x="570" y="416"/>
                      <a:pt x="570" y="416"/>
                      <a:pt x="570" y="416"/>
                    </a:cubicBezTo>
                    <a:lnTo>
                      <a:pt x="569" y="413"/>
                    </a:ln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66" name="Freeform 63">
                <a:extLst>
                  <a:ext uri="{FF2B5EF4-FFF2-40B4-BE49-F238E27FC236}">
                    <a16:creationId xmlns:a16="http://schemas.microsoft.com/office/drawing/2014/main" id="{BF255114-4221-0EBC-B180-C29B95B3D0AD}"/>
                  </a:ext>
                </a:extLst>
              </p:cNvPr>
              <p:cNvSpPr>
                <a:spLocks/>
              </p:cNvSpPr>
              <p:nvPr/>
            </p:nvSpPr>
            <p:spPr bwMode="auto">
              <a:xfrm>
                <a:off x="17791160" y="7273647"/>
                <a:ext cx="3981559" cy="4316542"/>
              </a:xfrm>
              <a:custGeom>
                <a:avLst/>
                <a:gdLst>
                  <a:gd name="T0" fmla="*/ 2826765 w 562"/>
                  <a:gd name="T1" fmla="*/ 1903408 h 669"/>
                  <a:gd name="T2" fmla="*/ 2791342 w 562"/>
                  <a:gd name="T3" fmla="*/ 2180854 h 669"/>
                  <a:gd name="T4" fmla="*/ 2479619 w 562"/>
                  <a:gd name="T5" fmla="*/ 2148593 h 669"/>
                  <a:gd name="T6" fmla="*/ 2330841 w 562"/>
                  <a:gd name="T7" fmla="*/ 2026000 h 669"/>
                  <a:gd name="T8" fmla="*/ 2111218 w 562"/>
                  <a:gd name="T9" fmla="*/ 1864695 h 669"/>
                  <a:gd name="T10" fmla="*/ 2075795 w 562"/>
                  <a:gd name="T11" fmla="*/ 1600153 h 669"/>
                  <a:gd name="T12" fmla="*/ 2111218 w 562"/>
                  <a:gd name="T13" fmla="*/ 1471108 h 669"/>
                  <a:gd name="T14" fmla="*/ 2600057 w 562"/>
                  <a:gd name="T15" fmla="*/ 1348516 h 669"/>
                  <a:gd name="T16" fmla="*/ 2330841 w 562"/>
                  <a:gd name="T17" fmla="*/ 1077522 h 669"/>
                  <a:gd name="T18" fmla="*/ 2089964 w 562"/>
                  <a:gd name="T19" fmla="*/ 483917 h 669"/>
                  <a:gd name="T20" fmla="*/ 1955356 w 562"/>
                  <a:gd name="T21" fmla="*/ 387134 h 669"/>
                  <a:gd name="T22" fmla="*/ 1820749 w 562"/>
                  <a:gd name="T23" fmla="*/ 212924 h 669"/>
                  <a:gd name="T24" fmla="*/ 1834918 w 562"/>
                  <a:gd name="T25" fmla="*/ 419395 h 669"/>
                  <a:gd name="T26" fmla="*/ 1820749 w 562"/>
                  <a:gd name="T27" fmla="*/ 580701 h 669"/>
                  <a:gd name="T28" fmla="*/ 1749902 w 562"/>
                  <a:gd name="T29" fmla="*/ 703293 h 669"/>
                  <a:gd name="T30" fmla="*/ 1608210 w 562"/>
                  <a:gd name="T31" fmla="*/ 729102 h 669"/>
                  <a:gd name="T32" fmla="*/ 1416925 w 562"/>
                  <a:gd name="T33" fmla="*/ 683936 h 669"/>
                  <a:gd name="T34" fmla="*/ 1317740 w 562"/>
                  <a:gd name="T35" fmla="*/ 561344 h 669"/>
                  <a:gd name="T36" fmla="*/ 1225640 w 562"/>
                  <a:gd name="T37" fmla="*/ 341968 h 669"/>
                  <a:gd name="T38" fmla="*/ 1091032 w 562"/>
                  <a:gd name="T39" fmla="*/ 206471 h 669"/>
                  <a:gd name="T40" fmla="*/ 956424 w 562"/>
                  <a:gd name="T41" fmla="*/ 225828 h 669"/>
                  <a:gd name="T42" fmla="*/ 765139 w 562"/>
                  <a:gd name="T43" fmla="*/ 90331 h 669"/>
                  <a:gd name="T44" fmla="*/ 538431 w 562"/>
                  <a:gd name="T45" fmla="*/ 6452 h 669"/>
                  <a:gd name="T46" fmla="*/ 410908 w 562"/>
                  <a:gd name="T47" fmla="*/ 96783 h 669"/>
                  <a:gd name="T48" fmla="*/ 276300 w 562"/>
                  <a:gd name="T49" fmla="*/ 83879 h 669"/>
                  <a:gd name="T50" fmla="*/ 77931 w 562"/>
                  <a:gd name="T51" fmla="*/ 316159 h 669"/>
                  <a:gd name="T52" fmla="*/ 85015 w 562"/>
                  <a:gd name="T53" fmla="*/ 509726 h 669"/>
                  <a:gd name="T54" fmla="*/ 184200 w 562"/>
                  <a:gd name="T55" fmla="*/ 658127 h 669"/>
                  <a:gd name="T56" fmla="*/ 212539 w 562"/>
                  <a:gd name="T57" fmla="*/ 767815 h 669"/>
                  <a:gd name="T58" fmla="*/ 340062 w 562"/>
                  <a:gd name="T59" fmla="*/ 1187210 h 669"/>
                  <a:gd name="T60" fmla="*/ 517178 w 562"/>
                  <a:gd name="T61" fmla="*/ 1490465 h 669"/>
                  <a:gd name="T62" fmla="*/ 609278 w 562"/>
                  <a:gd name="T63" fmla="*/ 1613058 h 669"/>
                  <a:gd name="T64" fmla="*/ 432162 w 562"/>
                  <a:gd name="T65" fmla="*/ 1825981 h 669"/>
                  <a:gd name="T66" fmla="*/ 177116 w 562"/>
                  <a:gd name="T67" fmla="*/ 2122784 h 669"/>
                  <a:gd name="T68" fmla="*/ 283385 w 562"/>
                  <a:gd name="T69" fmla="*/ 2238924 h 669"/>
                  <a:gd name="T70" fmla="*/ 417993 w 562"/>
                  <a:gd name="T71" fmla="*/ 2600249 h 669"/>
                  <a:gd name="T72" fmla="*/ 325893 w 562"/>
                  <a:gd name="T73" fmla="*/ 2787363 h 669"/>
                  <a:gd name="T74" fmla="*/ 701378 w 562"/>
                  <a:gd name="T75" fmla="*/ 4122975 h 669"/>
                  <a:gd name="T76" fmla="*/ 1296486 w 562"/>
                  <a:gd name="T77" fmla="*/ 4245567 h 669"/>
                  <a:gd name="T78" fmla="*/ 1601125 w 562"/>
                  <a:gd name="T79" fmla="*/ 4264924 h 669"/>
                  <a:gd name="T80" fmla="*/ 2026203 w 562"/>
                  <a:gd name="T81" fmla="*/ 4226211 h 669"/>
                  <a:gd name="T82" fmla="*/ 2337926 w 562"/>
                  <a:gd name="T83" fmla="*/ 3955217 h 669"/>
                  <a:gd name="T84" fmla="*/ 2401688 w 562"/>
                  <a:gd name="T85" fmla="*/ 3522918 h 669"/>
                  <a:gd name="T86" fmla="*/ 2543380 w 562"/>
                  <a:gd name="T87" fmla="*/ 3284185 h 669"/>
                  <a:gd name="T88" fmla="*/ 2933035 w 562"/>
                  <a:gd name="T89" fmla="*/ 3122879 h 669"/>
                  <a:gd name="T90" fmla="*/ 3131404 w 562"/>
                  <a:gd name="T91" fmla="*/ 3019644 h 669"/>
                  <a:gd name="T92" fmla="*/ 3159743 w 562"/>
                  <a:gd name="T93" fmla="*/ 2813172 h 669"/>
                  <a:gd name="T94" fmla="*/ 2189149 w 562"/>
                  <a:gd name="T95" fmla="*/ 3626153 h 669"/>
                  <a:gd name="T96" fmla="*/ 2182064 w 562"/>
                  <a:gd name="T97" fmla="*/ 3574536 h 669"/>
                  <a:gd name="T98" fmla="*/ 2252911 w 562"/>
                  <a:gd name="T99" fmla="*/ 3432586 h 669"/>
                  <a:gd name="T100" fmla="*/ 2479619 w 562"/>
                  <a:gd name="T101" fmla="*/ 2948669 h 669"/>
                  <a:gd name="T102" fmla="*/ 2635480 w 562"/>
                  <a:gd name="T103" fmla="*/ 2651867 h 669"/>
                  <a:gd name="T104" fmla="*/ 2918865 w 562"/>
                  <a:gd name="T105" fmla="*/ 2516370 h 669"/>
                  <a:gd name="T106" fmla="*/ 3081812 w 562"/>
                  <a:gd name="T107" fmla="*/ 2471204 h 669"/>
                  <a:gd name="T108" fmla="*/ 3251843 w 562"/>
                  <a:gd name="T109" fmla="*/ 2406682 h 669"/>
                  <a:gd name="T110" fmla="*/ 3379366 w 562"/>
                  <a:gd name="T111" fmla="*/ 2355064 h 669"/>
                  <a:gd name="T112" fmla="*/ 3591905 w 562"/>
                  <a:gd name="T113" fmla="*/ 2264733 h 669"/>
                  <a:gd name="T114" fmla="*/ 3769020 w 562"/>
                  <a:gd name="T115" fmla="*/ 2006644 h 669"/>
                  <a:gd name="T116" fmla="*/ 3875290 w 562"/>
                  <a:gd name="T117" fmla="*/ 1813077 h 6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62" h="669">
                    <a:moveTo>
                      <a:pt x="551" y="246"/>
                    </a:moveTo>
                    <a:cubicBezTo>
                      <a:pt x="549" y="248"/>
                      <a:pt x="549" y="248"/>
                      <a:pt x="549" y="248"/>
                    </a:cubicBezTo>
                    <a:cubicBezTo>
                      <a:pt x="538" y="253"/>
                      <a:pt x="526" y="259"/>
                      <a:pt x="515" y="265"/>
                    </a:cubicBezTo>
                    <a:cubicBezTo>
                      <a:pt x="513" y="266"/>
                      <a:pt x="513" y="266"/>
                      <a:pt x="513" y="266"/>
                    </a:cubicBezTo>
                    <a:cubicBezTo>
                      <a:pt x="488" y="279"/>
                      <a:pt x="461" y="292"/>
                      <a:pt x="435" y="306"/>
                    </a:cubicBezTo>
                    <a:cubicBezTo>
                      <a:pt x="430" y="308"/>
                      <a:pt x="425" y="310"/>
                      <a:pt x="421" y="313"/>
                    </a:cubicBezTo>
                    <a:cubicBezTo>
                      <a:pt x="418" y="314"/>
                      <a:pt x="416" y="314"/>
                      <a:pt x="414" y="314"/>
                    </a:cubicBezTo>
                    <a:cubicBezTo>
                      <a:pt x="409" y="314"/>
                      <a:pt x="406" y="312"/>
                      <a:pt x="401" y="308"/>
                    </a:cubicBezTo>
                    <a:cubicBezTo>
                      <a:pt x="397" y="303"/>
                      <a:pt x="398" y="299"/>
                      <a:pt x="399" y="295"/>
                    </a:cubicBezTo>
                    <a:cubicBezTo>
                      <a:pt x="399" y="291"/>
                      <a:pt x="400" y="288"/>
                      <a:pt x="397" y="284"/>
                    </a:cubicBezTo>
                    <a:cubicBezTo>
                      <a:pt x="395" y="281"/>
                      <a:pt x="393" y="280"/>
                      <a:pt x="391" y="280"/>
                    </a:cubicBezTo>
                    <a:cubicBezTo>
                      <a:pt x="390" y="280"/>
                      <a:pt x="390" y="280"/>
                      <a:pt x="389" y="280"/>
                    </a:cubicBezTo>
                    <a:cubicBezTo>
                      <a:pt x="386" y="281"/>
                      <a:pt x="383" y="287"/>
                      <a:pt x="383" y="292"/>
                    </a:cubicBezTo>
                    <a:cubicBezTo>
                      <a:pt x="383" y="297"/>
                      <a:pt x="386" y="300"/>
                      <a:pt x="389" y="303"/>
                    </a:cubicBezTo>
                    <a:cubicBezTo>
                      <a:pt x="391" y="306"/>
                      <a:pt x="392" y="308"/>
                      <a:pt x="394" y="311"/>
                    </a:cubicBezTo>
                    <a:cubicBezTo>
                      <a:pt x="396" y="317"/>
                      <a:pt x="396" y="325"/>
                      <a:pt x="395" y="333"/>
                    </a:cubicBezTo>
                    <a:cubicBezTo>
                      <a:pt x="395" y="334"/>
                      <a:pt x="395" y="336"/>
                      <a:pt x="395" y="337"/>
                    </a:cubicBezTo>
                    <a:cubicBezTo>
                      <a:pt x="395" y="338"/>
                      <a:pt x="395" y="338"/>
                      <a:pt x="394" y="338"/>
                    </a:cubicBezTo>
                    <a:cubicBezTo>
                      <a:pt x="394" y="338"/>
                      <a:pt x="394" y="338"/>
                      <a:pt x="394" y="338"/>
                    </a:cubicBezTo>
                    <a:cubicBezTo>
                      <a:pt x="392" y="338"/>
                      <a:pt x="387" y="335"/>
                      <a:pt x="379" y="329"/>
                    </a:cubicBezTo>
                    <a:cubicBezTo>
                      <a:pt x="378" y="328"/>
                      <a:pt x="378" y="328"/>
                      <a:pt x="378" y="328"/>
                    </a:cubicBezTo>
                    <a:cubicBezTo>
                      <a:pt x="376" y="327"/>
                      <a:pt x="375" y="326"/>
                      <a:pt x="373" y="326"/>
                    </a:cubicBezTo>
                    <a:cubicBezTo>
                      <a:pt x="371" y="326"/>
                      <a:pt x="369" y="327"/>
                      <a:pt x="367" y="329"/>
                    </a:cubicBezTo>
                    <a:cubicBezTo>
                      <a:pt x="365" y="330"/>
                      <a:pt x="365" y="330"/>
                      <a:pt x="365" y="330"/>
                    </a:cubicBezTo>
                    <a:cubicBezTo>
                      <a:pt x="360" y="333"/>
                      <a:pt x="358" y="333"/>
                      <a:pt x="355" y="333"/>
                    </a:cubicBezTo>
                    <a:cubicBezTo>
                      <a:pt x="354" y="333"/>
                      <a:pt x="353" y="333"/>
                      <a:pt x="352" y="333"/>
                    </a:cubicBezTo>
                    <a:cubicBezTo>
                      <a:pt x="350" y="333"/>
                      <a:pt x="350" y="333"/>
                      <a:pt x="350" y="333"/>
                    </a:cubicBezTo>
                    <a:cubicBezTo>
                      <a:pt x="344" y="333"/>
                      <a:pt x="344" y="333"/>
                      <a:pt x="341" y="328"/>
                    </a:cubicBezTo>
                    <a:cubicBezTo>
                      <a:pt x="341" y="327"/>
                      <a:pt x="341" y="327"/>
                      <a:pt x="341" y="327"/>
                    </a:cubicBezTo>
                    <a:cubicBezTo>
                      <a:pt x="340" y="325"/>
                      <a:pt x="339" y="323"/>
                      <a:pt x="339" y="320"/>
                    </a:cubicBezTo>
                    <a:cubicBezTo>
                      <a:pt x="338" y="315"/>
                      <a:pt x="337" y="313"/>
                      <a:pt x="336" y="311"/>
                    </a:cubicBezTo>
                    <a:cubicBezTo>
                      <a:pt x="335" y="311"/>
                      <a:pt x="335" y="310"/>
                      <a:pt x="335" y="310"/>
                    </a:cubicBezTo>
                    <a:cubicBezTo>
                      <a:pt x="332" y="308"/>
                      <a:pt x="332" y="308"/>
                      <a:pt x="332" y="308"/>
                    </a:cubicBezTo>
                    <a:cubicBezTo>
                      <a:pt x="330" y="312"/>
                      <a:pt x="330" y="312"/>
                      <a:pt x="330" y="312"/>
                    </a:cubicBezTo>
                    <a:cubicBezTo>
                      <a:pt x="330" y="312"/>
                      <a:pt x="330" y="313"/>
                      <a:pt x="330" y="313"/>
                    </a:cubicBezTo>
                    <a:cubicBezTo>
                      <a:pt x="329" y="314"/>
                      <a:pt x="329" y="314"/>
                      <a:pt x="329" y="314"/>
                    </a:cubicBezTo>
                    <a:cubicBezTo>
                      <a:pt x="329" y="316"/>
                      <a:pt x="328" y="318"/>
                      <a:pt x="327" y="318"/>
                    </a:cubicBezTo>
                    <a:cubicBezTo>
                      <a:pt x="327" y="318"/>
                      <a:pt x="326" y="318"/>
                      <a:pt x="326" y="318"/>
                    </a:cubicBezTo>
                    <a:cubicBezTo>
                      <a:pt x="325" y="318"/>
                      <a:pt x="325" y="318"/>
                      <a:pt x="324" y="318"/>
                    </a:cubicBezTo>
                    <a:cubicBezTo>
                      <a:pt x="321" y="316"/>
                      <a:pt x="320" y="310"/>
                      <a:pt x="319" y="307"/>
                    </a:cubicBezTo>
                    <a:cubicBezTo>
                      <a:pt x="319" y="307"/>
                      <a:pt x="319" y="307"/>
                      <a:pt x="319" y="307"/>
                    </a:cubicBezTo>
                    <a:cubicBezTo>
                      <a:pt x="319" y="305"/>
                      <a:pt x="318" y="304"/>
                      <a:pt x="318" y="303"/>
                    </a:cubicBezTo>
                    <a:cubicBezTo>
                      <a:pt x="317" y="299"/>
                      <a:pt x="317" y="296"/>
                      <a:pt x="313" y="294"/>
                    </a:cubicBezTo>
                    <a:cubicBezTo>
                      <a:pt x="311" y="293"/>
                      <a:pt x="309" y="293"/>
                      <a:pt x="307" y="292"/>
                    </a:cubicBezTo>
                    <a:cubicBezTo>
                      <a:pt x="304" y="292"/>
                      <a:pt x="301" y="292"/>
                      <a:pt x="298" y="289"/>
                    </a:cubicBezTo>
                    <a:cubicBezTo>
                      <a:pt x="297" y="288"/>
                      <a:pt x="297" y="286"/>
                      <a:pt x="297" y="285"/>
                    </a:cubicBezTo>
                    <a:cubicBezTo>
                      <a:pt x="297" y="283"/>
                      <a:pt x="297" y="282"/>
                      <a:pt x="296" y="281"/>
                    </a:cubicBezTo>
                    <a:cubicBezTo>
                      <a:pt x="295" y="279"/>
                      <a:pt x="294" y="279"/>
                      <a:pt x="292" y="278"/>
                    </a:cubicBezTo>
                    <a:cubicBezTo>
                      <a:pt x="291" y="278"/>
                      <a:pt x="289" y="277"/>
                      <a:pt x="288" y="276"/>
                    </a:cubicBezTo>
                    <a:cubicBezTo>
                      <a:pt x="287" y="274"/>
                      <a:pt x="285" y="266"/>
                      <a:pt x="284" y="258"/>
                    </a:cubicBezTo>
                    <a:cubicBezTo>
                      <a:pt x="284" y="258"/>
                      <a:pt x="284" y="258"/>
                      <a:pt x="284" y="258"/>
                    </a:cubicBezTo>
                    <a:cubicBezTo>
                      <a:pt x="286" y="255"/>
                      <a:pt x="288" y="253"/>
                      <a:pt x="292" y="252"/>
                    </a:cubicBezTo>
                    <a:cubicBezTo>
                      <a:pt x="294" y="251"/>
                      <a:pt x="294" y="251"/>
                      <a:pt x="294" y="251"/>
                    </a:cubicBezTo>
                    <a:cubicBezTo>
                      <a:pt x="293" y="248"/>
                      <a:pt x="293" y="248"/>
                      <a:pt x="293" y="248"/>
                    </a:cubicBezTo>
                    <a:cubicBezTo>
                      <a:pt x="293" y="247"/>
                      <a:pt x="292" y="246"/>
                      <a:pt x="290" y="244"/>
                    </a:cubicBezTo>
                    <a:cubicBezTo>
                      <a:pt x="287" y="242"/>
                      <a:pt x="285" y="240"/>
                      <a:pt x="286" y="237"/>
                    </a:cubicBezTo>
                    <a:cubicBezTo>
                      <a:pt x="286" y="237"/>
                      <a:pt x="287" y="237"/>
                      <a:pt x="287" y="237"/>
                    </a:cubicBezTo>
                    <a:cubicBezTo>
                      <a:pt x="289" y="237"/>
                      <a:pt x="290" y="238"/>
                      <a:pt x="292" y="239"/>
                    </a:cubicBezTo>
                    <a:cubicBezTo>
                      <a:pt x="294" y="240"/>
                      <a:pt x="295" y="240"/>
                      <a:pt x="296" y="240"/>
                    </a:cubicBezTo>
                    <a:cubicBezTo>
                      <a:pt x="297" y="240"/>
                      <a:pt x="297" y="240"/>
                      <a:pt x="297" y="240"/>
                    </a:cubicBezTo>
                    <a:cubicBezTo>
                      <a:pt x="299" y="240"/>
                      <a:pt x="299" y="240"/>
                      <a:pt x="299" y="240"/>
                    </a:cubicBezTo>
                    <a:cubicBezTo>
                      <a:pt x="299" y="238"/>
                      <a:pt x="299" y="238"/>
                      <a:pt x="299" y="238"/>
                    </a:cubicBezTo>
                    <a:cubicBezTo>
                      <a:pt x="300" y="236"/>
                      <a:pt x="299" y="233"/>
                      <a:pt x="298" y="228"/>
                    </a:cubicBezTo>
                    <a:cubicBezTo>
                      <a:pt x="298" y="227"/>
                      <a:pt x="298" y="226"/>
                      <a:pt x="298" y="225"/>
                    </a:cubicBezTo>
                    <a:cubicBezTo>
                      <a:pt x="301" y="226"/>
                      <a:pt x="304" y="227"/>
                      <a:pt x="307" y="228"/>
                    </a:cubicBezTo>
                    <a:cubicBezTo>
                      <a:pt x="312" y="230"/>
                      <a:pt x="316" y="233"/>
                      <a:pt x="322" y="233"/>
                    </a:cubicBezTo>
                    <a:cubicBezTo>
                      <a:pt x="328" y="233"/>
                      <a:pt x="333" y="230"/>
                      <a:pt x="338" y="228"/>
                    </a:cubicBezTo>
                    <a:cubicBezTo>
                      <a:pt x="342" y="227"/>
                      <a:pt x="345" y="225"/>
                      <a:pt x="348" y="225"/>
                    </a:cubicBezTo>
                    <a:cubicBezTo>
                      <a:pt x="350" y="224"/>
                      <a:pt x="352" y="224"/>
                      <a:pt x="354" y="224"/>
                    </a:cubicBezTo>
                    <a:cubicBezTo>
                      <a:pt x="358" y="224"/>
                      <a:pt x="358" y="224"/>
                      <a:pt x="358" y="224"/>
                    </a:cubicBezTo>
                    <a:cubicBezTo>
                      <a:pt x="363" y="224"/>
                      <a:pt x="369" y="224"/>
                      <a:pt x="370" y="216"/>
                    </a:cubicBezTo>
                    <a:cubicBezTo>
                      <a:pt x="370" y="213"/>
                      <a:pt x="368" y="211"/>
                      <a:pt x="367" y="209"/>
                    </a:cubicBezTo>
                    <a:cubicBezTo>
                      <a:pt x="366" y="208"/>
                      <a:pt x="365" y="207"/>
                      <a:pt x="364" y="205"/>
                    </a:cubicBezTo>
                    <a:cubicBezTo>
                      <a:pt x="363" y="202"/>
                      <a:pt x="363" y="200"/>
                      <a:pt x="364" y="198"/>
                    </a:cubicBezTo>
                    <a:cubicBezTo>
                      <a:pt x="364" y="196"/>
                      <a:pt x="364" y="195"/>
                      <a:pt x="364" y="193"/>
                    </a:cubicBezTo>
                    <a:cubicBezTo>
                      <a:pt x="364" y="187"/>
                      <a:pt x="360" y="186"/>
                      <a:pt x="356" y="184"/>
                    </a:cubicBezTo>
                    <a:cubicBezTo>
                      <a:pt x="354" y="183"/>
                      <a:pt x="352" y="182"/>
                      <a:pt x="350" y="181"/>
                    </a:cubicBezTo>
                    <a:cubicBezTo>
                      <a:pt x="349" y="179"/>
                      <a:pt x="348" y="178"/>
                      <a:pt x="347" y="177"/>
                    </a:cubicBezTo>
                    <a:cubicBezTo>
                      <a:pt x="346" y="175"/>
                      <a:pt x="345" y="174"/>
                      <a:pt x="343" y="173"/>
                    </a:cubicBezTo>
                    <a:cubicBezTo>
                      <a:pt x="341" y="172"/>
                      <a:pt x="339" y="172"/>
                      <a:pt x="338" y="172"/>
                    </a:cubicBezTo>
                    <a:cubicBezTo>
                      <a:pt x="335" y="171"/>
                      <a:pt x="332" y="171"/>
                      <a:pt x="329" y="167"/>
                    </a:cubicBezTo>
                    <a:cubicBezTo>
                      <a:pt x="328" y="163"/>
                      <a:pt x="327" y="158"/>
                      <a:pt x="327" y="153"/>
                    </a:cubicBezTo>
                    <a:cubicBezTo>
                      <a:pt x="327" y="149"/>
                      <a:pt x="327" y="146"/>
                      <a:pt x="326" y="144"/>
                    </a:cubicBezTo>
                    <a:cubicBezTo>
                      <a:pt x="325" y="139"/>
                      <a:pt x="325" y="135"/>
                      <a:pt x="325" y="131"/>
                    </a:cubicBezTo>
                    <a:cubicBezTo>
                      <a:pt x="325" y="128"/>
                      <a:pt x="325" y="125"/>
                      <a:pt x="324" y="122"/>
                    </a:cubicBezTo>
                    <a:cubicBezTo>
                      <a:pt x="323" y="115"/>
                      <a:pt x="322" y="114"/>
                      <a:pt x="316" y="113"/>
                    </a:cubicBezTo>
                    <a:cubicBezTo>
                      <a:pt x="314" y="112"/>
                      <a:pt x="312" y="112"/>
                      <a:pt x="309" y="110"/>
                    </a:cubicBezTo>
                    <a:cubicBezTo>
                      <a:pt x="303" y="107"/>
                      <a:pt x="303" y="101"/>
                      <a:pt x="304" y="93"/>
                    </a:cubicBezTo>
                    <a:cubicBezTo>
                      <a:pt x="305" y="85"/>
                      <a:pt x="306" y="78"/>
                      <a:pt x="298" y="76"/>
                    </a:cubicBezTo>
                    <a:cubicBezTo>
                      <a:pt x="297" y="75"/>
                      <a:pt x="296" y="75"/>
                      <a:pt x="295" y="75"/>
                    </a:cubicBezTo>
                    <a:cubicBezTo>
                      <a:pt x="293" y="75"/>
                      <a:pt x="291" y="76"/>
                      <a:pt x="289" y="76"/>
                    </a:cubicBezTo>
                    <a:cubicBezTo>
                      <a:pt x="288" y="76"/>
                      <a:pt x="287" y="77"/>
                      <a:pt x="285" y="77"/>
                    </a:cubicBezTo>
                    <a:cubicBezTo>
                      <a:pt x="284" y="77"/>
                      <a:pt x="282" y="76"/>
                      <a:pt x="280" y="72"/>
                    </a:cubicBezTo>
                    <a:cubicBezTo>
                      <a:pt x="280" y="71"/>
                      <a:pt x="280" y="69"/>
                      <a:pt x="281" y="67"/>
                    </a:cubicBezTo>
                    <a:cubicBezTo>
                      <a:pt x="282" y="65"/>
                      <a:pt x="282" y="64"/>
                      <a:pt x="282" y="63"/>
                    </a:cubicBezTo>
                    <a:cubicBezTo>
                      <a:pt x="281" y="63"/>
                      <a:pt x="281" y="63"/>
                      <a:pt x="281" y="63"/>
                    </a:cubicBezTo>
                    <a:cubicBezTo>
                      <a:pt x="281" y="62"/>
                      <a:pt x="281" y="62"/>
                      <a:pt x="281" y="62"/>
                    </a:cubicBezTo>
                    <a:cubicBezTo>
                      <a:pt x="281" y="61"/>
                      <a:pt x="280" y="60"/>
                      <a:pt x="277" y="60"/>
                    </a:cubicBezTo>
                    <a:cubicBezTo>
                      <a:pt x="277" y="60"/>
                      <a:pt x="276" y="60"/>
                      <a:pt x="276" y="60"/>
                    </a:cubicBezTo>
                    <a:cubicBezTo>
                      <a:pt x="275" y="60"/>
                      <a:pt x="275" y="60"/>
                      <a:pt x="274" y="60"/>
                    </a:cubicBezTo>
                    <a:cubicBezTo>
                      <a:pt x="273" y="60"/>
                      <a:pt x="272" y="60"/>
                      <a:pt x="271" y="59"/>
                    </a:cubicBezTo>
                    <a:cubicBezTo>
                      <a:pt x="269" y="57"/>
                      <a:pt x="268" y="50"/>
                      <a:pt x="267" y="45"/>
                    </a:cubicBezTo>
                    <a:cubicBezTo>
                      <a:pt x="266" y="42"/>
                      <a:pt x="266" y="39"/>
                      <a:pt x="265" y="37"/>
                    </a:cubicBezTo>
                    <a:cubicBezTo>
                      <a:pt x="264" y="34"/>
                      <a:pt x="263" y="31"/>
                      <a:pt x="263" y="28"/>
                    </a:cubicBezTo>
                    <a:cubicBezTo>
                      <a:pt x="262" y="24"/>
                      <a:pt x="262" y="24"/>
                      <a:pt x="262" y="24"/>
                    </a:cubicBezTo>
                    <a:cubicBezTo>
                      <a:pt x="256" y="25"/>
                      <a:pt x="256" y="25"/>
                      <a:pt x="256" y="25"/>
                    </a:cubicBezTo>
                    <a:cubicBezTo>
                      <a:pt x="256" y="25"/>
                      <a:pt x="256" y="25"/>
                      <a:pt x="256" y="26"/>
                    </a:cubicBezTo>
                    <a:cubicBezTo>
                      <a:pt x="255" y="28"/>
                      <a:pt x="256" y="30"/>
                      <a:pt x="257" y="33"/>
                    </a:cubicBezTo>
                    <a:cubicBezTo>
                      <a:pt x="257" y="33"/>
                      <a:pt x="257" y="34"/>
                      <a:pt x="258" y="36"/>
                    </a:cubicBezTo>
                    <a:cubicBezTo>
                      <a:pt x="258" y="36"/>
                      <a:pt x="258" y="37"/>
                      <a:pt x="258" y="38"/>
                    </a:cubicBezTo>
                    <a:cubicBezTo>
                      <a:pt x="258" y="39"/>
                      <a:pt x="259" y="40"/>
                      <a:pt x="259" y="41"/>
                    </a:cubicBezTo>
                    <a:cubicBezTo>
                      <a:pt x="259" y="43"/>
                      <a:pt x="259" y="44"/>
                      <a:pt x="259" y="46"/>
                    </a:cubicBezTo>
                    <a:cubicBezTo>
                      <a:pt x="259" y="47"/>
                      <a:pt x="258" y="47"/>
                      <a:pt x="257" y="48"/>
                    </a:cubicBezTo>
                    <a:cubicBezTo>
                      <a:pt x="257" y="49"/>
                      <a:pt x="256" y="49"/>
                      <a:pt x="256" y="50"/>
                    </a:cubicBezTo>
                    <a:cubicBezTo>
                      <a:pt x="254" y="52"/>
                      <a:pt x="253" y="55"/>
                      <a:pt x="254" y="59"/>
                    </a:cubicBezTo>
                    <a:cubicBezTo>
                      <a:pt x="254" y="62"/>
                      <a:pt x="257" y="63"/>
                      <a:pt x="258" y="65"/>
                    </a:cubicBezTo>
                    <a:cubicBezTo>
                      <a:pt x="259" y="65"/>
                      <a:pt x="259" y="65"/>
                      <a:pt x="259" y="65"/>
                    </a:cubicBezTo>
                    <a:cubicBezTo>
                      <a:pt x="260" y="66"/>
                      <a:pt x="260" y="67"/>
                      <a:pt x="260" y="70"/>
                    </a:cubicBezTo>
                    <a:cubicBezTo>
                      <a:pt x="260" y="71"/>
                      <a:pt x="260" y="72"/>
                      <a:pt x="260" y="73"/>
                    </a:cubicBezTo>
                    <a:cubicBezTo>
                      <a:pt x="260" y="74"/>
                      <a:pt x="260" y="74"/>
                      <a:pt x="260" y="74"/>
                    </a:cubicBezTo>
                    <a:cubicBezTo>
                      <a:pt x="260" y="76"/>
                      <a:pt x="260" y="78"/>
                      <a:pt x="262" y="80"/>
                    </a:cubicBezTo>
                    <a:cubicBezTo>
                      <a:pt x="262" y="80"/>
                      <a:pt x="262" y="80"/>
                      <a:pt x="262" y="80"/>
                    </a:cubicBezTo>
                    <a:cubicBezTo>
                      <a:pt x="262" y="81"/>
                      <a:pt x="262" y="82"/>
                      <a:pt x="261" y="83"/>
                    </a:cubicBezTo>
                    <a:cubicBezTo>
                      <a:pt x="260" y="84"/>
                      <a:pt x="259" y="85"/>
                      <a:pt x="259" y="86"/>
                    </a:cubicBezTo>
                    <a:cubicBezTo>
                      <a:pt x="259" y="86"/>
                      <a:pt x="259" y="87"/>
                      <a:pt x="258" y="87"/>
                    </a:cubicBezTo>
                    <a:cubicBezTo>
                      <a:pt x="258" y="88"/>
                      <a:pt x="257" y="89"/>
                      <a:pt x="257" y="90"/>
                    </a:cubicBezTo>
                    <a:cubicBezTo>
                      <a:pt x="257" y="90"/>
                      <a:pt x="257" y="91"/>
                      <a:pt x="257" y="91"/>
                    </a:cubicBezTo>
                    <a:cubicBezTo>
                      <a:pt x="257" y="91"/>
                      <a:pt x="256" y="91"/>
                      <a:pt x="256" y="91"/>
                    </a:cubicBezTo>
                    <a:cubicBezTo>
                      <a:pt x="256" y="91"/>
                      <a:pt x="255" y="91"/>
                      <a:pt x="255" y="91"/>
                    </a:cubicBezTo>
                    <a:cubicBezTo>
                      <a:pt x="253" y="91"/>
                      <a:pt x="251" y="91"/>
                      <a:pt x="250" y="92"/>
                    </a:cubicBezTo>
                    <a:cubicBezTo>
                      <a:pt x="248" y="95"/>
                      <a:pt x="248" y="100"/>
                      <a:pt x="248" y="103"/>
                    </a:cubicBezTo>
                    <a:cubicBezTo>
                      <a:pt x="248" y="104"/>
                      <a:pt x="248" y="104"/>
                      <a:pt x="248" y="104"/>
                    </a:cubicBezTo>
                    <a:cubicBezTo>
                      <a:pt x="249" y="105"/>
                      <a:pt x="249" y="106"/>
                      <a:pt x="249" y="108"/>
                    </a:cubicBezTo>
                    <a:cubicBezTo>
                      <a:pt x="248" y="108"/>
                      <a:pt x="248" y="108"/>
                      <a:pt x="248" y="108"/>
                    </a:cubicBezTo>
                    <a:cubicBezTo>
                      <a:pt x="248" y="108"/>
                      <a:pt x="248" y="109"/>
                      <a:pt x="247" y="109"/>
                    </a:cubicBezTo>
                    <a:cubicBezTo>
                      <a:pt x="245" y="109"/>
                      <a:pt x="244" y="110"/>
                      <a:pt x="243" y="111"/>
                    </a:cubicBezTo>
                    <a:cubicBezTo>
                      <a:pt x="241" y="113"/>
                      <a:pt x="240" y="115"/>
                      <a:pt x="239" y="117"/>
                    </a:cubicBezTo>
                    <a:cubicBezTo>
                      <a:pt x="239" y="118"/>
                      <a:pt x="239" y="118"/>
                      <a:pt x="239" y="119"/>
                    </a:cubicBezTo>
                    <a:cubicBezTo>
                      <a:pt x="239" y="119"/>
                      <a:pt x="239" y="120"/>
                      <a:pt x="239" y="120"/>
                    </a:cubicBezTo>
                    <a:cubicBezTo>
                      <a:pt x="238" y="120"/>
                      <a:pt x="238" y="120"/>
                      <a:pt x="237" y="120"/>
                    </a:cubicBezTo>
                    <a:cubicBezTo>
                      <a:pt x="237" y="120"/>
                      <a:pt x="237" y="120"/>
                      <a:pt x="236" y="120"/>
                    </a:cubicBezTo>
                    <a:cubicBezTo>
                      <a:pt x="236" y="120"/>
                      <a:pt x="235" y="119"/>
                      <a:pt x="234" y="118"/>
                    </a:cubicBezTo>
                    <a:cubicBezTo>
                      <a:pt x="234" y="117"/>
                      <a:pt x="234" y="117"/>
                      <a:pt x="234" y="117"/>
                    </a:cubicBezTo>
                    <a:cubicBezTo>
                      <a:pt x="232" y="115"/>
                      <a:pt x="230" y="113"/>
                      <a:pt x="227" y="113"/>
                    </a:cubicBezTo>
                    <a:cubicBezTo>
                      <a:pt x="226" y="112"/>
                      <a:pt x="225" y="112"/>
                      <a:pt x="224" y="112"/>
                    </a:cubicBezTo>
                    <a:cubicBezTo>
                      <a:pt x="223" y="112"/>
                      <a:pt x="223" y="112"/>
                      <a:pt x="223" y="112"/>
                    </a:cubicBezTo>
                    <a:cubicBezTo>
                      <a:pt x="222" y="112"/>
                      <a:pt x="221" y="112"/>
                      <a:pt x="220" y="111"/>
                    </a:cubicBezTo>
                    <a:cubicBezTo>
                      <a:pt x="220" y="111"/>
                      <a:pt x="220" y="110"/>
                      <a:pt x="219" y="110"/>
                    </a:cubicBezTo>
                    <a:cubicBezTo>
                      <a:pt x="219" y="108"/>
                      <a:pt x="218" y="107"/>
                      <a:pt x="216" y="106"/>
                    </a:cubicBezTo>
                    <a:cubicBezTo>
                      <a:pt x="214" y="104"/>
                      <a:pt x="212" y="104"/>
                      <a:pt x="210" y="104"/>
                    </a:cubicBezTo>
                    <a:cubicBezTo>
                      <a:pt x="210" y="104"/>
                      <a:pt x="209" y="104"/>
                      <a:pt x="208" y="104"/>
                    </a:cubicBezTo>
                    <a:cubicBezTo>
                      <a:pt x="208" y="104"/>
                      <a:pt x="207" y="104"/>
                      <a:pt x="206" y="104"/>
                    </a:cubicBezTo>
                    <a:cubicBezTo>
                      <a:pt x="204" y="104"/>
                      <a:pt x="202" y="104"/>
                      <a:pt x="200" y="106"/>
                    </a:cubicBezTo>
                    <a:cubicBezTo>
                      <a:pt x="199" y="106"/>
                      <a:pt x="197" y="107"/>
                      <a:pt x="196" y="108"/>
                    </a:cubicBezTo>
                    <a:cubicBezTo>
                      <a:pt x="197" y="106"/>
                      <a:pt x="197" y="105"/>
                      <a:pt x="197" y="103"/>
                    </a:cubicBezTo>
                    <a:cubicBezTo>
                      <a:pt x="197" y="103"/>
                      <a:pt x="197" y="102"/>
                      <a:pt x="198" y="101"/>
                    </a:cubicBezTo>
                    <a:cubicBezTo>
                      <a:pt x="198" y="101"/>
                      <a:pt x="198" y="101"/>
                      <a:pt x="198" y="101"/>
                    </a:cubicBezTo>
                    <a:cubicBezTo>
                      <a:pt x="198" y="99"/>
                      <a:pt x="199" y="95"/>
                      <a:pt x="196" y="93"/>
                    </a:cubicBezTo>
                    <a:cubicBezTo>
                      <a:pt x="195" y="92"/>
                      <a:pt x="194" y="91"/>
                      <a:pt x="192" y="91"/>
                    </a:cubicBezTo>
                    <a:cubicBezTo>
                      <a:pt x="191" y="91"/>
                      <a:pt x="190" y="92"/>
                      <a:pt x="189" y="92"/>
                    </a:cubicBezTo>
                    <a:cubicBezTo>
                      <a:pt x="188" y="92"/>
                      <a:pt x="187" y="93"/>
                      <a:pt x="187" y="93"/>
                    </a:cubicBezTo>
                    <a:cubicBezTo>
                      <a:pt x="187" y="92"/>
                      <a:pt x="186" y="91"/>
                      <a:pt x="186" y="87"/>
                    </a:cubicBezTo>
                    <a:cubicBezTo>
                      <a:pt x="186" y="81"/>
                      <a:pt x="184" y="79"/>
                      <a:pt x="182" y="75"/>
                    </a:cubicBezTo>
                    <a:cubicBezTo>
                      <a:pt x="181" y="73"/>
                      <a:pt x="181" y="72"/>
                      <a:pt x="181" y="70"/>
                    </a:cubicBezTo>
                    <a:cubicBezTo>
                      <a:pt x="181" y="66"/>
                      <a:pt x="180" y="63"/>
                      <a:pt x="177" y="61"/>
                    </a:cubicBezTo>
                    <a:cubicBezTo>
                      <a:pt x="176" y="59"/>
                      <a:pt x="176" y="59"/>
                      <a:pt x="176" y="59"/>
                    </a:cubicBezTo>
                    <a:cubicBezTo>
                      <a:pt x="175" y="59"/>
                      <a:pt x="175" y="58"/>
                      <a:pt x="174" y="57"/>
                    </a:cubicBezTo>
                    <a:cubicBezTo>
                      <a:pt x="173" y="57"/>
                      <a:pt x="173" y="57"/>
                      <a:pt x="173" y="57"/>
                    </a:cubicBezTo>
                    <a:cubicBezTo>
                      <a:pt x="173" y="56"/>
                      <a:pt x="172" y="56"/>
                      <a:pt x="172" y="56"/>
                    </a:cubicBezTo>
                    <a:cubicBezTo>
                      <a:pt x="172" y="55"/>
                      <a:pt x="172" y="55"/>
                      <a:pt x="172" y="55"/>
                    </a:cubicBezTo>
                    <a:cubicBezTo>
                      <a:pt x="172" y="54"/>
                      <a:pt x="173" y="54"/>
                      <a:pt x="173" y="53"/>
                    </a:cubicBezTo>
                    <a:cubicBezTo>
                      <a:pt x="173" y="53"/>
                      <a:pt x="172" y="52"/>
                      <a:pt x="172" y="51"/>
                    </a:cubicBezTo>
                    <a:cubicBezTo>
                      <a:pt x="172" y="49"/>
                      <a:pt x="172" y="48"/>
                      <a:pt x="173" y="46"/>
                    </a:cubicBezTo>
                    <a:cubicBezTo>
                      <a:pt x="173" y="45"/>
                      <a:pt x="173" y="45"/>
                      <a:pt x="174" y="44"/>
                    </a:cubicBezTo>
                    <a:cubicBezTo>
                      <a:pt x="175" y="41"/>
                      <a:pt x="177" y="35"/>
                      <a:pt x="172" y="33"/>
                    </a:cubicBezTo>
                    <a:cubicBezTo>
                      <a:pt x="170" y="32"/>
                      <a:pt x="169" y="32"/>
                      <a:pt x="168" y="32"/>
                    </a:cubicBezTo>
                    <a:cubicBezTo>
                      <a:pt x="165" y="32"/>
                      <a:pt x="164" y="35"/>
                      <a:pt x="163" y="36"/>
                    </a:cubicBezTo>
                    <a:cubicBezTo>
                      <a:pt x="163" y="37"/>
                      <a:pt x="162" y="38"/>
                      <a:pt x="162" y="38"/>
                    </a:cubicBezTo>
                    <a:cubicBezTo>
                      <a:pt x="162" y="38"/>
                      <a:pt x="161" y="37"/>
                      <a:pt x="160" y="36"/>
                    </a:cubicBezTo>
                    <a:cubicBezTo>
                      <a:pt x="159" y="34"/>
                      <a:pt x="157" y="32"/>
                      <a:pt x="154" y="32"/>
                    </a:cubicBezTo>
                    <a:cubicBezTo>
                      <a:pt x="153" y="32"/>
                      <a:pt x="153" y="32"/>
                      <a:pt x="152" y="32"/>
                    </a:cubicBezTo>
                    <a:cubicBezTo>
                      <a:pt x="150" y="32"/>
                      <a:pt x="149" y="34"/>
                      <a:pt x="148" y="34"/>
                    </a:cubicBezTo>
                    <a:cubicBezTo>
                      <a:pt x="148" y="35"/>
                      <a:pt x="148" y="35"/>
                      <a:pt x="148" y="35"/>
                    </a:cubicBezTo>
                    <a:cubicBezTo>
                      <a:pt x="147" y="35"/>
                      <a:pt x="147" y="35"/>
                      <a:pt x="145" y="35"/>
                    </a:cubicBezTo>
                    <a:cubicBezTo>
                      <a:pt x="145" y="35"/>
                      <a:pt x="144" y="35"/>
                      <a:pt x="144" y="35"/>
                    </a:cubicBezTo>
                    <a:cubicBezTo>
                      <a:pt x="143" y="35"/>
                      <a:pt x="142" y="35"/>
                      <a:pt x="142" y="35"/>
                    </a:cubicBezTo>
                    <a:cubicBezTo>
                      <a:pt x="138" y="35"/>
                      <a:pt x="138" y="35"/>
                      <a:pt x="138" y="35"/>
                    </a:cubicBezTo>
                    <a:cubicBezTo>
                      <a:pt x="137" y="35"/>
                      <a:pt x="137" y="35"/>
                      <a:pt x="136" y="35"/>
                    </a:cubicBezTo>
                    <a:cubicBezTo>
                      <a:pt x="135" y="35"/>
                      <a:pt x="135" y="35"/>
                      <a:pt x="135" y="35"/>
                    </a:cubicBezTo>
                    <a:cubicBezTo>
                      <a:pt x="133" y="35"/>
                      <a:pt x="132" y="35"/>
                      <a:pt x="131" y="34"/>
                    </a:cubicBezTo>
                    <a:cubicBezTo>
                      <a:pt x="129" y="34"/>
                      <a:pt x="126" y="31"/>
                      <a:pt x="126" y="28"/>
                    </a:cubicBezTo>
                    <a:cubicBezTo>
                      <a:pt x="126" y="27"/>
                      <a:pt x="126" y="27"/>
                      <a:pt x="126" y="27"/>
                    </a:cubicBezTo>
                    <a:cubicBezTo>
                      <a:pt x="126" y="25"/>
                      <a:pt x="126" y="23"/>
                      <a:pt x="124" y="21"/>
                    </a:cubicBezTo>
                    <a:cubicBezTo>
                      <a:pt x="122" y="19"/>
                      <a:pt x="119" y="18"/>
                      <a:pt x="116" y="18"/>
                    </a:cubicBezTo>
                    <a:cubicBezTo>
                      <a:pt x="116" y="17"/>
                      <a:pt x="116" y="17"/>
                      <a:pt x="116" y="17"/>
                    </a:cubicBezTo>
                    <a:cubicBezTo>
                      <a:pt x="115" y="17"/>
                      <a:pt x="115" y="17"/>
                      <a:pt x="114" y="17"/>
                    </a:cubicBezTo>
                    <a:cubicBezTo>
                      <a:pt x="114" y="16"/>
                      <a:pt x="114" y="16"/>
                      <a:pt x="114" y="16"/>
                    </a:cubicBezTo>
                    <a:cubicBezTo>
                      <a:pt x="112" y="14"/>
                      <a:pt x="110" y="14"/>
                      <a:pt x="108" y="14"/>
                    </a:cubicBezTo>
                    <a:cubicBezTo>
                      <a:pt x="108" y="14"/>
                      <a:pt x="107" y="14"/>
                      <a:pt x="107" y="14"/>
                    </a:cubicBezTo>
                    <a:cubicBezTo>
                      <a:pt x="107" y="14"/>
                      <a:pt x="106" y="14"/>
                      <a:pt x="106" y="13"/>
                    </a:cubicBezTo>
                    <a:cubicBezTo>
                      <a:pt x="105" y="12"/>
                      <a:pt x="104" y="11"/>
                      <a:pt x="103" y="10"/>
                    </a:cubicBezTo>
                    <a:cubicBezTo>
                      <a:pt x="101" y="9"/>
                      <a:pt x="100" y="9"/>
                      <a:pt x="98" y="8"/>
                    </a:cubicBezTo>
                    <a:cubicBezTo>
                      <a:pt x="98" y="8"/>
                      <a:pt x="97" y="8"/>
                      <a:pt x="96" y="7"/>
                    </a:cubicBezTo>
                    <a:cubicBezTo>
                      <a:pt x="96" y="7"/>
                      <a:pt x="95" y="6"/>
                      <a:pt x="94" y="6"/>
                    </a:cubicBezTo>
                    <a:cubicBezTo>
                      <a:pt x="94" y="5"/>
                      <a:pt x="93" y="5"/>
                      <a:pt x="93" y="5"/>
                    </a:cubicBezTo>
                    <a:cubicBezTo>
                      <a:pt x="88" y="2"/>
                      <a:pt x="85" y="0"/>
                      <a:pt x="81" y="0"/>
                    </a:cubicBezTo>
                    <a:cubicBezTo>
                      <a:pt x="80" y="0"/>
                      <a:pt x="78" y="1"/>
                      <a:pt x="76" y="1"/>
                    </a:cubicBezTo>
                    <a:cubicBezTo>
                      <a:pt x="74" y="3"/>
                      <a:pt x="72" y="4"/>
                      <a:pt x="70" y="6"/>
                    </a:cubicBezTo>
                    <a:cubicBezTo>
                      <a:pt x="69" y="7"/>
                      <a:pt x="68" y="8"/>
                      <a:pt x="67" y="9"/>
                    </a:cubicBezTo>
                    <a:cubicBezTo>
                      <a:pt x="66" y="9"/>
                      <a:pt x="66" y="9"/>
                      <a:pt x="66" y="9"/>
                    </a:cubicBezTo>
                    <a:cubicBezTo>
                      <a:pt x="65" y="10"/>
                      <a:pt x="64" y="10"/>
                      <a:pt x="63" y="12"/>
                    </a:cubicBezTo>
                    <a:cubicBezTo>
                      <a:pt x="63" y="12"/>
                      <a:pt x="62" y="13"/>
                      <a:pt x="62" y="13"/>
                    </a:cubicBezTo>
                    <a:cubicBezTo>
                      <a:pt x="62" y="14"/>
                      <a:pt x="61" y="15"/>
                      <a:pt x="61" y="15"/>
                    </a:cubicBezTo>
                    <a:cubicBezTo>
                      <a:pt x="61" y="15"/>
                      <a:pt x="60" y="15"/>
                      <a:pt x="60" y="15"/>
                    </a:cubicBezTo>
                    <a:cubicBezTo>
                      <a:pt x="59" y="15"/>
                      <a:pt x="59" y="15"/>
                      <a:pt x="58" y="15"/>
                    </a:cubicBezTo>
                    <a:cubicBezTo>
                      <a:pt x="58" y="15"/>
                      <a:pt x="58" y="15"/>
                      <a:pt x="58" y="15"/>
                    </a:cubicBezTo>
                    <a:cubicBezTo>
                      <a:pt x="57" y="15"/>
                      <a:pt x="57" y="15"/>
                      <a:pt x="56" y="16"/>
                    </a:cubicBezTo>
                    <a:cubicBezTo>
                      <a:pt x="56" y="15"/>
                      <a:pt x="56" y="15"/>
                      <a:pt x="56" y="15"/>
                    </a:cubicBezTo>
                    <a:cubicBezTo>
                      <a:pt x="55" y="15"/>
                      <a:pt x="55" y="15"/>
                      <a:pt x="54" y="15"/>
                    </a:cubicBezTo>
                    <a:cubicBezTo>
                      <a:pt x="53" y="14"/>
                      <a:pt x="51" y="14"/>
                      <a:pt x="49" y="14"/>
                    </a:cubicBezTo>
                    <a:cubicBezTo>
                      <a:pt x="49" y="14"/>
                      <a:pt x="49" y="14"/>
                      <a:pt x="49" y="14"/>
                    </a:cubicBezTo>
                    <a:cubicBezTo>
                      <a:pt x="48" y="14"/>
                      <a:pt x="48" y="14"/>
                      <a:pt x="47" y="14"/>
                    </a:cubicBezTo>
                    <a:cubicBezTo>
                      <a:pt x="46" y="14"/>
                      <a:pt x="45" y="14"/>
                      <a:pt x="45" y="14"/>
                    </a:cubicBezTo>
                    <a:cubicBezTo>
                      <a:pt x="44" y="14"/>
                      <a:pt x="43" y="14"/>
                      <a:pt x="42" y="14"/>
                    </a:cubicBezTo>
                    <a:cubicBezTo>
                      <a:pt x="41" y="14"/>
                      <a:pt x="40" y="13"/>
                      <a:pt x="39" y="13"/>
                    </a:cubicBezTo>
                    <a:cubicBezTo>
                      <a:pt x="38" y="12"/>
                      <a:pt x="36" y="12"/>
                      <a:pt x="35" y="11"/>
                    </a:cubicBezTo>
                    <a:cubicBezTo>
                      <a:pt x="31" y="10"/>
                      <a:pt x="27" y="9"/>
                      <a:pt x="22" y="9"/>
                    </a:cubicBezTo>
                    <a:cubicBezTo>
                      <a:pt x="20" y="9"/>
                      <a:pt x="19" y="9"/>
                      <a:pt x="17" y="9"/>
                    </a:cubicBezTo>
                    <a:cubicBezTo>
                      <a:pt x="12" y="10"/>
                      <a:pt x="8" y="12"/>
                      <a:pt x="5" y="16"/>
                    </a:cubicBezTo>
                    <a:cubicBezTo>
                      <a:pt x="3" y="18"/>
                      <a:pt x="2" y="20"/>
                      <a:pt x="2" y="23"/>
                    </a:cubicBezTo>
                    <a:cubicBezTo>
                      <a:pt x="2" y="23"/>
                      <a:pt x="1" y="24"/>
                      <a:pt x="1" y="24"/>
                    </a:cubicBezTo>
                    <a:cubicBezTo>
                      <a:pt x="1" y="26"/>
                      <a:pt x="0" y="28"/>
                      <a:pt x="0" y="30"/>
                    </a:cubicBezTo>
                    <a:cubicBezTo>
                      <a:pt x="1" y="34"/>
                      <a:pt x="3" y="39"/>
                      <a:pt x="4" y="42"/>
                    </a:cubicBezTo>
                    <a:cubicBezTo>
                      <a:pt x="6" y="45"/>
                      <a:pt x="9" y="48"/>
                      <a:pt x="11" y="49"/>
                    </a:cubicBezTo>
                    <a:cubicBezTo>
                      <a:pt x="12" y="49"/>
                      <a:pt x="12" y="49"/>
                      <a:pt x="12" y="49"/>
                    </a:cubicBezTo>
                    <a:cubicBezTo>
                      <a:pt x="14" y="51"/>
                      <a:pt x="15" y="52"/>
                      <a:pt x="15" y="53"/>
                    </a:cubicBezTo>
                    <a:cubicBezTo>
                      <a:pt x="15" y="54"/>
                      <a:pt x="14" y="54"/>
                      <a:pt x="14" y="55"/>
                    </a:cubicBezTo>
                    <a:cubicBezTo>
                      <a:pt x="14" y="56"/>
                      <a:pt x="13" y="57"/>
                      <a:pt x="13" y="58"/>
                    </a:cubicBezTo>
                    <a:cubicBezTo>
                      <a:pt x="13" y="60"/>
                      <a:pt x="14" y="63"/>
                      <a:pt x="15" y="65"/>
                    </a:cubicBezTo>
                    <a:cubicBezTo>
                      <a:pt x="16" y="65"/>
                      <a:pt x="16" y="65"/>
                      <a:pt x="16" y="65"/>
                    </a:cubicBezTo>
                    <a:cubicBezTo>
                      <a:pt x="16" y="66"/>
                      <a:pt x="15" y="66"/>
                      <a:pt x="15" y="67"/>
                    </a:cubicBezTo>
                    <a:cubicBezTo>
                      <a:pt x="15" y="67"/>
                      <a:pt x="14" y="68"/>
                      <a:pt x="14" y="69"/>
                    </a:cubicBezTo>
                    <a:cubicBezTo>
                      <a:pt x="12" y="71"/>
                      <a:pt x="9" y="75"/>
                      <a:pt x="12" y="79"/>
                    </a:cubicBezTo>
                    <a:cubicBezTo>
                      <a:pt x="13" y="81"/>
                      <a:pt x="14" y="83"/>
                      <a:pt x="17" y="84"/>
                    </a:cubicBezTo>
                    <a:cubicBezTo>
                      <a:pt x="18" y="84"/>
                      <a:pt x="18" y="84"/>
                      <a:pt x="19" y="84"/>
                    </a:cubicBezTo>
                    <a:cubicBezTo>
                      <a:pt x="19" y="84"/>
                      <a:pt x="19" y="84"/>
                      <a:pt x="19" y="84"/>
                    </a:cubicBezTo>
                    <a:cubicBezTo>
                      <a:pt x="19" y="85"/>
                      <a:pt x="19" y="85"/>
                      <a:pt x="19" y="85"/>
                    </a:cubicBezTo>
                    <a:cubicBezTo>
                      <a:pt x="19" y="86"/>
                      <a:pt x="19" y="87"/>
                      <a:pt x="20" y="88"/>
                    </a:cubicBezTo>
                    <a:cubicBezTo>
                      <a:pt x="20" y="89"/>
                      <a:pt x="20" y="90"/>
                      <a:pt x="20" y="92"/>
                    </a:cubicBezTo>
                    <a:cubicBezTo>
                      <a:pt x="20" y="93"/>
                      <a:pt x="20" y="95"/>
                      <a:pt x="21" y="97"/>
                    </a:cubicBezTo>
                    <a:cubicBezTo>
                      <a:pt x="22" y="99"/>
                      <a:pt x="23" y="100"/>
                      <a:pt x="25" y="101"/>
                    </a:cubicBezTo>
                    <a:cubicBezTo>
                      <a:pt x="25" y="101"/>
                      <a:pt x="26" y="102"/>
                      <a:pt x="26" y="102"/>
                    </a:cubicBezTo>
                    <a:cubicBezTo>
                      <a:pt x="26" y="102"/>
                      <a:pt x="26" y="103"/>
                      <a:pt x="26" y="104"/>
                    </a:cubicBezTo>
                    <a:cubicBezTo>
                      <a:pt x="26" y="105"/>
                      <a:pt x="26" y="105"/>
                      <a:pt x="26" y="105"/>
                    </a:cubicBezTo>
                    <a:cubicBezTo>
                      <a:pt x="26" y="106"/>
                      <a:pt x="27" y="109"/>
                      <a:pt x="29" y="110"/>
                    </a:cubicBezTo>
                    <a:cubicBezTo>
                      <a:pt x="29" y="110"/>
                      <a:pt x="30" y="111"/>
                      <a:pt x="30" y="111"/>
                    </a:cubicBezTo>
                    <a:cubicBezTo>
                      <a:pt x="30" y="111"/>
                      <a:pt x="31" y="111"/>
                      <a:pt x="31" y="111"/>
                    </a:cubicBezTo>
                    <a:cubicBezTo>
                      <a:pt x="31" y="111"/>
                      <a:pt x="31" y="111"/>
                      <a:pt x="31" y="111"/>
                    </a:cubicBezTo>
                    <a:cubicBezTo>
                      <a:pt x="31" y="112"/>
                      <a:pt x="31" y="113"/>
                      <a:pt x="31" y="114"/>
                    </a:cubicBezTo>
                    <a:cubicBezTo>
                      <a:pt x="31" y="115"/>
                      <a:pt x="31" y="115"/>
                      <a:pt x="31" y="115"/>
                    </a:cubicBezTo>
                    <a:cubicBezTo>
                      <a:pt x="32" y="116"/>
                      <a:pt x="31" y="117"/>
                      <a:pt x="30" y="119"/>
                    </a:cubicBezTo>
                    <a:cubicBezTo>
                      <a:pt x="28" y="122"/>
                      <a:pt x="27" y="125"/>
                      <a:pt x="27" y="128"/>
                    </a:cubicBezTo>
                    <a:cubicBezTo>
                      <a:pt x="27" y="130"/>
                      <a:pt x="27" y="131"/>
                      <a:pt x="26" y="132"/>
                    </a:cubicBezTo>
                    <a:cubicBezTo>
                      <a:pt x="26" y="135"/>
                      <a:pt x="26" y="135"/>
                      <a:pt x="26" y="135"/>
                    </a:cubicBezTo>
                    <a:cubicBezTo>
                      <a:pt x="26" y="136"/>
                      <a:pt x="25" y="138"/>
                      <a:pt x="24" y="139"/>
                    </a:cubicBezTo>
                    <a:cubicBezTo>
                      <a:pt x="24" y="140"/>
                      <a:pt x="24" y="140"/>
                      <a:pt x="24" y="140"/>
                    </a:cubicBezTo>
                    <a:cubicBezTo>
                      <a:pt x="21" y="146"/>
                      <a:pt x="12" y="160"/>
                      <a:pt x="23" y="168"/>
                    </a:cubicBezTo>
                    <a:cubicBezTo>
                      <a:pt x="27" y="171"/>
                      <a:pt x="31" y="173"/>
                      <a:pt x="35" y="176"/>
                    </a:cubicBezTo>
                    <a:cubicBezTo>
                      <a:pt x="38" y="178"/>
                      <a:pt x="42" y="180"/>
                      <a:pt x="45" y="182"/>
                    </a:cubicBezTo>
                    <a:cubicBezTo>
                      <a:pt x="46" y="183"/>
                      <a:pt x="47" y="184"/>
                      <a:pt x="48" y="184"/>
                    </a:cubicBezTo>
                    <a:cubicBezTo>
                      <a:pt x="49" y="185"/>
                      <a:pt x="50" y="185"/>
                      <a:pt x="51" y="186"/>
                    </a:cubicBezTo>
                    <a:cubicBezTo>
                      <a:pt x="53" y="187"/>
                      <a:pt x="54" y="189"/>
                      <a:pt x="55" y="190"/>
                    </a:cubicBezTo>
                    <a:cubicBezTo>
                      <a:pt x="56" y="191"/>
                      <a:pt x="57" y="192"/>
                      <a:pt x="58" y="194"/>
                    </a:cubicBezTo>
                    <a:cubicBezTo>
                      <a:pt x="59" y="195"/>
                      <a:pt x="59" y="195"/>
                      <a:pt x="59" y="195"/>
                    </a:cubicBezTo>
                    <a:cubicBezTo>
                      <a:pt x="62" y="199"/>
                      <a:pt x="64" y="202"/>
                      <a:pt x="65" y="206"/>
                    </a:cubicBezTo>
                    <a:cubicBezTo>
                      <a:pt x="66" y="211"/>
                      <a:pt x="68" y="214"/>
                      <a:pt x="70" y="217"/>
                    </a:cubicBezTo>
                    <a:cubicBezTo>
                      <a:pt x="71" y="219"/>
                      <a:pt x="71" y="219"/>
                      <a:pt x="71" y="219"/>
                    </a:cubicBezTo>
                    <a:cubicBezTo>
                      <a:pt x="72" y="221"/>
                      <a:pt x="72" y="224"/>
                      <a:pt x="73" y="227"/>
                    </a:cubicBezTo>
                    <a:cubicBezTo>
                      <a:pt x="73" y="229"/>
                      <a:pt x="73" y="230"/>
                      <a:pt x="73" y="231"/>
                    </a:cubicBezTo>
                    <a:cubicBezTo>
                      <a:pt x="74" y="233"/>
                      <a:pt x="74" y="235"/>
                      <a:pt x="75" y="237"/>
                    </a:cubicBezTo>
                    <a:cubicBezTo>
                      <a:pt x="75" y="238"/>
                      <a:pt x="76" y="239"/>
                      <a:pt x="76" y="240"/>
                    </a:cubicBezTo>
                    <a:cubicBezTo>
                      <a:pt x="76" y="241"/>
                      <a:pt x="76" y="241"/>
                      <a:pt x="76" y="242"/>
                    </a:cubicBezTo>
                    <a:cubicBezTo>
                      <a:pt x="77" y="243"/>
                      <a:pt x="77" y="248"/>
                      <a:pt x="82" y="248"/>
                    </a:cubicBezTo>
                    <a:cubicBezTo>
                      <a:pt x="82" y="248"/>
                      <a:pt x="83" y="247"/>
                      <a:pt x="84" y="247"/>
                    </a:cubicBezTo>
                    <a:cubicBezTo>
                      <a:pt x="85" y="247"/>
                      <a:pt x="86" y="246"/>
                      <a:pt x="87" y="246"/>
                    </a:cubicBezTo>
                    <a:cubicBezTo>
                      <a:pt x="89" y="246"/>
                      <a:pt x="90" y="248"/>
                      <a:pt x="90" y="248"/>
                    </a:cubicBezTo>
                    <a:cubicBezTo>
                      <a:pt x="90" y="249"/>
                      <a:pt x="90" y="249"/>
                      <a:pt x="90" y="249"/>
                    </a:cubicBezTo>
                    <a:cubicBezTo>
                      <a:pt x="89" y="250"/>
                      <a:pt x="87" y="250"/>
                      <a:pt x="86" y="250"/>
                    </a:cubicBezTo>
                    <a:cubicBezTo>
                      <a:pt x="84" y="250"/>
                      <a:pt x="83" y="250"/>
                      <a:pt x="82" y="250"/>
                    </a:cubicBezTo>
                    <a:cubicBezTo>
                      <a:pt x="76" y="251"/>
                      <a:pt x="74" y="256"/>
                      <a:pt x="73" y="260"/>
                    </a:cubicBezTo>
                    <a:cubicBezTo>
                      <a:pt x="72" y="261"/>
                      <a:pt x="72" y="261"/>
                      <a:pt x="72" y="261"/>
                    </a:cubicBezTo>
                    <a:cubicBezTo>
                      <a:pt x="72" y="262"/>
                      <a:pt x="72" y="262"/>
                      <a:pt x="71" y="263"/>
                    </a:cubicBezTo>
                    <a:cubicBezTo>
                      <a:pt x="71" y="264"/>
                      <a:pt x="70" y="265"/>
                      <a:pt x="70" y="266"/>
                    </a:cubicBezTo>
                    <a:cubicBezTo>
                      <a:pt x="69" y="269"/>
                      <a:pt x="68" y="271"/>
                      <a:pt x="67" y="273"/>
                    </a:cubicBezTo>
                    <a:cubicBezTo>
                      <a:pt x="66" y="274"/>
                      <a:pt x="66" y="274"/>
                      <a:pt x="66" y="274"/>
                    </a:cubicBezTo>
                    <a:cubicBezTo>
                      <a:pt x="66" y="276"/>
                      <a:pt x="65" y="278"/>
                      <a:pt x="63" y="280"/>
                    </a:cubicBezTo>
                    <a:cubicBezTo>
                      <a:pt x="63" y="282"/>
                      <a:pt x="62" y="282"/>
                      <a:pt x="61" y="283"/>
                    </a:cubicBezTo>
                    <a:cubicBezTo>
                      <a:pt x="61" y="284"/>
                      <a:pt x="60" y="284"/>
                      <a:pt x="60" y="285"/>
                    </a:cubicBezTo>
                    <a:cubicBezTo>
                      <a:pt x="59" y="286"/>
                      <a:pt x="58" y="287"/>
                      <a:pt x="57" y="288"/>
                    </a:cubicBezTo>
                    <a:cubicBezTo>
                      <a:pt x="57" y="289"/>
                      <a:pt x="56" y="290"/>
                      <a:pt x="55" y="291"/>
                    </a:cubicBezTo>
                    <a:cubicBezTo>
                      <a:pt x="52" y="294"/>
                      <a:pt x="49" y="298"/>
                      <a:pt x="45" y="301"/>
                    </a:cubicBezTo>
                    <a:cubicBezTo>
                      <a:pt x="44" y="302"/>
                      <a:pt x="43" y="303"/>
                      <a:pt x="42" y="304"/>
                    </a:cubicBezTo>
                    <a:cubicBezTo>
                      <a:pt x="39" y="307"/>
                      <a:pt x="36" y="310"/>
                      <a:pt x="33" y="311"/>
                    </a:cubicBezTo>
                    <a:cubicBezTo>
                      <a:pt x="32" y="312"/>
                      <a:pt x="32" y="312"/>
                      <a:pt x="31" y="312"/>
                    </a:cubicBezTo>
                    <a:cubicBezTo>
                      <a:pt x="27" y="314"/>
                      <a:pt x="21" y="316"/>
                      <a:pt x="21" y="322"/>
                    </a:cubicBezTo>
                    <a:cubicBezTo>
                      <a:pt x="22" y="325"/>
                      <a:pt x="24" y="327"/>
                      <a:pt x="25" y="329"/>
                    </a:cubicBezTo>
                    <a:cubicBezTo>
                      <a:pt x="25" y="329"/>
                      <a:pt x="26" y="329"/>
                      <a:pt x="26" y="330"/>
                    </a:cubicBezTo>
                    <a:cubicBezTo>
                      <a:pt x="27" y="330"/>
                      <a:pt x="27" y="331"/>
                      <a:pt x="28" y="332"/>
                    </a:cubicBezTo>
                    <a:cubicBezTo>
                      <a:pt x="28" y="333"/>
                      <a:pt x="28" y="333"/>
                      <a:pt x="28" y="333"/>
                    </a:cubicBezTo>
                    <a:cubicBezTo>
                      <a:pt x="29" y="335"/>
                      <a:pt x="30" y="336"/>
                      <a:pt x="30" y="337"/>
                    </a:cubicBezTo>
                    <a:cubicBezTo>
                      <a:pt x="31" y="337"/>
                      <a:pt x="31" y="337"/>
                      <a:pt x="31" y="337"/>
                    </a:cubicBezTo>
                    <a:cubicBezTo>
                      <a:pt x="34" y="340"/>
                      <a:pt x="36" y="342"/>
                      <a:pt x="39" y="344"/>
                    </a:cubicBezTo>
                    <a:cubicBezTo>
                      <a:pt x="40" y="345"/>
                      <a:pt x="40" y="345"/>
                      <a:pt x="40" y="345"/>
                    </a:cubicBezTo>
                    <a:cubicBezTo>
                      <a:pt x="40" y="345"/>
                      <a:pt x="40" y="346"/>
                      <a:pt x="40" y="346"/>
                    </a:cubicBezTo>
                    <a:cubicBezTo>
                      <a:pt x="40" y="347"/>
                      <a:pt x="40" y="347"/>
                      <a:pt x="40" y="347"/>
                    </a:cubicBezTo>
                    <a:cubicBezTo>
                      <a:pt x="40" y="348"/>
                      <a:pt x="40" y="348"/>
                      <a:pt x="40" y="349"/>
                    </a:cubicBezTo>
                    <a:cubicBezTo>
                      <a:pt x="39" y="351"/>
                      <a:pt x="38" y="352"/>
                      <a:pt x="38" y="354"/>
                    </a:cubicBezTo>
                    <a:cubicBezTo>
                      <a:pt x="38" y="359"/>
                      <a:pt x="40" y="362"/>
                      <a:pt x="41" y="366"/>
                    </a:cubicBezTo>
                    <a:cubicBezTo>
                      <a:pt x="41" y="367"/>
                      <a:pt x="41" y="367"/>
                      <a:pt x="41" y="367"/>
                    </a:cubicBezTo>
                    <a:cubicBezTo>
                      <a:pt x="42" y="369"/>
                      <a:pt x="44" y="372"/>
                      <a:pt x="45" y="374"/>
                    </a:cubicBezTo>
                    <a:cubicBezTo>
                      <a:pt x="46" y="377"/>
                      <a:pt x="48" y="381"/>
                      <a:pt x="49" y="384"/>
                    </a:cubicBezTo>
                    <a:cubicBezTo>
                      <a:pt x="49" y="385"/>
                      <a:pt x="49" y="386"/>
                      <a:pt x="50" y="387"/>
                    </a:cubicBezTo>
                    <a:cubicBezTo>
                      <a:pt x="51" y="392"/>
                      <a:pt x="52" y="396"/>
                      <a:pt x="56" y="401"/>
                    </a:cubicBezTo>
                    <a:cubicBezTo>
                      <a:pt x="57" y="401"/>
                      <a:pt x="58" y="402"/>
                      <a:pt x="59" y="403"/>
                    </a:cubicBezTo>
                    <a:cubicBezTo>
                      <a:pt x="61" y="405"/>
                      <a:pt x="64" y="408"/>
                      <a:pt x="64" y="410"/>
                    </a:cubicBezTo>
                    <a:cubicBezTo>
                      <a:pt x="64" y="412"/>
                      <a:pt x="63" y="413"/>
                      <a:pt x="61" y="416"/>
                    </a:cubicBezTo>
                    <a:cubicBezTo>
                      <a:pt x="60" y="416"/>
                      <a:pt x="60" y="417"/>
                      <a:pt x="59" y="417"/>
                    </a:cubicBezTo>
                    <a:cubicBezTo>
                      <a:pt x="56" y="421"/>
                      <a:pt x="54" y="428"/>
                      <a:pt x="56" y="433"/>
                    </a:cubicBezTo>
                    <a:cubicBezTo>
                      <a:pt x="56" y="435"/>
                      <a:pt x="58" y="437"/>
                      <a:pt x="59" y="438"/>
                    </a:cubicBezTo>
                    <a:cubicBezTo>
                      <a:pt x="60" y="438"/>
                      <a:pt x="60" y="439"/>
                      <a:pt x="60" y="439"/>
                    </a:cubicBezTo>
                    <a:cubicBezTo>
                      <a:pt x="61" y="440"/>
                      <a:pt x="61" y="442"/>
                      <a:pt x="61" y="443"/>
                    </a:cubicBezTo>
                    <a:cubicBezTo>
                      <a:pt x="58" y="438"/>
                      <a:pt x="54" y="433"/>
                      <a:pt x="50" y="433"/>
                    </a:cubicBezTo>
                    <a:cubicBezTo>
                      <a:pt x="46" y="432"/>
                      <a:pt x="46" y="432"/>
                      <a:pt x="46" y="432"/>
                    </a:cubicBezTo>
                    <a:cubicBezTo>
                      <a:pt x="47" y="436"/>
                      <a:pt x="47" y="436"/>
                      <a:pt x="47" y="436"/>
                    </a:cubicBezTo>
                    <a:cubicBezTo>
                      <a:pt x="52" y="478"/>
                      <a:pt x="59" y="528"/>
                      <a:pt x="66" y="577"/>
                    </a:cubicBezTo>
                    <a:cubicBezTo>
                      <a:pt x="67" y="578"/>
                      <a:pt x="67" y="580"/>
                      <a:pt x="67" y="581"/>
                    </a:cubicBezTo>
                    <a:cubicBezTo>
                      <a:pt x="68" y="585"/>
                      <a:pt x="68" y="589"/>
                      <a:pt x="69" y="593"/>
                    </a:cubicBezTo>
                    <a:cubicBezTo>
                      <a:pt x="69" y="604"/>
                      <a:pt x="73" y="608"/>
                      <a:pt x="78" y="616"/>
                    </a:cubicBezTo>
                    <a:cubicBezTo>
                      <a:pt x="81" y="619"/>
                      <a:pt x="81" y="619"/>
                      <a:pt x="81" y="619"/>
                    </a:cubicBezTo>
                    <a:cubicBezTo>
                      <a:pt x="83" y="622"/>
                      <a:pt x="85" y="624"/>
                      <a:pt x="88" y="626"/>
                    </a:cubicBezTo>
                    <a:cubicBezTo>
                      <a:pt x="90" y="628"/>
                      <a:pt x="92" y="630"/>
                      <a:pt x="94" y="633"/>
                    </a:cubicBezTo>
                    <a:cubicBezTo>
                      <a:pt x="96" y="635"/>
                      <a:pt x="97" y="637"/>
                      <a:pt x="99" y="639"/>
                    </a:cubicBezTo>
                    <a:cubicBezTo>
                      <a:pt x="105" y="647"/>
                      <a:pt x="109" y="653"/>
                      <a:pt x="120" y="653"/>
                    </a:cubicBezTo>
                    <a:cubicBezTo>
                      <a:pt x="122" y="653"/>
                      <a:pt x="124" y="653"/>
                      <a:pt x="126" y="652"/>
                    </a:cubicBezTo>
                    <a:cubicBezTo>
                      <a:pt x="128" y="652"/>
                      <a:pt x="131" y="651"/>
                      <a:pt x="134" y="651"/>
                    </a:cubicBezTo>
                    <a:cubicBezTo>
                      <a:pt x="138" y="650"/>
                      <a:pt x="145" y="648"/>
                      <a:pt x="149" y="648"/>
                    </a:cubicBezTo>
                    <a:cubicBezTo>
                      <a:pt x="150" y="648"/>
                      <a:pt x="150" y="648"/>
                      <a:pt x="150" y="648"/>
                    </a:cubicBezTo>
                    <a:cubicBezTo>
                      <a:pt x="154" y="648"/>
                      <a:pt x="158" y="651"/>
                      <a:pt x="162" y="654"/>
                    </a:cubicBezTo>
                    <a:cubicBezTo>
                      <a:pt x="164" y="656"/>
                      <a:pt x="166" y="658"/>
                      <a:pt x="169" y="659"/>
                    </a:cubicBezTo>
                    <a:cubicBezTo>
                      <a:pt x="172" y="660"/>
                      <a:pt x="174" y="661"/>
                      <a:pt x="176" y="661"/>
                    </a:cubicBezTo>
                    <a:cubicBezTo>
                      <a:pt x="179" y="661"/>
                      <a:pt x="181" y="660"/>
                      <a:pt x="183" y="658"/>
                    </a:cubicBezTo>
                    <a:cubicBezTo>
                      <a:pt x="184" y="658"/>
                      <a:pt x="184" y="658"/>
                      <a:pt x="184" y="658"/>
                    </a:cubicBezTo>
                    <a:cubicBezTo>
                      <a:pt x="185" y="657"/>
                      <a:pt x="186" y="657"/>
                      <a:pt x="187" y="656"/>
                    </a:cubicBezTo>
                    <a:cubicBezTo>
                      <a:pt x="191" y="654"/>
                      <a:pt x="195" y="653"/>
                      <a:pt x="200" y="652"/>
                    </a:cubicBezTo>
                    <a:cubicBezTo>
                      <a:pt x="200" y="652"/>
                      <a:pt x="200" y="652"/>
                      <a:pt x="200" y="652"/>
                    </a:cubicBezTo>
                    <a:cubicBezTo>
                      <a:pt x="203" y="651"/>
                      <a:pt x="205" y="650"/>
                      <a:pt x="208" y="649"/>
                    </a:cubicBezTo>
                    <a:cubicBezTo>
                      <a:pt x="211" y="648"/>
                      <a:pt x="214" y="647"/>
                      <a:pt x="217" y="647"/>
                    </a:cubicBezTo>
                    <a:cubicBezTo>
                      <a:pt x="218" y="647"/>
                      <a:pt x="218" y="647"/>
                      <a:pt x="219" y="648"/>
                    </a:cubicBezTo>
                    <a:cubicBezTo>
                      <a:pt x="222" y="649"/>
                      <a:pt x="223" y="652"/>
                      <a:pt x="224" y="657"/>
                    </a:cubicBezTo>
                    <a:cubicBezTo>
                      <a:pt x="226" y="661"/>
                      <a:pt x="226" y="661"/>
                      <a:pt x="226" y="661"/>
                    </a:cubicBezTo>
                    <a:cubicBezTo>
                      <a:pt x="226" y="663"/>
                      <a:pt x="227" y="664"/>
                      <a:pt x="227" y="666"/>
                    </a:cubicBezTo>
                    <a:cubicBezTo>
                      <a:pt x="228" y="669"/>
                      <a:pt x="228" y="669"/>
                      <a:pt x="228" y="669"/>
                    </a:cubicBezTo>
                    <a:cubicBezTo>
                      <a:pt x="231" y="668"/>
                      <a:pt x="231" y="668"/>
                      <a:pt x="231" y="668"/>
                    </a:cubicBezTo>
                    <a:cubicBezTo>
                      <a:pt x="234" y="668"/>
                      <a:pt x="238" y="667"/>
                      <a:pt x="241" y="667"/>
                    </a:cubicBezTo>
                    <a:cubicBezTo>
                      <a:pt x="246" y="666"/>
                      <a:pt x="252" y="665"/>
                      <a:pt x="257" y="664"/>
                    </a:cubicBezTo>
                    <a:cubicBezTo>
                      <a:pt x="260" y="663"/>
                      <a:pt x="262" y="662"/>
                      <a:pt x="264" y="661"/>
                    </a:cubicBezTo>
                    <a:cubicBezTo>
                      <a:pt x="267" y="660"/>
                      <a:pt x="269" y="659"/>
                      <a:pt x="271" y="658"/>
                    </a:cubicBezTo>
                    <a:cubicBezTo>
                      <a:pt x="272" y="658"/>
                      <a:pt x="274" y="657"/>
                      <a:pt x="275" y="657"/>
                    </a:cubicBezTo>
                    <a:cubicBezTo>
                      <a:pt x="279" y="656"/>
                      <a:pt x="282" y="655"/>
                      <a:pt x="286" y="655"/>
                    </a:cubicBezTo>
                    <a:cubicBezTo>
                      <a:pt x="291" y="655"/>
                      <a:pt x="296" y="653"/>
                      <a:pt x="301" y="651"/>
                    </a:cubicBezTo>
                    <a:cubicBezTo>
                      <a:pt x="302" y="650"/>
                      <a:pt x="302" y="650"/>
                      <a:pt x="302" y="650"/>
                    </a:cubicBezTo>
                    <a:cubicBezTo>
                      <a:pt x="306" y="648"/>
                      <a:pt x="310" y="646"/>
                      <a:pt x="312" y="640"/>
                    </a:cubicBezTo>
                    <a:cubicBezTo>
                      <a:pt x="312" y="640"/>
                      <a:pt x="312" y="639"/>
                      <a:pt x="313" y="638"/>
                    </a:cubicBezTo>
                    <a:cubicBezTo>
                      <a:pt x="313" y="637"/>
                      <a:pt x="313" y="636"/>
                      <a:pt x="314" y="635"/>
                    </a:cubicBezTo>
                    <a:cubicBezTo>
                      <a:pt x="316" y="633"/>
                      <a:pt x="317" y="632"/>
                      <a:pt x="319" y="631"/>
                    </a:cubicBezTo>
                    <a:cubicBezTo>
                      <a:pt x="322" y="631"/>
                      <a:pt x="325" y="629"/>
                      <a:pt x="327" y="626"/>
                    </a:cubicBezTo>
                    <a:cubicBezTo>
                      <a:pt x="328" y="623"/>
                      <a:pt x="328" y="621"/>
                      <a:pt x="329" y="619"/>
                    </a:cubicBezTo>
                    <a:cubicBezTo>
                      <a:pt x="329" y="617"/>
                      <a:pt x="329" y="615"/>
                      <a:pt x="330" y="613"/>
                    </a:cubicBezTo>
                    <a:cubicBezTo>
                      <a:pt x="332" y="609"/>
                      <a:pt x="333" y="605"/>
                      <a:pt x="333" y="599"/>
                    </a:cubicBezTo>
                    <a:cubicBezTo>
                      <a:pt x="333" y="596"/>
                      <a:pt x="333" y="593"/>
                      <a:pt x="332" y="591"/>
                    </a:cubicBezTo>
                    <a:cubicBezTo>
                      <a:pt x="332" y="589"/>
                      <a:pt x="332" y="587"/>
                      <a:pt x="331" y="585"/>
                    </a:cubicBezTo>
                    <a:cubicBezTo>
                      <a:pt x="331" y="582"/>
                      <a:pt x="332" y="579"/>
                      <a:pt x="333" y="575"/>
                    </a:cubicBezTo>
                    <a:cubicBezTo>
                      <a:pt x="334" y="574"/>
                      <a:pt x="334" y="571"/>
                      <a:pt x="335" y="569"/>
                    </a:cubicBezTo>
                    <a:cubicBezTo>
                      <a:pt x="335" y="567"/>
                      <a:pt x="335" y="565"/>
                      <a:pt x="335" y="562"/>
                    </a:cubicBezTo>
                    <a:cubicBezTo>
                      <a:pt x="334" y="560"/>
                      <a:pt x="334" y="558"/>
                      <a:pt x="335" y="556"/>
                    </a:cubicBezTo>
                    <a:cubicBezTo>
                      <a:pt x="335" y="554"/>
                      <a:pt x="336" y="553"/>
                      <a:pt x="337" y="552"/>
                    </a:cubicBezTo>
                    <a:cubicBezTo>
                      <a:pt x="338" y="550"/>
                      <a:pt x="338" y="548"/>
                      <a:pt x="339" y="546"/>
                    </a:cubicBezTo>
                    <a:cubicBezTo>
                      <a:pt x="339" y="545"/>
                      <a:pt x="340" y="544"/>
                      <a:pt x="340" y="543"/>
                    </a:cubicBezTo>
                    <a:cubicBezTo>
                      <a:pt x="340" y="542"/>
                      <a:pt x="341" y="537"/>
                      <a:pt x="342" y="537"/>
                    </a:cubicBezTo>
                    <a:cubicBezTo>
                      <a:pt x="343" y="537"/>
                      <a:pt x="344" y="538"/>
                      <a:pt x="346" y="538"/>
                    </a:cubicBezTo>
                    <a:cubicBezTo>
                      <a:pt x="348" y="540"/>
                      <a:pt x="348" y="540"/>
                      <a:pt x="348" y="540"/>
                    </a:cubicBezTo>
                    <a:cubicBezTo>
                      <a:pt x="350" y="538"/>
                      <a:pt x="350" y="538"/>
                      <a:pt x="350" y="538"/>
                    </a:cubicBezTo>
                    <a:cubicBezTo>
                      <a:pt x="351" y="536"/>
                      <a:pt x="352" y="535"/>
                      <a:pt x="354" y="534"/>
                    </a:cubicBezTo>
                    <a:cubicBezTo>
                      <a:pt x="355" y="532"/>
                      <a:pt x="357" y="530"/>
                      <a:pt x="358" y="528"/>
                    </a:cubicBezTo>
                    <a:cubicBezTo>
                      <a:pt x="361" y="524"/>
                      <a:pt x="360" y="520"/>
                      <a:pt x="359" y="517"/>
                    </a:cubicBezTo>
                    <a:cubicBezTo>
                      <a:pt x="358" y="514"/>
                      <a:pt x="357" y="511"/>
                      <a:pt x="359" y="509"/>
                    </a:cubicBezTo>
                    <a:cubicBezTo>
                      <a:pt x="361" y="506"/>
                      <a:pt x="376" y="499"/>
                      <a:pt x="379" y="499"/>
                    </a:cubicBezTo>
                    <a:cubicBezTo>
                      <a:pt x="380" y="499"/>
                      <a:pt x="380" y="499"/>
                      <a:pt x="381" y="499"/>
                    </a:cubicBezTo>
                    <a:cubicBezTo>
                      <a:pt x="382" y="499"/>
                      <a:pt x="383" y="499"/>
                      <a:pt x="384" y="500"/>
                    </a:cubicBezTo>
                    <a:cubicBezTo>
                      <a:pt x="384" y="500"/>
                      <a:pt x="385" y="500"/>
                      <a:pt x="386" y="500"/>
                    </a:cubicBezTo>
                    <a:cubicBezTo>
                      <a:pt x="387" y="500"/>
                      <a:pt x="388" y="500"/>
                      <a:pt x="389" y="499"/>
                    </a:cubicBezTo>
                    <a:cubicBezTo>
                      <a:pt x="390" y="499"/>
                      <a:pt x="391" y="498"/>
                      <a:pt x="394" y="495"/>
                    </a:cubicBezTo>
                    <a:cubicBezTo>
                      <a:pt x="395" y="494"/>
                      <a:pt x="396" y="493"/>
                      <a:pt x="397" y="493"/>
                    </a:cubicBezTo>
                    <a:cubicBezTo>
                      <a:pt x="402" y="489"/>
                      <a:pt x="407" y="486"/>
                      <a:pt x="412" y="484"/>
                    </a:cubicBezTo>
                    <a:cubicBezTo>
                      <a:pt x="414" y="484"/>
                      <a:pt x="414" y="484"/>
                      <a:pt x="414" y="484"/>
                    </a:cubicBezTo>
                    <a:cubicBezTo>
                      <a:pt x="414" y="482"/>
                      <a:pt x="414" y="482"/>
                      <a:pt x="414" y="482"/>
                    </a:cubicBezTo>
                    <a:cubicBezTo>
                      <a:pt x="414" y="482"/>
                      <a:pt x="414" y="481"/>
                      <a:pt x="414" y="481"/>
                    </a:cubicBezTo>
                    <a:cubicBezTo>
                      <a:pt x="414" y="481"/>
                      <a:pt x="415" y="481"/>
                      <a:pt x="415" y="481"/>
                    </a:cubicBezTo>
                    <a:cubicBezTo>
                      <a:pt x="416" y="481"/>
                      <a:pt x="417" y="481"/>
                      <a:pt x="417" y="482"/>
                    </a:cubicBezTo>
                    <a:cubicBezTo>
                      <a:pt x="418" y="482"/>
                      <a:pt x="419" y="482"/>
                      <a:pt x="420" y="482"/>
                    </a:cubicBezTo>
                    <a:cubicBezTo>
                      <a:pt x="424" y="482"/>
                      <a:pt x="428" y="481"/>
                      <a:pt x="431" y="480"/>
                    </a:cubicBezTo>
                    <a:cubicBezTo>
                      <a:pt x="436" y="478"/>
                      <a:pt x="438" y="474"/>
                      <a:pt x="440" y="471"/>
                    </a:cubicBezTo>
                    <a:cubicBezTo>
                      <a:pt x="441" y="470"/>
                      <a:pt x="441" y="470"/>
                      <a:pt x="441" y="470"/>
                    </a:cubicBezTo>
                    <a:cubicBezTo>
                      <a:pt x="441" y="469"/>
                      <a:pt x="441" y="469"/>
                      <a:pt x="442" y="468"/>
                    </a:cubicBezTo>
                    <a:cubicBezTo>
                      <a:pt x="442" y="467"/>
                      <a:pt x="443" y="466"/>
                      <a:pt x="444" y="465"/>
                    </a:cubicBezTo>
                    <a:cubicBezTo>
                      <a:pt x="444" y="464"/>
                      <a:pt x="444" y="464"/>
                      <a:pt x="444" y="464"/>
                    </a:cubicBezTo>
                    <a:cubicBezTo>
                      <a:pt x="445" y="463"/>
                      <a:pt x="445" y="462"/>
                      <a:pt x="445" y="461"/>
                    </a:cubicBezTo>
                    <a:cubicBezTo>
                      <a:pt x="446" y="461"/>
                      <a:pt x="446" y="460"/>
                      <a:pt x="447" y="459"/>
                    </a:cubicBezTo>
                    <a:cubicBezTo>
                      <a:pt x="447" y="459"/>
                      <a:pt x="447" y="458"/>
                      <a:pt x="448" y="457"/>
                    </a:cubicBezTo>
                    <a:cubicBezTo>
                      <a:pt x="448" y="457"/>
                      <a:pt x="448" y="457"/>
                      <a:pt x="449" y="456"/>
                    </a:cubicBezTo>
                    <a:cubicBezTo>
                      <a:pt x="449" y="456"/>
                      <a:pt x="450" y="455"/>
                      <a:pt x="450" y="454"/>
                    </a:cubicBezTo>
                    <a:cubicBezTo>
                      <a:pt x="452" y="452"/>
                      <a:pt x="452" y="449"/>
                      <a:pt x="451" y="445"/>
                    </a:cubicBezTo>
                    <a:cubicBezTo>
                      <a:pt x="451" y="442"/>
                      <a:pt x="449" y="439"/>
                      <a:pt x="446" y="436"/>
                    </a:cubicBezTo>
                    <a:cubicBezTo>
                      <a:pt x="442" y="430"/>
                      <a:pt x="435" y="427"/>
                      <a:pt x="427" y="427"/>
                    </a:cubicBezTo>
                    <a:cubicBezTo>
                      <a:pt x="416" y="427"/>
                      <a:pt x="403" y="433"/>
                      <a:pt x="397" y="437"/>
                    </a:cubicBezTo>
                    <a:cubicBezTo>
                      <a:pt x="380" y="446"/>
                      <a:pt x="367" y="460"/>
                      <a:pt x="357" y="471"/>
                    </a:cubicBezTo>
                    <a:cubicBezTo>
                      <a:pt x="347" y="482"/>
                      <a:pt x="339" y="493"/>
                      <a:pt x="333" y="504"/>
                    </a:cubicBezTo>
                    <a:cubicBezTo>
                      <a:pt x="332" y="506"/>
                      <a:pt x="332" y="506"/>
                      <a:pt x="332" y="506"/>
                    </a:cubicBezTo>
                    <a:cubicBezTo>
                      <a:pt x="330" y="510"/>
                      <a:pt x="327" y="515"/>
                      <a:pt x="326" y="520"/>
                    </a:cubicBezTo>
                    <a:cubicBezTo>
                      <a:pt x="324" y="527"/>
                      <a:pt x="322" y="533"/>
                      <a:pt x="319" y="540"/>
                    </a:cubicBezTo>
                    <a:cubicBezTo>
                      <a:pt x="317" y="543"/>
                      <a:pt x="316" y="546"/>
                      <a:pt x="315" y="549"/>
                    </a:cubicBezTo>
                    <a:cubicBezTo>
                      <a:pt x="314" y="554"/>
                      <a:pt x="312" y="558"/>
                      <a:pt x="309" y="562"/>
                    </a:cubicBezTo>
                    <a:cubicBezTo>
                      <a:pt x="309" y="562"/>
                      <a:pt x="309" y="562"/>
                      <a:pt x="309" y="562"/>
                    </a:cubicBezTo>
                    <a:cubicBezTo>
                      <a:pt x="308" y="563"/>
                      <a:pt x="307" y="565"/>
                      <a:pt x="306" y="565"/>
                    </a:cubicBezTo>
                    <a:cubicBezTo>
                      <a:pt x="306" y="566"/>
                      <a:pt x="305" y="566"/>
                      <a:pt x="305" y="566"/>
                    </a:cubicBezTo>
                    <a:cubicBezTo>
                      <a:pt x="303" y="567"/>
                      <a:pt x="302" y="567"/>
                      <a:pt x="301" y="568"/>
                    </a:cubicBezTo>
                    <a:cubicBezTo>
                      <a:pt x="301" y="568"/>
                      <a:pt x="301" y="568"/>
                      <a:pt x="302" y="567"/>
                    </a:cubicBezTo>
                    <a:cubicBezTo>
                      <a:pt x="302" y="567"/>
                      <a:pt x="302" y="566"/>
                      <a:pt x="303" y="566"/>
                    </a:cubicBezTo>
                    <a:cubicBezTo>
                      <a:pt x="303" y="565"/>
                      <a:pt x="303" y="564"/>
                      <a:pt x="304" y="564"/>
                    </a:cubicBezTo>
                    <a:cubicBezTo>
                      <a:pt x="305" y="563"/>
                      <a:pt x="308" y="562"/>
                      <a:pt x="308" y="558"/>
                    </a:cubicBezTo>
                    <a:cubicBezTo>
                      <a:pt x="308" y="557"/>
                      <a:pt x="308" y="556"/>
                      <a:pt x="308" y="554"/>
                    </a:cubicBezTo>
                    <a:cubicBezTo>
                      <a:pt x="308" y="553"/>
                      <a:pt x="308" y="551"/>
                      <a:pt x="308" y="550"/>
                    </a:cubicBezTo>
                    <a:cubicBezTo>
                      <a:pt x="308" y="549"/>
                      <a:pt x="309" y="548"/>
                      <a:pt x="309" y="547"/>
                    </a:cubicBezTo>
                    <a:cubicBezTo>
                      <a:pt x="310" y="545"/>
                      <a:pt x="310" y="543"/>
                      <a:pt x="311" y="541"/>
                    </a:cubicBezTo>
                    <a:cubicBezTo>
                      <a:pt x="312" y="540"/>
                      <a:pt x="312" y="539"/>
                      <a:pt x="312" y="539"/>
                    </a:cubicBezTo>
                    <a:cubicBezTo>
                      <a:pt x="313" y="538"/>
                      <a:pt x="313" y="537"/>
                      <a:pt x="314" y="536"/>
                    </a:cubicBezTo>
                    <a:cubicBezTo>
                      <a:pt x="314" y="536"/>
                      <a:pt x="314" y="536"/>
                      <a:pt x="314" y="536"/>
                    </a:cubicBezTo>
                    <a:cubicBezTo>
                      <a:pt x="315" y="536"/>
                      <a:pt x="316" y="535"/>
                      <a:pt x="316" y="535"/>
                    </a:cubicBezTo>
                    <a:cubicBezTo>
                      <a:pt x="317" y="534"/>
                      <a:pt x="317" y="533"/>
                      <a:pt x="318" y="532"/>
                    </a:cubicBezTo>
                    <a:cubicBezTo>
                      <a:pt x="318" y="532"/>
                      <a:pt x="318" y="532"/>
                      <a:pt x="318" y="532"/>
                    </a:cubicBezTo>
                    <a:cubicBezTo>
                      <a:pt x="320" y="527"/>
                      <a:pt x="320" y="523"/>
                      <a:pt x="321" y="519"/>
                    </a:cubicBezTo>
                    <a:cubicBezTo>
                      <a:pt x="321" y="517"/>
                      <a:pt x="321" y="514"/>
                      <a:pt x="322" y="512"/>
                    </a:cubicBezTo>
                    <a:cubicBezTo>
                      <a:pt x="322" y="510"/>
                      <a:pt x="323" y="509"/>
                      <a:pt x="324" y="507"/>
                    </a:cubicBezTo>
                    <a:cubicBezTo>
                      <a:pt x="325" y="507"/>
                      <a:pt x="325" y="506"/>
                      <a:pt x="325" y="505"/>
                    </a:cubicBezTo>
                    <a:cubicBezTo>
                      <a:pt x="328" y="502"/>
                      <a:pt x="328" y="497"/>
                      <a:pt x="328" y="493"/>
                    </a:cubicBezTo>
                    <a:cubicBezTo>
                      <a:pt x="328" y="491"/>
                      <a:pt x="328" y="489"/>
                      <a:pt x="329" y="486"/>
                    </a:cubicBezTo>
                    <a:cubicBezTo>
                      <a:pt x="331" y="479"/>
                      <a:pt x="335" y="473"/>
                      <a:pt x="339" y="468"/>
                    </a:cubicBezTo>
                    <a:cubicBezTo>
                      <a:pt x="340" y="466"/>
                      <a:pt x="342" y="464"/>
                      <a:pt x="344" y="462"/>
                    </a:cubicBezTo>
                    <a:cubicBezTo>
                      <a:pt x="346" y="460"/>
                      <a:pt x="348" y="458"/>
                      <a:pt x="350" y="457"/>
                    </a:cubicBezTo>
                    <a:cubicBezTo>
                      <a:pt x="352" y="455"/>
                      <a:pt x="354" y="453"/>
                      <a:pt x="356" y="452"/>
                    </a:cubicBezTo>
                    <a:cubicBezTo>
                      <a:pt x="357" y="451"/>
                      <a:pt x="358" y="450"/>
                      <a:pt x="360" y="449"/>
                    </a:cubicBezTo>
                    <a:cubicBezTo>
                      <a:pt x="361" y="449"/>
                      <a:pt x="364" y="447"/>
                      <a:pt x="365" y="444"/>
                    </a:cubicBezTo>
                    <a:cubicBezTo>
                      <a:pt x="365" y="443"/>
                      <a:pt x="365" y="442"/>
                      <a:pt x="365" y="441"/>
                    </a:cubicBezTo>
                    <a:cubicBezTo>
                      <a:pt x="365" y="441"/>
                      <a:pt x="365" y="441"/>
                      <a:pt x="365" y="440"/>
                    </a:cubicBezTo>
                    <a:cubicBezTo>
                      <a:pt x="365" y="439"/>
                      <a:pt x="365" y="437"/>
                      <a:pt x="365" y="435"/>
                    </a:cubicBezTo>
                    <a:cubicBezTo>
                      <a:pt x="365" y="433"/>
                      <a:pt x="365" y="431"/>
                      <a:pt x="365" y="429"/>
                    </a:cubicBezTo>
                    <a:cubicBezTo>
                      <a:pt x="365" y="426"/>
                      <a:pt x="365" y="423"/>
                      <a:pt x="366" y="420"/>
                    </a:cubicBezTo>
                    <a:cubicBezTo>
                      <a:pt x="367" y="416"/>
                      <a:pt x="369" y="413"/>
                      <a:pt x="372" y="411"/>
                    </a:cubicBezTo>
                    <a:cubicBezTo>
                      <a:pt x="373" y="410"/>
                      <a:pt x="373" y="410"/>
                      <a:pt x="373" y="410"/>
                    </a:cubicBezTo>
                    <a:cubicBezTo>
                      <a:pt x="373" y="409"/>
                      <a:pt x="374" y="408"/>
                      <a:pt x="375" y="408"/>
                    </a:cubicBezTo>
                    <a:cubicBezTo>
                      <a:pt x="377" y="407"/>
                      <a:pt x="379" y="407"/>
                      <a:pt x="381" y="406"/>
                    </a:cubicBezTo>
                    <a:cubicBezTo>
                      <a:pt x="383" y="404"/>
                      <a:pt x="385" y="403"/>
                      <a:pt x="388" y="401"/>
                    </a:cubicBezTo>
                    <a:cubicBezTo>
                      <a:pt x="389" y="400"/>
                      <a:pt x="389" y="400"/>
                      <a:pt x="389" y="400"/>
                    </a:cubicBezTo>
                    <a:cubicBezTo>
                      <a:pt x="391" y="399"/>
                      <a:pt x="393" y="398"/>
                      <a:pt x="395" y="397"/>
                    </a:cubicBezTo>
                    <a:cubicBezTo>
                      <a:pt x="396" y="395"/>
                      <a:pt x="396" y="395"/>
                      <a:pt x="397" y="395"/>
                    </a:cubicBezTo>
                    <a:cubicBezTo>
                      <a:pt x="401" y="394"/>
                      <a:pt x="405" y="393"/>
                      <a:pt x="409" y="392"/>
                    </a:cubicBezTo>
                    <a:cubicBezTo>
                      <a:pt x="410" y="391"/>
                      <a:pt x="411" y="391"/>
                      <a:pt x="412" y="390"/>
                    </a:cubicBezTo>
                    <a:cubicBezTo>
                      <a:pt x="413" y="390"/>
                      <a:pt x="413" y="390"/>
                      <a:pt x="414" y="389"/>
                    </a:cubicBezTo>
                    <a:cubicBezTo>
                      <a:pt x="415" y="389"/>
                      <a:pt x="415" y="389"/>
                      <a:pt x="416" y="388"/>
                    </a:cubicBezTo>
                    <a:cubicBezTo>
                      <a:pt x="417" y="388"/>
                      <a:pt x="418" y="388"/>
                      <a:pt x="418" y="387"/>
                    </a:cubicBezTo>
                    <a:cubicBezTo>
                      <a:pt x="419" y="387"/>
                      <a:pt x="420" y="387"/>
                      <a:pt x="421" y="387"/>
                    </a:cubicBezTo>
                    <a:cubicBezTo>
                      <a:pt x="422" y="387"/>
                      <a:pt x="422" y="387"/>
                      <a:pt x="422" y="387"/>
                    </a:cubicBezTo>
                    <a:cubicBezTo>
                      <a:pt x="423" y="386"/>
                      <a:pt x="424" y="386"/>
                      <a:pt x="426" y="386"/>
                    </a:cubicBezTo>
                    <a:cubicBezTo>
                      <a:pt x="428" y="385"/>
                      <a:pt x="429" y="384"/>
                      <a:pt x="431" y="383"/>
                    </a:cubicBezTo>
                    <a:cubicBezTo>
                      <a:pt x="431" y="383"/>
                      <a:pt x="432" y="383"/>
                      <a:pt x="432" y="382"/>
                    </a:cubicBezTo>
                    <a:cubicBezTo>
                      <a:pt x="433" y="382"/>
                      <a:pt x="434" y="383"/>
                      <a:pt x="435" y="383"/>
                    </a:cubicBezTo>
                    <a:cubicBezTo>
                      <a:pt x="435" y="383"/>
                      <a:pt x="436" y="383"/>
                      <a:pt x="436" y="383"/>
                    </a:cubicBezTo>
                    <a:cubicBezTo>
                      <a:pt x="439" y="383"/>
                      <a:pt x="442" y="381"/>
                      <a:pt x="444" y="380"/>
                    </a:cubicBezTo>
                    <a:cubicBezTo>
                      <a:pt x="445" y="380"/>
                      <a:pt x="447" y="379"/>
                      <a:pt x="449" y="377"/>
                    </a:cubicBezTo>
                    <a:cubicBezTo>
                      <a:pt x="449" y="377"/>
                      <a:pt x="450" y="376"/>
                      <a:pt x="450" y="376"/>
                    </a:cubicBezTo>
                    <a:cubicBezTo>
                      <a:pt x="450" y="376"/>
                      <a:pt x="450" y="375"/>
                      <a:pt x="451" y="375"/>
                    </a:cubicBezTo>
                    <a:cubicBezTo>
                      <a:pt x="451" y="375"/>
                      <a:pt x="451" y="375"/>
                      <a:pt x="452" y="375"/>
                    </a:cubicBezTo>
                    <a:cubicBezTo>
                      <a:pt x="453" y="375"/>
                      <a:pt x="453" y="375"/>
                      <a:pt x="454" y="375"/>
                    </a:cubicBezTo>
                    <a:cubicBezTo>
                      <a:pt x="455" y="374"/>
                      <a:pt x="455" y="374"/>
                      <a:pt x="456" y="374"/>
                    </a:cubicBezTo>
                    <a:cubicBezTo>
                      <a:pt x="457" y="373"/>
                      <a:pt x="458" y="373"/>
                      <a:pt x="459" y="373"/>
                    </a:cubicBezTo>
                    <a:cubicBezTo>
                      <a:pt x="460" y="372"/>
                      <a:pt x="461" y="372"/>
                      <a:pt x="463" y="371"/>
                    </a:cubicBezTo>
                    <a:cubicBezTo>
                      <a:pt x="463" y="371"/>
                      <a:pt x="464" y="371"/>
                      <a:pt x="464" y="370"/>
                    </a:cubicBezTo>
                    <a:cubicBezTo>
                      <a:pt x="465" y="370"/>
                      <a:pt x="465" y="370"/>
                      <a:pt x="466" y="370"/>
                    </a:cubicBezTo>
                    <a:cubicBezTo>
                      <a:pt x="467" y="370"/>
                      <a:pt x="468" y="369"/>
                      <a:pt x="469" y="369"/>
                    </a:cubicBezTo>
                    <a:cubicBezTo>
                      <a:pt x="469" y="369"/>
                      <a:pt x="470" y="368"/>
                      <a:pt x="471" y="368"/>
                    </a:cubicBezTo>
                    <a:cubicBezTo>
                      <a:pt x="472" y="368"/>
                      <a:pt x="472" y="368"/>
                      <a:pt x="472" y="368"/>
                    </a:cubicBezTo>
                    <a:cubicBezTo>
                      <a:pt x="473" y="367"/>
                      <a:pt x="474" y="367"/>
                      <a:pt x="475" y="366"/>
                    </a:cubicBezTo>
                    <a:cubicBezTo>
                      <a:pt x="476" y="366"/>
                      <a:pt x="476" y="365"/>
                      <a:pt x="477" y="365"/>
                    </a:cubicBezTo>
                    <a:cubicBezTo>
                      <a:pt x="477" y="365"/>
                      <a:pt x="477" y="365"/>
                      <a:pt x="477" y="365"/>
                    </a:cubicBezTo>
                    <a:cubicBezTo>
                      <a:pt x="478" y="365"/>
                      <a:pt x="479" y="365"/>
                      <a:pt x="480" y="366"/>
                    </a:cubicBezTo>
                    <a:cubicBezTo>
                      <a:pt x="481" y="366"/>
                      <a:pt x="482" y="366"/>
                      <a:pt x="484" y="366"/>
                    </a:cubicBezTo>
                    <a:cubicBezTo>
                      <a:pt x="485" y="366"/>
                      <a:pt x="486" y="366"/>
                      <a:pt x="486" y="366"/>
                    </a:cubicBezTo>
                    <a:cubicBezTo>
                      <a:pt x="489" y="365"/>
                      <a:pt x="491" y="363"/>
                      <a:pt x="492" y="361"/>
                    </a:cubicBezTo>
                    <a:cubicBezTo>
                      <a:pt x="493" y="361"/>
                      <a:pt x="493" y="361"/>
                      <a:pt x="493" y="361"/>
                    </a:cubicBezTo>
                    <a:cubicBezTo>
                      <a:pt x="495" y="359"/>
                      <a:pt x="497" y="357"/>
                      <a:pt x="499" y="356"/>
                    </a:cubicBezTo>
                    <a:cubicBezTo>
                      <a:pt x="499" y="356"/>
                      <a:pt x="500" y="356"/>
                      <a:pt x="501" y="355"/>
                    </a:cubicBezTo>
                    <a:cubicBezTo>
                      <a:pt x="502" y="355"/>
                      <a:pt x="503" y="355"/>
                      <a:pt x="504" y="354"/>
                    </a:cubicBezTo>
                    <a:cubicBezTo>
                      <a:pt x="505" y="353"/>
                      <a:pt x="506" y="352"/>
                      <a:pt x="507" y="351"/>
                    </a:cubicBezTo>
                    <a:cubicBezTo>
                      <a:pt x="508" y="350"/>
                      <a:pt x="510" y="349"/>
                      <a:pt x="511" y="349"/>
                    </a:cubicBezTo>
                    <a:cubicBezTo>
                      <a:pt x="512" y="348"/>
                      <a:pt x="513" y="348"/>
                      <a:pt x="514" y="348"/>
                    </a:cubicBezTo>
                    <a:cubicBezTo>
                      <a:pt x="516" y="348"/>
                      <a:pt x="517" y="348"/>
                      <a:pt x="519" y="348"/>
                    </a:cubicBezTo>
                    <a:cubicBezTo>
                      <a:pt x="523" y="346"/>
                      <a:pt x="523" y="343"/>
                      <a:pt x="524" y="341"/>
                    </a:cubicBezTo>
                    <a:cubicBezTo>
                      <a:pt x="524" y="341"/>
                      <a:pt x="524" y="339"/>
                      <a:pt x="524" y="338"/>
                    </a:cubicBezTo>
                    <a:cubicBezTo>
                      <a:pt x="524" y="337"/>
                      <a:pt x="524" y="336"/>
                      <a:pt x="524" y="335"/>
                    </a:cubicBezTo>
                    <a:cubicBezTo>
                      <a:pt x="525" y="332"/>
                      <a:pt x="526" y="329"/>
                      <a:pt x="527" y="326"/>
                    </a:cubicBezTo>
                    <a:cubicBezTo>
                      <a:pt x="528" y="323"/>
                      <a:pt x="529" y="321"/>
                      <a:pt x="530" y="318"/>
                    </a:cubicBezTo>
                    <a:cubicBezTo>
                      <a:pt x="531" y="315"/>
                      <a:pt x="532" y="313"/>
                      <a:pt x="532" y="311"/>
                    </a:cubicBezTo>
                    <a:cubicBezTo>
                      <a:pt x="532" y="309"/>
                      <a:pt x="532" y="309"/>
                      <a:pt x="532" y="309"/>
                    </a:cubicBezTo>
                    <a:cubicBezTo>
                      <a:pt x="533" y="308"/>
                      <a:pt x="533" y="307"/>
                      <a:pt x="533" y="306"/>
                    </a:cubicBezTo>
                    <a:cubicBezTo>
                      <a:pt x="534" y="305"/>
                      <a:pt x="534" y="304"/>
                      <a:pt x="534" y="303"/>
                    </a:cubicBezTo>
                    <a:cubicBezTo>
                      <a:pt x="535" y="301"/>
                      <a:pt x="535" y="300"/>
                      <a:pt x="535" y="298"/>
                    </a:cubicBezTo>
                    <a:cubicBezTo>
                      <a:pt x="535" y="297"/>
                      <a:pt x="536" y="296"/>
                      <a:pt x="536" y="295"/>
                    </a:cubicBezTo>
                    <a:cubicBezTo>
                      <a:pt x="536" y="295"/>
                      <a:pt x="536" y="294"/>
                      <a:pt x="536" y="293"/>
                    </a:cubicBezTo>
                    <a:cubicBezTo>
                      <a:pt x="536" y="291"/>
                      <a:pt x="537" y="290"/>
                      <a:pt x="538" y="289"/>
                    </a:cubicBezTo>
                    <a:cubicBezTo>
                      <a:pt x="539" y="288"/>
                      <a:pt x="540" y="287"/>
                      <a:pt x="541" y="287"/>
                    </a:cubicBezTo>
                    <a:cubicBezTo>
                      <a:pt x="544" y="286"/>
                      <a:pt x="545" y="283"/>
                      <a:pt x="547" y="281"/>
                    </a:cubicBezTo>
                    <a:cubicBezTo>
                      <a:pt x="547" y="281"/>
                      <a:pt x="547" y="280"/>
                      <a:pt x="547" y="280"/>
                    </a:cubicBezTo>
                    <a:cubicBezTo>
                      <a:pt x="549" y="277"/>
                      <a:pt x="551" y="274"/>
                      <a:pt x="553" y="272"/>
                    </a:cubicBezTo>
                    <a:cubicBezTo>
                      <a:pt x="555" y="270"/>
                      <a:pt x="557" y="269"/>
                      <a:pt x="559" y="267"/>
                    </a:cubicBezTo>
                    <a:cubicBezTo>
                      <a:pt x="562" y="266"/>
                      <a:pt x="562" y="266"/>
                      <a:pt x="562" y="266"/>
                    </a:cubicBezTo>
                    <a:lnTo>
                      <a:pt x="551" y="246"/>
                    </a:lnTo>
                    <a:close/>
                  </a:path>
                </a:pathLst>
              </a:custGeom>
              <a:solidFill>
                <a:srgbClr val="D9D9D9"/>
              </a:solid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67" name="Freeform 64">
                <a:extLst>
                  <a:ext uri="{FF2B5EF4-FFF2-40B4-BE49-F238E27FC236}">
                    <a16:creationId xmlns:a16="http://schemas.microsoft.com/office/drawing/2014/main" id="{6619F435-F5D1-5DCD-7560-64B57FBDA77C}"/>
                  </a:ext>
                </a:extLst>
              </p:cNvPr>
              <p:cNvSpPr>
                <a:spLocks/>
              </p:cNvSpPr>
              <p:nvPr/>
            </p:nvSpPr>
            <p:spPr bwMode="auto">
              <a:xfrm>
                <a:off x="18044677" y="9958740"/>
                <a:ext cx="106744" cy="101966"/>
              </a:xfrm>
              <a:custGeom>
                <a:avLst/>
                <a:gdLst>
                  <a:gd name="T0" fmla="*/ 92511 w 15"/>
                  <a:gd name="T1" fmla="*/ 12746 h 16"/>
                  <a:gd name="T2" fmla="*/ 64046 w 15"/>
                  <a:gd name="T3" fmla="*/ 0 h 16"/>
                  <a:gd name="T4" fmla="*/ 35581 w 15"/>
                  <a:gd name="T5" fmla="*/ 0 h 16"/>
                  <a:gd name="T6" fmla="*/ 0 w 15"/>
                  <a:gd name="T7" fmla="*/ 50983 h 16"/>
                  <a:gd name="T8" fmla="*/ 35581 w 15"/>
                  <a:gd name="T9" fmla="*/ 95593 h 16"/>
                  <a:gd name="T10" fmla="*/ 56930 w 15"/>
                  <a:gd name="T11" fmla="*/ 101966 h 16"/>
                  <a:gd name="T12" fmla="*/ 106744 w 15"/>
                  <a:gd name="T13" fmla="*/ 50983 h 16"/>
                  <a:gd name="T14" fmla="*/ 92511 w 15"/>
                  <a:gd name="T15" fmla="*/ 12746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16">
                    <a:moveTo>
                      <a:pt x="13" y="2"/>
                    </a:moveTo>
                    <a:cubicBezTo>
                      <a:pt x="12" y="0"/>
                      <a:pt x="10" y="0"/>
                      <a:pt x="9" y="0"/>
                    </a:cubicBezTo>
                    <a:cubicBezTo>
                      <a:pt x="8" y="0"/>
                      <a:pt x="7" y="0"/>
                      <a:pt x="5" y="0"/>
                    </a:cubicBezTo>
                    <a:cubicBezTo>
                      <a:pt x="2" y="2"/>
                      <a:pt x="0" y="5"/>
                      <a:pt x="0" y="8"/>
                    </a:cubicBezTo>
                    <a:cubicBezTo>
                      <a:pt x="0" y="11"/>
                      <a:pt x="2" y="14"/>
                      <a:pt x="5" y="15"/>
                    </a:cubicBezTo>
                    <a:cubicBezTo>
                      <a:pt x="6" y="16"/>
                      <a:pt x="7" y="16"/>
                      <a:pt x="8" y="16"/>
                    </a:cubicBezTo>
                    <a:cubicBezTo>
                      <a:pt x="11" y="16"/>
                      <a:pt x="14" y="14"/>
                      <a:pt x="15" y="8"/>
                    </a:cubicBezTo>
                    <a:cubicBezTo>
                      <a:pt x="15" y="6"/>
                      <a:pt x="15" y="3"/>
                      <a:pt x="13" y="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68" name="Freeform 73">
                <a:extLst>
                  <a:ext uri="{FF2B5EF4-FFF2-40B4-BE49-F238E27FC236}">
                    <a16:creationId xmlns:a16="http://schemas.microsoft.com/office/drawing/2014/main" id="{CE8DB715-E6B9-ED09-7957-8E6694D3789D}"/>
                  </a:ext>
                </a:extLst>
              </p:cNvPr>
              <p:cNvSpPr>
                <a:spLocks/>
              </p:cNvSpPr>
              <p:nvPr/>
            </p:nvSpPr>
            <p:spPr bwMode="auto">
              <a:xfrm>
                <a:off x="17116003" y="5591215"/>
                <a:ext cx="101407" cy="77688"/>
              </a:xfrm>
              <a:custGeom>
                <a:avLst/>
                <a:gdLst>
                  <a:gd name="T0" fmla="*/ 50704 w 14"/>
                  <a:gd name="T1" fmla="*/ 0 h 12"/>
                  <a:gd name="T2" fmla="*/ 7243 w 14"/>
                  <a:gd name="T3" fmla="*/ 19422 h 12"/>
                  <a:gd name="T4" fmla="*/ 21730 w 14"/>
                  <a:gd name="T5" fmla="*/ 58266 h 12"/>
                  <a:gd name="T6" fmla="*/ 50704 w 14"/>
                  <a:gd name="T7" fmla="*/ 71214 h 12"/>
                  <a:gd name="T8" fmla="*/ 65190 w 14"/>
                  <a:gd name="T9" fmla="*/ 77688 h 12"/>
                  <a:gd name="T10" fmla="*/ 65190 w 14"/>
                  <a:gd name="T11" fmla="*/ 77688 h 12"/>
                  <a:gd name="T12" fmla="*/ 94164 w 14"/>
                  <a:gd name="T13" fmla="*/ 64740 h 12"/>
                  <a:gd name="T14" fmla="*/ 101407 w 14"/>
                  <a:gd name="T15" fmla="*/ 38844 h 12"/>
                  <a:gd name="T16" fmla="*/ 50704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2">
                    <a:moveTo>
                      <a:pt x="7" y="0"/>
                    </a:moveTo>
                    <a:cubicBezTo>
                      <a:pt x="4" y="0"/>
                      <a:pt x="2" y="1"/>
                      <a:pt x="1" y="3"/>
                    </a:cubicBezTo>
                    <a:cubicBezTo>
                      <a:pt x="1" y="4"/>
                      <a:pt x="0" y="6"/>
                      <a:pt x="3" y="9"/>
                    </a:cubicBezTo>
                    <a:cubicBezTo>
                      <a:pt x="4" y="10"/>
                      <a:pt x="5" y="10"/>
                      <a:pt x="7" y="11"/>
                    </a:cubicBezTo>
                    <a:cubicBezTo>
                      <a:pt x="8" y="11"/>
                      <a:pt x="9" y="12"/>
                      <a:pt x="9" y="12"/>
                    </a:cubicBezTo>
                    <a:cubicBezTo>
                      <a:pt x="9" y="12"/>
                      <a:pt x="9" y="12"/>
                      <a:pt x="9" y="12"/>
                    </a:cubicBezTo>
                    <a:cubicBezTo>
                      <a:pt x="11" y="12"/>
                      <a:pt x="12" y="11"/>
                      <a:pt x="13" y="10"/>
                    </a:cubicBezTo>
                    <a:cubicBezTo>
                      <a:pt x="14" y="9"/>
                      <a:pt x="14" y="8"/>
                      <a:pt x="14" y="6"/>
                    </a:cubicBezTo>
                    <a:cubicBezTo>
                      <a:pt x="14" y="2"/>
                      <a:pt x="11" y="0"/>
                      <a:pt x="7"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69" name="Freeform 74">
                <a:extLst>
                  <a:ext uri="{FF2B5EF4-FFF2-40B4-BE49-F238E27FC236}">
                    <a16:creationId xmlns:a16="http://schemas.microsoft.com/office/drawing/2014/main" id="{F277B165-5E65-12FB-D2A9-675EE066E0AC}"/>
                  </a:ext>
                </a:extLst>
              </p:cNvPr>
              <p:cNvSpPr>
                <a:spLocks/>
              </p:cNvSpPr>
              <p:nvPr/>
            </p:nvSpPr>
            <p:spPr bwMode="auto">
              <a:xfrm>
                <a:off x="16614305" y="6042777"/>
                <a:ext cx="106744" cy="174798"/>
              </a:xfrm>
              <a:custGeom>
                <a:avLst/>
                <a:gdLst>
                  <a:gd name="T0" fmla="*/ 106744 w 15"/>
                  <a:gd name="T1" fmla="*/ 45318 h 27"/>
                  <a:gd name="T2" fmla="*/ 56930 w 15"/>
                  <a:gd name="T3" fmla="*/ 0 h 27"/>
                  <a:gd name="T4" fmla="*/ 49814 w 15"/>
                  <a:gd name="T5" fmla="*/ 0 h 27"/>
                  <a:gd name="T6" fmla="*/ 14233 w 15"/>
                  <a:gd name="T7" fmla="*/ 38844 h 27"/>
                  <a:gd name="T8" fmla="*/ 7116 w 15"/>
                  <a:gd name="T9" fmla="*/ 45318 h 27"/>
                  <a:gd name="T10" fmla="*/ 7116 w 15"/>
                  <a:gd name="T11" fmla="*/ 51792 h 27"/>
                  <a:gd name="T12" fmla="*/ 0 w 15"/>
                  <a:gd name="T13" fmla="*/ 84162 h 27"/>
                  <a:gd name="T14" fmla="*/ 0 w 15"/>
                  <a:gd name="T15" fmla="*/ 97110 h 27"/>
                  <a:gd name="T16" fmla="*/ 21349 w 15"/>
                  <a:gd name="T17" fmla="*/ 161850 h 27"/>
                  <a:gd name="T18" fmla="*/ 49814 w 15"/>
                  <a:gd name="T19" fmla="*/ 174798 h 27"/>
                  <a:gd name="T20" fmla="*/ 71163 w 15"/>
                  <a:gd name="T21" fmla="*/ 161850 h 27"/>
                  <a:gd name="T22" fmla="*/ 106744 w 15"/>
                  <a:gd name="T23" fmla="*/ 45318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 h="27">
                    <a:moveTo>
                      <a:pt x="15" y="7"/>
                    </a:moveTo>
                    <a:cubicBezTo>
                      <a:pt x="14" y="4"/>
                      <a:pt x="12" y="0"/>
                      <a:pt x="8" y="0"/>
                    </a:cubicBezTo>
                    <a:cubicBezTo>
                      <a:pt x="7" y="0"/>
                      <a:pt x="7" y="0"/>
                      <a:pt x="7" y="0"/>
                    </a:cubicBezTo>
                    <a:cubicBezTo>
                      <a:pt x="3" y="0"/>
                      <a:pt x="2" y="4"/>
                      <a:pt x="2" y="6"/>
                    </a:cubicBezTo>
                    <a:cubicBezTo>
                      <a:pt x="2" y="6"/>
                      <a:pt x="2" y="7"/>
                      <a:pt x="1" y="7"/>
                    </a:cubicBezTo>
                    <a:cubicBezTo>
                      <a:pt x="1" y="7"/>
                      <a:pt x="1" y="8"/>
                      <a:pt x="1" y="8"/>
                    </a:cubicBezTo>
                    <a:cubicBezTo>
                      <a:pt x="1" y="9"/>
                      <a:pt x="0" y="11"/>
                      <a:pt x="0" y="13"/>
                    </a:cubicBezTo>
                    <a:cubicBezTo>
                      <a:pt x="0" y="14"/>
                      <a:pt x="0" y="14"/>
                      <a:pt x="0" y="15"/>
                    </a:cubicBezTo>
                    <a:cubicBezTo>
                      <a:pt x="1" y="20"/>
                      <a:pt x="1" y="23"/>
                      <a:pt x="3" y="25"/>
                    </a:cubicBezTo>
                    <a:cubicBezTo>
                      <a:pt x="4" y="26"/>
                      <a:pt x="5" y="27"/>
                      <a:pt x="7" y="27"/>
                    </a:cubicBezTo>
                    <a:cubicBezTo>
                      <a:pt x="8" y="27"/>
                      <a:pt x="9" y="26"/>
                      <a:pt x="10" y="25"/>
                    </a:cubicBezTo>
                    <a:cubicBezTo>
                      <a:pt x="14" y="21"/>
                      <a:pt x="15" y="9"/>
                      <a:pt x="15" y="7"/>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0" name="Freeform 75">
                <a:extLst>
                  <a:ext uri="{FF2B5EF4-FFF2-40B4-BE49-F238E27FC236}">
                    <a16:creationId xmlns:a16="http://schemas.microsoft.com/office/drawing/2014/main" id="{45CB608E-38BF-731C-BC95-C6930D9BA9E8}"/>
                  </a:ext>
                </a:extLst>
              </p:cNvPr>
              <p:cNvSpPr>
                <a:spLocks/>
              </p:cNvSpPr>
              <p:nvPr/>
            </p:nvSpPr>
            <p:spPr bwMode="auto">
              <a:xfrm>
                <a:off x="13430659" y="3894217"/>
                <a:ext cx="1000727" cy="813297"/>
              </a:xfrm>
              <a:custGeom>
                <a:avLst/>
                <a:gdLst>
                  <a:gd name="T0" fmla="*/ 965240 w 141"/>
                  <a:gd name="T1" fmla="*/ 393739 h 126"/>
                  <a:gd name="T2" fmla="*/ 936851 w 141"/>
                  <a:gd name="T3" fmla="*/ 284008 h 126"/>
                  <a:gd name="T4" fmla="*/ 816196 w 141"/>
                  <a:gd name="T5" fmla="*/ 232371 h 126"/>
                  <a:gd name="T6" fmla="*/ 752320 w 141"/>
                  <a:gd name="T7" fmla="*/ 193642 h 126"/>
                  <a:gd name="T8" fmla="*/ 702638 w 141"/>
                  <a:gd name="T9" fmla="*/ 90366 h 126"/>
                  <a:gd name="T10" fmla="*/ 596178 w 141"/>
                  <a:gd name="T11" fmla="*/ 51638 h 126"/>
                  <a:gd name="T12" fmla="*/ 496815 w 141"/>
                  <a:gd name="T13" fmla="*/ 12909 h 126"/>
                  <a:gd name="T14" fmla="*/ 432939 w 141"/>
                  <a:gd name="T15" fmla="*/ 6455 h 126"/>
                  <a:gd name="T16" fmla="*/ 397452 w 141"/>
                  <a:gd name="T17" fmla="*/ 51638 h 126"/>
                  <a:gd name="T18" fmla="*/ 390355 w 141"/>
                  <a:gd name="T19" fmla="*/ 129095 h 126"/>
                  <a:gd name="T20" fmla="*/ 347770 w 141"/>
                  <a:gd name="T21" fmla="*/ 213006 h 126"/>
                  <a:gd name="T22" fmla="*/ 269699 w 141"/>
                  <a:gd name="T23" fmla="*/ 258190 h 126"/>
                  <a:gd name="T24" fmla="*/ 234213 w 141"/>
                  <a:gd name="T25" fmla="*/ 290463 h 126"/>
                  <a:gd name="T26" fmla="*/ 227115 w 141"/>
                  <a:gd name="T27" fmla="*/ 309827 h 126"/>
                  <a:gd name="T28" fmla="*/ 177434 w 141"/>
                  <a:gd name="T29" fmla="*/ 322737 h 126"/>
                  <a:gd name="T30" fmla="*/ 149044 w 141"/>
                  <a:gd name="T31" fmla="*/ 367920 h 126"/>
                  <a:gd name="T32" fmla="*/ 99363 w 141"/>
                  <a:gd name="T33" fmla="*/ 387284 h 126"/>
                  <a:gd name="T34" fmla="*/ 63876 w 141"/>
                  <a:gd name="T35" fmla="*/ 413103 h 126"/>
                  <a:gd name="T36" fmla="*/ 28389 w 141"/>
                  <a:gd name="T37" fmla="*/ 522834 h 126"/>
                  <a:gd name="T38" fmla="*/ 42584 w 141"/>
                  <a:gd name="T39" fmla="*/ 548653 h 126"/>
                  <a:gd name="T40" fmla="*/ 70974 w 141"/>
                  <a:gd name="T41" fmla="*/ 593836 h 126"/>
                  <a:gd name="T42" fmla="*/ 92266 w 141"/>
                  <a:gd name="T43" fmla="*/ 664838 h 126"/>
                  <a:gd name="T44" fmla="*/ 56779 w 141"/>
                  <a:gd name="T45" fmla="*/ 781023 h 126"/>
                  <a:gd name="T46" fmla="*/ 120655 w 141"/>
                  <a:gd name="T47" fmla="*/ 813297 h 126"/>
                  <a:gd name="T48" fmla="*/ 163239 w 141"/>
                  <a:gd name="T49" fmla="*/ 806842 h 126"/>
                  <a:gd name="T50" fmla="*/ 198726 w 141"/>
                  <a:gd name="T51" fmla="*/ 800388 h 126"/>
                  <a:gd name="T52" fmla="*/ 255505 w 141"/>
                  <a:gd name="T53" fmla="*/ 793933 h 126"/>
                  <a:gd name="T54" fmla="*/ 312284 w 141"/>
                  <a:gd name="T55" fmla="*/ 813297 h 126"/>
                  <a:gd name="T56" fmla="*/ 383257 w 141"/>
                  <a:gd name="T57" fmla="*/ 768114 h 126"/>
                  <a:gd name="T58" fmla="*/ 418744 w 141"/>
                  <a:gd name="T59" fmla="*/ 722931 h 126"/>
                  <a:gd name="T60" fmla="*/ 475523 w 141"/>
                  <a:gd name="T61" fmla="*/ 671293 h 126"/>
                  <a:gd name="T62" fmla="*/ 518107 w 141"/>
                  <a:gd name="T63" fmla="*/ 677748 h 126"/>
                  <a:gd name="T64" fmla="*/ 603275 w 141"/>
                  <a:gd name="T65" fmla="*/ 613200 h 126"/>
                  <a:gd name="T66" fmla="*/ 667151 w 141"/>
                  <a:gd name="T67" fmla="*/ 600291 h 126"/>
                  <a:gd name="T68" fmla="*/ 723930 w 141"/>
                  <a:gd name="T69" fmla="*/ 587381 h 126"/>
                  <a:gd name="T70" fmla="*/ 787806 w 141"/>
                  <a:gd name="T71" fmla="*/ 568017 h 126"/>
                  <a:gd name="T72" fmla="*/ 837488 w 141"/>
                  <a:gd name="T73" fmla="*/ 555107 h 126"/>
                  <a:gd name="T74" fmla="*/ 872975 w 141"/>
                  <a:gd name="T75" fmla="*/ 555107 h 126"/>
                  <a:gd name="T76" fmla="*/ 993630 w 141"/>
                  <a:gd name="T77" fmla="*/ 509924 h 1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1" h="126">
                    <a:moveTo>
                      <a:pt x="137" y="64"/>
                    </a:moveTo>
                    <a:cubicBezTo>
                      <a:pt x="137" y="63"/>
                      <a:pt x="136" y="62"/>
                      <a:pt x="136" y="61"/>
                    </a:cubicBezTo>
                    <a:cubicBezTo>
                      <a:pt x="135" y="59"/>
                      <a:pt x="135" y="56"/>
                      <a:pt x="135" y="54"/>
                    </a:cubicBezTo>
                    <a:cubicBezTo>
                      <a:pt x="134" y="51"/>
                      <a:pt x="134" y="47"/>
                      <a:pt x="132" y="44"/>
                    </a:cubicBezTo>
                    <a:cubicBezTo>
                      <a:pt x="129" y="37"/>
                      <a:pt x="122" y="36"/>
                      <a:pt x="117" y="36"/>
                    </a:cubicBezTo>
                    <a:cubicBezTo>
                      <a:pt x="116" y="36"/>
                      <a:pt x="116" y="36"/>
                      <a:pt x="115" y="36"/>
                    </a:cubicBezTo>
                    <a:cubicBezTo>
                      <a:pt x="114" y="36"/>
                      <a:pt x="114" y="36"/>
                      <a:pt x="113" y="36"/>
                    </a:cubicBezTo>
                    <a:cubicBezTo>
                      <a:pt x="110" y="36"/>
                      <a:pt x="108" y="35"/>
                      <a:pt x="106" y="30"/>
                    </a:cubicBezTo>
                    <a:cubicBezTo>
                      <a:pt x="105" y="28"/>
                      <a:pt x="104" y="27"/>
                      <a:pt x="103" y="25"/>
                    </a:cubicBezTo>
                    <a:cubicBezTo>
                      <a:pt x="102" y="21"/>
                      <a:pt x="100" y="18"/>
                      <a:pt x="99" y="14"/>
                    </a:cubicBezTo>
                    <a:cubicBezTo>
                      <a:pt x="97" y="11"/>
                      <a:pt x="92" y="10"/>
                      <a:pt x="88" y="9"/>
                    </a:cubicBezTo>
                    <a:cubicBezTo>
                      <a:pt x="87" y="8"/>
                      <a:pt x="85" y="8"/>
                      <a:pt x="84" y="8"/>
                    </a:cubicBezTo>
                    <a:cubicBezTo>
                      <a:pt x="82" y="7"/>
                      <a:pt x="80" y="6"/>
                      <a:pt x="78" y="5"/>
                    </a:cubicBezTo>
                    <a:cubicBezTo>
                      <a:pt x="76" y="4"/>
                      <a:pt x="73" y="3"/>
                      <a:pt x="70" y="2"/>
                    </a:cubicBezTo>
                    <a:cubicBezTo>
                      <a:pt x="68" y="1"/>
                      <a:pt x="66" y="0"/>
                      <a:pt x="63" y="0"/>
                    </a:cubicBezTo>
                    <a:cubicBezTo>
                      <a:pt x="62" y="0"/>
                      <a:pt x="61" y="1"/>
                      <a:pt x="61" y="1"/>
                    </a:cubicBezTo>
                    <a:cubicBezTo>
                      <a:pt x="57" y="2"/>
                      <a:pt x="56" y="5"/>
                      <a:pt x="56" y="7"/>
                    </a:cubicBezTo>
                    <a:cubicBezTo>
                      <a:pt x="56" y="7"/>
                      <a:pt x="56" y="8"/>
                      <a:pt x="56" y="8"/>
                    </a:cubicBezTo>
                    <a:cubicBezTo>
                      <a:pt x="55" y="11"/>
                      <a:pt x="55" y="14"/>
                      <a:pt x="56" y="16"/>
                    </a:cubicBezTo>
                    <a:cubicBezTo>
                      <a:pt x="56" y="18"/>
                      <a:pt x="55" y="19"/>
                      <a:pt x="55" y="20"/>
                    </a:cubicBezTo>
                    <a:cubicBezTo>
                      <a:pt x="55" y="22"/>
                      <a:pt x="55" y="23"/>
                      <a:pt x="54" y="24"/>
                    </a:cubicBezTo>
                    <a:cubicBezTo>
                      <a:pt x="54" y="27"/>
                      <a:pt x="51" y="31"/>
                      <a:pt x="49" y="33"/>
                    </a:cubicBezTo>
                    <a:cubicBezTo>
                      <a:pt x="47" y="34"/>
                      <a:pt x="45" y="35"/>
                      <a:pt x="44" y="36"/>
                    </a:cubicBezTo>
                    <a:cubicBezTo>
                      <a:pt x="42" y="37"/>
                      <a:pt x="40" y="39"/>
                      <a:pt x="38" y="40"/>
                    </a:cubicBezTo>
                    <a:cubicBezTo>
                      <a:pt x="38" y="40"/>
                      <a:pt x="38" y="40"/>
                      <a:pt x="38" y="40"/>
                    </a:cubicBezTo>
                    <a:cubicBezTo>
                      <a:pt x="36" y="42"/>
                      <a:pt x="34" y="43"/>
                      <a:pt x="33" y="45"/>
                    </a:cubicBezTo>
                    <a:cubicBezTo>
                      <a:pt x="33" y="46"/>
                      <a:pt x="33" y="46"/>
                      <a:pt x="32" y="47"/>
                    </a:cubicBezTo>
                    <a:cubicBezTo>
                      <a:pt x="32" y="48"/>
                      <a:pt x="32" y="48"/>
                      <a:pt x="32" y="48"/>
                    </a:cubicBezTo>
                    <a:cubicBezTo>
                      <a:pt x="32" y="49"/>
                      <a:pt x="31" y="49"/>
                      <a:pt x="30" y="49"/>
                    </a:cubicBezTo>
                    <a:cubicBezTo>
                      <a:pt x="29" y="49"/>
                      <a:pt x="27" y="49"/>
                      <a:pt x="25" y="50"/>
                    </a:cubicBezTo>
                    <a:cubicBezTo>
                      <a:pt x="24" y="51"/>
                      <a:pt x="23" y="53"/>
                      <a:pt x="22" y="55"/>
                    </a:cubicBezTo>
                    <a:cubicBezTo>
                      <a:pt x="21" y="55"/>
                      <a:pt x="21" y="56"/>
                      <a:pt x="21" y="57"/>
                    </a:cubicBezTo>
                    <a:cubicBezTo>
                      <a:pt x="20" y="57"/>
                      <a:pt x="19" y="58"/>
                      <a:pt x="18" y="58"/>
                    </a:cubicBezTo>
                    <a:cubicBezTo>
                      <a:pt x="17" y="59"/>
                      <a:pt x="16" y="59"/>
                      <a:pt x="14" y="60"/>
                    </a:cubicBezTo>
                    <a:cubicBezTo>
                      <a:pt x="13" y="61"/>
                      <a:pt x="12" y="61"/>
                      <a:pt x="11" y="62"/>
                    </a:cubicBezTo>
                    <a:cubicBezTo>
                      <a:pt x="10" y="63"/>
                      <a:pt x="9" y="63"/>
                      <a:pt x="9" y="64"/>
                    </a:cubicBezTo>
                    <a:cubicBezTo>
                      <a:pt x="5" y="66"/>
                      <a:pt x="1" y="69"/>
                      <a:pt x="0" y="75"/>
                    </a:cubicBezTo>
                    <a:cubicBezTo>
                      <a:pt x="0" y="79"/>
                      <a:pt x="2" y="81"/>
                      <a:pt x="4" y="81"/>
                    </a:cubicBezTo>
                    <a:cubicBezTo>
                      <a:pt x="5" y="82"/>
                      <a:pt x="5" y="82"/>
                      <a:pt x="5" y="83"/>
                    </a:cubicBezTo>
                    <a:cubicBezTo>
                      <a:pt x="6" y="83"/>
                      <a:pt x="6" y="84"/>
                      <a:pt x="6" y="85"/>
                    </a:cubicBezTo>
                    <a:cubicBezTo>
                      <a:pt x="6" y="86"/>
                      <a:pt x="6" y="87"/>
                      <a:pt x="7" y="89"/>
                    </a:cubicBezTo>
                    <a:cubicBezTo>
                      <a:pt x="8" y="90"/>
                      <a:pt x="9" y="91"/>
                      <a:pt x="10" y="92"/>
                    </a:cubicBezTo>
                    <a:cubicBezTo>
                      <a:pt x="10" y="93"/>
                      <a:pt x="10" y="93"/>
                      <a:pt x="11" y="93"/>
                    </a:cubicBezTo>
                    <a:cubicBezTo>
                      <a:pt x="13" y="97"/>
                      <a:pt x="14" y="100"/>
                      <a:pt x="13" y="103"/>
                    </a:cubicBezTo>
                    <a:cubicBezTo>
                      <a:pt x="13" y="106"/>
                      <a:pt x="12" y="110"/>
                      <a:pt x="10" y="113"/>
                    </a:cubicBezTo>
                    <a:cubicBezTo>
                      <a:pt x="9" y="115"/>
                      <a:pt x="7" y="118"/>
                      <a:pt x="8" y="121"/>
                    </a:cubicBezTo>
                    <a:cubicBezTo>
                      <a:pt x="9" y="122"/>
                      <a:pt x="10" y="124"/>
                      <a:pt x="12" y="125"/>
                    </a:cubicBezTo>
                    <a:cubicBezTo>
                      <a:pt x="13" y="126"/>
                      <a:pt x="15" y="126"/>
                      <a:pt x="17" y="126"/>
                    </a:cubicBezTo>
                    <a:cubicBezTo>
                      <a:pt x="17" y="126"/>
                      <a:pt x="17" y="126"/>
                      <a:pt x="17" y="126"/>
                    </a:cubicBezTo>
                    <a:cubicBezTo>
                      <a:pt x="19" y="126"/>
                      <a:pt x="21" y="126"/>
                      <a:pt x="23" y="125"/>
                    </a:cubicBezTo>
                    <a:cubicBezTo>
                      <a:pt x="24" y="125"/>
                      <a:pt x="26" y="124"/>
                      <a:pt x="27" y="124"/>
                    </a:cubicBezTo>
                    <a:cubicBezTo>
                      <a:pt x="28" y="124"/>
                      <a:pt x="28" y="124"/>
                      <a:pt x="28" y="124"/>
                    </a:cubicBezTo>
                    <a:cubicBezTo>
                      <a:pt x="30" y="124"/>
                      <a:pt x="32" y="123"/>
                      <a:pt x="34" y="123"/>
                    </a:cubicBezTo>
                    <a:cubicBezTo>
                      <a:pt x="34" y="123"/>
                      <a:pt x="35" y="123"/>
                      <a:pt x="36" y="123"/>
                    </a:cubicBezTo>
                    <a:cubicBezTo>
                      <a:pt x="36" y="124"/>
                      <a:pt x="37" y="124"/>
                      <a:pt x="38" y="124"/>
                    </a:cubicBezTo>
                    <a:cubicBezTo>
                      <a:pt x="40" y="125"/>
                      <a:pt x="42" y="126"/>
                      <a:pt x="44" y="126"/>
                    </a:cubicBezTo>
                    <a:cubicBezTo>
                      <a:pt x="44" y="126"/>
                      <a:pt x="45" y="126"/>
                      <a:pt x="45" y="126"/>
                    </a:cubicBezTo>
                    <a:cubicBezTo>
                      <a:pt x="50" y="126"/>
                      <a:pt x="52" y="122"/>
                      <a:pt x="54" y="119"/>
                    </a:cubicBezTo>
                    <a:cubicBezTo>
                      <a:pt x="55" y="118"/>
                      <a:pt x="56" y="117"/>
                      <a:pt x="56" y="116"/>
                    </a:cubicBezTo>
                    <a:cubicBezTo>
                      <a:pt x="57" y="114"/>
                      <a:pt x="58" y="113"/>
                      <a:pt x="59" y="112"/>
                    </a:cubicBezTo>
                    <a:cubicBezTo>
                      <a:pt x="61" y="109"/>
                      <a:pt x="63" y="106"/>
                      <a:pt x="66" y="104"/>
                    </a:cubicBezTo>
                    <a:cubicBezTo>
                      <a:pt x="66" y="104"/>
                      <a:pt x="67" y="104"/>
                      <a:pt x="67" y="104"/>
                    </a:cubicBezTo>
                    <a:cubicBezTo>
                      <a:pt x="68" y="105"/>
                      <a:pt x="70" y="105"/>
                      <a:pt x="71" y="105"/>
                    </a:cubicBezTo>
                    <a:cubicBezTo>
                      <a:pt x="72" y="105"/>
                      <a:pt x="72" y="105"/>
                      <a:pt x="73" y="105"/>
                    </a:cubicBezTo>
                    <a:cubicBezTo>
                      <a:pt x="77" y="104"/>
                      <a:pt x="80" y="101"/>
                      <a:pt x="82" y="98"/>
                    </a:cubicBezTo>
                    <a:cubicBezTo>
                      <a:pt x="83" y="97"/>
                      <a:pt x="84" y="96"/>
                      <a:pt x="85" y="95"/>
                    </a:cubicBezTo>
                    <a:cubicBezTo>
                      <a:pt x="86" y="94"/>
                      <a:pt x="87" y="94"/>
                      <a:pt x="89" y="94"/>
                    </a:cubicBezTo>
                    <a:cubicBezTo>
                      <a:pt x="91" y="93"/>
                      <a:pt x="92" y="93"/>
                      <a:pt x="94" y="93"/>
                    </a:cubicBezTo>
                    <a:cubicBezTo>
                      <a:pt x="94" y="93"/>
                      <a:pt x="95" y="92"/>
                      <a:pt x="96" y="92"/>
                    </a:cubicBezTo>
                    <a:cubicBezTo>
                      <a:pt x="98" y="92"/>
                      <a:pt x="100" y="92"/>
                      <a:pt x="102" y="91"/>
                    </a:cubicBezTo>
                    <a:cubicBezTo>
                      <a:pt x="103" y="91"/>
                      <a:pt x="103" y="91"/>
                      <a:pt x="103" y="91"/>
                    </a:cubicBezTo>
                    <a:cubicBezTo>
                      <a:pt x="106" y="90"/>
                      <a:pt x="109" y="89"/>
                      <a:pt x="111" y="88"/>
                    </a:cubicBezTo>
                    <a:cubicBezTo>
                      <a:pt x="113" y="87"/>
                      <a:pt x="114" y="87"/>
                      <a:pt x="115" y="86"/>
                    </a:cubicBezTo>
                    <a:cubicBezTo>
                      <a:pt x="116" y="86"/>
                      <a:pt x="117" y="86"/>
                      <a:pt x="118" y="86"/>
                    </a:cubicBezTo>
                    <a:cubicBezTo>
                      <a:pt x="118" y="86"/>
                      <a:pt x="119" y="86"/>
                      <a:pt x="120" y="86"/>
                    </a:cubicBezTo>
                    <a:cubicBezTo>
                      <a:pt x="121" y="86"/>
                      <a:pt x="122" y="86"/>
                      <a:pt x="123" y="86"/>
                    </a:cubicBezTo>
                    <a:cubicBezTo>
                      <a:pt x="125" y="86"/>
                      <a:pt x="125" y="86"/>
                      <a:pt x="125" y="86"/>
                    </a:cubicBezTo>
                    <a:cubicBezTo>
                      <a:pt x="130" y="86"/>
                      <a:pt x="138" y="86"/>
                      <a:pt x="140" y="79"/>
                    </a:cubicBezTo>
                    <a:cubicBezTo>
                      <a:pt x="141" y="74"/>
                      <a:pt x="139" y="69"/>
                      <a:pt x="137" y="64"/>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1" name="Freeform 76">
                <a:extLst>
                  <a:ext uri="{FF2B5EF4-FFF2-40B4-BE49-F238E27FC236}">
                    <a16:creationId xmlns:a16="http://schemas.microsoft.com/office/drawing/2014/main" id="{BB93834F-829F-5CDE-7E5F-A3BDF66B7F56}"/>
                  </a:ext>
                </a:extLst>
              </p:cNvPr>
              <p:cNvSpPr>
                <a:spLocks/>
              </p:cNvSpPr>
              <p:nvPr/>
            </p:nvSpPr>
            <p:spPr bwMode="auto">
              <a:xfrm>
                <a:off x="16635654" y="6596304"/>
                <a:ext cx="877971" cy="755031"/>
              </a:xfrm>
              <a:custGeom>
                <a:avLst/>
                <a:gdLst>
                  <a:gd name="T0" fmla="*/ 821328 w 124"/>
                  <a:gd name="T1" fmla="*/ 464634 h 117"/>
                  <a:gd name="T2" fmla="*/ 757604 w 124"/>
                  <a:gd name="T3" fmla="*/ 432368 h 117"/>
                  <a:gd name="T4" fmla="*/ 715122 w 124"/>
                  <a:gd name="T5" fmla="*/ 438821 h 117"/>
                  <a:gd name="T6" fmla="*/ 693880 w 124"/>
                  <a:gd name="T7" fmla="*/ 425915 h 117"/>
                  <a:gd name="T8" fmla="*/ 672639 w 124"/>
                  <a:gd name="T9" fmla="*/ 387195 h 117"/>
                  <a:gd name="T10" fmla="*/ 580594 w 124"/>
                  <a:gd name="T11" fmla="*/ 296850 h 117"/>
                  <a:gd name="T12" fmla="*/ 552272 w 124"/>
                  <a:gd name="T13" fmla="*/ 290397 h 117"/>
                  <a:gd name="T14" fmla="*/ 531031 w 124"/>
                  <a:gd name="T15" fmla="*/ 283943 h 117"/>
                  <a:gd name="T16" fmla="*/ 509790 w 124"/>
                  <a:gd name="T17" fmla="*/ 264584 h 117"/>
                  <a:gd name="T18" fmla="*/ 410664 w 124"/>
                  <a:gd name="T19" fmla="*/ 200051 h 117"/>
                  <a:gd name="T20" fmla="*/ 368181 w 124"/>
                  <a:gd name="T21" fmla="*/ 180691 h 117"/>
                  <a:gd name="T22" fmla="*/ 311538 w 124"/>
                  <a:gd name="T23" fmla="*/ 141972 h 117"/>
                  <a:gd name="T24" fmla="*/ 276136 w 124"/>
                  <a:gd name="T25" fmla="*/ 161331 h 117"/>
                  <a:gd name="T26" fmla="*/ 261975 w 124"/>
                  <a:gd name="T27" fmla="*/ 129065 h 117"/>
                  <a:gd name="T28" fmla="*/ 283216 w 124"/>
                  <a:gd name="T29" fmla="*/ 135518 h 117"/>
                  <a:gd name="T30" fmla="*/ 297377 w 124"/>
                  <a:gd name="T31" fmla="*/ 51626 h 117"/>
                  <a:gd name="T32" fmla="*/ 290297 w 124"/>
                  <a:gd name="T33" fmla="*/ 38720 h 117"/>
                  <a:gd name="T34" fmla="*/ 205332 w 124"/>
                  <a:gd name="T35" fmla="*/ 38720 h 117"/>
                  <a:gd name="T36" fmla="*/ 191171 w 124"/>
                  <a:gd name="T37" fmla="*/ 38720 h 117"/>
                  <a:gd name="T38" fmla="*/ 113287 w 124"/>
                  <a:gd name="T39" fmla="*/ 148425 h 117"/>
                  <a:gd name="T40" fmla="*/ 106206 w 124"/>
                  <a:gd name="T41" fmla="*/ 251677 h 117"/>
                  <a:gd name="T42" fmla="*/ 106206 w 124"/>
                  <a:gd name="T43" fmla="*/ 458181 h 117"/>
                  <a:gd name="T44" fmla="*/ 70804 w 124"/>
                  <a:gd name="T45" fmla="*/ 522714 h 117"/>
                  <a:gd name="T46" fmla="*/ 14161 w 124"/>
                  <a:gd name="T47" fmla="*/ 645326 h 117"/>
                  <a:gd name="T48" fmla="*/ 148689 w 124"/>
                  <a:gd name="T49" fmla="*/ 632419 h 117"/>
                  <a:gd name="T50" fmla="*/ 191171 w 124"/>
                  <a:gd name="T51" fmla="*/ 613059 h 117"/>
                  <a:gd name="T52" fmla="*/ 205332 w 124"/>
                  <a:gd name="T53" fmla="*/ 664685 h 117"/>
                  <a:gd name="T54" fmla="*/ 212412 w 124"/>
                  <a:gd name="T55" fmla="*/ 729218 h 117"/>
                  <a:gd name="T56" fmla="*/ 325699 w 124"/>
                  <a:gd name="T57" fmla="*/ 722765 h 117"/>
                  <a:gd name="T58" fmla="*/ 368181 w 124"/>
                  <a:gd name="T59" fmla="*/ 684045 h 117"/>
                  <a:gd name="T60" fmla="*/ 396503 w 124"/>
                  <a:gd name="T61" fmla="*/ 632419 h 117"/>
                  <a:gd name="T62" fmla="*/ 467307 w 124"/>
                  <a:gd name="T63" fmla="*/ 535620 h 117"/>
                  <a:gd name="T64" fmla="*/ 474388 w 124"/>
                  <a:gd name="T65" fmla="*/ 496901 h 117"/>
                  <a:gd name="T66" fmla="*/ 502709 w 124"/>
                  <a:gd name="T67" fmla="*/ 490447 h 117"/>
                  <a:gd name="T68" fmla="*/ 509790 w 124"/>
                  <a:gd name="T69" fmla="*/ 509807 h 117"/>
                  <a:gd name="T70" fmla="*/ 538111 w 124"/>
                  <a:gd name="T71" fmla="*/ 529167 h 117"/>
                  <a:gd name="T72" fmla="*/ 573513 w 124"/>
                  <a:gd name="T73" fmla="*/ 522714 h 117"/>
                  <a:gd name="T74" fmla="*/ 580594 w 124"/>
                  <a:gd name="T75" fmla="*/ 522714 h 117"/>
                  <a:gd name="T76" fmla="*/ 566433 w 124"/>
                  <a:gd name="T77" fmla="*/ 567887 h 117"/>
                  <a:gd name="T78" fmla="*/ 637237 w 124"/>
                  <a:gd name="T79" fmla="*/ 587246 h 117"/>
                  <a:gd name="T80" fmla="*/ 679719 w 124"/>
                  <a:gd name="T81" fmla="*/ 600153 h 117"/>
                  <a:gd name="T82" fmla="*/ 743443 w 124"/>
                  <a:gd name="T83" fmla="*/ 619513 h 117"/>
                  <a:gd name="T84" fmla="*/ 877971 w 124"/>
                  <a:gd name="T85" fmla="*/ 516261 h 1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4" h="117">
                    <a:moveTo>
                      <a:pt x="120" y="75"/>
                    </a:moveTo>
                    <a:cubicBezTo>
                      <a:pt x="119" y="74"/>
                      <a:pt x="118" y="73"/>
                      <a:pt x="116" y="72"/>
                    </a:cubicBezTo>
                    <a:cubicBezTo>
                      <a:pt x="115" y="71"/>
                      <a:pt x="114" y="70"/>
                      <a:pt x="113" y="69"/>
                    </a:cubicBezTo>
                    <a:cubicBezTo>
                      <a:pt x="111" y="67"/>
                      <a:pt x="110" y="67"/>
                      <a:pt x="107" y="67"/>
                    </a:cubicBezTo>
                    <a:cubicBezTo>
                      <a:pt x="106" y="67"/>
                      <a:pt x="104" y="67"/>
                      <a:pt x="103" y="67"/>
                    </a:cubicBezTo>
                    <a:cubicBezTo>
                      <a:pt x="101" y="68"/>
                      <a:pt x="101" y="68"/>
                      <a:pt x="101" y="68"/>
                    </a:cubicBezTo>
                    <a:cubicBezTo>
                      <a:pt x="100" y="68"/>
                      <a:pt x="99" y="68"/>
                      <a:pt x="98" y="68"/>
                    </a:cubicBezTo>
                    <a:cubicBezTo>
                      <a:pt x="98" y="68"/>
                      <a:pt x="98" y="67"/>
                      <a:pt x="98" y="66"/>
                    </a:cubicBezTo>
                    <a:cubicBezTo>
                      <a:pt x="97" y="65"/>
                      <a:pt x="97" y="63"/>
                      <a:pt x="96" y="62"/>
                    </a:cubicBezTo>
                    <a:cubicBezTo>
                      <a:pt x="95" y="61"/>
                      <a:pt x="95" y="60"/>
                      <a:pt x="95" y="60"/>
                    </a:cubicBezTo>
                    <a:cubicBezTo>
                      <a:pt x="94" y="52"/>
                      <a:pt x="90" y="47"/>
                      <a:pt x="83" y="46"/>
                    </a:cubicBezTo>
                    <a:cubicBezTo>
                      <a:pt x="83" y="46"/>
                      <a:pt x="82" y="46"/>
                      <a:pt x="82" y="46"/>
                    </a:cubicBezTo>
                    <a:cubicBezTo>
                      <a:pt x="81" y="46"/>
                      <a:pt x="80" y="46"/>
                      <a:pt x="79" y="46"/>
                    </a:cubicBezTo>
                    <a:cubicBezTo>
                      <a:pt x="79" y="46"/>
                      <a:pt x="79" y="46"/>
                      <a:pt x="78" y="45"/>
                    </a:cubicBezTo>
                    <a:cubicBezTo>
                      <a:pt x="77" y="45"/>
                      <a:pt x="77" y="45"/>
                      <a:pt x="76" y="44"/>
                    </a:cubicBezTo>
                    <a:cubicBezTo>
                      <a:pt x="75" y="44"/>
                      <a:pt x="75" y="44"/>
                      <a:pt x="75" y="44"/>
                    </a:cubicBezTo>
                    <a:cubicBezTo>
                      <a:pt x="73" y="44"/>
                      <a:pt x="73" y="44"/>
                      <a:pt x="73" y="43"/>
                    </a:cubicBezTo>
                    <a:cubicBezTo>
                      <a:pt x="72" y="43"/>
                      <a:pt x="72" y="42"/>
                      <a:pt x="72" y="41"/>
                    </a:cubicBezTo>
                    <a:cubicBezTo>
                      <a:pt x="71" y="40"/>
                      <a:pt x="71" y="38"/>
                      <a:pt x="69" y="37"/>
                    </a:cubicBezTo>
                    <a:cubicBezTo>
                      <a:pt x="68" y="36"/>
                      <a:pt x="64" y="32"/>
                      <a:pt x="58" y="31"/>
                    </a:cubicBezTo>
                    <a:cubicBezTo>
                      <a:pt x="56" y="31"/>
                      <a:pt x="55" y="31"/>
                      <a:pt x="53" y="29"/>
                    </a:cubicBezTo>
                    <a:cubicBezTo>
                      <a:pt x="53" y="28"/>
                      <a:pt x="53" y="28"/>
                      <a:pt x="52" y="28"/>
                    </a:cubicBezTo>
                    <a:cubicBezTo>
                      <a:pt x="51" y="25"/>
                      <a:pt x="49" y="22"/>
                      <a:pt x="45" y="22"/>
                    </a:cubicBezTo>
                    <a:cubicBezTo>
                      <a:pt x="44" y="22"/>
                      <a:pt x="44" y="22"/>
                      <a:pt x="44" y="22"/>
                    </a:cubicBezTo>
                    <a:cubicBezTo>
                      <a:pt x="42" y="22"/>
                      <a:pt x="40" y="24"/>
                      <a:pt x="40" y="24"/>
                    </a:cubicBezTo>
                    <a:cubicBezTo>
                      <a:pt x="39" y="25"/>
                      <a:pt x="39" y="25"/>
                      <a:pt x="39" y="25"/>
                    </a:cubicBezTo>
                    <a:cubicBezTo>
                      <a:pt x="39" y="25"/>
                      <a:pt x="38" y="25"/>
                      <a:pt x="38" y="25"/>
                    </a:cubicBezTo>
                    <a:cubicBezTo>
                      <a:pt x="38" y="25"/>
                      <a:pt x="37" y="22"/>
                      <a:pt x="37" y="20"/>
                    </a:cubicBezTo>
                    <a:cubicBezTo>
                      <a:pt x="38" y="20"/>
                      <a:pt x="39" y="21"/>
                      <a:pt x="40" y="21"/>
                    </a:cubicBezTo>
                    <a:cubicBezTo>
                      <a:pt x="40" y="21"/>
                      <a:pt x="40" y="21"/>
                      <a:pt x="40" y="21"/>
                    </a:cubicBezTo>
                    <a:cubicBezTo>
                      <a:pt x="42" y="21"/>
                      <a:pt x="43" y="20"/>
                      <a:pt x="44" y="19"/>
                    </a:cubicBezTo>
                    <a:cubicBezTo>
                      <a:pt x="48" y="15"/>
                      <a:pt x="43" y="10"/>
                      <a:pt x="42" y="8"/>
                    </a:cubicBezTo>
                    <a:cubicBezTo>
                      <a:pt x="41" y="7"/>
                      <a:pt x="41" y="7"/>
                      <a:pt x="41" y="7"/>
                    </a:cubicBezTo>
                    <a:cubicBezTo>
                      <a:pt x="41" y="7"/>
                      <a:pt x="41" y="6"/>
                      <a:pt x="41" y="6"/>
                    </a:cubicBezTo>
                    <a:cubicBezTo>
                      <a:pt x="40" y="4"/>
                      <a:pt x="39" y="0"/>
                      <a:pt x="35" y="0"/>
                    </a:cubicBezTo>
                    <a:cubicBezTo>
                      <a:pt x="31" y="0"/>
                      <a:pt x="29" y="3"/>
                      <a:pt x="29" y="6"/>
                    </a:cubicBezTo>
                    <a:cubicBezTo>
                      <a:pt x="29" y="6"/>
                      <a:pt x="29" y="6"/>
                      <a:pt x="29" y="6"/>
                    </a:cubicBezTo>
                    <a:cubicBezTo>
                      <a:pt x="28" y="6"/>
                      <a:pt x="28" y="6"/>
                      <a:pt x="27" y="6"/>
                    </a:cubicBezTo>
                    <a:cubicBezTo>
                      <a:pt x="26" y="6"/>
                      <a:pt x="24" y="7"/>
                      <a:pt x="23" y="7"/>
                    </a:cubicBezTo>
                    <a:cubicBezTo>
                      <a:pt x="16" y="11"/>
                      <a:pt x="16" y="19"/>
                      <a:pt x="16" y="23"/>
                    </a:cubicBezTo>
                    <a:cubicBezTo>
                      <a:pt x="16" y="25"/>
                      <a:pt x="16" y="28"/>
                      <a:pt x="16" y="30"/>
                    </a:cubicBezTo>
                    <a:cubicBezTo>
                      <a:pt x="16" y="33"/>
                      <a:pt x="16" y="36"/>
                      <a:pt x="15" y="39"/>
                    </a:cubicBezTo>
                    <a:cubicBezTo>
                      <a:pt x="15" y="45"/>
                      <a:pt x="15" y="49"/>
                      <a:pt x="14" y="54"/>
                    </a:cubicBezTo>
                    <a:cubicBezTo>
                      <a:pt x="13" y="60"/>
                      <a:pt x="13" y="66"/>
                      <a:pt x="15" y="71"/>
                    </a:cubicBezTo>
                    <a:cubicBezTo>
                      <a:pt x="16" y="76"/>
                      <a:pt x="16" y="78"/>
                      <a:pt x="13" y="80"/>
                    </a:cubicBezTo>
                    <a:cubicBezTo>
                      <a:pt x="12" y="80"/>
                      <a:pt x="11" y="81"/>
                      <a:pt x="10" y="81"/>
                    </a:cubicBezTo>
                    <a:cubicBezTo>
                      <a:pt x="6" y="84"/>
                      <a:pt x="1" y="87"/>
                      <a:pt x="0" y="94"/>
                    </a:cubicBezTo>
                    <a:cubicBezTo>
                      <a:pt x="0" y="96"/>
                      <a:pt x="1" y="99"/>
                      <a:pt x="2" y="100"/>
                    </a:cubicBezTo>
                    <a:cubicBezTo>
                      <a:pt x="3" y="101"/>
                      <a:pt x="5" y="102"/>
                      <a:pt x="7" y="102"/>
                    </a:cubicBezTo>
                    <a:cubicBezTo>
                      <a:pt x="12" y="102"/>
                      <a:pt x="17" y="100"/>
                      <a:pt x="21" y="98"/>
                    </a:cubicBezTo>
                    <a:cubicBezTo>
                      <a:pt x="23" y="97"/>
                      <a:pt x="25" y="96"/>
                      <a:pt x="26" y="95"/>
                    </a:cubicBezTo>
                    <a:cubicBezTo>
                      <a:pt x="27" y="95"/>
                      <a:pt x="27" y="95"/>
                      <a:pt x="27" y="95"/>
                    </a:cubicBezTo>
                    <a:cubicBezTo>
                      <a:pt x="27" y="95"/>
                      <a:pt x="27" y="95"/>
                      <a:pt x="27" y="96"/>
                    </a:cubicBezTo>
                    <a:cubicBezTo>
                      <a:pt x="29" y="98"/>
                      <a:pt x="29" y="101"/>
                      <a:pt x="29" y="103"/>
                    </a:cubicBezTo>
                    <a:cubicBezTo>
                      <a:pt x="29" y="104"/>
                      <a:pt x="29" y="105"/>
                      <a:pt x="29" y="105"/>
                    </a:cubicBezTo>
                    <a:cubicBezTo>
                      <a:pt x="29" y="108"/>
                      <a:pt x="29" y="110"/>
                      <a:pt x="30" y="113"/>
                    </a:cubicBezTo>
                    <a:cubicBezTo>
                      <a:pt x="32" y="117"/>
                      <a:pt x="35" y="117"/>
                      <a:pt x="36" y="117"/>
                    </a:cubicBezTo>
                    <a:cubicBezTo>
                      <a:pt x="40" y="117"/>
                      <a:pt x="43" y="114"/>
                      <a:pt x="46" y="112"/>
                    </a:cubicBezTo>
                    <a:cubicBezTo>
                      <a:pt x="47" y="111"/>
                      <a:pt x="47" y="111"/>
                      <a:pt x="47" y="111"/>
                    </a:cubicBezTo>
                    <a:cubicBezTo>
                      <a:pt x="49" y="109"/>
                      <a:pt x="51" y="108"/>
                      <a:pt x="52" y="106"/>
                    </a:cubicBezTo>
                    <a:cubicBezTo>
                      <a:pt x="53" y="104"/>
                      <a:pt x="54" y="102"/>
                      <a:pt x="54" y="101"/>
                    </a:cubicBezTo>
                    <a:cubicBezTo>
                      <a:pt x="55" y="100"/>
                      <a:pt x="55" y="99"/>
                      <a:pt x="56" y="98"/>
                    </a:cubicBezTo>
                    <a:cubicBezTo>
                      <a:pt x="56" y="96"/>
                      <a:pt x="58" y="95"/>
                      <a:pt x="60" y="93"/>
                    </a:cubicBezTo>
                    <a:cubicBezTo>
                      <a:pt x="62" y="91"/>
                      <a:pt x="65" y="88"/>
                      <a:pt x="66" y="83"/>
                    </a:cubicBezTo>
                    <a:cubicBezTo>
                      <a:pt x="66" y="82"/>
                      <a:pt x="66" y="82"/>
                      <a:pt x="66" y="81"/>
                    </a:cubicBezTo>
                    <a:cubicBezTo>
                      <a:pt x="66" y="79"/>
                      <a:pt x="66" y="78"/>
                      <a:pt x="67" y="77"/>
                    </a:cubicBezTo>
                    <a:cubicBezTo>
                      <a:pt x="68" y="76"/>
                      <a:pt x="69" y="75"/>
                      <a:pt x="71" y="75"/>
                    </a:cubicBezTo>
                    <a:cubicBezTo>
                      <a:pt x="71" y="75"/>
                      <a:pt x="71" y="76"/>
                      <a:pt x="71" y="76"/>
                    </a:cubicBezTo>
                    <a:cubicBezTo>
                      <a:pt x="71" y="77"/>
                      <a:pt x="72" y="78"/>
                      <a:pt x="72" y="78"/>
                    </a:cubicBezTo>
                    <a:cubicBezTo>
                      <a:pt x="72" y="78"/>
                      <a:pt x="72" y="79"/>
                      <a:pt x="72" y="79"/>
                    </a:cubicBezTo>
                    <a:cubicBezTo>
                      <a:pt x="72" y="82"/>
                      <a:pt x="72" y="82"/>
                      <a:pt x="72" y="82"/>
                    </a:cubicBezTo>
                    <a:cubicBezTo>
                      <a:pt x="76" y="82"/>
                      <a:pt x="76" y="82"/>
                      <a:pt x="76" y="82"/>
                    </a:cubicBezTo>
                    <a:cubicBezTo>
                      <a:pt x="77" y="82"/>
                      <a:pt x="77" y="82"/>
                      <a:pt x="77" y="82"/>
                    </a:cubicBezTo>
                    <a:cubicBezTo>
                      <a:pt x="78" y="81"/>
                      <a:pt x="80" y="81"/>
                      <a:pt x="81" y="81"/>
                    </a:cubicBezTo>
                    <a:cubicBezTo>
                      <a:pt x="82" y="81"/>
                      <a:pt x="82" y="81"/>
                      <a:pt x="82" y="81"/>
                    </a:cubicBezTo>
                    <a:cubicBezTo>
                      <a:pt x="82" y="81"/>
                      <a:pt x="82" y="81"/>
                      <a:pt x="82" y="81"/>
                    </a:cubicBezTo>
                    <a:cubicBezTo>
                      <a:pt x="82" y="81"/>
                      <a:pt x="82" y="82"/>
                      <a:pt x="81" y="83"/>
                    </a:cubicBezTo>
                    <a:cubicBezTo>
                      <a:pt x="81" y="84"/>
                      <a:pt x="80" y="86"/>
                      <a:pt x="80" y="88"/>
                    </a:cubicBezTo>
                    <a:cubicBezTo>
                      <a:pt x="81" y="90"/>
                      <a:pt x="82" y="92"/>
                      <a:pt x="86" y="92"/>
                    </a:cubicBezTo>
                    <a:cubicBezTo>
                      <a:pt x="87" y="92"/>
                      <a:pt x="89" y="92"/>
                      <a:pt x="90" y="91"/>
                    </a:cubicBezTo>
                    <a:cubicBezTo>
                      <a:pt x="90" y="91"/>
                      <a:pt x="91" y="91"/>
                      <a:pt x="91" y="91"/>
                    </a:cubicBezTo>
                    <a:cubicBezTo>
                      <a:pt x="93" y="91"/>
                      <a:pt x="94" y="92"/>
                      <a:pt x="96" y="93"/>
                    </a:cubicBezTo>
                    <a:cubicBezTo>
                      <a:pt x="97" y="93"/>
                      <a:pt x="98" y="94"/>
                      <a:pt x="99" y="94"/>
                    </a:cubicBezTo>
                    <a:cubicBezTo>
                      <a:pt x="101" y="95"/>
                      <a:pt x="103" y="96"/>
                      <a:pt x="105" y="96"/>
                    </a:cubicBezTo>
                    <a:cubicBezTo>
                      <a:pt x="112" y="96"/>
                      <a:pt x="117" y="90"/>
                      <a:pt x="121" y="86"/>
                    </a:cubicBezTo>
                    <a:cubicBezTo>
                      <a:pt x="122" y="84"/>
                      <a:pt x="124" y="82"/>
                      <a:pt x="124" y="80"/>
                    </a:cubicBezTo>
                    <a:cubicBezTo>
                      <a:pt x="123" y="78"/>
                      <a:pt x="122" y="76"/>
                      <a:pt x="120" y="75"/>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2" name="Freeform 77">
                <a:extLst>
                  <a:ext uri="{FF2B5EF4-FFF2-40B4-BE49-F238E27FC236}">
                    <a16:creationId xmlns:a16="http://schemas.microsoft.com/office/drawing/2014/main" id="{191BE797-BE60-B37A-D87E-7850A5F29294}"/>
                  </a:ext>
                </a:extLst>
              </p:cNvPr>
              <p:cNvSpPr>
                <a:spLocks/>
              </p:cNvSpPr>
              <p:nvPr/>
            </p:nvSpPr>
            <p:spPr bwMode="auto">
              <a:xfrm>
                <a:off x="16918526" y="6564743"/>
                <a:ext cx="192140" cy="148093"/>
              </a:xfrm>
              <a:custGeom>
                <a:avLst/>
                <a:gdLst>
                  <a:gd name="T0" fmla="*/ 42698 w 27"/>
                  <a:gd name="T1" fmla="*/ 90144 h 23"/>
                  <a:gd name="T2" fmla="*/ 42698 w 27"/>
                  <a:gd name="T3" fmla="*/ 96582 h 23"/>
                  <a:gd name="T4" fmla="*/ 71163 w 27"/>
                  <a:gd name="T5" fmla="*/ 128777 h 23"/>
                  <a:gd name="T6" fmla="*/ 78279 w 27"/>
                  <a:gd name="T7" fmla="*/ 135215 h 23"/>
                  <a:gd name="T8" fmla="*/ 120977 w 27"/>
                  <a:gd name="T9" fmla="*/ 148093 h 23"/>
                  <a:gd name="T10" fmla="*/ 128093 w 27"/>
                  <a:gd name="T11" fmla="*/ 148093 h 23"/>
                  <a:gd name="T12" fmla="*/ 135210 w 27"/>
                  <a:gd name="T13" fmla="*/ 148093 h 23"/>
                  <a:gd name="T14" fmla="*/ 192140 w 27"/>
                  <a:gd name="T15" fmla="*/ 115899 h 23"/>
                  <a:gd name="T16" fmla="*/ 192140 w 27"/>
                  <a:gd name="T17" fmla="*/ 96582 h 23"/>
                  <a:gd name="T18" fmla="*/ 170791 w 27"/>
                  <a:gd name="T19" fmla="*/ 96582 h 23"/>
                  <a:gd name="T20" fmla="*/ 163675 w 27"/>
                  <a:gd name="T21" fmla="*/ 90144 h 23"/>
                  <a:gd name="T22" fmla="*/ 149442 w 27"/>
                  <a:gd name="T23" fmla="*/ 83705 h 23"/>
                  <a:gd name="T24" fmla="*/ 135210 w 27"/>
                  <a:gd name="T25" fmla="*/ 83705 h 23"/>
                  <a:gd name="T26" fmla="*/ 135210 w 27"/>
                  <a:gd name="T27" fmla="*/ 83705 h 23"/>
                  <a:gd name="T28" fmla="*/ 128093 w 27"/>
                  <a:gd name="T29" fmla="*/ 77266 h 23"/>
                  <a:gd name="T30" fmla="*/ 128093 w 27"/>
                  <a:gd name="T31" fmla="*/ 64388 h 23"/>
                  <a:gd name="T32" fmla="*/ 106744 w 27"/>
                  <a:gd name="T33" fmla="*/ 38633 h 23"/>
                  <a:gd name="T34" fmla="*/ 99628 w 27"/>
                  <a:gd name="T35" fmla="*/ 38633 h 23"/>
                  <a:gd name="T36" fmla="*/ 92512 w 27"/>
                  <a:gd name="T37" fmla="*/ 25755 h 23"/>
                  <a:gd name="T38" fmla="*/ 42698 w 27"/>
                  <a:gd name="T39" fmla="*/ 0 h 23"/>
                  <a:gd name="T40" fmla="*/ 28465 w 27"/>
                  <a:gd name="T41" fmla="*/ 0 h 23"/>
                  <a:gd name="T42" fmla="*/ 7116 w 27"/>
                  <a:gd name="T43" fmla="*/ 19316 h 23"/>
                  <a:gd name="T44" fmla="*/ 35581 w 27"/>
                  <a:gd name="T45" fmla="*/ 83705 h 23"/>
                  <a:gd name="T46" fmla="*/ 42698 w 27"/>
                  <a:gd name="T47" fmla="*/ 90144 h 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3">
                    <a:moveTo>
                      <a:pt x="6" y="14"/>
                    </a:moveTo>
                    <a:cubicBezTo>
                      <a:pt x="6" y="14"/>
                      <a:pt x="6" y="15"/>
                      <a:pt x="6" y="15"/>
                    </a:cubicBezTo>
                    <a:cubicBezTo>
                      <a:pt x="6" y="17"/>
                      <a:pt x="7" y="19"/>
                      <a:pt x="10" y="20"/>
                    </a:cubicBezTo>
                    <a:cubicBezTo>
                      <a:pt x="11" y="21"/>
                      <a:pt x="11" y="21"/>
                      <a:pt x="11" y="21"/>
                    </a:cubicBezTo>
                    <a:cubicBezTo>
                      <a:pt x="12" y="22"/>
                      <a:pt x="14" y="23"/>
                      <a:pt x="17" y="23"/>
                    </a:cubicBezTo>
                    <a:cubicBezTo>
                      <a:pt x="17" y="23"/>
                      <a:pt x="18" y="23"/>
                      <a:pt x="18" y="23"/>
                    </a:cubicBezTo>
                    <a:cubicBezTo>
                      <a:pt x="18" y="23"/>
                      <a:pt x="19" y="23"/>
                      <a:pt x="19" y="23"/>
                    </a:cubicBezTo>
                    <a:cubicBezTo>
                      <a:pt x="21" y="23"/>
                      <a:pt x="27" y="22"/>
                      <a:pt x="27" y="18"/>
                    </a:cubicBezTo>
                    <a:cubicBezTo>
                      <a:pt x="27" y="15"/>
                      <a:pt x="27" y="15"/>
                      <a:pt x="27" y="15"/>
                    </a:cubicBezTo>
                    <a:cubicBezTo>
                      <a:pt x="24" y="15"/>
                      <a:pt x="24" y="15"/>
                      <a:pt x="24" y="15"/>
                    </a:cubicBezTo>
                    <a:cubicBezTo>
                      <a:pt x="24" y="15"/>
                      <a:pt x="23" y="14"/>
                      <a:pt x="23" y="14"/>
                    </a:cubicBezTo>
                    <a:cubicBezTo>
                      <a:pt x="22" y="14"/>
                      <a:pt x="22" y="13"/>
                      <a:pt x="21" y="13"/>
                    </a:cubicBezTo>
                    <a:cubicBezTo>
                      <a:pt x="20" y="13"/>
                      <a:pt x="19" y="13"/>
                      <a:pt x="19" y="13"/>
                    </a:cubicBezTo>
                    <a:cubicBezTo>
                      <a:pt x="19" y="13"/>
                      <a:pt x="19" y="13"/>
                      <a:pt x="19" y="13"/>
                    </a:cubicBezTo>
                    <a:cubicBezTo>
                      <a:pt x="19" y="12"/>
                      <a:pt x="18" y="12"/>
                      <a:pt x="18" y="12"/>
                    </a:cubicBezTo>
                    <a:cubicBezTo>
                      <a:pt x="18" y="11"/>
                      <a:pt x="18" y="10"/>
                      <a:pt x="18" y="10"/>
                    </a:cubicBezTo>
                    <a:cubicBezTo>
                      <a:pt x="17" y="8"/>
                      <a:pt x="16" y="7"/>
                      <a:pt x="15" y="6"/>
                    </a:cubicBezTo>
                    <a:cubicBezTo>
                      <a:pt x="14" y="6"/>
                      <a:pt x="14" y="6"/>
                      <a:pt x="14" y="6"/>
                    </a:cubicBezTo>
                    <a:cubicBezTo>
                      <a:pt x="14" y="6"/>
                      <a:pt x="13" y="5"/>
                      <a:pt x="13" y="4"/>
                    </a:cubicBezTo>
                    <a:cubicBezTo>
                      <a:pt x="11" y="2"/>
                      <a:pt x="9" y="0"/>
                      <a:pt x="6" y="0"/>
                    </a:cubicBezTo>
                    <a:cubicBezTo>
                      <a:pt x="5" y="0"/>
                      <a:pt x="5" y="0"/>
                      <a:pt x="4" y="0"/>
                    </a:cubicBezTo>
                    <a:cubicBezTo>
                      <a:pt x="3" y="1"/>
                      <a:pt x="1" y="2"/>
                      <a:pt x="1" y="3"/>
                    </a:cubicBezTo>
                    <a:cubicBezTo>
                      <a:pt x="0" y="7"/>
                      <a:pt x="3" y="10"/>
                      <a:pt x="5" y="13"/>
                    </a:cubicBezTo>
                    <a:cubicBezTo>
                      <a:pt x="5" y="13"/>
                      <a:pt x="5" y="13"/>
                      <a:pt x="6" y="14"/>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3" name="Freeform 78">
                <a:extLst>
                  <a:ext uri="{FF2B5EF4-FFF2-40B4-BE49-F238E27FC236}">
                    <a16:creationId xmlns:a16="http://schemas.microsoft.com/office/drawing/2014/main" id="{E2EBE0E4-07DC-85CA-35D0-9DFA242AACA0}"/>
                  </a:ext>
                </a:extLst>
              </p:cNvPr>
              <p:cNvSpPr>
                <a:spLocks/>
              </p:cNvSpPr>
              <p:nvPr/>
            </p:nvSpPr>
            <p:spPr bwMode="auto">
              <a:xfrm>
                <a:off x="17521631" y="5649481"/>
                <a:ext cx="112081" cy="116532"/>
              </a:xfrm>
              <a:custGeom>
                <a:avLst/>
                <a:gdLst>
                  <a:gd name="T0" fmla="*/ 112081 w 16"/>
                  <a:gd name="T1" fmla="*/ 38844 h 18"/>
                  <a:gd name="T2" fmla="*/ 77056 w 16"/>
                  <a:gd name="T3" fmla="*/ 6474 h 18"/>
                  <a:gd name="T4" fmla="*/ 49035 w 16"/>
                  <a:gd name="T5" fmla="*/ 0 h 18"/>
                  <a:gd name="T6" fmla="*/ 7005 w 16"/>
                  <a:gd name="T7" fmla="*/ 32370 h 18"/>
                  <a:gd name="T8" fmla="*/ 14010 w 16"/>
                  <a:gd name="T9" fmla="*/ 84162 h 18"/>
                  <a:gd name="T10" fmla="*/ 21015 w 16"/>
                  <a:gd name="T11" fmla="*/ 90636 h 18"/>
                  <a:gd name="T12" fmla="*/ 56041 w 16"/>
                  <a:gd name="T13" fmla="*/ 116532 h 18"/>
                  <a:gd name="T14" fmla="*/ 70051 w 16"/>
                  <a:gd name="T15" fmla="*/ 116532 h 18"/>
                  <a:gd name="T16" fmla="*/ 98071 w 16"/>
                  <a:gd name="T17" fmla="*/ 77688 h 18"/>
                  <a:gd name="T18" fmla="*/ 105076 w 16"/>
                  <a:gd name="T19" fmla="*/ 71214 h 18"/>
                  <a:gd name="T20" fmla="*/ 112081 w 16"/>
                  <a:gd name="T21" fmla="*/ 3884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 h="18">
                    <a:moveTo>
                      <a:pt x="16" y="6"/>
                    </a:moveTo>
                    <a:cubicBezTo>
                      <a:pt x="15" y="4"/>
                      <a:pt x="13" y="2"/>
                      <a:pt x="11" y="1"/>
                    </a:cubicBezTo>
                    <a:cubicBezTo>
                      <a:pt x="10" y="1"/>
                      <a:pt x="9" y="0"/>
                      <a:pt x="7" y="0"/>
                    </a:cubicBezTo>
                    <a:cubicBezTo>
                      <a:pt x="6" y="0"/>
                      <a:pt x="3" y="1"/>
                      <a:pt x="1" y="5"/>
                    </a:cubicBezTo>
                    <a:cubicBezTo>
                      <a:pt x="0" y="8"/>
                      <a:pt x="0" y="10"/>
                      <a:pt x="2" y="13"/>
                    </a:cubicBezTo>
                    <a:cubicBezTo>
                      <a:pt x="3" y="13"/>
                      <a:pt x="3" y="14"/>
                      <a:pt x="3" y="14"/>
                    </a:cubicBezTo>
                    <a:cubicBezTo>
                      <a:pt x="3" y="15"/>
                      <a:pt x="5" y="18"/>
                      <a:pt x="8" y="18"/>
                    </a:cubicBezTo>
                    <a:cubicBezTo>
                      <a:pt x="8" y="18"/>
                      <a:pt x="9" y="18"/>
                      <a:pt x="10" y="18"/>
                    </a:cubicBezTo>
                    <a:cubicBezTo>
                      <a:pt x="12" y="17"/>
                      <a:pt x="13" y="14"/>
                      <a:pt x="14" y="12"/>
                    </a:cubicBezTo>
                    <a:cubicBezTo>
                      <a:pt x="14" y="12"/>
                      <a:pt x="14" y="11"/>
                      <a:pt x="15" y="11"/>
                    </a:cubicBezTo>
                    <a:cubicBezTo>
                      <a:pt x="16" y="9"/>
                      <a:pt x="16" y="8"/>
                      <a:pt x="16" y="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4" name="Freeform 79">
                <a:extLst>
                  <a:ext uri="{FF2B5EF4-FFF2-40B4-BE49-F238E27FC236}">
                    <a16:creationId xmlns:a16="http://schemas.microsoft.com/office/drawing/2014/main" id="{05BB5A2C-FA37-E510-E61A-D87F215B4128}"/>
                  </a:ext>
                </a:extLst>
              </p:cNvPr>
              <p:cNvSpPr>
                <a:spLocks/>
              </p:cNvSpPr>
              <p:nvPr/>
            </p:nvSpPr>
            <p:spPr bwMode="auto">
              <a:xfrm>
                <a:off x="17342834" y="5603354"/>
                <a:ext cx="157448" cy="264625"/>
              </a:xfrm>
              <a:custGeom>
                <a:avLst/>
                <a:gdLst>
                  <a:gd name="T0" fmla="*/ 128821 w 22"/>
                  <a:gd name="T1" fmla="*/ 161357 h 41"/>
                  <a:gd name="T2" fmla="*/ 135978 w 22"/>
                  <a:gd name="T3" fmla="*/ 154902 h 41"/>
                  <a:gd name="T4" fmla="*/ 135978 w 22"/>
                  <a:gd name="T5" fmla="*/ 116177 h 41"/>
                  <a:gd name="T6" fmla="*/ 100194 w 22"/>
                  <a:gd name="T7" fmla="*/ 96814 h 41"/>
                  <a:gd name="T8" fmla="*/ 107351 w 22"/>
                  <a:gd name="T9" fmla="*/ 90360 h 41"/>
                  <a:gd name="T10" fmla="*/ 114508 w 22"/>
                  <a:gd name="T11" fmla="*/ 83905 h 41"/>
                  <a:gd name="T12" fmla="*/ 143135 w 22"/>
                  <a:gd name="T13" fmla="*/ 58088 h 41"/>
                  <a:gd name="T14" fmla="*/ 150291 w 22"/>
                  <a:gd name="T15" fmla="*/ 25817 h 41"/>
                  <a:gd name="T16" fmla="*/ 114508 w 22"/>
                  <a:gd name="T17" fmla="*/ 0 h 41"/>
                  <a:gd name="T18" fmla="*/ 107351 w 22"/>
                  <a:gd name="T19" fmla="*/ 0 h 41"/>
                  <a:gd name="T20" fmla="*/ 57254 w 22"/>
                  <a:gd name="T21" fmla="*/ 32271 h 41"/>
                  <a:gd name="T22" fmla="*/ 57254 w 22"/>
                  <a:gd name="T23" fmla="*/ 32271 h 41"/>
                  <a:gd name="T24" fmla="*/ 42940 w 22"/>
                  <a:gd name="T25" fmla="*/ 83905 h 41"/>
                  <a:gd name="T26" fmla="*/ 64411 w 22"/>
                  <a:gd name="T27" fmla="*/ 103268 h 41"/>
                  <a:gd name="T28" fmla="*/ 50097 w 22"/>
                  <a:gd name="T29" fmla="*/ 129085 h 41"/>
                  <a:gd name="T30" fmla="*/ 50097 w 22"/>
                  <a:gd name="T31" fmla="*/ 141994 h 41"/>
                  <a:gd name="T32" fmla="*/ 50097 w 22"/>
                  <a:gd name="T33" fmla="*/ 141994 h 41"/>
                  <a:gd name="T34" fmla="*/ 35784 w 22"/>
                  <a:gd name="T35" fmla="*/ 174265 h 41"/>
                  <a:gd name="T36" fmla="*/ 35784 w 22"/>
                  <a:gd name="T37" fmla="*/ 174265 h 41"/>
                  <a:gd name="T38" fmla="*/ 0 w 22"/>
                  <a:gd name="T39" fmla="*/ 238808 h 41"/>
                  <a:gd name="T40" fmla="*/ 21470 w 22"/>
                  <a:gd name="T41" fmla="*/ 264625 h 41"/>
                  <a:gd name="T42" fmla="*/ 42940 w 22"/>
                  <a:gd name="T43" fmla="*/ 264625 h 41"/>
                  <a:gd name="T44" fmla="*/ 42940 w 22"/>
                  <a:gd name="T45" fmla="*/ 264625 h 41"/>
                  <a:gd name="T46" fmla="*/ 128821 w 22"/>
                  <a:gd name="T47" fmla="*/ 161357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 h="41">
                    <a:moveTo>
                      <a:pt x="18" y="25"/>
                    </a:moveTo>
                    <a:cubicBezTo>
                      <a:pt x="19" y="24"/>
                      <a:pt x="19" y="24"/>
                      <a:pt x="19" y="24"/>
                    </a:cubicBezTo>
                    <a:cubicBezTo>
                      <a:pt x="20" y="21"/>
                      <a:pt x="20" y="19"/>
                      <a:pt x="19" y="18"/>
                    </a:cubicBezTo>
                    <a:cubicBezTo>
                      <a:pt x="18" y="16"/>
                      <a:pt x="16" y="15"/>
                      <a:pt x="14" y="15"/>
                    </a:cubicBezTo>
                    <a:cubicBezTo>
                      <a:pt x="14" y="14"/>
                      <a:pt x="15" y="14"/>
                      <a:pt x="15" y="14"/>
                    </a:cubicBezTo>
                    <a:cubicBezTo>
                      <a:pt x="15" y="14"/>
                      <a:pt x="16" y="13"/>
                      <a:pt x="16" y="13"/>
                    </a:cubicBezTo>
                    <a:cubicBezTo>
                      <a:pt x="18" y="12"/>
                      <a:pt x="19" y="11"/>
                      <a:pt x="20" y="9"/>
                    </a:cubicBezTo>
                    <a:cubicBezTo>
                      <a:pt x="21" y="8"/>
                      <a:pt x="22" y="5"/>
                      <a:pt x="21" y="4"/>
                    </a:cubicBezTo>
                    <a:cubicBezTo>
                      <a:pt x="20" y="2"/>
                      <a:pt x="18" y="0"/>
                      <a:pt x="16" y="0"/>
                    </a:cubicBezTo>
                    <a:cubicBezTo>
                      <a:pt x="16" y="0"/>
                      <a:pt x="16" y="0"/>
                      <a:pt x="15" y="0"/>
                    </a:cubicBezTo>
                    <a:cubicBezTo>
                      <a:pt x="12" y="0"/>
                      <a:pt x="9" y="3"/>
                      <a:pt x="8" y="5"/>
                    </a:cubicBezTo>
                    <a:cubicBezTo>
                      <a:pt x="8" y="5"/>
                      <a:pt x="8" y="5"/>
                      <a:pt x="8" y="5"/>
                    </a:cubicBezTo>
                    <a:cubicBezTo>
                      <a:pt x="6" y="7"/>
                      <a:pt x="4" y="10"/>
                      <a:pt x="6" y="13"/>
                    </a:cubicBezTo>
                    <a:cubicBezTo>
                      <a:pt x="6" y="15"/>
                      <a:pt x="8" y="16"/>
                      <a:pt x="9" y="16"/>
                    </a:cubicBezTo>
                    <a:cubicBezTo>
                      <a:pt x="8" y="17"/>
                      <a:pt x="7" y="18"/>
                      <a:pt x="7" y="20"/>
                    </a:cubicBezTo>
                    <a:cubicBezTo>
                      <a:pt x="7" y="21"/>
                      <a:pt x="7" y="21"/>
                      <a:pt x="7" y="22"/>
                    </a:cubicBezTo>
                    <a:cubicBezTo>
                      <a:pt x="7" y="22"/>
                      <a:pt x="7" y="22"/>
                      <a:pt x="7" y="22"/>
                    </a:cubicBezTo>
                    <a:cubicBezTo>
                      <a:pt x="7" y="24"/>
                      <a:pt x="7" y="25"/>
                      <a:pt x="5" y="27"/>
                    </a:cubicBezTo>
                    <a:cubicBezTo>
                      <a:pt x="5" y="27"/>
                      <a:pt x="5" y="27"/>
                      <a:pt x="5" y="27"/>
                    </a:cubicBezTo>
                    <a:cubicBezTo>
                      <a:pt x="2" y="30"/>
                      <a:pt x="0" y="33"/>
                      <a:pt x="0" y="37"/>
                    </a:cubicBezTo>
                    <a:cubicBezTo>
                      <a:pt x="1" y="38"/>
                      <a:pt x="2" y="40"/>
                      <a:pt x="3" y="41"/>
                    </a:cubicBezTo>
                    <a:cubicBezTo>
                      <a:pt x="4" y="41"/>
                      <a:pt x="5" y="41"/>
                      <a:pt x="6" y="41"/>
                    </a:cubicBezTo>
                    <a:cubicBezTo>
                      <a:pt x="6" y="41"/>
                      <a:pt x="6" y="41"/>
                      <a:pt x="6" y="41"/>
                    </a:cubicBezTo>
                    <a:cubicBezTo>
                      <a:pt x="9" y="41"/>
                      <a:pt x="13" y="37"/>
                      <a:pt x="18" y="25"/>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5" name="Freeform 80">
                <a:extLst>
                  <a:ext uri="{FF2B5EF4-FFF2-40B4-BE49-F238E27FC236}">
                    <a16:creationId xmlns:a16="http://schemas.microsoft.com/office/drawing/2014/main" id="{4EEE7A45-16FF-3718-5C41-6447DEEF7875}"/>
                  </a:ext>
                </a:extLst>
              </p:cNvPr>
              <p:cNvSpPr>
                <a:spLocks/>
              </p:cNvSpPr>
              <p:nvPr/>
            </p:nvSpPr>
            <p:spPr bwMode="auto">
              <a:xfrm>
                <a:off x="17393538" y="5867979"/>
                <a:ext cx="106744" cy="160232"/>
              </a:xfrm>
              <a:custGeom>
                <a:avLst/>
                <a:gdLst>
                  <a:gd name="T0" fmla="*/ 56930 w 15"/>
                  <a:gd name="T1" fmla="*/ 0 h 25"/>
                  <a:gd name="T2" fmla="*/ 35581 w 15"/>
                  <a:gd name="T3" fmla="*/ 6409 h 25"/>
                  <a:gd name="T4" fmla="*/ 28465 w 15"/>
                  <a:gd name="T5" fmla="*/ 44865 h 25"/>
                  <a:gd name="T6" fmla="*/ 28465 w 15"/>
                  <a:gd name="T7" fmla="*/ 44865 h 25"/>
                  <a:gd name="T8" fmla="*/ 28465 w 15"/>
                  <a:gd name="T9" fmla="*/ 44865 h 25"/>
                  <a:gd name="T10" fmla="*/ 21349 w 15"/>
                  <a:gd name="T11" fmla="*/ 76911 h 25"/>
                  <a:gd name="T12" fmla="*/ 21349 w 15"/>
                  <a:gd name="T13" fmla="*/ 89730 h 25"/>
                  <a:gd name="T14" fmla="*/ 7116 w 15"/>
                  <a:gd name="T15" fmla="*/ 96139 h 25"/>
                  <a:gd name="T16" fmla="*/ 0 w 15"/>
                  <a:gd name="T17" fmla="*/ 121776 h 25"/>
                  <a:gd name="T18" fmla="*/ 42698 w 15"/>
                  <a:gd name="T19" fmla="*/ 160232 h 25"/>
                  <a:gd name="T20" fmla="*/ 78279 w 15"/>
                  <a:gd name="T21" fmla="*/ 128186 h 25"/>
                  <a:gd name="T22" fmla="*/ 64046 w 15"/>
                  <a:gd name="T23" fmla="*/ 96139 h 25"/>
                  <a:gd name="T24" fmla="*/ 64046 w 15"/>
                  <a:gd name="T25" fmla="*/ 96139 h 25"/>
                  <a:gd name="T26" fmla="*/ 78279 w 15"/>
                  <a:gd name="T27" fmla="*/ 76911 h 25"/>
                  <a:gd name="T28" fmla="*/ 85395 w 15"/>
                  <a:gd name="T29" fmla="*/ 70502 h 25"/>
                  <a:gd name="T30" fmla="*/ 85395 w 15"/>
                  <a:gd name="T31" fmla="*/ 70502 h 25"/>
                  <a:gd name="T32" fmla="*/ 106744 w 15"/>
                  <a:gd name="T33" fmla="*/ 38456 h 25"/>
                  <a:gd name="T34" fmla="*/ 56930 w 15"/>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 h="25">
                    <a:moveTo>
                      <a:pt x="8" y="0"/>
                    </a:moveTo>
                    <a:cubicBezTo>
                      <a:pt x="7" y="0"/>
                      <a:pt x="6" y="0"/>
                      <a:pt x="5" y="1"/>
                    </a:cubicBezTo>
                    <a:cubicBezTo>
                      <a:pt x="2" y="3"/>
                      <a:pt x="4" y="6"/>
                      <a:pt x="4" y="7"/>
                    </a:cubicBezTo>
                    <a:cubicBezTo>
                      <a:pt x="4" y="7"/>
                      <a:pt x="4" y="7"/>
                      <a:pt x="4" y="7"/>
                    </a:cubicBezTo>
                    <a:cubicBezTo>
                      <a:pt x="4" y="7"/>
                      <a:pt x="4" y="7"/>
                      <a:pt x="4" y="7"/>
                    </a:cubicBezTo>
                    <a:cubicBezTo>
                      <a:pt x="3" y="8"/>
                      <a:pt x="2" y="10"/>
                      <a:pt x="3" y="12"/>
                    </a:cubicBezTo>
                    <a:cubicBezTo>
                      <a:pt x="3" y="14"/>
                      <a:pt x="3" y="14"/>
                      <a:pt x="3" y="14"/>
                    </a:cubicBezTo>
                    <a:cubicBezTo>
                      <a:pt x="2" y="14"/>
                      <a:pt x="2" y="14"/>
                      <a:pt x="1" y="15"/>
                    </a:cubicBezTo>
                    <a:cubicBezTo>
                      <a:pt x="1" y="16"/>
                      <a:pt x="0" y="17"/>
                      <a:pt x="0" y="19"/>
                    </a:cubicBezTo>
                    <a:cubicBezTo>
                      <a:pt x="1" y="22"/>
                      <a:pt x="3" y="25"/>
                      <a:pt x="6" y="25"/>
                    </a:cubicBezTo>
                    <a:cubicBezTo>
                      <a:pt x="8" y="25"/>
                      <a:pt x="11" y="23"/>
                      <a:pt x="11" y="20"/>
                    </a:cubicBezTo>
                    <a:cubicBezTo>
                      <a:pt x="11" y="18"/>
                      <a:pt x="11" y="16"/>
                      <a:pt x="9" y="15"/>
                    </a:cubicBezTo>
                    <a:cubicBezTo>
                      <a:pt x="9" y="15"/>
                      <a:pt x="9" y="15"/>
                      <a:pt x="9" y="15"/>
                    </a:cubicBezTo>
                    <a:cubicBezTo>
                      <a:pt x="10" y="14"/>
                      <a:pt x="11" y="13"/>
                      <a:pt x="11" y="12"/>
                    </a:cubicBezTo>
                    <a:cubicBezTo>
                      <a:pt x="12" y="12"/>
                      <a:pt x="12" y="11"/>
                      <a:pt x="12" y="11"/>
                    </a:cubicBezTo>
                    <a:cubicBezTo>
                      <a:pt x="12" y="11"/>
                      <a:pt x="12" y="11"/>
                      <a:pt x="12" y="11"/>
                    </a:cubicBezTo>
                    <a:cubicBezTo>
                      <a:pt x="13" y="10"/>
                      <a:pt x="15" y="9"/>
                      <a:pt x="15" y="6"/>
                    </a:cubicBezTo>
                    <a:cubicBezTo>
                      <a:pt x="15" y="3"/>
                      <a:pt x="11" y="0"/>
                      <a:pt x="8" y="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6" name="Freeform 81">
                <a:extLst>
                  <a:ext uri="{FF2B5EF4-FFF2-40B4-BE49-F238E27FC236}">
                    <a16:creationId xmlns:a16="http://schemas.microsoft.com/office/drawing/2014/main" id="{068DECF3-1E6D-B5BC-6D98-A7ABABCAFDDA}"/>
                  </a:ext>
                </a:extLst>
              </p:cNvPr>
              <p:cNvSpPr>
                <a:spLocks/>
              </p:cNvSpPr>
              <p:nvPr/>
            </p:nvSpPr>
            <p:spPr bwMode="auto">
              <a:xfrm>
                <a:off x="17201398" y="5603354"/>
                <a:ext cx="141436" cy="109249"/>
              </a:xfrm>
              <a:custGeom>
                <a:avLst/>
                <a:gdLst>
                  <a:gd name="T0" fmla="*/ 99005 w 20"/>
                  <a:gd name="T1" fmla="*/ 12853 h 17"/>
                  <a:gd name="T2" fmla="*/ 84862 w 20"/>
                  <a:gd name="T3" fmla="*/ 6426 h 17"/>
                  <a:gd name="T4" fmla="*/ 56574 w 20"/>
                  <a:gd name="T5" fmla="*/ 0 h 17"/>
                  <a:gd name="T6" fmla="*/ 28287 w 20"/>
                  <a:gd name="T7" fmla="*/ 6426 h 17"/>
                  <a:gd name="T8" fmla="*/ 7072 w 20"/>
                  <a:gd name="T9" fmla="*/ 38558 h 17"/>
                  <a:gd name="T10" fmla="*/ 28287 w 20"/>
                  <a:gd name="T11" fmla="*/ 77117 h 17"/>
                  <a:gd name="T12" fmla="*/ 35359 w 20"/>
                  <a:gd name="T13" fmla="*/ 83543 h 17"/>
                  <a:gd name="T14" fmla="*/ 35359 w 20"/>
                  <a:gd name="T15" fmla="*/ 89970 h 17"/>
                  <a:gd name="T16" fmla="*/ 70718 w 20"/>
                  <a:gd name="T17" fmla="*/ 109249 h 17"/>
                  <a:gd name="T18" fmla="*/ 84862 w 20"/>
                  <a:gd name="T19" fmla="*/ 109249 h 17"/>
                  <a:gd name="T20" fmla="*/ 99005 w 20"/>
                  <a:gd name="T21" fmla="*/ 109249 h 17"/>
                  <a:gd name="T22" fmla="*/ 99005 w 20"/>
                  <a:gd name="T23" fmla="*/ 96396 h 17"/>
                  <a:gd name="T24" fmla="*/ 99005 w 20"/>
                  <a:gd name="T25" fmla="*/ 89970 h 17"/>
                  <a:gd name="T26" fmla="*/ 99005 w 20"/>
                  <a:gd name="T27" fmla="*/ 89970 h 17"/>
                  <a:gd name="T28" fmla="*/ 127292 w 20"/>
                  <a:gd name="T29" fmla="*/ 77117 h 17"/>
                  <a:gd name="T30" fmla="*/ 141436 w 20"/>
                  <a:gd name="T31" fmla="*/ 44985 h 17"/>
                  <a:gd name="T32" fmla="*/ 99005 w 20"/>
                  <a:gd name="T33" fmla="*/ 12853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7">
                    <a:moveTo>
                      <a:pt x="14" y="2"/>
                    </a:moveTo>
                    <a:cubicBezTo>
                      <a:pt x="14" y="2"/>
                      <a:pt x="13" y="2"/>
                      <a:pt x="12" y="1"/>
                    </a:cubicBezTo>
                    <a:cubicBezTo>
                      <a:pt x="11" y="1"/>
                      <a:pt x="10" y="0"/>
                      <a:pt x="8" y="0"/>
                    </a:cubicBezTo>
                    <a:cubicBezTo>
                      <a:pt x="7" y="0"/>
                      <a:pt x="5" y="1"/>
                      <a:pt x="4" y="1"/>
                    </a:cubicBezTo>
                    <a:cubicBezTo>
                      <a:pt x="3" y="2"/>
                      <a:pt x="1" y="3"/>
                      <a:pt x="1" y="6"/>
                    </a:cubicBezTo>
                    <a:cubicBezTo>
                      <a:pt x="0" y="9"/>
                      <a:pt x="2" y="10"/>
                      <a:pt x="4" y="12"/>
                    </a:cubicBezTo>
                    <a:cubicBezTo>
                      <a:pt x="4" y="12"/>
                      <a:pt x="4" y="13"/>
                      <a:pt x="5" y="13"/>
                    </a:cubicBezTo>
                    <a:cubicBezTo>
                      <a:pt x="5" y="13"/>
                      <a:pt x="5" y="13"/>
                      <a:pt x="5" y="14"/>
                    </a:cubicBezTo>
                    <a:cubicBezTo>
                      <a:pt x="6" y="15"/>
                      <a:pt x="7" y="17"/>
                      <a:pt x="10" y="17"/>
                    </a:cubicBezTo>
                    <a:cubicBezTo>
                      <a:pt x="10" y="17"/>
                      <a:pt x="11" y="17"/>
                      <a:pt x="12" y="17"/>
                    </a:cubicBezTo>
                    <a:cubicBezTo>
                      <a:pt x="14" y="17"/>
                      <a:pt x="14" y="17"/>
                      <a:pt x="14" y="17"/>
                    </a:cubicBezTo>
                    <a:cubicBezTo>
                      <a:pt x="14" y="15"/>
                      <a:pt x="14" y="15"/>
                      <a:pt x="14" y="15"/>
                    </a:cubicBezTo>
                    <a:cubicBezTo>
                      <a:pt x="14" y="14"/>
                      <a:pt x="14" y="14"/>
                      <a:pt x="14" y="14"/>
                    </a:cubicBezTo>
                    <a:cubicBezTo>
                      <a:pt x="14" y="14"/>
                      <a:pt x="14" y="14"/>
                      <a:pt x="14" y="14"/>
                    </a:cubicBezTo>
                    <a:cubicBezTo>
                      <a:pt x="15" y="13"/>
                      <a:pt x="16" y="13"/>
                      <a:pt x="18" y="12"/>
                    </a:cubicBezTo>
                    <a:cubicBezTo>
                      <a:pt x="20" y="10"/>
                      <a:pt x="20" y="8"/>
                      <a:pt x="20" y="7"/>
                    </a:cubicBezTo>
                    <a:cubicBezTo>
                      <a:pt x="19" y="4"/>
                      <a:pt x="17" y="3"/>
                      <a:pt x="14" y="2"/>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7" name="Freeform 83">
                <a:extLst>
                  <a:ext uri="{FF2B5EF4-FFF2-40B4-BE49-F238E27FC236}">
                    <a16:creationId xmlns:a16="http://schemas.microsoft.com/office/drawing/2014/main" id="{0D5E5233-F44E-2B92-4B1F-D949DDAC70E0}"/>
                  </a:ext>
                </a:extLst>
              </p:cNvPr>
              <p:cNvSpPr>
                <a:spLocks noEditPoints="1"/>
              </p:cNvSpPr>
              <p:nvPr/>
            </p:nvSpPr>
            <p:spPr bwMode="auto">
              <a:xfrm>
                <a:off x="14415375" y="3699997"/>
                <a:ext cx="547064" cy="587516"/>
              </a:xfrm>
              <a:custGeom>
                <a:avLst/>
                <a:gdLst>
                  <a:gd name="T0" fmla="*/ 483121 w 77"/>
                  <a:gd name="T1" fmla="*/ 316355 h 91"/>
                  <a:gd name="T2" fmla="*/ 476017 w 77"/>
                  <a:gd name="T3" fmla="*/ 277617 h 91"/>
                  <a:gd name="T4" fmla="*/ 476017 w 77"/>
                  <a:gd name="T5" fmla="*/ 219511 h 91"/>
                  <a:gd name="T6" fmla="*/ 461807 w 77"/>
                  <a:gd name="T7" fmla="*/ 135581 h 91"/>
                  <a:gd name="T8" fmla="*/ 390760 w 77"/>
                  <a:gd name="T9" fmla="*/ 96843 h 91"/>
                  <a:gd name="T10" fmla="*/ 390760 w 77"/>
                  <a:gd name="T11" fmla="*/ 77475 h 91"/>
                  <a:gd name="T12" fmla="*/ 291294 w 77"/>
                  <a:gd name="T13" fmla="*/ 0 h 91"/>
                  <a:gd name="T14" fmla="*/ 234456 w 77"/>
                  <a:gd name="T15" fmla="*/ 51650 h 91"/>
                  <a:gd name="T16" fmla="*/ 198932 w 77"/>
                  <a:gd name="T17" fmla="*/ 45194 h 91"/>
                  <a:gd name="T18" fmla="*/ 156304 w 77"/>
                  <a:gd name="T19" fmla="*/ 122668 h 91"/>
                  <a:gd name="T20" fmla="*/ 127885 w 77"/>
                  <a:gd name="T21" fmla="*/ 122668 h 91"/>
                  <a:gd name="T22" fmla="*/ 63943 w 77"/>
                  <a:gd name="T23" fmla="*/ 193687 h 91"/>
                  <a:gd name="T24" fmla="*/ 14209 w 77"/>
                  <a:gd name="T25" fmla="*/ 206599 h 91"/>
                  <a:gd name="T26" fmla="*/ 28419 w 77"/>
                  <a:gd name="T27" fmla="*/ 284074 h 91"/>
                  <a:gd name="T28" fmla="*/ 71047 w 77"/>
                  <a:gd name="T29" fmla="*/ 296986 h 91"/>
                  <a:gd name="T30" fmla="*/ 78152 w 77"/>
                  <a:gd name="T31" fmla="*/ 348636 h 91"/>
                  <a:gd name="T32" fmla="*/ 134990 w 77"/>
                  <a:gd name="T33" fmla="*/ 361548 h 91"/>
                  <a:gd name="T34" fmla="*/ 149199 w 77"/>
                  <a:gd name="T35" fmla="*/ 368005 h 91"/>
                  <a:gd name="T36" fmla="*/ 191828 w 77"/>
                  <a:gd name="T37" fmla="*/ 393829 h 91"/>
                  <a:gd name="T38" fmla="*/ 227351 w 77"/>
                  <a:gd name="T39" fmla="*/ 393829 h 91"/>
                  <a:gd name="T40" fmla="*/ 284189 w 77"/>
                  <a:gd name="T41" fmla="*/ 406742 h 91"/>
                  <a:gd name="T42" fmla="*/ 269980 w 77"/>
                  <a:gd name="T43" fmla="*/ 426111 h 91"/>
                  <a:gd name="T44" fmla="*/ 248665 w 77"/>
                  <a:gd name="T45" fmla="*/ 432567 h 91"/>
                  <a:gd name="T46" fmla="*/ 213142 w 77"/>
                  <a:gd name="T47" fmla="*/ 426111 h 91"/>
                  <a:gd name="T48" fmla="*/ 156304 w 77"/>
                  <a:gd name="T49" fmla="*/ 439023 h 91"/>
                  <a:gd name="T50" fmla="*/ 170513 w 77"/>
                  <a:gd name="T51" fmla="*/ 503585 h 91"/>
                  <a:gd name="T52" fmla="*/ 305503 w 77"/>
                  <a:gd name="T53" fmla="*/ 587516 h 91"/>
                  <a:gd name="T54" fmla="*/ 468912 w 77"/>
                  <a:gd name="T55" fmla="*/ 548779 h 91"/>
                  <a:gd name="T56" fmla="*/ 547064 w 77"/>
                  <a:gd name="T57" fmla="*/ 342180 h 91"/>
                  <a:gd name="T58" fmla="*/ 355236 w 77"/>
                  <a:gd name="T59" fmla="*/ 419654 h 91"/>
                  <a:gd name="T60" fmla="*/ 333922 w 77"/>
                  <a:gd name="T61" fmla="*/ 393829 h 91"/>
                  <a:gd name="T62" fmla="*/ 348132 w 77"/>
                  <a:gd name="T63" fmla="*/ 393829 h 91"/>
                  <a:gd name="T64" fmla="*/ 397865 w 77"/>
                  <a:gd name="T65" fmla="*/ 419654 h 91"/>
                  <a:gd name="T66" fmla="*/ 369446 w 77"/>
                  <a:gd name="T67" fmla="*/ 432567 h 91"/>
                  <a:gd name="T68" fmla="*/ 277084 w 77"/>
                  <a:gd name="T69" fmla="*/ 309899 h 91"/>
                  <a:gd name="T70" fmla="*/ 262875 w 77"/>
                  <a:gd name="T71" fmla="*/ 322811 h 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7" h="91">
                    <a:moveTo>
                      <a:pt x="73" y="51"/>
                    </a:moveTo>
                    <a:cubicBezTo>
                      <a:pt x="71" y="51"/>
                      <a:pt x="70" y="50"/>
                      <a:pt x="68" y="49"/>
                    </a:cubicBezTo>
                    <a:cubicBezTo>
                      <a:pt x="68" y="49"/>
                      <a:pt x="68" y="48"/>
                      <a:pt x="68" y="46"/>
                    </a:cubicBezTo>
                    <a:cubicBezTo>
                      <a:pt x="68" y="45"/>
                      <a:pt x="68" y="44"/>
                      <a:pt x="67" y="43"/>
                    </a:cubicBezTo>
                    <a:cubicBezTo>
                      <a:pt x="67" y="41"/>
                      <a:pt x="67" y="40"/>
                      <a:pt x="67" y="38"/>
                    </a:cubicBezTo>
                    <a:cubicBezTo>
                      <a:pt x="67" y="37"/>
                      <a:pt x="67" y="35"/>
                      <a:pt x="67" y="34"/>
                    </a:cubicBezTo>
                    <a:cubicBezTo>
                      <a:pt x="67" y="33"/>
                      <a:pt x="67" y="32"/>
                      <a:pt x="67" y="31"/>
                    </a:cubicBezTo>
                    <a:cubicBezTo>
                      <a:pt x="66" y="28"/>
                      <a:pt x="66" y="24"/>
                      <a:pt x="65" y="21"/>
                    </a:cubicBezTo>
                    <a:cubicBezTo>
                      <a:pt x="63" y="17"/>
                      <a:pt x="59" y="16"/>
                      <a:pt x="56" y="15"/>
                    </a:cubicBezTo>
                    <a:cubicBezTo>
                      <a:pt x="56" y="15"/>
                      <a:pt x="55" y="15"/>
                      <a:pt x="55" y="15"/>
                    </a:cubicBezTo>
                    <a:cubicBezTo>
                      <a:pt x="55" y="14"/>
                      <a:pt x="55" y="14"/>
                      <a:pt x="55" y="13"/>
                    </a:cubicBezTo>
                    <a:cubicBezTo>
                      <a:pt x="55" y="12"/>
                      <a:pt x="55" y="12"/>
                      <a:pt x="55" y="12"/>
                    </a:cubicBezTo>
                    <a:cubicBezTo>
                      <a:pt x="56" y="7"/>
                      <a:pt x="55" y="5"/>
                      <a:pt x="54" y="4"/>
                    </a:cubicBezTo>
                    <a:cubicBezTo>
                      <a:pt x="51" y="2"/>
                      <a:pt x="46" y="0"/>
                      <a:pt x="41" y="0"/>
                    </a:cubicBezTo>
                    <a:cubicBezTo>
                      <a:pt x="35" y="0"/>
                      <a:pt x="34" y="4"/>
                      <a:pt x="33" y="5"/>
                    </a:cubicBezTo>
                    <a:cubicBezTo>
                      <a:pt x="33" y="6"/>
                      <a:pt x="33" y="7"/>
                      <a:pt x="33" y="8"/>
                    </a:cubicBezTo>
                    <a:cubicBezTo>
                      <a:pt x="33" y="8"/>
                      <a:pt x="33" y="8"/>
                      <a:pt x="32" y="8"/>
                    </a:cubicBezTo>
                    <a:cubicBezTo>
                      <a:pt x="31" y="8"/>
                      <a:pt x="30" y="7"/>
                      <a:pt x="28" y="7"/>
                    </a:cubicBezTo>
                    <a:cubicBezTo>
                      <a:pt x="26" y="7"/>
                      <a:pt x="25" y="8"/>
                      <a:pt x="23" y="9"/>
                    </a:cubicBezTo>
                    <a:cubicBezTo>
                      <a:pt x="21" y="12"/>
                      <a:pt x="20" y="16"/>
                      <a:pt x="22" y="19"/>
                    </a:cubicBezTo>
                    <a:cubicBezTo>
                      <a:pt x="21" y="19"/>
                      <a:pt x="21" y="19"/>
                      <a:pt x="21" y="19"/>
                    </a:cubicBezTo>
                    <a:cubicBezTo>
                      <a:pt x="20" y="19"/>
                      <a:pt x="19" y="19"/>
                      <a:pt x="18" y="19"/>
                    </a:cubicBezTo>
                    <a:cubicBezTo>
                      <a:pt x="11" y="19"/>
                      <a:pt x="11" y="24"/>
                      <a:pt x="10" y="27"/>
                    </a:cubicBezTo>
                    <a:cubicBezTo>
                      <a:pt x="10" y="30"/>
                      <a:pt x="9" y="30"/>
                      <a:pt x="9" y="30"/>
                    </a:cubicBezTo>
                    <a:cubicBezTo>
                      <a:pt x="8" y="30"/>
                      <a:pt x="8" y="30"/>
                      <a:pt x="8" y="30"/>
                    </a:cubicBezTo>
                    <a:cubicBezTo>
                      <a:pt x="6" y="30"/>
                      <a:pt x="4" y="30"/>
                      <a:pt x="2" y="32"/>
                    </a:cubicBezTo>
                    <a:cubicBezTo>
                      <a:pt x="1" y="34"/>
                      <a:pt x="0" y="36"/>
                      <a:pt x="1" y="38"/>
                    </a:cubicBezTo>
                    <a:cubicBezTo>
                      <a:pt x="1" y="41"/>
                      <a:pt x="2" y="43"/>
                      <a:pt x="4" y="44"/>
                    </a:cubicBezTo>
                    <a:cubicBezTo>
                      <a:pt x="6" y="45"/>
                      <a:pt x="7" y="45"/>
                      <a:pt x="9" y="46"/>
                    </a:cubicBezTo>
                    <a:cubicBezTo>
                      <a:pt x="10" y="46"/>
                      <a:pt x="10" y="46"/>
                      <a:pt x="10" y="46"/>
                    </a:cubicBezTo>
                    <a:cubicBezTo>
                      <a:pt x="10" y="46"/>
                      <a:pt x="10" y="47"/>
                      <a:pt x="10" y="47"/>
                    </a:cubicBezTo>
                    <a:cubicBezTo>
                      <a:pt x="10" y="49"/>
                      <a:pt x="9" y="51"/>
                      <a:pt x="11" y="54"/>
                    </a:cubicBezTo>
                    <a:cubicBezTo>
                      <a:pt x="12" y="56"/>
                      <a:pt x="14" y="56"/>
                      <a:pt x="16" y="56"/>
                    </a:cubicBezTo>
                    <a:cubicBezTo>
                      <a:pt x="17" y="56"/>
                      <a:pt x="18" y="56"/>
                      <a:pt x="19" y="56"/>
                    </a:cubicBezTo>
                    <a:cubicBezTo>
                      <a:pt x="19" y="56"/>
                      <a:pt x="20" y="56"/>
                      <a:pt x="20" y="56"/>
                    </a:cubicBezTo>
                    <a:cubicBezTo>
                      <a:pt x="20" y="56"/>
                      <a:pt x="21" y="57"/>
                      <a:pt x="21" y="57"/>
                    </a:cubicBezTo>
                    <a:cubicBezTo>
                      <a:pt x="22" y="58"/>
                      <a:pt x="23" y="60"/>
                      <a:pt x="26" y="61"/>
                    </a:cubicBezTo>
                    <a:cubicBezTo>
                      <a:pt x="27" y="61"/>
                      <a:pt x="27" y="61"/>
                      <a:pt x="27" y="61"/>
                    </a:cubicBezTo>
                    <a:cubicBezTo>
                      <a:pt x="29" y="61"/>
                      <a:pt x="31" y="60"/>
                      <a:pt x="32" y="59"/>
                    </a:cubicBezTo>
                    <a:cubicBezTo>
                      <a:pt x="32" y="61"/>
                      <a:pt x="32" y="61"/>
                      <a:pt x="32" y="61"/>
                    </a:cubicBezTo>
                    <a:cubicBezTo>
                      <a:pt x="34" y="62"/>
                      <a:pt x="34" y="62"/>
                      <a:pt x="34" y="62"/>
                    </a:cubicBezTo>
                    <a:cubicBezTo>
                      <a:pt x="36" y="63"/>
                      <a:pt x="38" y="63"/>
                      <a:pt x="40" y="63"/>
                    </a:cubicBezTo>
                    <a:cubicBezTo>
                      <a:pt x="40" y="63"/>
                      <a:pt x="40" y="63"/>
                      <a:pt x="40" y="63"/>
                    </a:cubicBezTo>
                    <a:cubicBezTo>
                      <a:pt x="39" y="64"/>
                      <a:pt x="39" y="65"/>
                      <a:pt x="38" y="66"/>
                    </a:cubicBezTo>
                    <a:cubicBezTo>
                      <a:pt x="38" y="66"/>
                      <a:pt x="38" y="66"/>
                      <a:pt x="37" y="66"/>
                    </a:cubicBezTo>
                    <a:cubicBezTo>
                      <a:pt x="36" y="67"/>
                      <a:pt x="36" y="67"/>
                      <a:pt x="35" y="67"/>
                    </a:cubicBezTo>
                    <a:cubicBezTo>
                      <a:pt x="34" y="67"/>
                      <a:pt x="32" y="67"/>
                      <a:pt x="31" y="66"/>
                    </a:cubicBezTo>
                    <a:cubicBezTo>
                      <a:pt x="31" y="66"/>
                      <a:pt x="30" y="66"/>
                      <a:pt x="30" y="66"/>
                    </a:cubicBezTo>
                    <a:cubicBezTo>
                      <a:pt x="29" y="66"/>
                      <a:pt x="28" y="65"/>
                      <a:pt x="27" y="65"/>
                    </a:cubicBezTo>
                    <a:cubicBezTo>
                      <a:pt x="25" y="65"/>
                      <a:pt x="23" y="66"/>
                      <a:pt x="22" y="68"/>
                    </a:cubicBezTo>
                    <a:cubicBezTo>
                      <a:pt x="20" y="71"/>
                      <a:pt x="22" y="75"/>
                      <a:pt x="23" y="77"/>
                    </a:cubicBezTo>
                    <a:cubicBezTo>
                      <a:pt x="23" y="78"/>
                      <a:pt x="24" y="78"/>
                      <a:pt x="24" y="78"/>
                    </a:cubicBezTo>
                    <a:cubicBezTo>
                      <a:pt x="28" y="90"/>
                      <a:pt x="36" y="91"/>
                      <a:pt x="43" y="91"/>
                    </a:cubicBezTo>
                    <a:cubicBezTo>
                      <a:pt x="43" y="91"/>
                      <a:pt x="43" y="91"/>
                      <a:pt x="43" y="91"/>
                    </a:cubicBezTo>
                    <a:cubicBezTo>
                      <a:pt x="46" y="91"/>
                      <a:pt x="49" y="91"/>
                      <a:pt x="53" y="90"/>
                    </a:cubicBezTo>
                    <a:cubicBezTo>
                      <a:pt x="57" y="90"/>
                      <a:pt x="61" y="88"/>
                      <a:pt x="66" y="85"/>
                    </a:cubicBezTo>
                    <a:cubicBezTo>
                      <a:pt x="67" y="84"/>
                      <a:pt x="67" y="84"/>
                      <a:pt x="67" y="84"/>
                    </a:cubicBezTo>
                    <a:cubicBezTo>
                      <a:pt x="77" y="53"/>
                      <a:pt x="77" y="53"/>
                      <a:pt x="77" y="53"/>
                    </a:cubicBezTo>
                    <a:lnTo>
                      <a:pt x="73" y="51"/>
                    </a:lnTo>
                    <a:close/>
                    <a:moveTo>
                      <a:pt x="50" y="65"/>
                    </a:moveTo>
                    <a:cubicBezTo>
                      <a:pt x="49" y="64"/>
                      <a:pt x="48" y="62"/>
                      <a:pt x="46" y="62"/>
                    </a:cubicBezTo>
                    <a:cubicBezTo>
                      <a:pt x="46" y="62"/>
                      <a:pt x="47" y="61"/>
                      <a:pt x="47" y="61"/>
                    </a:cubicBezTo>
                    <a:cubicBezTo>
                      <a:pt x="47" y="61"/>
                      <a:pt x="48" y="60"/>
                      <a:pt x="48" y="60"/>
                    </a:cubicBezTo>
                    <a:cubicBezTo>
                      <a:pt x="49" y="61"/>
                      <a:pt x="49" y="61"/>
                      <a:pt x="49" y="61"/>
                    </a:cubicBezTo>
                    <a:cubicBezTo>
                      <a:pt x="50" y="63"/>
                      <a:pt x="51" y="64"/>
                      <a:pt x="54" y="64"/>
                    </a:cubicBezTo>
                    <a:cubicBezTo>
                      <a:pt x="55" y="64"/>
                      <a:pt x="56" y="64"/>
                      <a:pt x="56" y="65"/>
                    </a:cubicBezTo>
                    <a:cubicBezTo>
                      <a:pt x="57" y="65"/>
                      <a:pt x="57" y="65"/>
                      <a:pt x="58" y="65"/>
                    </a:cubicBezTo>
                    <a:cubicBezTo>
                      <a:pt x="56" y="66"/>
                      <a:pt x="54" y="67"/>
                      <a:pt x="52" y="67"/>
                    </a:cubicBezTo>
                    <a:cubicBezTo>
                      <a:pt x="52" y="67"/>
                      <a:pt x="50" y="66"/>
                      <a:pt x="50" y="65"/>
                    </a:cubicBezTo>
                    <a:close/>
                    <a:moveTo>
                      <a:pt x="39" y="48"/>
                    </a:moveTo>
                    <a:cubicBezTo>
                      <a:pt x="39" y="49"/>
                      <a:pt x="39" y="49"/>
                      <a:pt x="38" y="49"/>
                    </a:cubicBezTo>
                    <a:cubicBezTo>
                      <a:pt x="38" y="49"/>
                      <a:pt x="37" y="50"/>
                      <a:pt x="37" y="50"/>
                    </a:cubicBezTo>
                    <a:cubicBezTo>
                      <a:pt x="37" y="49"/>
                      <a:pt x="38" y="49"/>
                      <a:pt x="39" y="48"/>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8" name="Freeform 86">
                <a:extLst>
                  <a:ext uri="{FF2B5EF4-FFF2-40B4-BE49-F238E27FC236}">
                    <a16:creationId xmlns:a16="http://schemas.microsoft.com/office/drawing/2014/main" id="{5BE54AE1-A9CC-5114-C0C4-FA82FDC3EE61}"/>
                  </a:ext>
                </a:extLst>
              </p:cNvPr>
              <p:cNvSpPr>
                <a:spLocks/>
              </p:cNvSpPr>
              <p:nvPr/>
            </p:nvSpPr>
            <p:spPr bwMode="auto">
              <a:xfrm>
                <a:off x="14756956" y="3617453"/>
                <a:ext cx="128093" cy="89827"/>
              </a:xfrm>
              <a:custGeom>
                <a:avLst/>
                <a:gdLst>
                  <a:gd name="T0" fmla="*/ 120977 w 18"/>
                  <a:gd name="T1" fmla="*/ 38497 h 14"/>
                  <a:gd name="T2" fmla="*/ 49814 w 18"/>
                  <a:gd name="T3" fmla="*/ 0 h 14"/>
                  <a:gd name="T4" fmla="*/ 42698 w 18"/>
                  <a:gd name="T5" fmla="*/ 0 h 14"/>
                  <a:gd name="T6" fmla="*/ 7116 w 18"/>
                  <a:gd name="T7" fmla="*/ 19249 h 14"/>
                  <a:gd name="T8" fmla="*/ 14233 w 18"/>
                  <a:gd name="T9" fmla="*/ 51330 h 14"/>
                  <a:gd name="T10" fmla="*/ 71163 w 18"/>
                  <a:gd name="T11" fmla="*/ 89827 h 14"/>
                  <a:gd name="T12" fmla="*/ 78279 w 18"/>
                  <a:gd name="T13" fmla="*/ 89827 h 14"/>
                  <a:gd name="T14" fmla="*/ 120977 w 18"/>
                  <a:gd name="T15" fmla="*/ 70578 h 14"/>
                  <a:gd name="T16" fmla="*/ 120977 w 18"/>
                  <a:gd name="T17" fmla="*/ 3849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4">
                    <a:moveTo>
                      <a:pt x="17" y="6"/>
                    </a:moveTo>
                    <a:cubicBezTo>
                      <a:pt x="15" y="3"/>
                      <a:pt x="9" y="1"/>
                      <a:pt x="7" y="0"/>
                    </a:cubicBezTo>
                    <a:cubicBezTo>
                      <a:pt x="6" y="0"/>
                      <a:pt x="6" y="0"/>
                      <a:pt x="6" y="0"/>
                    </a:cubicBezTo>
                    <a:cubicBezTo>
                      <a:pt x="3" y="0"/>
                      <a:pt x="2" y="2"/>
                      <a:pt x="1" y="3"/>
                    </a:cubicBezTo>
                    <a:cubicBezTo>
                      <a:pt x="1" y="4"/>
                      <a:pt x="0" y="6"/>
                      <a:pt x="2" y="8"/>
                    </a:cubicBezTo>
                    <a:cubicBezTo>
                      <a:pt x="3" y="11"/>
                      <a:pt x="7" y="14"/>
                      <a:pt x="10" y="14"/>
                    </a:cubicBezTo>
                    <a:cubicBezTo>
                      <a:pt x="11" y="14"/>
                      <a:pt x="11" y="14"/>
                      <a:pt x="11" y="14"/>
                    </a:cubicBezTo>
                    <a:cubicBezTo>
                      <a:pt x="13" y="14"/>
                      <a:pt x="16" y="13"/>
                      <a:pt x="17" y="11"/>
                    </a:cubicBezTo>
                    <a:cubicBezTo>
                      <a:pt x="18" y="9"/>
                      <a:pt x="18" y="7"/>
                      <a:pt x="17" y="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79" name="Freeform 88">
                <a:extLst>
                  <a:ext uri="{FF2B5EF4-FFF2-40B4-BE49-F238E27FC236}">
                    <a16:creationId xmlns:a16="http://schemas.microsoft.com/office/drawing/2014/main" id="{B85A9BD1-8494-D6FD-1E0E-B528E0C573CC}"/>
                  </a:ext>
                </a:extLst>
              </p:cNvPr>
              <p:cNvSpPr>
                <a:spLocks/>
              </p:cNvSpPr>
              <p:nvPr/>
            </p:nvSpPr>
            <p:spPr bwMode="auto">
              <a:xfrm>
                <a:off x="16558264" y="5583932"/>
                <a:ext cx="125424" cy="89827"/>
              </a:xfrm>
              <a:custGeom>
                <a:avLst/>
                <a:gdLst>
                  <a:gd name="T0" fmla="*/ 118456 w 18"/>
                  <a:gd name="T1" fmla="*/ 44914 h 14"/>
                  <a:gd name="T2" fmla="*/ 41808 w 18"/>
                  <a:gd name="T3" fmla="*/ 0 h 14"/>
                  <a:gd name="T4" fmla="*/ 13936 w 18"/>
                  <a:gd name="T5" fmla="*/ 12832 h 14"/>
                  <a:gd name="T6" fmla="*/ 0 w 18"/>
                  <a:gd name="T7" fmla="*/ 44914 h 14"/>
                  <a:gd name="T8" fmla="*/ 20904 w 18"/>
                  <a:gd name="T9" fmla="*/ 70578 h 14"/>
                  <a:gd name="T10" fmla="*/ 34840 w 18"/>
                  <a:gd name="T11" fmla="*/ 70578 h 14"/>
                  <a:gd name="T12" fmla="*/ 48776 w 18"/>
                  <a:gd name="T13" fmla="*/ 70578 h 14"/>
                  <a:gd name="T14" fmla="*/ 55744 w 18"/>
                  <a:gd name="T15" fmla="*/ 76995 h 14"/>
                  <a:gd name="T16" fmla="*/ 90584 w 18"/>
                  <a:gd name="T17" fmla="*/ 89827 h 14"/>
                  <a:gd name="T18" fmla="*/ 111488 w 18"/>
                  <a:gd name="T19" fmla="*/ 83411 h 14"/>
                  <a:gd name="T20" fmla="*/ 118456 w 18"/>
                  <a:gd name="T21" fmla="*/ 44914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4">
                    <a:moveTo>
                      <a:pt x="17" y="7"/>
                    </a:moveTo>
                    <a:cubicBezTo>
                      <a:pt x="16" y="4"/>
                      <a:pt x="11" y="0"/>
                      <a:pt x="6" y="0"/>
                    </a:cubicBezTo>
                    <a:cubicBezTo>
                      <a:pt x="5" y="0"/>
                      <a:pt x="3" y="1"/>
                      <a:pt x="2" y="2"/>
                    </a:cubicBezTo>
                    <a:cubicBezTo>
                      <a:pt x="1" y="3"/>
                      <a:pt x="0" y="5"/>
                      <a:pt x="0" y="7"/>
                    </a:cubicBezTo>
                    <a:cubicBezTo>
                      <a:pt x="0" y="9"/>
                      <a:pt x="1" y="10"/>
                      <a:pt x="3" y="11"/>
                    </a:cubicBezTo>
                    <a:cubicBezTo>
                      <a:pt x="4" y="11"/>
                      <a:pt x="4" y="11"/>
                      <a:pt x="5" y="11"/>
                    </a:cubicBezTo>
                    <a:cubicBezTo>
                      <a:pt x="6" y="11"/>
                      <a:pt x="7" y="11"/>
                      <a:pt x="7" y="11"/>
                    </a:cubicBezTo>
                    <a:cubicBezTo>
                      <a:pt x="8" y="11"/>
                      <a:pt x="8" y="12"/>
                      <a:pt x="8" y="12"/>
                    </a:cubicBezTo>
                    <a:cubicBezTo>
                      <a:pt x="9" y="13"/>
                      <a:pt x="11" y="14"/>
                      <a:pt x="13" y="14"/>
                    </a:cubicBezTo>
                    <a:cubicBezTo>
                      <a:pt x="14" y="14"/>
                      <a:pt x="15" y="13"/>
                      <a:pt x="16" y="13"/>
                    </a:cubicBezTo>
                    <a:cubicBezTo>
                      <a:pt x="18" y="11"/>
                      <a:pt x="18" y="9"/>
                      <a:pt x="17" y="7"/>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80" name="Freeform 90">
                <a:extLst>
                  <a:ext uri="{FF2B5EF4-FFF2-40B4-BE49-F238E27FC236}">
                    <a16:creationId xmlns:a16="http://schemas.microsoft.com/office/drawing/2014/main" id="{6B86E9AC-11E1-75F9-0F17-8A4B038AD11B}"/>
                  </a:ext>
                </a:extLst>
              </p:cNvPr>
              <p:cNvSpPr>
                <a:spLocks/>
              </p:cNvSpPr>
              <p:nvPr/>
            </p:nvSpPr>
            <p:spPr bwMode="auto">
              <a:xfrm>
                <a:off x="15258654" y="4166125"/>
                <a:ext cx="144105" cy="128671"/>
              </a:xfrm>
              <a:custGeom>
                <a:avLst/>
                <a:gdLst>
                  <a:gd name="T0" fmla="*/ 136900 w 20"/>
                  <a:gd name="T1" fmla="*/ 25734 h 20"/>
                  <a:gd name="T2" fmla="*/ 86463 w 20"/>
                  <a:gd name="T3" fmla="*/ 0 h 20"/>
                  <a:gd name="T4" fmla="*/ 7205 w 20"/>
                  <a:gd name="T5" fmla="*/ 64336 h 20"/>
                  <a:gd name="T6" fmla="*/ 57642 w 20"/>
                  <a:gd name="T7" fmla="*/ 128671 h 20"/>
                  <a:gd name="T8" fmla="*/ 79258 w 20"/>
                  <a:gd name="T9" fmla="*/ 128671 h 20"/>
                  <a:gd name="T10" fmla="*/ 79258 w 20"/>
                  <a:gd name="T11" fmla="*/ 128671 h 20"/>
                  <a:gd name="T12" fmla="*/ 129695 w 20"/>
                  <a:gd name="T13" fmla="*/ 102937 h 20"/>
                  <a:gd name="T14" fmla="*/ 136900 w 20"/>
                  <a:gd name="T15" fmla="*/ 25734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20">
                    <a:moveTo>
                      <a:pt x="19" y="4"/>
                    </a:moveTo>
                    <a:cubicBezTo>
                      <a:pt x="17" y="0"/>
                      <a:pt x="14" y="0"/>
                      <a:pt x="12" y="0"/>
                    </a:cubicBezTo>
                    <a:cubicBezTo>
                      <a:pt x="7" y="0"/>
                      <a:pt x="2" y="6"/>
                      <a:pt x="1" y="10"/>
                    </a:cubicBezTo>
                    <a:cubicBezTo>
                      <a:pt x="0" y="15"/>
                      <a:pt x="2" y="18"/>
                      <a:pt x="8" y="20"/>
                    </a:cubicBezTo>
                    <a:cubicBezTo>
                      <a:pt x="9" y="20"/>
                      <a:pt x="10" y="20"/>
                      <a:pt x="11" y="20"/>
                    </a:cubicBezTo>
                    <a:cubicBezTo>
                      <a:pt x="11" y="20"/>
                      <a:pt x="11" y="20"/>
                      <a:pt x="11" y="20"/>
                    </a:cubicBezTo>
                    <a:cubicBezTo>
                      <a:pt x="14" y="20"/>
                      <a:pt x="16" y="19"/>
                      <a:pt x="18" y="16"/>
                    </a:cubicBezTo>
                    <a:cubicBezTo>
                      <a:pt x="20" y="13"/>
                      <a:pt x="20" y="8"/>
                      <a:pt x="19" y="4"/>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sp>
            <p:nvSpPr>
              <p:cNvPr id="81" name="Freeform 92">
                <a:extLst>
                  <a:ext uri="{FF2B5EF4-FFF2-40B4-BE49-F238E27FC236}">
                    <a16:creationId xmlns:a16="http://schemas.microsoft.com/office/drawing/2014/main" id="{EA0FE6BF-ABC9-B97D-55E0-2175CACC1F58}"/>
                  </a:ext>
                </a:extLst>
              </p:cNvPr>
              <p:cNvSpPr>
                <a:spLocks noEditPoints="1"/>
              </p:cNvSpPr>
              <p:nvPr/>
            </p:nvSpPr>
            <p:spPr bwMode="auto">
              <a:xfrm>
                <a:off x="15360061" y="3848089"/>
                <a:ext cx="501698" cy="509828"/>
              </a:xfrm>
              <a:custGeom>
                <a:avLst/>
                <a:gdLst>
                  <a:gd name="T0" fmla="*/ 487566 w 71"/>
                  <a:gd name="T1" fmla="*/ 148431 h 79"/>
                  <a:gd name="T2" fmla="*/ 423970 w 71"/>
                  <a:gd name="T3" fmla="*/ 70989 h 79"/>
                  <a:gd name="T4" fmla="*/ 381573 w 71"/>
                  <a:gd name="T5" fmla="*/ 77442 h 79"/>
                  <a:gd name="T6" fmla="*/ 325044 w 71"/>
                  <a:gd name="T7" fmla="*/ 58082 h 79"/>
                  <a:gd name="T8" fmla="*/ 289713 w 71"/>
                  <a:gd name="T9" fmla="*/ 19361 h 79"/>
                  <a:gd name="T10" fmla="*/ 247316 w 71"/>
                  <a:gd name="T11" fmla="*/ 32268 h 79"/>
                  <a:gd name="T12" fmla="*/ 240250 w 71"/>
                  <a:gd name="T13" fmla="*/ 38721 h 79"/>
                  <a:gd name="T14" fmla="*/ 219051 w 71"/>
                  <a:gd name="T15" fmla="*/ 83896 h 79"/>
                  <a:gd name="T16" fmla="*/ 204919 w 71"/>
                  <a:gd name="T17" fmla="*/ 83896 h 79"/>
                  <a:gd name="T18" fmla="*/ 162522 w 71"/>
                  <a:gd name="T19" fmla="*/ 135524 h 79"/>
                  <a:gd name="T20" fmla="*/ 134257 w 71"/>
                  <a:gd name="T21" fmla="*/ 109710 h 79"/>
                  <a:gd name="T22" fmla="*/ 134257 w 71"/>
                  <a:gd name="T23" fmla="*/ 58082 h 79"/>
                  <a:gd name="T24" fmla="*/ 105993 w 71"/>
                  <a:gd name="T25" fmla="*/ 32268 h 79"/>
                  <a:gd name="T26" fmla="*/ 77728 w 71"/>
                  <a:gd name="T27" fmla="*/ 6454 h 79"/>
                  <a:gd name="T28" fmla="*/ 14132 w 71"/>
                  <a:gd name="T29" fmla="*/ 19361 h 79"/>
                  <a:gd name="T30" fmla="*/ 14132 w 71"/>
                  <a:gd name="T31" fmla="*/ 70989 h 79"/>
                  <a:gd name="T32" fmla="*/ 14132 w 71"/>
                  <a:gd name="T33" fmla="*/ 103256 h 79"/>
                  <a:gd name="T34" fmla="*/ 14132 w 71"/>
                  <a:gd name="T35" fmla="*/ 148431 h 79"/>
                  <a:gd name="T36" fmla="*/ 42397 w 71"/>
                  <a:gd name="T37" fmla="*/ 200059 h 79"/>
                  <a:gd name="T38" fmla="*/ 70662 w 71"/>
                  <a:gd name="T39" fmla="*/ 258141 h 79"/>
                  <a:gd name="T40" fmla="*/ 77728 w 71"/>
                  <a:gd name="T41" fmla="*/ 264594 h 79"/>
                  <a:gd name="T42" fmla="*/ 91860 w 71"/>
                  <a:gd name="T43" fmla="*/ 303315 h 79"/>
                  <a:gd name="T44" fmla="*/ 134257 w 71"/>
                  <a:gd name="T45" fmla="*/ 335583 h 79"/>
                  <a:gd name="T46" fmla="*/ 183720 w 71"/>
                  <a:gd name="T47" fmla="*/ 329129 h 79"/>
                  <a:gd name="T48" fmla="*/ 233184 w 71"/>
                  <a:gd name="T49" fmla="*/ 335583 h 79"/>
                  <a:gd name="T50" fmla="*/ 275581 w 71"/>
                  <a:gd name="T51" fmla="*/ 329129 h 79"/>
                  <a:gd name="T52" fmla="*/ 282647 w 71"/>
                  <a:gd name="T53" fmla="*/ 329129 h 79"/>
                  <a:gd name="T54" fmla="*/ 219051 w 71"/>
                  <a:gd name="T55" fmla="*/ 374304 h 79"/>
                  <a:gd name="T56" fmla="*/ 219051 w 71"/>
                  <a:gd name="T57" fmla="*/ 419479 h 79"/>
                  <a:gd name="T58" fmla="*/ 219051 w 71"/>
                  <a:gd name="T59" fmla="*/ 458200 h 79"/>
                  <a:gd name="T60" fmla="*/ 261448 w 71"/>
                  <a:gd name="T61" fmla="*/ 503374 h 79"/>
                  <a:gd name="T62" fmla="*/ 289713 w 71"/>
                  <a:gd name="T63" fmla="*/ 496921 h 79"/>
                  <a:gd name="T64" fmla="*/ 296779 w 71"/>
                  <a:gd name="T65" fmla="*/ 496921 h 79"/>
                  <a:gd name="T66" fmla="*/ 332110 w 71"/>
                  <a:gd name="T67" fmla="*/ 509828 h 79"/>
                  <a:gd name="T68" fmla="*/ 374507 w 71"/>
                  <a:gd name="T69" fmla="*/ 509828 h 79"/>
                  <a:gd name="T70" fmla="*/ 409838 w 71"/>
                  <a:gd name="T71" fmla="*/ 503374 h 79"/>
                  <a:gd name="T72" fmla="*/ 438102 w 71"/>
                  <a:gd name="T73" fmla="*/ 432386 h 79"/>
                  <a:gd name="T74" fmla="*/ 445169 w 71"/>
                  <a:gd name="T75" fmla="*/ 400118 h 79"/>
                  <a:gd name="T76" fmla="*/ 473433 w 71"/>
                  <a:gd name="T77" fmla="*/ 329129 h 79"/>
                  <a:gd name="T78" fmla="*/ 466367 w 71"/>
                  <a:gd name="T79" fmla="*/ 296862 h 79"/>
                  <a:gd name="T80" fmla="*/ 487566 w 71"/>
                  <a:gd name="T81" fmla="*/ 251687 h 79"/>
                  <a:gd name="T82" fmla="*/ 162522 w 71"/>
                  <a:gd name="T83" fmla="*/ 161338 h 79"/>
                  <a:gd name="T84" fmla="*/ 162522 w 71"/>
                  <a:gd name="T85" fmla="*/ 167791 h 79"/>
                  <a:gd name="T86" fmla="*/ 162522 w 71"/>
                  <a:gd name="T87" fmla="*/ 161338 h 79"/>
                  <a:gd name="T88" fmla="*/ 247316 w 71"/>
                  <a:gd name="T89" fmla="*/ 103256 h 79"/>
                  <a:gd name="T90" fmla="*/ 247316 w 71"/>
                  <a:gd name="T91" fmla="*/ 103256 h 79"/>
                  <a:gd name="T92" fmla="*/ 282647 w 71"/>
                  <a:gd name="T93" fmla="*/ 180699 h 79"/>
                  <a:gd name="T94" fmla="*/ 261448 w 71"/>
                  <a:gd name="T95" fmla="*/ 141977 h 79"/>
                  <a:gd name="T96" fmla="*/ 254382 w 71"/>
                  <a:gd name="T97" fmla="*/ 116163 h 79"/>
                  <a:gd name="T98" fmla="*/ 282647 w 71"/>
                  <a:gd name="T99" fmla="*/ 141977 h 79"/>
                  <a:gd name="T100" fmla="*/ 303845 w 71"/>
                  <a:gd name="T101" fmla="*/ 193606 h 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 h="79">
                    <a:moveTo>
                      <a:pt x="69" y="26"/>
                    </a:moveTo>
                    <a:cubicBezTo>
                      <a:pt x="69" y="25"/>
                      <a:pt x="69" y="24"/>
                      <a:pt x="69" y="23"/>
                    </a:cubicBezTo>
                    <a:cubicBezTo>
                      <a:pt x="68" y="20"/>
                      <a:pt x="68" y="18"/>
                      <a:pt x="67" y="16"/>
                    </a:cubicBezTo>
                    <a:cubicBezTo>
                      <a:pt x="66" y="13"/>
                      <a:pt x="63" y="11"/>
                      <a:pt x="60" y="11"/>
                    </a:cubicBezTo>
                    <a:cubicBezTo>
                      <a:pt x="58" y="11"/>
                      <a:pt x="57" y="11"/>
                      <a:pt x="55" y="12"/>
                    </a:cubicBezTo>
                    <a:cubicBezTo>
                      <a:pt x="55" y="12"/>
                      <a:pt x="54" y="12"/>
                      <a:pt x="54" y="12"/>
                    </a:cubicBezTo>
                    <a:cubicBezTo>
                      <a:pt x="52" y="10"/>
                      <a:pt x="51" y="9"/>
                      <a:pt x="47" y="8"/>
                    </a:cubicBezTo>
                    <a:cubicBezTo>
                      <a:pt x="47" y="8"/>
                      <a:pt x="47" y="9"/>
                      <a:pt x="46" y="9"/>
                    </a:cubicBezTo>
                    <a:cubicBezTo>
                      <a:pt x="47" y="7"/>
                      <a:pt x="46" y="6"/>
                      <a:pt x="46" y="5"/>
                    </a:cubicBezTo>
                    <a:cubicBezTo>
                      <a:pt x="45" y="3"/>
                      <a:pt x="43" y="3"/>
                      <a:pt x="41" y="3"/>
                    </a:cubicBezTo>
                    <a:cubicBezTo>
                      <a:pt x="39" y="3"/>
                      <a:pt x="38" y="3"/>
                      <a:pt x="36" y="4"/>
                    </a:cubicBezTo>
                    <a:cubicBezTo>
                      <a:pt x="36" y="4"/>
                      <a:pt x="36" y="5"/>
                      <a:pt x="35" y="5"/>
                    </a:cubicBezTo>
                    <a:cubicBezTo>
                      <a:pt x="35" y="5"/>
                      <a:pt x="35" y="5"/>
                      <a:pt x="35" y="6"/>
                    </a:cubicBezTo>
                    <a:cubicBezTo>
                      <a:pt x="34" y="6"/>
                      <a:pt x="34" y="6"/>
                      <a:pt x="34" y="6"/>
                    </a:cubicBezTo>
                    <a:cubicBezTo>
                      <a:pt x="33" y="6"/>
                      <a:pt x="32" y="7"/>
                      <a:pt x="31" y="8"/>
                    </a:cubicBezTo>
                    <a:cubicBezTo>
                      <a:pt x="30" y="9"/>
                      <a:pt x="30" y="11"/>
                      <a:pt x="31" y="13"/>
                    </a:cubicBezTo>
                    <a:cubicBezTo>
                      <a:pt x="31" y="13"/>
                      <a:pt x="31" y="13"/>
                      <a:pt x="31" y="13"/>
                    </a:cubicBezTo>
                    <a:cubicBezTo>
                      <a:pt x="31" y="13"/>
                      <a:pt x="30" y="13"/>
                      <a:pt x="29" y="13"/>
                    </a:cubicBezTo>
                    <a:cubicBezTo>
                      <a:pt x="28" y="13"/>
                      <a:pt x="26" y="14"/>
                      <a:pt x="25" y="15"/>
                    </a:cubicBezTo>
                    <a:cubicBezTo>
                      <a:pt x="24" y="16"/>
                      <a:pt x="23" y="19"/>
                      <a:pt x="23" y="21"/>
                    </a:cubicBezTo>
                    <a:cubicBezTo>
                      <a:pt x="23" y="20"/>
                      <a:pt x="23" y="19"/>
                      <a:pt x="22" y="19"/>
                    </a:cubicBezTo>
                    <a:cubicBezTo>
                      <a:pt x="22" y="18"/>
                      <a:pt x="20" y="17"/>
                      <a:pt x="19" y="17"/>
                    </a:cubicBezTo>
                    <a:cubicBezTo>
                      <a:pt x="19" y="17"/>
                      <a:pt x="19" y="16"/>
                      <a:pt x="20" y="16"/>
                    </a:cubicBezTo>
                    <a:cubicBezTo>
                      <a:pt x="20" y="14"/>
                      <a:pt x="20" y="11"/>
                      <a:pt x="19" y="9"/>
                    </a:cubicBezTo>
                    <a:cubicBezTo>
                      <a:pt x="18" y="8"/>
                      <a:pt x="17" y="7"/>
                      <a:pt x="16" y="7"/>
                    </a:cubicBezTo>
                    <a:cubicBezTo>
                      <a:pt x="16" y="6"/>
                      <a:pt x="16" y="6"/>
                      <a:pt x="15" y="5"/>
                    </a:cubicBezTo>
                    <a:cubicBezTo>
                      <a:pt x="15" y="5"/>
                      <a:pt x="15" y="5"/>
                      <a:pt x="15" y="5"/>
                    </a:cubicBezTo>
                    <a:cubicBezTo>
                      <a:pt x="14" y="3"/>
                      <a:pt x="13" y="2"/>
                      <a:pt x="11" y="1"/>
                    </a:cubicBezTo>
                    <a:cubicBezTo>
                      <a:pt x="10" y="1"/>
                      <a:pt x="9" y="0"/>
                      <a:pt x="8" y="0"/>
                    </a:cubicBezTo>
                    <a:cubicBezTo>
                      <a:pt x="5" y="0"/>
                      <a:pt x="3" y="1"/>
                      <a:pt x="2" y="3"/>
                    </a:cubicBezTo>
                    <a:cubicBezTo>
                      <a:pt x="0" y="5"/>
                      <a:pt x="0" y="8"/>
                      <a:pt x="1" y="10"/>
                    </a:cubicBezTo>
                    <a:cubicBezTo>
                      <a:pt x="1" y="11"/>
                      <a:pt x="2" y="11"/>
                      <a:pt x="2" y="11"/>
                    </a:cubicBezTo>
                    <a:cubicBezTo>
                      <a:pt x="2" y="12"/>
                      <a:pt x="2" y="12"/>
                      <a:pt x="2" y="12"/>
                    </a:cubicBezTo>
                    <a:cubicBezTo>
                      <a:pt x="2" y="13"/>
                      <a:pt x="2" y="15"/>
                      <a:pt x="2" y="16"/>
                    </a:cubicBezTo>
                    <a:cubicBezTo>
                      <a:pt x="3" y="17"/>
                      <a:pt x="4" y="18"/>
                      <a:pt x="5" y="19"/>
                    </a:cubicBezTo>
                    <a:cubicBezTo>
                      <a:pt x="3" y="20"/>
                      <a:pt x="2" y="22"/>
                      <a:pt x="2" y="23"/>
                    </a:cubicBezTo>
                    <a:cubicBezTo>
                      <a:pt x="1" y="26"/>
                      <a:pt x="2" y="28"/>
                      <a:pt x="3" y="29"/>
                    </a:cubicBezTo>
                    <a:cubicBezTo>
                      <a:pt x="4" y="30"/>
                      <a:pt x="5" y="31"/>
                      <a:pt x="6" y="31"/>
                    </a:cubicBezTo>
                    <a:cubicBezTo>
                      <a:pt x="6" y="32"/>
                      <a:pt x="5" y="33"/>
                      <a:pt x="6" y="35"/>
                    </a:cubicBezTo>
                    <a:cubicBezTo>
                      <a:pt x="6" y="37"/>
                      <a:pt x="8" y="39"/>
                      <a:pt x="10" y="40"/>
                    </a:cubicBezTo>
                    <a:cubicBezTo>
                      <a:pt x="11" y="40"/>
                      <a:pt x="11" y="40"/>
                      <a:pt x="11" y="40"/>
                    </a:cubicBezTo>
                    <a:cubicBezTo>
                      <a:pt x="11" y="40"/>
                      <a:pt x="11" y="41"/>
                      <a:pt x="11" y="41"/>
                    </a:cubicBezTo>
                    <a:cubicBezTo>
                      <a:pt x="12" y="42"/>
                      <a:pt x="13" y="42"/>
                      <a:pt x="14" y="43"/>
                    </a:cubicBezTo>
                    <a:cubicBezTo>
                      <a:pt x="13" y="44"/>
                      <a:pt x="13" y="45"/>
                      <a:pt x="13" y="47"/>
                    </a:cubicBezTo>
                    <a:cubicBezTo>
                      <a:pt x="14" y="48"/>
                      <a:pt x="15" y="51"/>
                      <a:pt x="18" y="52"/>
                    </a:cubicBezTo>
                    <a:cubicBezTo>
                      <a:pt x="18" y="52"/>
                      <a:pt x="19" y="52"/>
                      <a:pt x="19" y="52"/>
                    </a:cubicBezTo>
                    <a:cubicBezTo>
                      <a:pt x="20" y="52"/>
                      <a:pt x="22" y="52"/>
                      <a:pt x="23" y="52"/>
                    </a:cubicBezTo>
                    <a:cubicBezTo>
                      <a:pt x="24" y="51"/>
                      <a:pt x="25" y="51"/>
                      <a:pt x="26" y="51"/>
                    </a:cubicBezTo>
                    <a:cubicBezTo>
                      <a:pt x="27" y="51"/>
                      <a:pt x="28" y="51"/>
                      <a:pt x="29" y="52"/>
                    </a:cubicBezTo>
                    <a:cubicBezTo>
                      <a:pt x="30" y="52"/>
                      <a:pt x="31" y="52"/>
                      <a:pt x="33" y="52"/>
                    </a:cubicBezTo>
                    <a:cubicBezTo>
                      <a:pt x="34" y="52"/>
                      <a:pt x="35" y="51"/>
                      <a:pt x="37" y="51"/>
                    </a:cubicBezTo>
                    <a:cubicBezTo>
                      <a:pt x="38" y="51"/>
                      <a:pt x="38" y="51"/>
                      <a:pt x="39" y="51"/>
                    </a:cubicBezTo>
                    <a:cubicBezTo>
                      <a:pt x="39" y="51"/>
                      <a:pt x="39" y="51"/>
                      <a:pt x="39" y="51"/>
                    </a:cubicBezTo>
                    <a:cubicBezTo>
                      <a:pt x="40" y="51"/>
                      <a:pt x="40" y="51"/>
                      <a:pt x="40" y="51"/>
                    </a:cubicBezTo>
                    <a:cubicBezTo>
                      <a:pt x="40" y="52"/>
                      <a:pt x="38" y="52"/>
                      <a:pt x="37" y="53"/>
                    </a:cubicBezTo>
                    <a:cubicBezTo>
                      <a:pt x="35" y="54"/>
                      <a:pt x="33" y="55"/>
                      <a:pt x="31" y="58"/>
                    </a:cubicBezTo>
                    <a:cubicBezTo>
                      <a:pt x="30" y="60"/>
                      <a:pt x="31" y="62"/>
                      <a:pt x="31" y="63"/>
                    </a:cubicBezTo>
                    <a:cubicBezTo>
                      <a:pt x="31" y="64"/>
                      <a:pt x="31" y="64"/>
                      <a:pt x="31" y="65"/>
                    </a:cubicBezTo>
                    <a:cubicBezTo>
                      <a:pt x="31" y="66"/>
                      <a:pt x="31" y="67"/>
                      <a:pt x="31" y="68"/>
                    </a:cubicBezTo>
                    <a:cubicBezTo>
                      <a:pt x="31" y="69"/>
                      <a:pt x="31" y="70"/>
                      <a:pt x="31" y="71"/>
                    </a:cubicBezTo>
                    <a:cubicBezTo>
                      <a:pt x="31" y="73"/>
                      <a:pt x="31" y="75"/>
                      <a:pt x="32" y="76"/>
                    </a:cubicBezTo>
                    <a:cubicBezTo>
                      <a:pt x="33" y="77"/>
                      <a:pt x="35" y="78"/>
                      <a:pt x="37" y="78"/>
                    </a:cubicBezTo>
                    <a:cubicBezTo>
                      <a:pt x="38" y="78"/>
                      <a:pt x="39" y="77"/>
                      <a:pt x="40" y="77"/>
                    </a:cubicBezTo>
                    <a:cubicBezTo>
                      <a:pt x="41" y="77"/>
                      <a:pt x="41" y="77"/>
                      <a:pt x="41" y="77"/>
                    </a:cubicBezTo>
                    <a:cubicBezTo>
                      <a:pt x="41" y="77"/>
                      <a:pt x="41" y="77"/>
                      <a:pt x="41" y="77"/>
                    </a:cubicBezTo>
                    <a:cubicBezTo>
                      <a:pt x="41" y="77"/>
                      <a:pt x="42" y="77"/>
                      <a:pt x="42" y="77"/>
                    </a:cubicBezTo>
                    <a:cubicBezTo>
                      <a:pt x="43" y="78"/>
                      <a:pt x="44" y="79"/>
                      <a:pt x="46" y="79"/>
                    </a:cubicBezTo>
                    <a:cubicBezTo>
                      <a:pt x="47" y="79"/>
                      <a:pt x="47" y="79"/>
                      <a:pt x="47" y="79"/>
                    </a:cubicBezTo>
                    <a:cubicBezTo>
                      <a:pt x="48" y="79"/>
                      <a:pt x="49" y="79"/>
                      <a:pt x="50" y="79"/>
                    </a:cubicBezTo>
                    <a:cubicBezTo>
                      <a:pt x="51" y="79"/>
                      <a:pt x="52" y="79"/>
                      <a:pt x="53" y="79"/>
                    </a:cubicBezTo>
                    <a:cubicBezTo>
                      <a:pt x="53" y="79"/>
                      <a:pt x="53" y="79"/>
                      <a:pt x="53" y="79"/>
                    </a:cubicBezTo>
                    <a:cubicBezTo>
                      <a:pt x="55" y="79"/>
                      <a:pt x="57" y="79"/>
                      <a:pt x="58" y="78"/>
                    </a:cubicBezTo>
                    <a:cubicBezTo>
                      <a:pt x="61" y="76"/>
                      <a:pt x="62" y="72"/>
                      <a:pt x="62" y="70"/>
                    </a:cubicBezTo>
                    <a:cubicBezTo>
                      <a:pt x="62" y="69"/>
                      <a:pt x="62" y="68"/>
                      <a:pt x="62" y="67"/>
                    </a:cubicBezTo>
                    <a:cubicBezTo>
                      <a:pt x="62" y="65"/>
                      <a:pt x="62" y="64"/>
                      <a:pt x="62" y="64"/>
                    </a:cubicBezTo>
                    <a:cubicBezTo>
                      <a:pt x="62" y="63"/>
                      <a:pt x="63" y="63"/>
                      <a:pt x="63" y="62"/>
                    </a:cubicBezTo>
                    <a:cubicBezTo>
                      <a:pt x="64" y="62"/>
                      <a:pt x="65" y="61"/>
                      <a:pt x="65" y="60"/>
                    </a:cubicBezTo>
                    <a:cubicBezTo>
                      <a:pt x="68" y="57"/>
                      <a:pt x="67" y="54"/>
                      <a:pt x="67" y="51"/>
                    </a:cubicBezTo>
                    <a:cubicBezTo>
                      <a:pt x="67" y="51"/>
                      <a:pt x="67" y="50"/>
                      <a:pt x="67" y="50"/>
                    </a:cubicBezTo>
                    <a:cubicBezTo>
                      <a:pt x="66" y="48"/>
                      <a:pt x="66" y="47"/>
                      <a:pt x="66" y="46"/>
                    </a:cubicBezTo>
                    <a:cubicBezTo>
                      <a:pt x="67" y="45"/>
                      <a:pt x="67" y="44"/>
                      <a:pt x="68" y="42"/>
                    </a:cubicBezTo>
                    <a:cubicBezTo>
                      <a:pt x="68" y="41"/>
                      <a:pt x="69" y="40"/>
                      <a:pt x="69" y="39"/>
                    </a:cubicBezTo>
                    <a:cubicBezTo>
                      <a:pt x="71" y="34"/>
                      <a:pt x="70" y="30"/>
                      <a:pt x="69" y="26"/>
                    </a:cubicBezTo>
                    <a:close/>
                    <a:moveTo>
                      <a:pt x="23" y="25"/>
                    </a:moveTo>
                    <a:cubicBezTo>
                      <a:pt x="23" y="26"/>
                      <a:pt x="23" y="26"/>
                      <a:pt x="23" y="27"/>
                    </a:cubicBezTo>
                    <a:cubicBezTo>
                      <a:pt x="23" y="27"/>
                      <a:pt x="23" y="26"/>
                      <a:pt x="23" y="26"/>
                    </a:cubicBezTo>
                    <a:cubicBezTo>
                      <a:pt x="23" y="26"/>
                      <a:pt x="23" y="25"/>
                      <a:pt x="23" y="25"/>
                    </a:cubicBezTo>
                    <a:cubicBezTo>
                      <a:pt x="23" y="25"/>
                      <a:pt x="23" y="25"/>
                      <a:pt x="23" y="25"/>
                    </a:cubicBezTo>
                    <a:close/>
                    <a:moveTo>
                      <a:pt x="35" y="16"/>
                    </a:moveTo>
                    <a:cubicBezTo>
                      <a:pt x="35" y="16"/>
                      <a:pt x="35" y="16"/>
                      <a:pt x="35" y="16"/>
                    </a:cubicBezTo>
                    <a:cubicBezTo>
                      <a:pt x="35" y="16"/>
                      <a:pt x="35" y="17"/>
                      <a:pt x="35" y="17"/>
                    </a:cubicBezTo>
                    <a:cubicBezTo>
                      <a:pt x="35" y="17"/>
                      <a:pt x="35" y="16"/>
                      <a:pt x="35" y="16"/>
                    </a:cubicBezTo>
                    <a:close/>
                    <a:moveTo>
                      <a:pt x="43" y="30"/>
                    </a:moveTo>
                    <a:cubicBezTo>
                      <a:pt x="42" y="29"/>
                      <a:pt x="41" y="29"/>
                      <a:pt x="40" y="28"/>
                    </a:cubicBezTo>
                    <a:cubicBezTo>
                      <a:pt x="40" y="27"/>
                      <a:pt x="40" y="27"/>
                      <a:pt x="39" y="26"/>
                    </a:cubicBezTo>
                    <a:cubicBezTo>
                      <a:pt x="38" y="25"/>
                      <a:pt x="37" y="23"/>
                      <a:pt x="37" y="22"/>
                    </a:cubicBezTo>
                    <a:cubicBezTo>
                      <a:pt x="36" y="21"/>
                      <a:pt x="36" y="21"/>
                      <a:pt x="36" y="20"/>
                    </a:cubicBezTo>
                    <a:cubicBezTo>
                      <a:pt x="36" y="20"/>
                      <a:pt x="36" y="19"/>
                      <a:pt x="36" y="18"/>
                    </a:cubicBezTo>
                    <a:cubicBezTo>
                      <a:pt x="36" y="19"/>
                      <a:pt x="36" y="19"/>
                      <a:pt x="36" y="20"/>
                    </a:cubicBezTo>
                    <a:cubicBezTo>
                      <a:pt x="37" y="21"/>
                      <a:pt x="39" y="22"/>
                      <a:pt x="40" y="22"/>
                    </a:cubicBezTo>
                    <a:cubicBezTo>
                      <a:pt x="40" y="23"/>
                      <a:pt x="40" y="23"/>
                      <a:pt x="40" y="23"/>
                    </a:cubicBezTo>
                    <a:cubicBezTo>
                      <a:pt x="43" y="23"/>
                      <a:pt x="43" y="27"/>
                      <a:pt x="43" y="30"/>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grpSp>
        <p:sp>
          <p:nvSpPr>
            <p:cNvPr id="7" name="Freeform 4">
              <a:extLst>
                <a:ext uri="{FF2B5EF4-FFF2-40B4-BE49-F238E27FC236}">
                  <a16:creationId xmlns:a16="http://schemas.microsoft.com/office/drawing/2014/main" id="{BBFB829C-4815-5DC6-C4E8-D2524BB41000}"/>
                </a:ext>
              </a:extLst>
            </p:cNvPr>
            <p:cNvSpPr>
              <a:spLocks noEditPoints="1"/>
            </p:cNvSpPr>
            <p:nvPr/>
          </p:nvSpPr>
          <p:spPr bwMode="auto">
            <a:xfrm>
              <a:off x="14239247" y="7977695"/>
              <a:ext cx="2246965" cy="2889024"/>
            </a:xfrm>
            <a:custGeom>
              <a:avLst/>
              <a:gdLst>
                <a:gd name="T0" fmla="*/ 2190259 w 317"/>
                <a:gd name="T1" fmla="*/ 909269 h 448"/>
                <a:gd name="T2" fmla="*/ 2147730 w 317"/>
                <a:gd name="T3" fmla="*/ 889923 h 448"/>
                <a:gd name="T4" fmla="*/ 2062671 w 317"/>
                <a:gd name="T5" fmla="*/ 870576 h 448"/>
                <a:gd name="T6" fmla="*/ 1998877 w 317"/>
                <a:gd name="T7" fmla="*/ 831884 h 448"/>
                <a:gd name="T8" fmla="*/ 1850025 w 317"/>
                <a:gd name="T9" fmla="*/ 831884 h 448"/>
                <a:gd name="T10" fmla="*/ 1701172 w 317"/>
                <a:gd name="T11" fmla="*/ 877025 h 448"/>
                <a:gd name="T12" fmla="*/ 1708260 w 317"/>
                <a:gd name="T13" fmla="*/ 844782 h 448"/>
                <a:gd name="T14" fmla="*/ 1701172 w 317"/>
                <a:gd name="T15" fmla="*/ 690012 h 448"/>
                <a:gd name="T16" fmla="*/ 1694084 w 317"/>
                <a:gd name="T17" fmla="*/ 670666 h 448"/>
                <a:gd name="T18" fmla="*/ 1679908 w 317"/>
                <a:gd name="T19" fmla="*/ 599730 h 448"/>
                <a:gd name="T20" fmla="*/ 1658643 w 317"/>
                <a:gd name="T21" fmla="*/ 541692 h 448"/>
                <a:gd name="T22" fmla="*/ 1658643 w 317"/>
                <a:gd name="T23" fmla="*/ 490102 h 448"/>
                <a:gd name="T24" fmla="*/ 1594849 w 317"/>
                <a:gd name="T25" fmla="*/ 425615 h 448"/>
                <a:gd name="T26" fmla="*/ 1531055 w 317"/>
                <a:gd name="T27" fmla="*/ 432064 h 448"/>
                <a:gd name="T28" fmla="*/ 1438908 w 317"/>
                <a:gd name="T29" fmla="*/ 406269 h 448"/>
                <a:gd name="T30" fmla="*/ 1424732 w 317"/>
                <a:gd name="T31" fmla="*/ 335333 h 448"/>
                <a:gd name="T32" fmla="*/ 1445996 w 317"/>
                <a:gd name="T33" fmla="*/ 180564 h 448"/>
                <a:gd name="T34" fmla="*/ 453646 w 317"/>
                <a:gd name="T35" fmla="*/ 0 h 448"/>
                <a:gd name="T36" fmla="*/ 361499 w 317"/>
                <a:gd name="T37" fmla="*/ 554589 h 448"/>
                <a:gd name="T38" fmla="*/ 354411 w 317"/>
                <a:gd name="T39" fmla="*/ 573936 h 448"/>
                <a:gd name="T40" fmla="*/ 0 w 317"/>
                <a:gd name="T41" fmla="*/ 2747152 h 448"/>
                <a:gd name="T42" fmla="*/ 715910 w 317"/>
                <a:gd name="T43" fmla="*/ 2850332 h 448"/>
                <a:gd name="T44" fmla="*/ 963998 w 317"/>
                <a:gd name="T45" fmla="*/ 2882575 h 448"/>
                <a:gd name="T46" fmla="*/ 1105762 w 317"/>
                <a:gd name="T47" fmla="*/ 2882575 h 448"/>
                <a:gd name="T48" fmla="*/ 2232789 w 317"/>
                <a:gd name="T49" fmla="*/ 947961 h 448"/>
                <a:gd name="T50" fmla="*/ 935645 w 317"/>
                <a:gd name="T51" fmla="*/ 2379576 h 448"/>
                <a:gd name="T52" fmla="*/ 857674 w 317"/>
                <a:gd name="T53" fmla="*/ 2463409 h 448"/>
                <a:gd name="T54" fmla="*/ 871851 w 317"/>
                <a:gd name="T55" fmla="*/ 2347332 h 448"/>
                <a:gd name="T56" fmla="*/ 878939 w 317"/>
                <a:gd name="T57" fmla="*/ 2289294 h 448"/>
                <a:gd name="T58" fmla="*/ 893115 w 317"/>
                <a:gd name="T59" fmla="*/ 2250601 h 448"/>
                <a:gd name="T60" fmla="*/ 928557 w 317"/>
                <a:gd name="T61" fmla="*/ 2263499 h 448"/>
                <a:gd name="T62" fmla="*/ 942733 w 317"/>
                <a:gd name="T63" fmla="*/ 2321537 h 448"/>
                <a:gd name="T64" fmla="*/ 439469 w 317"/>
                <a:gd name="T65" fmla="*/ 1579935 h 448"/>
                <a:gd name="T66" fmla="*/ 411117 w 317"/>
                <a:gd name="T67" fmla="*/ 1592832 h 448"/>
                <a:gd name="T68" fmla="*/ 411117 w 317"/>
                <a:gd name="T69" fmla="*/ 1534794 h 448"/>
                <a:gd name="T70" fmla="*/ 453646 w 317"/>
                <a:gd name="T71" fmla="*/ 1573486 h 448"/>
                <a:gd name="T72" fmla="*/ 411117 w 317"/>
                <a:gd name="T73" fmla="*/ 1657320 h 448"/>
                <a:gd name="T74" fmla="*/ 425293 w 317"/>
                <a:gd name="T75" fmla="*/ 1721807 h 448"/>
                <a:gd name="T76" fmla="*/ 453646 w 317"/>
                <a:gd name="T77" fmla="*/ 1741153 h 448"/>
                <a:gd name="T78" fmla="*/ 354411 w 317"/>
                <a:gd name="T79" fmla="*/ 1683114 h 448"/>
                <a:gd name="T80" fmla="*/ 347323 w 317"/>
                <a:gd name="T81" fmla="*/ 1644422 h 448"/>
                <a:gd name="T82" fmla="*/ 694645 w 317"/>
                <a:gd name="T83" fmla="*/ 1973307 h 448"/>
                <a:gd name="T84" fmla="*/ 609587 w 317"/>
                <a:gd name="T85" fmla="*/ 1831435 h 448"/>
                <a:gd name="T86" fmla="*/ 637940 w 317"/>
                <a:gd name="T87" fmla="*/ 1831435 h 448"/>
                <a:gd name="T88" fmla="*/ 680469 w 317"/>
                <a:gd name="T89" fmla="*/ 1766948 h 448"/>
                <a:gd name="T90" fmla="*/ 602499 w 317"/>
                <a:gd name="T91" fmla="*/ 1760499 h 448"/>
                <a:gd name="T92" fmla="*/ 581234 w 317"/>
                <a:gd name="T93" fmla="*/ 1721807 h 448"/>
                <a:gd name="T94" fmla="*/ 659204 w 317"/>
                <a:gd name="T95" fmla="*/ 1605730 h 448"/>
                <a:gd name="T96" fmla="*/ 843498 w 317"/>
                <a:gd name="T97" fmla="*/ 1966858 h 448"/>
                <a:gd name="T98" fmla="*/ 878939 w 317"/>
                <a:gd name="T99" fmla="*/ 2095832 h 448"/>
                <a:gd name="T100" fmla="*/ 857674 w 317"/>
                <a:gd name="T101" fmla="*/ 2147422 h 448"/>
                <a:gd name="T102" fmla="*/ 765528 w 317"/>
                <a:gd name="T103" fmla="*/ 2024896 h 448"/>
                <a:gd name="T104" fmla="*/ 694645 w 317"/>
                <a:gd name="T105" fmla="*/ 1973307 h 4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7" h="448">
                  <a:moveTo>
                    <a:pt x="313" y="142"/>
                  </a:moveTo>
                  <a:cubicBezTo>
                    <a:pt x="313" y="141"/>
                    <a:pt x="313" y="141"/>
                    <a:pt x="312" y="141"/>
                  </a:cubicBezTo>
                  <a:cubicBezTo>
                    <a:pt x="311" y="141"/>
                    <a:pt x="310" y="141"/>
                    <a:pt x="309" y="141"/>
                  </a:cubicBezTo>
                  <a:cubicBezTo>
                    <a:pt x="309" y="141"/>
                    <a:pt x="308" y="141"/>
                    <a:pt x="308" y="140"/>
                  </a:cubicBezTo>
                  <a:cubicBezTo>
                    <a:pt x="306" y="140"/>
                    <a:pt x="305" y="139"/>
                    <a:pt x="304" y="139"/>
                  </a:cubicBezTo>
                  <a:cubicBezTo>
                    <a:pt x="303" y="138"/>
                    <a:pt x="303" y="138"/>
                    <a:pt x="303" y="138"/>
                  </a:cubicBezTo>
                  <a:cubicBezTo>
                    <a:pt x="301" y="137"/>
                    <a:pt x="299" y="136"/>
                    <a:pt x="297" y="136"/>
                  </a:cubicBezTo>
                  <a:cubicBezTo>
                    <a:pt x="296" y="136"/>
                    <a:pt x="295" y="136"/>
                    <a:pt x="294" y="136"/>
                  </a:cubicBezTo>
                  <a:cubicBezTo>
                    <a:pt x="292" y="136"/>
                    <a:pt x="292" y="136"/>
                    <a:pt x="291" y="135"/>
                  </a:cubicBezTo>
                  <a:cubicBezTo>
                    <a:pt x="291" y="135"/>
                    <a:pt x="290" y="134"/>
                    <a:pt x="290" y="134"/>
                  </a:cubicBezTo>
                  <a:cubicBezTo>
                    <a:pt x="289" y="133"/>
                    <a:pt x="288" y="132"/>
                    <a:pt x="286" y="131"/>
                  </a:cubicBezTo>
                  <a:cubicBezTo>
                    <a:pt x="285" y="130"/>
                    <a:pt x="284" y="130"/>
                    <a:pt x="282" y="129"/>
                  </a:cubicBezTo>
                  <a:cubicBezTo>
                    <a:pt x="281" y="129"/>
                    <a:pt x="280" y="128"/>
                    <a:pt x="279" y="128"/>
                  </a:cubicBezTo>
                  <a:cubicBezTo>
                    <a:pt x="277" y="127"/>
                    <a:pt x="274" y="127"/>
                    <a:pt x="272" y="127"/>
                  </a:cubicBezTo>
                  <a:cubicBezTo>
                    <a:pt x="268" y="127"/>
                    <a:pt x="265" y="127"/>
                    <a:pt x="261" y="129"/>
                  </a:cubicBezTo>
                  <a:cubicBezTo>
                    <a:pt x="260" y="129"/>
                    <a:pt x="258" y="130"/>
                    <a:pt x="256" y="131"/>
                  </a:cubicBezTo>
                  <a:cubicBezTo>
                    <a:pt x="251" y="134"/>
                    <a:pt x="245" y="137"/>
                    <a:pt x="242" y="137"/>
                  </a:cubicBezTo>
                  <a:cubicBezTo>
                    <a:pt x="241" y="137"/>
                    <a:pt x="240" y="137"/>
                    <a:pt x="240" y="136"/>
                  </a:cubicBezTo>
                  <a:cubicBezTo>
                    <a:pt x="239" y="136"/>
                    <a:pt x="239" y="136"/>
                    <a:pt x="239" y="136"/>
                  </a:cubicBezTo>
                  <a:cubicBezTo>
                    <a:pt x="239" y="136"/>
                    <a:pt x="240" y="134"/>
                    <a:pt x="240" y="133"/>
                  </a:cubicBezTo>
                  <a:cubicBezTo>
                    <a:pt x="241" y="132"/>
                    <a:pt x="241" y="132"/>
                    <a:pt x="241" y="131"/>
                  </a:cubicBezTo>
                  <a:cubicBezTo>
                    <a:pt x="244" y="126"/>
                    <a:pt x="244" y="122"/>
                    <a:pt x="243" y="117"/>
                  </a:cubicBezTo>
                  <a:cubicBezTo>
                    <a:pt x="243" y="114"/>
                    <a:pt x="242" y="111"/>
                    <a:pt x="240" y="108"/>
                  </a:cubicBezTo>
                  <a:cubicBezTo>
                    <a:pt x="240" y="108"/>
                    <a:pt x="240" y="108"/>
                    <a:pt x="240" y="107"/>
                  </a:cubicBezTo>
                  <a:cubicBezTo>
                    <a:pt x="239" y="107"/>
                    <a:pt x="239" y="107"/>
                    <a:pt x="239" y="107"/>
                  </a:cubicBezTo>
                  <a:cubicBezTo>
                    <a:pt x="239" y="107"/>
                    <a:pt x="239" y="106"/>
                    <a:pt x="239" y="105"/>
                  </a:cubicBezTo>
                  <a:cubicBezTo>
                    <a:pt x="239" y="105"/>
                    <a:pt x="239" y="104"/>
                    <a:pt x="239" y="104"/>
                  </a:cubicBezTo>
                  <a:cubicBezTo>
                    <a:pt x="239" y="103"/>
                    <a:pt x="239" y="102"/>
                    <a:pt x="239" y="102"/>
                  </a:cubicBezTo>
                  <a:cubicBezTo>
                    <a:pt x="238" y="100"/>
                    <a:pt x="238" y="99"/>
                    <a:pt x="238" y="97"/>
                  </a:cubicBezTo>
                  <a:cubicBezTo>
                    <a:pt x="237" y="96"/>
                    <a:pt x="237" y="95"/>
                    <a:pt x="237" y="93"/>
                  </a:cubicBezTo>
                  <a:cubicBezTo>
                    <a:pt x="237" y="92"/>
                    <a:pt x="236" y="91"/>
                    <a:pt x="236" y="90"/>
                  </a:cubicBezTo>
                  <a:cubicBezTo>
                    <a:pt x="236" y="89"/>
                    <a:pt x="236" y="88"/>
                    <a:pt x="235" y="87"/>
                  </a:cubicBezTo>
                  <a:cubicBezTo>
                    <a:pt x="235" y="86"/>
                    <a:pt x="234" y="85"/>
                    <a:pt x="234" y="84"/>
                  </a:cubicBezTo>
                  <a:cubicBezTo>
                    <a:pt x="234" y="83"/>
                    <a:pt x="234" y="81"/>
                    <a:pt x="234" y="80"/>
                  </a:cubicBezTo>
                  <a:cubicBezTo>
                    <a:pt x="234" y="79"/>
                    <a:pt x="234" y="78"/>
                    <a:pt x="234" y="77"/>
                  </a:cubicBezTo>
                  <a:cubicBezTo>
                    <a:pt x="234" y="76"/>
                    <a:pt x="234" y="76"/>
                    <a:pt x="234" y="76"/>
                  </a:cubicBezTo>
                  <a:cubicBezTo>
                    <a:pt x="234" y="74"/>
                    <a:pt x="234" y="72"/>
                    <a:pt x="233" y="70"/>
                  </a:cubicBezTo>
                  <a:cubicBezTo>
                    <a:pt x="231" y="68"/>
                    <a:pt x="229" y="66"/>
                    <a:pt x="226" y="66"/>
                  </a:cubicBezTo>
                  <a:cubicBezTo>
                    <a:pt x="225" y="66"/>
                    <a:pt x="225" y="66"/>
                    <a:pt x="225" y="66"/>
                  </a:cubicBezTo>
                  <a:cubicBezTo>
                    <a:pt x="224" y="66"/>
                    <a:pt x="223" y="66"/>
                    <a:pt x="222" y="66"/>
                  </a:cubicBezTo>
                  <a:cubicBezTo>
                    <a:pt x="222" y="66"/>
                    <a:pt x="221" y="66"/>
                    <a:pt x="220" y="66"/>
                  </a:cubicBezTo>
                  <a:cubicBezTo>
                    <a:pt x="219" y="66"/>
                    <a:pt x="217" y="66"/>
                    <a:pt x="216" y="67"/>
                  </a:cubicBezTo>
                  <a:cubicBezTo>
                    <a:pt x="214" y="67"/>
                    <a:pt x="212" y="67"/>
                    <a:pt x="211" y="67"/>
                  </a:cubicBezTo>
                  <a:cubicBezTo>
                    <a:pt x="210" y="67"/>
                    <a:pt x="209" y="67"/>
                    <a:pt x="208" y="67"/>
                  </a:cubicBezTo>
                  <a:cubicBezTo>
                    <a:pt x="206" y="66"/>
                    <a:pt x="204" y="65"/>
                    <a:pt x="203" y="63"/>
                  </a:cubicBezTo>
                  <a:cubicBezTo>
                    <a:pt x="202" y="63"/>
                    <a:pt x="202" y="62"/>
                    <a:pt x="202" y="61"/>
                  </a:cubicBezTo>
                  <a:cubicBezTo>
                    <a:pt x="202" y="60"/>
                    <a:pt x="202" y="60"/>
                    <a:pt x="202" y="59"/>
                  </a:cubicBezTo>
                  <a:cubicBezTo>
                    <a:pt x="201" y="57"/>
                    <a:pt x="201" y="54"/>
                    <a:pt x="201" y="52"/>
                  </a:cubicBezTo>
                  <a:cubicBezTo>
                    <a:pt x="202" y="51"/>
                    <a:pt x="202" y="50"/>
                    <a:pt x="202" y="49"/>
                  </a:cubicBezTo>
                  <a:cubicBezTo>
                    <a:pt x="203" y="47"/>
                    <a:pt x="203" y="45"/>
                    <a:pt x="203" y="43"/>
                  </a:cubicBezTo>
                  <a:cubicBezTo>
                    <a:pt x="204" y="38"/>
                    <a:pt x="204" y="33"/>
                    <a:pt x="204" y="28"/>
                  </a:cubicBezTo>
                  <a:cubicBezTo>
                    <a:pt x="204" y="26"/>
                    <a:pt x="204" y="23"/>
                    <a:pt x="204" y="21"/>
                  </a:cubicBezTo>
                  <a:cubicBezTo>
                    <a:pt x="204" y="19"/>
                    <a:pt x="204" y="19"/>
                    <a:pt x="204" y="19"/>
                  </a:cubicBezTo>
                  <a:cubicBezTo>
                    <a:pt x="64" y="0"/>
                    <a:pt x="64" y="0"/>
                    <a:pt x="64" y="0"/>
                  </a:cubicBezTo>
                  <a:cubicBezTo>
                    <a:pt x="64" y="3"/>
                    <a:pt x="64" y="3"/>
                    <a:pt x="64" y="3"/>
                  </a:cubicBezTo>
                  <a:cubicBezTo>
                    <a:pt x="60" y="28"/>
                    <a:pt x="56" y="55"/>
                    <a:pt x="51" y="82"/>
                  </a:cubicBezTo>
                  <a:cubicBezTo>
                    <a:pt x="51" y="86"/>
                    <a:pt x="51" y="86"/>
                    <a:pt x="51" y="86"/>
                  </a:cubicBezTo>
                  <a:cubicBezTo>
                    <a:pt x="53" y="86"/>
                    <a:pt x="53" y="86"/>
                    <a:pt x="53" y="86"/>
                  </a:cubicBezTo>
                  <a:cubicBezTo>
                    <a:pt x="52" y="87"/>
                    <a:pt x="52" y="87"/>
                    <a:pt x="51" y="88"/>
                  </a:cubicBezTo>
                  <a:cubicBezTo>
                    <a:pt x="50" y="89"/>
                    <a:pt x="50" y="89"/>
                    <a:pt x="50" y="89"/>
                  </a:cubicBezTo>
                  <a:cubicBezTo>
                    <a:pt x="50" y="90"/>
                    <a:pt x="50" y="90"/>
                    <a:pt x="50" y="90"/>
                  </a:cubicBezTo>
                  <a:cubicBezTo>
                    <a:pt x="31" y="213"/>
                    <a:pt x="10" y="357"/>
                    <a:pt x="1" y="423"/>
                  </a:cubicBezTo>
                  <a:cubicBezTo>
                    <a:pt x="0" y="426"/>
                    <a:pt x="0" y="426"/>
                    <a:pt x="0" y="426"/>
                  </a:cubicBezTo>
                  <a:cubicBezTo>
                    <a:pt x="3" y="426"/>
                    <a:pt x="3" y="426"/>
                    <a:pt x="3" y="426"/>
                  </a:cubicBezTo>
                  <a:cubicBezTo>
                    <a:pt x="36" y="432"/>
                    <a:pt x="68" y="437"/>
                    <a:pt x="100" y="442"/>
                  </a:cubicBezTo>
                  <a:cubicBezTo>
                    <a:pt x="101" y="442"/>
                    <a:pt x="101" y="442"/>
                    <a:pt x="101" y="442"/>
                  </a:cubicBezTo>
                  <a:cubicBezTo>
                    <a:pt x="104" y="442"/>
                    <a:pt x="107" y="443"/>
                    <a:pt x="111" y="443"/>
                  </a:cubicBezTo>
                  <a:cubicBezTo>
                    <a:pt x="118" y="445"/>
                    <a:pt x="125" y="446"/>
                    <a:pt x="133" y="447"/>
                  </a:cubicBezTo>
                  <a:cubicBezTo>
                    <a:pt x="134" y="447"/>
                    <a:pt x="135" y="447"/>
                    <a:pt x="136" y="447"/>
                  </a:cubicBezTo>
                  <a:cubicBezTo>
                    <a:pt x="139" y="447"/>
                    <a:pt x="144" y="448"/>
                    <a:pt x="148" y="448"/>
                  </a:cubicBezTo>
                  <a:cubicBezTo>
                    <a:pt x="148" y="448"/>
                    <a:pt x="148" y="448"/>
                    <a:pt x="148" y="448"/>
                  </a:cubicBezTo>
                  <a:cubicBezTo>
                    <a:pt x="151" y="448"/>
                    <a:pt x="154" y="447"/>
                    <a:pt x="156" y="447"/>
                  </a:cubicBezTo>
                  <a:cubicBezTo>
                    <a:pt x="158" y="446"/>
                    <a:pt x="158" y="446"/>
                    <a:pt x="158" y="446"/>
                  </a:cubicBezTo>
                  <a:cubicBezTo>
                    <a:pt x="170" y="296"/>
                    <a:pt x="170" y="296"/>
                    <a:pt x="170" y="296"/>
                  </a:cubicBezTo>
                  <a:cubicBezTo>
                    <a:pt x="192" y="282"/>
                    <a:pt x="286" y="178"/>
                    <a:pt x="315" y="147"/>
                  </a:cubicBezTo>
                  <a:cubicBezTo>
                    <a:pt x="317" y="143"/>
                    <a:pt x="317" y="143"/>
                    <a:pt x="317" y="143"/>
                  </a:cubicBezTo>
                  <a:lnTo>
                    <a:pt x="313" y="142"/>
                  </a:lnTo>
                  <a:close/>
                  <a:moveTo>
                    <a:pt x="132" y="369"/>
                  </a:moveTo>
                  <a:cubicBezTo>
                    <a:pt x="132" y="371"/>
                    <a:pt x="132" y="373"/>
                    <a:pt x="131" y="375"/>
                  </a:cubicBezTo>
                  <a:cubicBezTo>
                    <a:pt x="129" y="379"/>
                    <a:pt x="125" y="383"/>
                    <a:pt x="123" y="383"/>
                  </a:cubicBezTo>
                  <a:cubicBezTo>
                    <a:pt x="123" y="383"/>
                    <a:pt x="122" y="383"/>
                    <a:pt x="121" y="382"/>
                  </a:cubicBezTo>
                  <a:cubicBezTo>
                    <a:pt x="120" y="380"/>
                    <a:pt x="121" y="378"/>
                    <a:pt x="122" y="375"/>
                  </a:cubicBezTo>
                  <a:cubicBezTo>
                    <a:pt x="123" y="372"/>
                    <a:pt x="123" y="370"/>
                    <a:pt x="123" y="368"/>
                  </a:cubicBezTo>
                  <a:cubicBezTo>
                    <a:pt x="123" y="366"/>
                    <a:pt x="123" y="365"/>
                    <a:pt x="123" y="364"/>
                  </a:cubicBezTo>
                  <a:cubicBezTo>
                    <a:pt x="123" y="364"/>
                    <a:pt x="124" y="364"/>
                    <a:pt x="124" y="363"/>
                  </a:cubicBezTo>
                  <a:cubicBezTo>
                    <a:pt x="124" y="362"/>
                    <a:pt x="125" y="361"/>
                    <a:pt x="125" y="359"/>
                  </a:cubicBezTo>
                  <a:cubicBezTo>
                    <a:pt x="125" y="358"/>
                    <a:pt x="125" y="356"/>
                    <a:pt x="124" y="355"/>
                  </a:cubicBezTo>
                  <a:cubicBezTo>
                    <a:pt x="124" y="355"/>
                    <a:pt x="124" y="354"/>
                    <a:pt x="123" y="353"/>
                  </a:cubicBezTo>
                  <a:cubicBezTo>
                    <a:pt x="123" y="353"/>
                    <a:pt x="124" y="352"/>
                    <a:pt x="125" y="350"/>
                  </a:cubicBezTo>
                  <a:cubicBezTo>
                    <a:pt x="126" y="349"/>
                    <a:pt x="126" y="349"/>
                    <a:pt x="126" y="349"/>
                  </a:cubicBezTo>
                  <a:cubicBezTo>
                    <a:pt x="127" y="347"/>
                    <a:pt x="128" y="346"/>
                    <a:pt x="129" y="345"/>
                  </a:cubicBezTo>
                  <a:cubicBezTo>
                    <a:pt x="130" y="346"/>
                    <a:pt x="130" y="347"/>
                    <a:pt x="130" y="347"/>
                  </a:cubicBezTo>
                  <a:cubicBezTo>
                    <a:pt x="130" y="348"/>
                    <a:pt x="131" y="350"/>
                    <a:pt x="131" y="351"/>
                  </a:cubicBezTo>
                  <a:cubicBezTo>
                    <a:pt x="132" y="351"/>
                    <a:pt x="132" y="352"/>
                    <a:pt x="132" y="353"/>
                  </a:cubicBezTo>
                  <a:cubicBezTo>
                    <a:pt x="134" y="355"/>
                    <a:pt x="134" y="356"/>
                    <a:pt x="134" y="357"/>
                  </a:cubicBezTo>
                  <a:cubicBezTo>
                    <a:pt x="134" y="358"/>
                    <a:pt x="133" y="359"/>
                    <a:pt x="133" y="360"/>
                  </a:cubicBezTo>
                  <a:cubicBezTo>
                    <a:pt x="133" y="362"/>
                    <a:pt x="132" y="364"/>
                    <a:pt x="132" y="367"/>
                  </a:cubicBezTo>
                  <a:cubicBezTo>
                    <a:pt x="132" y="367"/>
                    <a:pt x="132" y="368"/>
                    <a:pt x="132" y="369"/>
                  </a:cubicBezTo>
                  <a:close/>
                  <a:moveTo>
                    <a:pt x="62" y="245"/>
                  </a:moveTo>
                  <a:cubicBezTo>
                    <a:pt x="61" y="246"/>
                    <a:pt x="59" y="246"/>
                    <a:pt x="58" y="248"/>
                  </a:cubicBezTo>
                  <a:cubicBezTo>
                    <a:pt x="57" y="248"/>
                    <a:pt x="57" y="249"/>
                    <a:pt x="57" y="249"/>
                  </a:cubicBezTo>
                  <a:cubicBezTo>
                    <a:pt x="57" y="248"/>
                    <a:pt x="58" y="248"/>
                    <a:pt x="58" y="247"/>
                  </a:cubicBezTo>
                  <a:cubicBezTo>
                    <a:pt x="59" y="245"/>
                    <a:pt x="58" y="242"/>
                    <a:pt x="58" y="241"/>
                  </a:cubicBezTo>
                  <a:cubicBezTo>
                    <a:pt x="57" y="240"/>
                    <a:pt x="57" y="239"/>
                    <a:pt x="57" y="239"/>
                  </a:cubicBezTo>
                  <a:cubicBezTo>
                    <a:pt x="58" y="239"/>
                    <a:pt x="58" y="238"/>
                    <a:pt x="58" y="238"/>
                  </a:cubicBezTo>
                  <a:cubicBezTo>
                    <a:pt x="58" y="239"/>
                    <a:pt x="58" y="241"/>
                    <a:pt x="59" y="242"/>
                  </a:cubicBezTo>
                  <a:cubicBezTo>
                    <a:pt x="60" y="244"/>
                    <a:pt x="62" y="244"/>
                    <a:pt x="64" y="244"/>
                  </a:cubicBezTo>
                  <a:cubicBezTo>
                    <a:pt x="64" y="244"/>
                    <a:pt x="64" y="244"/>
                    <a:pt x="64" y="244"/>
                  </a:cubicBezTo>
                  <a:cubicBezTo>
                    <a:pt x="64" y="244"/>
                    <a:pt x="63" y="245"/>
                    <a:pt x="62" y="245"/>
                  </a:cubicBezTo>
                  <a:close/>
                  <a:moveTo>
                    <a:pt x="57" y="249"/>
                  </a:moveTo>
                  <a:cubicBezTo>
                    <a:pt x="55" y="253"/>
                    <a:pt x="57" y="255"/>
                    <a:pt x="58" y="257"/>
                  </a:cubicBezTo>
                  <a:cubicBezTo>
                    <a:pt x="58" y="257"/>
                    <a:pt x="59" y="258"/>
                    <a:pt x="59" y="258"/>
                  </a:cubicBezTo>
                  <a:cubicBezTo>
                    <a:pt x="59" y="258"/>
                    <a:pt x="59" y="259"/>
                    <a:pt x="59" y="260"/>
                  </a:cubicBezTo>
                  <a:cubicBezTo>
                    <a:pt x="59" y="262"/>
                    <a:pt x="58" y="265"/>
                    <a:pt x="60" y="267"/>
                  </a:cubicBezTo>
                  <a:cubicBezTo>
                    <a:pt x="62" y="269"/>
                    <a:pt x="65" y="269"/>
                    <a:pt x="66" y="269"/>
                  </a:cubicBezTo>
                  <a:cubicBezTo>
                    <a:pt x="66" y="269"/>
                    <a:pt x="67" y="269"/>
                    <a:pt x="67" y="269"/>
                  </a:cubicBezTo>
                  <a:cubicBezTo>
                    <a:pt x="66" y="269"/>
                    <a:pt x="65" y="270"/>
                    <a:pt x="64" y="270"/>
                  </a:cubicBezTo>
                  <a:cubicBezTo>
                    <a:pt x="63" y="270"/>
                    <a:pt x="63" y="270"/>
                    <a:pt x="62" y="269"/>
                  </a:cubicBezTo>
                  <a:cubicBezTo>
                    <a:pt x="59" y="268"/>
                    <a:pt x="55" y="265"/>
                    <a:pt x="52" y="262"/>
                  </a:cubicBezTo>
                  <a:cubicBezTo>
                    <a:pt x="52" y="262"/>
                    <a:pt x="51" y="261"/>
                    <a:pt x="50" y="261"/>
                  </a:cubicBezTo>
                  <a:cubicBezTo>
                    <a:pt x="48" y="259"/>
                    <a:pt x="46" y="257"/>
                    <a:pt x="44" y="254"/>
                  </a:cubicBezTo>
                  <a:cubicBezTo>
                    <a:pt x="46" y="255"/>
                    <a:pt x="47" y="255"/>
                    <a:pt x="48" y="255"/>
                  </a:cubicBezTo>
                  <a:cubicBezTo>
                    <a:pt x="49" y="255"/>
                    <a:pt x="49" y="255"/>
                    <a:pt x="49" y="255"/>
                  </a:cubicBezTo>
                  <a:cubicBezTo>
                    <a:pt x="49" y="255"/>
                    <a:pt x="49" y="255"/>
                    <a:pt x="49" y="255"/>
                  </a:cubicBezTo>
                  <a:cubicBezTo>
                    <a:pt x="52" y="254"/>
                    <a:pt x="55" y="252"/>
                    <a:pt x="57" y="249"/>
                  </a:cubicBezTo>
                  <a:close/>
                  <a:moveTo>
                    <a:pt x="98" y="306"/>
                  </a:moveTo>
                  <a:cubicBezTo>
                    <a:pt x="97" y="304"/>
                    <a:pt x="96" y="303"/>
                    <a:pt x="95" y="301"/>
                  </a:cubicBezTo>
                  <a:cubicBezTo>
                    <a:pt x="93" y="297"/>
                    <a:pt x="91" y="293"/>
                    <a:pt x="88" y="289"/>
                  </a:cubicBezTo>
                  <a:cubicBezTo>
                    <a:pt x="86" y="286"/>
                    <a:pt x="86" y="284"/>
                    <a:pt x="86" y="284"/>
                  </a:cubicBezTo>
                  <a:cubicBezTo>
                    <a:pt x="86" y="284"/>
                    <a:pt x="87" y="283"/>
                    <a:pt x="87" y="283"/>
                  </a:cubicBezTo>
                  <a:cubicBezTo>
                    <a:pt x="88" y="283"/>
                    <a:pt x="88" y="284"/>
                    <a:pt x="89" y="284"/>
                  </a:cubicBezTo>
                  <a:cubicBezTo>
                    <a:pt x="89" y="284"/>
                    <a:pt x="90" y="284"/>
                    <a:pt x="90" y="284"/>
                  </a:cubicBezTo>
                  <a:cubicBezTo>
                    <a:pt x="91" y="284"/>
                    <a:pt x="93" y="284"/>
                    <a:pt x="94" y="282"/>
                  </a:cubicBezTo>
                  <a:cubicBezTo>
                    <a:pt x="96" y="280"/>
                    <a:pt x="96" y="278"/>
                    <a:pt x="96" y="277"/>
                  </a:cubicBezTo>
                  <a:cubicBezTo>
                    <a:pt x="96" y="274"/>
                    <a:pt x="96" y="274"/>
                    <a:pt x="96" y="274"/>
                  </a:cubicBezTo>
                  <a:cubicBezTo>
                    <a:pt x="93" y="274"/>
                    <a:pt x="93" y="274"/>
                    <a:pt x="93" y="274"/>
                  </a:cubicBezTo>
                  <a:cubicBezTo>
                    <a:pt x="92" y="274"/>
                    <a:pt x="91" y="274"/>
                    <a:pt x="90" y="274"/>
                  </a:cubicBezTo>
                  <a:cubicBezTo>
                    <a:pt x="88" y="274"/>
                    <a:pt x="86" y="274"/>
                    <a:pt x="85" y="273"/>
                  </a:cubicBezTo>
                  <a:cubicBezTo>
                    <a:pt x="84" y="273"/>
                    <a:pt x="83" y="272"/>
                    <a:pt x="82" y="271"/>
                  </a:cubicBezTo>
                  <a:cubicBezTo>
                    <a:pt x="81" y="271"/>
                    <a:pt x="81" y="270"/>
                    <a:pt x="80" y="269"/>
                  </a:cubicBezTo>
                  <a:cubicBezTo>
                    <a:pt x="81" y="269"/>
                    <a:pt x="82" y="268"/>
                    <a:pt x="82" y="267"/>
                  </a:cubicBezTo>
                  <a:cubicBezTo>
                    <a:pt x="85" y="264"/>
                    <a:pt x="86" y="260"/>
                    <a:pt x="88" y="256"/>
                  </a:cubicBezTo>
                  <a:cubicBezTo>
                    <a:pt x="88" y="254"/>
                    <a:pt x="88" y="254"/>
                    <a:pt x="88" y="254"/>
                  </a:cubicBezTo>
                  <a:cubicBezTo>
                    <a:pt x="90" y="251"/>
                    <a:pt x="91" y="249"/>
                    <a:pt x="93" y="249"/>
                  </a:cubicBezTo>
                  <a:cubicBezTo>
                    <a:pt x="93" y="249"/>
                    <a:pt x="93" y="249"/>
                    <a:pt x="94" y="249"/>
                  </a:cubicBezTo>
                  <a:cubicBezTo>
                    <a:pt x="99" y="249"/>
                    <a:pt x="107" y="255"/>
                    <a:pt x="109" y="259"/>
                  </a:cubicBezTo>
                  <a:cubicBezTo>
                    <a:pt x="115" y="273"/>
                    <a:pt x="118" y="290"/>
                    <a:pt x="119" y="305"/>
                  </a:cubicBezTo>
                  <a:cubicBezTo>
                    <a:pt x="120" y="309"/>
                    <a:pt x="120" y="309"/>
                    <a:pt x="120" y="309"/>
                  </a:cubicBezTo>
                  <a:cubicBezTo>
                    <a:pt x="121" y="314"/>
                    <a:pt x="122" y="318"/>
                    <a:pt x="123" y="321"/>
                  </a:cubicBezTo>
                  <a:cubicBezTo>
                    <a:pt x="123" y="322"/>
                    <a:pt x="123" y="323"/>
                    <a:pt x="124" y="325"/>
                  </a:cubicBezTo>
                  <a:cubicBezTo>
                    <a:pt x="124" y="326"/>
                    <a:pt x="125" y="330"/>
                    <a:pt x="125" y="331"/>
                  </a:cubicBezTo>
                  <a:cubicBezTo>
                    <a:pt x="125" y="331"/>
                    <a:pt x="124" y="331"/>
                    <a:pt x="124" y="332"/>
                  </a:cubicBezTo>
                  <a:cubicBezTo>
                    <a:pt x="123" y="332"/>
                    <a:pt x="122" y="332"/>
                    <a:pt x="121" y="333"/>
                  </a:cubicBezTo>
                  <a:cubicBezTo>
                    <a:pt x="121" y="330"/>
                    <a:pt x="120" y="324"/>
                    <a:pt x="119" y="321"/>
                  </a:cubicBezTo>
                  <a:cubicBezTo>
                    <a:pt x="117" y="317"/>
                    <a:pt x="114" y="315"/>
                    <a:pt x="110" y="314"/>
                  </a:cubicBezTo>
                  <a:cubicBezTo>
                    <a:pt x="109" y="314"/>
                    <a:pt x="108" y="314"/>
                    <a:pt x="108" y="314"/>
                  </a:cubicBezTo>
                  <a:cubicBezTo>
                    <a:pt x="103" y="314"/>
                    <a:pt x="102" y="317"/>
                    <a:pt x="102" y="319"/>
                  </a:cubicBezTo>
                  <a:cubicBezTo>
                    <a:pt x="101" y="316"/>
                    <a:pt x="100" y="313"/>
                    <a:pt x="100" y="311"/>
                  </a:cubicBezTo>
                  <a:cubicBezTo>
                    <a:pt x="99" y="308"/>
                    <a:pt x="98" y="307"/>
                    <a:pt x="98" y="306"/>
                  </a:cubicBezTo>
                  <a:close/>
                </a:path>
              </a:pathLst>
            </a:custGeom>
            <a:grpFill/>
            <a:ln w="3175" cap="rnd">
              <a:solidFill>
                <a:schemeClr val="bg1"/>
              </a:solidFill>
              <a:prstDash val="solid"/>
              <a:round/>
              <a:headEnd/>
              <a:tailEnd/>
            </a:ln>
          </p:spPr>
          <p:txBody>
            <a:bodyPr lIns="45711" tIns="22856" rIns="45711" bIns="22856"/>
            <a:lstStyle/>
            <a:p>
              <a:pPr defTabSz="913607" eaLnBrk="0" fontAlgn="base" hangingPunct="0">
                <a:spcBef>
                  <a:spcPct val="0"/>
                </a:spcBef>
                <a:spcAft>
                  <a:spcPct val="0"/>
                </a:spcAft>
              </a:pPr>
              <a:endParaRPr lang="en-US">
                <a:solidFill>
                  <a:srgbClr val="212121"/>
                </a:solidFill>
              </a:endParaRPr>
            </a:p>
          </p:txBody>
        </p:sp>
      </p:grpSp>
      <p:grpSp>
        <p:nvGrpSpPr>
          <p:cNvPr id="82" name="Group 81">
            <a:extLst>
              <a:ext uri="{FF2B5EF4-FFF2-40B4-BE49-F238E27FC236}">
                <a16:creationId xmlns:a16="http://schemas.microsoft.com/office/drawing/2014/main" id="{090CC33F-260C-7BDC-6358-842D98C58CBE}"/>
              </a:ext>
            </a:extLst>
          </p:cNvPr>
          <p:cNvGrpSpPr/>
          <p:nvPr/>
        </p:nvGrpSpPr>
        <p:grpSpPr>
          <a:xfrm>
            <a:off x="1684733" y="674884"/>
            <a:ext cx="766867" cy="853573"/>
            <a:chOff x="5829991" y="1351086"/>
            <a:chExt cx="1696521" cy="1888342"/>
          </a:xfrm>
        </p:grpSpPr>
        <p:sp>
          <p:nvSpPr>
            <p:cNvPr id="83" name="Oval 82">
              <a:extLst>
                <a:ext uri="{FF2B5EF4-FFF2-40B4-BE49-F238E27FC236}">
                  <a16:creationId xmlns:a16="http://schemas.microsoft.com/office/drawing/2014/main" id="{29BFBB23-F805-845B-F05A-9F55629A2E4B}"/>
                </a:ext>
              </a:extLst>
            </p:cNvPr>
            <p:cNvSpPr/>
            <p:nvPr/>
          </p:nvSpPr>
          <p:spPr>
            <a:xfrm>
              <a:off x="6595972" y="3114191"/>
              <a:ext cx="125237" cy="12523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4" name="Straight Connector 83">
              <a:extLst>
                <a:ext uri="{FF2B5EF4-FFF2-40B4-BE49-F238E27FC236}">
                  <a16:creationId xmlns:a16="http://schemas.microsoft.com/office/drawing/2014/main" id="{4B022895-8E89-11BE-792F-875875FBA718}"/>
                </a:ext>
              </a:extLst>
            </p:cNvPr>
            <p:cNvCxnSpPr>
              <a:cxnSpLocks/>
            </p:cNvCxnSpPr>
            <p:nvPr/>
          </p:nvCxnSpPr>
          <p:spPr>
            <a:xfrm>
              <a:off x="6658590" y="2348855"/>
              <a:ext cx="0" cy="79389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5" name="Graphic 84">
              <a:extLst>
                <a:ext uri="{FF2B5EF4-FFF2-40B4-BE49-F238E27FC236}">
                  <a16:creationId xmlns:a16="http://schemas.microsoft.com/office/drawing/2014/main" id="{4505D805-B912-59DF-CB92-0FA857A324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15266" y="1351086"/>
              <a:ext cx="1485900" cy="1047750"/>
            </a:xfrm>
            <a:prstGeom prst="rect">
              <a:avLst/>
            </a:prstGeom>
          </p:spPr>
        </p:pic>
        <p:sp>
          <p:nvSpPr>
            <p:cNvPr id="86" name="TextBox 85">
              <a:extLst>
                <a:ext uri="{FF2B5EF4-FFF2-40B4-BE49-F238E27FC236}">
                  <a16:creationId xmlns:a16="http://schemas.microsoft.com/office/drawing/2014/main" id="{69E41D62-B549-ADFD-3788-3BA7D07DA9BC}"/>
                </a:ext>
              </a:extLst>
            </p:cNvPr>
            <p:cNvSpPr txBox="1"/>
            <p:nvPr/>
          </p:nvSpPr>
          <p:spPr>
            <a:xfrm>
              <a:off x="5829991" y="1375414"/>
              <a:ext cx="1696521" cy="612793"/>
            </a:xfrm>
            <a:prstGeom prst="rect">
              <a:avLst/>
            </a:prstGeom>
            <a:noFill/>
          </p:spPr>
          <p:txBody>
            <a:bodyPr wrap="square" rtlCol="0">
              <a:spAutoFit/>
            </a:bodyPr>
            <a:lstStyle/>
            <a:p>
              <a:pPr algn="ctr"/>
              <a:r>
                <a:rPr lang="en-US" sz="600">
                  <a:solidFill>
                    <a:schemeClr val="tx1"/>
                  </a:solidFill>
                  <a:latin typeface="+mj-lt"/>
                </a:rPr>
                <a:t>Newfoundland &amp; Labrador</a:t>
              </a:r>
              <a:endParaRPr lang="en-AU" sz="600">
                <a:solidFill>
                  <a:schemeClr val="tx1"/>
                </a:solidFill>
                <a:latin typeface="+mj-lt"/>
              </a:endParaRPr>
            </a:p>
          </p:txBody>
        </p:sp>
      </p:grpSp>
      <p:pic>
        <p:nvPicPr>
          <p:cNvPr id="87" name="Graphic 86">
            <a:extLst>
              <a:ext uri="{FF2B5EF4-FFF2-40B4-BE49-F238E27FC236}">
                <a16:creationId xmlns:a16="http://schemas.microsoft.com/office/drawing/2014/main" id="{51D3169E-092E-5FEC-D6D7-CC46E7A537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07242" y="750394"/>
            <a:ext cx="4105275" cy="4124325"/>
          </a:xfrm>
          <a:prstGeom prst="rect">
            <a:avLst/>
          </a:prstGeom>
        </p:spPr>
      </p:pic>
      <p:sp>
        <p:nvSpPr>
          <p:cNvPr id="88" name="Freeform: Shape 87">
            <a:extLst>
              <a:ext uri="{FF2B5EF4-FFF2-40B4-BE49-F238E27FC236}">
                <a16:creationId xmlns:a16="http://schemas.microsoft.com/office/drawing/2014/main" id="{DB14818B-D4F7-CABD-6DE3-5313CC61E36F}"/>
              </a:ext>
            </a:extLst>
          </p:cNvPr>
          <p:cNvSpPr/>
          <p:nvPr/>
        </p:nvSpPr>
        <p:spPr>
          <a:xfrm>
            <a:off x="5770118" y="3286911"/>
            <a:ext cx="3373882" cy="311042"/>
          </a:xfrm>
          <a:custGeom>
            <a:avLst/>
            <a:gdLst>
              <a:gd name="connsiteX0" fmla="*/ 0 w 4109987"/>
              <a:gd name="connsiteY0" fmla="*/ 155520 h 311042"/>
              <a:gd name="connsiteX1" fmla="*/ 0 w 4109987"/>
              <a:gd name="connsiteY1" fmla="*/ 155521 h 311042"/>
              <a:gd name="connsiteX2" fmla="*/ 0 w 4109987"/>
              <a:gd name="connsiteY2" fmla="*/ 155521 h 311042"/>
              <a:gd name="connsiteX3" fmla="*/ 155521 w 4109987"/>
              <a:gd name="connsiteY3" fmla="*/ 0 h 311042"/>
              <a:gd name="connsiteX4" fmla="*/ 4109987 w 4109987"/>
              <a:gd name="connsiteY4" fmla="*/ 0 h 311042"/>
              <a:gd name="connsiteX5" fmla="*/ 4109987 w 4109987"/>
              <a:gd name="connsiteY5" fmla="*/ 311042 h 311042"/>
              <a:gd name="connsiteX6" fmla="*/ 155521 w 4109987"/>
              <a:gd name="connsiteY6" fmla="*/ 311041 h 311042"/>
              <a:gd name="connsiteX7" fmla="*/ 12222 w 4109987"/>
              <a:gd name="connsiteY7" fmla="*/ 216056 h 311042"/>
              <a:gd name="connsiteX8" fmla="*/ 0 w 4109987"/>
              <a:gd name="connsiteY8" fmla="*/ 155521 h 311042"/>
              <a:gd name="connsiteX9" fmla="*/ 12222 w 4109987"/>
              <a:gd name="connsiteY9" fmla="*/ 94985 h 311042"/>
              <a:gd name="connsiteX10" fmla="*/ 155521 w 4109987"/>
              <a:gd name="connsiteY10" fmla="*/ 0 h 31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9987" h="311042">
                <a:moveTo>
                  <a:pt x="0" y="155520"/>
                </a:moveTo>
                <a:lnTo>
                  <a:pt x="0" y="155521"/>
                </a:lnTo>
                <a:lnTo>
                  <a:pt x="0" y="155521"/>
                </a:lnTo>
                <a:close/>
                <a:moveTo>
                  <a:pt x="155521" y="0"/>
                </a:moveTo>
                <a:lnTo>
                  <a:pt x="4109987" y="0"/>
                </a:lnTo>
                <a:lnTo>
                  <a:pt x="4109987" y="311042"/>
                </a:lnTo>
                <a:lnTo>
                  <a:pt x="155521" y="311041"/>
                </a:lnTo>
                <a:cubicBezTo>
                  <a:pt x="91102" y="311041"/>
                  <a:pt x="35831" y="271875"/>
                  <a:pt x="12222" y="216056"/>
                </a:cubicBezTo>
                <a:lnTo>
                  <a:pt x="0" y="155521"/>
                </a:lnTo>
                <a:lnTo>
                  <a:pt x="12222" y="94985"/>
                </a:lnTo>
                <a:cubicBezTo>
                  <a:pt x="35831" y="39166"/>
                  <a:pt x="91102" y="0"/>
                  <a:pt x="1555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grpSp>
        <p:nvGrpSpPr>
          <p:cNvPr id="89" name="Group 88">
            <a:extLst>
              <a:ext uri="{FF2B5EF4-FFF2-40B4-BE49-F238E27FC236}">
                <a16:creationId xmlns:a16="http://schemas.microsoft.com/office/drawing/2014/main" id="{45AA00D4-2C12-1334-0196-986AC9464E90}"/>
              </a:ext>
            </a:extLst>
          </p:cNvPr>
          <p:cNvGrpSpPr/>
          <p:nvPr/>
        </p:nvGrpSpPr>
        <p:grpSpPr>
          <a:xfrm>
            <a:off x="1684733" y="674884"/>
            <a:ext cx="766867" cy="853573"/>
            <a:chOff x="5829991" y="1351086"/>
            <a:chExt cx="1696521" cy="1888342"/>
          </a:xfrm>
        </p:grpSpPr>
        <p:sp>
          <p:nvSpPr>
            <p:cNvPr id="90" name="Oval 89">
              <a:extLst>
                <a:ext uri="{FF2B5EF4-FFF2-40B4-BE49-F238E27FC236}">
                  <a16:creationId xmlns:a16="http://schemas.microsoft.com/office/drawing/2014/main" id="{EA32A265-13F7-237F-BA41-D9C5FC127643}"/>
                </a:ext>
              </a:extLst>
            </p:cNvPr>
            <p:cNvSpPr/>
            <p:nvPr/>
          </p:nvSpPr>
          <p:spPr>
            <a:xfrm>
              <a:off x="6595972" y="3114191"/>
              <a:ext cx="125237" cy="12523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1" name="Straight Connector 90">
              <a:extLst>
                <a:ext uri="{FF2B5EF4-FFF2-40B4-BE49-F238E27FC236}">
                  <a16:creationId xmlns:a16="http://schemas.microsoft.com/office/drawing/2014/main" id="{6B38A801-C900-7781-BD95-FD90157798BC}"/>
                </a:ext>
              </a:extLst>
            </p:cNvPr>
            <p:cNvCxnSpPr>
              <a:cxnSpLocks/>
            </p:cNvCxnSpPr>
            <p:nvPr/>
          </p:nvCxnSpPr>
          <p:spPr>
            <a:xfrm>
              <a:off x="6658590" y="2348855"/>
              <a:ext cx="0" cy="79389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2" name="Graphic 91">
              <a:extLst>
                <a:ext uri="{FF2B5EF4-FFF2-40B4-BE49-F238E27FC236}">
                  <a16:creationId xmlns:a16="http://schemas.microsoft.com/office/drawing/2014/main" id="{A21C2229-B989-5EEB-2D8F-FB4538813B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15266" y="1351086"/>
              <a:ext cx="1485900" cy="1047750"/>
            </a:xfrm>
            <a:prstGeom prst="rect">
              <a:avLst/>
            </a:prstGeom>
          </p:spPr>
        </p:pic>
        <p:sp>
          <p:nvSpPr>
            <p:cNvPr id="93" name="TextBox 92">
              <a:extLst>
                <a:ext uri="{FF2B5EF4-FFF2-40B4-BE49-F238E27FC236}">
                  <a16:creationId xmlns:a16="http://schemas.microsoft.com/office/drawing/2014/main" id="{88107754-9357-437D-FD2E-A74E0EFD275C}"/>
                </a:ext>
              </a:extLst>
            </p:cNvPr>
            <p:cNvSpPr txBox="1"/>
            <p:nvPr/>
          </p:nvSpPr>
          <p:spPr>
            <a:xfrm>
              <a:off x="5829991" y="1375414"/>
              <a:ext cx="1696521" cy="612793"/>
            </a:xfrm>
            <a:prstGeom prst="rect">
              <a:avLst/>
            </a:prstGeom>
            <a:noFill/>
          </p:spPr>
          <p:txBody>
            <a:bodyPr wrap="square" rtlCol="0">
              <a:spAutoFit/>
            </a:bodyPr>
            <a:lstStyle/>
            <a:p>
              <a:pPr algn="ctr"/>
              <a:r>
                <a:rPr lang="en-US" sz="600">
                  <a:solidFill>
                    <a:schemeClr val="tx1"/>
                  </a:solidFill>
                  <a:latin typeface="+mj-lt"/>
                </a:rPr>
                <a:t>Newfoundland &amp; Labrador</a:t>
              </a:r>
              <a:endParaRPr lang="en-AU" sz="600">
                <a:solidFill>
                  <a:schemeClr val="tx1"/>
                </a:solidFill>
                <a:latin typeface="+mj-lt"/>
              </a:endParaRPr>
            </a:p>
          </p:txBody>
        </p:sp>
      </p:grpSp>
      <p:pic>
        <p:nvPicPr>
          <p:cNvPr id="94" name="Picture 93" descr="A black and white logo&#10;&#10;Description automatically generated">
            <a:extLst>
              <a:ext uri="{FF2B5EF4-FFF2-40B4-BE49-F238E27FC236}">
                <a16:creationId xmlns:a16="http://schemas.microsoft.com/office/drawing/2014/main" id="{7205A892-4B61-71AE-A67F-BE9162390BFE}"/>
              </a:ext>
            </a:extLst>
          </p:cNvPr>
          <p:cNvPicPr>
            <a:picLocks noChangeAspect="1"/>
          </p:cNvPicPr>
          <p:nvPr/>
        </p:nvPicPr>
        <p:blipFill rotWithShape="1">
          <a:blip r:embed="rId6"/>
          <a:srcRect t="1" r="74328" b="3317"/>
          <a:stretch/>
        </p:blipFill>
        <p:spPr>
          <a:xfrm>
            <a:off x="3116922" y="1962169"/>
            <a:ext cx="325856" cy="403756"/>
          </a:xfrm>
          <a:prstGeom prst="rect">
            <a:avLst/>
          </a:prstGeom>
        </p:spPr>
      </p:pic>
      <p:sp>
        <p:nvSpPr>
          <p:cNvPr id="95" name="Title 2">
            <a:extLst>
              <a:ext uri="{FF2B5EF4-FFF2-40B4-BE49-F238E27FC236}">
                <a16:creationId xmlns:a16="http://schemas.microsoft.com/office/drawing/2014/main" id="{87863702-03F8-2255-BE3F-51AD807881A7}"/>
              </a:ext>
            </a:extLst>
          </p:cNvPr>
          <p:cNvSpPr txBox="1">
            <a:spLocks/>
          </p:cNvSpPr>
          <p:nvPr/>
        </p:nvSpPr>
        <p:spPr>
          <a:xfrm>
            <a:off x="3567417" y="1960043"/>
            <a:ext cx="1553894" cy="3936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rial"/>
              <a:buNone/>
              <a:defRPr sz="2200" b="1" i="0" u="none" strike="noStrike" cap="none">
                <a:solidFill>
                  <a:schemeClr val="dk1"/>
                </a:solidFill>
                <a:latin typeface="Poppins" panose="00000500000000000000" pitchFamily="2" charset="0"/>
                <a:ea typeface="Calibri" panose="020F0502020204030204" pitchFamily="34" charset="0"/>
                <a:cs typeface="Poppins" panose="00000500000000000000" pitchFamily="2" charset="0"/>
                <a:sym typeface="Arial"/>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a:latin typeface="Poppins SemiBold" panose="00000700000000000000" pitchFamily="2" charset="0"/>
                <a:cs typeface="Poppins SemiBold" panose="00000700000000000000" pitchFamily="2" charset="0"/>
              </a:rPr>
              <a:t>FireFly Metals</a:t>
            </a:r>
            <a:endParaRPr lang="en-AU" sz="1400">
              <a:latin typeface="Poppins SemiBold" panose="00000700000000000000" pitchFamily="2" charset="0"/>
              <a:cs typeface="Poppins SemiBold" panose="00000700000000000000" pitchFamily="2" charset="0"/>
            </a:endParaRPr>
          </a:p>
        </p:txBody>
      </p:sp>
      <p:sp>
        <p:nvSpPr>
          <p:cNvPr id="96" name="TextBox 95">
            <a:extLst>
              <a:ext uri="{FF2B5EF4-FFF2-40B4-BE49-F238E27FC236}">
                <a16:creationId xmlns:a16="http://schemas.microsoft.com/office/drawing/2014/main" id="{33F48598-C725-9E8A-FCDA-621882B857BA}"/>
              </a:ext>
            </a:extLst>
          </p:cNvPr>
          <p:cNvSpPr txBox="1"/>
          <p:nvPr/>
        </p:nvSpPr>
        <p:spPr>
          <a:xfrm>
            <a:off x="957367" y="4767318"/>
            <a:ext cx="2745008" cy="253916"/>
          </a:xfrm>
          <a:prstGeom prst="rect">
            <a:avLst/>
          </a:prstGeom>
          <a:noFill/>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600">
                <a:ea typeface="Calibri" panose="020F0502020204030204" pitchFamily="34" charset="0"/>
                <a:cs typeface="Calibri" panose="020F0502020204030204" pitchFamily="34" charset="0"/>
              </a:rPr>
              <a:t>1</a:t>
            </a:r>
            <a:r>
              <a:rPr lang="en-US" sz="600">
                <a:ea typeface="Calibri" panose="020F0502020204030204" pitchFamily="34" charset="0"/>
                <a:cs typeface="Calibri" panose="020F0502020204030204" pitchFamily="34" charset="0"/>
              </a:rPr>
              <a:t>. Data Source: Statista Distribution of gross domestic product of Newfoundland and Labrador, Canada in 2021 by industry</a:t>
            </a:r>
            <a:endParaRPr lang="en-AU" sz="600">
              <a:ea typeface="Calibri" panose="020F0502020204030204" pitchFamily="34" charset="0"/>
              <a:cs typeface="Calibri" panose="020F0502020204030204" pitchFamily="34" charset="0"/>
            </a:endParaRPr>
          </a:p>
        </p:txBody>
      </p:sp>
      <p:sp>
        <p:nvSpPr>
          <p:cNvPr id="97" name="Freeform: Shape 96">
            <a:extLst>
              <a:ext uri="{FF2B5EF4-FFF2-40B4-BE49-F238E27FC236}">
                <a16:creationId xmlns:a16="http://schemas.microsoft.com/office/drawing/2014/main" id="{4F2A88DF-FA2E-D687-45CA-B26C093B3649}"/>
              </a:ext>
            </a:extLst>
          </p:cNvPr>
          <p:cNvSpPr/>
          <p:nvPr/>
        </p:nvSpPr>
        <p:spPr>
          <a:xfrm>
            <a:off x="5034013" y="727393"/>
            <a:ext cx="4109987" cy="311042"/>
          </a:xfrm>
          <a:custGeom>
            <a:avLst/>
            <a:gdLst>
              <a:gd name="connsiteX0" fmla="*/ 0 w 4109987"/>
              <a:gd name="connsiteY0" fmla="*/ 155520 h 311042"/>
              <a:gd name="connsiteX1" fmla="*/ 0 w 4109987"/>
              <a:gd name="connsiteY1" fmla="*/ 155521 h 311042"/>
              <a:gd name="connsiteX2" fmla="*/ 0 w 4109987"/>
              <a:gd name="connsiteY2" fmla="*/ 155521 h 311042"/>
              <a:gd name="connsiteX3" fmla="*/ 155521 w 4109987"/>
              <a:gd name="connsiteY3" fmla="*/ 0 h 311042"/>
              <a:gd name="connsiteX4" fmla="*/ 4109987 w 4109987"/>
              <a:gd name="connsiteY4" fmla="*/ 0 h 311042"/>
              <a:gd name="connsiteX5" fmla="*/ 4109987 w 4109987"/>
              <a:gd name="connsiteY5" fmla="*/ 311042 h 311042"/>
              <a:gd name="connsiteX6" fmla="*/ 155521 w 4109987"/>
              <a:gd name="connsiteY6" fmla="*/ 311041 h 311042"/>
              <a:gd name="connsiteX7" fmla="*/ 12222 w 4109987"/>
              <a:gd name="connsiteY7" fmla="*/ 216056 h 311042"/>
              <a:gd name="connsiteX8" fmla="*/ 0 w 4109987"/>
              <a:gd name="connsiteY8" fmla="*/ 155521 h 311042"/>
              <a:gd name="connsiteX9" fmla="*/ 12222 w 4109987"/>
              <a:gd name="connsiteY9" fmla="*/ 94985 h 311042"/>
              <a:gd name="connsiteX10" fmla="*/ 155521 w 4109987"/>
              <a:gd name="connsiteY10" fmla="*/ 0 h 31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9987" h="311042">
                <a:moveTo>
                  <a:pt x="0" y="155520"/>
                </a:moveTo>
                <a:lnTo>
                  <a:pt x="0" y="155521"/>
                </a:lnTo>
                <a:lnTo>
                  <a:pt x="0" y="155521"/>
                </a:lnTo>
                <a:close/>
                <a:moveTo>
                  <a:pt x="155521" y="0"/>
                </a:moveTo>
                <a:lnTo>
                  <a:pt x="4109987" y="0"/>
                </a:lnTo>
                <a:lnTo>
                  <a:pt x="4109987" y="311042"/>
                </a:lnTo>
                <a:lnTo>
                  <a:pt x="155521" y="311041"/>
                </a:lnTo>
                <a:cubicBezTo>
                  <a:pt x="91102" y="311041"/>
                  <a:pt x="35831" y="271875"/>
                  <a:pt x="12222" y="216056"/>
                </a:cubicBezTo>
                <a:lnTo>
                  <a:pt x="0" y="155521"/>
                </a:lnTo>
                <a:lnTo>
                  <a:pt x="12222" y="94985"/>
                </a:lnTo>
                <a:cubicBezTo>
                  <a:pt x="35831" y="39166"/>
                  <a:pt x="91102" y="0"/>
                  <a:pt x="1555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98" name="TextBox 97">
            <a:extLst>
              <a:ext uri="{FF2B5EF4-FFF2-40B4-BE49-F238E27FC236}">
                <a16:creationId xmlns:a16="http://schemas.microsoft.com/office/drawing/2014/main" id="{FEB69697-BFE3-A35F-A70B-BE434F03565B}"/>
              </a:ext>
            </a:extLst>
          </p:cNvPr>
          <p:cNvSpPr txBox="1"/>
          <p:nvPr/>
        </p:nvSpPr>
        <p:spPr>
          <a:xfrm>
            <a:off x="5432152" y="727393"/>
            <a:ext cx="3483746" cy="307777"/>
          </a:xfrm>
          <a:prstGeom prst="rect">
            <a:avLst/>
          </a:prstGeom>
          <a:noFill/>
        </p:spPr>
        <p:txBody>
          <a:bodyPr wrap="square" rtlCol="0">
            <a:spAutoFit/>
          </a:bodyPr>
          <a:lstStyle/>
          <a:p>
            <a:r>
              <a:rPr lang="en-AU">
                <a:latin typeface="+mj-lt"/>
              </a:rPr>
              <a:t>FireFly Metals Green Bay Operations</a:t>
            </a:r>
          </a:p>
        </p:txBody>
      </p:sp>
      <p:sp>
        <p:nvSpPr>
          <p:cNvPr id="99" name="TextBox 98">
            <a:extLst>
              <a:ext uri="{FF2B5EF4-FFF2-40B4-BE49-F238E27FC236}">
                <a16:creationId xmlns:a16="http://schemas.microsoft.com/office/drawing/2014/main" id="{23EB2777-D778-2768-312B-16945396AB0C}"/>
              </a:ext>
            </a:extLst>
          </p:cNvPr>
          <p:cNvSpPr txBox="1"/>
          <p:nvPr/>
        </p:nvSpPr>
        <p:spPr>
          <a:xfrm>
            <a:off x="5210126" y="1046112"/>
            <a:ext cx="1930833" cy="215444"/>
          </a:xfrm>
          <a:prstGeom prst="rect">
            <a:avLst/>
          </a:prstGeom>
          <a:noFill/>
        </p:spPr>
        <p:txBody>
          <a:bodyPr wrap="square" rtlCol="0">
            <a:spAutoFit/>
          </a:bodyPr>
          <a:lstStyle/>
          <a:p>
            <a:pPr algn="ctr"/>
            <a:r>
              <a:rPr lang="en-US" sz="800">
                <a:solidFill>
                  <a:schemeClr val="tx1"/>
                </a:solidFill>
                <a:latin typeface="+mj-lt"/>
                <a:ea typeface="Calibri" panose="020F0502020204030204" pitchFamily="34" charset="0"/>
                <a:cs typeface="Calibri" panose="020F0502020204030204" pitchFamily="34" charset="0"/>
              </a:rPr>
              <a:t>Ming Copper Mine</a:t>
            </a:r>
          </a:p>
        </p:txBody>
      </p:sp>
      <p:sp>
        <p:nvSpPr>
          <p:cNvPr id="100" name="TextBox 99">
            <a:extLst>
              <a:ext uri="{FF2B5EF4-FFF2-40B4-BE49-F238E27FC236}">
                <a16:creationId xmlns:a16="http://schemas.microsoft.com/office/drawing/2014/main" id="{37CE1D5B-03A2-41D3-95A3-21C455AC589A}"/>
              </a:ext>
            </a:extLst>
          </p:cNvPr>
          <p:cNvSpPr txBox="1"/>
          <p:nvPr/>
        </p:nvSpPr>
        <p:spPr>
          <a:xfrm>
            <a:off x="5237379" y="2033232"/>
            <a:ext cx="1888045" cy="215444"/>
          </a:xfrm>
          <a:prstGeom prst="rect">
            <a:avLst/>
          </a:prstGeom>
          <a:noFill/>
        </p:spPr>
        <p:txBody>
          <a:bodyPr wrap="square" rtlCol="0">
            <a:spAutoFit/>
          </a:bodyPr>
          <a:lstStyle/>
          <a:p>
            <a:pPr algn="ctr"/>
            <a:r>
              <a:rPr lang="en-US" sz="800">
                <a:solidFill>
                  <a:schemeClr val="tx1"/>
                </a:solidFill>
                <a:latin typeface="+mj-lt"/>
                <a:ea typeface="Calibri" panose="020F0502020204030204" pitchFamily="34" charset="0"/>
                <a:cs typeface="Calibri" panose="020F0502020204030204" pitchFamily="34" charset="0"/>
              </a:rPr>
              <a:t>Pine Cove Deepwater Port </a:t>
            </a:r>
            <a:endParaRPr lang="en-AU" sz="800">
              <a:solidFill>
                <a:schemeClr val="tx1"/>
              </a:solidFill>
              <a:latin typeface="+mj-lt"/>
              <a:ea typeface="Calibri" panose="020F050202020403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23EC1CCC-87BF-206E-298C-EC5584DAEBF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451" t="-2308" r="7922" b="2308"/>
          <a:stretch/>
        </p:blipFill>
        <p:spPr>
          <a:xfrm>
            <a:off x="5363758" y="1318309"/>
            <a:ext cx="1654411" cy="738876"/>
          </a:xfrm>
          <a:prstGeom prst="roundRect">
            <a:avLst>
              <a:gd name="adj" fmla="val 0"/>
            </a:avLst>
          </a:prstGeom>
          <a:ln w="12700">
            <a:noFill/>
          </a:ln>
        </p:spPr>
      </p:pic>
      <p:sp>
        <p:nvSpPr>
          <p:cNvPr id="102" name="TextBox 101">
            <a:extLst>
              <a:ext uri="{FF2B5EF4-FFF2-40B4-BE49-F238E27FC236}">
                <a16:creationId xmlns:a16="http://schemas.microsoft.com/office/drawing/2014/main" id="{D054F570-5133-A974-40C2-5A07C53E088A}"/>
              </a:ext>
            </a:extLst>
          </p:cNvPr>
          <p:cNvSpPr txBox="1"/>
          <p:nvPr/>
        </p:nvSpPr>
        <p:spPr>
          <a:xfrm>
            <a:off x="197121" y="3060129"/>
            <a:ext cx="1354337" cy="584775"/>
          </a:xfrm>
          <a:prstGeom prst="rect">
            <a:avLst/>
          </a:prstGeom>
          <a:noFill/>
        </p:spPr>
        <p:txBody>
          <a:bodyPr wrap="square">
            <a:spAutoFit/>
          </a:bodyPr>
          <a:lstStyle/>
          <a:p>
            <a:pPr algn="ctr">
              <a:spcBef>
                <a:spcPts val="225"/>
              </a:spcBef>
              <a:spcAft>
                <a:spcPts val="225"/>
              </a:spcAft>
            </a:pPr>
            <a:r>
              <a:rPr lang="en-AU" sz="800" b="1">
                <a:solidFill>
                  <a:schemeClr val="tx1"/>
                </a:solidFill>
                <a:latin typeface="+mn-lt"/>
                <a:ea typeface="Calibri" panose="020F0502020204030204" pitchFamily="34" charset="0"/>
                <a:cs typeface="Calibri" panose="020F0502020204030204" pitchFamily="34" charset="0"/>
              </a:rPr>
              <a:t>1.5 hour drive from Deer Lake to project site via Trans-Canada Hwy</a:t>
            </a:r>
          </a:p>
        </p:txBody>
      </p:sp>
      <p:sp>
        <p:nvSpPr>
          <p:cNvPr id="103" name="TextBox 102">
            <a:extLst>
              <a:ext uri="{FF2B5EF4-FFF2-40B4-BE49-F238E27FC236}">
                <a16:creationId xmlns:a16="http://schemas.microsoft.com/office/drawing/2014/main" id="{73982430-D6E4-3C0A-F2AB-87A23A7C8FC1}"/>
              </a:ext>
            </a:extLst>
          </p:cNvPr>
          <p:cNvSpPr txBox="1"/>
          <p:nvPr/>
        </p:nvSpPr>
        <p:spPr>
          <a:xfrm>
            <a:off x="171730" y="2494345"/>
            <a:ext cx="1405118" cy="461665"/>
          </a:xfrm>
          <a:prstGeom prst="rect">
            <a:avLst/>
          </a:prstGeom>
          <a:noFill/>
        </p:spPr>
        <p:txBody>
          <a:bodyPr wrap="square">
            <a:spAutoFit/>
          </a:bodyPr>
          <a:lstStyle/>
          <a:p>
            <a:pPr algn="ctr">
              <a:spcBef>
                <a:spcPts val="225"/>
              </a:spcBef>
              <a:spcAft>
                <a:spcPts val="225"/>
              </a:spcAft>
            </a:pPr>
            <a:r>
              <a:rPr lang="en-US" sz="800" b="1">
                <a:solidFill>
                  <a:schemeClr val="tx1"/>
                </a:solidFill>
                <a:latin typeface="+mn-lt"/>
                <a:ea typeface="Calibri" panose="020F0502020204030204" pitchFamily="34" charset="0"/>
                <a:cs typeface="Calibri" panose="020F0502020204030204" pitchFamily="34" charset="0"/>
              </a:rPr>
              <a:t>Project is accessible 365 days a year by road, air &amp; sea</a:t>
            </a:r>
          </a:p>
        </p:txBody>
      </p:sp>
      <p:sp>
        <p:nvSpPr>
          <p:cNvPr id="104" name="TextBox 103">
            <a:extLst>
              <a:ext uri="{FF2B5EF4-FFF2-40B4-BE49-F238E27FC236}">
                <a16:creationId xmlns:a16="http://schemas.microsoft.com/office/drawing/2014/main" id="{D4B2C2B1-C4EC-C9C7-FE4E-2273D3E7B707}"/>
              </a:ext>
            </a:extLst>
          </p:cNvPr>
          <p:cNvSpPr txBox="1"/>
          <p:nvPr/>
        </p:nvSpPr>
        <p:spPr>
          <a:xfrm>
            <a:off x="6031357" y="3294001"/>
            <a:ext cx="3149758" cy="307777"/>
          </a:xfrm>
          <a:prstGeom prst="rect">
            <a:avLst/>
          </a:prstGeom>
          <a:noFill/>
        </p:spPr>
        <p:txBody>
          <a:bodyPr wrap="square" rtlCol="0">
            <a:spAutoFit/>
          </a:bodyPr>
          <a:lstStyle/>
          <a:p>
            <a:pPr algn="ctr"/>
            <a:r>
              <a:rPr lang="en-AU">
                <a:latin typeface="+mj-lt"/>
              </a:rPr>
              <a:t>Tier 1 Mining Jurisdiction</a:t>
            </a:r>
          </a:p>
        </p:txBody>
      </p:sp>
      <p:sp>
        <p:nvSpPr>
          <p:cNvPr id="105" name="Oval 104">
            <a:extLst>
              <a:ext uri="{FF2B5EF4-FFF2-40B4-BE49-F238E27FC236}">
                <a16:creationId xmlns:a16="http://schemas.microsoft.com/office/drawing/2014/main" id="{2A6F2698-56AD-35C1-94CB-745E9502FE1F}"/>
              </a:ext>
            </a:extLst>
          </p:cNvPr>
          <p:cNvSpPr/>
          <p:nvPr/>
        </p:nvSpPr>
        <p:spPr>
          <a:xfrm>
            <a:off x="3052370" y="1933758"/>
            <a:ext cx="439933" cy="439933"/>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TextBox 105">
            <a:extLst>
              <a:ext uri="{FF2B5EF4-FFF2-40B4-BE49-F238E27FC236}">
                <a16:creationId xmlns:a16="http://schemas.microsoft.com/office/drawing/2014/main" id="{3EA9D843-47DF-ECEB-A0FF-A2041179D236}"/>
              </a:ext>
            </a:extLst>
          </p:cNvPr>
          <p:cNvSpPr txBox="1"/>
          <p:nvPr/>
        </p:nvSpPr>
        <p:spPr>
          <a:xfrm>
            <a:off x="6947848" y="1032902"/>
            <a:ext cx="2162203" cy="215444"/>
          </a:xfrm>
          <a:prstGeom prst="rect">
            <a:avLst/>
          </a:prstGeom>
          <a:noFill/>
        </p:spPr>
        <p:txBody>
          <a:bodyPr wrap="square" rtlCol="0">
            <a:spAutoFit/>
          </a:bodyPr>
          <a:lstStyle/>
          <a:p>
            <a:pPr algn="ctr"/>
            <a:r>
              <a:rPr lang="en-US" sz="800">
                <a:solidFill>
                  <a:schemeClr val="tx1"/>
                </a:solidFill>
                <a:latin typeface="+mj-lt"/>
                <a:ea typeface="Calibri" panose="020F0502020204030204" pitchFamily="34" charset="0"/>
                <a:cs typeface="Calibri" panose="020F0502020204030204" pitchFamily="34" charset="0"/>
              </a:rPr>
              <a:t>Fully Operational Mine</a:t>
            </a:r>
          </a:p>
        </p:txBody>
      </p:sp>
      <p:pic>
        <p:nvPicPr>
          <p:cNvPr id="107" name="Picture 106" descr="A machine object in a dark room&#10;&#10;Description automatically generated">
            <a:extLst>
              <a:ext uri="{FF2B5EF4-FFF2-40B4-BE49-F238E27FC236}">
                <a16:creationId xmlns:a16="http://schemas.microsoft.com/office/drawing/2014/main" id="{71F8B412-B2BA-4D14-2C76-50C67334314A}"/>
              </a:ext>
            </a:extLst>
          </p:cNvPr>
          <p:cNvPicPr>
            <a:picLocks noChangeAspect="1"/>
          </p:cNvPicPr>
          <p:nvPr/>
        </p:nvPicPr>
        <p:blipFill>
          <a:blip r:embed="rId8"/>
          <a:stretch>
            <a:fillRect/>
          </a:stretch>
        </p:blipFill>
        <p:spPr>
          <a:xfrm>
            <a:off x="7866756" y="1271912"/>
            <a:ext cx="1086885" cy="815245"/>
          </a:xfrm>
          <a:prstGeom prst="rect">
            <a:avLst/>
          </a:prstGeom>
        </p:spPr>
      </p:pic>
      <p:pic>
        <p:nvPicPr>
          <p:cNvPr id="108" name="Picture 107" descr="A yellow metal object in a cave&#10;&#10;Description automatically generated">
            <a:extLst>
              <a:ext uri="{FF2B5EF4-FFF2-40B4-BE49-F238E27FC236}">
                <a16:creationId xmlns:a16="http://schemas.microsoft.com/office/drawing/2014/main" id="{615D650F-8FFE-3D02-7218-23C2BADE1AE1}"/>
              </a:ext>
            </a:extLst>
          </p:cNvPr>
          <p:cNvPicPr>
            <a:picLocks noChangeAspect="1"/>
          </p:cNvPicPr>
          <p:nvPr/>
        </p:nvPicPr>
        <p:blipFill>
          <a:blip r:embed="rId9"/>
          <a:stretch>
            <a:fillRect/>
          </a:stretch>
        </p:blipFill>
        <p:spPr>
          <a:xfrm>
            <a:off x="7164466" y="1262814"/>
            <a:ext cx="634303" cy="845552"/>
          </a:xfrm>
          <a:prstGeom prst="rect">
            <a:avLst/>
          </a:prstGeom>
        </p:spPr>
      </p:pic>
      <p:pic>
        <p:nvPicPr>
          <p:cNvPr id="109" name="Picture 108" descr="A construction site in a cave&#10;&#10;Description automatically generated">
            <a:extLst>
              <a:ext uri="{FF2B5EF4-FFF2-40B4-BE49-F238E27FC236}">
                <a16:creationId xmlns:a16="http://schemas.microsoft.com/office/drawing/2014/main" id="{DD9C76E3-9351-F6B1-EC7F-A8D0674B1E17}"/>
              </a:ext>
            </a:extLst>
          </p:cNvPr>
          <p:cNvPicPr>
            <a:picLocks noChangeAspect="1"/>
          </p:cNvPicPr>
          <p:nvPr/>
        </p:nvPicPr>
        <p:blipFill rotWithShape="1">
          <a:blip r:embed="rId10"/>
          <a:srcRect b="20665"/>
          <a:stretch/>
        </p:blipFill>
        <p:spPr>
          <a:xfrm>
            <a:off x="7267132" y="2206709"/>
            <a:ext cx="1561040" cy="928837"/>
          </a:xfrm>
          <a:prstGeom prst="rect">
            <a:avLst/>
          </a:prstGeom>
        </p:spPr>
      </p:pic>
      <p:pic>
        <p:nvPicPr>
          <p:cNvPr id="110" name="Picture 109" descr="A large ship in the water&#10;&#10;Description automatically generated">
            <a:extLst>
              <a:ext uri="{FF2B5EF4-FFF2-40B4-BE49-F238E27FC236}">
                <a16:creationId xmlns:a16="http://schemas.microsoft.com/office/drawing/2014/main" id="{9B7469FA-D03B-D541-894A-7435FA0427DD}"/>
              </a:ext>
            </a:extLst>
          </p:cNvPr>
          <p:cNvPicPr>
            <a:picLocks noChangeAspect="1"/>
          </p:cNvPicPr>
          <p:nvPr/>
        </p:nvPicPr>
        <p:blipFill>
          <a:blip r:embed="rId11"/>
          <a:stretch>
            <a:fillRect/>
          </a:stretch>
        </p:blipFill>
        <p:spPr>
          <a:xfrm>
            <a:off x="5399950" y="2208262"/>
            <a:ext cx="1664892" cy="936502"/>
          </a:xfrm>
          <a:prstGeom prst="rect">
            <a:avLst/>
          </a:prstGeom>
        </p:spPr>
      </p:pic>
      <p:sp>
        <p:nvSpPr>
          <p:cNvPr id="111" name="TextBox 110">
            <a:extLst>
              <a:ext uri="{FF2B5EF4-FFF2-40B4-BE49-F238E27FC236}">
                <a16:creationId xmlns:a16="http://schemas.microsoft.com/office/drawing/2014/main" id="{60D9981B-49EF-3221-CC4F-53A6553BF1E8}"/>
              </a:ext>
            </a:extLst>
          </p:cNvPr>
          <p:cNvSpPr txBox="1"/>
          <p:nvPr/>
        </p:nvSpPr>
        <p:spPr>
          <a:xfrm>
            <a:off x="2569937" y="3597953"/>
            <a:ext cx="438770" cy="184666"/>
          </a:xfrm>
          <a:prstGeom prst="rect">
            <a:avLst/>
          </a:prstGeom>
          <a:noFill/>
        </p:spPr>
        <p:txBody>
          <a:bodyPr wrap="square" rtlCol="0">
            <a:spAutoFit/>
          </a:bodyPr>
          <a:lstStyle/>
          <a:p>
            <a:r>
              <a:rPr lang="en-AU" sz="600">
                <a:latin typeface="+mn-lt"/>
              </a:rPr>
              <a:t>Hydro</a:t>
            </a:r>
          </a:p>
        </p:txBody>
      </p:sp>
      <p:sp>
        <p:nvSpPr>
          <p:cNvPr id="112" name="TextBox 111">
            <a:extLst>
              <a:ext uri="{FF2B5EF4-FFF2-40B4-BE49-F238E27FC236}">
                <a16:creationId xmlns:a16="http://schemas.microsoft.com/office/drawing/2014/main" id="{6101AE5D-A5F5-6696-C1C8-F2CC9D1095CD}"/>
              </a:ext>
            </a:extLst>
          </p:cNvPr>
          <p:cNvSpPr txBox="1"/>
          <p:nvPr/>
        </p:nvSpPr>
        <p:spPr>
          <a:xfrm>
            <a:off x="4098307" y="3871991"/>
            <a:ext cx="407206" cy="184666"/>
          </a:xfrm>
          <a:prstGeom prst="rect">
            <a:avLst/>
          </a:prstGeom>
          <a:noFill/>
        </p:spPr>
        <p:txBody>
          <a:bodyPr wrap="square" rtlCol="0">
            <a:spAutoFit/>
          </a:bodyPr>
          <a:lstStyle/>
          <a:p>
            <a:r>
              <a:rPr lang="en-AU" sz="600">
                <a:latin typeface="+mn-lt"/>
              </a:rPr>
              <a:t>Hydro</a:t>
            </a:r>
          </a:p>
        </p:txBody>
      </p:sp>
      <p:sp>
        <p:nvSpPr>
          <p:cNvPr id="113" name="TextBox 112">
            <a:extLst>
              <a:ext uri="{FF2B5EF4-FFF2-40B4-BE49-F238E27FC236}">
                <a16:creationId xmlns:a16="http://schemas.microsoft.com/office/drawing/2014/main" id="{3E0E96F1-18E7-B15D-76C5-D4E52CC82939}"/>
              </a:ext>
            </a:extLst>
          </p:cNvPr>
          <p:cNvSpPr txBox="1"/>
          <p:nvPr/>
        </p:nvSpPr>
        <p:spPr>
          <a:xfrm>
            <a:off x="4704906" y="3708163"/>
            <a:ext cx="438770" cy="184666"/>
          </a:xfrm>
          <a:prstGeom prst="rect">
            <a:avLst/>
          </a:prstGeom>
          <a:noFill/>
        </p:spPr>
        <p:txBody>
          <a:bodyPr wrap="square" rtlCol="0">
            <a:spAutoFit/>
          </a:bodyPr>
          <a:lstStyle/>
          <a:p>
            <a:r>
              <a:rPr lang="en-AU" sz="600">
                <a:latin typeface="+mn-lt"/>
              </a:rPr>
              <a:t>Hydro</a:t>
            </a:r>
          </a:p>
        </p:txBody>
      </p:sp>
      <p:sp>
        <p:nvSpPr>
          <p:cNvPr id="114" name="TextBox 113">
            <a:extLst>
              <a:ext uri="{FF2B5EF4-FFF2-40B4-BE49-F238E27FC236}">
                <a16:creationId xmlns:a16="http://schemas.microsoft.com/office/drawing/2014/main" id="{3303528E-E230-9C4D-F320-E840EA230E5E}"/>
              </a:ext>
            </a:extLst>
          </p:cNvPr>
          <p:cNvSpPr txBox="1"/>
          <p:nvPr/>
        </p:nvSpPr>
        <p:spPr>
          <a:xfrm>
            <a:off x="1766120" y="3253578"/>
            <a:ext cx="438770" cy="184666"/>
          </a:xfrm>
          <a:prstGeom prst="rect">
            <a:avLst/>
          </a:prstGeom>
          <a:noFill/>
        </p:spPr>
        <p:txBody>
          <a:bodyPr wrap="square" rtlCol="0">
            <a:spAutoFit/>
          </a:bodyPr>
          <a:lstStyle/>
          <a:p>
            <a:r>
              <a:rPr lang="en-AU" sz="600">
                <a:latin typeface="+mn-lt"/>
              </a:rPr>
              <a:t>Hydro</a:t>
            </a:r>
          </a:p>
        </p:txBody>
      </p:sp>
      <p:sp>
        <p:nvSpPr>
          <p:cNvPr id="115" name="TextBox 114">
            <a:extLst>
              <a:ext uri="{FF2B5EF4-FFF2-40B4-BE49-F238E27FC236}">
                <a16:creationId xmlns:a16="http://schemas.microsoft.com/office/drawing/2014/main" id="{7B7E66E1-32A7-558D-FA88-63797529198C}"/>
              </a:ext>
            </a:extLst>
          </p:cNvPr>
          <p:cNvSpPr txBox="1"/>
          <p:nvPr/>
        </p:nvSpPr>
        <p:spPr>
          <a:xfrm>
            <a:off x="1988053" y="2773238"/>
            <a:ext cx="438770" cy="184666"/>
          </a:xfrm>
          <a:prstGeom prst="rect">
            <a:avLst/>
          </a:prstGeom>
          <a:noFill/>
        </p:spPr>
        <p:txBody>
          <a:bodyPr wrap="square" rtlCol="0">
            <a:spAutoFit/>
          </a:bodyPr>
          <a:lstStyle/>
          <a:p>
            <a:r>
              <a:rPr lang="en-AU" sz="600">
                <a:latin typeface="+mn-lt"/>
              </a:rPr>
              <a:t>Hydro</a:t>
            </a:r>
          </a:p>
        </p:txBody>
      </p:sp>
      <p:sp>
        <p:nvSpPr>
          <p:cNvPr id="116" name="TextBox 115">
            <a:extLst>
              <a:ext uri="{FF2B5EF4-FFF2-40B4-BE49-F238E27FC236}">
                <a16:creationId xmlns:a16="http://schemas.microsoft.com/office/drawing/2014/main" id="{0597C9AE-4746-3E9E-91CE-1E9C3B70AA3D}"/>
              </a:ext>
            </a:extLst>
          </p:cNvPr>
          <p:cNvSpPr txBox="1"/>
          <p:nvPr/>
        </p:nvSpPr>
        <p:spPr>
          <a:xfrm>
            <a:off x="2671827" y="2247637"/>
            <a:ext cx="438770" cy="184666"/>
          </a:xfrm>
          <a:prstGeom prst="rect">
            <a:avLst/>
          </a:prstGeom>
          <a:noFill/>
        </p:spPr>
        <p:txBody>
          <a:bodyPr wrap="square" rtlCol="0">
            <a:spAutoFit/>
          </a:bodyPr>
          <a:lstStyle/>
          <a:p>
            <a:r>
              <a:rPr lang="en-AU" sz="600">
                <a:latin typeface="+mn-lt"/>
              </a:rPr>
              <a:t>Hydro</a:t>
            </a:r>
          </a:p>
        </p:txBody>
      </p:sp>
      <p:sp>
        <p:nvSpPr>
          <p:cNvPr id="117" name="TextBox 116">
            <a:extLst>
              <a:ext uri="{FF2B5EF4-FFF2-40B4-BE49-F238E27FC236}">
                <a16:creationId xmlns:a16="http://schemas.microsoft.com/office/drawing/2014/main" id="{2E3A93CD-67E1-D229-8F75-5C60DF02C12F}"/>
              </a:ext>
            </a:extLst>
          </p:cNvPr>
          <p:cNvSpPr txBox="1"/>
          <p:nvPr/>
        </p:nvSpPr>
        <p:spPr>
          <a:xfrm>
            <a:off x="3162835" y="706431"/>
            <a:ext cx="438770" cy="184666"/>
          </a:xfrm>
          <a:prstGeom prst="rect">
            <a:avLst/>
          </a:prstGeom>
          <a:noFill/>
        </p:spPr>
        <p:txBody>
          <a:bodyPr wrap="square" rtlCol="0">
            <a:spAutoFit/>
          </a:bodyPr>
          <a:lstStyle/>
          <a:p>
            <a:r>
              <a:rPr lang="en-AU" sz="600">
                <a:latin typeface="+mn-lt"/>
              </a:rPr>
              <a:t>Hydro</a:t>
            </a:r>
          </a:p>
        </p:txBody>
      </p:sp>
    </p:spTree>
    <p:extLst>
      <p:ext uri="{BB962C8B-B14F-4D97-AF65-F5344CB8AC3E}">
        <p14:creationId xmlns:p14="http://schemas.microsoft.com/office/powerpoint/2010/main" val="3200876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F80C2-9749-955D-2127-BE70E76CC28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smtClean="0">
                <a:ln>
                  <a:noFill/>
                </a:ln>
                <a:solidFill>
                  <a:prstClr val="black"/>
                </a:solidFill>
                <a:effectLst/>
                <a:uLnTx/>
                <a:uFillTx/>
                <a:latin typeface="Poppins" panose="00000500000000000000" pitchFamily="2" charset="0"/>
                <a:cs typeface="Poppins" panose="00000500000000000000" pitchFamily="2"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 sz="9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sym typeface="Arial"/>
            </a:endParaRPr>
          </a:p>
        </p:txBody>
      </p:sp>
      <p:sp>
        <p:nvSpPr>
          <p:cNvPr id="3" name="Title 2">
            <a:extLst>
              <a:ext uri="{FF2B5EF4-FFF2-40B4-BE49-F238E27FC236}">
                <a16:creationId xmlns:a16="http://schemas.microsoft.com/office/drawing/2014/main" id="{F0135C64-A06F-5944-4B34-19DE7F08BAE0}"/>
              </a:ext>
            </a:extLst>
          </p:cNvPr>
          <p:cNvSpPr>
            <a:spLocks noGrp="1"/>
          </p:cNvSpPr>
          <p:nvPr>
            <p:ph type="title"/>
          </p:nvPr>
        </p:nvSpPr>
        <p:spPr>
          <a:xfrm>
            <a:off x="230288" y="180000"/>
            <a:ext cx="8520600" cy="510000"/>
          </a:xfrm>
        </p:spPr>
        <p:txBody>
          <a:bodyPr>
            <a:normAutofit fontScale="90000"/>
          </a:bodyPr>
          <a:lstStyle/>
          <a:p>
            <a:r>
              <a:rPr lang="en-AU" dirty="0"/>
              <a:t>Why Green Bay is well positioned for the future</a:t>
            </a:r>
          </a:p>
        </p:txBody>
      </p:sp>
      <p:sp>
        <p:nvSpPr>
          <p:cNvPr id="4" name="TextBox 3">
            <a:extLst>
              <a:ext uri="{FF2B5EF4-FFF2-40B4-BE49-F238E27FC236}">
                <a16:creationId xmlns:a16="http://schemas.microsoft.com/office/drawing/2014/main" id="{9F7D80C1-C3CF-F5FD-8661-08A782F904B2}"/>
              </a:ext>
            </a:extLst>
          </p:cNvPr>
          <p:cNvSpPr txBox="1"/>
          <p:nvPr/>
        </p:nvSpPr>
        <p:spPr>
          <a:xfrm>
            <a:off x="230288" y="648000"/>
            <a:ext cx="891371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1200" cap="none" spc="0" normalizeH="0" baseline="0" noProof="0">
                <a:ln>
                  <a:noFill/>
                </a:ln>
                <a:solidFill>
                  <a:srgbClr val="3A3838">
                    <a:lumMod val="50000"/>
                  </a:srgbClr>
                </a:solidFill>
                <a:effectLst/>
                <a:uLnTx/>
                <a:uFillTx/>
                <a:latin typeface="Poppins" panose="00000500000000000000" pitchFamily="2" charset="0"/>
                <a:ea typeface="Calibri" panose="020F0502020204030204" pitchFamily="34" charset="0"/>
                <a:cs typeface="Poppins" panose="00000500000000000000" pitchFamily="2" charset="0"/>
                <a:sym typeface="Arial"/>
              </a:rPr>
              <a:t>The ingredients are already in place for a substantial Copper Mine</a:t>
            </a:r>
            <a:endParaRPr kumimoji="0" lang="en-AU" sz="1600" b="1" i="0" u="none" strike="noStrike" kern="1200" cap="none" spc="0" normalizeH="0" baseline="0" noProof="0">
              <a:ln>
                <a:noFill/>
              </a:ln>
              <a:solidFill>
                <a:srgbClr val="3A3838">
                  <a:lumMod val="50000"/>
                </a:srgbClr>
              </a:solidFill>
              <a:effectLst/>
              <a:uLnTx/>
              <a:uFillTx/>
              <a:latin typeface="Poppins" panose="00000500000000000000" pitchFamily="2" charset="0"/>
              <a:ea typeface="Calibri" panose="020F0502020204030204" pitchFamily="34" charset="0"/>
              <a:cs typeface="Poppins" panose="00000500000000000000" pitchFamily="2" charset="0"/>
              <a:sym typeface="Arial"/>
            </a:endParaRPr>
          </a:p>
        </p:txBody>
      </p:sp>
      <p:sp>
        <p:nvSpPr>
          <p:cNvPr id="5" name="Rectangle 4">
            <a:extLst>
              <a:ext uri="{FF2B5EF4-FFF2-40B4-BE49-F238E27FC236}">
                <a16:creationId xmlns:a16="http://schemas.microsoft.com/office/drawing/2014/main" id="{82B112BF-01A0-72F8-69B7-60D529D3F86C}"/>
              </a:ext>
            </a:extLst>
          </p:cNvPr>
          <p:cNvSpPr/>
          <p:nvPr/>
        </p:nvSpPr>
        <p:spPr>
          <a:xfrm>
            <a:off x="71452" y="4484879"/>
            <a:ext cx="886691" cy="581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Poppins"/>
              <a:ea typeface="+mn-ea"/>
              <a:cs typeface="+mn-cs"/>
              <a:sym typeface="Arial"/>
            </a:endParaRPr>
          </a:p>
        </p:txBody>
      </p:sp>
      <p:sp>
        <p:nvSpPr>
          <p:cNvPr id="6" name="Arrow: Pentagon 5">
            <a:extLst>
              <a:ext uri="{FF2B5EF4-FFF2-40B4-BE49-F238E27FC236}">
                <a16:creationId xmlns:a16="http://schemas.microsoft.com/office/drawing/2014/main" id="{EE2D7405-997F-56EC-1C3B-24BE330BED86}"/>
              </a:ext>
            </a:extLst>
          </p:cNvPr>
          <p:cNvSpPr/>
          <p:nvPr/>
        </p:nvSpPr>
        <p:spPr>
          <a:xfrm>
            <a:off x="554400" y="1300098"/>
            <a:ext cx="2095200" cy="39147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Poppins"/>
              <a:ea typeface="+mn-ea"/>
              <a:cs typeface="+mn-cs"/>
              <a:sym typeface="Arial"/>
            </a:endParaRPr>
          </a:p>
        </p:txBody>
      </p:sp>
      <p:sp>
        <p:nvSpPr>
          <p:cNvPr id="7" name="Circle: Hollow 6">
            <a:extLst>
              <a:ext uri="{FF2B5EF4-FFF2-40B4-BE49-F238E27FC236}">
                <a16:creationId xmlns:a16="http://schemas.microsoft.com/office/drawing/2014/main" id="{32BC619F-895E-ECC9-9487-FD352D5FBF68}"/>
              </a:ext>
            </a:extLst>
          </p:cNvPr>
          <p:cNvSpPr/>
          <p:nvPr/>
        </p:nvSpPr>
        <p:spPr>
          <a:xfrm>
            <a:off x="102274" y="1221601"/>
            <a:ext cx="583200" cy="582359"/>
          </a:xfrm>
          <a:prstGeom prst="donut">
            <a:avLst>
              <a:gd name="adj" fmla="val 8634"/>
            </a:avLst>
          </a:prstGeom>
          <a:solidFill>
            <a:schemeClr val="accent6">
              <a:lumMod val="75000"/>
            </a:schemeClr>
          </a:solidFill>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Poppins"/>
              <a:ea typeface="+mn-ea"/>
              <a:cs typeface="+mn-cs"/>
              <a:sym typeface="Arial"/>
            </a:endParaRPr>
          </a:p>
        </p:txBody>
      </p:sp>
      <p:sp>
        <p:nvSpPr>
          <p:cNvPr id="8" name="Oval 7">
            <a:extLst>
              <a:ext uri="{FF2B5EF4-FFF2-40B4-BE49-F238E27FC236}">
                <a16:creationId xmlns:a16="http://schemas.microsoft.com/office/drawing/2014/main" id="{E48D9DD7-A96D-6EC9-5DF7-B744829129E3}"/>
              </a:ext>
            </a:extLst>
          </p:cNvPr>
          <p:cNvSpPr/>
          <p:nvPr/>
        </p:nvSpPr>
        <p:spPr>
          <a:xfrm>
            <a:off x="156094" y="1277635"/>
            <a:ext cx="471600" cy="472592"/>
          </a:xfrm>
          <a:prstGeom prst="ellipse">
            <a:avLst/>
          </a:prstGeom>
          <a:blipFill dpi="0" rotWithShape="1">
            <a:blip r:embed="rId2"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Poppins"/>
              <a:ea typeface="+mn-ea"/>
              <a:cs typeface="+mn-cs"/>
              <a:sym typeface="Arial"/>
            </a:endParaRPr>
          </a:p>
        </p:txBody>
      </p:sp>
      <p:sp>
        <p:nvSpPr>
          <p:cNvPr id="9" name="Arrow: Pentagon 8">
            <a:extLst>
              <a:ext uri="{FF2B5EF4-FFF2-40B4-BE49-F238E27FC236}">
                <a16:creationId xmlns:a16="http://schemas.microsoft.com/office/drawing/2014/main" id="{CB5D2B30-ABE3-63FD-A96E-F9AAEB3CB890}"/>
              </a:ext>
            </a:extLst>
          </p:cNvPr>
          <p:cNvSpPr/>
          <p:nvPr/>
        </p:nvSpPr>
        <p:spPr>
          <a:xfrm>
            <a:off x="554400" y="2077808"/>
            <a:ext cx="2095506" cy="39147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Poppins"/>
              <a:ea typeface="+mn-ea"/>
              <a:cs typeface="+mn-cs"/>
              <a:sym typeface="Arial"/>
            </a:endParaRPr>
          </a:p>
        </p:txBody>
      </p:sp>
      <p:sp>
        <p:nvSpPr>
          <p:cNvPr id="10" name="Circle: Hollow 9">
            <a:extLst>
              <a:ext uri="{FF2B5EF4-FFF2-40B4-BE49-F238E27FC236}">
                <a16:creationId xmlns:a16="http://schemas.microsoft.com/office/drawing/2014/main" id="{FE9B438B-5E95-292E-D92C-EFC825B5931B}"/>
              </a:ext>
            </a:extLst>
          </p:cNvPr>
          <p:cNvSpPr/>
          <p:nvPr/>
        </p:nvSpPr>
        <p:spPr>
          <a:xfrm>
            <a:off x="98009" y="1970281"/>
            <a:ext cx="583200" cy="582359"/>
          </a:xfrm>
          <a:prstGeom prst="donut">
            <a:avLst>
              <a:gd name="adj" fmla="val 8634"/>
            </a:avLst>
          </a:prstGeom>
          <a:solidFill>
            <a:schemeClr val="accent6">
              <a:lumMod val="75000"/>
            </a:schemeClr>
          </a:solidFill>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Poppins"/>
              <a:ea typeface="+mn-ea"/>
              <a:cs typeface="+mn-cs"/>
              <a:sym typeface="Arial"/>
            </a:endParaRPr>
          </a:p>
        </p:txBody>
      </p:sp>
      <p:sp>
        <p:nvSpPr>
          <p:cNvPr id="11" name="Oval 10">
            <a:extLst>
              <a:ext uri="{FF2B5EF4-FFF2-40B4-BE49-F238E27FC236}">
                <a16:creationId xmlns:a16="http://schemas.microsoft.com/office/drawing/2014/main" id="{E2805CCD-5C36-9CB6-58ED-80E697BF1523}"/>
              </a:ext>
            </a:extLst>
          </p:cNvPr>
          <p:cNvSpPr/>
          <p:nvPr/>
        </p:nvSpPr>
        <p:spPr>
          <a:xfrm>
            <a:off x="156094" y="2023459"/>
            <a:ext cx="471600" cy="472592"/>
          </a:xfrm>
          <a:prstGeom prst="ellipse">
            <a:avLst/>
          </a:prstGeom>
          <a:blipFill dpi="0" rotWithShape="1">
            <a:blip r:embed="rId3"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Poppins"/>
              <a:ea typeface="+mn-ea"/>
              <a:cs typeface="+mn-cs"/>
              <a:sym typeface="Arial"/>
            </a:endParaRPr>
          </a:p>
        </p:txBody>
      </p:sp>
      <p:sp>
        <p:nvSpPr>
          <p:cNvPr id="12" name="TextBox 11">
            <a:extLst>
              <a:ext uri="{FF2B5EF4-FFF2-40B4-BE49-F238E27FC236}">
                <a16:creationId xmlns:a16="http://schemas.microsoft.com/office/drawing/2014/main" id="{A884CD01-BD0B-91E0-78AB-5B2FC48F2DA7}"/>
              </a:ext>
            </a:extLst>
          </p:cNvPr>
          <p:cNvSpPr txBox="1"/>
          <p:nvPr/>
        </p:nvSpPr>
        <p:spPr>
          <a:xfrm>
            <a:off x="684000" y="1367008"/>
            <a:ext cx="148050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050" b="0" i="0" u="none" strike="noStrike" kern="0" cap="none" spc="0" normalizeH="0" baseline="0" noProof="0">
                <a:ln>
                  <a:noFill/>
                </a:ln>
                <a:solidFill>
                  <a:prstClr val="white"/>
                </a:solidFill>
                <a:effectLst/>
                <a:uLnTx/>
                <a:uFillTx/>
                <a:latin typeface="Poppins SemiBold"/>
                <a:cs typeface="Arial"/>
                <a:sym typeface="Arial"/>
              </a:rPr>
              <a:t>Mineral Deposit</a:t>
            </a:r>
            <a:endParaRPr kumimoji="0" lang="en-US" sz="1050" b="0" i="0" u="none" strike="noStrike" kern="0" cap="none" spc="0" normalizeH="0" baseline="0" noProof="0">
              <a:ln>
                <a:noFill/>
              </a:ln>
              <a:solidFill>
                <a:prstClr val="white"/>
              </a:solidFill>
              <a:effectLst/>
              <a:uLnTx/>
              <a:uFillTx/>
              <a:latin typeface="Poppins SemiBold"/>
              <a:cs typeface="Arial"/>
              <a:sym typeface="Arial"/>
            </a:endParaRPr>
          </a:p>
        </p:txBody>
      </p:sp>
      <p:sp>
        <p:nvSpPr>
          <p:cNvPr id="13" name="Arrow: Pentagon 12">
            <a:extLst>
              <a:ext uri="{FF2B5EF4-FFF2-40B4-BE49-F238E27FC236}">
                <a16:creationId xmlns:a16="http://schemas.microsoft.com/office/drawing/2014/main" id="{7D70ECAC-AE72-F180-E70C-C0046058E21A}"/>
              </a:ext>
            </a:extLst>
          </p:cNvPr>
          <p:cNvSpPr/>
          <p:nvPr/>
        </p:nvSpPr>
        <p:spPr>
          <a:xfrm>
            <a:off x="554400" y="2858177"/>
            <a:ext cx="2095506" cy="39147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Poppins"/>
              <a:ea typeface="+mn-ea"/>
              <a:cs typeface="+mn-cs"/>
              <a:sym typeface="Arial"/>
            </a:endParaRPr>
          </a:p>
        </p:txBody>
      </p:sp>
      <p:sp>
        <p:nvSpPr>
          <p:cNvPr id="14" name="Circle: Hollow 13">
            <a:extLst>
              <a:ext uri="{FF2B5EF4-FFF2-40B4-BE49-F238E27FC236}">
                <a16:creationId xmlns:a16="http://schemas.microsoft.com/office/drawing/2014/main" id="{A26FF526-33DC-792A-4FC5-AFE759F1A289}"/>
              </a:ext>
            </a:extLst>
          </p:cNvPr>
          <p:cNvSpPr/>
          <p:nvPr/>
        </p:nvSpPr>
        <p:spPr>
          <a:xfrm>
            <a:off x="98009" y="2748786"/>
            <a:ext cx="583200" cy="582359"/>
          </a:xfrm>
          <a:prstGeom prst="donut">
            <a:avLst>
              <a:gd name="adj" fmla="val 8634"/>
            </a:avLst>
          </a:prstGeom>
          <a:solidFill>
            <a:schemeClr val="accent6">
              <a:lumMod val="75000"/>
            </a:schemeClr>
          </a:solidFill>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Poppins"/>
              <a:ea typeface="+mn-ea"/>
              <a:cs typeface="+mn-cs"/>
              <a:sym typeface="Arial"/>
            </a:endParaRPr>
          </a:p>
        </p:txBody>
      </p:sp>
      <p:sp>
        <p:nvSpPr>
          <p:cNvPr id="15" name="Oval 14">
            <a:extLst>
              <a:ext uri="{FF2B5EF4-FFF2-40B4-BE49-F238E27FC236}">
                <a16:creationId xmlns:a16="http://schemas.microsoft.com/office/drawing/2014/main" id="{154FEA1B-4ECF-2BF4-8106-60DD3B588222}"/>
              </a:ext>
            </a:extLst>
          </p:cNvPr>
          <p:cNvSpPr/>
          <p:nvPr/>
        </p:nvSpPr>
        <p:spPr>
          <a:xfrm>
            <a:off x="156094" y="2801964"/>
            <a:ext cx="471600" cy="472592"/>
          </a:xfrm>
          <a:prstGeom prst="ellipse">
            <a:avLst/>
          </a:prstGeom>
          <a:blipFill dpi="0" rotWithShape="1">
            <a:blip r:embed="rId4"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Poppins"/>
              <a:ea typeface="+mn-ea"/>
              <a:cs typeface="+mn-cs"/>
              <a:sym typeface="Arial"/>
            </a:endParaRPr>
          </a:p>
        </p:txBody>
      </p:sp>
      <p:sp>
        <p:nvSpPr>
          <p:cNvPr id="16" name="TextBox 15">
            <a:extLst>
              <a:ext uri="{FF2B5EF4-FFF2-40B4-BE49-F238E27FC236}">
                <a16:creationId xmlns:a16="http://schemas.microsoft.com/office/drawing/2014/main" id="{941EF1AF-1700-EA35-1843-C5A0E74C97F6}"/>
              </a:ext>
            </a:extLst>
          </p:cNvPr>
          <p:cNvSpPr txBox="1"/>
          <p:nvPr/>
        </p:nvSpPr>
        <p:spPr>
          <a:xfrm>
            <a:off x="684000" y="2915663"/>
            <a:ext cx="250689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050" b="0" i="0" u="none" strike="noStrike" kern="0" cap="none" spc="0" normalizeH="0" baseline="0" noProof="0">
                <a:ln>
                  <a:noFill/>
                </a:ln>
                <a:solidFill>
                  <a:prstClr val="white"/>
                </a:solidFill>
                <a:effectLst/>
                <a:uLnTx/>
                <a:uFillTx/>
                <a:latin typeface="Poppins SemiBold"/>
                <a:cs typeface="Arial"/>
                <a:sym typeface="Arial"/>
              </a:rPr>
              <a:t>Underground Access</a:t>
            </a:r>
            <a:endParaRPr kumimoji="0" lang="en-US" sz="1050" b="0" i="0" u="none" strike="noStrike" kern="0" cap="none" spc="0" normalizeH="0" baseline="0" noProof="0">
              <a:ln>
                <a:noFill/>
              </a:ln>
              <a:solidFill>
                <a:prstClr val="white"/>
              </a:solidFill>
              <a:effectLst/>
              <a:uLnTx/>
              <a:uFillTx/>
              <a:latin typeface="Poppins SemiBold"/>
              <a:cs typeface="Arial"/>
              <a:sym typeface="Arial"/>
            </a:endParaRPr>
          </a:p>
        </p:txBody>
      </p:sp>
      <p:sp>
        <p:nvSpPr>
          <p:cNvPr id="17" name="Arrow: Pentagon 16">
            <a:extLst>
              <a:ext uri="{FF2B5EF4-FFF2-40B4-BE49-F238E27FC236}">
                <a16:creationId xmlns:a16="http://schemas.microsoft.com/office/drawing/2014/main" id="{0138EEB1-8A49-110F-696D-D7FBA90430E1}"/>
              </a:ext>
            </a:extLst>
          </p:cNvPr>
          <p:cNvSpPr/>
          <p:nvPr/>
        </p:nvSpPr>
        <p:spPr>
          <a:xfrm>
            <a:off x="554399" y="3615656"/>
            <a:ext cx="2095200" cy="39147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Poppins"/>
              <a:ea typeface="+mn-ea"/>
              <a:cs typeface="+mn-cs"/>
              <a:sym typeface="Arial"/>
            </a:endParaRPr>
          </a:p>
        </p:txBody>
      </p:sp>
      <p:sp>
        <p:nvSpPr>
          <p:cNvPr id="18" name="Circle: Hollow 17">
            <a:extLst>
              <a:ext uri="{FF2B5EF4-FFF2-40B4-BE49-F238E27FC236}">
                <a16:creationId xmlns:a16="http://schemas.microsoft.com/office/drawing/2014/main" id="{A3D6611F-E787-5DC4-1FA0-E678AF8500A7}"/>
              </a:ext>
            </a:extLst>
          </p:cNvPr>
          <p:cNvSpPr/>
          <p:nvPr/>
        </p:nvSpPr>
        <p:spPr>
          <a:xfrm>
            <a:off x="98009" y="3506265"/>
            <a:ext cx="583200" cy="582359"/>
          </a:xfrm>
          <a:prstGeom prst="donut">
            <a:avLst>
              <a:gd name="adj" fmla="val 8634"/>
            </a:avLst>
          </a:prstGeom>
          <a:solidFill>
            <a:schemeClr val="accent6">
              <a:lumMod val="75000"/>
            </a:schemeClr>
          </a:solidFill>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Poppins"/>
              <a:ea typeface="+mn-ea"/>
              <a:cs typeface="+mn-cs"/>
              <a:sym typeface="Arial"/>
            </a:endParaRPr>
          </a:p>
        </p:txBody>
      </p:sp>
      <p:sp>
        <p:nvSpPr>
          <p:cNvPr id="19" name="Oval 18">
            <a:extLst>
              <a:ext uri="{FF2B5EF4-FFF2-40B4-BE49-F238E27FC236}">
                <a16:creationId xmlns:a16="http://schemas.microsoft.com/office/drawing/2014/main" id="{33C35604-CB3E-F6B6-F0B2-249F8E76258A}"/>
              </a:ext>
            </a:extLst>
          </p:cNvPr>
          <p:cNvSpPr/>
          <p:nvPr/>
        </p:nvSpPr>
        <p:spPr>
          <a:xfrm>
            <a:off x="156094" y="3559443"/>
            <a:ext cx="471600" cy="472592"/>
          </a:xfrm>
          <a:prstGeom prst="ellipse">
            <a:avLst/>
          </a:prstGeom>
          <a:blipFill dpi="0" rotWithShape="1">
            <a:blip r:embed="rId5"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Poppins"/>
              <a:ea typeface="+mn-ea"/>
              <a:cs typeface="+mn-cs"/>
              <a:sym typeface="Arial"/>
            </a:endParaRPr>
          </a:p>
        </p:txBody>
      </p:sp>
      <p:sp>
        <p:nvSpPr>
          <p:cNvPr id="20" name="TextBox 19">
            <a:extLst>
              <a:ext uri="{FF2B5EF4-FFF2-40B4-BE49-F238E27FC236}">
                <a16:creationId xmlns:a16="http://schemas.microsoft.com/office/drawing/2014/main" id="{D007096B-7505-1772-8628-35D5E7E39F1A}"/>
              </a:ext>
            </a:extLst>
          </p:cNvPr>
          <p:cNvSpPr txBox="1"/>
          <p:nvPr/>
        </p:nvSpPr>
        <p:spPr>
          <a:xfrm>
            <a:off x="684000" y="3680952"/>
            <a:ext cx="245258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050" b="0" i="0" u="none" strike="noStrike" kern="0" cap="none" spc="0" normalizeH="0" baseline="0" noProof="0">
                <a:ln>
                  <a:noFill/>
                </a:ln>
                <a:solidFill>
                  <a:prstClr val="white"/>
                </a:solidFill>
                <a:effectLst/>
                <a:uLnTx/>
                <a:uFillTx/>
                <a:latin typeface="Poppins SemiBold"/>
                <a:cs typeface="Arial"/>
                <a:sym typeface="Arial"/>
              </a:rPr>
              <a:t>Processing &amp; Concentrate </a:t>
            </a:r>
            <a:endParaRPr kumimoji="0" lang="en-US" sz="1050" b="0" i="0" u="none" strike="noStrike" kern="0" cap="none" spc="0" normalizeH="0" baseline="0" noProof="0">
              <a:ln>
                <a:noFill/>
              </a:ln>
              <a:solidFill>
                <a:prstClr val="white"/>
              </a:solidFill>
              <a:effectLst/>
              <a:uLnTx/>
              <a:uFillTx/>
              <a:latin typeface="Poppins SemiBold"/>
              <a:cs typeface="Arial"/>
              <a:sym typeface="Arial"/>
            </a:endParaRPr>
          </a:p>
        </p:txBody>
      </p:sp>
      <p:sp>
        <p:nvSpPr>
          <p:cNvPr id="21" name="Arrow: Pentagon 20">
            <a:extLst>
              <a:ext uri="{FF2B5EF4-FFF2-40B4-BE49-F238E27FC236}">
                <a16:creationId xmlns:a16="http://schemas.microsoft.com/office/drawing/2014/main" id="{31450869-9BB2-1563-442A-243320EB2554}"/>
              </a:ext>
            </a:extLst>
          </p:cNvPr>
          <p:cNvSpPr/>
          <p:nvPr/>
        </p:nvSpPr>
        <p:spPr>
          <a:xfrm>
            <a:off x="554111" y="4359909"/>
            <a:ext cx="2095200" cy="39147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Poppins"/>
              <a:ea typeface="+mn-ea"/>
              <a:cs typeface="+mn-cs"/>
              <a:sym typeface="Arial"/>
            </a:endParaRPr>
          </a:p>
        </p:txBody>
      </p:sp>
      <p:sp>
        <p:nvSpPr>
          <p:cNvPr id="22" name="Circle: Hollow 21">
            <a:extLst>
              <a:ext uri="{FF2B5EF4-FFF2-40B4-BE49-F238E27FC236}">
                <a16:creationId xmlns:a16="http://schemas.microsoft.com/office/drawing/2014/main" id="{7BA9813B-ED8B-353C-C544-88A2A7DB9581}"/>
              </a:ext>
            </a:extLst>
          </p:cNvPr>
          <p:cNvSpPr/>
          <p:nvPr/>
        </p:nvSpPr>
        <p:spPr>
          <a:xfrm>
            <a:off x="88287" y="4250518"/>
            <a:ext cx="583200" cy="582359"/>
          </a:xfrm>
          <a:prstGeom prst="donut">
            <a:avLst>
              <a:gd name="adj" fmla="val 8634"/>
            </a:avLst>
          </a:prstGeom>
          <a:solidFill>
            <a:schemeClr val="accent6">
              <a:lumMod val="75000"/>
            </a:schemeClr>
          </a:solidFill>
          <a:effectLst>
            <a:glow rad="1397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Poppins"/>
              <a:ea typeface="+mn-ea"/>
              <a:cs typeface="+mn-cs"/>
              <a:sym typeface="Arial"/>
            </a:endParaRPr>
          </a:p>
        </p:txBody>
      </p:sp>
      <p:sp>
        <p:nvSpPr>
          <p:cNvPr id="23" name="Oval 22">
            <a:extLst>
              <a:ext uri="{FF2B5EF4-FFF2-40B4-BE49-F238E27FC236}">
                <a16:creationId xmlns:a16="http://schemas.microsoft.com/office/drawing/2014/main" id="{185839A6-A342-FFBD-3E70-D9A30875EA93}"/>
              </a:ext>
            </a:extLst>
          </p:cNvPr>
          <p:cNvSpPr/>
          <p:nvPr/>
        </p:nvSpPr>
        <p:spPr>
          <a:xfrm>
            <a:off x="146372" y="4303696"/>
            <a:ext cx="471600" cy="472592"/>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Poppins"/>
              <a:ea typeface="+mn-ea"/>
              <a:cs typeface="+mn-cs"/>
              <a:sym typeface="Arial"/>
            </a:endParaRPr>
          </a:p>
        </p:txBody>
      </p:sp>
      <p:sp>
        <p:nvSpPr>
          <p:cNvPr id="24" name="TextBox 23">
            <a:extLst>
              <a:ext uri="{FF2B5EF4-FFF2-40B4-BE49-F238E27FC236}">
                <a16:creationId xmlns:a16="http://schemas.microsoft.com/office/drawing/2014/main" id="{5649433C-0676-E42E-C39B-0F723D686754}"/>
              </a:ext>
            </a:extLst>
          </p:cNvPr>
          <p:cNvSpPr txBox="1"/>
          <p:nvPr/>
        </p:nvSpPr>
        <p:spPr>
          <a:xfrm>
            <a:off x="684000" y="4418729"/>
            <a:ext cx="215700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050" b="0" i="0" u="none" strike="noStrike" kern="0" cap="none" spc="0" normalizeH="0" baseline="0" noProof="0">
                <a:ln>
                  <a:noFill/>
                </a:ln>
                <a:solidFill>
                  <a:prstClr val="white"/>
                </a:solidFill>
                <a:effectLst/>
                <a:uLnTx/>
                <a:uFillTx/>
                <a:latin typeface="Poppins SemiBold"/>
                <a:cs typeface="Arial"/>
                <a:sym typeface="Arial"/>
              </a:rPr>
              <a:t>Approvals &amp; Permitting</a:t>
            </a:r>
            <a:endParaRPr kumimoji="0" lang="en-US" sz="1050" b="0" i="0" u="none" strike="noStrike" kern="0" cap="none" spc="0" normalizeH="0" baseline="0" noProof="0">
              <a:ln>
                <a:noFill/>
              </a:ln>
              <a:solidFill>
                <a:prstClr val="white"/>
              </a:solidFill>
              <a:effectLst/>
              <a:uLnTx/>
              <a:uFillTx/>
              <a:latin typeface="Poppins SemiBold"/>
              <a:cs typeface="Arial"/>
              <a:sym typeface="Arial"/>
            </a:endParaRPr>
          </a:p>
        </p:txBody>
      </p:sp>
      <p:sp>
        <p:nvSpPr>
          <p:cNvPr id="25" name="TextBox 24">
            <a:extLst>
              <a:ext uri="{FF2B5EF4-FFF2-40B4-BE49-F238E27FC236}">
                <a16:creationId xmlns:a16="http://schemas.microsoft.com/office/drawing/2014/main" id="{21F75C85-D436-07F8-65E8-E741B2916E83}"/>
              </a:ext>
            </a:extLst>
          </p:cNvPr>
          <p:cNvSpPr txBox="1"/>
          <p:nvPr/>
        </p:nvSpPr>
        <p:spPr>
          <a:xfrm>
            <a:off x="684000" y="2146664"/>
            <a:ext cx="21570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050" b="0" i="0" u="none" strike="noStrike" kern="0" cap="none" spc="0" normalizeH="0" baseline="0" noProof="0">
                <a:ln>
                  <a:noFill/>
                </a:ln>
                <a:solidFill>
                  <a:prstClr val="white"/>
                </a:solidFill>
                <a:effectLst/>
                <a:uLnTx/>
                <a:uFillTx/>
                <a:latin typeface="Poppins SemiBold"/>
                <a:cs typeface="Arial"/>
                <a:sym typeface="Arial"/>
              </a:rPr>
              <a:t>Surface Infrastructure</a:t>
            </a:r>
            <a:endParaRPr kumimoji="0" lang="en-US" sz="1050" b="0" i="0" u="none" strike="noStrike" kern="0" cap="none" spc="0" normalizeH="0" baseline="0" noProof="0">
              <a:ln>
                <a:noFill/>
              </a:ln>
              <a:solidFill>
                <a:prstClr val="white"/>
              </a:solidFill>
              <a:effectLst/>
              <a:uLnTx/>
              <a:uFillTx/>
              <a:latin typeface="Poppins SemiBold"/>
              <a:cs typeface="Arial"/>
              <a:sym typeface="Arial"/>
            </a:endParaRPr>
          </a:p>
        </p:txBody>
      </p:sp>
      <p:sp>
        <p:nvSpPr>
          <p:cNvPr id="26" name="TextBox 25">
            <a:extLst>
              <a:ext uri="{FF2B5EF4-FFF2-40B4-BE49-F238E27FC236}">
                <a16:creationId xmlns:a16="http://schemas.microsoft.com/office/drawing/2014/main" id="{0C8BFCA4-0EC2-119C-EB9D-F641E51BB7C9}"/>
              </a:ext>
            </a:extLst>
          </p:cNvPr>
          <p:cNvSpPr txBox="1"/>
          <p:nvPr/>
        </p:nvSpPr>
        <p:spPr>
          <a:xfrm>
            <a:off x="2731065" y="1262606"/>
            <a:ext cx="4466470" cy="553998"/>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600"/>
              </a:spcBef>
              <a:spcAft>
                <a:spcPts val="0"/>
              </a:spcAft>
              <a:buClr>
                <a:srgbClr val="FFDF42"/>
              </a:buClr>
              <a:buSzPct val="130000"/>
              <a:buFont typeface="Arial"/>
              <a:buNone/>
              <a:tabLst/>
              <a:defRPr/>
            </a:pPr>
            <a:r>
              <a:rPr kumimoji="0" lang="en-AU" sz="1000" b="0" i="0" u="none"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rPr>
              <a:t>Large scale (24.4Mt M&amp;I + 34.6Mt Inf) and High-Grade (2% CuEq) Copper-Gold Deposit, rapidly growing through drilling &amp; exploration with camp-scale potential for discovery</a:t>
            </a:r>
            <a:endParaRPr kumimoji="0" lang="en-US" sz="1000" b="0" i="0" u="none"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4D415FF9-988D-D6DE-152B-708DBF652C87}"/>
              </a:ext>
            </a:extLst>
          </p:cNvPr>
          <p:cNvSpPr txBox="1"/>
          <p:nvPr/>
        </p:nvSpPr>
        <p:spPr>
          <a:xfrm>
            <a:off x="2591102" y="1029935"/>
            <a:ext cx="4476292" cy="276999"/>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600"/>
              </a:spcBef>
              <a:spcAft>
                <a:spcPts val="0"/>
              </a:spcAft>
              <a:buClr>
                <a:srgbClr val="FFDF42"/>
              </a:buClr>
              <a:buSzPct val="130000"/>
              <a:buFont typeface="Arial"/>
              <a:buNone/>
              <a:tabLst/>
              <a:defRPr/>
            </a:pPr>
            <a:r>
              <a:rPr kumimoji="0" lang="en-AU" sz="1200" b="1" i="0" u="sng"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rPr>
              <a:t>A WORLD-CLASS VMS SYSTEM UNDERPINS THE MINE</a:t>
            </a:r>
            <a:endParaRPr kumimoji="0" lang="en-US" sz="1200" b="1" i="0" u="sng"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endParaRPr>
          </a:p>
        </p:txBody>
      </p:sp>
      <p:pic>
        <p:nvPicPr>
          <p:cNvPr id="28" name="Picture 27" descr="A close-up of a rock&#10;&#10;AI-generated content may be incorrect.">
            <a:extLst>
              <a:ext uri="{FF2B5EF4-FFF2-40B4-BE49-F238E27FC236}">
                <a16:creationId xmlns:a16="http://schemas.microsoft.com/office/drawing/2014/main" id="{FA286C6E-B66E-7F55-403E-752DBF80BEE9}"/>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rot="5400000">
            <a:off x="7520637" y="929318"/>
            <a:ext cx="1420133" cy="1331718"/>
          </a:xfrm>
          <a:prstGeom prst="rect">
            <a:avLst/>
          </a:prstGeom>
        </p:spPr>
      </p:pic>
      <p:sp>
        <p:nvSpPr>
          <p:cNvPr id="29" name="TextBox 28">
            <a:extLst>
              <a:ext uri="{FF2B5EF4-FFF2-40B4-BE49-F238E27FC236}">
                <a16:creationId xmlns:a16="http://schemas.microsoft.com/office/drawing/2014/main" id="{30FF26DA-9DAC-3C04-E035-3D7EDFDFA5C2}"/>
              </a:ext>
            </a:extLst>
          </p:cNvPr>
          <p:cNvSpPr txBox="1"/>
          <p:nvPr/>
        </p:nvSpPr>
        <p:spPr>
          <a:xfrm>
            <a:off x="2731065" y="2023692"/>
            <a:ext cx="4532089" cy="553998"/>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600"/>
              </a:spcBef>
              <a:spcAft>
                <a:spcPts val="0"/>
              </a:spcAft>
              <a:buClr>
                <a:srgbClr val="FFDF42"/>
              </a:buClr>
              <a:buSzPct val="130000"/>
              <a:buFont typeface="Arial"/>
              <a:buNone/>
              <a:tabLst/>
              <a:defRPr/>
            </a:pPr>
            <a:r>
              <a:rPr kumimoji="0" lang="en-AU" sz="1000" b="0" i="0" u="none" strike="noStrike" kern="0" cap="none" spc="0" normalizeH="0" baseline="0" noProof="0" dirty="0">
                <a:ln>
                  <a:noFill/>
                </a:ln>
                <a:solidFill>
                  <a:srgbClr val="3A3838"/>
                </a:solidFill>
                <a:effectLst/>
                <a:uLnTx/>
                <a:uFillTx/>
                <a:latin typeface="Poppins"/>
                <a:ea typeface="Calibri" panose="020F0502020204030204" pitchFamily="34" charset="0"/>
                <a:cs typeface="Calibri" panose="020F0502020204030204" pitchFamily="34" charset="0"/>
                <a:sym typeface="Arial"/>
              </a:rPr>
              <a:t>Workshops, water treatment plant, offices etc., low-cost green Hydro Power runs through the property, 365-day access to site via sealed highways, well serviced local communities  </a:t>
            </a:r>
            <a:endParaRPr kumimoji="0" lang="en-US" sz="1000" b="1" i="0" u="none" strike="noStrike" kern="0" cap="none" spc="0" normalizeH="0" baseline="0" noProof="0" dirty="0">
              <a:ln>
                <a:noFill/>
              </a:ln>
              <a:solidFill>
                <a:srgbClr val="3A3838"/>
              </a:solidFill>
              <a:effectLst/>
              <a:uLnTx/>
              <a:uFillTx/>
              <a:latin typeface="Poppins"/>
              <a:ea typeface="Calibri" panose="020F0502020204030204" pitchFamily="34" charset="0"/>
              <a:cs typeface="Calibri" panose="020F0502020204030204" pitchFamily="34" charset="0"/>
              <a:sym typeface="Arial"/>
            </a:endParaRPr>
          </a:p>
        </p:txBody>
      </p:sp>
      <p:sp>
        <p:nvSpPr>
          <p:cNvPr id="30" name="TextBox 29">
            <a:extLst>
              <a:ext uri="{FF2B5EF4-FFF2-40B4-BE49-F238E27FC236}">
                <a16:creationId xmlns:a16="http://schemas.microsoft.com/office/drawing/2014/main" id="{21417E39-E35E-12D9-9E43-A43D5FA30C29}"/>
              </a:ext>
            </a:extLst>
          </p:cNvPr>
          <p:cNvSpPr txBox="1"/>
          <p:nvPr/>
        </p:nvSpPr>
        <p:spPr>
          <a:xfrm>
            <a:off x="2592000" y="1806334"/>
            <a:ext cx="4703967" cy="276999"/>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600"/>
              </a:spcBef>
              <a:spcAft>
                <a:spcPts val="0"/>
              </a:spcAft>
              <a:buClr>
                <a:srgbClr val="FFDF42"/>
              </a:buClr>
              <a:buSzPct val="130000"/>
              <a:buFont typeface="Arial"/>
              <a:buNone/>
              <a:tabLst/>
              <a:defRPr/>
            </a:pPr>
            <a:r>
              <a:rPr kumimoji="0" lang="en-AU" sz="1200" b="1" i="0" u="sng"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rPr>
              <a:t>EXISTING INFRASTRUCTURE SUPPORTS A LARGE OPERATION</a:t>
            </a:r>
            <a:endParaRPr kumimoji="0" lang="en-US" sz="1200" b="1" i="0" u="sng"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endParaRPr>
          </a:p>
        </p:txBody>
      </p:sp>
      <p:sp>
        <p:nvSpPr>
          <p:cNvPr id="31" name="TextBox 30">
            <a:extLst>
              <a:ext uri="{FF2B5EF4-FFF2-40B4-BE49-F238E27FC236}">
                <a16:creationId xmlns:a16="http://schemas.microsoft.com/office/drawing/2014/main" id="{C30AC1AE-4049-C200-7815-4D14FC00584D}"/>
              </a:ext>
            </a:extLst>
          </p:cNvPr>
          <p:cNvSpPr txBox="1"/>
          <p:nvPr/>
        </p:nvSpPr>
        <p:spPr>
          <a:xfrm>
            <a:off x="2732399" y="2798189"/>
            <a:ext cx="5005587" cy="553998"/>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600"/>
              </a:spcBef>
              <a:spcAft>
                <a:spcPts val="0"/>
              </a:spcAft>
              <a:buClr>
                <a:srgbClr val="FFDF42"/>
              </a:buClr>
              <a:buSzPct val="130000"/>
              <a:buFont typeface="Arial"/>
              <a:buNone/>
              <a:tabLst/>
              <a:defRPr/>
            </a:pPr>
            <a:r>
              <a:rPr kumimoji="0" lang="en-AU" sz="1000" b="0" i="0" u="none" strike="noStrike" kern="0" cap="none" spc="0" normalizeH="0" baseline="0" noProof="0" dirty="0">
                <a:ln>
                  <a:noFill/>
                </a:ln>
                <a:solidFill>
                  <a:srgbClr val="3A3838"/>
                </a:solidFill>
                <a:effectLst/>
                <a:uLnTx/>
                <a:uFillTx/>
                <a:latin typeface="Poppins"/>
                <a:ea typeface="Calibri" panose="020F0502020204030204" pitchFamily="34" charset="0"/>
                <a:cs typeface="Calibri" panose="020F0502020204030204" pitchFamily="34" charset="0"/>
                <a:sym typeface="Arial"/>
              </a:rPr>
              <a:t>Dewatered underground mine with access to 950m decline and shaft, +20km of historical development in place provides a low-cost foundation for drilling and mining, 6 rigs and a jumbo operating underground</a:t>
            </a:r>
            <a:endParaRPr kumimoji="0" lang="en-US" sz="1000" b="1" i="0" u="none" strike="noStrike" kern="0" cap="none" spc="0" normalizeH="0" baseline="0" noProof="0" dirty="0">
              <a:ln>
                <a:noFill/>
              </a:ln>
              <a:solidFill>
                <a:srgbClr val="3A3838"/>
              </a:solidFill>
              <a:effectLst/>
              <a:uLnTx/>
              <a:uFillTx/>
              <a:latin typeface="Poppins"/>
              <a:ea typeface="Calibri" panose="020F0502020204030204" pitchFamily="34" charset="0"/>
              <a:cs typeface="Calibri" panose="020F0502020204030204" pitchFamily="34" charset="0"/>
              <a:sym typeface="Arial"/>
            </a:endParaRPr>
          </a:p>
        </p:txBody>
      </p:sp>
      <p:sp>
        <p:nvSpPr>
          <p:cNvPr id="32" name="TextBox 31">
            <a:extLst>
              <a:ext uri="{FF2B5EF4-FFF2-40B4-BE49-F238E27FC236}">
                <a16:creationId xmlns:a16="http://schemas.microsoft.com/office/drawing/2014/main" id="{90CBF929-1E91-8E5D-20B4-B03BDFA7F894}"/>
              </a:ext>
            </a:extLst>
          </p:cNvPr>
          <p:cNvSpPr txBox="1"/>
          <p:nvPr/>
        </p:nvSpPr>
        <p:spPr>
          <a:xfrm>
            <a:off x="2592000" y="2581930"/>
            <a:ext cx="4476292" cy="276999"/>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600"/>
              </a:spcBef>
              <a:spcAft>
                <a:spcPts val="0"/>
              </a:spcAft>
              <a:buClr>
                <a:srgbClr val="FFDF42"/>
              </a:buClr>
              <a:buSzPct val="130000"/>
              <a:buFont typeface="Arial"/>
              <a:buNone/>
              <a:tabLst/>
              <a:defRPr/>
            </a:pPr>
            <a:r>
              <a:rPr kumimoji="0" lang="en-AU" sz="1200" b="1" i="0" u="sng" strike="noStrike" kern="0" cap="none" spc="0" normalizeH="0" baseline="0" noProof="0" dirty="0">
                <a:ln>
                  <a:noFill/>
                </a:ln>
                <a:solidFill>
                  <a:srgbClr val="3A3838"/>
                </a:solidFill>
                <a:effectLst/>
                <a:uLnTx/>
                <a:uFillTx/>
                <a:latin typeface="Poppins"/>
                <a:ea typeface="Calibri" panose="020F0502020204030204" pitchFamily="34" charset="0"/>
                <a:cs typeface="Calibri" panose="020F0502020204030204" pitchFamily="34" charset="0"/>
                <a:sym typeface="Arial"/>
              </a:rPr>
              <a:t>OPERATIONAL UNDERGROUND MINE</a:t>
            </a:r>
            <a:endParaRPr kumimoji="0" lang="en-US" sz="1200" b="1" i="0" u="sng" strike="noStrike" kern="0" cap="none" spc="0" normalizeH="0" baseline="0" noProof="0" dirty="0">
              <a:ln>
                <a:noFill/>
              </a:ln>
              <a:solidFill>
                <a:srgbClr val="3A3838"/>
              </a:solidFill>
              <a:effectLst/>
              <a:uLnTx/>
              <a:uFillTx/>
              <a:latin typeface="Poppins"/>
              <a:ea typeface="Calibri" panose="020F0502020204030204" pitchFamily="34" charset="0"/>
              <a:cs typeface="Calibri" panose="020F0502020204030204" pitchFamily="34" charset="0"/>
              <a:sym typeface="Arial"/>
            </a:endParaRPr>
          </a:p>
        </p:txBody>
      </p:sp>
      <p:sp>
        <p:nvSpPr>
          <p:cNvPr id="33" name="TextBox 32">
            <a:extLst>
              <a:ext uri="{FF2B5EF4-FFF2-40B4-BE49-F238E27FC236}">
                <a16:creationId xmlns:a16="http://schemas.microsoft.com/office/drawing/2014/main" id="{EA01DA74-6E6F-D0C9-3977-2D337B610B36}"/>
              </a:ext>
            </a:extLst>
          </p:cNvPr>
          <p:cNvSpPr txBox="1"/>
          <p:nvPr/>
        </p:nvSpPr>
        <p:spPr>
          <a:xfrm>
            <a:off x="2731065" y="3548402"/>
            <a:ext cx="6399989" cy="553998"/>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600"/>
              </a:spcBef>
              <a:spcAft>
                <a:spcPts val="0"/>
              </a:spcAft>
              <a:buClr>
                <a:srgbClr val="FFDF42"/>
              </a:buClr>
              <a:buSzPct val="130000"/>
              <a:buFont typeface="Arial"/>
              <a:buNone/>
              <a:tabLst/>
              <a:defRPr/>
            </a:pPr>
            <a:r>
              <a:rPr kumimoji="0" lang="en-AU" sz="1000" b="0" i="0" u="none"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rPr>
              <a:t>Long history of concentrate production. Excellent recoveries of &gt;98% Copper, conventional processing flow (crush, grind, float). No deleterious elements. Historic concentrate grades consistently between 27% and 29% copper.  Access to a deep-water port 6km from the mine.</a:t>
            </a:r>
            <a:endParaRPr kumimoji="0" lang="en-US" sz="1000" b="0" i="0" u="none"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endParaRPr>
          </a:p>
        </p:txBody>
      </p:sp>
      <p:sp>
        <p:nvSpPr>
          <p:cNvPr id="34" name="TextBox 33">
            <a:extLst>
              <a:ext uri="{FF2B5EF4-FFF2-40B4-BE49-F238E27FC236}">
                <a16:creationId xmlns:a16="http://schemas.microsoft.com/office/drawing/2014/main" id="{7B1330F9-2027-623F-B3FE-EE2B08EB787E}"/>
              </a:ext>
            </a:extLst>
          </p:cNvPr>
          <p:cNvSpPr txBox="1"/>
          <p:nvPr/>
        </p:nvSpPr>
        <p:spPr>
          <a:xfrm>
            <a:off x="2592000" y="3345426"/>
            <a:ext cx="5345391" cy="276999"/>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600"/>
              </a:spcBef>
              <a:spcAft>
                <a:spcPts val="0"/>
              </a:spcAft>
              <a:buClr>
                <a:srgbClr val="FFDF42"/>
              </a:buClr>
              <a:buSzPct val="130000"/>
              <a:buFont typeface="Arial"/>
              <a:buNone/>
              <a:tabLst/>
              <a:defRPr/>
            </a:pPr>
            <a:r>
              <a:rPr kumimoji="0" lang="en-AU" sz="1200" b="1" i="0" u="sng"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rPr>
              <a:t>PROVEN SIMPLE METALLURGY &amp; HIGH-QUALITY CONCENTRATE</a:t>
            </a:r>
            <a:endParaRPr kumimoji="0" lang="en-US" sz="1200" b="1" i="0" u="sng"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endParaRPr>
          </a:p>
        </p:txBody>
      </p:sp>
      <p:sp>
        <p:nvSpPr>
          <p:cNvPr id="35" name="TextBox 34">
            <a:extLst>
              <a:ext uri="{FF2B5EF4-FFF2-40B4-BE49-F238E27FC236}">
                <a16:creationId xmlns:a16="http://schemas.microsoft.com/office/drawing/2014/main" id="{90B8A4B8-49C5-AD5C-5297-8250D96ADAC2}"/>
              </a:ext>
            </a:extLst>
          </p:cNvPr>
          <p:cNvSpPr txBox="1"/>
          <p:nvPr/>
        </p:nvSpPr>
        <p:spPr>
          <a:xfrm>
            <a:off x="2592000" y="4091492"/>
            <a:ext cx="5748617" cy="276999"/>
          </a:xfrm>
          <a:prstGeom prst="rect">
            <a:avLst/>
          </a:prstGeom>
          <a:noFill/>
        </p:spPr>
        <p:txBody>
          <a:bodyPr wrap="square" anchor="ctr" anchorCtr="0">
            <a:spAutoFit/>
          </a:bodyPr>
          <a:lstStyle/>
          <a:p>
            <a:pPr marL="0" marR="0" lvl="0" indent="0" algn="l" defTabSz="914400" rtl="0" eaLnBrk="1" fontAlgn="auto" latinLnBrk="0" hangingPunct="1">
              <a:lnSpc>
                <a:spcPct val="100000"/>
              </a:lnSpc>
              <a:spcBef>
                <a:spcPts val="600"/>
              </a:spcBef>
              <a:spcAft>
                <a:spcPts val="0"/>
              </a:spcAft>
              <a:buClr>
                <a:srgbClr val="FFDF42"/>
              </a:buClr>
              <a:buSzPct val="130000"/>
              <a:buFont typeface="Arial"/>
              <a:buNone/>
              <a:tabLst/>
              <a:defRPr/>
            </a:pPr>
            <a:r>
              <a:rPr kumimoji="0" lang="en-AU" sz="1200" b="1" i="0" u="sng"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rPr>
              <a:t>ENVIRONMENTALLY APPROVED WITH A CLEAR GROWTH STREATEGY</a:t>
            </a:r>
            <a:endParaRPr kumimoji="0" lang="en-US" sz="1200" b="1" i="0" u="sng"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endParaRPr>
          </a:p>
        </p:txBody>
      </p:sp>
      <p:sp>
        <p:nvSpPr>
          <p:cNvPr id="36" name="TextBox 35">
            <a:extLst>
              <a:ext uri="{FF2B5EF4-FFF2-40B4-BE49-F238E27FC236}">
                <a16:creationId xmlns:a16="http://schemas.microsoft.com/office/drawing/2014/main" id="{BF9371C3-2949-4B5B-1F31-A58FAD743FF6}"/>
              </a:ext>
            </a:extLst>
          </p:cNvPr>
          <p:cNvSpPr txBox="1"/>
          <p:nvPr/>
        </p:nvSpPr>
        <p:spPr>
          <a:xfrm>
            <a:off x="2731065" y="4297666"/>
            <a:ext cx="6371660" cy="553998"/>
          </a:xfrm>
          <a:prstGeom prst="rect">
            <a:avLst/>
          </a:prstGeom>
          <a:noFill/>
        </p:spPr>
        <p:txBody>
          <a:bodyPr wrap="square" anchor="ctr" anchorCtr="0">
            <a:spAutoFit/>
          </a:bodyPr>
          <a:lstStyle/>
          <a:p>
            <a:pPr lvl="0">
              <a:spcBef>
                <a:spcPts val="600"/>
              </a:spcBef>
              <a:buClr>
                <a:srgbClr val="FFDF42"/>
              </a:buClr>
              <a:buSzPct val="130000"/>
              <a:defRPr/>
            </a:pPr>
            <a:r>
              <a:rPr kumimoji="0" lang="en-AU" sz="1000" b="0" i="0" u="none"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rPr>
              <a:t>Initial upscaled restart of production, with construction of </a:t>
            </a:r>
            <a:r>
              <a:rPr lang="en-AU" sz="1000">
                <a:solidFill>
                  <a:srgbClr val="3A3838"/>
                </a:solidFill>
                <a:latin typeface="Poppins"/>
                <a:ea typeface="Calibri" panose="020F0502020204030204" pitchFamily="34" charset="0"/>
                <a:cs typeface="Calibri" panose="020F0502020204030204" pitchFamily="34" charset="0"/>
              </a:rPr>
              <a:t>TSF on site and </a:t>
            </a:r>
            <a:r>
              <a:rPr kumimoji="0" lang="en-AU" sz="1000" b="0" i="0" u="none"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rPr>
              <a:t>new plant with throughput</a:t>
            </a:r>
            <a:r>
              <a:rPr kumimoji="0" lang="en-AU" sz="1000" b="0" i="0" u="none" strike="noStrike" kern="0" cap="none" spc="0" normalizeH="0" noProof="0">
                <a:ln>
                  <a:noFill/>
                </a:ln>
                <a:solidFill>
                  <a:srgbClr val="3A3838"/>
                </a:solidFill>
                <a:effectLst/>
                <a:uLnTx/>
                <a:uFillTx/>
                <a:latin typeface="Poppins"/>
                <a:ea typeface="Calibri" panose="020F0502020204030204" pitchFamily="34" charset="0"/>
                <a:cs typeface="Calibri" panose="020F0502020204030204" pitchFamily="34" charset="0"/>
                <a:sym typeface="Arial"/>
              </a:rPr>
              <a:t> </a:t>
            </a:r>
            <a:r>
              <a:rPr kumimoji="0" lang="en-AU" sz="1000" b="0" i="0" u="none"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rPr>
              <a:t>capacity of up to 1.8Mtpa,</a:t>
            </a:r>
            <a:r>
              <a:rPr kumimoji="0" lang="en-AU" sz="1000" b="0" i="0" u="none" strike="noStrike" kern="0" cap="none" spc="0" normalizeH="0" baseline="30000" noProof="0">
                <a:ln>
                  <a:noFill/>
                </a:ln>
                <a:solidFill>
                  <a:srgbClr val="3A3838"/>
                </a:solidFill>
                <a:effectLst/>
                <a:uLnTx/>
                <a:uFillTx/>
                <a:latin typeface="Poppins"/>
                <a:ea typeface="Calibri" panose="020F0502020204030204" pitchFamily="34" charset="0"/>
                <a:cs typeface="Calibri" panose="020F0502020204030204" pitchFamily="34" charset="0"/>
                <a:sym typeface="Arial"/>
              </a:rPr>
              <a:t>1</a:t>
            </a:r>
            <a:r>
              <a:rPr kumimoji="0" lang="en-AU" sz="1000" b="0" i="0" u="none" strike="noStrike" kern="0" cap="none" spc="0" normalizeH="0" baseline="0" noProof="0">
                <a:ln>
                  <a:noFill/>
                </a:ln>
                <a:solidFill>
                  <a:srgbClr val="3A3838"/>
                </a:solidFill>
                <a:effectLst/>
                <a:uLnTx/>
                <a:uFillTx/>
                <a:latin typeface="Poppins"/>
                <a:ea typeface="Calibri" panose="020F0502020204030204" pitchFamily="34" charset="0"/>
                <a:cs typeface="Calibri" panose="020F0502020204030204" pitchFamily="34" charset="0"/>
                <a:sym typeface="Arial"/>
              </a:rPr>
              <a:t> has been conditionally released from further environmental and socio-economic assessment.</a:t>
            </a:r>
            <a:endParaRPr kumimoji="0" lang="en-US" sz="1000" b="1" i="0" u="none" strike="noStrike" kern="0" cap="none" spc="0" normalizeH="0" baseline="30000" noProof="0">
              <a:ln>
                <a:noFill/>
              </a:ln>
              <a:solidFill>
                <a:srgbClr val="3A3838"/>
              </a:solidFill>
              <a:effectLst/>
              <a:uLnTx/>
              <a:uFillTx/>
              <a:latin typeface="Poppins"/>
              <a:ea typeface="Calibri" panose="020F0502020204030204" pitchFamily="34" charset="0"/>
              <a:cs typeface="Calibri" panose="020F0502020204030204" pitchFamily="34" charset="0"/>
              <a:sym typeface="Arial"/>
            </a:endParaRPr>
          </a:p>
        </p:txBody>
      </p:sp>
      <p:pic>
        <p:nvPicPr>
          <p:cNvPr id="37" name="Picture 36" descr="A machine in a mine&#10;&#10;AI-generated content may be incorrect.">
            <a:extLst>
              <a:ext uri="{FF2B5EF4-FFF2-40B4-BE49-F238E27FC236}">
                <a16:creationId xmlns:a16="http://schemas.microsoft.com/office/drawing/2014/main" id="{691B33EF-6FA6-3CC9-2F01-4E2F89262E12}"/>
              </a:ext>
            </a:extLst>
          </p:cNvPr>
          <p:cNvPicPr>
            <a:picLocks noChangeAspect="1"/>
          </p:cNvPicPr>
          <p:nvPr/>
        </p:nvPicPr>
        <p:blipFill>
          <a:blip r:embed="rId8" cstate="hqprint">
            <a:extLst>
              <a:ext uri="{28A0092B-C50C-407E-A947-70E740481C1C}">
                <a14:useLocalDpi xmlns:a14="http://schemas.microsoft.com/office/drawing/2010/main"/>
              </a:ext>
            </a:extLst>
          </a:blip>
          <a:srcRect l="3886" r="7317"/>
          <a:stretch>
            <a:fillRect/>
          </a:stretch>
        </p:blipFill>
        <p:spPr>
          <a:xfrm>
            <a:off x="7568641" y="2350441"/>
            <a:ext cx="1332000" cy="1215650"/>
          </a:xfrm>
          <a:prstGeom prst="rect">
            <a:avLst/>
          </a:prstGeom>
        </p:spPr>
      </p:pic>
      <p:sp>
        <p:nvSpPr>
          <p:cNvPr id="38" name="TextBox 37">
            <a:extLst>
              <a:ext uri="{FF2B5EF4-FFF2-40B4-BE49-F238E27FC236}">
                <a16:creationId xmlns:a16="http://schemas.microsoft.com/office/drawing/2014/main" id="{FA9CFB4A-B8A6-B51E-AC2F-941C571F107C}"/>
              </a:ext>
            </a:extLst>
          </p:cNvPr>
          <p:cNvSpPr txBox="1"/>
          <p:nvPr/>
        </p:nvSpPr>
        <p:spPr>
          <a:xfrm>
            <a:off x="329184" y="4860000"/>
            <a:ext cx="8310816" cy="300082"/>
          </a:xfrm>
          <a:prstGeom prst="rect">
            <a:avLst/>
          </a:prstGeom>
          <a:noFill/>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AU" sz="500" b="1">
                <a:solidFill>
                  <a:prstClr val="black"/>
                </a:solidFill>
                <a:latin typeface="Poppins"/>
                <a:ea typeface="Calibri" panose="020F0502020204030204" pitchFamily="34" charset="0"/>
                <a:cs typeface="Calibri" panose="020F0502020204030204" pitchFamily="34" charset="0"/>
              </a:rPr>
              <a:t>1. </a:t>
            </a:r>
            <a:r>
              <a:rPr lang="en-AU" sz="500">
                <a:solidFill>
                  <a:prstClr val="black"/>
                </a:solidFill>
                <a:latin typeface="Poppins"/>
                <a:ea typeface="Calibri" panose="020F0502020204030204" pitchFamily="34" charset="0"/>
                <a:cs typeface="Calibri" panose="020F0502020204030204" pitchFamily="34" charset="0"/>
              </a:rPr>
              <a:t>Green Bay has been conditionally released from further environmental assessment for an initial upscaled restart mining operation involving a plant with a throughput capacity of up to 1.8Mtpa. </a:t>
            </a:r>
            <a:r>
              <a:rPr lang="en-US" sz="500">
                <a:solidFill>
                  <a:prstClr val="black"/>
                </a:solidFill>
                <a:ea typeface="Calibri" panose="020F0502020204030204" pitchFamily="34" charset="0"/>
                <a:cs typeface="Calibri" panose="020F0502020204030204" pitchFamily="34" charset="0"/>
              </a:rPr>
              <a:t>Investors are cautioned that the plant capacity is a technical specification forming part of the environmental submission and not a forecast of the estimated production of the mining operation. The mining operation’s forecast production will not be estimated until such time as the Company has prepared and announced its Scoping Study/Preliminary Economic Assessment.  Should a larger scale case be adopted than contemplated by the environmental release, further assessment will be required by government agencies.</a:t>
            </a:r>
            <a:r>
              <a:rPr lang="en-AU" sz="500">
                <a:solidFill>
                  <a:prstClr val="black"/>
                </a:solidFill>
                <a:latin typeface="Poppins"/>
                <a:ea typeface="Calibri" panose="020F0502020204030204" pitchFamily="34" charset="0"/>
                <a:cs typeface="Calibri" panose="020F0502020204030204" pitchFamily="34" charset="0"/>
              </a:rPr>
              <a:t> </a:t>
            </a:r>
            <a:endParaRPr kumimoji="0" lang="en-AU" sz="500" b="0" i="0" u="none" strike="noStrike" kern="1200" cap="none" spc="0" normalizeH="0" baseline="0" noProof="0">
              <a:ln>
                <a:noFill/>
              </a:ln>
              <a:solidFill>
                <a:prstClr val="black"/>
              </a:solidFill>
              <a:effectLst/>
              <a:uLnTx/>
              <a:uFillTx/>
              <a:latin typeface="Poppins"/>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616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5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fade">
                                      <p:cBhvr>
                                        <p:cTn id="19" dur="250"/>
                                        <p:tgtEl>
                                          <p:spTgt spid="29">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fade">
                                      <p:cBhvr>
                                        <p:cTn id="22" dur="250"/>
                                        <p:tgtEl>
                                          <p:spTgt spid="30">
                                            <p:txEl>
                                              <p:pRg st="0" end="0"/>
                                            </p:txEl>
                                          </p:spTgt>
                                        </p:tgtEl>
                                      </p:cBhvr>
                                    </p:animEffect>
                                  </p:childTnLst>
                                </p:cTn>
                              </p:par>
                              <p:par>
                                <p:cTn id="23" presetID="3" presetClass="emph" presetSubtype="2" fill="hold" nodeType="withEffect">
                                  <p:stCondLst>
                                    <p:cond delay="0"/>
                                  </p:stCondLst>
                                  <p:childTnLst>
                                    <p:animClr clrSpc="rgb" dir="cw">
                                      <p:cBhvr override="childStyle">
                                        <p:cTn id="24" dur="500" fill="hold"/>
                                        <p:tgtEl>
                                          <p:spTgt spid="26">
                                            <p:txEl>
                                              <p:pRg st="0" end="0"/>
                                            </p:txEl>
                                          </p:spTgt>
                                        </p:tgtEl>
                                        <p:attrNameLst>
                                          <p:attrName>style.color</p:attrName>
                                        </p:attrNameLst>
                                      </p:cBhvr>
                                      <p:to>
                                        <a:srgbClr val="5F5F5F"/>
                                      </p:to>
                                    </p:animClr>
                                  </p:childTnLst>
                                </p:cTn>
                              </p:par>
                              <p:par>
                                <p:cTn id="25" presetID="3" presetClass="emph" presetSubtype="2" fill="hold" nodeType="withEffect">
                                  <p:stCondLst>
                                    <p:cond delay="0"/>
                                  </p:stCondLst>
                                  <p:childTnLst>
                                    <p:animClr clrSpc="rgb" dir="cw">
                                      <p:cBhvr override="childStyle">
                                        <p:cTn id="26" dur="500" fill="hold"/>
                                        <p:tgtEl>
                                          <p:spTgt spid="27">
                                            <p:txEl>
                                              <p:pRg st="0" end="0"/>
                                            </p:txEl>
                                          </p:spTgt>
                                        </p:tgtEl>
                                        <p:attrNameLst>
                                          <p:attrName>style.color</p:attrName>
                                        </p:attrNameLst>
                                      </p:cBhvr>
                                      <p:to>
                                        <a:srgbClr val="5F5F5F"/>
                                      </p:to>
                                    </p:animClr>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xEl>
                                              <p:pRg st="0" end="0"/>
                                            </p:txEl>
                                          </p:spTgt>
                                        </p:tgtEl>
                                        <p:attrNameLst>
                                          <p:attrName>style.visibility</p:attrName>
                                        </p:attrNameLst>
                                      </p:cBhvr>
                                      <p:to>
                                        <p:strVal val="visible"/>
                                      </p:to>
                                    </p:set>
                                    <p:animEffect transition="in" filter="fade">
                                      <p:cBhvr>
                                        <p:cTn id="43" dur="250"/>
                                        <p:tgtEl>
                                          <p:spTgt spid="31">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2">
                                            <p:txEl>
                                              <p:pRg st="0" end="0"/>
                                            </p:txEl>
                                          </p:spTgt>
                                        </p:tgtEl>
                                        <p:attrNameLst>
                                          <p:attrName>style.visibility</p:attrName>
                                        </p:attrNameLst>
                                      </p:cBhvr>
                                      <p:to>
                                        <p:strVal val="visible"/>
                                      </p:to>
                                    </p:set>
                                    <p:animEffect transition="in" filter="fade">
                                      <p:cBhvr>
                                        <p:cTn id="46" dur="250"/>
                                        <p:tgtEl>
                                          <p:spTgt spid="32">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250"/>
                                        <p:tgtEl>
                                          <p:spTgt spid="37"/>
                                        </p:tgtEl>
                                      </p:cBhvr>
                                    </p:animEffect>
                                  </p:childTnLst>
                                </p:cTn>
                              </p:par>
                              <p:par>
                                <p:cTn id="50" presetID="3" presetClass="emph" presetSubtype="2" fill="hold" nodeType="withEffect">
                                  <p:stCondLst>
                                    <p:cond delay="0"/>
                                  </p:stCondLst>
                                  <p:childTnLst>
                                    <p:animClr clrSpc="rgb" dir="cw">
                                      <p:cBhvr override="childStyle">
                                        <p:cTn id="51" dur="500" fill="hold"/>
                                        <p:tgtEl>
                                          <p:spTgt spid="29">
                                            <p:txEl>
                                              <p:pRg st="0" end="0"/>
                                            </p:txEl>
                                          </p:spTgt>
                                        </p:tgtEl>
                                        <p:attrNameLst>
                                          <p:attrName>style.color</p:attrName>
                                        </p:attrNameLst>
                                      </p:cBhvr>
                                      <p:to>
                                        <a:srgbClr val="5F5F5F"/>
                                      </p:to>
                                    </p:animClr>
                                  </p:childTnLst>
                                </p:cTn>
                              </p:par>
                              <p:par>
                                <p:cTn id="52" presetID="3" presetClass="emph" presetSubtype="2" fill="hold" nodeType="withEffect">
                                  <p:stCondLst>
                                    <p:cond delay="0"/>
                                  </p:stCondLst>
                                  <p:childTnLst>
                                    <p:animClr clrSpc="rgb" dir="cw">
                                      <p:cBhvr override="childStyle">
                                        <p:cTn id="53" dur="500" fill="hold"/>
                                        <p:tgtEl>
                                          <p:spTgt spid="30">
                                            <p:txEl>
                                              <p:pRg st="0" end="0"/>
                                            </p:txEl>
                                          </p:spTgt>
                                        </p:tgtEl>
                                        <p:attrNameLst>
                                          <p:attrName>style.color</p:attrName>
                                        </p:attrNameLst>
                                      </p:cBhvr>
                                      <p:to>
                                        <a:srgbClr val="5F5F5F"/>
                                      </p:to>
                                    </p:animClr>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25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250"/>
                                        <p:tgtEl>
                                          <p:spTgt spid="1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25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250"/>
                                        <p:tgtEl>
                                          <p:spTgt spid="20"/>
                                        </p:tgtEl>
                                      </p:cBhvr>
                                    </p:animEffect>
                                  </p:childTnLst>
                                </p:cTn>
                              </p:par>
                              <p:par>
                                <p:cTn id="68" presetID="10" presetClass="entr" presetSubtype="0" fill="hold" nodeType="withEffect">
                                  <p:stCondLst>
                                    <p:cond delay="0"/>
                                  </p:stCondLst>
                                  <p:childTnLst>
                                    <p:set>
                                      <p:cBhvr>
                                        <p:cTn id="69" dur="1" fill="hold">
                                          <p:stCondLst>
                                            <p:cond delay="0"/>
                                          </p:stCondLst>
                                        </p:cTn>
                                        <p:tgtEl>
                                          <p:spTgt spid="34">
                                            <p:txEl>
                                              <p:pRg st="0" end="0"/>
                                            </p:txEl>
                                          </p:spTgt>
                                        </p:tgtEl>
                                        <p:attrNameLst>
                                          <p:attrName>style.visibility</p:attrName>
                                        </p:attrNameLst>
                                      </p:cBhvr>
                                      <p:to>
                                        <p:strVal val="visible"/>
                                      </p:to>
                                    </p:set>
                                    <p:animEffect transition="in" filter="fade">
                                      <p:cBhvr>
                                        <p:cTn id="70" dur="250"/>
                                        <p:tgtEl>
                                          <p:spTgt spid="34">
                                            <p:txEl>
                                              <p:pRg st="0" end="0"/>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33">
                                            <p:txEl>
                                              <p:pRg st="0" end="0"/>
                                            </p:txEl>
                                          </p:spTgt>
                                        </p:tgtEl>
                                        <p:attrNameLst>
                                          <p:attrName>style.visibility</p:attrName>
                                        </p:attrNameLst>
                                      </p:cBhvr>
                                      <p:to>
                                        <p:strVal val="visible"/>
                                      </p:to>
                                    </p:set>
                                    <p:animEffect transition="in" filter="fade">
                                      <p:cBhvr>
                                        <p:cTn id="73" dur="250"/>
                                        <p:tgtEl>
                                          <p:spTgt spid="33">
                                            <p:txEl>
                                              <p:pRg st="0" end="0"/>
                                            </p:txEl>
                                          </p:spTgt>
                                        </p:tgtEl>
                                      </p:cBhvr>
                                    </p:animEffect>
                                  </p:childTnLst>
                                </p:cTn>
                              </p:par>
                              <p:par>
                                <p:cTn id="74" presetID="3" presetClass="emph" presetSubtype="2" fill="hold" nodeType="withEffect">
                                  <p:stCondLst>
                                    <p:cond delay="0"/>
                                  </p:stCondLst>
                                  <p:childTnLst>
                                    <p:animClr clrSpc="rgb" dir="cw">
                                      <p:cBhvr override="childStyle">
                                        <p:cTn id="75" dur="500" fill="hold"/>
                                        <p:tgtEl>
                                          <p:spTgt spid="31">
                                            <p:txEl>
                                              <p:pRg st="0" end="0"/>
                                            </p:txEl>
                                          </p:spTgt>
                                        </p:tgtEl>
                                        <p:attrNameLst>
                                          <p:attrName>style.color</p:attrName>
                                        </p:attrNameLst>
                                      </p:cBhvr>
                                      <p:to>
                                        <a:srgbClr val="5F5F5F"/>
                                      </p:to>
                                    </p:animClr>
                                  </p:childTnLst>
                                </p:cTn>
                              </p:par>
                              <p:par>
                                <p:cTn id="76" presetID="3" presetClass="emph" presetSubtype="2" fill="hold" nodeType="withEffect">
                                  <p:stCondLst>
                                    <p:cond delay="0"/>
                                  </p:stCondLst>
                                  <p:childTnLst>
                                    <p:animClr clrSpc="rgb" dir="cw">
                                      <p:cBhvr override="childStyle">
                                        <p:cTn id="77" dur="500" fill="hold"/>
                                        <p:tgtEl>
                                          <p:spTgt spid="32">
                                            <p:txEl>
                                              <p:pRg st="0" end="0"/>
                                            </p:txEl>
                                          </p:spTgt>
                                        </p:tgtEl>
                                        <p:attrNameLst>
                                          <p:attrName>style.color</p:attrName>
                                        </p:attrNameLst>
                                      </p:cBhvr>
                                      <p:to>
                                        <a:srgbClr val="5F5F5F"/>
                                      </p:to>
                                    </p:animClr>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250"/>
                                        <p:tgtEl>
                                          <p:spTgt spid="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250"/>
                                        <p:tgtEl>
                                          <p:spTgt spid="2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250"/>
                                        <p:tgtEl>
                                          <p:spTgt spid="2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250"/>
                                        <p:tgtEl>
                                          <p:spTgt spid="2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250"/>
                                        <p:tgtEl>
                                          <p:spTgt spid="2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250"/>
                                        <p:tgtEl>
                                          <p:spTgt spid="3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250"/>
                                        <p:tgtEl>
                                          <p:spTgt spid="36"/>
                                        </p:tgtEl>
                                      </p:cBhvr>
                                    </p:animEffect>
                                  </p:childTnLst>
                                </p:cTn>
                              </p:par>
                              <p:par>
                                <p:cTn id="101" presetID="3" presetClass="emph" presetSubtype="2" fill="hold" nodeType="withEffect">
                                  <p:stCondLst>
                                    <p:cond delay="0"/>
                                  </p:stCondLst>
                                  <p:childTnLst>
                                    <p:animClr clrSpc="rgb" dir="cw">
                                      <p:cBhvr override="childStyle">
                                        <p:cTn id="102" dur="500" fill="hold"/>
                                        <p:tgtEl>
                                          <p:spTgt spid="33">
                                            <p:txEl>
                                              <p:pRg st="0" end="0"/>
                                            </p:txEl>
                                          </p:spTgt>
                                        </p:tgtEl>
                                        <p:attrNameLst>
                                          <p:attrName>style.color</p:attrName>
                                        </p:attrNameLst>
                                      </p:cBhvr>
                                      <p:to>
                                        <a:srgbClr val="5F5F5F"/>
                                      </p:to>
                                    </p:animClr>
                                  </p:childTnLst>
                                </p:cTn>
                              </p:par>
                              <p:par>
                                <p:cTn id="103" presetID="3" presetClass="emph" presetSubtype="2" fill="hold" nodeType="withEffect">
                                  <p:stCondLst>
                                    <p:cond delay="0"/>
                                  </p:stCondLst>
                                  <p:childTnLst>
                                    <p:animClr clrSpc="rgb" dir="cw">
                                      <p:cBhvr override="childStyle">
                                        <p:cTn id="104" dur="500" fill="hold"/>
                                        <p:tgtEl>
                                          <p:spTgt spid="34">
                                            <p:txEl>
                                              <p:pRg st="0" end="0"/>
                                            </p:txEl>
                                          </p:spTgt>
                                        </p:tgtEl>
                                        <p:attrNameLst>
                                          <p:attrName>style.color</p:attrName>
                                        </p:attrNameLst>
                                      </p:cBhvr>
                                      <p:to>
                                        <a:srgbClr val="5F5F5F"/>
                                      </p:to>
                                    </p:animClr>
                                  </p:childTnLst>
                                </p:cTn>
                              </p:par>
                              <p:par>
                                <p:cTn id="105" presetID="10" presetClass="entr" presetSubtype="0"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3" grpId="0" animBg="1"/>
      <p:bldP spid="14" grpId="0" animBg="1"/>
      <p:bldP spid="15" grpId="0" animBg="1"/>
      <p:bldP spid="16" grpId="0"/>
      <p:bldP spid="17" grpId="0" animBg="1"/>
      <p:bldP spid="18" grpId="0" animBg="1"/>
      <p:bldP spid="19" grpId="0" animBg="1"/>
      <p:bldP spid="20" grpId="0"/>
      <p:bldP spid="21" grpId="0" animBg="1"/>
      <p:bldP spid="22" grpId="0" animBg="1"/>
      <p:bldP spid="23" grpId="0" animBg="1"/>
      <p:bldP spid="24" grpId="0"/>
      <p:bldP spid="25" grpId="0"/>
      <p:bldP spid="35" grpId="0"/>
      <p:bldP spid="36"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F29E3-550E-264D-3618-5C796C11063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27B79BB-6112-2A71-52C8-5E41C49B247E}"/>
              </a:ext>
            </a:extLst>
          </p:cNvPr>
          <p:cNvSpPr/>
          <p:nvPr/>
        </p:nvSpPr>
        <p:spPr>
          <a:xfrm>
            <a:off x="84435" y="4531715"/>
            <a:ext cx="560572" cy="571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DF07DC9-7CEB-18E3-D570-74C119DF3F98}"/>
              </a:ext>
            </a:extLst>
          </p:cNvPr>
          <p:cNvSpPr>
            <a:spLocks noGrp="1"/>
          </p:cNvSpPr>
          <p:nvPr>
            <p:ph type="sldNum" idx="12"/>
          </p:nvPr>
        </p:nvSpPr>
        <p:spPr/>
        <p:txBody>
          <a:bodyPr/>
          <a:lstStyle/>
          <a:p>
            <a:fld id="{00000000-1234-1234-1234-123412341234}" type="slidenum">
              <a:rPr lang="en" smtClean="0"/>
              <a:pPr/>
              <a:t>16</a:t>
            </a:fld>
            <a:endParaRPr lang="en"/>
          </a:p>
        </p:txBody>
      </p:sp>
      <p:sp>
        <p:nvSpPr>
          <p:cNvPr id="3" name="Title 2">
            <a:extLst>
              <a:ext uri="{FF2B5EF4-FFF2-40B4-BE49-F238E27FC236}">
                <a16:creationId xmlns:a16="http://schemas.microsoft.com/office/drawing/2014/main" id="{6947489F-BF61-8C6C-EEA5-EB1C8C9A9016}"/>
              </a:ext>
            </a:extLst>
          </p:cNvPr>
          <p:cNvSpPr>
            <a:spLocks noGrp="1"/>
          </p:cNvSpPr>
          <p:nvPr>
            <p:ph type="title"/>
          </p:nvPr>
        </p:nvSpPr>
        <p:spPr/>
        <p:txBody>
          <a:bodyPr>
            <a:normAutofit fontScale="90000"/>
          </a:bodyPr>
          <a:lstStyle/>
          <a:p>
            <a:r>
              <a:rPr lang="en-AU" dirty="0"/>
              <a:t>A Transformational Acquisition for FireFly</a:t>
            </a:r>
            <a:endParaRPr lang="en-US" dirty="0"/>
          </a:p>
        </p:txBody>
      </p:sp>
      <p:pic>
        <p:nvPicPr>
          <p:cNvPr id="4" name="Picture 3">
            <a:extLst>
              <a:ext uri="{FF2B5EF4-FFF2-40B4-BE49-F238E27FC236}">
                <a16:creationId xmlns:a16="http://schemas.microsoft.com/office/drawing/2014/main" id="{DF7D9798-2B89-264A-1662-E120317318BD}"/>
              </a:ext>
            </a:extLst>
          </p:cNvPr>
          <p:cNvPicPr>
            <a:picLocks noChangeAspect="1"/>
          </p:cNvPicPr>
          <p:nvPr/>
        </p:nvPicPr>
        <p:blipFill>
          <a:blip r:embed="rId2"/>
          <a:srcRect r="2367"/>
          <a:stretch>
            <a:fillRect/>
          </a:stretch>
        </p:blipFill>
        <p:spPr>
          <a:xfrm>
            <a:off x="230288" y="679182"/>
            <a:ext cx="6432782" cy="4383646"/>
          </a:xfrm>
          <a:prstGeom prst="rect">
            <a:avLst/>
          </a:prstGeom>
        </p:spPr>
      </p:pic>
      <p:sp>
        <p:nvSpPr>
          <p:cNvPr id="5" name="Rectangle 4">
            <a:extLst>
              <a:ext uri="{FF2B5EF4-FFF2-40B4-BE49-F238E27FC236}">
                <a16:creationId xmlns:a16="http://schemas.microsoft.com/office/drawing/2014/main" id="{D0AE3DFB-475D-3F21-FA61-4F923B48C5C5}"/>
              </a:ext>
            </a:extLst>
          </p:cNvPr>
          <p:cNvSpPr/>
          <p:nvPr/>
        </p:nvSpPr>
        <p:spPr>
          <a:xfrm rot="724559">
            <a:off x="4497068" y="3145374"/>
            <a:ext cx="1729516" cy="184496"/>
          </a:xfrm>
          <a:prstGeom prst="rect">
            <a:avLst/>
          </a:prstGeom>
          <a:gradFill flip="none" rotWithShape="1">
            <a:gsLst>
              <a:gs pos="0">
                <a:srgbClr val="464646"/>
              </a:gs>
              <a:gs pos="53000">
                <a:srgbClr val="444444"/>
              </a:gs>
              <a:gs pos="100000">
                <a:srgbClr val="3F3F3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27272D9-9FB2-2535-F426-AF7ECE44A7DC}"/>
              </a:ext>
            </a:extLst>
          </p:cNvPr>
          <p:cNvSpPr txBox="1"/>
          <p:nvPr/>
        </p:nvSpPr>
        <p:spPr>
          <a:xfrm>
            <a:off x="1445617" y="808745"/>
            <a:ext cx="1336222" cy="230832"/>
          </a:xfrm>
          <a:prstGeom prst="rect">
            <a:avLst/>
          </a:prstGeom>
          <a:noFill/>
        </p:spPr>
        <p:txBody>
          <a:bodyPr wrap="square" rtlCol="0">
            <a:spAutoFit/>
          </a:bodyPr>
          <a:lstStyle/>
          <a:p>
            <a:pPr algn="ctr"/>
            <a:r>
              <a:rPr lang="en-AU" sz="900" b="1">
                <a:solidFill>
                  <a:schemeClr val="bg1"/>
                </a:solidFill>
                <a:latin typeface="+mn-lt"/>
                <a:ea typeface="Calibri" panose="020F0502020204030204" pitchFamily="34" charset="0"/>
                <a:cs typeface="Calibri" panose="020F0502020204030204" pitchFamily="34" charset="0"/>
              </a:rPr>
              <a:t>Shaft</a:t>
            </a:r>
            <a:endParaRPr lang="en-AU" sz="700" b="1">
              <a:solidFill>
                <a:schemeClr val="bg1"/>
              </a:solidFill>
              <a:latin typeface="+mn-lt"/>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FACA0FD-F00E-22DB-64D6-1BE3C28375BF}"/>
              </a:ext>
            </a:extLst>
          </p:cNvPr>
          <p:cNvSpPr txBox="1"/>
          <p:nvPr/>
        </p:nvSpPr>
        <p:spPr>
          <a:xfrm>
            <a:off x="-110281" y="1117089"/>
            <a:ext cx="1336222" cy="230832"/>
          </a:xfrm>
          <a:prstGeom prst="rect">
            <a:avLst/>
          </a:prstGeom>
          <a:noFill/>
        </p:spPr>
        <p:txBody>
          <a:bodyPr wrap="square" rtlCol="0">
            <a:spAutoFit/>
          </a:bodyPr>
          <a:lstStyle/>
          <a:p>
            <a:pPr algn="ctr"/>
            <a:r>
              <a:rPr lang="en-AU" sz="900" b="1">
                <a:solidFill>
                  <a:schemeClr val="bg1"/>
                </a:solidFill>
                <a:latin typeface="+mn-lt"/>
                <a:ea typeface="Calibri" panose="020F0502020204030204" pitchFamily="34" charset="0"/>
                <a:cs typeface="Calibri" panose="020F0502020204030204" pitchFamily="34" charset="0"/>
              </a:rPr>
              <a:t>Portal</a:t>
            </a:r>
            <a:endParaRPr lang="en-AU" sz="700" b="1">
              <a:solidFill>
                <a:schemeClr val="bg1"/>
              </a:solidFill>
              <a:latin typeface="+mn-lt"/>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FBEB112-EBB5-BD12-DEF4-B6DD792B610A}"/>
              </a:ext>
            </a:extLst>
          </p:cNvPr>
          <p:cNvSpPr txBox="1"/>
          <p:nvPr/>
        </p:nvSpPr>
        <p:spPr>
          <a:xfrm>
            <a:off x="5124762" y="3363754"/>
            <a:ext cx="1436189" cy="261610"/>
          </a:xfrm>
          <a:prstGeom prst="rect">
            <a:avLst/>
          </a:prstGeom>
          <a:noFill/>
        </p:spPr>
        <p:txBody>
          <a:bodyPr wrap="square" rtlCol="0">
            <a:spAutoFit/>
          </a:bodyPr>
          <a:lstStyle/>
          <a:p>
            <a:pPr algn="ctr"/>
            <a:r>
              <a:rPr lang="en-AU" sz="1100" b="1">
                <a:solidFill>
                  <a:schemeClr val="bg1"/>
                </a:solidFill>
                <a:latin typeface="+mn-lt"/>
                <a:ea typeface="Calibri" panose="020F0502020204030204" pitchFamily="34" charset="0"/>
                <a:cs typeface="Calibri" panose="020F0502020204030204" pitchFamily="34" charset="0"/>
              </a:rPr>
              <a:t>102m @ 1.7%CuEq</a:t>
            </a:r>
          </a:p>
        </p:txBody>
      </p:sp>
      <p:cxnSp>
        <p:nvCxnSpPr>
          <p:cNvPr id="12" name="Straight Arrow Connector 11">
            <a:extLst>
              <a:ext uri="{FF2B5EF4-FFF2-40B4-BE49-F238E27FC236}">
                <a16:creationId xmlns:a16="http://schemas.microsoft.com/office/drawing/2014/main" id="{95E8B5DA-CDF7-A8D0-D79B-D2BE2F76C531}"/>
              </a:ext>
            </a:extLst>
          </p:cNvPr>
          <p:cNvCxnSpPr>
            <a:cxnSpLocks/>
          </p:cNvCxnSpPr>
          <p:nvPr/>
        </p:nvCxnSpPr>
        <p:spPr>
          <a:xfrm flipH="1">
            <a:off x="5124762" y="3609975"/>
            <a:ext cx="726763" cy="60710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401D64E-CC2C-BB8E-929B-838FF8972309}"/>
              </a:ext>
            </a:extLst>
          </p:cNvPr>
          <p:cNvSpPr txBox="1"/>
          <p:nvPr/>
        </p:nvSpPr>
        <p:spPr>
          <a:xfrm>
            <a:off x="2247760" y="4584010"/>
            <a:ext cx="1436189" cy="400110"/>
          </a:xfrm>
          <a:prstGeom prst="rect">
            <a:avLst/>
          </a:prstGeom>
          <a:noFill/>
        </p:spPr>
        <p:txBody>
          <a:bodyPr wrap="square" rtlCol="0">
            <a:spAutoFit/>
          </a:bodyPr>
          <a:lstStyle/>
          <a:p>
            <a:pPr algn="ctr"/>
            <a:r>
              <a:rPr lang="en-AU" sz="1000" b="1">
                <a:solidFill>
                  <a:schemeClr val="bg1"/>
                </a:solidFill>
                <a:latin typeface="+mn-lt"/>
                <a:ea typeface="Calibri" panose="020F0502020204030204" pitchFamily="34" charset="0"/>
                <a:cs typeface="Calibri" panose="020F0502020204030204" pitchFamily="34" charset="0"/>
              </a:rPr>
              <a:t>Limit of Previous 30Mt Resource</a:t>
            </a:r>
          </a:p>
        </p:txBody>
      </p:sp>
      <p:cxnSp>
        <p:nvCxnSpPr>
          <p:cNvPr id="16" name="Straight Arrow Connector 15">
            <a:extLst>
              <a:ext uri="{FF2B5EF4-FFF2-40B4-BE49-F238E27FC236}">
                <a16:creationId xmlns:a16="http://schemas.microsoft.com/office/drawing/2014/main" id="{611D63C3-AA54-4ED4-4A04-6BD6669EC33C}"/>
              </a:ext>
            </a:extLst>
          </p:cNvPr>
          <p:cNvCxnSpPr>
            <a:cxnSpLocks/>
          </p:cNvCxnSpPr>
          <p:nvPr/>
        </p:nvCxnSpPr>
        <p:spPr>
          <a:xfrm flipV="1">
            <a:off x="3562709" y="4366497"/>
            <a:ext cx="384126" cy="3340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6FA00FB-7C5F-804E-15A1-F2ECDEB5203B}"/>
              </a:ext>
            </a:extLst>
          </p:cNvPr>
          <p:cNvSpPr txBox="1"/>
          <p:nvPr/>
        </p:nvSpPr>
        <p:spPr>
          <a:xfrm>
            <a:off x="3552888" y="831718"/>
            <a:ext cx="2933816" cy="954107"/>
          </a:xfrm>
          <a:prstGeom prst="rect">
            <a:avLst/>
          </a:prstGeom>
          <a:noFill/>
        </p:spPr>
        <p:txBody>
          <a:bodyPr wrap="none" rtlCol="0">
            <a:spAutoFit/>
          </a:bodyPr>
          <a:lstStyle/>
          <a:p>
            <a:pPr algn="ctr"/>
            <a:r>
              <a:rPr lang="en-AU" sz="1600" b="1">
                <a:solidFill>
                  <a:schemeClr val="bg1"/>
                </a:solidFill>
                <a:latin typeface="+mn-lt"/>
                <a:ea typeface="Calibri" panose="020F0502020204030204" pitchFamily="34" charset="0"/>
                <a:cs typeface="Calibri" panose="020F0502020204030204" pitchFamily="34" charset="0"/>
              </a:rPr>
              <a:t>Drilling at 20 October 2023</a:t>
            </a:r>
          </a:p>
          <a:p>
            <a:pPr algn="ctr"/>
            <a:r>
              <a:rPr lang="en-AU" sz="1200">
                <a:solidFill>
                  <a:schemeClr val="bg1"/>
                </a:solidFill>
                <a:latin typeface="+mn-lt"/>
                <a:ea typeface="Calibri" panose="020F0502020204030204" pitchFamily="34" charset="0"/>
                <a:cs typeface="Calibri" panose="020F0502020204030204" pitchFamily="34" charset="0"/>
              </a:rPr>
              <a:t>(On Acquisition by FireFly)</a:t>
            </a:r>
          </a:p>
          <a:p>
            <a:pPr algn="ctr"/>
            <a:r>
              <a:rPr lang="en-AU" sz="1600" b="1">
                <a:solidFill>
                  <a:schemeClr val="bg1"/>
                </a:solidFill>
                <a:latin typeface="+mn-lt"/>
                <a:ea typeface="Calibri" panose="020F0502020204030204" pitchFamily="34" charset="0"/>
                <a:cs typeface="Calibri" panose="020F0502020204030204" pitchFamily="34" charset="0"/>
              </a:rPr>
              <a:t>202,740m</a:t>
            </a:r>
          </a:p>
          <a:p>
            <a:pPr algn="ctr"/>
            <a:endParaRPr lang="en-AU" sz="1200">
              <a:solidFill>
                <a:schemeClr val="bg1"/>
              </a:solidFill>
              <a:latin typeface="+mn-lt"/>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1AAF634-A6F6-8D8A-CD59-2332F4A21BA8}"/>
              </a:ext>
            </a:extLst>
          </p:cNvPr>
          <p:cNvSpPr txBox="1"/>
          <p:nvPr/>
        </p:nvSpPr>
        <p:spPr>
          <a:xfrm rot="2148036">
            <a:off x="1203863" y="3087342"/>
            <a:ext cx="1871025" cy="261610"/>
          </a:xfrm>
          <a:prstGeom prst="rect">
            <a:avLst/>
          </a:prstGeom>
          <a:noFill/>
        </p:spPr>
        <p:txBody>
          <a:bodyPr wrap="none" rtlCol="0">
            <a:spAutoFit/>
          </a:bodyPr>
          <a:lstStyle/>
          <a:p>
            <a:r>
              <a:rPr lang="en-AU" sz="1100">
                <a:solidFill>
                  <a:srgbClr val="FF0000"/>
                </a:solidFill>
                <a:latin typeface="+mj-lt"/>
              </a:rPr>
              <a:t>Broad Cu Footwall Zone</a:t>
            </a:r>
            <a:endParaRPr lang="en-US" sz="1100">
              <a:solidFill>
                <a:srgbClr val="FF0000"/>
              </a:solidFill>
              <a:latin typeface="+mj-lt"/>
            </a:endParaRPr>
          </a:p>
        </p:txBody>
      </p:sp>
      <p:sp>
        <p:nvSpPr>
          <p:cNvPr id="25" name="TextBox 24">
            <a:extLst>
              <a:ext uri="{FF2B5EF4-FFF2-40B4-BE49-F238E27FC236}">
                <a16:creationId xmlns:a16="http://schemas.microsoft.com/office/drawing/2014/main" id="{6EAA54F2-A11A-2E52-AEB1-B8FC591D383A}"/>
              </a:ext>
            </a:extLst>
          </p:cNvPr>
          <p:cNvSpPr txBox="1"/>
          <p:nvPr/>
        </p:nvSpPr>
        <p:spPr>
          <a:xfrm rot="2046391">
            <a:off x="2263242" y="2149296"/>
            <a:ext cx="2347117" cy="261610"/>
          </a:xfrm>
          <a:prstGeom prst="rect">
            <a:avLst/>
          </a:prstGeom>
          <a:noFill/>
        </p:spPr>
        <p:txBody>
          <a:bodyPr wrap="none" rtlCol="0">
            <a:spAutoFit/>
          </a:bodyPr>
          <a:lstStyle/>
          <a:p>
            <a:r>
              <a:rPr lang="en-AU" sz="1100">
                <a:solidFill>
                  <a:srgbClr val="9B9963"/>
                </a:solidFill>
                <a:latin typeface="+mj-lt"/>
              </a:rPr>
              <a:t>High Grade Cu-Au VMS Zones </a:t>
            </a:r>
            <a:endParaRPr lang="en-US" sz="1100">
              <a:solidFill>
                <a:srgbClr val="9B9963"/>
              </a:solidFill>
              <a:latin typeface="+mj-lt"/>
            </a:endParaRPr>
          </a:p>
        </p:txBody>
      </p:sp>
      <p:cxnSp>
        <p:nvCxnSpPr>
          <p:cNvPr id="26" name="Straight Arrow Connector 25">
            <a:extLst>
              <a:ext uri="{FF2B5EF4-FFF2-40B4-BE49-F238E27FC236}">
                <a16:creationId xmlns:a16="http://schemas.microsoft.com/office/drawing/2014/main" id="{EA8BD146-4D3D-2E5C-42EF-C1CCEA1D22FE}"/>
              </a:ext>
            </a:extLst>
          </p:cNvPr>
          <p:cNvCxnSpPr>
            <a:cxnSpLocks/>
          </p:cNvCxnSpPr>
          <p:nvPr/>
        </p:nvCxnSpPr>
        <p:spPr>
          <a:xfrm>
            <a:off x="942632" y="2227036"/>
            <a:ext cx="2610256" cy="1849402"/>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DE96499-3100-EC25-81C4-E92A8E98EF7C}"/>
              </a:ext>
            </a:extLst>
          </p:cNvPr>
          <p:cNvSpPr txBox="1"/>
          <p:nvPr/>
        </p:nvSpPr>
        <p:spPr>
          <a:xfrm rot="2076457">
            <a:off x="1595468" y="2943825"/>
            <a:ext cx="1436189" cy="246221"/>
          </a:xfrm>
          <a:prstGeom prst="rect">
            <a:avLst/>
          </a:prstGeom>
          <a:noFill/>
        </p:spPr>
        <p:txBody>
          <a:bodyPr wrap="square" rtlCol="0">
            <a:spAutoFit/>
          </a:bodyPr>
          <a:lstStyle/>
          <a:p>
            <a:pPr algn="ctr"/>
            <a:r>
              <a:rPr lang="en-AU" sz="1000" b="1">
                <a:solidFill>
                  <a:schemeClr val="bg1"/>
                </a:solidFill>
                <a:latin typeface="+mn-lt"/>
                <a:ea typeface="Calibri" panose="020F0502020204030204" pitchFamily="34" charset="0"/>
                <a:cs typeface="Calibri" panose="020F0502020204030204" pitchFamily="34" charset="0"/>
              </a:rPr>
              <a:t>1.5km of Strike</a:t>
            </a:r>
          </a:p>
        </p:txBody>
      </p:sp>
      <p:sp>
        <p:nvSpPr>
          <p:cNvPr id="43" name="Rectangle 42">
            <a:extLst>
              <a:ext uri="{FF2B5EF4-FFF2-40B4-BE49-F238E27FC236}">
                <a16:creationId xmlns:a16="http://schemas.microsoft.com/office/drawing/2014/main" id="{9C3BA2B8-D8D1-9EAC-798A-A3598EEAE7EE}"/>
              </a:ext>
            </a:extLst>
          </p:cNvPr>
          <p:cNvSpPr/>
          <p:nvPr/>
        </p:nvSpPr>
        <p:spPr>
          <a:xfrm>
            <a:off x="369540" y="4352571"/>
            <a:ext cx="482874" cy="242249"/>
          </a:xfrm>
          <a:prstGeom prst="rect">
            <a:avLst/>
          </a:prstGeom>
          <a:solidFill>
            <a:srgbClr val="C626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4E87D99-2EAC-2D73-ED81-C3BCF41D6DCF}"/>
              </a:ext>
            </a:extLst>
          </p:cNvPr>
          <p:cNvSpPr txBox="1"/>
          <p:nvPr/>
        </p:nvSpPr>
        <p:spPr>
          <a:xfrm>
            <a:off x="264642" y="4055851"/>
            <a:ext cx="1244251" cy="338554"/>
          </a:xfrm>
          <a:prstGeom prst="rect">
            <a:avLst/>
          </a:prstGeom>
          <a:noFill/>
        </p:spPr>
        <p:txBody>
          <a:bodyPr wrap="none" rtlCol="0">
            <a:spAutoFit/>
          </a:bodyPr>
          <a:lstStyle/>
          <a:p>
            <a:r>
              <a:rPr lang="en-AU" sz="1600">
                <a:solidFill>
                  <a:schemeClr val="bg1"/>
                </a:solidFill>
                <a:latin typeface="+mn-lt"/>
              </a:rPr>
              <a:t>Cu Assays</a:t>
            </a:r>
            <a:endParaRPr lang="en-US" sz="1600">
              <a:solidFill>
                <a:schemeClr val="bg1"/>
              </a:solidFill>
              <a:latin typeface="+mn-lt"/>
            </a:endParaRPr>
          </a:p>
        </p:txBody>
      </p:sp>
      <p:sp>
        <p:nvSpPr>
          <p:cNvPr id="46" name="TextBox 45">
            <a:extLst>
              <a:ext uri="{FF2B5EF4-FFF2-40B4-BE49-F238E27FC236}">
                <a16:creationId xmlns:a16="http://schemas.microsoft.com/office/drawing/2014/main" id="{3E560119-BBEC-F9C0-CE14-98F7E62B61FB}"/>
              </a:ext>
            </a:extLst>
          </p:cNvPr>
          <p:cNvSpPr txBox="1"/>
          <p:nvPr/>
        </p:nvSpPr>
        <p:spPr>
          <a:xfrm>
            <a:off x="773832" y="4313594"/>
            <a:ext cx="750526" cy="338554"/>
          </a:xfrm>
          <a:prstGeom prst="rect">
            <a:avLst/>
          </a:prstGeom>
          <a:noFill/>
        </p:spPr>
        <p:txBody>
          <a:bodyPr wrap="none" rtlCol="0">
            <a:spAutoFit/>
          </a:bodyPr>
          <a:lstStyle/>
          <a:p>
            <a:r>
              <a:rPr lang="en-AU" sz="1600">
                <a:solidFill>
                  <a:schemeClr val="bg1"/>
                </a:solidFill>
                <a:latin typeface="+mn-lt"/>
              </a:rPr>
              <a:t>&gt;0.5%</a:t>
            </a:r>
            <a:endParaRPr lang="en-US" sz="1600">
              <a:solidFill>
                <a:schemeClr val="bg1"/>
              </a:solidFill>
              <a:latin typeface="+mn-lt"/>
            </a:endParaRPr>
          </a:p>
        </p:txBody>
      </p:sp>
      <p:sp>
        <p:nvSpPr>
          <p:cNvPr id="47" name="TextBox 46">
            <a:extLst>
              <a:ext uri="{FF2B5EF4-FFF2-40B4-BE49-F238E27FC236}">
                <a16:creationId xmlns:a16="http://schemas.microsoft.com/office/drawing/2014/main" id="{33B425AB-D6F6-1660-9191-518AE2997594}"/>
              </a:ext>
            </a:extLst>
          </p:cNvPr>
          <p:cNvSpPr txBox="1"/>
          <p:nvPr/>
        </p:nvSpPr>
        <p:spPr>
          <a:xfrm>
            <a:off x="236377" y="1379814"/>
            <a:ext cx="1163505" cy="461665"/>
          </a:xfrm>
          <a:prstGeom prst="rect">
            <a:avLst/>
          </a:prstGeom>
          <a:noFill/>
        </p:spPr>
        <p:txBody>
          <a:bodyPr wrap="square" rtlCol="0">
            <a:spAutoFit/>
          </a:bodyPr>
          <a:lstStyle/>
          <a:p>
            <a:pPr algn="ctr"/>
            <a:r>
              <a:rPr lang="en-AU" sz="800">
                <a:solidFill>
                  <a:schemeClr val="bg1"/>
                </a:solidFill>
                <a:latin typeface="+mn-lt"/>
                <a:ea typeface="Calibri" panose="020F0502020204030204" pitchFamily="34" charset="0"/>
                <a:cs typeface="Calibri" panose="020F0502020204030204" pitchFamily="34" charset="0"/>
              </a:rPr>
              <a:t>Mineralisation starts 250m below surface</a:t>
            </a:r>
            <a:endParaRPr lang="en-AU" sz="600">
              <a:solidFill>
                <a:schemeClr val="bg1"/>
              </a:solidFill>
              <a:latin typeface="+mn-lt"/>
              <a:ea typeface="Calibri" panose="020F0502020204030204" pitchFamily="34" charset="0"/>
              <a:cs typeface="Calibri" panose="020F0502020204030204" pitchFamily="34" charset="0"/>
            </a:endParaRPr>
          </a:p>
        </p:txBody>
      </p:sp>
      <p:cxnSp>
        <p:nvCxnSpPr>
          <p:cNvPr id="49" name="Straight Arrow Connector 48">
            <a:extLst>
              <a:ext uri="{FF2B5EF4-FFF2-40B4-BE49-F238E27FC236}">
                <a16:creationId xmlns:a16="http://schemas.microsoft.com/office/drawing/2014/main" id="{24884F7B-B78B-4496-7257-7AD1F747AB25}"/>
              </a:ext>
            </a:extLst>
          </p:cNvPr>
          <p:cNvCxnSpPr>
            <a:cxnSpLocks/>
          </p:cNvCxnSpPr>
          <p:nvPr/>
        </p:nvCxnSpPr>
        <p:spPr>
          <a:xfrm flipH="1">
            <a:off x="319431" y="4932594"/>
            <a:ext cx="1499084"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BD9AAF5-3737-8CDD-525F-8DB01B8B752F}"/>
              </a:ext>
            </a:extLst>
          </p:cNvPr>
          <p:cNvSpPr txBox="1"/>
          <p:nvPr/>
        </p:nvSpPr>
        <p:spPr>
          <a:xfrm>
            <a:off x="487221" y="4675481"/>
            <a:ext cx="1163505" cy="230832"/>
          </a:xfrm>
          <a:prstGeom prst="rect">
            <a:avLst/>
          </a:prstGeom>
          <a:noFill/>
        </p:spPr>
        <p:txBody>
          <a:bodyPr wrap="square" rtlCol="0">
            <a:spAutoFit/>
          </a:bodyPr>
          <a:lstStyle/>
          <a:p>
            <a:pPr algn="ctr"/>
            <a:r>
              <a:rPr lang="en-AU" sz="900">
                <a:solidFill>
                  <a:schemeClr val="bg1"/>
                </a:solidFill>
                <a:latin typeface="+mn-lt"/>
                <a:ea typeface="Calibri" panose="020F0502020204030204" pitchFamily="34" charset="0"/>
                <a:cs typeface="Calibri" panose="020F0502020204030204" pitchFamily="34" charset="0"/>
              </a:rPr>
              <a:t>500m</a:t>
            </a:r>
            <a:endParaRPr lang="en-AU" sz="700">
              <a:solidFill>
                <a:schemeClr val="bg1"/>
              </a:solidFill>
              <a:latin typeface="+mn-lt"/>
              <a:ea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F32A47D5-8930-2C76-5E64-A2663223E38D}"/>
              </a:ext>
            </a:extLst>
          </p:cNvPr>
          <p:cNvSpPr txBox="1"/>
          <p:nvPr/>
        </p:nvSpPr>
        <p:spPr>
          <a:xfrm>
            <a:off x="6609848" y="790162"/>
            <a:ext cx="2480700" cy="3415807"/>
          </a:xfrm>
          <a:prstGeom prst="rect">
            <a:avLst/>
          </a:prstGeom>
          <a:noFill/>
        </p:spPr>
        <p:txBody>
          <a:bodyPr wrap="square">
            <a:spAutoFit/>
          </a:bodyPr>
          <a:lstStyle/>
          <a:p>
            <a:pPr marL="171450" marR="68580" lvl="0" indent="-171450">
              <a:lnSpc>
                <a:spcPct val="107000"/>
              </a:lnSpc>
              <a:spcAft>
                <a:spcPts val="800"/>
              </a:spcAft>
              <a:buClr>
                <a:srgbClr val="EEC600"/>
              </a:buClr>
              <a:buFont typeface="Arial" panose="020B0604020202020204" pitchFamily="34" charset="0"/>
              <a:buChar char="•"/>
            </a:pPr>
            <a:r>
              <a:rPr kumimoji="0" lang="en-AU" altLang="zh-CN" sz="1200" b="1" i="0" u="none" strike="noStrike" cap="none" normalizeH="0" baseline="0" dirty="0">
                <a:ln>
                  <a:noFill/>
                </a:ln>
                <a:solidFill>
                  <a:schemeClr val="tx1"/>
                </a:solidFill>
                <a:effectLst/>
                <a:latin typeface="+mn-lt"/>
                <a:ea typeface="DengXian Light" panose="02010600030101010101" pitchFamily="2" charset="-122"/>
                <a:cs typeface="Poppins" panose="00000500000000000000" pitchFamily="2" charset="0"/>
              </a:rPr>
              <a:t>No drill rigs</a:t>
            </a:r>
          </a:p>
          <a:p>
            <a:pPr marL="171450" marR="68580" lvl="0" indent="-171450">
              <a:lnSpc>
                <a:spcPct val="107000"/>
              </a:lnSpc>
              <a:spcAft>
                <a:spcPts val="800"/>
              </a:spcAft>
              <a:buClr>
                <a:srgbClr val="EEC600"/>
              </a:buClr>
              <a:buFont typeface="Arial" panose="020B0604020202020204" pitchFamily="34" charset="0"/>
              <a:buChar char="•"/>
            </a:pPr>
            <a:r>
              <a:rPr lang="en-AU" altLang="zh-CN" sz="1200" b="1" dirty="0">
                <a:solidFill>
                  <a:schemeClr val="tx1"/>
                </a:solidFill>
                <a:latin typeface="+mn-lt"/>
                <a:ea typeface="DengXian Light" panose="02010600030101010101" pitchFamily="2" charset="-122"/>
                <a:cs typeface="Poppins" panose="00000500000000000000" pitchFamily="2" charset="0"/>
              </a:rPr>
              <a:t>Poor drill spacing in upper part of the mine</a:t>
            </a:r>
          </a:p>
          <a:p>
            <a:pPr marL="171450" marR="68580" lvl="0" indent="-171450">
              <a:lnSpc>
                <a:spcPct val="107000"/>
              </a:lnSpc>
              <a:spcAft>
                <a:spcPts val="800"/>
              </a:spcAft>
              <a:buClr>
                <a:srgbClr val="EEC600"/>
              </a:buClr>
              <a:buFont typeface="Arial" panose="020B0604020202020204" pitchFamily="34" charset="0"/>
              <a:buChar char="•"/>
            </a:pPr>
            <a:r>
              <a:rPr lang="en-AU" altLang="zh-CN" sz="1200" b="1" dirty="0">
                <a:solidFill>
                  <a:schemeClr val="tx1"/>
                </a:solidFill>
                <a:latin typeface="+mn-lt"/>
                <a:ea typeface="DengXian Light" panose="02010600030101010101" pitchFamily="2" charset="-122"/>
                <a:cs typeface="Poppins" panose="00000500000000000000" pitchFamily="2" charset="0"/>
              </a:rPr>
              <a:t>Historical mining focused on high-grade VMS </a:t>
            </a:r>
          </a:p>
          <a:p>
            <a:pPr marL="171450" marR="68580" lvl="0" indent="-171450">
              <a:lnSpc>
                <a:spcPct val="107000"/>
              </a:lnSpc>
              <a:spcAft>
                <a:spcPts val="800"/>
              </a:spcAft>
              <a:buClr>
                <a:srgbClr val="EEC600"/>
              </a:buClr>
              <a:buFont typeface="Arial" panose="020B0604020202020204" pitchFamily="34" charset="0"/>
              <a:buChar char="•"/>
            </a:pPr>
            <a:r>
              <a:rPr lang="en-AU" altLang="zh-CN" sz="1200" b="1" dirty="0">
                <a:solidFill>
                  <a:schemeClr val="tx1"/>
                </a:solidFill>
                <a:latin typeface="+mn-lt"/>
                <a:ea typeface="DengXian Light" panose="02010600030101010101" pitchFamily="2" charset="-122"/>
                <a:cs typeface="Poppins" panose="00000500000000000000" pitchFamily="2" charset="0"/>
              </a:rPr>
              <a:t>Not focused on broad FWZ</a:t>
            </a:r>
          </a:p>
          <a:p>
            <a:pPr marL="171450" marR="68580" lvl="0" indent="-171450">
              <a:lnSpc>
                <a:spcPct val="107000"/>
              </a:lnSpc>
              <a:spcAft>
                <a:spcPts val="600"/>
              </a:spcAft>
              <a:buClr>
                <a:srgbClr val="EEC600"/>
              </a:buClr>
              <a:buFont typeface="Arial" panose="020B0604020202020204" pitchFamily="34" charset="0"/>
              <a:buChar char="•"/>
            </a:pPr>
            <a:r>
              <a:rPr lang="en-AU" altLang="zh-CN" sz="1200" b="1" dirty="0">
                <a:solidFill>
                  <a:schemeClr val="tx1"/>
                </a:solidFill>
                <a:latin typeface="+mn-lt"/>
                <a:ea typeface="DengXian Light" panose="02010600030101010101" pitchFamily="2" charset="-122"/>
                <a:cs typeface="Poppins" panose="00000500000000000000" pitchFamily="2" charset="0"/>
              </a:rPr>
              <a:t>Only 2 drill intersections beyond the mineral resource:</a:t>
            </a:r>
          </a:p>
          <a:p>
            <a:pPr marL="449263" marR="68580" lvl="0" indent="-171450">
              <a:lnSpc>
                <a:spcPct val="107000"/>
              </a:lnSpc>
              <a:spcAft>
                <a:spcPts val="600"/>
              </a:spcAft>
              <a:buClr>
                <a:srgbClr val="EEC600"/>
              </a:buClr>
              <a:buFont typeface="Courier New" panose="02070309020205020404" pitchFamily="49" charset="0"/>
              <a:buChar char="o"/>
            </a:pPr>
            <a:r>
              <a:rPr lang="en-AU" altLang="zh-CN" sz="1000" dirty="0">
                <a:solidFill>
                  <a:schemeClr val="tx1"/>
                </a:solidFill>
                <a:latin typeface="+mn-lt"/>
                <a:ea typeface="DengXian Light" panose="02010600030101010101" pitchFamily="2" charset="-122"/>
                <a:cs typeface="Poppins" panose="00000500000000000000" pitchFamily="2" charset="0"/>
              </a:rPr>
              <a:t>Demonstrated that both the VMS and FWZ styles of mineralisation continued +400m beyond mine workings</a:t>
            </a:r>
          </a:p>
          <a:p>
            <a:pPr marL="171450" marR="68580" lvl="0" indent="-171450">
              <a:lnSpc>
                <a:spcPct val="107000"/>
              </a:lnSpc>
              <a:spcAft>
                <a:spcPts val="800"/>
              </a:spcAft>
              <a:buClr>
                <a:srgbClr val="EEC600"/>
              </a:buClr>
              <a:buFont typeface="Arial" panose="020B0604020202020204" pitchFamily="34" charset="0"/>
              <a:buChar char="•"/>
            </a:pPr>
            <a:endParaRPr lang="en-AU" sz="1000" kern="100" dirty="0">
              <a:effectLst/>
              <a:latin typeface="Calibri" panose="020F0502020204030204" pitchFamily="34" charset="0"/>
              <a:ea typeface="DengXian" panose="02010600030101010101" pitchFamily="2" charset="-122"/>
              <a:cs typeface="Cordia New" panose="020B0304020202020204" pitchFamily="34" charset="-34"/>
            </a:endParaRPr>
          </a:p>
        </p:txBody>
      </p:sp>
    </p:spTree>
    <p:extLst>
      <p:ext uri="{BB962C8B-B14F-4D97-AF65-F5344CB8AC3E}">
        <p14:creationId xmlns:p14="http://schemas.microsoft.com/office/powerpoint/2010/main" val="3160442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A82A7-A116-2133-5848-593FDE0A4C3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B61817F-E21E-2DAC-0D97-9CCB09504BD9}"/>
              </a:ext>
            </a:extLst>
          </p:cNvPr>
          <p:cNvSpPr/>
          <p:nvPr/>
        </p:nvSpPr>
        <p:spPr>
          <a:xfrm>
            <a:off x="84435" y="4531715"/>
            <a:ext cx="560572" cy="571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750A280-369F-8F41-BD32-E492A03D9988}"/>
              </a:ext>
            </a:extLst>
          </p:cNvPr>
          <p:cNvSpPr>
            <a:spLocks noGrp="1"/>
          </p:cNvSpPr>
          <p:nvPr>
            <p:ph type="sldNum" idx="12"/>
          </p:nvPr>
        </p:nvSpPr>
        <p:spPr/>
        <p:txBody>
          <a:bodyPr/>
          <a:lstStyle/>
          <a:p>
            <a:fld id="{00000000-1234-1234-1234-123412341234}" type="slidenum">
              <a:rPr lang="en" smtClean="0"/>
              <a:pPr/>
              <a:t>17</a:t>
            </a:fld>
            <a:endParaRPr lang="en"/>
          </a:p>
        </p:txBody>
      </p:sp>
      <p:sp>
        <p:nvSpPr>
          <p:cNvPr id="3" name="Title 2">
            <a:extLst>
              <a:ext uri="{FF2B5EF4-FFF2-40B4-BE49-F238E27FC236}">
                <a16:creationId xmlns:a16="http://schemas.microsoft.com/office/drawing/2014/main" id="{7B556CD0-11D5-3551-7F09-1602844F67F6}"/>
              </a:ext>
            </a:extLst>
          </p:cNvPr>
          <p:cNvSpPr>
            <a:spLocks noGrp="1"/>
          </p:cNvSpPr>
          <p:nvPr>
            <p:ph type="title"/>
          </p:nvPr>
        </p:nvSpPr>
        <p:spPr/>
        <p:txBody>
          <a:bodyPr>
            <a:normAutofit fontScale="90000"/>
          </a:bodyPr>
          <a:lstStyle/>
          <a:p>
            <a:r>
              <a:rPr lang="en-AU" dirty="0"/>
              <a:t>Rapid value creation by FireFly Metals </a:t>
            </a:r>
            <a:endParaRPr lang="en-US" dirty="0">
              <a:highlight>
                <a:srgbClr val="FFFF00"/>
              </a:highlight>
            </a:endParaRPr>
          </a:p>
        </p:txBody>
      </p:sp>
      <p:pic>
        <p:nvPicPr>
          <p:cNvPr id="4" name="Picture 3">
            <a:extLst>
              <a:ext uri="{FF2B5EF4-FFF2-40B4-BE49-F238E27FC236}">
                <a16:creationId xmlns:a16="http://schemas.microsoft.com/office/drawing/2014/main" id="{EC2235AD-1E66-AE32-B216-534DFA8921DF}"/>
              </a:ext>
            </a:extLst>
          </p:cNvPr>
          <p:cNvPicPr>
            <a:picLocks noChangeAspect="1"/>
          </p:cNvPicPr>
          <p:nvPr/>
        </p:nvPicPr>
        <p:blipFill>
          <a:blip r:embed="rId2"/>
          <a:srcRect r="2367"/>
          <a:stretch>
            <a:fillRect/>
          </a:stretch>
        </p:blipFill>
        <p:spPr>
          <a:xfrm>
            <a:off x="230288" y="679182"/>
            <a:ext cx="6432782" cy="4383646"/>
          </a:xfrm>
          <a:prstGeom prst="rect">
            <a:avLst/>
          </a:prstGeom>
        </p:spPr>
      </p:pic>
      <p:sp>
        <p:nvSpPr>
          <p:cNvPr id="5" name="Rectangle 4">
            <a:extLst>
              <a:ext uri="{FF2B5EF4-FFF2-40B4-BE49-F238E27FC236}">
                <a16:creationId xmlns:a16="http://schemas.microsoft.com/office/drawing/2014/main" id="{AC11E9B2-51B7-642D-7603-CBC49F596D3B}"/>
              </a:ext>
            </a:extLst>
          </p:cNvPr>
          <p:cNvSpPr/>
          <p:nvPr/>
        </p:nvSpPr>
        <p:spPr>
          <a:xfrm rot="724559">
            <a:off x="4497068" y="3145374"/>
            <a:ext cx="1729516" cy="184496"/>
          </a:xfrm>
          <a:prstGeom prst="rect">
            <a:avLst/>
          </a:prstGeom>
          <a:gradFill flip="none" rotWithShape="1">
            <a:gsLst>
              <a:gs pos="0">
                <a:srgbClr val="464646"/>
              </a:gs>
              <a:gs pos="53000">
                <a:srgbClr val="444444"/>
              </a:gs>
              <a:gs pos="100000">
                <a:srgbClr val="3F3F3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449A1D0-45E9-D9FB-1008-18CE876A4A6E}"/>
              </a:ext>
            </a:extLst>
          </p:cNvPr>
          <p:cNvPicPr>
            <a:picLocks noChangeAspect="1"/>
          </p:cNvPicPr>
          <p:nvPr/>
        </p:nvPicPr>
        <p:blipFill>
          <a:blip r:embed="rId3"/>
          <a:srcRect b="2988"/>
          <a:stretch>
            <a:fillRect/>
          </a:stretch>
        </p:blipFill>
        <p:spPr>
          <a:xfrm>
            <a:off x="230288" y="719320"/>
            <a:ext cx="6432782" cy="4291958"/>
          </a:xfrm>
          <a:prstGeom prst="rect">
            <a:avLst/>
          </a:prstGeom>
        </p:spPr>
      </p:pic>
      <p:sp>
        <p:nvSpPr>
          <p:cNvPr id="8" name="TextBox 7">
            <a:extLst>
              <a:ext uri="{FF2B5EF4-FFF2-40B4-BE49-F238E27FC236}">
                <a16:creationId xmlns:a16="http://schemas.microsoft.com/office/drawing/2014/main" id="{4ABF5EDE-C531-A5C8-4E91-6448DA3E58A2}"/>
              </a:ext>
            </a:extLst>
          </p:cNvPr>
          <p:cNvSpPr txBox="1"/>
          <p:nvPr/>
        </p:nvSpPr>
        <p:spPr>
          <a:xfrm>
            <a:off x="1445617" y="808745"/>
            <a:ext cx="1336222" cy="230832"/>
          </a:xfrm>
          <a:prstGeom prst="rect">
            <a:avLst/>
          </a:prstGeom>
          <a:noFill/>
        </p:spPr>
        <p:txBody>
          <a:bodyPr wrap="square" rtlCol="0">
            <a:spAutoFit/>
          </a:bodyPr>
          <a:lstStyle/>
          <a:p>
            <a:pPr algn="ctr"/>
            <a:r>
              <a:rPr lang="en-AU" sz="900" b="1">
                <a:solidFill>
                  <a:schemeClr val="bg1"/>
                </a:solidFill>
                <a:latin typeface="+mn-lt"/>
                <a:ea typeface="Calibri" panose="020F0502020204030204" pitchFamily="34" charset="0"/>
                <a:cs typeface="Calibri" panose="020F0502020204030204" pitchFamily="34" charset="0"/>
              </a:rPr>
              <a:t>Shaft</a:t>
            </a:r>
            <a:endParaRPr lang="en-AU" sz="700" b="1">
              <a:solidFill>
                <a:schemeClr val="bg1"/>
              </a:solidFill>
              <a:latin typeface="+mn-lt"/>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1CDACD5-17A6-8E63-1D28-6415BD0A3BDC}"/>
              </a:ext>
            </a:extLst>
          </p:cNvPr>
          <p:cNvSpPr txBox="1"/>
          <p:nvPr/>
        </p:nvSpPr>
        <p:spPr>
          <a:xfrm>
            <a:off x="-110281" y="1117089"/>
            <a:ext cx="1336222" cy="230832"/>
          </a:xfrm>
          <a:prstGeom prst="rect">
            <a:avLst/>
          </a:prstGeom>
          <a:noFill/>
        </p:spPr>
        <p:txBody>
          <a:bodyPr wrap="square" rtlCol="0">
            <a:spAutoFit/>
          </a:bodyPr>
          <a:lstStyle/>
          <a:p>
            <a:pPr algn="ctr"/>
            <a:r>
              <a:rPr lang="en-AU" sz="900" b="1">
                <a:solidFill>
                  <a:schemeClr val="bg1"/>
                </a:solidFill>
                <a:latin typeface="+mn-lt"/>
                <a:ea typeface="Calibri" panose="020F0502020204030204" pitchFamily="34" charset="0"/>
                <a:cs typeface="Calibri" panose="020F0502020204030204" pitchFamily="34" charset="0"/>
              </a:rPr>
              <a:t>Portal</a:t>
            </a:r>
            <a:endParaRPr lang="en-AU" sz="700" b="1">
              <a:solidFill>
                <a:schemeClr val="bg1"/>
              </a:solidFill>
              <a:latin typeface="+mn-lt"/>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FA5F939-1FA2-E8C6-3234-3D9AC88B103D}"/>
              </a:ext>
            </a:extLst>
          </p:cNvPr>
          <p:cNvSpPr txBox="1"/>
          <p:nvPr/>
        </p:nvSpPr>
        <p:spPr>
          <a:xfrm>
            <a:off x="2247760" y="4584010"/>
            <a:ext cx="1436189" cy="400110"/>
          </a:xfrm>
          <a:prstGeom prst="rect">
            <a:avLst/>
          </a:prstGeom>
          <a:noFill/>
        </p:spPr>
        <p:txBody>
          <a:bodyPr wrap="square" rtlCol="0">
            <a:spAutoFit/>
          </a:bodyPr>
          <a:lstStyle/>
          <a:p>
            <a:pPr algn="ctr"/>
            <a:r>
              <a:rPr lang="en-AU" sz="1000" b="1">
                <a:solidFill>
                  <a:schemeClr val="bg1"/>
                </a:solidFill>
                <a:latin typeface="+mn-lt"/>
                <a:ea typeface="Calibri" panose="020F0502020204030204" pitchFamily="34" charset="0"/>
                <a:cs typeface="Calibri" panose="020F0502020204030204" pitchFamily="34" charset="0"/>
              </a:rPr>
              <a:t>Limit of Previous 30Mt Resource</a:t>
            </a:r>
          </a:p>
        </p:txBody>
      </p:sp>
      <p:cxnSp>
        <p:nvCxnSpPr>
          <p:cNvPr id="16" name="Straight Arrow Connector 15">
            <a:extLst>
              <a:ext uri="{FF2B5EF4-FFF2-40B4-BE49-F238E27FC236}">
                <a16:creationId xmlns:a16="http://schemas.microsoft.com/office/drawing/2014/main" id="{0CD50027-7091-1F1F-88E2-1CF5FC7072A7}"/>
              </a:ext>
            </a:extLst>
          </p:cNvPr>
          <p:cNvCxnSpPr>
            <a:cxnSpLocks/>
          </p:cNvCxnSpPr>
          <p:nvPr/>
        </p:nvCxnSpPr>
        <p:spPr>
          <a:xfrm flipV="1">
            <a:off x="3562709" y="4366497"/>
            <a:ext cx="384126" cy="3340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B562D47-5FC8-FAD1-2938-D02829D3CE84}"/>
              </a:ext>
            </a:extLst>
          </p:cNvPr>
          <p:cNvSpPr txBox="1"/>
          <p:nvPr/>
        </p:nvSpPr>
        <p:spPr>
          <a:xfrm rot="2100702">
            <a:off x="1224524" y="3152811"/>
            <a:ext cx="1871025" cy="261610"/>
          </a:xfrm>
          <a:prstGeom prst="rect">
            <a:avLst/>
          </a:prstGeom>
          <a:noFill/>
        </p:spPr>
        <p:txBody>
          <a:bodyPr wrap="none" rtlCol="0">
            <a:spAutoFit/>
          </a:bodyPr>
          <a:lstStyle/>
          <a:p>
            <a:r>
              <a:rPr lang="en-AU" sz="1100">
                <a:solidFill>
                  <a:srgbClr val="FF0000"/>
                </a:solidFill>
                <a:latin typeface="+mj-lt"/>
              </a:rPr>
              <a:t>Broad Cu Footwall Zone</a:t>
            </a:r>
            <a:endParaRPr lang="en-US" sz="1100">
              <a:solidFill>
                <a:srgbClr val="FF0000"/>
              </a:solidFill>
              <a:latin typeface="+mj-lt"/>
            </a:endParaRPr>
          </a:p>
        </p:txBody>
      </p:sp>
      <p:sp>
        <p:nvSpPr>
          <p:cNvPr id="25" name="TextBox 24">
            <a:extLst>
              <a:ext uri="{FF2B5EF4-FFF2-40B4-BE49-F238E27FC236}">
                <a16:creationId xmlns:a16="http://schemas.microsoft.com/office/drawing/2014/main" id="{BE454E44-4B62-D2A3-C5FB-D44341CBF309}"/>
              </a:ext>
            </a:extLst>
          </p:cNvPr>
          <p:cNvSpPr txBox="1"/>
          <p:nvPr/>
        </p:nvSpPr>
        <p:spPr>
          <a:xfrm rot="2046391">
            <a:off x="2263242" y="2149296"/>
            <a:ext cx="2347117" cy="261610"/>
          </a:xfrm>
          <a:prstGeom prst="rect">
            <a:avLst/>
          </a:prstGeom>
          <a:noFill/>
        </p:spPr>
        <p:txBody>
          <a:bodyPr wrap="none" rtlCol="0">
            <a:spAutoFit/>
          </a:bodyPr>
          <a:lstStyle/>
          <a:p>
            <a:r>
              <a:rPr lang="en-AU" sz="1100">
                <a:solidFill>
                  <a:srgbClr val="9B9963"/>
                </a:solidFill>
                <a:latin typeface="+mj-lt"/>
              </a:rPr>
              <a:t>High Grade Cu-Au VMS Zones </a:t>
            </a:r>
            <a:endParaRPr lang="en-US" sz="1100">
              <a:solidFill>
                <a:srgbClr val="9B9963"/>
              </a:solidFill>
              <a:latin typeface="+mj-lt"/>
            </a:endParaRPr>
          </a:p>
        </p:txBody>
      </p:sp>
      <p:cxnSp>
        <p:nvCxnSpPr>
          <p:cNvPr id="26" name="Straight Arrow Connector 25">
            <a:extLst>
              <a:ext uri="{FF2B5EF4-FFF2-40B4-BE49-F238E27FC236}">
                <a16:creationId xmlns:a16="http://schemas.microsoft.com/office/drawing/2014/main" id="{72BC6DC9-0D2F-90D8-B5D4-240BA356DEE1}"/>
              </a:ext>
            </a:extLst>
          </p:cNvPr>
          <p:cNvCxnSpPr>
            <a:cxnSpLocks/>
          </p:cNvCxnSpPr>
          <p:nvPr/>
        </p:nvCxnSpPr>
        <p:spPr>
          <a:xfrm>
            <a:off x="942632" y="2227036"/>
            <a:ext cx="2610256" cy="1849402"/>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7655173-5553-BBE9-A628-57454A42FFC5}"/>
              </a:ext>
            </a:extLst>
          </p:cNvPr>
          <p:cNvSpPr txBox="1"/>
          <p:nvPr/>
        </p:nvSpPr>
        <p:spPr>
          <a:xfrm rot="2076457">
            <a:off x="1595468" y="2943825"/>
            <a:ext cx="1436189" cy="246221"/>
          </a:xfrm>
          <a:prstGeom prst="rect">
            <a:avLst/>
          </a:prstGeom>
          <a:noFill/>
        </p:spPr>
        <p:txBody>
          <a:bodyPr wrap="square" rtlCol="0">
            <a:spAutoFit/>
          </a:bodyPr>
          <a:lstStyle/>
          <a:p>
            <a:pPr algn="ctr"/>
            <a:r>
              <a:rPr lang="en-AU" sz="1000" b="1">
                <a:solidFill>
                  <a:schemeClr val="bg1"/>
                </a:solidFill>
                <a:latin typeface="+mn-lt"/>
                <a:ea typeface="Calibri" panose="020F0502020204030204" pitchFamily="34" charset="0"/>
                <a:cs typeface="Calibri" panose="020F0502020204030204" pitchFamily="34" charset="0"/>
              </a:rPr>
              <a:t>1.5km of Strike</a:t>
            </a:r>
          </a:p>
        </p:txBody>
      </p:sp>
      <p:sp>
        <p:nvSpPr>
          <p:cNvPr id="33" name="TextBox 32">
            <a:extLst>
              <a:ext uri="{FF2B5EF4-FFF2-40B4-BE49-F238E27FC236}">
                <a16:creationId xmlns:a16="http://schemas.microsoft.com/office/drawing/2014/main" id="{4052B5A9-3201-6213-68D7-53DA33CAD9CD}"/>
              </a:ext>
            </a:extLst>
          </p:cNvPr>
          <p:cNvSpPr txBox="1"/>
          <p:nvPr/>
        </p:nvSpPr>
        <p:spPr>
          <a:xfrm>
            <a:off x="3603612" y="838282"/>
            <a:ext cx="2813591" cy="1123384"/>
          </a:xfrm>
          <a:prstGeom prst="rect">
            <a:avLst/>
          </a:prstGeom>
          <a:noFill/>
        </p:spPr>
        <p:txBody>
          <a:bodyPr wrap="none" rtlCol="0">
            <a:spAutoFit/>
          </a:bodyPr>
          <a:lstStyle/>
          <a:p>
            <a:pPr algn="ctr"/>
            <a:r>
              <a:rPr lang="en-AU" sz="1600" b="1" dirty="0">
                <a:solidFill>
                  <a:schemeClr val="bg1"/>
                </a:solidFill>
                <a:latin typeface="+mn-lt"/>
                <a:ea typeface="Calibri" panose="020F0502020204030204" pitchFamily="34" charset="0"/>
                <a:cs typeface="Calibri" panose="020F0502020204030204" pitchFamily="34" charset="0"/>
              </a:rPr>
              <a:t>FireFly Drilling &amp; Mining </a:t>
            </a:r>
          </a:p>
          <a:p>
            <a:pPr algn="ctr"/>
            <a:r>
              <a:rPr lang="en-AU" sz="1200" dirty="0">
                <a:solidFill>
                  <a:schemeClr val="bg1"/>
                </a:solidFill>
                <a:latin typeface="+mn-lt"/>
                <a:ea typeface="Calibri" panose="020F0502020204030204" pitchFamily="34" charset="0"/>
                <a:cs typeface="Calibri" panose="020F0502020204030204" pitchFamily="34" charset="0"/>
              </a:rPr>
              <a:t>(October 2023 – September 2025)</a:t>
            </a:r>
          </a:p>
          <a:p>
            <a:pPr algn="ctr"/>
            <a:r>
              <a:rPr lang="en-AU" sz="1600" b="1" dirty="0">
                <a:solidFill>
                  <a:schemeClr val="bg1"/>
                </a:solidFill>
                <a:latin typeface="+mn-lt"/>
                <a:ea typeface="Calibri" panose="020F0502020204030204" pitchFamily="34" charset="0"/>
                <a:cs typeface="Calibri" panose="020F0502020204030204" pitchFamily="34" charset="0"/>
              </a:rPr>
              <a:t>115,770m </a:t>
            </a:r>
          </a:p>
          <a:p>
            <a:pPr algn="ctr"/>
            <a:r>
              <a:rPr lang="en-AU" sz="1100" dirty="0">
                <a:solidFill>
                  <a:srgbClr val="92D050"/>
                </a:solidFill>
                <a:latin typeface="+mn-lt"/>
                <a:ea typeface="Calibri" panose="020F0502020204030204" pitchFamily="34" charset="0"/>
                <a:cs typeface="Calibri" panose="020F0502020204030204" pitchFamily="34" charset="0"/>
              </a:rPr>
              <a:t>57% Increase</a:t>
            </a:r>
            <a:endParaRPr lang="en-AU" sz="1600" dirty="0">
              <a:solidFill>
                <a:srgbClr val="92D050"/>
              </a:solidFill>
              <a:latin typeface="+mn-lt"/>
              <a:ea typeface="Calibri" panose="020F0502020204030204" pitchFamily="34" charset="0"/>
              <a:cs typeface="Calibri" panose="020F0502020204030204" pitchFamily="34" charset="0"/>
            </a:endParaRPr>
          </a:p>
          <a:p>
            <a:pPr algn="ctr"/>
            <a:endParaRPr lang="en-AU" sz="1200" dirty="0">
              <a:solidFill>
                <a:schemeClr val="bg1"/>
              </a:solidFill>
              <a:latin typeface="+mn-lt"/>
              <a:ea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CDA392D9-C3B6-3A4F-EA64-DEB1731F2052}"/>
              </a:ext>
            </a:extLst>
          </p:cNvPr>
          <p:cNvSpPr txBox="1"/>
          <p:nvPr/>
        </p:nvSpPr>
        <p:spPr>
          <a:xfrm>
            <a:off x="4230878" y="2662525"/>
            <a:ext cx="2477221" cy="430887"/>
          </a:xfrm>
          <a:prstGeom prst="rect">
            <a:avLst/>
          </a:prstGeom>
          <a:noFill/>
        </p:spPr>
        <p:txBody>
          <a:bodyPr wrap="square" rtlCol="0">
            <a:spAutoFit/>
          </a:bodyPr>
          <a:lstStyle/>
          <a:p>
            <a:pPr algn="ctr"/>
            <a:r>
              <a:rPr lang="en-AU" sz="1100" b="1">
                <a:solidFill>
                  <a:schemeClr val="bg1"/>
                </a:solidFill>
                <a:latin typeface="+mn-lt"/>
                <a:ea typeface="Calibri" panose="020F0502020204030204" pitchFamily="34" charset="0"/>
                <a:cs typeface="Calibri" panose="020F0502020204030204" pitchFamily="34" charset="0"/>
              </a:rPr>
              <a:t>805 Exp Drive</a:t>
            </a:r>
          </a:p>
          <a:p>
            <a:pPr algn="ctr"/>
            <a:r>
              <a:rPr lang="en-AU" sz="1100">
                <a:solidFill>
                  <a:schemeClr val="bg1"/>
                </a:solidFill>
                <a:latin typeface="+mn-lt"/>
                <a:ea typeface="Calibri" panose="020F0502020204030204" pitchFamily="34" charset="0"/>
                <a:cs typeface="Calibri" panose="020F0502020204030204" pitchFamily="34" charset="0"/>
              </a:rPr>
              <a:t>2,335m of Development Mined</a:t>
            </a:r>
          </a:p>
        </p:txBody>
      </p:sp>
      <p:sp>
        <p:nvSpPr>
          <p:cNvPr id="41" name="TextBox 40">
            <a:extLst>
              <a:ext uri="{FF2B5EF4-FFF2-40B4-BE49-F238E27FC236}">
                <a16:creationId xmlns:a16="http://schemas.microsoft.com/office/drawing/2014/main" id="{90281DBB-9598-7314-F2A7-A6938381B55C}"/>
              </a:ext>
            </a:extLst>
          </p:cNvPr>
          <p:cNvSpPr txBox="1"/>
          <p:nvPr/>
        </p:nvSpPr>
        <p:spPr>
          <a:xfrm>
            <a:off x="5195188" y="3347163"/>
            <a:ext cx="1163505" cy="507831"/>
          </a:xfrm>
          <a:prstGeom prst="rect">
            <a:avLst/>
          </a:prstGeom>
          <a:noFill/>
        </p:spPr>
        <p:txBody>
          <a:bodyPr wrap="square" rtlCol="0">
            <a:spAutoFit/>
          </a:bodyPr>
          <a:lstStyle/>
          <a:p>
            <a:pPr algn="ctr"/>
            <a:r>
              <a:rPr lang="en-AU" sz="900" b="1">
                <a:solidFill>
                  <a:schemeClr val="bg1"/>
                </a:solidFill>
                <a:latin typeface="+mn-lt"/>
                <a:ea typeface="Calibri" panose="020F0502020204030204" pitchFamily="34" charset="0"/>
                <a:cs typeface="Calibri" panose="020F0502020204030204" pitchFamily="34" charset="0"/>
              </a:rPr>
              <a:t>High-Grade VMS Extended &gt;600m to date</a:t>
            </a:r>
            <a:endParaRPr lang="en-AU" sz="700" b="1">
              <a:solidFill>
                <a:schemeClr val="bg1"/>
              </a:solidFill>
              <a:latin typeface="+mn-lt"/>
              <a:ea typeface="Calibri" panose="020F0502020204030204" pitchFamily="34" charset="0"/>
              <a:cs typeface="Calibri" panose="020F0502020204030204" pitchFamily="34" charset="0"/>
            </a:endParaRPr>
          </a:p>
        </p:txBody>
      </p:sp>
      <p:cxnSp>
        <p:nvCxnSpPr>
          <p:cNvPr id="44" name="Straight Arrow Connector 43">
            <a:extLst>
              <a:ext uri="{FF2B5EF4-FFF2-40B4-BE49-F238E27FC236}">
                <a16:creationId xmlns:a16="http://schemas.microsoft.com/office/drawing/2014/main" id="{F3F2E221-284F-20C4-6361-96A1D4F92AB6}"/>
              </a:ext>
            </a:extLst>
          </p:cNvPr>
          <p:cNvCxnSpPr>
            <a:cxnSpLocks/>
          </p:cNvCxnSpPr>
          <p:nvPr/>
        </p:nvCxnSpPr>
        <p:spPr>
          <a:xfrm>
            <a:off x="4731759" y="3324096"/>
            <a:ext cx="1094366" cy="892304"/>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46C9D43-2412-AF2C-8703-8498A0D5FC6F}"/>
              </a:ext>
            </a:extLst>
          </p:cNvPr>
          <p:cNvSpPr/>
          <p:nvPr/>
        </p:nvSpPr>
        <p:spPr>
          <a:xfrm>
            <a:off x="369540" y="4352571"/>
            <a:ext cx="482874" cy="242249"/>
          </a:xfrm>
          <a:prstGeom prst="rect">
            <a:avLst/>
          </a:prstGeom>
          <a:solidFill>
            <a:srgbClr val="C626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680AB34F-0E0E-AA10-0611-D50E896E2CFC}"/>
              </a:ext>
            </a:extLst>
          </p:cNvPr>
          <p:cNvSpPr txBox="1"/>
          <p:nvPr/>
        </p:nvSpPr>
        <p:spPr>
          <a:xfrm>
            <a:off x="264642" y="4055851"/>
            <a:ext cx="1244251" cy="338554"/>
          </a:xfrm>
          <a:prstGeom prst="rect">
            <a:avLst/>
          </a:prstGeom>
          <a:noFill/>
        </p:spPr>
        <p:txBody>
          <a:bodyPr wrap="none" rtlCol="0">
            <a:spAutoFit/>
          </a:bodyPr>
          <a:lstStyle/>
          <a:p>
            <a:r>
              <a:rPr lang="en-AU" sz="1600">
                <a:solidFill>
                  <a:schemeClr val="bg1"/>
                </a:solidFill>
                <a:latin typeface="+mn-lt"/>
              </a:rPr>
              <a:t>Cu Assays</a:t>
            </a:r>
            <a:endParaRPr lang="en-US" sz="1600">
              <a:solidFill>
                <a:schemeClr val="bg1"/>
              </a:solidFill>
              <a:latin typeface="+mn-lt"/>
            </a:endParaRPr>
          </a:p>
        </p:txBody>
      </p:sp>
      <p:sp>
        <p:nvSpPr>
          <p:cNvPr id="46" name="TextBox 45">
            <a:extLst>
              <a:ext uri="{FF2B5EF4-FFF2-40B4-BE49-F238E27FC236}">
                <a16:creationId xmlns:a16="http://schemas.microsoft.com/office/drawing/2014/main" id="{194667CB-11EF-0924-D4FA-AAA243242C1F}"/>
              </a:ext>
            </a:extLst>
          </p:cNvPr>
          <p:cNvSpPr txBox="1"/>
          <p:nvPr/>
        </p:nvSpPr>
        <p:spPr>
          <a:xfrm>
            <a:off x="773832" y="4313594"/>
            <a:ext cx="750526" cy="338554"/>
          </a:xfrm>
          <a:prstGeom prst="rect">
            <a:avLst/>
          </a:prstGeom>
          <a:noFill/>
        </p:spPr>
        <p:txBody>
          <a:bodyPr wrap="none" rtlCol="0">
            <a:spAutoFit/>
          </a:bodyPr>
          <a:lstStyle/>
          <a:p>
            <a:r>
              <a:rPr lang="en-AU" sz="1600">
                <a:solidFill>
                  <a:schemeClr val="bg1"/>
                </a:solidFill>
                <a:latin typeface="+mn-lt"/>
              </a:rPr>
              <a:t>&gt;0.5%</a:t>
            </a:r>
            <a:endParaRPr lang="en-US" sz="1600">
              <a:solidFill>
                <a:schemeClr val="bg1"/>
              </a:solidFill>
              <a:latin typeface="+mn-lt"/>
            </a:endParaRPr>
          </a:p>
        </p:txBody>
      </p:sp>
      <p:sp>
        <p:nvSpPr>
          <p:cNvPr id="47" name="TextBox 46">
            <a:extLst>
              <a:ext uri="{FF2B5EF4-FFF2-40B4-BE49-F238E27FC236}">
                <a16:creationId xmlns:a16="http://schemas.microsoft.com/office/drawing/2014/main" id="{61D10F3B-881E-C150-3F38-8D16754AF449}"/>
              </a:ext>
            </a:extLst>
          </p:cNvPr>
          <p:cNvSpPr txBox="1"/>
          <p:nvPr/>
        </p:nvSpPr>
        <p:spPr>
          <a:xfrm>
            <a:off x="236377" y="1379814"/>
            <a:ext cx="1163505" cy="461665"/>
          </a:xfrm>
          <a:prstGeom prst="rect">
            <a:avLst/>
          </a:prstGeom>
          <a:noFill/>
        </p:spPr>
        <p:txBody>
          <a:bodyPr wrap="square" rtlCol="0">
            <a:spAutoFit/>
          </a:bodyPr>
          <a:lstStyle/>
          <a:p>
            <a:pPr algn="ctr"/>
            <a:r>
              <a:rPr lang="en-AU" sz="800">
                <a:solidFill>
                  <a:schemeClr val="bg1"/>
                </a:solidFill>
                <a:latin typeface="+mn-lt"/>
                <a:ea typeface="Calibri" panose="020F0502020204030204" pitchFamily="34" charset="0"/>
                <a:cs typeface="Calibri" panose="020F0502020204030204" pitchFamily="34" charset="0"/>
              </a:rPr>
              <a:t>Mineralisation starts 250m below surface</a:t>
            </a:r>
            <a:endParaRPr lang="en-AU" sz="600">
              <a:solidFill>
                <a:schemeClr val="bg1"/>
              </a:solidFill>
              <a:latin typeface="+mn-lt"/>
              <a:ea typeface="Calibri" panose="020F0502020204030204" pitchFamily="34" charset="0"/>
              <a:cs typeface="Calibri" panose="020F0502020204030204" pitchFamily="34" charset="0"/>
            </a:endParaRPr>
          </a:p>
        </p:txBody>
      </p:sp>
      <p:cxnSp>
        <p:nvCxnSpPr>
          <p:cNvPr id="49" name="Straight Arrow Connector 48">
            <a:extLst>
              <a:ext uri="{FF2B5EF4-FFF2-40B4-BE49-F238E27FC236}">
                <a16:creationId xmlns:a16="http://schemas.microsoft.com/office/drawing/2014/main" id="{26632826-EAEF-7469-8BA7-812710415DD9}"/>
              </a:ext>
            </a:extLst>
          </p:cNvPr>
          <p:cNvCxnSpPr>
            <a:cxnSpLocks/>
          </p:cNvCxnSpPr>
          <p:nvPr/>
        </p:nvCxnSpPr>
        <p:spPr>
          <a:xfrm flipH="1">
            <a:off x="319431" y="4932594"/>
            <a:ext cx="1499084"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648D8C3-1532-FCD7-1D35-14B4762834AE}"/>
              </a:ext>
            </a:extLst>
          </p:cNvPr>
          <p:cNvSpPr txBox="1"/>
          <p:nvPr/>
        </p:nvSpPr>
        <p:spPr>
          <a:xfrm>
            <a:off x="487221" y="4675481"/>
            <a:ext cx="1163505" cy="230832"/>
          </a:xfrm>
          <a:prstGeom prst="rect">
            <a:avLst/>
          </a:prstGeom>
          <a:noFill/>
        </p:spPr>
        <p:txBody>
          <a:bodyPr wrap="square" rtlCol="0">
            <a:spAutoFit/>
          </a:bodyPr>
          <a:lstStyle/>
          <a:p>
            <a:pPr algn="ctr"/>
            <a:r>
              <a:rPr lang="en-AU" sz="900">
                <a:solidFill>
                  <a:schemeClr val="bg1"/>
                </a:solidFill>
                <a:latin typeface="+mn-lt"/>
                <a:ea typeface="Calibri" panose="020F0502020204030204" pitchFamily="34" charset="0"/>
                <a:cs typeface="Calibri" panose="020F0502020204030204" pitchFamily="34" charset="0"/>
              </a:rPr>
              <a:t>500m</a:t>
            </a:r>
            <a:endParaRPr lang="en-AU" sz="700">
              <a:solidFill>
                <a:schemeClr val="bg1"/>
              </a:solidFill>
              <a:latin typeface="+mn-lt"/>
              <a:ea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32DA9D22-A8D5-B53D-D062-1F6DF5AA1514}"/>
              </a:ext>
            </a:extLst>
          </p:cNvPr>
          <p:cNvSpPr txBox="1"/>
          <p:nvPr/>
        </p:nvSpPr>
        <p:spPr>
          <a:xfrm>
            <a:off x="6673333" y="649221"/>
            <a:ext cx="2651642" cy="2824748"/>
          </a:xfrm>
          <a:prstGeom prst="rect">
            <a:avLst/>
          </a:prstGeom>
          <a:noFill/>
        </p:spPr>
        <p:txBody>
          <a:bodyPr wrap="square">
            <a:spAutoFit/>
          </a:bodyPr>
          <a:lstStyle/>
          <a:p>
            <a:pPr marL="171450" marR="68580" lvl="0" indent="-171450">
              <a:lnSpc>
                <a:spcPct val="107000"/>
              </a:lnSpc>
              <a:spcAft>
                <a:spcPts val="800"/>
              </a:spcAft>
              <a:buClr>
                <a:srgbClr val="EEC600"/>
              </a:buClr>
              <a:buFont typeface="Arial" panose="020B0604020202020204" pitchFamily="34" charset="0"/>
              <a:buChar char="•"/>
            </a:pPr>
            <a:r>
              <a:rPr kumimoji="0" lang="en-AU" altLang="zh-CN" sz="1200" b="1" i="0" u="none" strike="noStrike" cap="none" normalizeH="0" baseline="0" dirty="0">
                <a:ln>
                  <a:noFill/>
                </a:ln>
                <a:solidFill>
                  <a:schemeClr val="tx1"/>
                </a:solidFill>
                <a:effectLst/>
                <a:latin typeface="+mn-lt"/>
                <a:ea typeface="DengXian Light" panose="02010600030101010101" pitchFamily="2" charset="-122"/>
                <a:cs typeface="Poppins" panose="00000500000000000000" pitchFamily="2" charset="0"/>
              </a:rPr>
              <a:t>Underground development in place to position drill rigs to extend mineralisation</a:t>
            </a:r>
          </a:p>
          <a:p>
            <a:pPr marL="171450" marR="68580" lvl="0" indent="-171450">
              <a:lnSpc>
                <a:spcPct val="107000"/>
              </a:lnSpc>
              <a:spcAft>
                <a:spcPts val="300"/>
              </a:spcAft>
              <a:buClr>
                <a:srgbClr val="EEC600"/>
              </a:buClr>
              <a:buFont typeface="Arial" panose="020B0604020202020204" pitchFamily="34" charset="0"/>
              <a:buChar char="•"/>
            </a:pPr>
            <a:r>
              <a:rPr lang="en-AU" altLang="zh-CN" sz="1200" b="1" dirty="0">
                <a:solidFill>
                  <a:schemeClr val="tx1"/>
                </a:solidFill>
                <a:latin typeface="+mn-lt"/>
                <a:ea typeface="DengXian Light" panose="02010600030101010101" pitchFamily="2" charset="-122"/>
                <a:cs typeface="Poppins" panose="00000500000000000000" pitchFamily="2" charset="0"/>
              </a:rPr>
              <a:t>High-grade VMS Zone mineralisation continues beyond historical drilling:</a:t>
            </a:r>
          </a:p>
          <a:p>
            <a:pPr marL="449263" marR="68580" lvl="0" indent="-171450">
              <a:lnSpc>
                <a:spcPct val="107000"/>
              </a:lnSpc>
              <a:spcAft>
                <a:spcPts val="300"/>
              </a:spcAft>
              <a:buClr>
                <a:srgbClr val="EEC600"/>
              </a:buClr>
              <a:buFont typeface="Courier New" panose="02070309020205020404" pitchFamily="49" charset="0"/>
              <a:buChar char="o"/>
            </a:pPr>
            <a:r>
              <a:rPr lang="en-AU" altLang="zh-CN" sz="1000" b="1" dirty="0">
                <a:solidFill>
                  <a:schemeClr val="tx1"/>
                </a:solidFill>
                <a:latin typeface="+mn-lt"/>
                <a:ea typeface="DengXian Light" panose="02010600030101010101" pitchFamily="2" charset="-122"/>
                <a:cs typeface="Poppins" panose="00000500000000000000" pitchFamily="2" charset="0"/>
              </a:rPr>
              <a:t>10.7m @ 12.2% CuEq </a:t>
            </a:r>
            <a:r>
              <a:rPr lang="en-AU" altLang="zh-CN" sz="700" b="1" dirty="0">
                <a:solidFill>
                  <a:schemeClr val="tx1"/>
                </a:solidFill>
                <a:latin typeface="+mn-lt"/>
                <a:ea typeface="DengXian Light" panose="02010600030101010101" pitchFamily="2" charset="-122"/>
                <a:cs typeface="Poppins" panose="00000500000000000000" pitchFamily="2" charset="0"/>
              </a:rPr>
              <a:t>(VMS)</a:t>
            </a:r>
          </a:p>
          <a:p>
            <a:pPr marL="449263" marR="68580" lvl="0" indent="-171450">
              <a:lnSpc>
                <a:spcPct val="107000"/>
              </a:lnSpc>
              <a:spcAft>
                <a:spcPts val="300"/>
              </a:spcAft>
              <a:buClr>
                <a:srgbClr val="EEC600"/>
              </a:buClr>
              <a:buFont typeface="Courier New" panose="02070309020205020404" pitchFamily="49" charset="0"/>
              <a:buChar char="o"/>
            </a:pPr>
            <a:r>
              <a:rPr lang="en-AU" altLang="zh-CN" sz="1000" b="1" dirty="0">
                <a:solidFill>
                  <a:schemeClr val="tx1"/>
                </a:solidFill>
                <a:latin typeface="+mn-lt"/>
                <a:ea typeface="DengXian Light" panose="02010600030101010101" pitchFamily="2" charset="-122"/>
                <a:cs typeface="Poppins" panose="00000500000000000000" pitchFamily="2" charset="0"/>
              </a:rPr>
              <a:t>17.3m @ 7.4% CuEq </a:t>
            </a:r>
            <a:r>
              <a:rPr lang="en-AU" altLang="zh-CN" sz="700" b="1" dirty="0">
                <a:solidFill>
                  <a:schemeClr val="tx1"/>
                </a:solidFill>
                <a:latin typeface="+mn-lt"/>
                <a:ea typeface="DengXian Light" panose="02010600030101010101" pitchFamily="2" charset="-122"/>
                <a:cs typeface="Poppins" panose="00000500000000000000" pitchFamily="2" charset="0"/>
              </a:rPr>
              <a:t>(VMS)</a:t>
            </a:r>
          </a:p>
          <a:p>
            <a:pPr marL="171450" marR="68580" indent="-171450">
              <a:lnSpc>
                <a:spcPct val="107000"/>
              </a:lnSpc>
              <a:spcAft>
                <a:spcPts val="300"/>
              </a:spcAft>
              <a:buClr>
                <a:srgbClr val="EEC600"/>
              </a:buClr>
              <a:buFont typeface="Arial" panose="020B0604020202020204" pitchFamily="34" charset="0"/>
              <a:buChar char="•"/>
            </a:pPr>
            <a:r>
              <a:rPr lang="en-AU" altLang="zh-CN" sz="1200" b="1" dirty="0">
                <a:solidFill>
                  <a:schemeClr val="tx1"/>
                </a:solidFill>
                <a:latin typeface="+mn-lt"/>
                <a:ea typeface="DengXian Light" panose="02010600030101010101" pitchFamily="2" charset="-122"/>
                <a:cs typeface="Poppins" panose="00000500000000000000" pitchFamily="2" charset="0"/>
              </a:rPr>
              <a:t>Broad FWZ demonstrates both scale and grade:</a:t>
            </a:r>
          </a:p>
          <a:p>
            <a:pPr marL="449263" marR="68580" lvl="0" indent="-171450">
              <a:lnSpc>
                <a:spcPct val="107000"/>
              </a:lnSpc>
              <a:spcAft>
                <a:spcPts val="300"/>
              </a:spcAft>
              <a:buClr>
                <a:srgbClr val="EEC600"/>
              </a:buClr>
              <a:buFont typeface="Courier New" panose="02070309020205020404" pitchFamily="49" charset="0"/>
              <a:buChar char="o"/>
            </a:pPr>
            <a:r>
              <a:rPr lang="en-AU" altLang="zh-CN" sz="1000" b="1" dirty="0">
                <a:solidFill>
                  <a:schemeClr val="tx1"/>
                </a:solidFill>
                <a:latin typeface="+mn-lt"/>
                <a:ea typeface="DengXian Light" panose="02010600030101010101" pitchFamily="2" charset="-122"/>
                <a:cs typeface="Poppins" panose="00000500000000000000" pitchFamily="2" charset="0"/>
              </a:rPr>
              <a:t>86.3m @ 3.7% CuEq </a:t>
            </a:r>
            <a:r>
              <a:rPr lang="en-AU" altLang="zh-CN" sz="700" b="1" dirty="0">
                <a:solidFill>
                  <a:schemeClr val="tx1"/>
                </a:solidFill>
                <a:latin typeface="+mn-lt"/>
                <a:ea typeface="DengXian Light" panose="02010600030101010101" pitchFamily="2" charset="-122"/>
                <a:cs typeface="Poppins" panose="00000500000000000000" pitchFamily="2" charset="0"/>
              </a:rPr>
              <a:t>(FWZ)</a:t>
            </a:r>
          </a:p>
          <a:p>
            <a:pPr marL="449263" marR="68580" lvl="0" indent="-171450">
              <a:lnSpc>
                <a:spcPct val="107000"/>
              </a:lnSpc>
              <a:spcAft>
                <a:spcPts val="300"/>
              </a:spcAft>
              <a:buClr>
                <a:srgbClr val="EEC600"/>
              </a:buClr>
              <a:buFont typeface="Courier New" panose="02070309020205020404" pitchFamily="49" charset="0"/>
              <a:buChar char="o"/>
            </a:pPr>
            <a:r>
              <a:rPr lang="en-AU" altLang="zh-CN" sz="1000" b="1" dirty="0">
                <a:solidFill>
                  <a:schemeClr val="tx1"/>
                </a:solidFill>
                <a:latin typeface="+mn-lt"/>
                <a:ea typeface="DengXian Light" panose="02010600030101010101" pitchFamily="2" charset="-122"/>
                <a:cs typeface="Poppins" panose="00000500000000000000" pitchFamily="2" charset="0"/>
              </a:rPr>
              <a:t>58.2m @ 3.1% CuEq </a:t>
            </a:r>
            <a:r>
              <a:rPr lang="en-AU" altLang="zh-CN" sz="700" b="1" dirty="0">
                <a:solidFill>
                  <a:schemeClr val="tx1"/>
                </a:solidFill>
                <a:latin typeface="+mn-lt"/>
                <a:ea typeface="DengXian Light" panose="02010600030101010101" pitchFamily="2" charset="-122"/>
                <a:cs typeface="Poppins" panose="00000500000000000000" pitchFamily="2" charset="0"/>
              </a:rPr>
              <a:t>(FWZ)</a:t>
            </a:r>
          </a:p>
          <a:p>
            <a:pPr marL="449263" marR="68580" indent="-171450">
              <a:lnSpc>
                <a:spcPct val="107000"/>
              </a:lnSpc>
              <a:spcAft>
                <a:spcPts val="300"/>
              </a:spcAft>
              <a:buClr>
                <a:srgbClr val="EEC600"/>
              </a:buClr>
              <a:buFont typeface="Courier New" panose="02070309020205020404" pitchFamily="49" charset="0"/>
              <a:buChar char="o"/>
            </a:pPr>
            <a:endParaRPr lang="en-AU" sz="1000" dirty="0">
              <a:solidFill>
                <a:schemeClr val="tx1"/>
              </a:solidFill>
              <a:latin typeface="+mn-lt"/>
              <a:ea typeface="DengXian Light" panose="02010600030101010101" pitchFamily="2" charset="-122"/>
              <a:cs typeface="Poppins" panose="00000500000000000000" pitchFamily="2" charset="0"/>
            </a:endParaRPr>
          </a:p>
        </p:txBody>
      </p:sp>
      <p:sp>
        <p:nvSpPr>
          <p:cNvPr id="10" name="TextBox 9">
            <a:extLst>
              <a:ext uri="{FF2B5EF4-FFF2-40B4-BE49-F238E27FC236}">
                <a16:creationId xmlns:a16="http://schemas.microsoft.com/office/drawing/2014/main" id="{646DFFF6-A9EE-32E5-AEA0-FBBA5DCB5220}"/>
              </a:ext>
            </a:extLst>
          </p:cNvPr>
          <p:cNvSpPr txBox="1"/>
          <p:nvPr/>
        </p:nvSpPr>
        <p:spPr>
          <a:xfrm>
            <a:off x="6708099" y="3218851"/>
            <a:ext cx="2480700" cy="1945148"/>
          </a:xfrm>
          <a:prstGeom prst="rect">
            <a:avLst/>
          </a:prstGeom>
          <a:noFill/>
        </p:spPr>
        <p:txBody>
          <a:bodyPr wrap="square">
            <a:spAutoFit/>
          </a:bodyPr>
          <a:lstStyle/>
          <a:p>
            <a:pPr marL="171450" marR="68580" lvl="0" indent="-171450">
              <a:lnSpc>
                <a:spcPct val="107000"/>
              </a:lnSpc>
              <a:spcAft>
                <a:spcPts val="800"/>
              </a:spcAft>
              <a:buClr>
                <a:srgbClr val="EEC600"/>
              </a:buClr>
              <a:buFont typeface="Arial" panose="020B0604020202020204" pitchFamily="34" charset="0"/>
              <a:buChar char="•"/>
            </a:pPr>
            <a:r>
              <a:rPr kumimoji="0" lang="en-AU" altLang="zh-CN" sz="1200" b="1" i="0" u="none" strike="noStrike" cap="none" normalizeH="0" baseline="0" dirty="0">
                <a:ln>
                  <a:noFill/>
                </a:ln>
                <a:solidFill>
                  <a:schemeClr val="tx1"/>
                </a:solidFill>
                <a:effectLst/>
                <a:latin typeface="+mn-lt"/>
                <a:ea typeface="DengXian Light" panose="02010600030101010101" pitchFamily="2" charset="-122"/>
                <a:cs typeface="Poppins" panose="00000500000000000000" pitchFamily="2" charset="0"/>
              </a:rPr>
              <a:t>6 Rigs Underground </a:t>
            </a:r>
            <a:r>
              <a:rPr kumimoji="0" lang="en-AU" altLang="zh-CN" sz="1050" i="0" u="none" strike="noStrike" cap="none" normalizeH="0" baseline="0" dirty="0">
                <a:ln>
                  <a:noFill/>
                </a:ln>
                <a:solidFill>
                  <a:schemeClr val="tx1"/>
                </a:solidFill>
                <a:effectLst/>
                <a:latin typeface="+mn-lt"/>
                <a:ea typeface="DengXian Light" panose="02010600030101010101" pitchFamily="2" charset="-122"/>
                <a:cs typeface="Poppins" panose="00000500000000000000" pitchFamily="2" charset="0"/>
              </a:rPr>
              <a:t>(resource growth &amp; infill)</a:t>
            </a:r>
          </a:p>
          <a:p>
            <a:pPr marL="171450" marR="68580" lvl="0" indent="-171450">
              <a:lnSpc>
                <a:spcPct val="107000"/>
              </a:lnSpc>
              <a:spcAft>
                <a:spcPts val="800"/>
              </a:spcAft>
              <a:buClr>
                <a:srgbClr val="EEC600"/>
              </a:buClr>
              <a:buFont typeface="Arial" panose="020B0604020202020204" pitchFamily="34" charset="0"/>
              <a:buChar char="•"/>
            </a:pPr>
            <a:r>
              <a:rPr lang="en-AU" altLang="zh-CN" sz="1200" b="1" dirty="0">
                <a:solidFill>
                  <a:schemeClr val="tx1"/>
                </a:solidFill>
                <a:latin typeface="+mn-lt"/>
                <a:ea typeface="DengXian Light" panose="02010600030101010101" pitchFamily="2" charset="-122"/>
                <a:cs typeface="Poppins" panose="00000500000000000000" pitchFamily="2" charset="0"/>
              </a:rPr>
              <a:t>Step-out extensional drilling is underway</a:t>
            </a:r>
          </a:p>
          <a:p>
            <a:pPr marL="171450" marR="68580" lvl="0" indent="-171450">
              <a:lnSpc>
                <a:spcPct val="107000"/>
              </a:lnSpc>
              <a:buClr>
                <a:srgbClr val="EEC600"/>
              </a:buClr>
              <a:buFont typeface="Arial" panose="020B0604020202020204" pitchFamily="34" charset="0"/>
              <a:buChar char="•"/>
            </a:pPr>
            <a:r>
              <a:rPr lang="en-AU" altLang="zh-CN" sz="1200" b="1" dirty="0">
                <a:solidFill>
                  <a:schemeClr val="tx1"/>
                </a:solidFill>
                <a:latin typeface="+mn-lt"/>
                <a:ea typeface="DengXian Light" panose="02010600030101010101" pitchFamily="2" charset="-122"/>
                <a:cs typeface="Poppins" panose="00000500000000000000" pitchFamily="2" charset="0"/>
              </a:rPr>
              <a:t>Infill drilling vital to extract maximum value:</a:t>
            </a:r>
          </a:p>
          <a:p>
            <a:pPr marL="360363" marR="68580" lvl="0" indent="-184150">
              <a:lnSpc>
                <a:spcPct val="107000"/>
              </a:lnSpc>
              <a:buClr>
                <a:srgbClr val="EEC600"/>
              </a:buClr>
              <a:buFont typeface="Courier New" panose="02070309020205020404" pitchFamily="49" charset="0"/>
              <a:buChar char="o"/>
            </a:pPr>
            <a:r>
              <a:rPr lang="en-AU" altLang="zh-CN" sz="1000" dirty="0">
                <a:solidFill>
                  <a:schemeClr val="tx1"/>
                </a:solidFill>
                <a:latin typeface="+mn-lt"/>
                <a:ea typeface="DengXian Light" panose="02010600030101010101" pitchFamily="2" charset="-122"/>
                <a:cs typeface="Poppins" panose="00000500000000000000" pitchFamily="2" charset="0"/>
              </a:rPr>
              <a:t>Higher-quality M&amp;I Resource used in mining studies</a:t>
            </a:r>
          </a:p>
          <a:p>
            <a:pPr marL="171450" marR="68580" lvl="0" indent="-171450">
              <a:lnSpc>
                <a:spcPct val="107000"/>
              </a:lnSpc>
              <a:spcAft>
                <a:spcPts val="800"/>
              </a:spcAft>
              <a:buClr>
                <a:srgbClr val="EEC600"/>
              </a:buClr>
              <a:buFont typeface="Arial" panose="020B0604020202020204" pitchFamily="34" charset="0"/>
              <a:buChar char="•"/>
            </a:pPr>
            <a:endParaRPr lang="en-AU" sz="1000" kern="100" dirty="0">
              <a:effectLst/>
              <a:latin typeface="Calibri" panose="020F0502020204030204" pitchFamily="34" charset="0"/>
              <a:ea typeface="DengXian" panose="02010600030101010101" pitchFamily="2" charset="-122"/>
              <a:cs typeface="Cordia New" panose="020B0304020202020204" pitchFamily="34" charset="-34"/>
            </a:endParaRPr>
          </a:p>
        </p:txBody>
      </p:sp>
    </p:spTree>
    <p:extLst>
      <p:ext uri="{BB962C8B-B14F-4D97-AF65-F5344CB8AC3E}">
        <p14:creationId xmlns:p14="http://schemas.microsoft.com/office/powerpoint/2010/main" val="2238988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C8B13-A5ED-3AF5-6690-90DA7E806CB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432C74C-06D2-9F0B-55D1-FF794EE2EBFE}"/>
              </a:ext>
            </a:extLst>
          </p:cNvPr>
          <p:cNvSpPr/>
          <p:nvPr/>
        </p:nvSpPr>
        <p:spPr>
          <a:xfrm>
            <a:off x="84435" y="4531715"/>
            <a:ext cx="560572" cy="571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4B368BF-6099-5553-2DBA-CBC16DC1785C}"/>
              </a:ext>
            </a:extLst>
          </p:cNvPr>
          <p:cNvSpPr>
            <a:spLocks noGrp="1"/>
          </p:cNvSpPr>
          <p:nvPr>
            <p:ph type="sldNum" idx="12"/>
          </p:nvPr>
        </p:nvSpPr>
        <p:spPr/>
        <p:txBody>
          <a:bodyPr/>
          <a:lstStyle/>
          <a:p>
            <a:fld id="{00000000-1234-1234-1234-123412341234}" type="slidenum">
              <a:rPr lang="en" smtClean="0"/>
              <a:pPr/>
              <a:t>18</a:t>
            </a:fld>
            <a:endParaRPr lang="en"/>
          </a:p>
        </p:txBody>
      </p:sp>
      <p:sp>
        <p:nvSpPr>
          <p:cNvPr id="3" name="Title 2">
            <a:extLst>
              <a:ext uri="{FF2B5EF4-FFF2-40B4-BE49-F238E27FC236}">
                <a16:creationId xmlns:a16="http://schemas.microsoft.com/office/drawing/2014/main" id="{8BF6D8D2-4EFF-D432-F35A-FD09EF076AB1}"/>
              </a:ext>
            </a:extLst>
          </p:cNvPr>
          <p:cNvSpPr>
            <a:spLocks noGrp="1"/>
          </p:cNvSpPr>
          <p:nvPr>
            <p:ph type="title"/>
          </p:nvPr>
        </p:nvSpPr>
        <p:spPr/>
        <p:txBody>
          <a:bodyPr>
            <a:normAutofit fontScale="90000"/>
          </a:bodyPr>
          <a:lstStyle/>
          <a:p>
            <a:r>
              <a:rPr lang="en-AU" dirty="0"/>
              <a:t>Drilling to Unlock Value by FireFly Metals</a:t>
            </a:r>
            <a:endParaRPr lang="en-US" dirty="0">
              <a:highlight>
                <a:srgbClr val="FFFF00"/>
              </a:highlight>
            </a:endParaRPr>
          </a:p>
        </p:txBody>
      </p:sp>
      <p:pic>
        <p:nvPicPr>
          <p:cNvPr id="4" name="Picture 3">
            <a:extLst>
              <a:ext uri="{FF2B5EF4-FFF2-40B4-BE49-F238E27FC236}">
                <a16:creationId xmlns:a16="http://schemas.microsoft.com/office/drawing/2014/main" id="{F8880961-602B-67A3-B2BD-AF49CC09C696}"/>
              </a:ext>
            </a:extLst>
          </p:cNvPr>
          <p:cNvPicPr>
            <a:picLocks noChangeAspect="1"/>
          </p:cNvPicPr>
          <p:nvPr/>
        </p:nvPicPr>
        <p:blipFill>
          <a:blip r:embed="rId2"/>
          <a:srcRect r="2367"/>
          <a:stretch>
            <a:fillRect/>
          </a:stretch>
        </p:blipFill>
        <p:spPr>
          <a:xfrm>
            <a:off x="230288" y="679182"/>
            <a:ext cx="6432782" cy="4383646"/>
          </a:xfrm>
          <a:prstGeom prst="rect">
            <a:avLst/>
          </a:prstGeom>
        </p:spPr>
      </p:pic>
      <p:sp>
        <p:nvSpPr>
          <p:cNvPr id="5" name="Rectangle 4">
            <a:extLst>
              <a:ext uri="{FF2B5EF4-FFF2-40B4-BE49-F238E27FC236}">
                <a16:creationId xmlns:a16="http://schemas.microsoft.com/office/drawing/2014/main" id="{1FD96EAC-C847-B4B1-C1BA-149759737750}"/>
              </a:ext>
            </a:extLst>
          </p:cNvPr>
          <p:cNvSpPr/>
          <p:nvPr/>
        </p:nvSpPr>
        <p:spPr>
          <a:xfrm rot="724559">
            <a:off x="4497068" y="3145374"/>
            <a:ext cx="1729516" cy="184496"/>
          </a:xfrm>
          <a:prstGeom prst="rect">
            <a:avLst/>
          </a:prstGeom>
          <a:gradFill flip="none" rotWithShape="1">
            <a:gsLst>
              <a:gs pos="0">
                <a:srgbClr val="464646"/>
              </a:gs>
              <a:gs pos="53000">
                <a:srgbClr val="444444"/>
              </a:gs>
              <a:gs pos="100000">
                <a:srgbClr val="3F3F3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51F661-F5B6-BF12-3899-1CBF359B5586}"/>
              </a:ext>
            </a:extLst>
          </p:cNvPr>
          <p:cNvPicPr>
            <a:picLocks noChangeAspect="1"/>
          </p:cNvPicPr>
          <p:nvPr/>
        </p:nvPicPr>
        <p:blipFill>
          <a:blip r:embed="rId3"/>
          <a:srcRect b="2988"/>
          <a:stretch>
            <a:fillRect/>
          </a:stretch>
        </p:blipFill>
        <p:spPr>
          <a:xfrm>
            <a:off x="230288" y="719320"/>
            <a:ext cx="6432782" cy="4291958"/>
          </a:xfrm>
          <a:prstGeom prst="rect">
            <a:avLst/>
          </a:prstGeom>
        </p:spPr>
      </p:pic>
      <p:pic>
        <p:nvPicPr>
          <p:cNvPr id="7" name="Picture 6">
            <a:extLst>
              <a:ext uri="{FF2B5EF4-FFF2-40B4-BE49-F238E27FC236}">
                <a16:creationId xmlns:a16="http://schemas.microsoft.com/office/drawing/2014/main" id="{3C7B8016-FBAD-59A9-9F87-A17E6B1DAF96}"/>
              </a:ext>
            </a:extLst>
          </p:cNvPr>
          <p:cNvPicPr>
            <a:picLocks noChangeAspect="1"/>
          </p:cNvPicPr>
          <p:nvPr/>
        </p:nvPicPr>
        <p:blipFill>
          <a:blip r:embed="rId4"/>
          <a:srcRect b="2988"/>
          <a:stretch>
            <a:fillRect/>
          </a:stretch>
        </p:blipFill>
        <p:spPr>
          <a:xfrm>
            <a:off x="223200" y="672094"/>
            <a:ext cx="6341619" cy="4291957"/>
          </a:xfrm>
          <a:prstGeom prst="rect">
            <a:avLst/>
          </a:prstGeom>
        </p:spPr>
      </p:pic>
      <p:sp>
        <p:nvSpPr>
          <p:cNvPr id="8" name="TextBox 7">
            <a:extLst>
              <a:ext uri="{FF2B5EF4-FFF2-40B4-BE49-F238E27FC236}">
                <a16:creationId xmlns:a16="http://schemas.microsoft.com/office/drawing/2014/main" id="{697D7788-F9AF-4594-5304-B6AC29CA320B}"/>
              </a:ext>
            </a:extLst>
          </p:cNvPr>
          <p:cNvSpPr txBox="1"/>
          <p:nvPr/>
        </p:nvSpPr>
        <p:spPr>
          <a:xfrm>
            <a:off x="1445617" y="808745"/>
            <a:ext cx="1336222" cy="230832"/>
          </a:xfrm>
          <a:prstGeom prst="rect">
            <a:avLst/>
          </a:prstGeom>
          <a:noFill/>
        </p:spPr>
        <p:txBody>
          <a:bodyPr wrap="square" rtlCol="0">
            <a:spAutoFit/>
          </a:bodyPr>
          <a:lstStyle/>
          <a:p>
            <a:pPr algn="ctr"/>
            <a:r>
              <a:rPr lang="en-AU" sz="900" b="1">
                <a:solidFill>
                  <a:schemeClr val="bg1"/>
                </a:solidFill>
                <a:latin typeface="+mn-lt"/>
                <a:ea typeface="Calibri" panose="020F0502020204030204" pitchFamily="34" charset="0"/>
                <a:cs typeface="Calibri" panose="020F0502020204030204" pitchFamily="34" charset="0"/>
              </a:rPr>
              <a:t>Shaft</a:t>
            </a:r>
            <a:endParaRPr lang="en-AU" sz="700" b="1">
              <a:solidFill>
                <a:schemeClr val="bg1"/>
              </a:solidFill>
              <a:latin typeface="+mn-lt"/>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EE45476-1689-8824-3D02-A02903A11BFF}"/>
              </a:ext>
            </a:extLst>
          </p:cNvPr>
          <p:cNvSpPr txBox="1"/>
          <p:nvPr/>
        </p:nvSpPr>
        <p:spPr>
          <a:xfrm>
            <a:off x="-110281" y="1117089"/>
            <a:ext cx="1336222" cy="230832"/>
          </a:xfrm>
          <a:prstGeom prst="rect">
            <a:avLst/>
          </a:prstGeom>
          <a:noFill/>
        </p:spPr>
        <p:txBody>
          <a:bodyPr wrap="square" rtlCol="0">
            <a:spAutoFit/>
          </a:bodyPr>
          <a:lstStyle/>
          <a:p>
            <a:pPr algn="ctr"/>
            <a:r>
              <a:rPr lang="en-AU" sz="900" b="1">
                <a:solidFill>
                  <a:schemeClr val="bg1"/>
                </a:solidFill>
                <a:latin typeface="+mn-lt"/>
                <a:ea typeface="Calibri" panose="020F0502020204030204" pitchFamily="34" charset="0"/>
                <a:cs typeface="Calibri" panose="020F0502020204030204" pitchFamily="34" charset="0"/>
              </a:rPr>
              <a:t>Portal</a:t>
            </a:r>
            <a:endParaRPr lang="en-AU" sz="700" b="1">
              <a:solidFill>
                <a:schemeClr val="bg1"/>
              </a:solidFill>
              <a:latin typeface="+mn-lt"/>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099DEF94-15C9-79AA-6E3A-4970F4394959}"/>
              </a:ext>
            </a:extLst>
          </p:cNvPr>
          <p:cNvSpPr txBox="1"/>
          <p:nvPr/>
        </p:nvSpPr>
        <p:spPr>
          <a:xfrm rot="2046391">
            <a:off x="1275963" y="3155976"/>
            <a:ext cx="1871025" cy="261610"/>
          </a:xfrm>
          <a:prstGeom prst="rect">
            <a:avLst/>
          </a:prstGeom>
          <a:noFill/>
        </p:spPr>
        <p:txBody>
          <a:bodyPr wrap="none" rtlCol="0">
            <a:spAutoFit/>
          </a:bodyPr>
          <a:lstStyle/>
          <a:p>
            <a:r>
              <a:rPr lang="en-AU" sz="1100">
                <a:solidFill>
                  <a:srgbClr val="FF0000"/>
                </a:solidFill>
                <a:latin typeface="+mj-lt"/>
              </a:rPr>
              <a:t>Broad Cu Footwall Zone</a:t>
            </a:r>
            <a:endParaRPr lang="en-US" sz="1100">
              <a:solidFill>
                <a:srgbClr val="FF0000"/>
              </a:solidFill>
              <a:latin typeface="+mj-lt"/>
            </a:endParaRPr>
          </a:p>
        </p:txBody>
      </p:sp>
      <p:sp>
        <p:nvSpPr>
          <p:cNvPr id="25" name="TextBox 24">
            <a:extLst>
              <a:ext uri="{FF2B5EF4-FFF2-40B4-BE49-F238E27FC236}">
                <a16:creationId xmlns:a16="http://schemas.microsoft.com/office/drawing/2014/main" id="{BD1289D2-2664-E29A-E385-B05240565240}"/>
              </a:ext>
            </a:extLst>
          </p:cNvPr>
          <p:cNvSpPr txBox="1"/>
          <p:nvPr/>
        </p:nvSpPr>
        <p:spPr>
          <a:xfrm rot="2046391">
            <a:off x="2263242" y="2149296"/>
            <a:ext cx="2347117" cy="261610"/>
          </a:xfrm>
          <a:prstGeom prst="rect">
            <a:avLst/>
          </a:prstGeom>
          <a:noFill/>
        </p:spPr>
        <p:txBody>
          <a:bodyPr wrap="none" rtlCol="0">
            <a:spAutoFit/>
          </a:bodyPr>
          <a:lstStyle/>
          <a:p>
            <a:r>
              <a:rPr lang="en-AU" sz="1100">
                <a:solidFill>
                  <a:srgbClr val="9B9963"/>
                </a:solidFill>
                <a:latin typeface="+mj-lt"/>
              </a:rPr>
              <a:t>High Grade Cu-Au VMS Zones </a:t>
            </a:r>
            <a:endParaRPr lang="en-US" sz="1100">
              <a:solidFill>
                <a:srgbClr val="9B9963"/>
              </a:solidFill>
              <a:latin typeface="+mj-lt"/>
            </a:endParaRPr>
          </a:p>
        </p:txBody>
      </p:sp>
      <p:cxnSp>
        <p:nvCxnSpPr>
          <p:cNvPr id="34" name="Straight Arrow Connector 33">
            <a:extLst>
              <a:ext uri="{FF2B5EF4-FFF2-40B4-BE49-F238E27FC236}">
                <a16:creationId xmlns:a16="http://schemas.microsoft.com/office/drawing/2014/main" id="{5920EA69-5EC8-9A90-1FBA-56C0EE72DA55}"/>
              </a:ext>
            </a:extLst>
          </p:cNvPr>
          <p:cNvCxnSpPr>
            <a:cxnSpLocks/>
          </p:cNvCxnSpPr>
          <p:nvPr/>
        </p:nvCxnSpPr>
        <p:spPr>
          <a:xfrm>
            <a:off x="950769" y="2230962"/>
            <a:ext cx="4527898" cy="3201641"/>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093206C-AE4C-F44B-277F-29E763ADBAF6}"/>
              </a:ext>
            </a:extLst>
          </p:cNvPr>
          <p:cNvSpPr txBox="1"/>
          <p:nvPr/>
        </p:nvSpPr>
        <p:spPr>
          <a:xfrm rot="2076457">
            <a:off x="1363030" y="2981906"/>
            <a:ext cx="1964558" cy="246221"/>
          </a:xfrm>
          <a:prstGeom prst="rect">
            <a:avLst/>
          </a:prstGeom>
          <a:noFill/>
        </p:spPr>
        <p:txBody>
          <a:bodyPr wrap="square" rtlCol="0">
            <a:spAutoFit/>
          </a:bodyPr>
          <a:lstStyle/>
          <a:p>
            <a:pPr algn="ctr"/>
            <a:r>
              <a:rPr lang="en-AU" sz="1000" b="1">
                <a:solidFill>
                  <a:schemeClr val="bg1"/>
                </a:solidFill>
                <a:latin typeface="+mn-lt"/>
                <a:ea typeface="Calibri" panose="020F0502020204030204" pitchFamily="34" charset="0"/>
                <a:cs typeface="Calibri" panose="020F0502020204030204" pitchFamily="34" charset="0"/>
              </a:rPr>
              <a:t>2.3km of strike, OPEN</a:t>
            </a:r>
          </a:p>
        </p:txBody>
      </p:sp>
      <p:sp>
        <p:nvSpPr>
          <p:cNvPr id="38" name="TextBox 37">
            <a:extLst>
              <a:ext uri="{FF2B5EF4-FFF2-40B4-BE49-F238E27FC236}">
                <a16:creationId xmlns:a16="http://schemas.microsoft.com/office/drawing/2014/main" id="{3480EEA4-313E-F81A-5D68-F6BB8B5E9F61}"/>
              </a:ext>
            </a:extLst>
          </p:cNvPr>
          <p:cNvSpPr txBox="1"/>
          <p:nvPr/>
        </p:nvSpPr>
        <p:spPr>
          <a:xfrm>
            <a:off x="1892292" y="3979899"/>
            <a:ext cx="1648033" cy="600164"/>
          </a:xfrm>
          <a:prstGeom prst="rect">
            <a:avLst/>
          </a:prstGeom>
          <a:noFill/>
        </p:spPr>
        <p:txBody>
          <a:bodyPr wrap="square" rtlCol="0">
            <a:spAutoFit/>
          </a:bodyPr>
          <a:lstStyle/>
          <a:p>
            <a:pPr algn="ctr"/>
            <a:r>
              <a:rPr lang="en-AU" sz="1100" b="1">
                <a:solidFill>
                  <a:schemeClr val="bg1"/>
                </a:solidFill>
                <a:latin typeface="+mn-lt"/>
                <a:ea typeface="Calibri" panose="020F0502020204030204" pitchFamily="34" charset="0"/>
                <a:cs typeface="Calibri" panose="020F0502020204030204" pitchFamily="34" charset="0"/>
              </a:rPr>
              <a:t>+20Mt @ +2% CuEq Inferred Resource Added in 1</a:t>
            </a:r>
            <a:r>
              <a:rPr lang="en-AU" sz="1100" b="1" baseline="30000">
                <a:solidFill>
                  <a:schemeClr val="bg1"/>
                </a:solidFill>
                <a:latin typeface="+mn-lt"/>
                <a:ea typeface="Calibri" panose="020F0502020204030204" pitchFamily="34" charset="0"/>
                <a:cs typeface="Calibri" panose="020F0502020204030204" pitchFamily="34" charset="0"/>
              </a:rPr>
              <a:t>st</a:t>
            </a:r>
            <a:r>
              <a:rPr lang="en-AU" sz="1100" b="1">
                <a:solidFill>
                  <a:schemeClr val="bg1"/>
                </a:solidFill>
                <a:latin typeface="+mn-lt"/>
                <a:ea typeface="Calibri" panose="020F0502020204030204" pitchFamily="34" charset="0"/>
                <a:cs typeface="Calibri" panose="020F0502020204030204" pitchFamily="34" charset="0"/>
              </a:rPr>
              <a:t> year</a:t>
            </a:r>
            <a:endParaRPr lang="en-AU" sz="1000" b="1">
              <a:solidFill>
                <a:schemeClr val="bg1"/>
              </a:solidFill>
              <a:latin typeface="+mn-lt"/>
              <a:ea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3D52E4DF-5294-873F-019F-2C9B4B336375}"/>
              </a:ext>
            </a:extLst>
          </p:cNvPr>
          <p:cNvSpPr txBox="1"/>
          <p:nvPr/>
        </p:nvSpPr>
        <p:spPr>
          <a:xfrm>
            <a:off x="3521169" y="1774021"/>
            <a:ext cx="1780003" cy="577081"/>
          </a:xfrm>
          <a:prstGeom prst="rect">
            <a:avLst/>
          </a:prstGeom>
          <a:noFill/>
        </p:spPr>
        <p:txBody>
          <a:bodyPr wrap="square" rtlCol="0">
            <a:spAutoFit/>
          </a:bodyPr>
          <a:lstStyle/>
          <a:p>
            <a:pPr algn="ctr"/>
            <a:r>
              <a:rPr lang="en-AU" sz="1050" b="1">
                <a:solidFill>
                  <a:schemeClr val="bg1"/>
                </a:solidFill>
                <a:latin typeface="+mn-lt"/>
                <a:ea typeface="Calibri" panose="020F0502020204030204" pitchFamily="34" charset="0"/>
                <a:cs typeface="Calibri" panose="020F0502020204030204" pitchFamily="34" charset="0"/>
              </a:rPr>
              <a:t>Improved Definition to enable inclusion in Feasibility Studies</a:t>
            </a:r>
            <a:endParaRPr lang="en-AU" sz="900" b="1">
              <a:solidFill>
                <a:schemeClr val="bg1"/>
              </a:solidFill>
              <a:latin typeface="+mn-lt"/>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A33E5F14-CD68-B22A-F745-92807FE13AAA}"/>
              </a:ext>
            </a:extLst>
          </p:cNvPr>
          <p:cNvSpPr txBox="1"/>
          <p:nvPr/>
        </p:nvSpPr>
        <p:spPr>
          <a:xfrm>
            <a:off x="5016801" y="3327172"/>
            <a:ext cx="1163505" cy="507831"/>
          </a:xfrm>
          <a:prstGeom prst="rect">
            <a:avLst/>
          </a:prstGeom>
          <a:noFill/>
        </p:spPr>
        <p:txBody>
          <a:bodyPr wrap="square" rtlCol="0">
            <a:spAutoFit/>
          </a:bodyPr>
          <a:lstStyle/>
          <a:p>
            <a:pPr algn="ctr"/>
            <a:r>
              <a:rPr lang="en-AU" sz="900" b="1">
                <a:solidFill>
                  <a:schemeClr val="bg1"/>
                </a:solidFill>
                <a:latin typeface="+mn-lt"/>
                <a:ea typeface="Calibri" panose="020F0502020204030204" pitchFamily="34" charset="0"/>
                <a:cs typeface="Calibri" panose="020F0502020204030204" pitchFamily="34" charset="0"/>
              </a:rPr>
              <a:t>High-Grade VMS Extended &gt;600m to date</a:t>
            </a:r>
            <a:endParaRPr lang="en-AU" sz="700" b="1">
              <a:solidFill>
                <a:schemeClr val="bg1"/>
              </a:solidFill>
              <a:latin typeface="+mn-lt"/>
              <a:ea typeface="Calibri" panose="020F0502020204030204" pitchFamily="34" charset="0"/>
              <a:cs typeface="Calibri" panose="020F0502020204030204" pitchFamily="34" charset="0"/>
            </a:endParaRPr>
          </a:p>
        </p:txBody>
      </p:sp>
      <p:cxnSp>
        <p:nvCxnSpPr>
          <p:cNvPr id="44" name="Straight Arrow Connector 43">
            <a:extLst>
              <a:ext uri="{FF2B5EF4-FFF2-40B4-BE49-F238E27FC236}">
                <a16:creationId xmlns:a16="http://schemas.microsoft.com/office/drawing/2014/main" id="{A4EAF5D7-765B-9075-A6B1-74BABB472830}"/>
              </a:ext>
            </a:extLst>
          </p:cNvPr>
          <p:cNvCxnSpPr>
            <a:cxnSpLocks/>
          </p:cNvCxnSpPr>
          <p:nvPr/>
        </p:nvCxnSpPr>
        <p:spPr>
          <a:xfrm>
            <a:off x="4731759" y="3324096"/>
            <a:ext cx="1108324" cy="924054"/>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7EA2A0-B347-78FF-8951-AF1854ADA74C}"/>
              </a:ext>
            </a:extLst>
          </p:cNvPr>
          <p:cNvCxnSpPr>
            <a:cxnSpLocks/>
          </p:cNvCxnSpPr>
          <p:nvPr/>
        </p:nvCxnSpPr>
        <p:spPr>
          <a:xfrm>
            <a:off x="6016424" y="3376790"/>
            <a:ext cx="390599" cy="1621458"/>
          </a:xfrm>
          <a:prstGeom prst="line">
            <a:avLst/>
          </a:prstGeom>
          <a:ln>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DD3F97E-13C9-A17E-3E4B-FB339B57E11D}"/>
              </a:ext>
            </a:extLst>
          </p:cNvPr>
          <p:cNvSpPr txBox="1"/>
          <p:nvPr/>
        </p:nvSpPr>
        <p:spPr>
          <a:xfrm>
            <a:off x="5285921" y="2925438"/>
            <a:ext cx="1163505" cy="369332"/>
          </a:xfrm>
          <a:prstGeom prst="rect">
            <a:avLst/>
          </a:prstGeom>
          <a:noFill/>
        </p:spPr>
        <p:txBody>
          <a:bodyPr wrap="square" rtlCol="0">
            <a:spAutoFit/>
          </a:bodyPr>
          <a:lstStyle/>
          <a:p>
            <a:pPr algn="ctr"/>
            <a:r>
              <a:rPr lang="en-AU" sz="900" dirty="0">
                <a:solidFill>
                  <a:schemeClr val="bg1"/>
                </a:solidFill>
                <a:latin typeface="+mn-lt"/>
                <a:ea typeface="Calibri" panose="020F0502020204030204" pitchFamily="34" charset="0"/>
                <a:cs typeface="Calibri" panose="020F0502020204030204" pitchFamily="34" charset="0"/>
              </a:rPr>
              <a:t>Step-out drilling underway</a:t>
            </a:r>
            <a:endParaRPr lang="en-AU" sz="700" dirty="0">
              <a:solidFill>
                <a:schemeClr val="bg1"/>
              </a:solidFill>
              <a:latin typeface="+mn-lt"/>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5A2BAB4-EB17-F0E6-BCB9-0DB01B9B41EC}"/>
              </a:ext>
            </a:extLst>
          </p:cNvPr>
          <p:cNvSpPr txBox="1"/>
          <p:nvPr/>
        </p:nvSpPr>
        <p:spPr>
          <a:xfrm>
            <a:off x="3925825" y="764373"/>
            <a:ext cx="2542684" cy="954107"/>
          </a:xfrm>
          <a:prstGeom prst="rect">
            <a:avLst/>
          </a:prstGeom>
          <a:noFill/>
        </p:spPr>
        <p:txBody>
          <a:bodyPr wrap="none" rtlCol="0">
            <a:spAutoFit/>
          </a:bodyPr>
          <a:lstStyle/>
          <a:p>
            <a:pPr algn="ctr"/>
            <a:r>
              <a:rPr lang="en-AU" sz="1600" b="1" dirty="0">
                <a:solidFill>
                  <a:schemeClr val="bg1"/>
                </a:solidFill>
                <a:latin typeface="+mn-lt"/>
                <a:ea typeface="Calibri" panose="020F0502020204030204" pitchFamily="34" charset="0"/>
                <a:cs typeface="Calibri" panose="020F0502020204030204" pitchFamily="34" charset="0"/>
              </a:rPr>
              <a:t>Total Drilling &amp; Mining </a:t>
            </a:r>
          </a:p>
          <a:p>
            <a:pPr algn="ctr"/>
            <a:r>
              <a:rPr lang="en-AU" sz="1200" dirty="0">
                <a:solidFill>
                  <a:schemeClr val="bg1"/>
                </a:solidFill>
                <a:latin typeface="+mn-lt"/>
                <a:ea typeface="Calibri" panose="020F0502020204030204" pitchFamily="34" charset="0"/>
                <a:cs typeface="Calibri" panose="020F0502020204030204" pitchFamily="34" charset="0"/>
              </a:rPr>
              <a:t>(2010 – September 2025)</a:t>
            </a:r>
          </a:p>
          <a:p>
            <a:pPr algn="ctr"/>
            <a:r>
              <a:rPr lang="en-AU" sz="1600" b="1" dirty="0">
                <a:solidFill>
                  <a:schemeClr val="bg1"/>
                </a:solidFill>
                <a:latin typeface="+mn-lt"/>
                <a:ea typeface="Calibri" panose="020F0502020204030204" pitchFamily="34" charset="0"/>
                <a:cs typeface="Calibri" panose="020F0502020204030204" pitchFamily="34" charset="0"/>
              </a:rPr>
              <a:t>318,510m</a:t>
            </a:r>
          </a:p>
          <a:p>
            <a:pPr algn="ctr"/>
            <a:endParaRPr lang="en-AU" sz="1200" dirty="0">
              <a:solidFill>
                <a:schemeClr val="bg1"/>
              </a:solidFill>
              <a:latin typeface="+mn-lt"/>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FCF925AC-4370-03AA-D206-CB92773A5763}"/>
              </a:ext>
            </a:extLst>
          </p:cNvPr>
          <p:cNvSpPr txBox="1"/>
          <p:nvPr/>
        </p:nvSpPr>
        <p:spPr>
          <a:xfrm>
            <a:off x="2092440" y="4689358"/>
            <a:ext cx="1832370" cy="400110"/>
          </a:xfrm>
          <a:prstGeom prst="rect">
            <a:avLst/>
          </a:prstGeom>
          <a:noFill/>
        </p:spPr>
        <p:txBody>
          <a:bodyPr wrap="square" rtlCol="0">
            <a:spAutoFit/>
          </a:bodyPr>
          <a:lstStyle/>
          <a:p>
            <a:pPr algn="ctr"/>
            <a:r>
              <a:rPr lang="en-AU" sz="1000" b="1">
                <a:solidFill>
                  <a:schemeClr val="bg1"/>
                </a:solidFill>
                <a:latin typeface="+mn-lt"/>
                <a:ea typeface="Calibri" panose="020F0502020204030204" pitchFamily="34" charset="0"/>
                <a:cs typeface="Calibri" panose="020F0502020204030204" pitchFamily="34" charset="0"/>
              </a:rPr>
              <a:t>Limit of Oct 2024 50Mt @ 2% CuEq Resource</a:t>
            </a:r>
          </a:p>
        </p:txBody>
      </p:sp>
      <p:cxnSp>
        <p:nvCxnSpPr>
          <p:cNvPr id="21" name="Straight Connector 20">
            <a:extLst>
              <a:ext uri="{FF2B5EF4-FFF2-40B4-BE49-F238E27FC236}">
                <a16:creationId xmlns:a16="http://schemas.microsoft.com/office/drawing/2014/main" id="{B616A05E-552D-54B5-882D-9968BEE72D05}"/>
              </a:ext>
            </a:extLst>
          </p:cNvPr>
          <p:cNvCxnSpPr>
            <a:cxnSpLocks/>
          </p:cNvCxnSpPr>
          <p:nvPr/>
        </p:nvCxnSpPr>
        <p:spPr>
          <a:xfrm flipH="1">
            <a:off x="5197167" y="4187519"/>
            <a:ext cx="440881" cy="736338"/>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635BD19-1509-36D4-302B-423EE116AB05}"/>
              </a:ext>
            </a:extLst>
          </p:cNvPr>
          <p:cNvCxnSpPr>
            <a:cxnSpLocks/>
          </p:cNvCxnSpPr>
          <p:nvPr/>
        </p:nvCxnSpPr>
        <p:spPr>
          <a:xfrm>
            <a:off x="3521169" y="4905466"/>
            <a:ext cx="162504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B62762F-33B6-2D0D-2198-21FE7852421F}"/>
              </a:ext>
            </a:extLst>
          </p:cNvPr>
          <p:cNvCxnSpPr>
            <a:cxnSpLocks/>
          </p:cNvCxnSpPr>
          <p:nvPr/>
        </p:nvCxnSpPr>
        <p:spPr>
          <a:xfrm>
            <a:off x="2686493" y="1580707"/>
            <a:ext cx="2215409" cy="1505892"/>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77196F6A-BBCF-5E3E-81BC-DA76EF87B0E5}"/>
              </a:ext>
            </a:extLst>
          </p:cNvPr>
          <p:cNvSpPr/>
          <p:nvPr/>
        </p:nvSpPr>
        <p:spPr>
          <a:xfrm>
            <a:off x="369540" y="4352571"/>
            <a:ext cx="482874" cy="242249"/>
          </a:xfrm>
          <a:prstGeom prst="rect">
            <a:avLst/>
          </a:prstGeom>
          <a:solidFill>
            <a:srgbClr val="C626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3B4620C-8F44-3B8E-3C3D-1A8CBD8BD37F}"/>
              </a:ext>
            </a:extLst>
          </p:cNvPr>
          <p:cNvSpPr txBox="1"/>
          <p:nvPr/>
        </p:nvSpPr>
        <p:spPr>
          <a:xfrm>
            <a:off x="264642" y="4055851"/>
            <a:ext cx="1244251" cy="338554"/>
          </a:xfrm>
          <a:prstGeom prst="rect">
            <a:avLst/>
          </a:prstGeom>
          <a:noFill/>
        </p:spPr>
        <p:txBody>
          <a:bodyPr wrap="none" rtlCol="0">
            <a:spAutoFit/>
          </a:bodyPr>
          <a:lstStyle/>
          <a:p>
            <a:r>
              <a:rPr lang="en-AU" sz="1600">
                <a:solidFill>
                  <a:schemeClr val="bg1"/>
                </a:solidFill>
                <a:latin typeface="+mn-lt"/>
              </a:rPr>
              <a:t>Cu Assays</a:t>
            </a:r>
            <a:endParaRPr lang="en-US" sz="1600">
              <a:solidFill>
                <a:schemeClr val="bg1"/>
              </a:solidFill>
              <a:latin typeface="+mn-lt"/>
            </a:endParaRPr>
          </a:p>
        </p:txBody>
      </p:sp>
      <p:sp>
        <p:nvSpPr>
          <p:cNvPr id="46" name="TextBox 45">
            <a:extLst>
              <a:ext uri="{FF2B5EF4-FFF2-40B4-BE49-F238E27FC236}">
                <a16:creationId xmlns:a16="http://schemas.microsoft.com/office/drawing/2014/main" id="{2F1C5B7D-B0ED-1946-C11E-C1489E5FA8C6}"/>
              </a:ext>
            </a:extLst>
          </p:cNvPr>
          <p:cNvSpPr txBox="1"/>
          <p:nvPr/>
        </p:nvSpPr>
        <p:spPr>
          <a:xfrm>
            <a:off x="773832" y="4313594"/>
            <a:ext cx="750526" cy="338554"/>
          </a:xfrm>
          <a:prstGeom prst="rect">
            <a:avLst/>
          </a:prstGeom>
          <a:noFill/>
        </p:spPr>
        <p:txBody>
          <a:bodyPr wrap="none" rtlCol="0">
            <a:spAutoFit/>
          </a:bodyPr>
          <a:lstStyle/>
          <a:p>
            <a:r>
              <a:rPr lang="en-AU" sz="1600">
                <a:solidFill>
                  <a:schemeClr val="bg1"/>
                </a:solidFill>
                <a:latin typeface="+mn-lt"/>
              </a:rPr>
              <a:t>&gt;0.5%</a:t>
            </a:r>
            <a:endParaRPr lang="en-US" sz="1600">
              <a:solidFill>
                <a:schemeClr val="bg1"/>
              </a:solidFill>
              <a:latin typeface="+mn-lt"/>
            </a:endParaRPr>
          </a:p>
        </p:txBody>
      </p:sp>
      <p:sp>
        <p:nvSpPr>
          <p:cNvPr id="47" name="TextBox 46">
            <a:extLst>
              <a:ext uri="{FF2B5EF4-FFF2-40B4-BE49-F238E27FC236}">
                <a16:creationId xmlns:a16="http://schemas.microsoft.com/office/drawing/2014/main" id="{504DACEF-5079-AE34-D916-2779B09EE033}"/>
              </a:ext>
            </a:extLst>
          </p:cNvPr>
          <p:cNvSpPr txBox="1"/>
          <p:nvPr/>
        </p:nvSpPr>
        <p:spPr>
          <a:xfrm>
            <a:off x="236377" y="1379814"/>
            <a:ext cx="1163505" cy="461665"/>
          </a:xfrm>
          <a:prstGeom prst="rect">
            <a:avLst/>
          </a:prstGeom>
          <a:noFill/>
        </p:spPr>
        <p:txBody>
          <a:bodyPr wrap="square" rtlCol="0">
            <a:spAutoFit/>
          </a:bodyPr>
          <a:lstStyle/>
          <a:p>
            <a:pPr algn="ctr"/>
            <a:r>
              <a:rPr lang="en-AU" sz="800">
                <a:solidFill>
                  <a:schemeClr val="bg1"/>
                </a:solidFill>
                <a:latin typeface="+mn-lt"/>
                <a:ea typeface="Calibri" panose="020F0502020204030204" pitchFamily="34" charset="0"/>
                <a:cs typeface="Calibri" panose="020F0502020204030204" pitchFamily="34" charset="0"/>
              </a:rPr>
              <a:t>Mineralisation starts 250m below surface</a:t>
            </a:r>
            <a:endParaRPr lang="en-AU" sz="600">
              <a:solidFill>
                <a:schemeClr val="bg1"/>
              </a:solidFill>
              <a:latin typeface="+mn-lt"/>
              <a:ea typeface="Calibri" panose="020F0502020204030204" pitchFamily="34" charset="0"/>
              <a:cs typeface="Calibri" panose="020F0502020204030204" pitchFamily="34" charset="0"/>
            </a:endParaRPr>
          </a:p>
        </p:txBody>
      </p:sp>
      <p:cxnSp>
        <p:nvCxnSpPr>
          <p:cNvPr id="49" name="Straight Arrow Connector 48">
            <a:extLst>
              <a:ext uri="{FF2B5EF4-FFF2-40B4-BE49-F238E27FC236}">
                <a16:creationId xmlns:a16="http://schemas.microsoft.com/office/drawing/2014/main" id="{4C1A786E-DE56-1819-FF19-5200B4890798}"/>
              </a:ext>
            </a:extLst>
          </p:cNvPr>
          <p:cNvCxnSpPr>
            <a:cxnSpLocks/>
          </p:cNvCxnSpPr>
          <p:nvPr/>
        </p:nvCxnSpPr>
        <p:spPr>
          <a:xfrm flipH="1">
            <a:off x="319431" y="4932594"/>
            <a:ext cx="1499084"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FCE95EC-9DED-35F1-4144-967F2B0F431C}"/>
              </a:ext>
            </a:extLst>
          </p:cNvPr>
          <p:cNvSpPr txBox="1"/>
          <p:nvPr/>
        </p:nvSpPr>
        <p:spPr>
          <a:xfrm>
            <a:off x="487221" y="4675481"/>
            <a:ext cx="1163505" cy="230832"/>
          </a:xfrm>
          <a:prstGeom prst="rect">
            <a:avLst/>
          </a:prstGeom>
          <a:noFill/>
        </p:spPr>
        <p:txBody>
          <a:bodyPr wrap="square" rtlCol="0">
            <a:spAutoFit/>
          </a:bodyPr>
          <a:lstStyle/>
          <a:p>
            <a:pPr algn="ctr"/>
            <a:r>
              <a:rPr lang="en-AU" sz="900">
                <a:solidFill>
                  <a:schemeClr val="bg1"/>
                </a:solidFill>
                <a:latin typeface="+mn-lt"/>
                <a:ea typeface="Calibri" panose="020F0502020204030204" pitchFamily="34" charset="0"/>
                <a:cs typeface="Calibri" panose="020F0502020204030204" pitchFamily="34" charset="0"/>
              </a:rPr>
              <a:t>500m</a:t>
            </a:r>
            <a:endParaRPr lang="en-AU" sz="700">
              <a:solidFill>
                <a:schemeClr val="bg1"/>
              </a:solidFill>
              <a:latin typeface="+mn-lt"/>
              <a:ea typeface="Calibri" panose="020F0502020204030204" pitchFamily="34" charset="0"/>
              <a:cs typeface="Calibri" panose="020F0502020204030204" pitchFamily="34" charset="0"/>
            </a:endParaRPr>
          </a:p>
        </p:txBody>
      </p:sp>
      <p:sp>
        <p:nvSpPr>
          <p:cNvPr id="58" name="TextBox 57">
            <a:extLst>
              <a:ext uri="{FF2B5EF4-FFF2-40B4-BE49-F238E27FC236}">
                <a16:creationId xmlns:a16="http://schemas.microsoft.com/office/drawing/2014/main" id="{BC4491E1-1DA3-E464-D4CC-7E48472CC31A}"/>
              </a:ext>
            </a:extLst>
          </p:cNvPr>
          <p:cNvSpPr txBox="1"/>
          <p:nvPr/>
        </p:nvSpPr>
        <p:spPr>
          <a:xfrm>
            <a:off x="6853976" y="3135270"/>
            <a:ext cx="1941557" cy="307777"/>
          </a:xfrm>
          <a:prstGeom prst="rect">
            <a:avLst/>
          </a:prstGeom>
          <a:noFill/>
          <a:ln w="28575">
            <a:solidFill>
              <a:schemeClr val="accent6">
                <a:lumMod val="50000"/>
              </a:schemeClr>
            </a:solidFill>
          </a:ln>
          <a:effectLst>
            <a:glow rad="38100">
              <a:schemeClr val="accent5">
                <a:alpha val="60000"/>
              </a:schemeClr>
            </a:glow>
          </a:effectLst>
        </p:spPr>
        <p:txBody>
          <a:bodyPr wrap="none" rtlCol="0">
            <a:spAutoFit/>
          </a:bodyPr>
          <a:lstStyle/>
          <a:p>
            <a:r>
              <a:rPr lang="en-AU" b="1">
                <a:solidFill>
                  <a:srgbClr val="FF0000"/>
                </a:solidFill>
                <a:latin typeface="+mn-lt"/>
              </a:rPr>
              <a:t>12.4m @ 6.8% CuEq</a:t>
            </a:r>
            <a:endParaRPr lang="en-US" b="1">
              <a:solidFill>
                <a:srgbClr val="FF0000"/>
              </a:solidFill>
              <a:latin typeface="+mn-lt"/>
            </a:endParaRPr>
          </a:p>
        </p:txBody>
      </p:sp>
      <p:cxnSp>
        <p:nvCxnSpPr>
          <p:cNvPr id="60" name="Straight Arrow Connector 59">
            <a:extLst>
              <a:ext uri="{FF2B5EF4-FFF2-40B4-BE49-F238E27FC236}">
                <a16:creationId xmlns:a16="http://schemas.microsoft.com/office/drawing/2014/main" id="{059AB495-1281-722E-48E8-64DC3E58C83B}"/>
              </a:ext>
            </a:extLst>
          </p:cNvPr>
          <p:cNvCxnSpPr>
            <a:cxnSpLocks/>
            <a:stCxn id="58" idx="1"/>
            <a:endCxn id="28" idx="7"/>
          </p:cNvCxnSpPr>
          <p:nvPr/>
        </p:nvCxnSpPr>
        <p:spPr>
          <a:xfrm flipH="1">
            <a:off x="5867656" y="3289159"/>
            <a:ext cx="986320" cy="1176519"/>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88DE4D26-3F1B-B0A3-CD89-0735D003F2AF}"/>
              </a:ext>
            </a:extLst>
          </p:cNvPr>
          <p:cNvSpPr txBox="1"/>
          <p:nvPr/>
        </p:nvSpPr>
        <p:spPr>
          <a:xfrm>
            <a:off x="6855578" y="2407172"/>
            <a:ext cx="1939955" cy="307777"/>
          </a:xfrm>
          <a:prstGeom prst="rect">
            <a:avLst/>
          </a:prstGeom>
          <a:noFill/>
          <a:ln w="28575">
            <a:solidFill>
              <a:schemeClr val="accent6">
                <a:lumMod val="50000"/>
              </a:schemeClr>
            </a:solidFill>
          </a:ln>
          <a:effectLst>
            <a:glow rad="38100">
              <a:schemeClr val="accent5">
                <a:alpha val="60000"/>
              </a:schemeClr>
            </a:glow>
          </a:effectLst>
        </p:spPr>
        <p:txBody>
          <a:bodyPr wrap="none" rtlCol="0">
            <a:spAutoFit/>
          </a:bodyPr>
          <a:lstStyle/>
          <a:p>
            <a:r>
              <a:rPr lang="en-AU" b="1" dirty="0">
                <a:solidFill>
                  <a:srgbClr val="FF0000"/>
                </a:solidFill>
                <a:latin typeface="+mn-lt"/>
              </a:rPr>
              <a:t>25.8m @ 5.1% CuEq</a:t>
            </a:r>
            <a:endParaRPr lang="en-US" b="1" dirty="0">
              <a:solidFill>
                <a:srgbClr val="FF0000"/>
              </a:solidFill>
              <a:latin typeface="+mn-lt"/>
            </a:endParaRPr>
          </a:p>
        </p:txBody>
      </p:sp>
      <p:cxnSp>
        <p:nvCxnSpPr>
          <p:cNvPr id="63" name="Straight Arrow Connector 62">
            <a:extLst>
              <a:ext uri="{FF2B5EF4-FFF2-40B4-BE49-F238E27FC236}">
                <a16:creationId xmlns:a16="http://schemas.microsoft.com/office/drawing/2014/main" id="{DC79378F-70F6-36F9-C08E-B496581EB240}"/>
              </a:ext>
            </a:extLst>
          </p:cNvPr>
          <p:cNvCxnSpPr>
            <a:cxnSpLocks/>
            <a:stCxn id="61" idx="1"/>
          </p:cNvCxnSpPr>
          <p:nvPr/>
        </p:nvCxnSpPr>
        <p:spPr>
          <a:xfrm flipH="1">
            <a:off x="5784429" y="2561061"/>
            <a:ext cx="1071149" cy="1815019"/>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4CD7278-891D-0504-B4B4-BD08E2456F58}"/>
              </a:ext>
            </a:extLst>
          </p:cNvPr>
          <p:cNvSpPr txBox="1"/>
          <p:nvPr/>
        </p:nvSpPr>
        <p:spPr>
          <a:xfrm>
            <a:off x="6741756" y="1746620"/>
            <a:ext cx="2480700" cy="523220"/>
          </a:xfrm>
          <a:prstGeom prst="rect">
            <a:avLst/>
          </a:prstGeom>
          <a:noFill/>
        </p:spPr>
        <p:txBody>
          <a:bodyPr wrap="square" rtlCol="0">
            <a:spAutoFit/>
          </a:bodyPr>
          <a:lstStyle/>
          <a:p>
            <a:r>
              <a:rPr lang="en-AU" b="1" dirty="0">
                <a:latin typeface="+mn-lt"/>
              </a:rPr>
              <a:t>INTERSECTIONS OUTSIDE </a:t>
            </a:r>
          </a:p>
          <a:p>
            <a:r>
              <a:rPr lang="en-AU" b="1" dirty="0">
                <a:latin typeface="+mn-lt"/>
              </a:rPr>
              <a:t>OF 60Mt RESOURCE</a:t>
            </a:r>
            <a:endParaRPr lang="en-US" b="1" dirty="0">
              <a:latin typeface="+mn-lt"/>
            </a:endParaRPr>
          </a:p>
        </p:txBody>
      </p:sp>
      <p:sp>
        <p:nvSpPr>
          <p:cNvPr id="23" name="Oval 22">
            <a:extLst>
              <a:ext uri="{FF2B5EF4-FFF2-40B4-BE49-F238E27FC236}">
                <a16:creationId xmlns:a16="http://schemas.microsoft.com/office/drawing/2014/main" id="{CAFBC05A-CEB6-0F59-2894-25C5FF76652D}"/>
              </a:ext>
            </a:extLst>
          </p:cNvPr>
          <p:cNvSpPr/>
          <p:nvPr/>
        </p:nvSpPr>
        <p:spPr>
          <a:xfrm>
            <a:off x="5620820" y="4342855"/>
            <a:ext cx="126000" cy="126000"/>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E3E9429-AA81-F14F-EC2F-386A83DEAFB6}"/>
              </a:ext>
            </a:extLst>
          </p:cNvPr>
          <p:cNvSpPr/>
          <p:nvPr/>
        </p:nvSpPr>
        <p:spPr>
          <a:xfrm>
            <a:off x="5760108" y="4447226"/>
            <a:ext cx="126000" cy="126000"/>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15536A8-D460-8EF1-94F9-494CA4A801C6}"/>
              </a:ext>
            </a:extLst>
          </p:cNvPr>
          <p:cNvSpPr txBox="1"/>
          <p:nvPr/>
        </p:nvSpPr>
        <p:spPr>
          <a:xfrm>
            <a:off x="6648046" y="3974660"/>
            <a:ext cx="2480700" cy="945131"/>
          </a:xfrm>
          <a:prstGeom prst="rect">
            <a:avLst/>
          </a:prstGeom>
          <a:noFill/>
        </p:spPr>
        <p:txBody>
          <a:bodyPr wrap="square">
            <a:spAutoFit/>
          </a:bodyPr>
          <a:lstStyle/>
          <a:p>
            <a:pPr marL="171450" marR="68580" lvl="0" indent="-171450">
              <a:lnSpc>
                <a:spcPct val="107000"/>
              </a:lnSpc>
              <a:spcAft>
                <a:spcPts val="800"/>
              </a:spcAft>
              <a:buClr>
                <a:srgbClr val="EEC600"/>
              </a:buClr>
              <a:buFont typeface="Arial" panose="020B0604020202020204" pitchFamily="34" charset="0"/>
              <a:buChar char="•"/>
            </a:pPr>
            <a:r>
              <a:rPr kumimoji="0" lang="en-AU" altLang="zh-CN" sz="1200" b="1" i="0" u="none" strike="noStrike" cap="none" normalizeH="0" baseline="0" dirty="0">
                <a:ln>
                  <a:noFill/>
                </a:ln>
                <a:solidFill>
                  <a:schemeClr val="tx1"/>
                </a:solidFill>
                <a:effectLst/>
                <a:latin typeface="+mn-lt"/>
                <a:ea typeface="DengXian Light" panose="02010600030101010101" pitchFamily="2" charset="-122"/>
                <a:cs typeface="Poppins" panose="00000500000000000000" pitchFamily="2" charset="0"/>
              </a:rPr>
              <a:t>An additional 100,000m of underground drilling planned in 2025-2026</a:t>
            </a:r>
            <a:endParaRPr lang="en-AU" altLang="zh-CN" sz="1000" dirty="0">
              <a:solidFill>
                <a:schemeClr val="tx1"/>
              </a:solidFill>
              <a:latin typeface="+mn-lt"/>
              <a:ea typeface="DengXian Light" panose="02010600030101010101" pitchFamily="2" charset="-122"/>
              <a:cs typeface="Poppins" panose="00000500000000000000" pitchFamily="2" charset="0"/>
            </a:endParaRPr>
          </a:p>
          <a:p>
            <a:pPr marL="171450" marR="68580" lvl="0" indent="-171450">
              <a:lnSpc>
                <a:spcPct val="107000"/>
              </a:lnSpc>
              <a:spcAft>
                <a:spcPts val="800"/>
              </a:spcAft>
              <a:buClr>
                <a:srgbClr val="EEC600"/>
              </a:buClr>
              <a:buFont typeface="Arial" panose="020B0604020202020204" pitchFamily="34" charset="0"/>
              <a:buChar char="•"/>
            </a:pPr>
            <a:endParaRPr lang="en-AU" sz="1000" kern="100" dirty="0">
              <a:effectLst/>
              <a:latin typeface="Calibri" panose="020F0502020204030204" pitchFamily="34" charset="0"/>
              <a:ea typeface="DengXian" panose="02010600030101010101" pitchFamily="2" charset="-122"/>
              <a:cs typeface="Cordia New" panose="020B0304020202020204" pitchFamily="34" charset="-34"/>
            </a:endParaRPr>
          </a:p>
        </p:txBody>
      </p:sp>
    </p:spTree>
    <p:extLst>
      <p:ext uri="{BB962C8B-B14F-4D97-AF65-F5344CB8AC3E}">
        <p14:creationId xmlns:p14="http://schemas.microsoft.com/office/powerpoint/2010/main" val="3882679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CE96CFF0-1819-B3CA-2500-F6DC0B4E5C7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05AD86-3005-3F8B-BC3C-B26537AE8E3D}"/>
              </a:ext>
            </a:extLst>
          </p:cNvPr>
          <p:cNvSpPr/>
          <p:nvPr/>
        </p:nvSpPr>
        <p:spPr>
          <a:xfrm>
            <a:off x="134911" y="4539343"/>
            <a:ext cx="974361" cy="517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descr="A map of mining operations&#10;&#10;AI-generated content may be incorrect.">
            <a:extLst>
              <a:ext uri="{FF2B5EF4-FFF2-40B4-BE49-F238E27FC236}">
                <a16:creationId xmlns:a16="http://schemas.microsoft.com/office/drawing/2014/main" id="{E2715252-EA17-801D-6752-ECA41A4F678B}"/>
              </a:ext>
            </a:extLst>
          </p:cNvPr>
          <p:cNvPicPr>
            <a:picLocks noChangeAspect="1"/>
          </p:cNvPicPr>
          <p:nvPr/>
        </p:nvPicPr>
        <p:blipFill rotWithShape="1">
          <a:blip r:embed="rId3">
            <a:extLst>
              <a:ext uri="{28A0092B-C50C-407E-A947-70E740481C1C}">
                <a14:useLocalDpi xmlns:a14="http://schemas.microsoft.com/office/drawing/2010/main" val="0"/>
              </a:ext>
            </a:extLst>
          </a:blip>
          <a:srcRect l="9816" t="2201" r="12463" b="3644"/>
          <a:stretch/>
        </p:blipFill>
        <p:spPr bwMode="auto">
          <a:xfrm>
            <a:off x="3308923" y="993913"/>
            <a:ext cx="5613571" cy="3825764"/>
          </a:xfrm>
          <a:prstGeom prst="rect">
            <a:avLst/>
          </a:prstGeom>
          <a:ln>
            <a:solidFill>
              <a:schemeClr val="accent1"/>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E17E460-84F6-7F78-F825-9F8167545040}"/>
              </a:ext>
            </a:extLst>
          </p:cNvPr>
          <p:cNvSpPr txBox="1"/>
          <p:nvPr/>
        </p:nvSpPr>
        <p:spPr>
          <a:xfrm>
            <a:off x="177246" y="1167217"/>
            <a:ext cx="3045611" cy="3829510"/>
          </a:xfrm>
          <a:prstGeom prst="rect">
            <a:avLst/>
          </a:prstGeom>
          <a:noFill/>
        </p:spPr>
        <p:txBody>
          <a:bodyPr wrap="square">
            <a:spAutoFit/>
          </a:bodyPr>
          <a:lstStyle/>
          <a:p>
            <a:pPr marL="171450" marR="68580" lvl="0" indent="-171450">
              <a:lnSpc>
                <a:spcPct val="107000"/>
              </a:lnSpc>
              <a:spcAft>
                <a:spcPts val="800"/>
              </a:spcAft>
              <a:buClr>
                <a:srgbClr val="EEC600"/>
              </a:buClr>
              <a:buFont typeface="Arial" panose="020B0604020202020204" pitchFamily="34" charset="0"/>
              <a:buChar char="•"/>
            </a:pPr>
            <a:r>
              <a:rPr kumimoji="0" lang="en-AU" altLang="zh-CN" sz="12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Multiple high priority regional targets to be drill tested </a:t>
            </a:r>
            <a:r>
              <a:rPr lang="en-AU" altLang="zh-CN" sz="1200" b="1">
                <a:solidFill>
                  <a:schemeClr val="tx1"/>
                </a:solidFill>
                <a:latin typeface="+mn-lt"/>
                <a:ea typeface="DengXian Light" panose="02010600030101010101" pitchFamily="2" charset="-122"/>
                <a:cs typeface="Poppins" panose="00000500000000000000" pitchFamily="2" charset="0"/>
              </a:rPr>
              <a:t>over coming weeks through 2025</a:t>
            </a:r>
          </a:p>
          <a:p>
            <a:pPr marL="171450" marR="68580" lvl="0" indent="-171450">
              <a:lnSpc>
                <a:spcPct val="107000"/>
              </a:lnSpc>
              <a:spcAft>
                <a:spcPts val="800"/>
              </a:spcAft>
              <a:buClr>
                <a:srgbClr val="EEC600"/>
              </a:buClr>
              <a:buFont typeface="Arial" panose="020B0604020202020204" pitchFamily="34" charset="0"/>
              <a:buChar char="•"/>
            </a:pPr>
            <a:r>
              <a:rPr kumimoji="0" lang="en-AU" altLang="zh-CN" sz="12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Rambler Main Mine d</a:t>
            </a:r>
            <a:r>
              <a:rPr lang="en-AU" altLang="zh-CN" sz="1200" b="1">
                <a:solidFill>
                  <a:schemeClr val="tx1"/>
                </a:solidFill>
                <a:latin typeface="+mn-lt"/>
                <a:ea typeface="DengXian Light" panose="02010600030101010101" pitchFamily="2" charset="-122"/>
                <a:cs typeface="Poppins" panose="00000500000000000000" pitchFamily="2" charset="0"/>
              </a:rPr>
              <a:t>rill results show s</a:t>
            </a:r>
            <a:r>
              <a:rPr kumimoji="0" lang="en-AU" altLang="zh-CN" sz="12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imilar style mineralisation to adjacent Ming Mine</a:t>
            </a:r>
          </a:p>
          <a:p>
            <a:pPr marL="171450" marR="68580" lvl="0" indent="-171450">
              <a:lnSpc>
                <a:spcPct val="107000"/>
              </a:lnSpc>
              <a:spcAft>
                <a:spcPts val="800"/>
              </a:spcAft>
              <a:buClr>
                <a:srgbClr val="EEC600"/>
              </a:buClr>
              <a:buFont typeface="Arial" panose="020B0604020202020204" pitchFamily="34" charset="0"/>
              <a:buChar char="•"/>
            </a:pPr>
            <a:r>
              <a:rPr lang="en-AU" altLang="zh-CN" sz="1200" b="1">
                <a:solidFill>
                  <a:schemeClr val="tx1"/>
                </a:solidFill>
                <a:latin typeface="+mn-lt"/>
                <a:ea typeface="DengXian Light" panose="02010600030101010101" pitchFamily="2" charset="-122"/>
                <a:cs typeface="Poppins" panose="00000500000000000000" pitchFamily="2" charset="0"/>
              </a:rPr>
              <a:t>All targets are shallow (</a:t>
            </a:r>
            <a:r>
              <a:rPr lang="en-AU" sz="1200" b="1" i="1" kern="100">
                <a:effectLst/>
                <a:latin typeface="+mn-lt"/>
                <a:ea typeface="DengXian" panose="02010600030101010101" pitchFamily="2" charset="-122"/>
                <a:cs typeface="Times New Roman" panose="02020603050405020304" pitchFamily="18" charset="0"/>
              </a:rPr>
              <a:t>~</a:t>
            </a:r>
            <a:r>
              <a:rPr lang="en-AU" altLang="zh-CN" sz="1200" b="1">
                <a:solidFill>
                  <a:schemeClr val="tx1"/>
                </a:solidFill>
                <a:latin typeface="+mn-lt"/>
                <a:ea typeface="DengXian Light" panose="02010600030101010101" pitchFamily="2" charset="-122"/>
                <a:cs typeface="Poppins" panose="00000500000000000000" pitchFamily="2" charset="0"/>
              </a:rPr>
              <a:t>200m depth) and OPEN</a:t>
            </a:r>
          </a:p>
          <a:p>
            <a:pPr marL="171450" marR="68580" lvl="0" indent="-171450">
              <a:lnSpc>
                <a:spcPct val="107000"/>
              </a:lnSpc>
              <a:spcAft>
                <a:spcPts val="800"/>
              </a:spcAft>
              <a:buClr>
                <a:srgbClr val="EEC600"/>
              </a:buClr>
              <a:buFont typeface="Arial" panose="020B0604020202020204" pitchFamily="34" charset="0"/>
              <a:buChar char="•"/>
            </a:pPr>
            <a:r>
              <a:rPr kumimoji="0" lang="en-AU" altLang="zh-CN" sz="12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Significant </a:t>
            </a:r>
            <a:r>
              <a:rPr lang="en-AU" altLang="zh-CN" sz="1200" b="1">
                <a:solidFill>
                  <a:schemeClr val="tx1"/>
                </a:solidFill>
                <a:latin typeface="+mn-lt"/>
                <a:ea typeface="DengXian Light" panose="02010600030101010101" pitchFamily="2" charset="-122"/>
                <a:cs typeface="Poppins" panose="00000500000000000000" pitchFamily="2" charset="0"/>
              </a:rPr>
              <a:t>G</a:t>
            </a:r>
            <a:r>
              <a:rPr kumimoji="0" lang="en-AU" altLang="zh-CN" sz="12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old as well as Copper and Zinc</a:t>
            </a:r>
          </a:p>
          <a:p>
            <a:pPr marL="171450" marR="68580" lvl="0" indent="-171450">
              <a:lnSpc>
                <a:spcPct val="107000"/>
              </a:lnSpc>
              <a:spcAft>
                <a:spcPts val="800"/>
              </a:spcAft>
              <a:buClr>
                <a:srgbClr val="EEC600"/>
              </a:buClr>
              <a:buFont typeface="Arial" panose="020B0604020202020204" pitchFamily="34" charset="0"/>
              <a:buChar char="•"/>
            </a:pPr>
            <a:r>
              <a:rPr lang="en-AU" altLang="zh-CN" sz="1200" b="1">
                <a:solidFill>
                  <a:schemeClr val="tx1"/>
                </a:solidFill>
                <a:latin typeface="+mn-lt"/>
                <a:ea typeface="DengXian Light" panose="02010600030101010101" pitchFamily="2" charset="-122"/>
                <a:cs typeface="Poppins" panose="00000500000000000000" pitchFamily="2" charset="0"/>
              </a:rPr>
              <a:t>Further drilling underway</a:t>
            </a:r>
            <a:endParaRPr kumimoji="0" lang="en-AU" altLang="zh-CN" sz="1200" b="0" i="0" u="none" strike="noStrike" cap="none" normalizeH="0" baseline="0">
              <a:ln>
                <a:noFill/>
              </a:ln>
              <a:solidFill>
                <a:schemeClr val="tx1"/>
              </a:solidFill>
              <a:effectLst/>
              <a:latin typeface="+mn-lt"/>
            </a:endParaRPr>
          </a:p>
          <a:p>
            <a:pPr marL="171450" marR="68580" lvl="0" indent="-171450">
              <a:lnSpc>
                <a:spcPct val="107000"/>
              </a:lnSpc>
              <a:spcAft>
                <a:spcPts val="800"/>
              </a:spcAft>
              <a:buClr>
                <a:srgbClr val="EEC600"/>
              </a:buClr>
              <a:buFont typeface="Arial" panose="020B0604020202020204" pitchFamily="34" charset="0"/>
              <a:buChar char="•"/>
            </a:pPr>
            <a:r>
              <a:rPr lang="en-AU" altLang="zh-CN" sz="1200" b="1">
                <a:solidFill>
                  <a:schemeClr val="tx1"/>
                </a:solidFill>
                <a:latin typeface="+mn-lt"/>
                <a:ea typeface="DengXian Light" panose="02010600030101010101" pitchFamily="2" charset="-122"/>
                <a:cs typeface="Poppins" panose="00000500000000000000" pitchFamily="2" charset="0"/>
              </a:rPr>
              <a:t>Rambler and East Mines are only  2km from the Ming Mine; Easy trucking to future mine infrastructure </a:t>
            </a:r>
          </a:p>
          <a:p>
            <a:pPr marL="171450" marR="68580" lvl="0" indent="-171450">
              <a:lnSpc>
                <a:spcPct val="107000"/>
              </a:lnSpc>
              <a:spcAft>
                <a:spcPts val="800"/>
              </a:spcAft>
              <a:buClr>
                <a:srgbClr val="EEC600"/>
              </a:buClr>
              <a:buFont typeface="Arial" panose="020B0604020202020204" pitchFamily="34" charset="0"/>
              <a:buChar char="•"/>
            </a:pPr>
            <a:endParaRPr lang="en-AU" sz="1000" kern="100">
              <a:effectLst/>
              <a:latin typeface="Calibri" panose="020F0502020204030204" pitchFamily="34" charset="0"/>
              <a:ea typeface="DengXian" panose="02010600030101010101" pitchFamily="2" charset="-122"/>
              <a:cs typeface="Cordia New" panose="020B0304020202020204" pitchFamily="34" charset="-34"/>
            </a:endParaRPr>
          </a:p>
        </p:txBody>
      </p:sp>
      <p:sp>
        <p:nvSpPr>
          <p:cNvPr id="6" name="TextBox 5">
            <a:extLst>
              <a:ext uri="{FF2B5EF4-FFF2-40B4-BE49-F238E27FC236}">
                <a16:creationId xmlns:a16="http://schemas.microsoft.com/office/drawing/2014/main" id="{0E294A21-44D5-F2EA-A32C-C8A873FB2A92}"/>
              </a:ext>
            </a:extLst>
          </p:cNvPr>
          <p:cNvSpPr txBox="1"/>
          <p:nvPr/>
        </p:nvSpPr>
        <p:spPr>
          <a:xfrm>
            <a:off x="230400" y="180000"/>
            <a:ext cx="8521200" cy="50040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zh-CN" sz="2000" b="1" i="0" u="none" strike="noStrike" cap="none" normalizeH="0" baseline="0">
                <a:ln>
                  <a:noFill/>
                </a:ln>
                <a:solidFill>
                  <a:schemeClr val="tx1"/>
                </a:solidFill>
                <a:effectLst/>
                <a:latin typeface="Poppins" panose="00000500000000000000" pitchFamily="2" charset="0"/>
                <a:ea typeface="DengXian Light" panose="02010600030101010101" pitchFamily="2" charset="-122"/>
                <a:cs typeface="Poppins" panose="00000500000000000000" pitchFamily="2" charset="0"/>
              </a:rPr>
              <a:t>Multiple Targets Adjacent to Copper &amp; Gold Ming Mine</a:t>
            </a:r>
          </a:p>
        </p:txBody>
      </p:sp>
      <p:sp>
        <p:nvSpPr>
          <p:cNvPr id="3" name="Slide Number Placeholder 2">
            <a:extLst>
              <a:ext uri="{FF2B5EF4-FFF2-40B4-BE49-F238E27FC236}">
                <a16:creationId xmlns:a16="http://schemas.microsoft.com/office/drawing/2014/main" id="{E15CA8CA-B8EB-ACF6-E7B6-AF2B113FF01B}"/>
              </a:ext>
            </a:extLst>
          </p:cNvPr>
          <p:cNvSpPr>
            <a:spLocks noGrp="1"/>
          </p:cNvSpPr>
          <p:nvPr>
            <p:ph type="sldNum" idx="12"/>
          </p:nvPr>
        </p:nvSpPr>
        <p:spPr>
          <a:xfrm>
            <a:off x="8485097" y="4774897"/>
            <a:ext cx="548700" cy="393600"/>
          </a:xfrm>
        </p:spPr>
        <p:txBody>
          <a:bodyPr/>
          <a:lstStyle/>
          <a:p>
            <a:fld id="{00000000-1234-1234-1234-123412341234}" type="slidenum">
              <a:rPr lang="en" smtClean="0"/>
              <a:pPr/>
              <a:t>19</a:t>
            </a:fld>
            <a:endParaRPr lang="en"/>
          </a:p>
        </p:txBody>
      </p:sp>
      <p:sp>
        <p:nvSpPr>
          <p:cNvPr id="8" name="TextBox 7">
            <a:extLst>
              <a:ext uri="{FF2B5EF4-FFF2-40B4-BE49-F238E27FC236}">
                <a16:creationId xmlns:a16="http://schemas.microsoft.com/office/drawing/2014/main" id="{7B893B55-75CA-BFEB-DD7A-ED1C48BAD3C8}"/>
              </a:ext>
            </a:extLst>
          </p:cNvPr>
          <p:cNvSpPr txBox="1"/>
          <p:nvPr/>
        </p:nvSpPr>
        <p:spPr>
          <a:xfrm>
            <a:off x="230288" y="648000"/>
            <a:ext cx="8913712" cy="338554"/>
          </a:xfrm>
          <a:prstGeom prst="rect">
            <a:avLst/>
          </a:prstGeom>
          <a:noFill/>
        </p:spPr>
        <p:txBody>
          <a:bodyPr wrap="square">
            <a:spAutoFit/>
          </a:bodyPr>
          <a:lstStyle/>
          <a:p>
            <a:pPr lvl="0" eaLnBrk="0" fontAlgn="base" hangingPunct="0">
              <a:spcBef>
                <a:spcPct val="0"/>
              </a:spcBef>
              <a:spcAft>
                <a:spcPct val="0"/>
              </a:spcAft>
              <a:buClrTx/>
            </a:pPr>
            <a:r>
              <a:rPr lang="en-AU" altLang="zh-CN" sz="1600" b="1">
                <a:solidFill>
                  <a:schemeClr val="tx1"/>
                </a:solidFill>
                <a:latin typeface="Poppins" panose="00000500000000000000" pitchFamily="2" charset="0"/>
                <a:ea typeface="DengXian Light" panose="02010600030101010101" pitchFamily="2" charset="-122"/>
                <a:cs typeface="Poppins" panose="00000500000000000000" pitchFamily="2" charset="0"/>
              </a:rPr>
              <a:t>Potential for another Ming………?</a:t>
            </a:r>
            <a:endParaRPr lang="en-AU" altLang="zh-CN" sz="1600">
              <a:solidFill>
                <a:schemeClr val="tx1"/>
              </a:solidFill>
            </a:endParaRPr>
          </a:p>
        </p:txBody>
      </p:sp>
    </p:spTree>
    <p:extLst>
      <p:ext uri="{BB962C8B-B14F-4D97-AF65-F5344CB8AC3E}">
        <p14:creationId xmlns:p14="http://schemas.microsoft.com/office/powerpoint/2010/main" val="2692962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p13">
            <a:extLst>
              <a:ext uri="{FF2B5EF4-FFF2-40B4-BE49-F238E27FC236}">
                <a16:creationId xmlns:a16="http://schemas.microsoft.com/office/drawing/2014/main" id="{DCB3062A-EA1B-52A0-6746-D4962399804C}"/>
              </a:ext>
            </a:extLst>
          </p:cNvPr>
          <p:cNvSpPr txBox="1"/>
          <p:nvPr/>
        </p:nvSpPr>
        <p:spPr>
          <a:xfrm>
            <a:off x="134910" y="342985"/>
            <a:ext cx="8874179" cy="528782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300"/>
              </a:spcBef>
              <a:buClrTx/>
              <a:buSzTx/>
              <a:buFont typeface="Arial" panose="020B0604020202020204" pitchFamily="34" charset="0"/>
              <a:buNone/>
              <a:tabLst/>
              <a:defRPr/>
            </a:pPr>
            <a:r>
              <a:rPr kumimoji="0" lang="en-AU" sz="1050" b="1" i="0" u="none" strike="noStrike" kern="1200" cap="none" spc="0" normalizeH="0" baseline="0" noProof="0">
                <a:ln>
                  <a:noFill/>
                </a:ln>
                <a:solidFill>
                  <a:schemeClr val="tx1"/>
                </a:solidFill>
                <a:effectLst/>
                <a:uLnTx/>
                <a:uFillTx/>
                <a:latin typeface="+mj-lt"/>
                <a:ea typeface="Calibri"/>
                <a:cs typeface="Calibri"/>
              </a:rPr>
              <a:t>DISCLAIMER, COMPLIANCE &amp; CAUTIONARY STATEMENTS</a:t>
            </a:r>
          </a:p>
          <a:p>
            <a:pPr>
              <a:spcBef>
                <a:spcPts val="300"/>
              </a:spcBef>
              <a:spcAft>
                <a:spcPts val="300"/>
              </a:spcAft>
            </a:pPr>
            <a:r>
              <a:rPr lang="en-US" sz="650" kern="100">
                <a:effectLst/>
                <a:latin typeface="+mn-lt"/>
                <a:ea typeface="Aptos" panose="020B0004020202020204" pitchFamily="34" charset="0"/>
                <a:cs typeface="Times New Roman" panose="02020603050405020304" pitchFamily="18" charset="0"/>
              </a:rPr>
              <a:t>This presentation has been prepared by FireFly Metals Ltd (</a:t>
            </a:r>
            <a:r>
              <a:rPr lang="en-US" sz="650" b="1" kern="100">
                <a:effectLst/>
                <a:latin typeface="+mn-lt"/>
                <a:ea typeface="Aptos" panose="020B0004020202020204" pitchFamily="34" charset="0"/>
                <a:cs typeface="Times New Roman" panose="02020603050405020304" pitchFamily="18" charset="0"/>
              </a:rPr>
              <a:t>Company</a:t>
            </a:r>
            <a:r>
              <a:rPr lang="en-US" sz="650" kern="100">
                <a:effectLst/>
                <a:latin typeface="+mn-lt"/>
                <a:ea typeface="Aptos" panose="020B0004020202020204" pitchFamily="34" charset="0"/>
                <a:cs typeface="Times New Roman" panose="02020603050405020304" pitchFamily="18" charset="0"/>
              </a:rPr>
              <a:t>) based on information from its own and third party sources. No party other than the Company has </a:t>
            </a:r>
            <a:r>
              <a:rPr lang="en-US" sz="650" kern="100" err="1">
                <a:effectLst/>
                <a:latin typeface="+mn-lt"/>
                <a:ea typeface="Aptos" panose="020B0004020202020204" pitchFamily="34" charset="0"/>
                <a:cs typeface="Times New Roman" panose="02020603050405020304" pitchFamily="18" charset="0"/>
              </a:rPr>
              <a:t>authorised</a:t>
            </a:r>
            <a:r>
              <a:rPr lang="en-US" sz="650" kern="100">
                <a:effectLst/>
                <a:latin typeface="+mn-lt"/>
                <a:ea typeface="Aptos" panose="020B0004020202020204" pitchFamily="34" charset="0"/>
                <a:cs typeface="Times New Roman" panose="02020603050405020304" pitchFamily="18" charset="0"/>
              </a:rPr>
              <a:t> or caused the issue, </a:t>
            </a:r>
            <a:r>
              <a:rPr lang="en-US" sz="650" kern="100" err="1">
                <a:effectLst/>
                <a:latin typeface="+mn-lt"/>
                <a:ea typeface="Aptos" panose="020B0004020202020204" pitchFamily="34" charset="0"/>
                <a:cs typeface="Times New Roman" panose="02020603050405020304" pitchFamily="18" charset="0"/>
              </a:rPr>
              <a:t>lodgement</a:t>
            </a:r>
            <a:r>
              <a:rPr lang="en-US" sz="650" kern="100">
                <a:effectLst/>
                <a:latin typeface="+mn-lt"/>
                <a:ea typeface="Aptos" panose="020B0004020202020204" pitchFamily="34" charset="0"/>
                <a:cs typeface="Times New Roman" panose="02020603050405020304" pitchFamily="18" charset="0"/>
              </a:rPr>
              <a:t>, submission, dispatch or provision of this presentation, or takes any responsibility for, or makes or purports to make any statements, representations or undertakings in this presentation. </a:t>
            </a:r>
            <a:endParaRPr lang="en-AU" sz="650" kern="100">
              <a:effectLst/>
              <a:latin typeface="+mn-lt"/>
              <a:ea typeface="Aptos" panose="020B0004020202020204" pitchFamily="34" charset="0"/>
              <a:cs typeface="Times New Roman" panose="02020603050405020304" pitchFamily="18" charset="0"/>
            </a:endParaRPr>
          </a:p>
          <a:p>
            <a:pPr>
              <a:spcBef>
                <a:spcPts val="300"/>
              </a:spcBef>
              <a:spcAft>
                <a:spcPts val="300"/>
              </a:spcAft>
            </a:pPr>
            <a:r>
              <a:rPr lang="en-US" sz="650" kern="100">
                <a:effectLst/>
                <a:latin typeface="+mn-lt"/>
                <a:ea typeface="Aptos" panose="020B0004020202020204" pitchFamily="34" charset="0"/>
                <a:cs typeface="Times New Roman" panose="02020603050405020304" pitchFamily="18" charset="0"/>
              </a:rPr>
              <a:t>To the maximum extent permitted by law, the Company and its related bodies corporate, and their respective directors, officers, employees, agents and advisers: </a:t>
            </a:r>
            <a:endParaRPr lang="en-AU" sz="650" kern="100">
              <a:effectLst/>
              <a:latin typeface="+mn-lt"/>
              <a:ea typeface="Aptos" panose="020B0004020202020204" pitchFamily="34" charset="0"/>
              <a:cs typeface="Times New Roman" panose="02020603050405020304" pitchFamily="18" charset="0"/>
            </a:endParaRPr>
          </a:p>
          <a:p>
            <a:pPr>
              <a:spcBef>
                <a:spcPts val="300"/>
              </a:spcBef>
              <a:spcAft>
                <a:spcPts val="300"/>
              </a:spcAft>
            </a:pPr>
            <a:r>
              <a:rPr lang="en-US" sz="650" kern="100">
                <a:effectLst/>
                <a:latin typeface="+mn-lt"/>
                <a:ea typeface="Aptos" panose="020B0004020202020204" pitchFamily="34" charset="0"/>
                <a:cs typeface="Times New Roman" panose="02020603050405020304" pitchFamily="18" charset="0"/>
              </a:rPr>
              <a:t>(</a:t>
            </a:r>
            <a:r>
              <a:rPr lang="en-US" sz="650" kern="100" err="1">
                <a:effectLst/>
                <a:latin typeface="+mn-lt"/>
                <a:ea typeface="Aptos" panose="020B0004020202020204" pitchFamily="34" charset="0"/>
                <a:cs typeface="Times New Roman" panose="02020603050405020304" pitchFamily="18" charset="0"/>
              </a:rPr>
              <a:t>i</a:t>
            </a:r>
            <a:r>
              <a:rPr lang="en-US" sz="650" kern="100">
                <a:effectLst/>
                <a:latin typeface="+mn-lt"/>
                <a:ea typeface="Aptos" panose="020B0004020202020204" pitchFamily="34" charset="0"/>
                <a:cs typeface="Times New Roman" panose="02020603050405020304" pitchFamily="18" charset="0"/>
              </a:rPr>
              <a:t>) disclaim all responsibility and liability (including, without limitation, any liability arising from fault, negligence or negligent misstatement) for any expenses, losses, damages or costs incurred by you (including consequential or contingent loss or damage) arising from this presentation or reliance on anything contained in or omitted from it or otherwise arising in connection with this presentation, including any errors or omissions however caused, lack of accuracy, completeness, currency or reliability, or any reliance you or any other person may place on this presentation or its accuracy, completeness, currency or reliability; </a:t>
            </a:r>
            <a:endParaRPr lang="en-AU" sz="650" kern="100">
              <a:effectLst/>
              <a:latin typeface="+mn-lt"/>
              <a:ea typeface="Aptos" panose="020B0004020202020204" pitchFamily="34" charset="0"/>
              <a:cs typeface="Times New Roman" panose="02020603050405020304" pitchFamily="18" charset="0"/>
            </a:endParaRPr>
          </a:p>
          <a:p>
            <a:pPr>
              <a:spcBef>
                <a:spcPts val="300"/>
              </a:spcBef>
              <a:spcAft>
                <a:spcPts val="300"/>
              </a:spcAft>
            </a:pPr>
            <a:r>
              <a:rPr lang="en-US" sz="650" kern="100">
                <a:effectLst/>
                <a:latin typeface="+mn-lt"/>
                <a:ea typeface="Aptos" panose="020B0004020202020204" pitchFamily="34" charset="0"/>
                <a:cs typeface="Times New Roman" panose="02020603050405020304" pitchFamily="18" charset="0"/>
              </a:rPr>
              <a:t>(ii) disclaim any obligations or undertaking to release any updates or revision to the information in this presentation to reflect any change in expectations or assumptions; and </a:t>
            </a:r>
            <a:endParaRPr lang="en-AU" sz="650" kern="100">
              <a:effectLst/>
              <a:latin typeface="+mn-lt"/>
              <a:ea typeface="Aptos" panose="020B0004020202020204" pitchFamily="34" charset="0"/>
              <a:cs typeface="Times New Roman" panose="02020603050405020304" pitchFamily="18" charset="0"/>
            </a:endParaRPr>
          </a:p>
          <a:p>
            <a:pPr>
              <a:spcBef>
                <a:spcPts val="300"/>
              </a:spcBef>
              <a:spcAft>
                <a:spcPts val="300"/>
              </a:spcAft>
            </a:pPr>
            <a:r>
              <a:rPr lang="en-US" sz="650" kern="100">
                <a:effectLst/>
                <a:latin typeface="+mn-lt"/>
                <a:ea typeface="Aptos" panose="020B0004020202020204" pitchFamily="34" charset="0"/>
                <a:cs typeface="Times New Roman" panose="02020603050405020304" pitchFamily="18" charset="0"/>
              </a:rPr>
              <a:t>(iii) do not make any representation or warranty, express or implied, as to the accuracy, reliability, completeness of the information in this presentation or that this presentation contains all material information about the Company, or that a prospective investor or purchaser may require in evaluating a possible investment in the Company or acquisition of shares in the Company (</a:t>
            </a:r>
            <a:r>
              <a:rPr lang="en-US" sz="650" b="1" kern="100">
                <a:effectLst/>
                <a:latin typeface="+mn-lt"/>
                <a:ea typeface="Aptos" panose="020B0004020202020204" pitchFamily="34" charset="0"/>
                <a:cs typeface="Times New Roman" panose="02020603050405020304" pitchFamily="18" charset="0"/>
              </a:rPr>
              <a:t>Shares</a:t>
            </a:r>
            <a:r>
              <a:rPr lang="en-US" sz="650" kern="100">
                <a:effectLst/>
                <a:latin typeface="+mn-lt"/>
                <a:ea typeface="Aptos" panose="020B0004020202020204" pitchFamily="34" charset="0"/>
                <a:cs typeface="Times New Roman" panose="02020603050405020304" pitchFamily="18" charset="0"/>
              </a:rPr>
              <a:t>), or likelihood of fulfilment of any Forward-looking Statement (defined below) or any event or results expressed or implied in any Forward-looking Statement.</a:t>
            </a:r>
            <a:endParaRPr lang="en-AU" sz="650" kern="10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300"/>
              </a:spcBef>
              <a:buClrTx/>
              <a:buSzTx/>
              <a:buFont typeface="Arial" panose="020B0604020202020204" pitchFamily="34" charset="0"/>
              <a:buNone/>
              <a:tabLst/>
              <a:defRPr/>
            </a:pPr>
            <a:r>
              <a:rPr kumimoji="0" lang="en-US" sz="650" b="1" i="0" u="none" strike="noStrike" kern="1200" cap="none" spc="0" normalizeH="0" baseline="0" noProof="0">
                <a:ln>
                  <a:noFill/>
                </a:ln>
                <a:solidFill>
                  <a:schemeClr val="tx1"/>
                </a:solidFill>
                <a:effectLst/>
                <a:uLnTx/>
                <a:uFillTx/>
                <a:latin typeface="+mn-lt"/>
                <a:ea typeface="Calibri"/>
                <a:cs typeface="Calibri"/>
              </a:rPr>
              <a:t>NO </a:t>
            </a:r>
            <a:r>
              <a:rPr lang="en-US" sz="650" b="1" kern="1200">
                <a:solidFill>
                  <a:schemeClr val="tx1"/>
                </a:solidFill>
                <a:latin typeface="+mn-lt"/>
                <a:ea typeface="Calibri"/>
                <a:cs typeface="Calibri"/>
              </a:rPr>
              <a:t>NEW</a:t>
            </a:r>
            <a:r>
              <a:rPr kumimoji="0" lang="en-US" sz="650" b="1" i="0" u="none" strike="noStrike" kern="1200" cap="none" spc="0" normalizeH="0" baseline="0" noProof="0">
                <a:ln>
                  <a:noFill/>
                </a:ln>
                <a:solidFill>
                  <a:schemeClr val="tx1"/>
                </a:solidFill>
                <a:effectLst/>
                <a:uLnTx/>
                <a:uFillTx/>
                <a:latin typeface="+mn-lt"/>
                <a:ea typeface="Calibri"/>
                <a:cs typeface="Calibri"/>
              </a:rPr>
              <a:t> INFORMATION OR DATA – GREEN BAY </a:t>
            </a:r>
            <a:r>
              <a:rPr lang="en-US" sz="650" b="1" kern="1200">
                <a:solidFill>
                  <a:schemeClr val="tx1"/>
                </a:solidFill>
                <a:latin typeface="+mn-lt"/>
                <a:ea typeface="Calibri"/>
                <a:cs typeface="Calibri"/>
              </a:rPr>
              <a:t>AND </a:t>
            </a:r>
            <a:r>
              <a:rPr kumimoji="0" lang="en-US" sz="650" b="1" i="0" u="none" strike="noStrike" kern="1200" cap="none" spc="0" normalizeH="0" baseline="0" noProof="0">
                <a:ln>
                  <a:noFill/>
                </a:ln>
                <a:solidFill>
                  <a:schemeClr val="tx1"/>
                </a:solidFill>
                <a:effectLst/>
                <a:uLnTx/>
                <a:uFillTx/>
                <a:latin typeface="+mn-lt"/>
                <a:ea typeface="Calibri"/>
                <a:cs typeface="Calibri"/>
              </a:rPr>
              <a:t>PICKLE CROW PROJECT</a:t>
            </a:r>
            <a:r>
              <a:rPr lang="en-US" sz="650" b="1" kern="1200">
                <a:solidFill>
                  <a:schemeClr val="tx1"/>
                </a:solidFill>
                <a:latin typeface="+mn-lt"/>
                <a:ea typeface="Calibri"/>
                <a:cs typeface="Calibri"/>
              </a:rPr>
              <a:t>S</a:t>
            </a:r>
            <a:endParaRPr lang="en-US" sz="650" b="1" i="0" u="none" strike="noStrike" kern="1200" cap="none" spc="0" normalizeH="0" baseline="0" noProof="0">
              <a:ln>
                <a:noFill/>
              </a:ln>
              <a:solidFill>
                <a:schemeClr val="tx1"/>
              </a:solidFill>
              <a:effectLst/>
              <a:uLnTx/>
              <a:uFillTx/>
              <a:latin typeface="+mn-lt"/>
              <a:ea typeface="Calibri"/>
              <a:cs typeface="Calibri"/>
            </a:endParaRPr>
          </a:p>
          <a:p>
            <a:pPr>
              <a:spcBef>
                <a:spcPts val="300"/>
              </a:spcBef>
              <a:spcAft>
                <a:spcPts val="300"/>
              </a:spcAft>
            </a:pPr>
            <a:r>
              <a:rPr lang="en-US" sz="650" kern="100">
                <a:effectLst/>
                <a:latin typeface="+mn-lt"/>
                <a:ea typeface="Aptos" panose="020B0004020202020204" pitchFamily="34" charset="0"/>
                <a:cs typeface="Times New Roman" panose="02020603050405020304" pitchFamily="18" charset="0"/>
              </a:rPr>
              <a:t>This presentation contains references to the Mineral Resource Estimate at the Green Bay Project which have been extracted from the Company’s ASX announcement dated 29 October 2024, titled “Resource increases 42% to 1.2Mt of contained metal at 2% Copper Eq". Refer to Appendix 1 for a full break-down of the Green Bay Mineral Resource Estimate. Also refer to the Technical Reports for the Ming Copper Gold Mine and Little Deer Copper Project available on SEDAR+. </a:t>
            </a:r>
            <a:endParaRPr lang="en-AU" sz="650" kern="100">
              <a:effectLst/>
              <a:latin typeface="+mn-lt"/>
              <a:ea typeface="Aptos" panose="020B0004020202020204" pitchFamily="34" charset="0"/>
              <a:cs typeface="Times New Roman" panose="02020603050405020304" pitchFamily="18" charset="0"/>
            </a:endParaRPr>
          </a:p>
          <a:p>
            <a:pPr>
              <a:spcBef>
                <a:spcPts val="300"/>
              </a:spcBef>
              <a:spcAft>
                <a:spcPts val="300"/>
              </a:spcAft>
            </a:pPr>
            <a:r>
              <a:rPr lang="en-US" sz="650" kern="100">
                <a:effectLst/>
                <a:latin typeface="+mn-lt"/>
                <a:ea typeface="Aptos" panose="020B0004020202020204" pitchFamily="34" charset="0"/>
                <a:cs typeface="Times New Roman" panose="02020603050405020304" pitchFamily="18" charset="0"/>
              </a:rPr>
              <a:t>This presentation also contains references to the Inferred Mineral Resource Estimate at the Pickle Crow Project (currently 11.9Mt at 7.2g/t for 2.8Moz gold) which have been extracted from the Company’s ASX announcement dated 4 May 2023, titled "High-Grade Inferred Gold Resource Grows to 2.8Moz at 7.2g/t". </a:t>
            </a:r>
            <a:endParaRPr lang="en-AU" sz="650" kern="100">
              <a:effectLst/>
              <a:latin typeface="+mn-lt"/>
              <a:ea typeface="Aptos" panose="020B0004020202020204" pitchFamily="34" charset="0"/>
              <a:cs typeface="Times New Roman" panose="02020603050405020304" pitchFamily="18" charset="0"/>
            </a:endParaRPr>
          </a:p>
          <a:p>
            <a:pPr>
              <a:spcBef>
                <a:spcPts val="300"/>
              </a:spcBef>
              <a:spcAft>
                <a:spcPts val="300"/>
              </a:spcAft>
            </a:pPr>
            <a:r>
              <a:rPr lang="en-US" sz="650" kern="100">
                <a:effectLst/>
                <a:latin typeface="+mn-lt"/>
                <a:ea typeface="Aptos" panose="020B0004020202020204" pitchFamily="34" charset="0"/>
                <a:cs typeface="Times New Roman" panose="02020603050405020304" pitchFamily="18" charset="0"/>
              </a:rPr>
              <a:t>Metal equivalents for the Mineral Resource Estimate </a:t>
            </a:r>
            <a:r>
              <a:rPr lang="en-US" sz="650" kern="100" err="1">
                <a:effectLst/>
                <a:latin typeface="+mn-lt"/>
                <a:ea typeface="Aptos" panose="020B0004020202020204" pitchFamily="34" charset="0"/>
                <a:cs typeface="Times New Roman" panose="02020603050405020304" pitchFamily="18" charset="0"/>
              </a:rPr>
              <a:t>mineralisation</a:t>
            </a:r>
            <a:r>
              <a:rPr lang="en-US" sz="650" kern="100">
                <a:effectLst/>
                <a:latin typeface="+mn-lt"/>
                <a:ea typeface="Aptos" panose="020B0004020202020204" pitchFamily="34" charset="0"/>
                <a:cs typeface="Times New Roman" panose="02020603050405020304" pitchFamily="18" charset="0"/>
              </a:rPr>
              <a:t> at the Green Bay Project have been calculated at a copper price of US$8,750/t, gold price of US$2,500/oz and silver price of US$25/oz. Individual Resource grades for the metals are set out at Appendix 1 of this presentation. Copper equivalent was calculated based on the formula </a:t>
            </a:r>
            <a:r>
              <a:rPr lang="en-US" sz="650" kern="100" err="1">
                <a:effectLst/>
                <a:latin typeface="+mn-lt"/>
                <a:ea typeface="Aptos" panose="020B0004020202020204" pitchFamily="34" charset="0"/>
                <a:cs typeface="Times New Roman" panose="02020603050405020304" pitchFamily="18" charset="0"/>
              </a:rPr>
              <a:t>CuEq</a:t>
            </a:r>
            <a:r>
              <a:rPr lang="en-US" sz="650" kern="100">
                <a:effectLst/>
                <a:latin typeface="+mn-lt"/>
                <a:ea typeface="Aptos" panose="020B0004020202020204" pitchFamily="34" charset="0"/>
                <a:cs typeface="Times New Roman" panose="02020603050405020304" pitchFamily="18" charset="0"/>
              </a:rPr>
              <a:t>(%) = Cu(%) + (Au(g/t) x 0.82190) + (Ag(g/t) x 0.00822).  Metallurgical factors have been applied to the metal equivalent calculation.  Copper recovery used was 95%. Historical production at the Ming Mine has a documented copper recovery of ~96%. Precious metal metallurgical recovery was assumed at 85% on the basis of historical recoveries achieved at the Ming Mine in addition to historical metallurgical test work to increase precious metal recoveries. </a:t>
            </a:r>
            <a:endParaRPr lang="en-AU" sz="650" kern="100">
              <a:effectLst/>
              <a:latin typeface="+mn-lt"/>
              <a:ea typeface="Aptos" panose="020B0004020202020204" pitchFamily="34" charset="0"/>
              <a:cs typeface="Times New Roman" panose="02020603050405020304" pitchFamily="18" charset="0"/>
            </a:endParaRPr>
          </a:p>
          <a:p>
            <a:pPr>
              <a:spcBef>
                <a:spcPts val="300"/>
              </a:spcBef>
              <a:spcAft>
                <a:spcPts val="300"/>
              </a:spcAft>
            </a:pPr>
            <a:r>
              <a:rPr lang="en-US" sz="650" kern="100">
                <a:effectLst/>
                <a:latin typeface="+mn-lt"/>
                <a:ea typeface="Aptos" panose="020B0004020202020204" pitchFamily="34" charset="0"/>
                <a:cs typeface="Times New Roman" panose="02020603050405020304" pitchFamily="18" charset="0"/>
              </a:rPr>
              <a:t>Metal equivalents for drilling and exploration results have been calculated at a copper price of US$8,750/t, gold price of US$2,500/oz, silver price of US$25/oz and zinc price of US$2,500/t. Individual grades for the metals are set out at Appendix 1 of this presentation. Metallurgical factors have been applied to the metal equivalent calculation.  Copper recovery used was 95%. Historical production at the Ming Mine has a documented copper recovery of ~96%. Precious metal metallurgical recovery was assumed at 85% based on historical recoveries achieved at the Ming Mine in addition to historical metallurgical test work to increase recoveries. Zinc recovery is applied at 50% based on historical processing and potential upgrades to the mineral processing facility.  Copper equivalent was calculated based on the formula </a:t>
            </a:r>
            <a:r>
              <a:rPr lang="en-US" sz="650" kern="100" err="1">
                <a:effectLst/>
                <a:latin typeface="+mn-lt"/>
                <a:ea typeface="Aptos" panose="020B0004020202020204" pitchFamily="34" charset="0"/>
                <a:cs typeface="Times New Roman" panose="02020603050405020304" pitchFamily="18" charset="0"/>
              </a:rPr>
              <a:t>CuEq</a:t>
            </a:r>
            <a:r>
              <a:rPr lang="en-US" sz="650" kern="100">
                <a:effectLst/>
                <a:latin typeface="+mn-lt"/>
                <a:ea typeface="Aptos" panose="020B0004020202020204" pitchFamily="34" charset="0"/>
                <a:cs typeface="Times New Roman" panose="02020603050405020304" pitchFamily="18" charset="0"/>
              </a:rPr>
              <a:t>(%) = Cu(%) + (Au(g/t) x 0.82190) + (Ag(g/t) x 0.00822) + (Zn(%) x 0.15038). </a:t>
            </a:r>
            <a:endParaRPr lang="en-AU" sz="650" kern="100">
              <a:effectLst/>
              <a:latin typeface="+mn-lt"/>
              <a:ea typeface="Aptos" panose="020B0004020202020204" pitchFamily="34" charset="0"/>
              <a:cs typeface="Times New Roman" panose="02020603050405020304" pitchFamily="18" charset="0"/>
            </a:endParaRPr>
          </a:p>
          <a:p>
            <a:pPr>
              <a:spcBef>
                <a:spcPts val="300"/>
              </a:spcBef>
              <a:spcAft>
                <a:spcPts val="300"/>
              </a:spcAft>
            </a:pPr>
            <a:r>
              <a:rPr lang="en-US" sz="650" kern="100">
                <a:effectLst/>
                <a:latin typeface="+mn-lt"/>
                <a:ea typeface="Aptos" panose="020B0004020202020204" pitchFamily="34" charset="0"/>
                <a:cs typeface="Times New Roman" panose="02020603050405020304" pitchFamily="18" charset="0"/>
              </a:rPr>
              <a:t>In the opinion of the Company, all elements included in the metal equivalent calculations have a reasonable potential to be sold and recovered based on current market conditions, metallurgical test work, and the Company’s operational experience. </a:t>
            </a:r>
            <a:endParaRPr lang="en-AU" sz="650" kern="100">
              <a:effectLst/>
              <a:latin typeface="+mn-lt"/>
              <a:ea typeface="Aptos" panose="020B0004020202020204" pitchFamily="34" charset="0"/>
              <a:cs typeface="Times New Roman" panose="02020603050405020304" pitchFamily="18" charset="0"/>
            </a:endParaRPr>
          </a:p>
          <a:p>
            <a:pPr>
              <a:spcBef>
                <a:spcPts val="300"/>
              </a:spcBef>
              <a:spcAft>
                <a:spcPts val="300"/>
              </a:spcAft>
            </a:pPr>
            <a:r>
              <a:rPr lang="en-US" sz="650" kern="100">
                <a:effectLst/>
                <a:latin typeface="+mn-lt"/>
                <a:ea typeface="Aptos" panose="020B0004020202020204" pitchFamily="34" charset="0"/>
                <a:cs typeface="Times New Roman" panose="02020603050405020304" pitchFamily="18" charset="0"/>
              </a:rPr>
              <a:t>This presentation also contains references to certain Exploration Results that were first reported in accordance with ASX Listing Rule 5.7 in the Company's announcements of 28/01/2020, 26/03/2020, 01/09/2020, 11/11/2020, 19/01/2021, 7/04/2021, 16/06/2021, 15/07/2021, 2/08/2021, 5/10/2021, 2/12/2021, 18/1/2022, 3/5/2022, 23/6/2022, 22/11/2022, 24/1/2023, 31/8/2023, 11/12/2023, 16/1/2024, 4/3/2024, 21/3/2024, 29/4/2024, 19/06/2024, 22/08/2024, 3/09/2024, 16/09/2024, 3/10/2024, 29/10/2024, 10/12/2024, 12/02/2025, </a:t>
            </a:r>
            <a:r>
              <a:rPr lang="en-US" sz="650" kern="100">
                <a:ea typeface="Aptos" panose="020B0004020202020204" pitchFamily="34" charset="0"/>
                <a:cs typeface="Times New Roman" panose="02020603050405020304" pitchFamily="18" charset="0"/>
              </a:rPr>
              <a:t>25/3/2025, 7/05/2025, 15/05/2025, 17/07/2025 and 24/07/2025. </a:t>
            </a:r>
            <a:r>
              <a:rPr lang="en-US" sz="650" kern="100">
                <a:effectLst/>
                <a:latin typeface="+mn-lt"/>
                <a:ea typeface="Aptos" panose="020B0004020202020204" pitchFamily="34" charset="0"/>
                <a:cs typeface="Times New Roman" panose="02020603050405020304" pitchFamily="18" charset="0"/>
              </a:rPr>
              <a:t> </a:t>
            </a:r>
            <a:endParaRPr lang="en-AU" sz="650" kern="100">
              <a:effectLst/>
              <a:latin typeface="+mn-lt"/>
              <a:ea typeface="Aptos" panose="020B0004020202020204" pitchFamily="34" charset="0"/>
              <a:cs typeface="Times New Roman" panose="02020603050405020304" pitchFamily="18" charset="0"/>
            </a:endParaRPr>
          </a:p>
          <a:p>
            <a:pPr>
              <a:spcBef>
                <a:spcPts val="300"/>
              </a:spcBef>
              <a:spcAft>
                <a:spcPts val="300"/>
              </a:spcAft>
            </a:pPr>
            <a:r>
              <a:rPr lang="en-US" sz="650" kern="100">
                <a:effectLst/>
                <a:latin typeface="+mn-lt"/>
                <a:ea typeface="Aptos" panose="020B0004020202020204" pitchFamily="34" charset="0"/>
                <a:cs typeface="Times New Roman" panose="02020603050405020304" pitchFamily="18" charset="0"/>
              </a:rPr>
              <a:t>The Company confirms that it is not aware of any new information or data that materially affects the information included in the original announcements and that, in the case of Mineral Resources, all material assumptions and technical parameters underpinning the mineral resource estimates in the original announcements continue to apply and have not materially changed. The Company confirms that the form and context in which the Competent Persons’ findings are presented have not been materially modified from the original market announcements.</a:t>
            </a:r>
            <a:endParaRPr lang="en-AU" sz="650" kern="100">
              <a:effectLst/>
              <a:latin typeface="+mn-lt"/>
              <a:ea typeface="Aptos" panose="020B0004020202020204" pitchFamily="34" charset="0"/>
              <a:cs typeface="Times New Roman" panose="02020603050405020304" pitchFamily="18" charset="0"/>
            </a:endParaRPr>
          </a:p>
          <a:p>
            <a:pPr>
              <a:spcBef>
                <a:spcPts val="300"/>
              </a:spcBef>
              <a:spcAft>
                <a:spcPts val="300"/>
              </a:spcAft>
            </a:pPr>
            <a:r>
              <a:rPr lang="en-US" sz="650" kern="100">
                <a:effectLst/>
                <a:latin typeface="+mn-lt"/>
                <a:ea typeface="Aptos" panose="020B0004020202020204" pitchFamily="34" charset="0"/>
                <a:cs typeface="Times New Roman" panose="02020603050405020304" pitchFamily="18" charset="0"/>
              </a:rPr>
              <a:t>The Company has made reference to historic drilling and exploration results from a variety of exploration companies over the past 60 years that had previously explored its Projects. References to previous announcements should be read in conjunction with this presentation. </a:t>
            </a:r>
            <a:endParaRPr lang="en-AU" sz="650" kern="100">
              <a:effectLst/>
              <a:latin typeface="+mn-lt"/>
              <a:ea typeface="Aptos" panose="020B0004020202020204" pitchFamily="34" charset="0"/>
              <a:cs typeface="Times New Roman" panose="02020603050405020304" pitchFamily="18" charset="0"/>
            </a:endParaRPr>
          </a:p>
          <a:p>
            <a:pPr defTabSz="1219170">
              <a:spcBef>
                <a:spcPts val="400"/>
              </a:spcBef>
              <a:spcAft>
                <a:spcPts val="400"/>
              </a:spcAft>
              <a:defRPr/>
            </a:pPr>
            <a:endParaRPr lang="en-US" sz="650">
              <a:latin typeface="Poppins" panose="00000500000000000000" pitchFamily="2" charset="0"/>
              <a:ea typeface="Calibri"/>
              <a:cs typeface="Poppins" panose="00000500000000000000" pitchFamily="2" charset="0"/>
            </a:endParaRPr>
          </a:p>
        </p:txBody>
      </p:sp>
      <p:sp>
        <p:nvSpPr>
          <p:cNvPr id="2" name="Slide Number Placeholder 1">
            <a:extLst>
              <a:ext uri="{FF2B5EF4-FFF2-40B4-BE49-F238E27FC236}">
                <a16:creationId xmlns:a16="http://schemas.microsoft.com/office/drawing/2014/main" id="{E30F8833-F506-35D4-4337-4FC23D91D20C}"/>
              </a:ext>
            </a:extLst>
          </p:cNvPr>
          <p:cNvSpPr>
            <a:spLocks noGrp="1"/>
          </p:cNvSpPr>
          <p:nvPr>
            <p:ph type="sldNum" idx="12"/>
          </p:nvPr>
        </p:nvSpPr>
        <p:spPr/>
        <p:txBody>
          <a:bodyPr/>
          <a:lstStyle/>
          <a:p>
            <a:fld id="{00000000-1234-1234-1234-123412341234}" type="slidenum">
              <a:rPr lang="en" smtClean="0"/>
              <a:pPr/>
              <a:t>2</a:t>
            </a:fld>
            <a:endParaRPr lang="en"/>
          </a:p>
        </p:txBody>
      </p:sp>
      <p:sp>
        <p:nvSpPr>
          <p:cNvPr id="3" name="TextBox 2">
            <a:extLst>
              <a:ext uri="{FF2B5EF4-FFF2-40B4-BE49-F238E27FC236}">
                <a16:creationId xmlns:a16="http://schemas.microsoft.com/office/drawing/2014/main" id="{7662B2F0-EEA0-2122-DF93-B08BA1E27256}"/>
              </a:ext>
            </a:extLst>
          </p:cNvPr>
          <p:cNvSpPr txBox="1"/>
          <p:nvPr/>
        </p:nvSpPr>
        <p:spPr>
          <a:xfrm>
            <a:off x="50400" y="86683"/>
            <a:ext cx="7480434" cy="260071"/>
          </a:xfrm>
          <a:prstGeom prst="rect">
            <a:avLst/>
          </a:prstGeom>
          <a:noFill/>
        </p:spPr>
        <p:txBody>
          <a:bodyPr wrap="square">
            <a:spAutoFit/>
          </a:bodyPr>
          <a:lstStyle/>
          <a:p>
            <a:pPr marL="0" marR="0" lvl="0" indent="0" algn="l" defTabSz="914400" rtl="0" eaLnBrk="1" fontAlgn="auto" latinLnBrk="0" hangingPunct="1">
              <a:lnSpc>
                <a:spcPct val="90000"/>
              </a:lnSpc>
              <a:spcBef>
                <a:spcPts val="200"/>
              </a:spcBef>
              <a:spcAft>
                <a:spcPts val="0"/>
              </a:spcAft>
              <a:buClrTx/>
              <a:buSzTx/>
              <a:buFont typeface="Arial" panose="020B0604020202020204" pitchFamily="34" charset="0"/>
              <a:buNone/>
              <a:tabLst/>
              <a:defRPr/>
            </a:pPr>
            <a:r>
              <a:rPr kumimoji="0" lang="en-US" sz="1200" b="1" i="1" u="none" strike="noStrike" kern="1200" cap="none" spc="0" normalizeH="0" baseline="0" noProof="0">
                <a:ln>
                  <a:noFill/>
                </a:ln>
                <a:solidFill>
                  <a:schemeClr val="tx1"/>
                </a:solidFill>
                <a:effectLst/>
                <a:uLnTx/>
                <a:uFillTx/>
                <a:latin typeface="+mj-lt"/>
                <a:ea typeface="Calibri" panose="020F0502020204030204" pitchFamily="34" charset="0"/>
                <a:cs typeface="Calibri" panose="020F0502020204030204" pitchFamily="34" charset="0"/>
              </a:rPr>
              <a:t>Not for release to US wire services or distribution in the United States</a:t>
            </a:r>
            <a:endParaRPr kumimoji="0" lang="en-AU" sz="1200" b="1" i="1" u="none" strike="noStrike" kern="1200" cap="none" spc="0" normalizeH="0" baseline="0" noProof="0">
              <a:ln>
                <a:noFill/>
              </a:ln>
              <a:solidFill>
                <a:schemeClr val="tx1"/>
              </a:solidFill>
              <a:effectLst/>
              <a:uLnTx/>
              <a:uFillTx/>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236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9C17B08A-D9A6-EA67-0841-C4E71CEEEC2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4F344CF-2B22-8656-4CCA-3CFC6DAE6195}"/>
              </a:ext>
            </a:extLst>
          </p:cNvPr>
          <p:cNvSpPr/>
          <p:nvPr/>
        </p:nvSpPr>
        <p:spPr>
          <a:xfrm>
            <a:off x="134911" y="4539343"/>
            <a:ext cx="974361" cy="517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CA77CD8D-5AC8-F38A-2C65-D4629CF5A081}"/>
              </a:ext>
            </a:extLst>
          </p:cNvPr>
          <p:cNvSpPr txBox="1"/>
          <p:nvPr/>
        </p:nvSpPr>
        <p:spPr>
          <a:xfrm>
            <a:off x="230400" y="180000"/>
            <a:ext cx="8521200" cy="50040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zh-CN" sz="2000" b="1" i="0" u="none" strike="noStrike" cap="none" normalizeH="0" baseline="0">
                <a:ln>
                  <a:noFill/>
                </a:ln>
                <a:solidFill>
                  <a:schemeClr val="tx1"/>
                </a:solidFill>
                <a:effectLst/>
                <a:latin typeface="Poppins" panose="00000500000000000000" pitchFamily="2" charset="0"/>
                <a:ea typeface="DengXian Light" panose="02010600030101010101" pitchFamily="2" charset="-122"/>
                <a:cs typeface="Poppins" panose="00000500000000000000" pitchFamily="2" charset="0"/>
              </a:rPr>
              <a:t>Initial Regional Drilling Intercepts High Grade Cu &amp; Au</a:t>
            </a:r>
            <a:r>
              <a:rPr kumimoji="0" lang="en-AU" altLang="zh-CN" sz="1800" b="1" i="0" u="none" strike="noStrike" cap="none" normalizeH="0" baseline="0">
                <a:ln>
                  <a:noFill/>
                </a:ln>
                <a:solidFill>
                  <a:schemeClr val="tx1"/>
                </a:solidFill>
                <a:effectLst/>
                <a:latin typeface="Poppins" panose="00000500000000000000" pitchFamily="2" charset="0"/>
                <a:ea typeface="DengXian Light" panose="02010600030101010101" pitchFamily="2" charset="-122"/>
                <a:cs typeface="Poppins" panose="00000500000000000000" pitchFamily="2" charset="0"/>
              </a:rPr>
              <a:t> </a:t>
            </a:r>
          </a:p>
        </p:txBody>
      </p:sp>
      <p:sp>
        <p:nvSpPr>
          <p:cNvPr id="7" name="TextBox 6">
            <a:extLst>
              <a:ext uri="{FF2B5EF4-FFF2-40B4-BE49-F238E27FC236}">
                <a16:creationId xmlns:a16="http://schemas.microsoft.com/office/drawing/2014/main" id="{E4273C9B-E808-DBA8-8308-6759A7BEB3EE}"/>
              </a:ext>
            </a:extLst>
          </p:cNvPr>
          <p:cNvSpPr txBox="1"/>
          <p:nvPr/>
        </p:nvSpPr>
        <p:spPr>
          <a:xfrm>
            <a:off x="0" y="1324403"/>
            <a:ext cx="2441305" cy="3298980"/>
          </a:xfrm>
          <a:prstGeom prst="rect">
            <a:avLst/>
          </a:prstGeom>
          <a:noFill/>
        </p:spPr>
        <p:txBody>
          <a:bodyPr wrap="square">
            <a:spAutoFit/>
          </a:bodyPr>
          <a:lstStyle/>
          <a:p>
            <a:pPr marL="171450" marR="68580" lvl="0" indent="-171450">
              <a:lnSpc>
                <a:spcPct val="107000"/>
              </a:lnSpc>
              <a:spcAft>
                <a:spcPts val="800"/>
              </a:spcAft>
              <a:buClr>
                <a:srgbClr val="EEC600"/>
              </a:buClr>
              <a:buFont typeface="Arial" panose="020B0604020202020204" pitchFamily="34" charset="0"/>
              <a:buChar char="•"/>
            </a:pPr>
            <a:r>
              <a:rPr lang="en-AU" sz="1200" b="1" kern="100">
                <a:effectLst/>
                <a:latin typeface="+mn-lt"/>
                <a:ea typeface="DengXian" panose="02010600030101010101" pitchFamily="2" charset="-122"/>
                <a:cs typeface="Cordia New" panose="020B0304020202020204" pitchFamily="34" charset="-34"/>
              </a:rPr>
              <a:t>Maiden diamond drilling at Rambler Main - the </a:t>
            </a:r>
            <a:r>
              <a:rPr lang="en-AU" sz="1200" b="1" kern="100">
                <a:latin typeface="+mn-lt"/>
                <a:ea typeface="DengXian" panose="02010600030101010101" pitchFamily="2" charset="-122"/>
                <a:cs typeface="Cordia New" panose="020B0304020202020204" pitchFamily="34" charset="-34"/>
              </a:rPr>
              <a:t>first regional target</a:t>
            </a:r>
            <a:endParaRPr lang="en-AU" sz="1200" kern="100">
              <a:latin typeface="+mn-lt"/>
              <a:ea typeface="DengXian" panose="02010600030101010101" pitchFamily="2" charset="-122"/>
              <a:cs typeface="Cordia New" panose="020B0304020202020204" pitchFamily="34" charset="-34"/>
            </a:endParaRPr>
          </a:p>
          <a:p>
            <a:pPr marL="171450" marR="68580" lvl="0" indent="-171450">
              <a:lnSpc>
                <a:spcPct val="107000"/>
              </a:lnSpc>
              <a:spcAft>
                <a:spcPts val="800"/>
              </a:spcAft>
              <a:buClr>
                <a:srgbClr val="EEC600"/>
              </a:buClr>
              <a:buFont typeface="Arial" panose="020B0604020202020204" pitchFamily="34" charset="0"/>
              <a:buChar char="•"/>
            </a:pPr>
            <a:r>
              <a:rPr lang="en-AU" sz="1200" b="1" kern="100">
                <a:effectLst/>
                <a:latin typeface="+mn-lt"/>
                <a:ea typeface="DengXian" panose="02010600030101010101" pitchFamily="2" charset="-122"/>
                <a:cs typeface="Times New Roman" panose="02020603050405020304" pitchFamily="18" charset="0"/>
              </a:rPr>
              <a:t>10.0m @ 6.4% </a:t>
            </a:r>
            <a:r>
              <a:rPr lang="en-AU" sz="1200" b="1" kern="100" err="1">
                <a:effectLst/>
                <a:latin typeface="+mn-lt"/>
                <a:ea typeface="DengXian" panose="02010600030101010101" pitchFamily="2" charset="-122"/>
                <a:cs typeface="Times New Roman" panose="02020603050405020304" pitchFamily="18" charset="0"/>
              </a:rPr>
              <a:t>CuEq</a:t>
            </a:r>
            <a:r>
              <a:rPr lang="en-AU" sz="1200" b="1" kern="100">
                <a:effectLst/>
                <a:latin typeface="+mn-lt"/>
                <a:ea typeface="DengXian" panose="02010600030101010101" pitchFamily="2" charset="-122"/>
                <a:cs typeface="Times New Roman" panose="02020603050405020304" pitchFamily="18" charset="0"/>
              </a:rPr>
              <a:t>         </a:t>
            </a:r>
            <a:r>
              <a:rPr lang="en-AU" sz="1000" b="1" kern="100">
                <a:effectLst/>
                <a:latin typeface="+mn-lt"/>
                <a:ea typeface="DengXian" panose="02010600030101010101" pitchFamily="2" charset="-122"/>
                <a:cs typeface="Times New Roman" panose="02020603050405020304" pitchFamily="18" charset="0"/>
              </a:rPr>
              <a:t>(5.7g/t Au, 1.3% Cu, 1.7% Zn &amp; 20.9g/t Ag)</a:t>
            </a:r>
            <a:r>
              <a:rPr lang="en-AU" sz="1000" kern="100">
                <a:effectLst/>
                <a:latin typeface="+mn-lt"/>
                <a:ea typeface="DengXian" panose="02010600030101010101" pitchFamily="2" charset="-122"/>
                <a:cs typeface="Times New Roman" panose="02020603050405020304" pitchFamily="18" charset="0"/>
              </a:rPr>
              <a:t> </a:t>
            </a:r>
            <a:r>
              <a:rPr lang="en-AU" sz="1000" b="1" i="1" kern="100">
                <a:effectLst/>
                <a:latin typeface="+mn-lt"/>
                <a:ea typeface="DengXian" panose="02010600030101010101" pitchFamily="2" charset="-122"/>
                <a:cs typeface="Times New Roman" panose="02020603050405020304" pitchFamily="18" charset="0"/>
              </a:rPr>
              <a:t>~ true thickness</a:t>
            </a:r>
            <a:endParaRPr lang="en-AU" sz="1000" i="1" kern="100">
              <a:latin typeface="+mn-lt"/>
              <a:ea typeface="DengXian" panose="02010600030101010101" pitchFamily="2" charset="-122"/>
              <a:cs typeface="Times New Roman" panose="02020603050405020304" pitchFamily="18" charset="0"/>
            </a:endParaRPr>
          </a:p>
          <a:p>
            <a:pPr marL="171450" marR="68580" lvl="0" indent="-171450">
              <a:lnSpc>
                <a:spcPct val="107000"/>
              </a:lnSpc>
              <a:spcAft>
                <a:spcPts val="800"/>
              </a:spcAft>
              <a:buClr>
                <a:srgbClr val="EEC600"/>
              </a:buClr>
              <a:buFont typeface="Arial" panose="020B0604020202020204" pitchFamily="34" charset="0"/>
              <a:buChar char="•"/>
            </a:pPr>
            <a:r>
              <a:rPr lang="en-AU" sz="1200" b="1" kern="100">
                <a:effectLst/>
                <a:latin typeface="+mn-lt"/>
                <a:ea typeface="DengXian" panose="02010600030101010101" pitchFamily="2" charset="-122"/>
                <a:cs typeface="Times New Roman" panose="02020603050405020304" pitchFamily="18" charset="0"/>
              </a:rPr>
              <a:t>12.9m @ 4.3% </a:t>
            </a:r>
            <a:r>
              <a:rPr lang="en-AU" sz="1200" b="1" kern="100" err="1">
                <a:effectLst/>
                <a:latin typeface="+mn-lt"/>
                <a:ea typeface="DengXian" panose="02010600030101010101" pitchFamily="2" charset="-122"/>
                <a:cs typeface="Times New Roman" panose="02020603050405020304" pitchFamily="18" charset="0"/>
              </a:rPr>
              <a:t>CuEq</a:t>
            </a:r>
            <a:r>
              <a:rPr lang="en-AU" sz="1200" b="1" kern="100">
                <a:effectLst/>
                <a:latin typeface="+mn-lt"/>
                <a:ea typeface="DengXian" panose="02010600030101010101" pitchFamily="2" charset="-122"/>
                <a:cs typeface="Times New Roman" panose="02020603050405020304" pitchFamily="18" charset="0"/>
              </a:rPr>
              <a:t>          </a:t>
            </a:r>
            <a:r>
              <a:rPr lang="en-AU" sz="1000" b="1" kern="100">
                <a:effectLst/>
                <a:latin typeface="+mn-lt"/>
                <a:ea typeface="DengXian" panose="02010600030101010101" pitchFamily="2" charset="-122"/>
                <a:cs typeface="Times New Roman" panose="02020603050405020304" pitchFamily="18" charset="0"/>
              </a:rPr>
              <a:t>(4.2g/t Au, 0.5% Cu, 1.5% Zn &amp; 10.9g/t Ag)</a:t>
            </a:r>
            <a:r>
              <a:rPr lang="en-AU" sz="1000" b="1" kern="100">
                <a:latin typeface="+mn-lt"/>
                <a:ea typeface="DengXian" panose="02010600030101010101" pitchFamily="2" charset="-122"/>
                <a:cs typeface="Times New Roman" panose="02020603050405020304" pitchFamily="18" charset="0"/>
              </a:rPr>
              <a:t> </a:t>
            </a:r>
            <a:r>
              <a:rPr lang="en-AU" sz="1000" b="1" i="1" kern="100">
                <a:effectLst/>
                <a:latin typeface="+mn-lt"/>
                <a:ea typeface="DengXian" panose="02010600030101010101" pitchFamily="2" charset="-122"/>
                <a:cs typeface="Times New Roman" panose="02020603050405020304" pitchFamily="18" charset="0"/>
              </a:rPr>
              <a:t>~ true thickness</a:t>
            </a:r>
            <a:endParaRPr lang="en-AU" sz="1000" i="1" kern="100">
              <a:latin typeface="+mn-lt"/>
              <a:ea typeface="DengXian" panose="02010600030101010101" pitchFamily="2" charset="-122"/>
              <a:cs typeface="Times New Roman" panose="02020603050405020304" pitchFamily="18" charset="0"/>
            </a:endParaRPr>
          </a:p>
          <a:p>
            <a:pPr marL="171450" marR="68580" lvl="0" indent="-171450">
              <a:lnSpc>
                <a:spcPct val="107000"/>
              </a:lnSpc>
              <a:spcAft>
                <a:spcPts val="800"/>
              </a:spcAft>
              <a:buClr>
                <a:srgbClr val="EEC600"/>
              </a:buClr>
              <a:buFont typeface="Arial" panose="020B0604020202020204" pitchFamily="34" charset="0"/>
              <a:buChar char="•"/>
            </a:pPr>
            <a:r>
              <a:rPr kumimoji="0" lang="en-AU" altLang="zh-CN" sz="12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Shallow and OPEN</a:t>
            </a:r>
          </a:p>
          <a:p>
            <a:pPr marL="171450" marR="68580" lvl="0" indent="-171450">
              <a:lnSpc>
                <a:spcPct val="107000"/>
              </a:lnSpc>
              <a:spcAft>
                <a:spcPts val="800"/>
              </a:spcAft>
              <a:buClr>
                <a:srgbClr val="EEC600"/>
              </a:buClr>
              <a:buFont typeface="Arial" panose="020B0604020202020204" pitchFamily="34" charset="0"/>
              <a:buChar char="•"/>
            </a:pPr>
            <a:r>
              <a:rPr lang="en-AU" altLang="zh-CN" sz="1200" b="1">
                <a:solidFill>
                  <a:schemeClr val="tx1"/>
                </a:solidFill>
                <a:latin typeface="+mn-lt"/>
                <a:ea typeface="DengXian Light" panose="02010600030101010101" pitchFamily="2" charset="-122"/>
                <a:cs typeface="Poppins" panose="00000500000000000000" pitchFamily="2" charset="0"/>
              </a:rPr>
              <a:t>Step-out growth drilling underway </a:t>
            </a:r>
          </a:p>
          <a:p>
            <a:pPr marL="171450" marR="68580" lvl="0" indent="-171450">
              <a:lnSpc>
                <a:spcPct val="107000"/>
              </a:lnSpc>
              <a:spcAft>
                <a:spcPts val="800"/>
              </a:spcAft>
              <a:buClr>
                <a:srgbClr val="EEC600"/>
              </a:buClr>
              <a:buFont typeface="Arial" panose="020B0604020202020204" pitchFamily="34" charset="0"/>
              <a:buChar char="•"/>
            </a:pPr>
            <a:r>
              <a:rPr lang="en-AU" altLang="zh-CN" sz="1200" b="1">
                <a:solidFill>
                  <a:schemeClr val="tx1"/>
                </a:solidFill>
                <a:latin typeface="+mn-lt"/>
                <a:ea typeface="DengXian Light" panose="02010600030101010101" pitchFamily="2" charset="-122"/>
                <a:cs typeface="Poppins" panose="00000500000000000000" pitchFamily="2" charset="0"/>
              </a:rPr>
              <a:t>HOW BIG COULD THIS BE?</a:t>
            </a:r>
            <a:endParaRPr lang="en-AU" sz="1100" kern="10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en-AU" sz="1000" kern="100">
                <a:effectLst/>
                <a:latin typeface="Calibri" panose="020F0502020204030204" pitchFamily="34" charset="0"/>
                <a:ea typeface="DengXian" panose="02010600030101010101" pitchFamily="2" charset="-122"/>
                <a:cs typeface="Cordia New" panose="020B0304020202020204" pitchFamily="34" charset="-34"/>
              </a:rPr>
              <a:t> </a:t>
            </a:r>
          </a:p>
        </p:txBody>
      </p:sp>
      <p:pic>
        <p:nvPicPr>
          <p:cNvPr id="8" name="Picture 7" descr="A map of mine with red and green lines&#10;&#10;AI-generated content may be incorrect.">
            <a:extLst>
              <a:ext uri="{FF2B5EF4-FFF2-40B4-BE49-F238E27FC236}">
                <a16:creationId xmlns:a16="http://schemas.microsoft.com/office/drawing/2014/main" id="{4A105710-B096-021F-C458-0A1E3E7C0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637" y="1045596"/>
            <a:ext cx="6855680" cy="3856594"/>
          </a:xfrm>
          <a:prstGeom prst="rect">
            <a:avLst/>
          </a:prstGeom>
          <a:ln>
            <a:solidFill>
              <a:schemeClr val="accent1"/>
            </a:solidFill>
          </a:ln>
        </p:spPr>
      </p:pic>
      <p:sp>
        <p:nvSpPr>
          <p:cNvPr id="3" name="Slide Number Placeholder 2">
            <a:extLst>
              <a:ext uri="{FF2B5EF4-FFF2-40B4-BE49-F238E27FC236}">
                <a16:creationId xmlns:a16="http://schemas.microsoft.com/office/drawing/2014/main" id="{A738F9B8-0C1B-E777-DCC5-23214BE8065A}"/>
              </a:ext>
            </a:extLst>
          </p:cNvPr>
          <p:cNvSpPr>
            <a:spLocks noGrp="1"/>
          </p:cNvSpPr>
          <p:nvPr>
            <p:ph type="sldNum" idx="12"/>
          </p:nvPr>
        </p:nvSpPr>
        <p:spPr>
          <a:xfrm>
            <a:off x="8543617" y="4789411"/>
            <a:ext cx="548700" cy="393600"/>
          </a:xfrm>
        </p:spPr>
        <p:txBody>
          <a:bodyPr/>
          <a:lstStyle/>
          <a:p>
            <a:fld id="{00000000-1234-1234-1234-123412341234}" type="slidenum">
              <a:rPr lang="en" smtClean="0"/>
              <a:pPr/>
              <a:t>20</a:t>
            </a:fld>
            <a:endParaRPr lang="en"/>
          </a:p>
        </p:txBody>
      </p:sp>
      <p:sp>
        <p:nvSpPr>
          <p:cNvPr id="6" name="TextBox 5">
            <a:extLst>
              <a:ext uri="{FF2B5EF4-FFF2-40B4-BE49-F238E27FC236}">
                <a16:creationId xmlns:a16="http://schemas.microsoft.com/office/drawing/2014/main" id="{CC8E7AD6-407E-8FFA-8529-C0E1C3EF5981}"/>
              </a:ext>
            </a:extLst>
          </p:cNvPr>
          <p:cNvSpPr txBox="1"/>
          <p:nvPr/>
        </p:nvSpPr>
        <p:spPr>
          <a:xfrm>
            <a:off x="230288" y="648000"/>
            <a:ext cx="8913712" cy="338554"/>
          </a:xfrm>
          <a:prstGeom prst="rect">
            <a:avLst/>
          </a:prstGeom>
          <a:noFill/>
        </p:spPr>
        <p:txBody>
          <a:bodyPr wrap="square">
            <a:spAutoFit/>
          </a:bodyPr>
          <a:lstStyle/>
          <a:p>
            <a:pPr lvl="0" eaLnBrk="0" fontAlgn="base" hangingPunct="0">
              <a:spcBef>
                <a:spcPct val="0"/>
              </a:spcBef>
              <a:spcAft>
                <a:spcPct val="0"/>
              </a:spcAft>
              <a:buClrTx/>
            </a:pPr>
            <a:r>
              <a:rPr lang="en-AU" altLang="zh-CN" sz="1600" b="1">
                <a:solidFill>
                  <a:schemeClr val="tx1"/>
                </a:solidFill>
                <a:latin typeface="Poppins" panose="00000500000000000000" pitchFamily="2" charset="0"/>
                <a:ea typeface="DengXian Light" panose="02010600030101010101" pitchFamily="2" charset="-122"/>
                <a:cs typeface="Poppins" panose="00000500000000000000" pitchFamily="2" charset="0"/>
              </a:rPr>
              <a:t>‘Look-alike’ to the adjacent Ming Mine</a:t>
            </a:r>
            <a:endParaRPr lang="en-AU" altLang="zh-CN" sz="1600">
              <a:solidFill>
                <a:schemeClr val="tx1"/>
              </a:solidFill>
            </a:endParaRPr>
          </a:p>
        </p:txBody>
      </p:sp>
    </p:spTree>
    <p:extLst>
      <p:ext uri="{BB962C8B-B14F-4D97-AF65-F5344CB8AC3E}">
        <p14:creationId xmlns:p14="http://schemas.microsoft.com/office/powerpoint/2010/main" val="2422773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A2073-09BD-A014-28EB-00A46D03BCC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088FDC-342F-EC41-C3BB-19ADD5537182}"/>
              </a:ext>
            </a:extLst>
          </p:cNvPr>
          <p:cNvSpPr>
            <a:spLocks noGrp="1"/>
          </p:cNvSpPr>
          <p:nvPr>
            <p:ph type="sldNum" idx="12"/>
          </p:nvPr>
        </p:nvSpPr>
        <p:spPr/>
        <p:txBody>
          <a:bodyPr/>
          <a:lstStyle/>
          <a:p>
            <a:fld id="{00000000-1234-1234-1234-123412341234}" type="slidenum">
              <a:rPr lang="en" smtClean="0"/>
              <a:pPr/>
              <a:t>21</a:t>
            </a:fld>
            <a:endParaRPr lang="en"/>
          </a:p>
        </p:txBody>
      </p:sp>
      <p:sp>
        <p:nvSpPr>
          <p:cNvPr id="3" name="Title 2">
            <a:extLst>
              <a:ext uri="{FF2B5EF4-FFF2-40B4-BE49-F238E27FC236}">
                <a16:creationId xmlns:a16="http://schemas.microsoft.com/office/drawing/2014/main" id="{F9B6D524-635B-22AB-347F-2FF3060A7305}"/>
              </a:ext>
            </a:extLst>
          </p:cNvPr>
          <p:cNvSpPr>
            <a:spLocks noGrp="1"/>
          </p:cNvSpPr>
          <p:nvPr>
            <p:ph type="title"/>
          </p:nvPr>
        </p:nvSpPr>
        <p:spPr>
          <a:xfrm>
            <a:off x="230288" y="180000"/>
            <a:ext cx="8520600" cy="500400"/>
          </a:xfrm>
        </p:spPr>
        <p:txBody>
          <a:bodyPr>
            <a:normAutofit fontScale="90000"/>
          </a:bodyPr>
          <a:lstStyle/>
          <a:p>
            <a:r>
              <a:rPr lang="en-AU"/>
              <a:t>Unlocking the regional camp-scale potential</a:t>
            </a:r>
            <a:endParaRPr lang="en-US"/>
          </a:p>
        </p:txBody>
      </p:sp>
      <p:pic>
        <p:nvPicPr>
          <p:cNvPr id="6" name="Picture 5" descr="A map of land with colored squares&#10;&#10;AI-generated content may be incorrect.">
            <a:extLst>
              <a:ext uri="{FF2B5EF4-FFF2-40B4-BE49-F238E27FC236}">
                <a16:creationId xmlns:a16="http://schemas.microsoft.com/office/drawing/2014/main" id="{EF1111C8-4E78-35E6-9A5E-F024CAFCC373}"/>
              </a:ext>
            </a:extLst>
          </p:cNvPr>
          <p:cNvPicPr>
            <a:picLocks noChangeAspect="1"/>
          </p:cNvPicPr>
          <p:nvPr/>
        </p:nvPicPr>
        <p:blipFill>
          <a:blip r:embed="rId2"/>
          <a:srcRect l="8723" t="10076" r="26625" b="11804"/>
          <a:stretch>
            <a:fillRect/>
          </a:stretch>
        </p:blipFill>
        <p:spPr>
          <a:xfrm>
            <a:off x="813782" y="801426"/>
            <a:ext cx="6410582" cy="4172891"/>
          </a:xfrm>
          <a:prstGeom prst="rect">
            <a:avLst/>
          </a:prstGeom>
        </p:spPr>
      </p:pic>
      <p:sp>
        <p:nvSpPr>
          <p:cNvPr id="10" name="Rectangle 9">
            <a:extLst>
              <a:ext uri="{FF2B5EF4-FFF2-40B4-BE49-F238E27FC236}">
                <a16:creationId xmlns:a16="http://schemas.microsoft.com/office/drawing/2014/main" id="{585CB1E5-C762-A34E-3E59-44DD7C9659F7}"/>
              </a:ext>
            </a:extLst>
          </p:cNvPr>
          <p:cNvSpPr/>
          <p:nvPr/>
        </p:nvSpPr>
        <p:spPr>
          <a:xfrm>
            <a:off x="6215026" y="1762709"/>
            <a:ext cx="916434" cy="31589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ap of firefloor metals&#10;&#10;AI-generated content may be incorrect.">
            <a:extLst>
              <a:ext uri="{FF2B5EF4-FFF2-40B4-BE49-F238E27FC236}">
                <a16:creationId xmlns:a16="http://schemas.microsoft.com/office/drawing/2014/main" id="{658967B7-9A87-0073-C382-46D09386AF70}"/>
              </a:ext>
            </a:extLst>
          </p:cNvPr>
          <p:cNvPicPr>
            <a:picLocks noChangeAspect="1"/>
          </p:cNvPicPr>
          <p:nvPr/>
        </p:nvPicPr>
        <p:blipFill>
          <a:blip r:embed="rId3" cstate="print">
            <a:extLst>
              <a:ext uri="{28A0092B-C50C-407E-A947-70E740481C1C}">
                <a14:useLocalDpi xmlns:a14="http://schemas.microsoft.com/office/drawing/2010/main" val="0"/>
              </a:ext>
            </a:extLst>
          </a:blip>
          <a:srcRect l="90329" t="35577" r="2620" b="25579"/>
          <a:stretch>
            <a:fillRect/>
          </a:stretch>
        </p:blipFill>
        <p:spPr bwMode="auto">
          <a:xfrm>
            <a:off x="6462413" y="2947808"/>
            <a:ext cx="497910" cy="1938403"/>
          </a:xfrm>
          <a:prstGeom prst="rect">
            <a:avLst/>
          </a:prstGeom>
          <a:noFill/>
          <a:ln>
            <a:noFill/>
          </a:ln>
        </p:spPr>
      </p:pic>
      <p:sp>
        <p:nvSpPr>
          <p:cNvPr id="8" name="TextBox 7">
            <a:extLst>
              <a:ext uri="{FF2B5EF4-FFF2-40B4-BE49-F238E27FC236}">
                <a16:creationId xmlns:a16="http://schemas.microsoft.com/office/drawing/2014/main" id="{74A033F0-2722-764E-1B6F-5F77EE3A0B59}"/>
              </a:ext>
            </a:extLst>
          </p:cNvPr>
          <p:cNvSpPr txBox="1"/>
          <p:nvPr/>
        </p:nvSpPr>
        <p:spPr>
          <a:xfrm>
            <a:off x="1698625" y="586255"/>
            <a:ext cx="1874207" cy="584775"/>
          </a:xfrm>
          <a:prstGeom prst="rect">
            <a:avLst/>
          </a:prstGeom>
          <a:solidFill>
            <a:srgbClr val="F2F2F2"/>
          </a:solidFill>
          <a:ln w="38100">
            <a:solidFill>
              <a:schemeClr val="bg2">
                <a:lumMod val="20000"/>
                <a:lumOff val="80000"/>
              </a:schemeClr>
            </a:solidFill>
          </a:ln>
        </p:spPr>
        <p:txBody>
          <a:bodyPr wrap="square">
            <a:spAutoFit/>
          </a:bodyPr>
          <a:lstStyle/>
          <a:p>
            <a:pPr algn="ctr" defTabSz="685800">
              <a:buClrTx/>
              <a:defRPr/>
            </a:pPr>
            <a:r>
              <a:rPr lang="en-AU" sz="800" b="1" u="sng" kern="1200">
                <a:latin typeface="Poppins" panose="00000500000000000000" pitchFamily="2" charset="0"/>
                <a:ea typeface="Calibri" panose="020F0502020204030204" pitchFamily="34" charset="0"/>
                <a:cs typeface="Poppins" panose="00000500000000000000" pitchFamily="2" charset="0"/>
              </a:rPr>
              <a:t>MING MINE </a:t>
            </a:r>
          </a:p>
          <a:p>
            <a:pPr algn="ctr" defTabSz="685800">
              <a:buClrTx/>
              <a:defRPr/>
            </a:pPr>
            <a:r>
              <a:rPr lang="en-AU" sz="800" b="1">
                <a:latin typeface="Poppins" panose="00000500000000000000" pitchFamily="2" charset="0"/>
                <a:ea typeface="Calibri" panose="020F0502020204030204" pitchFamily="34" charset="0"/>
                <a:cs typeface="Poppins" panose="00000500000000000000" pitchFamily="2" charset="0"/>
              </a:rPr>
              <a:t>M&amp;I Resource: 22Mt @ 1.8% CuEq</a:t>
            </a:r>
          </a:p>
          <a:p>
            <a:pPr algn="ctr" defTabSz="685800">
              <a:buClrTx/>
              <a:defRPr/>
            </a:pPr>
            <a:r>
              <a:rPr lang="en-AU" sz="800" b="1" kern="1200">
                <a:latin typeface="Poppins" panose="00000500000000000000" pitchFamily="2" charset="0"/>
                <a:ea typeface="Calibri" panose="020F0502020204030204" pitchFamily="34" charset="0"/>
                <a:cs typeface="Poppins" panose="00000500000000000000" pitchFamily="2" charset="0"/>
              </a:rPr>
              <a:t>Inf Resource: 28Mt @ 2.0% CuEq</a:t>
            </a:r>
          </a:p>
          <a:p>
            <a:pPr algn="ctr" defTabSz="685800">
              <a:buClrTx/>
              <a:defRPr/>
            </a:pPr>
            <a:r>
              <a:rPr lang="en-AU" sz="800" b="1" kern="1200">
                <a:latin typeface="Poppins" panose="00000500000000000000" pitchFamily="2" charset="0"/>
                <a:ea typeface="Calibri" panose="020F0502020204030204" pitchFamily="34" charset="0"/>
                <a:cs typeface="Poppins" panose="00000500000000000000" pitchFamily="2" charset="0"/>
              </a:rPr>
              <a:t>Open Down Plunge</a:t>
            </a:r>
          </a:p>
        </p:txBody>
      </p:sp>
      <p:sp>
        <p:nvSpPr>
          <p:cNvPr id="9" name="Rectangle 8">
            <a:extLst>
              <a:ext uri="{FF2B5EF4-FFF2-40B4-BE49-F238E27FC236}">
                <a16:creationId xmlns:a16="http://schemas.microsoft.com/office/drawing/2014/main" id="{EA53AFDB-911A-FFBA-46E6-D128EBD47210}"/>
              </a:ext>
            </a:extLst>
          </p:cNvPr>
          <p:cNvSpPr/>
          <p:nvPr/>
        </p:nvSpPr>
        <p:spPr>
          <a:xfrm rot="2689548">
            <a:off x="3170346" y="1566282"/>
            <a:ext cx="162426" cy="61260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97D34B9-7638-F92F-4B29-52641DC3E147}"/>
              </a:ext>
            </a:extLst>
          </p:cNvPr>
          <p:cNvSpPr txBox="1"/>
          <p:nvPr/>
        </p:nvSpPr>
        <p:spPr>
          <a:xfrm>
            <a:off x="6295408" y="2461478"/>
            <a:ext cx="831919" cy="538609"/>
          </a:xfrm>
          <a:prstGeom prst="rect">
            <a:avLst/>
          </a:prstGeom>
          <a:noFill/>
          <a:ln w="12700">
            <a:noFill/>
          </a:ln>
        </p:spPr>
        <p:txBody>
          <a:bodyPr wrap="square">
            <a:spAutoFit/>
          </a:bodyPr>
          <a:lstStyle/>
          <a:p>
            <a:pPr algn="ctr" defTabSz="685800">
              <a:buClrTx/>
              <a:defRPr/>
            </a:pPr>
            <a:r>
              <a:rPr lang="en-AU" sz="800" b="1" u="sng" kern="1200">
                <a:latin typeface="Poppins" panose="00000500000000000000" pitchFamily="2" charset="0"/>
                <a:ea typeface="Calibri" panose="020F0502020204030204" pitchFamily="34" charset="0"/>
                <a:cs typeface="Poppins" panose="00000500000000000000" pitchFamily="2" charset="0"/>
              </a:rPr>
              <a:t>MAGNETICS</a:t>
            </a:r>
          </a:p>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Total </a:t>
            </a:r>
          </a:p>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Magnetic </a:t>
            </a:r>
          </a:p>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Intensity (</a:t>
            </a:r>
            <a:r>
              <a:rPr lang="en-AU" sz="700" b="1" kern="1200" err="1">
                <a:latin typeface="Poppins" panose="00000500000000000000" pitchFamily="2" charset="0"/>
                <a:ea typeface="Calibri" panose="020F0502020204030204" pitchFamily="34" charset="0"/>
                <a:cs typeface="Poppins" panose="00000500000000000000" pitchFamily="2" charset="0"/>
              </a:rPr>
              <a:t>nT</a:t>
            </a:r>
            <a:r>
              <a:rPr lang="en-AU" sz="700" b="1" kern="1200">
                <a:latin typeface="Poppins" panose="00000500000000000000" pitchFamily="2" charset="0"/>
                <a:ea typeface="Calibri" panose="020F0502020204030204" pitchFamily="34" charset="0"/>
                <a:cs typeface="Poppins" panose="00000500000000000000" pitchFamily="2" charset="0"/>
              </a:rPr>
              <a:t>)</a:t>
            </a:r>
          </a:p>
        </p:txBody>
      </p:sp>
      <p:cxnSp>
        <p:nvCxnSpPr>
          <p:cNvPr id="15" name="Straight Connector 14">
            <a:extLst>
              <a:ext uri="{FF2B5EF4-FFF2-40B4-BE49-F238E27FC236}">
                <a16:creationId xmlns:a16="http://schemas.microsoft.com/office/drawing/2014/main" id="{02872238-6707-1316-14DA-99537961F407}"/>
              </a:ext>
            </a:extLst>
          </p:cNvPr>
          <p:cNvCxnSpPr>
            <a:cxnSpLocks/>
            <a:stCxn id="9" idx="2"/>
            <a:endCxn id="9" idx="0"/>
          </p:cNvCxnSpPr>
          <p:nvPr/>
        </p:nvCxnSpPr>
        <p:spPr>
          <a:xfrm flipV="1">
            <a:off x="3035631" y="1655338"/>
            <a:ext cx="431856" cy="434490"/>
          </a:xfrm>
          <a:prstGeom prst="line">
            <a:avLst/>
          </a:prstGeom>
          <a:ln w="12700">
            <a:solidFill>
              <a:srgbClr val="FFFFFF">
                <a:alpha val="63922"/>
              </a:srgbClr>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251A729-B401-F540-541C-41A9B970F5B8}"/>
              </a:ext>
            </a:extLst>
          </p:cNvPr>
          <p:cNvSpPr txBox="1"/>
          <p:nvPr/>
        </p:nvSpPr>
        <p:spPr>
          <a:xfrm>
            <a:off x="6295408" y="1799929"/>
            <a:ext cx="831919" cy="215444"/>
          </a:xfrm>
          <a:prstGeom prst="rect">
            <a:avLst/>
          </a:prstGeom>
          <a:noFill/>
          <a:ln w="12700">
            <a:noFill/>
          </a:ln>
        </p:spPr>
        <p:txBody>
          <a:bodyPr wrap="square">
            <a:spAutoFit/>
          </a:bodyPr>
          <a:lstStyle/>
          <a:p>
            <a:pPr algn="ctr" defTabSz="685800">
              <a:buClrTx/>
              <a:defRPr/>
            </a:pPr>
            <a:r>
              <a:rPr lang="en-AU" sz="800" b="1" u="sng" kern="1200">
                <a:latin typeface="Poppins" panose="00000500000000000000" pitchFamily="2" charset="0"/>
                <a:ea typeface="Calibri" panose="020F0502020204030204" pitchFamily="34" charset="0"/>
                <a:cs typeface="Poppins" panose="00000500000000000000" pitchFamily="2" charset="0"/>
              </a:rPr>
              <a:t>VTEM</a:t>
            </a:r>
          </a:p>
        </p:txBody>
      </p:sp>
      <p:sp>
        <p:nvSpPr>
          <p:cNvPr id="19" name="TextBox 18">
            <a:extLst>
              <a:ext uri="{FF2B5EF4-FFF2-40B4-BE49-F238E27FC236}">
                <a16:creationId xmlns:a16="http://schemas.microsoft.com/office/drawing/2014/main" id="{A59E608E-9F96-3DC3-C47B-57F11E0A9BEC}"/>
              </a:ext>
            </a:extLst>
          </p:cNvPr>
          <p:cNvSpPr txBox="1"/>
          <p:nvPr/>
        </p:nvSpPr>
        <p:spPr>
          <a:xfrm>
            <a:off x="6295408" y="1953626"/>
            <a:ext cx="831919" cy="415498"/>
          </a:xfrm>
          <a:prstGeom prst="rect">
            <a:avLst/>
          </a:prstGeom>
          <a:noFill/>
          <a:ln w="12700">
            <a:no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Bedrock Conductive Anomaly</a:t>
            </a:r>
          </a:p>
        </p:txBody>
      </p:sp>
      <p:sp>
        <p:nvSpPr>
          <p:cNvPr id="20" name="Oval 19">
            <a:extLst>
              <a:ext uri="{FF2B5EF4-FFF2-40B4-BE49-F238E27FC236}">
                <a16:creationId xmlns:a16="http://schemas.microsoft.com/office/drawing/2014/main" id="{CCE33703-2CFA-5C89-ECDE-7F389392CA71}"/>
              </a:ext>
            </a:extLst>
          </p:cNvPr>
          <p:cNvSpPr/>
          <p:nvPr/>
        </p:nvSpPr>
        <p:spPr>
          <a:xfrm>
            <a:off x="6668567" y="2360003"/>
            <a:ext cx="90814" cy="92354"/>
          </a:xfrm>
          <a:prstGeom prst="ellips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ABAA9F4-67B2-1F22-D069-4AE71C102539}"/>
              </a:ext>
            </a:extLst>
          </p:cNvPr>
          <p:cNvSpPr/>
          <p:nvPr/>
        </p:nvSpPr>
        <p:spPr>
          <a:xfrm rot="2689548">
            <a:off x="3192003" y="2321594"/>
            <a:ext cx="162426" cy="39995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6501D4B7-CF10-17AC-6CE4-B3A4958A5365}"/>
              </a:ext>
            </a:extLst>
          </p:cNvPr>
          <p:cNvCxnSpPr>
            <a:cxnSpLocks/>
            <a:endCxn id="21" idx="0"/>
          </p:cNvCxnSpPr>
          <p:nvPr/>
        </p:nvCxnSpPr>
        <p:spPr>
          <a:xfrm flipV="1">
            <a:off x="3147233" y="2379736"/>
            <a:ext cx="266956" cy="267854"/>
          </a:xfrm>
          <a:prstGeom prst="line">
            <a:avLst/>
          </a:prstGeom>
          <a:ln w="12700">
            <a:solidFill>
              <a:srgbClr val="FFFFFF">
                <a:alpha val="63922"/>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0207E0A-9C08-0C5C-BE83-C1FF35E321F7}"/>
              </a:ext>
            </a:extLst>
          </p:cNvPr>
          <p:cNvCxnSpPr>
            <a:cxnSpLocks/>
          </p:cNvCxnSpPr>
          <p:nvPr/>
        </p:nvCxnSpPr>
        <p:spPr>
          <a:xfrm>
            <a:off x="2309939" y="2134371"/>
            <a:ext cx="835091" cy="324433"/>
          </a:xfrm>
          <a:prstGeom prst="straightConnector1">
            <a:avLst/>
          </a:prstGeom>
          <a:ln>
            <a:solidFill>
              <a:schemeClr val="bg2">
                <a:lumMod val="20000"/>
                <a:lumOff val="8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FEC8CF6-FBFD-CB01-DD84-68449BDB726C}"/>
              </a:ext>
            </a:extLst>
          </p:cNvPr>
          <p:cNvCxnSpPr>
            <a:cxnSpLocks/>
          </p:cNvCxnSpPr>
          <p:nvPr/>
        </p:nvCxnSpPr>
        <p:spPr>
          <a:xfrm>
            <a:off x="3104657" y="1109475"/>
            <a:ext cx="3565" cy="741495"/>
          </a:xfrm>
          <a:prstGeom prst="straightConnector1">
            <a:avLst/>
          </a:prstGeom>
          <a:ln>
            <a:solidFill>
              <a:schemeClr val="bg2">
                <a:lumMod val="20000"/>
                <a:lumOff val="8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E59D30B-52A2-76D6-14FA-E27F2CA964CC}"/>
              </a:ext>
            </a:extLst>
          </p:cNvPr>
          <p:cNvSpPr/>
          <p:nvPr/>
        </p:nvSpPr>
        <p:spPr>
          <a:xfrm rot="2689548">
            <a:off x="2967721" y="2682709"/>
            <a:ext cx="162426" cy="248182"/>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066EEF74-971C-C1EF-D498-DB7D5D0DA789}"/>
              </a:ext>
            </a:extLst>
          </p:cNvPr>
          <p:cNvCxnSpPr>
            <a:cxnSpLocks/>
            <a:stCxn id="34" idx="2"/>
            <a:endCxn id="34" idx="0"/>
          </p:cNvCxnSpPr>
          <p:nvPr/>
        </p:nvCxnSpPr>
        <p:spPr>
          <a:xfrm flipV="1">
            <a:off x="2961456" y="2718788"/>
            <a:ext cx="174956" cy="176024"/>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D929787-098E-8611-FB05-B4AE63B427E0}"/>
              </a:ext>
            </a:extLst>
          </p:cNvPr>
          <p:cNvSpPr txBox="1"/>
          <p:nvPr/>
        </p:nvSpPr>
        <p:spPr>
          <a:xfrm>
            <a:off x="1465441" y="2304915"/>
            <a:ext cx="883664" cy="307777"/>
          </a:xfrm>
          <a:prstGeom prst="rect">
            <a:avLst/>
          </a:prstGeom>
          <a:solidFill>
            <a:srgbClr val="F2F2F2">
              <a:alpha val="81176"/>
            </a:srgbClr>
          </a:solidFill>
          <a:ln w="12700">
            <a:solidFill>
              <a:schemeClr val="accent5"/>
            </a:solid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HILLBOG TREND</a:t>
            </a:r>
          </a:p>
          <a:p>
            <a:pPr algn="ctr" defTabSz="685800">
              <a:buClrTx/>
              <a:defRPr/>
            </a:pPr>
            <a:r>
              <a:rPr lang="en-AU" sz="700" b="1">
                <a:latin typeface="Poppins" panose="00000500000000000000" pitchFamily="2" charset="0"/>
                <a:ea typeface="Calibri" panose="020F0502020204030204" pitchFamily="34" charset="0"/>
                <a:cs typeface="Poppins" panose="00000500000000000000" pitchFamily="2" charset="0"/>
              </a:rPr>
              <a:t>UNTESTED</a:t>
            </a:r>
            <a:endParaRPr lang="en-AU" sz="700" b="1" kern="1200">
              <a:latin typeface="Poppins" panose="00000500000000000000" pitchFamily="2" charset="0"/>
              <a:ea typeface="Calibri" panose="020F0502020204030204" pitchFamily="34" charset="0"/>
              <a:cs typeface="Poppins" panose="00000500000000000000" pitchFamily="2" charset="0"/>
            </a:endParaRPr>
          </a:p>
        </p:txBody>
      </p:sp>
      <p:sp>
        <p:nvSpPr>
          <p:cNvPr id="39" name="Rectangle 38">
            <a:extLst>
              <a:ext uri="{FF2B5EF4-FFF2-40B4-BE49-F238E27FC236}">
                <a16:creationId xmlns:a16="http://schemas.microsoft.com/office/drawing/2014/main" id="{EF8ADF47-585D-A5F0-A15B-B49CEFF4374B}"/>
              </a:ext>
            </a:extLst>
          </p:cNvPr>
          <p:cNvSpPr/>
          <p:nvPr/>
        </p:nvSpPr>
        <p:spPr>
          <a:xfrm rot="2689548">
            <a:off x="3459309" y="2391606"/>
            <a:ext cx="103852" cy="24818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6F17E8D3-3596-CA7F-B81B-3B2847669354}"/>
              </a:ext>
            </a:extLst>
          </p:cNvPr>
          <p:cNvCxnSpPr>
            <a:cxnSpLocks/>
          </p:cNvCxnSpPr>
          <p:nvPr/>
        </p:nvCxnSpPr>
        <p:spPr>
          <a:xfrm flipV="1">
            <a:off x="3416917" y="2414678"/>
            <a:ext cx="174956" cy="176024"/>
          </a:xfrm>
          <a:prstGeom prst="line">
            <a:avLst/>
          </a:prstGeom>
          <a:ln w="12700">
            <a:solidFill>
              <a:srgbClr val="FFFFFF">
                <a:alpha val="63922"/>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7B0EECD-4092-34B5-C625-C555C7D209AB}"/>
              </a:ext>
            </a:extLst>
          </p:cNvPr>
          <p:cNvCxnSpPr>
            <a:cxnSpLocks/>
            <a:stCxn id="38" idx="3"/>
            <a:endCxn id="34" idx="1"/>
          </p:cNvCxnSpPr>
          <p:nvPr/>
        </p:nvCxnSpPr>
        <p:spPr>
          <a:xfrm>
            <a:off x="2349105" y="2458804"/>
            <a:ext cx="642228" cy="290745"/>
          </a:xfrm>
          <a:prstGeom prst="straightConnector1">
            <a:avLst/>
          </a:prstGeom>
          <a:ln>
            <a:solidFill>
              <a:schemeClr val="accent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903A2D4-BE04-C2A0-EF59-7059443D3C68}"/>
              </a:ext>
            </a:extLst>
          </p:cNvPr>
          <p:cNvSpPr txBox="1"/>
          <p:nvPr/>
        </p:nvSpPr>
        <p:spPr>
          <a:xfrm>
            <a:off x="4552075" y="2340961"/>
            <a:ext cx="1629542" cy="553998"/>
          </a:xfrm>
          <a:prstGeom prst="rect">
            <a:avLst/>
          </a:prstGeom>
          <a:solidFill>
            <a:srgbClr val="F2F2F2"/>
          </a:solidFill>
          <a:ln w="38100">
            <a:solidFill>
              <a:schemeClr val="bg2">
                <a:lumMod val="20000"/>
                <a:lumOff val="80000"/>
              </a:schemeClr>
            </a:solidFill>
          </a:ln>
        </p:spPr>
        <p:txBody>
          <a:bodyPr wrap="square">
            <a:spAutoFit/>
          </a:bodyPr>
          <a:lstStyle/>
          <a:p>
            <a:pPr algn="ctr" defTabSz="685800">
              <a:buClrTx/>
              <a:defRPr/>
            </a:pPr>
            <a:r>
              <a:rPr lang="en-AU" sz="800" b="1" u="sng" kern="1200">
                <a:latin typeface="Poppins" panose="00000500000000000000" pitchFamily="2" charset="0"/>
                <a:ea typeface="Calibri" panose="020F0502020204030204" pitchFamily="34" charset="0"/>
                <a:cs typeface="Poppins" panose="00000500000000000000" pitchFamily="2" charset="0"/>
              </a:rPr>
              <a:t>EAST MINE </a:t>
            </a:r>
          </a:p>
          <a:p>
            <a:pPr algn="ctr" defTabSz="685800">
              <a:buClrTx/>
              <a:defRPr/>
            </a:pPr>
            <a:r>
              <a:rPr lang="en-AU" sz="700" b="1">
                <a:latin typeface="Poppins" panose="00000500000000000000" pitchFamily="2" charset="0"/>
                <a:ea typeface="Calibri" panose="020F0502020204030204" pitchFamily="34" charset="0"/>
                <a:cs typeface="Poppins" panose="00000500000000000000" pitchFamily="2" charset="0"/>
              </a:rPr>
              <a:t>Historic Production (1967-1974)</a:t>
            </a:r>
          </a:p>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2Mt @ 1.0%, Mined to 300m </a:t>
            </a:r>
          </a:p>
          <a:p>
            <a:pPr algn="ctr" defTabSz="685800">
              <a:buClrTx/>
              <a:defRPr/>
            </a:pPr>
            <a:r>
              <a:rPr lang="en-AU" sz="800" b="1" kern="1200">
                <a:latin typeface="Poppins" panose="00000500000000000000" pitchFamily="2" charset="0"/>
                <a:ea typeface="Calibri" panose="020F0502020204030204" pitchFamily="34" charset="0"/>
                <a:cs typeface="Poppins" panose="00000500000000000000" pitchFamily="2" charset="0"/>
              </a:rPr>
              <a:t>Open Down Plunge</a:t>
            </a:r>
          </a:p>
        </p:txBody>
      </p:sp>
      <p:cxnSp>
        <p:nvCxnSpPr>
          <p:cNvPr id="48" name="Straight Arrow Connector 47">
            <a:extLst>
              <a:ext uri="{FF2B5EF4-FFF2-40B4-BE49-F238E27FC236}">
                <a16:creationId xmlns:a16="http://schemas.microsoft.com/office/drawing/2014/main" id="{B60A9479-DA14-CB38-6CF4-9AAC9C7F96F9}"/>
              </a:ext>
            </a:extLst>
          </p:cNvPr>
          <p:cNvCxnSpPr>
            <a:cxnSpLocks/>
            <a:stCxn id="47" idx="1"/>
          </p:cNvCxnSpPr>
          <p:nvPr/>
        </p:nvCxnSpPr>
        <p:spPr>
          <a:xfrm flipH="1" flipV="1">
            <a:off x="3555672" y="2590702"/>
            <a:ext cx="996403" cy="27258"/>
          </a:xfrm>
          <a:prstGeom prst="straightConnector1">
            <a:avLst/>
          </a:prstGeom>
          <a:ln>
            <a:solidFill>
              <a:schemeClr val="bg2">
                <a:lumMod val="20000"/>
                <a:lumOff val="8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34E16B3D-73A5-C5BF-51BD-0F1D06CF9930}"/>
              </a:ext>
            </a:extLst>
          </p:cNvPr>
          <p:cNvSpPr/>
          <p:nvPr/>
        </p:nvSpPr>
        <p:spPr>
          <a:xfrm rot="2689548">
            <a:off x="2609474" y="2988914"/>
            <a:ext cx="162426" cy="300419"/>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35081AFC-5855-0183-F5CD-88A28D2D41BB}"/>
              </a:ext>
            </a:extLst>
          </p:cNvPr>
          <p:cNvCxnSpPr>
            <a:cxnSpLocks/>
            <a:stCxn id="53" idx="2"/>
          </p:cNvCxnSpPr>
          <p:nvPr/>
        </p:nvCxnSpPr>
        <p:spPr>
          <a:xfrm flipV="1">
            <a:off x="2584796" y="3027342"/>
            <a:ext cx="234690" cy="218318"/>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DA84AEB-2BE1-1C82-0C1F-58E0C4142A09}"/>
              </a:ext>
            </a:extLst>
          </p:cNvPr>
          <p:cNvSpPr txBox="1"/>
          <p:nvPr/>
        </p:nvSpPr>
        <p:spPr>
          <a:xfrm>
            <a:off x="853257" y="2901842"/>
            <a:ext cx="1158433" cy="415498"/>
          </a:xfrm>
          <a:prstGeom prst="rect">
            <a:avLst/>
          </a:prstGeom>
          <a:solidFill>
            <a:srgbClr val="F2F2F2">
              <a:alpha val="81176"/>
            </a:srgbClr>
          </a:solidFill>
          <a:ln w="12700">
            <a:solidFill>
              <a:schemeClr val="accent5"/>
            </a:solid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UNTESTED </a:t>
            </a:r>
          </a:p>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MING-ORIENTED CONDUCTIVE TRENDS</a:t>
            </a:r>
          </a:p>
        </p:txBody>
      </p:sp>
      <p:cxnSp>
        <p:nvCxnSpPr>
          <p:cNvPr id="59" name="Straight Arrow Connector 58">
            <a:extLst>
              <a:ext uri="{FF2B5EF4-FFF2-40B4-BE49-F238E27FC236}">
                <a16:creationId xmlns:a16="http://schemas.microsoft.com/office/drawing/2014/main" id="{6B5A9753-44F4-A4C7-6CB0-0530134F2556}"/>
              </a:ext>
            </a:extLst>
          </p:cNvPr>
          <p:cNvCxnSpPr>
            <a:cxnSpLocks/>
          </p:cNvCxnSpPr>
          <p:nvPr/>
        </p:nvCxnSpPr>
        <p:spPr>
          <a:xfrm>
            <a:off x="2022787" y="3025729"/>
            <a:ext cx="485205" cy="8867"/>
          </a:xfrm>
          <a:prstGeom prst="straightConnector1">
            <a:avLst/>
          </a:prstGeom>
          <a:ln>
            <a:solidFill>
              <a:schemeClr val="accent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EF6579CA-A79C-2BF8-DCF7-8F16074532E9}"/>
              </a:ext>
            </a:extLst>
          </p:cNvPr>
          <p:cNvSpPr/>
          <p:nvPr/>
        </p:nvSpPr>
        <p:spPr>
          <a:xfrm rot="2689548">
            <a:off x="2372072" y="3309326"/>
            <a:ext cx="162426" cy="225592"/>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459011A5-65D0-5EFD-0374-ACCCC5294BD5}"/>
              </a:ext>
            </a:extLst>
          </p:cNvPr>
          <p:cNvCxnSpPr>
            <a:cxnSpLocks/>
          </p:cNvCxnSpPr>
          <p:nvPr/>
        </p:nvCxnSpPr>
        <p:spPr>
          <a:xfrm flipV="1">
            <a:off x="2382103" y="3325597"/>
            <a:ext cx="157612" cy="155891"/>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09564E4-144A-3B7E-779A-314981791358}"/>
              </a:ext>
            </a:extLst>
          </p:cNvPr>
          <p:cNvCxnSpPr>
            <a:cxnSpLocks/>
            <a:endCxn id="61" idx="1"/>
          </p:cNvCxnSpPr>
          <p:nvPr/>
        </p:nvCxnSpPr>
        <p:spPr>
          <a:xfrm>
            <a:off x="2015389" y="3025729"/>
            <a:ext cx="380295" cy="339142"/>
          </a:xfrm>
          <a:prstGeom prst="straightConnector1">
            <a:avLst/>
          </a:prstGeom>
          <a:ln>
            <a:solidFill>
              <a:schemeClr val="accent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52C6D28A-9789-9057-EB22-8EEC76AC612D}"/>
              </a:ext>
            </a:extLst>
          </p:cNvPr>
          <p:cNvSpPr/>
          <p:nvPr/>
        </p:nvSpPr>
        <p:spPr>
          <a:xfrm rot="2689548">
            <a:off x="2739990" y="3535636"/>
            <a:ext cx="134440" cy="31816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87058356-4DE6-8D01-3E9D-2DE9A55C15BA}"/>
              </a:ext>
            </a:extLst>
          </p:cNvPr>
          <p:cNvCxnSpPr>
            <a:cxnSpLocks/>
            <a:stCxn id="72" idx="2"/>
          </p:cNvCxnSpPr>
          <p:nvPr/>
        </p:nvCxnSpPr>
        <p:spPr>
          <a:xfrm flipV="1">
            <a:off x="2695064" y="3600161"/>
            <a:ext cx="226556" cy="207389"/>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B3CCDDC3-A132-05EA-EDAF-3D8BC6E0B4FA}"/>
              </a:ext>
            </a:extLst>
          </p:cNvPr>
          <p:cNvSpPr/>
          <p:nvPr/>
        </p:nvSpPr>
        <p:spPr>
          <a:xfrm rot="2689548">
            <a:off x="3463712" y="4148046"/>
            <a:ext cx="162426" cy="31816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E2C1B3CA-AEA2-C8B4-842B-C551C8A546D9}"/>
              </a:ext>
            </a:extLst>
          </p:cNvPr>
          <p:cNvCxnSpPr>
            <a:cxnSpLocks/>
            <a:stCxn id="76" idx="2"/>
          </p:cNvCxnSpPr>
          <p:nvPr/>
        </p:nvCxnSpPr>
        <p:spPr>
          <a:xfrm flipV="1">
            <a:off x="3432779" y="4202707"/>
            <a:ext cx="216632" cy="217253"/>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3EFA8C94-FE27-7CC8-4A95-CCD7F38B83E1}"/>
              </a:ext>
            </a:extLst>
          </p:cNvPr>
          <p:cNvSpPr/>
          <p:nvPr/>
        </p:nvSpPr>
        <p:spPr>
          <a:xfrm rot="2689548">
            <a:off x="3897541" y="3716612"/>
            <a:ext cx="162426" cy="31816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0FD690CA-9C9E-D6A0-2EDC-A6EB779DCF9F}"/>
              </a:ext>
            </a:extLst>
          </p:cNvPr>
          <p:cNvCxnSpPr>
            <a:cxnSpLocks/>
            <a:stCxn id="78" idx="2"/>
          </p:cNvCxnSpPr>
          <p:nvPr/>
        </p:nvCxnSpPr>
        <p:spPr>
          <a:xfrm flipV="1">
            <a:off x="3866608" y="3771273"/>
            <a:ext cx="216632" cy="217253"/>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8F9E17C8-372E-EA07-6DF3-24D44D700DE8}"/>
              </a:ext>
            </a:extLst>
          </p:cNvPr>
          <p:cNvSpPr/>
          <p:nvPr/>
        </p:nvSpPr>
        <p:spPr>
          <a:xfrm rot="2689548">
            <a:off x="4002027" y="4169912"/>
            <a:ext cx="162426" cy="225592"/>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DC0AE5BE-C09B-C2BA-075A-9C5B3DF676A6}"/>
              </a:ext>
            </a:extLst>
          </p:cNvPr>
          <p:cNvCxnSpPr>
            <a:cxnSpLocks/>
          </p:cNvCxnSpPr>
          <p:nvPr/>
        </p:nvCxnSpPr>
        <p:spPr>
          <a:xfrm flipV="1">
            <a:off x="4012058" y="4186183"/>
            <a:ext cx="157612" cy="155891"/>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D7F4D24C-C218-9111-A51D-E452A31E5B24}"/>
              </a:ext>
            </a:extLst>
          </p:cNvPr>
          <p:cNvSpPr/>
          <p:nvPr/>
        </p:nvSpPr>
        <p:spPr>
          <a:xfrm rot="2689548">
            <a:off x="5996257" y="1232372"/>
            <a:ext cx="162426" cy="431200"/>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12DFDF0B-656F-3835-092B-C3B41F6C4E76}"/>
              </a:ext>
            </a:extLst>
          </p:cNvPr>
          <p:cNvCxnSpPr>
            <a:cxnSpLocks/>
            <a:stCxn id="82" idx="2"/>
            <a:endCxn id="82" idx="0"/>
          </p:cNvCxnSpPr>
          <p:nvPr/>
        </p:nvCxnSpPr>
        <p:spPr>
          <a:xfrm flipV="1">
            <a:off x="5925482" y="1295057"/>
            <a:ext cx="303976" cy="305830"/>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E8456A7-6FF9-591A-8B92-F7205A08E419}"/>
              </a:ext>
            </a:extLst>
          </p:cNvPr>
          <p:cNvSpPr/>
          <p:nvPr/>
        </p:nvSpPr>
        <p:spPr>
          <a:xfrm rot="3318569">
            <a:off x="3809864" y="1240371"/>
            <a:ext cx="162426" cy="248182"/>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B10224DA-6F7F-1A80-C7F4-A1A86CB21E73}"/>
              </a:ext>
            </a:extLst>
          </p:cNvPr>
          <p:cNvCxnSpPr>
            <a:cxnSpLocks/>
            <a:stCxn id="85" idx="2"/>
            <a:endCxn id="85" idx="0"/>
          </p:cNvCxnSpPr>
          <p:nvPr/>
        </p:nvCxnSpPr>
        <p:spPr>
          <a:xfrm flipV="1">
            <a:off x="3789045" y="1293836"/>
            <a:ext cx="204064" cy="141252"/>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16C94F2C-A172-23BB-C916-94055481686C}"/>
              </a:ext>
            </a:extLst>
          </p:cNvPr>
          <p:cNvSpPr/>
          <p:nvPr/>
        </p:nvSpPr>
        <p:spPr>
          <a:xfrm rot="3318569">
            <a:off x="3837007" y="1488954"/>
            <a:ext cx="90896" cy="190818"/>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4AB512A4-D205-A7A5-8005-522E5E8C97E5}"/>
              </a:ext>
            </a:extLst>
          </p:cNvPr>
          <p:cNvSpPr/>
          <p:nvPr/>
        </p:nvSpPr>
        <p:spPr>
          <a:xfrm rot="2934300">
            <a:off x="4351800" y="1515180"/>
            <a:ext cx="186440" cy="322915"/>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8C52193-3873-C9B6-22DF-B1A7D5CC7166}"/>
              </a:ext>
            </a:extLst>
          </p:cNvPr>
          <p:cNvSpPr/>
          <p:nvPr/>
        </p:nvSpPr>
        <p:spPr>
          <a:xfrm rot="2689548">
            <a:off x="2542726" y="3382661"/>
            <a:ext cx="180055" cy="31816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88663D55-DDF7-2748-790D-6151A027FA47}"/>
              </a:ext>
            </a:extLst>
          </p:cNvPr>
          <p:cNvCxnSpPr>
            <a:cxnSpLocks/>
            <a:stCxn id="99" idx="2"/>
          </p:cNvCxnSpPr>
          <p:nvPr/>
        </p:nvCxnSpPr>
        <p:spPr>
          <a:xfrm flipV="1">
            <a:off x="2520607" y="3431108"/>
            <a:ext cx="210381" cy="223467"/>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735D135D-77D4-059B-A35C-196FDFD5A008}"/>
              </a:ext>
            </a:extLst>
          </p:cNvPr>
          <p:cNvSpPr/>
          <p:nvPr/>
        </p:nvSpPr>
        <p:spPr>
          <a:xfrm rot="2689548">
            <a:off x="2796103" y="1811989"/>
            <a:ext cx="162426" cy="248182"/>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C8B5D6C3-3FAB-16A5-0ADB-D79392F244C5}"/>
              </a:ext>
            </a:extLst>
          </p:cNvPr>
          <p:cNvCxnSpPr>
            <a:cxnSpLocks/>
            <a:stCxn id="102" idx="2"/>
            <a:endCxn id="102" idx="0"/>
          </p:cNvCxnSpPr>
          <p:nvPr/>
        </p:nvCxnSpPr>
        <p:spPr>
          <a:xfrm flipV="1">
            <a:off x="2789838" y="1848068"/>
            <a:ext cx="174956" cy="176024"/>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9B35DC1-7580-FA07-A45C-A35BD3512DAD}"/>
              </a:ext>
            </a:extLst>
          </p:cNvPr>
          <p:cNvCxnSpPr>
            <a:cxnSpLocks/>
            <a:stCxn id="224" idx="3"/>
            <a:endCxn id="102" idx="1"/>
          </p:cNvCxnSpPr>
          <p:nvPr/>
        </p:nvCxnSpPr>
        <p:spPr>
          <a:xfrm>
            <a:off x="1564033" y="1326082"/>
            <a:ext cx="1255682" cy="552747"/>
          </a:xfrm>
          <a:prstGeom prst="straightConnector1">
            <a:avLst/>
          </a:prstGeom>
          <a:ln>
            <a:solidFill>
              <a:schemeClr val="accent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95471D2-35B5-D7B7-862A-6FAABA90D26B}"/>
              </a:ext>
            </a:extLst>
          </p:cNvPr>
          <p:cNvCxnSpPr>
            <a:cxnSpLocks/>
          </p:cNvCxnSpPr>
          <p:nvPr/>
        </p:nvCxnSpPr>
        <p:spPr>
          <a:xfrm flipV="1">
            <a:off x="4342885" y="1563667"/>
            <a:ext cx="111591" cy="119141"/>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96343FDB-8EDB-811F-3BBE-D41C2CC2FB4C}"/>
              </a:ext>
            </a:extLst>
          </p:cNvPr>
          <p:cNvSpPr txBox="1"/>
          <p:nvPr/>
        </p:nvSpPr>
        <p:spPr>
          <a:xfrm>
            <a:off x="4365006" y="636456"/>
            <a:ext cx="1158433" cy="415498"/>
          </a:xfrm>
          <a:prstGeom prst="rect">
            <a:avLst/>
          </a:prstGeom>
          <a:solidFill>
            <a:srgbClr val="F2F2F2">
              <a:alpha val="81176"/>
            </a:srgbClr>
          </a:solidFill>
          <a:ln w="12700">
            <a:solidFill>
              <a:schemeClr val="accent5"/>
            </a:solid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UNTESTED </a:t>
            </a:r>
          </a:p>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MING-ORIENTED CONDUCTIVE TRENDS</a:t>
            </a:r>
          </a:p>
        </p:txBody>
      </p:sp>
      <p:cxnSp>
        <p:nvCxnSpPr>
          <p:cNvPr id="146" name="Straight Arrow Connector 145">
            <a:extLst>
              <a:ext uri="{FF2B5EF4-FFF2-40B4-BE49-F238E27FC236}">
                <a16:creationId xmlns:a16="http://schemas.microsoft.com/office/drawing/2014/main" id="{8371CB0F-F28F-C754-3434-6E3104AC3563}"/>
              </a:ext>
            </a:extLst>
          </p:cNvPr>
          <p:cNvCxnSpPr>
            <a:cxnSpLocks/>
          </p:cNvCxnSpPr>
          <p:nvPr/>
        </p:nvCxnSpPr>
        <p:spPr>
          <a:xfrm>
            <a:off x="4365006" y="1051954"/>
            <a:ext cx="108652" cy="358884"/>
          </a:xfrm>
          <a:prstGeom prst="straightConnector1">
            <a:avLst/>
          </a:prstGeom>
          <a:ln>
            <a:solidFill>
              <a:schemeClr val="accent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6826A255-B94D-A732-AE20-8ACE6AE8BEF9}"/>
              </a:ext>
            </a:extLst>
          </p:cNvPr>
          <p:cNvCxnSpPr>
            <a:cxnSpLocks/>
          </p:cNvCxnSpPr>
          <p:nvPr/>
        </p:nvCxnSpPr>
        <p:spPr>
          <a:xfrm flipH="1">
            <a:off x="4053283" y="1041894"/>
            <a:ext cx="311723" cy="219753"/>
          </a:xfrm>
          <a:prstGeom prst="straightConnector1">
            <a:avLst/>
          </a:prstGeom>
          <a:ln>
            <a:solidFill>
              <a:schemeClr val="accent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A78CB717-BB2F-7522-8C6C-514E026468AD}"/>
              </a:ext>
            </a:extLst>
          </p:cNvPr>
          <p:cNvCxnSpPr>
            <a:cxnSpLocks/>
          </p:cNvCxnSpPr>
          <p:nvPr/>
        </p:nvCxnSpPr>
        <p:spPr>
          <a:xfrm flipH="1">
            <a:off x="3987800" y="1051954"/>
            <a:ext cx="387155" cy="458917"/>
          </a:xfrm>
          <a:prstGeom prst="straightConnector1">
            <a:avLst/>
          </a:prstGeom>
          <a:ln>
            <a:solidFill>
              <a:schemeClr val="accent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373CA800-A985-C0F8-49EA-4FB82AF7D38F}"/>
              </a:ext>
            </a:extLst>
          </p:cNvPr>
          <p:cNvCxnSpPr>
            <a:cxnSpLocks/>
          </p:cNvCxnSpPr>
          <p:nvPr/>
        </p:nvCxnSpPr>
        <p:spPr>
          <a:xfrm>
            <a:off x="5523439" y="1041714"/>
            <a:ext cx="418605" cy="284368"/>
          </a:xfrm>
          <a:prstGeom prst="straightConnector1">
            <a:avLst/>
          </a:prstGeom>
          <a:ln>
            <a:solidFill>
              <a:schemeClr val="accent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85473A9A-3883-4ECB-ED8F-4BE934D88B9C}"/>
              </a:ext>
            </a:extLst>
          </p:cNvPr>
          <p:cNvSpPr txBox="1"/>
          <p:nvPr/>
        </p:nvSpPr>
        <p:spPr>
          <a:xfrm>
            <a:off x="4940687" y="3064978"/>
            <a:ext cx="1158433" cy="415498"/>
          </a:xfrm>
          <a:prstGeom prst="rect">
            <a:avLst/>
          </a:prstGeom>
          <a:solidFill>
            <a:srgbClr val="F2F2F2">
              <a:alpha val="81176"/>
            </a:srgbClr>
          </a:solidFill>
          <a:ln w="12700">
            <a:solidFill>
              <a:schemeClr val="accent5"/>
            </a:solid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UNTESTED </a:t>
            </a:r>
          </a:p>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MING-ORIENTED CONDUCTIVE TRENDS</a:t>
            </a:r>
          </a:p>
        </p:txBody>
      </p:sp>
      <p:cxnSp>
        <p:nvCxnSpPr>
          <p:cNvPr id="162" name="Straight Arrow Connector 161">
            <a:extLst>
              <a:ext uri="{FF2B5EF4-FFF2-40B4-BE49-F238E27FC236}">
                <a16:creationId xmlns:a16="http://schemas.microsoft.com/office/drawing/2014/main" id="{3C3503BF-611F-4A18-1A36-E538BAE03D48}"/>
              </a:ext>
            </a:extLst>
          </p:cNvPr>
          <p:cNvCxnSpPr>
            <a:cxnSpLocks/>
          </p:cNvCxnSpPr>
          <p:nvPr/>
        </p:nvCxnSpPr>
        <p:spPr>
          <a:xfrm flipH="1">
            <a:off x="4155169" y="3478812"/>
            <a:ext cx="815948" cy="252858"/>
          </a:xfrm>
          <a:prstGeom prst="straightConnector1">
            <a:avLst/>
          </a:prstGeom>
          <a:ln>
            <a:solidFill>
              <a:schemeClr val="accent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DFDE7F9B-8092-1C77-54DF-F9D0040793EC}"/>
              </a:ext>
            </a:extLst>
          </p:cNvPr>
          <p:cNvCxnSpPr>
            <a:cxnSpLocks/>
          </p:cNvCxnSpPr>
          <p:nvPr/>
        </p:nvCxnSpPr>
        <p:spPr>
          <a:xfrm flipH="1">
            <a:off x="4395890" y="3478812"/>
            <a:ext cx="612569" cy="623462"/>
          </a:xfrm>
          <a:prstGeom prst="straightConnector1">
            <a:avLst/>
          </a:prstGeom>
          <a:ln>
            <a:solidFill>
              <a:schemeClr val="accent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C0295DF8-A57A-7D5B-45FA-583A62CF5A3A}"/>
              </a:ext>
            </a:extLst>
          </p:cNvPr>
          <p:cNvCxnSpPr>
            <a:cxnSpLocks/>
          </p:cNvCxnSpPr>
          <p:nvPr/>
        </p:nvCxnSpPr>
        <p:spPr>
          <a:xfrm flipH="1">
            <a:off x="3697784" y="3481488"/>
            <a:ext cx="1304008" cy="721219"/>
          </a:xfrm>
          <a:prstGeom prst="straightConnector1">
            <a:avLst/>
          </a:prstGeom>
          <a:ln>
            <a:solidFill>
              <a:schemeClr val="accent5"/>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CADD30C-FCE4-8738-B402-97F9D8F5E63C}"/>
              </a:ext>
            </a:extLst>
          </p:cNvPr>
          <p:cNvCxnSpPr>
            <a:cxnSpLocks/>
            <a:stCxn id="91" idx="2"/>
            <a:endCxn id="91" idx="0"/>
          </p:cNvCxnSpPr>
          <p:nvPr/>
        </p:nvCxnSpPr>
        <p:spPr>
          <a:xfrm flipV="1">
            <a:off x="4323342" y="1570510"/>
            <a:ext cx="243356" cy="212255"/>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0737C74F-0F10-6769-E49C-1443654D31ED}"/>
              </a:ext>
            </a:extLst>
          </p:cNvPr>
          <p:cNvSpPr/>
          <p:nvPr/>
        </p:nvSpPr>
        <p:spPr>
          <a:xfrm>
            <a:off x="5051977" y="3854937"/>
            <a:ext cx="1087354" cy="10752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xtBox 176">
            <a:extLst>
              <a:ext uri="{FF2B5EF4-FFF2-40B4-BE49-F238E27FC236}">
                <a16:creationId xmlns:a16="http://schemas.microsoft.com/office/drawing/2014/main" id="{EDBDF609-1396-92C4-A9AA-6E415C3EEC98}"/>
              </a:ext>
            </a:extLst>
          </p:cNvPr>
          <p:cNvSpPr txBox="1"/>
          <p:nvPr/>
        </p:nvSpPr>
        <p:spPr>
          <a:xfrm>
            <a:off x="5037398" y="3874596"/>
            <a:ext cx="1116019" cy="215444"/>
          </a:xfrm>
          <a:prstGeom prst="rect">
            <a:avLst/>
          </a:prstGeom>
          <a:noFill/>
          <a:ln w="12700">
            <a:noFill/>
          </a:ln>
        </p:spPr>
        <p:txBody>
          <a:bodyPr wrap="square">
            <a:spAutoFit/>
          </a:bodyPr>
          <a:lstStyle/>
          <a:p>
            <a:pPr algn="ctr" defTabSz="685800">
              <a:buClrTx/>
              <a:defRPr/>
            </a:pPr>
            <a:r>
              <a:rPr lang="en-AU" sz="800" b="1" u="sng" kern="1200">
                <a:latin typeface="Poppins" panose="00000500000000000000" pitchFamily="2" charset="0"/>
                <a:ea typeface="Calibri" panose="020F0502020204030204" pitchFamily="34" charset="0"/>
                <a:cs typeface="Poppins" panose="00000500000000000000" pitchFamily="2" charset="0"/>
              </a:rPr>
              <a:t>VTEM TRENDS</a:t>
            </a:r>
          </a:p>
        </p:txBody>
      </p:sp>
      <p:sp>
        <p:nvSpPr>
          <p:cNvPr id="186" name="TextBox 185">
            <a:extLst>
              <a:ext uri="{FF2B5EF4-FFF2-40B4-BE49-F238E27FC236}">
                <a16:creationId xmlns:a16="http://schemas.microsoft.com/office/drawing/2014/main" id="{35DCEC57-F6B0-834E-CB92-940F448C9E35}"/>
              </a:ext>
            </a:extLst>
          </p:cNvPr>
          <p:cNvSpPr txBox="1"/>
          <p:nvPr/>
        </p:nvSpPr>
        <p:spPr>
          <a:xfrm>
            <a:off x="5316864" y="4051018"/>
            <a:ext cx="1116019" cy="276999"/>
          </a:xfrm>
          <a:prstGeom prst="rect">
            <a:avLst/>
          </a:prstGeom>
          <a:noFill/>
          <a:ln w="12700">
            <a:noFill/>
          </a:ln>
        </p:spPr>
        <p:txBody>
          <a:bodyPr wrap="square">
            <a:spAutoFit/>
          </a:bodyPr>
          <a:lstStyle/>
          <a:p>
            <a:pPr defTabSz="685800">
              <a:buClrTx/>
              <a:defRPr/>
            </a:pPr>
            <a:r>
              <a:rPr lang="en-AU" sz="600" b="1" kern="1200">
                <a:latin typeface="Poppins" panose="00000500000000000000" pitchFamily="2" charset="0"/>
                <a:ea typeface="Calibri" panose="020F0502020204030204" pitchFamily="34" charset="0"/>
                <a:cs typeface="Poppins" panose="00000500000000000000" pitchFamily="2" charset="0"/>
              </a:rPr>
              <a:t>Known </a:t>
            </a:r>
          </a:p>
          <a:p>
            <a:pPr defTabSz="685800">
              <a:buClrTx/>
              <a:defRPr/>
            </a:pPr>
            <a:r>
              <a:rPr lang="en-AU" sz="600" b="1" kern="1200">
                <a:latin typeface="Poppins" panose="00000500000000000000" pitchFamily="2" charset="0"/>
                <a:ea typeface="Calibri" panose="020F0502020204030204" pitchFamily="34" charset="0"/>
                <a:cs typeface="Poppins" panose="00000500000000000000" pitchFamily="2" charset="0"/>
              </a:rPr>
              <a:t>Mineralisation</a:t>
            </a:r>
          </a:p>
        </p:txBody>
      </p:sp>
      <p:sp>
        <p:nvSpPr>
          <p:cNvPr id="189" name="Rectangle 188">
            <a:extLst>
              <a:ext uri="{FF2B5EF4-FFF2-40B4-BE49-F238E27FC236}">
                <a16:creationId xmlns:a16="http://schemas.microsoft.com/office/drawing/2014/main" id="{DCF1C280-3830-3747-7F96-D92D3EF77DDA}"/>
              </a:ext>
            </a:extLst>
          </p:cNvPr>
          <p:cNvSpPr/>
          <p:nvPr/>
        </p:nvSpPr>
        <p:spPr>
          <a:xfrm rot="5400000">
            <a:off x="5155703" y="4363969"/>
            <a:ext cx="162426" cy="241106"/>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0" name="Straight Connector 189">
            <a:extLst>
              <a:ext uri="{FF2B5EF4-FFF2-40B4-BE49-F238E27FC236}">
                <a16:creationId xmlns:a16="http://schemas.microsoft.com/office/drawing/2014/main" id="{0BB9D4DD-B408-2897-6057-B06808ED2A4B}"/>
              </a:ext>
            </a:extLst>
          </p:cNvPr>
          <p:cNvCxnSpPr>
            <a:cxnSpLocks/>
            <a:stCxn id="189" idx="2"/>
            <a:endCxn id="189" idx="0"/>
          </p:cNvCxnSpPr>
          <p:nvPr/>
        </p:nvCxnSpPr>
        <p:spPr>
          <a:xfrm>
            <a:off x="5116363" y="4484522"/>
            <a:ext cx="241106" cy="0"/>
          </a:xfrm>
          <a:prstGeom prst="line">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EB6F1F49-F80C-4F6B-F16B-BF8A608CF2E7}"/>
              </a:ext>
            </a:extLst>
          </p:cNvPr>
          <p:cNvSpPr txBox="1"/>
          <p:nvPr/>
        </p:nvSpPr>
        <p:spPr>
          <a:xfrm>
            <a:off x="5316864" y="4289681"/>
            <a:ext cx="1116019" cy="369332"/>
          </a:xfrm>
          <a:prstGeom prst="rect">
            <a:avLst/>
          </a:prstGeom>
          <a:noFill/>
          <a:ln w="12700">
            <a:noFill/>
          </a:ln>
        </p:spPr>
        <p:txBody>
          <a:bodyPr wrap="square">
            <a:spAutoFit/>
          </a:bodyPr>
          <a:lstStyle/>
          <a:p>
            <a:pPr defTabSz="685800">
              <a:buClrTx/>
              <a:defRPr/>
            </a:pPr>
            <a:r>
              <a:rPr lang="en-AU" sz="600" b="1" kern="1200">
                <a:latin typeface="Poppins" panose="00000500000000000000" pitchFamily="2" charset="0"/>
                <a:ea typeface="Calibri" panose="020F0502020204030204" pitchFamily="34" charset="0"/>
                <a:cs typeface="Poppins" panose="00000500000000000000" pitchFamily="2" charset="0"/>
              </a:rPr>
              <a:t>Same Orientation </a:t>
            </a:r>
          </a:p>
          <a:p>
            <a:pPr defTabSz="685800">
              <a:buClrTx/>
              <a:defRPr/>
            </a:pPr>
            <a:r>
              <a:rPr lang="en-AU" sz="600" b="1" kern="1200">
                <a:latin typeface="Poppins" panose="00000500000000000000" pitchFamily="2" charset="0"/>
                <a:ea typeface="Calibri" panose="020F0502020204030204" pitchFamily="34" charset="0"/>
                <a:cs typeface="Poppins" panose="00000500000000000000" pitchFamily="2" charset="0"/>
              </a:rPr>
              <a:t>as Known </a:t>
            </a:r>
          </a:p>
          <a:p>
            <a:pPr defTabSz="685800">
              <a:buClrTx/>
              <a:defRPr/>
            </a:pPr>
            <a:r>
              <a:rPr lang="en-AU" sz="600" b="1" kern="1200">
                <a:latin typeface="Poppins" panose="00000500000000000000" pitchFamily="2" charset="0"/>
                <a:ea typeface="Calibri" panose="020F0502020204030204" pitchFamily="34" charset="0"/>
                <a:cs typeface="Poppins" panose="00000500000000000000" pitchFamily="2" charset="0"/>
              </a:rPr>
              <a:t>Mineralisation</a:t>
            </a:r>
          </a:p>
        </p:txBody>
      </p:sp>
      <p:sp>
        <p:nvSpPr>
          <p:cNvPr id="197" name="Rectangle 196">
            <a:extLst>
              <a:ext uri="{FF2B5EF4-FFF2-40B4-BE49-F238E27FC236}">
                <a16:creationId xmlns:a16="http://schemas.microsoft.com/office/drawing/2014/main" id="{D6613CCE-AA37-5EA2-9F1B-118893238C61}"/>
              </a:ext>
            </a:extLst>
          </p:cNvPr>
          <p:cNvSpPr/>
          <p:nvPr/>
        </p:nvSpPr>
        <p:spPr>
          <a:xfrm rot="5400000">
            <a:off x="5159155" y="4651697"/>
            <a:ext cx="162426" cy="241106"/>
          </a:xfrm>
          <a:prstGeom prst="rect">
            <a:avLst/>
          </a:prstGeom>
          <a:noFill/>
          <a:ln>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8" name="Straight Connector 197">
            <a:extLst>
              <a:ext uri="{FF2B5EF4-FFF2-40B4-BE49-F238E27FC236}">
                <a16:creationId xmlns:a16="http://schemas.microsoft.com/office/drawing/2014/main" id="{F09490AC-AAD3-1A8A-CFC6-13F722B2D23F}"/>
              </a:ext>
            </a:extLst>
          </p:cNvPr>
          <p:cNvCxnSpPr>
            <a:cxnSpLocks/>
            <a:stCxn id="197" idx="2"/>
            <a:endCxn id="197" idx="0"/>
          </p:cNvCxnSpPr>
          <p:nvPr/>
        </p:nvCxnSpPr>
        <p:spPr>
          <a:xfrm>
            <a:off x="5119815" y="4772250"/>
            <a:ext cx="241106" cy="0"/>
          </a:xfrm>
          <a:prstGeom prst="line">
            <a:avLst/>
          </a:prstGeom>
          <a:ln w="12700">
            <a:solidFill>
              <a:srgbClr val="00FFFF"/>
            </a:solidFill>
            <a:prstDash val="sysDash"/>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7A9A757B-F0CE-7250-1EC8-7F5421BD0E2B}"/>
              </a:ext>
            </a:extLst>
          </p:cNvPr>
          <p:cNvSpPr txBox="1"/>
          <p:nvPr/>
        </p:nvSpPr>
        <p:spPr>
          <a:xfrm>
            <a:off x="5316864" y="4633519"/>
            <a:ext cx="1116019" cy="276999"/>
          </a:xfrm>
          <a:prstGeom prst="rect">
            <a:avLst/>
          </a:prstGeom>
          <a:noFill/>
          <a:ln w="12700">
            <a:noFill/>
          </a:ln>
        </p:spPr>
        <p:txBody>
          <a:bodyPr wrap="square">
            <a:spAutoFit/>
          </a:bodyPr>
          <a:lstStyle/>
          <a:p>
            <a:pPr defTabSz="685800">
              <a:buClrTx/>
              <a:defRPr/>
            </a:pPr>
            <a:r>
              <a:rPr lang="en-AU" sz="600" b="1" kern="1200">
                <a:latin typeface="Poppins" panose="00000500000000000000" pitchFamily="2" charset="0"/>
                <a:ea typeface="Calibri" panose="020F0502020204030204" pitchFamily="34" charset="0"/>
                <a:cs typeface="Poppins" panose="00000500000000000000" pitchFamily="2" charset="0"/>
              </a:rPr>
              <a:t>Other Conductive Trend</a:t>
            </a:r>
          </a:p>
        </p:txBody>
      </p:sp>
      <p:sp>
        <p:nvSpPr>
          <p:cNvPr id="201" name="Rectangle 200">
            <a:extLst>
              <a:ext uri="{FF2B5EF4-FFF2-40B4-BE49-F238E27FC236}">
                <a16:creationId xmlns:a16="http://schemas.microsoft.com/office/drawing/2014/main" id="{00BCE7B6-691C-B5E0-A687-E5B1E9849EA6}"/>
              </a:ext>
            </a:extLst>
          </p:cNvPr>
          <p:cNvSpPr/>
          <p:nvPr/>
        </p:nvSpPr>
        <p:spPr>
          <a:xfrm rot="2689548">
            <a:off x="4243833" y="4087631"/>
            <a:ext cx="162426" cy="131013"/>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2" name="Straight Connector 201">
            <a:extLst>
              <a:ext uri="{FF2B5EF4-FFF2-40B4-BE49-F238E27FC236}">
                <a16:creationId xmlns:a16="http://schemas.microsoft.com/office/drawing/2014/main" id="{26AFF368-B1E8-96C2-B246-8ED23F61F87F}"/>
              </a:ext>
            </a:extLst>
          </p:cNvPr>
          <p:cNvCxnSpPr>
            <a:cxnSpLocks/>
          </p:cNvCxnSpPr>
          <p:nvPr/>
        </p:nvCxnSpPr>
        <p:spPr>
          <a:xfrm flipV="1">
            <a:off x="4334583" y="4115437"/>
            <a:ext cx="78806" cy="60395"/>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541E15A6-AB54-1E40-5898-E9B03B953BC3}"/>
              </a:ext>
            </a:extLst>
          </p:cNvPr>
          <p:cNvCxnSpPr>
            <a:cxnSpLocks/>
          </p:cNvCxnSpPr>
          <p:nvPr/>
        </p:nvCxnSpPr>
        <p:spPr>
          <a:xfrm flipV="1">
            <a:off x="4263161" y="4098123"/>
            <a:ext cx="78806" cy="60395"/>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CB8AC7A9-B611-CBB2-39A0-2685C67848B5}"/>
              </a:ext>
            </a:extLst>
          </p:cNvPr>
          <p:cNvSpPr/>
          <p:nvPr/>
        </p:nvSpPr>
        <p:spPr>
          <a:xfrm>
            <a:off x="5080820" y="4072770"/>
            <a:ext cx="310019" cy="237313"/>
          </a:xfrm>
          <a:prstGeom prst="rect">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B9651D0C-56A4-1590-4375-40AFC2F4CD83}"/>
              </a:ext>
            </a:extLst>
          </p:cNvPr>
          <p:cNvSpPr/>
          <p:nvPr/>
        </p:nvSpPr>
        <p:spPr>
          <a:xfrm rot="5400000">
            <a:off x="5157818" y="4066188"/>
            <a:ext cx="162426" cy="24110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a:extLst>
              <a:ext uri="{FF2B5EF4-FFF2-40B4-BE49-F238E27FC236}">
                <a16:creationId xmlns:a16="http://schemas.microsoft.com/office/drawing/2014/main" id="{8E2F95C6-B887-2EEE-6E88-596390F470B1}"/>
              </a:ext>
            </a:extLst>
          </p:cNvPr>
          <p:cNvCxnSpPr>
            <a:cxnSpLocks/>
            <a:stCxn id="180" idx="2"/>
            <a:endCxn id="180" idx="0"/>
          </p:cNvCxnSpPr>
          <p:nvPr/>
        </p:nvCxnSpPr>
        <p:spPr>
          <a:xfrm>
            <a:off x="5118478" y="4186741"/>
            <a:ext cx="241106" cy="0"/>
          </a:xfrm>
          <a:prstGeom prst="line">
            <a:avLst/>
          </a:prstGeom>
          <a:ln w="12700">
            <a:solidFill>
              <a:srgbClr val="FFFFFF">
                <a:alpha val="63922"/>
              </a:srgbClr>
            </a:solidFill>
            <a:prstDash val="sysDash"/>
          </a:ln>
        </p:spPr>
        <p:style>
          <a:lnRef idx="1">
            <a:schemeClr val="accent1"/>
          </a:lnRef>
          <a:fillRef idx="0">
            <a:schemeClr val="accent1"/>
          </a:fillRef>
          <a:effectRef idx="0">
            <a:schemeClr val="accent1"/>
          </a:effectRef>
          <a:fontRef idx="minor">
            <a:schemeClr val="tx1"/>
          </a:fontRef>
        </p:style>
      </p:cxnSp>
      <p:sp>
        <p:nvSpPr>
          <p:cNvPr id="208" name="Rectangle 207">
            <a:extLst>
              <a:ext uri="{FF2B5EF4-FFF2-40B4-BE49-F238E27FC236}">
                <a16:creationId xmlns:a16="http://schemas.microsoft.com/office/drawing/2014/main" id="{A290559A-8693-C017-999A-0EE14227602E}"/>
              </a:ext>
            </a:extLst>
          </p:cNvPr>
          <p:cNvSpPr/>
          <p:nvPr/>
        </p:nvSpPr>
        <p:spPr>
          <a:xfrm rot="2708829">
            <a:off x="3347954" y="1850002"/>
            <a:ext cx="141269" cy="363395"/>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 name="Straight Connector 208">
            <a:extLst>
              <a:ext uri="{FF2B5EF4-FFF2-40B4-BE49-F238E27FC236}">
                <a16:creationId xmlns:a16="http://schemas.microsoft.com/office/drawing/2014/main" id="{79BBD7C1-5A1C-44E9-10AF-9BB70BBAF9F4}"/>
              </a:ext>
            </a:extLst>
          </p:cNvPr>
          <p:cNvCxnSpPr>
            <a:cxnSpLocks/>
          </p:cNvCxnSpPr>
          <p:nvPr/>
        </p:nvCxnSpPr>
        <p:spPr>
          <a:xfrm flipV="1">
            <a:off x="3290397" y="1921037"/>
            <a:ext cx="240197" cy="240338"/>
          </a:xfrm>
          <a:prstGeom prst="line">
            <a:avLst/>
          </a:prstGeom>
          <a:ln w="12700">
            <a:solidFill>
              <a:schemeClr val="accent5">
                <a:alpha val="63922"/>
              </a:schemeClr>
            </a:solidFill>
            <a:prstDash val="sysDash"/>
          </a:ln>
        </p:spPr>
        <p:style>
          <a:lnRef idx="1">
            <a:schemeClr val="accent1"/>
          </a:lnRef>
          <a:fillRef idx="0">
            <a:schemeClr val="accent1"/>
          </a:fillRef>
          <a:effectRef idx="0">
            <a:schemeClr val="accent1"/>
          </a:effectRef>
          <a:fontRef idx="minor">
            <a:schemeClr val="tx1"/>
          </a:fontRef>
        </p:style>
      </p:cxnSp>
      <p:sp>
        <p:nvSpPr>
          <p:cNvPr id="224" name="TextBox 223">
            <a:extLst>
              <a:ext uri="{FF2B5EF4-FFF2-40B4-BE49-F238E27FC236}">
                <a16:creationId xmlns:a16="http://schemas.microsoft.com/office/drawing/2014/main" id="{CCCBC4BD-7D43-A2D9-AF39-551922C0B751}"/>
              </a:ext>
            </a:extLst>
          </p:cNvPr>
          <p:cNvSpPr txBox="1"/>
          <p:nvPr/>
        </p:nvSpPr>
        <p:spPr>
          <a:xfrm>
            <a:off x="405600" y="1118333"/>
            <a:ext cx="1158433" cy="415498"/>
          </a:xfrm>
          <a:prstGeom prst="rect">
            <a:avLst/>
          </a:prstGeom>
          <a:solidFill>
            <a:srgbClr val="F2F2F2">
              <a:alpha val="81176"/>
            </a:srgbClr>
          </a:solidFill>
          <a:ln w="12700">
            <a:solidFill>
              <a:schemeClr val="accent5"/>
            </a:solid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UNTESTED </a:t>
            </a:r>
          </a:p>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MING-ORIENTED CONDUCTIVE TREND</a:t>
            </a:r>
          </a:p>
        </p:txBody>
      </p:sp>
      <p:sp>
        <p:nvSpPr>
          <p:cNvPr id="225" name="TextBox 224">
            <a:extLst>
              <a:ext uri="{FF2B5EF4-FFF2-40B4-BE49-F238E27FC236}">
                <a16:creationId xmlns:a16="http://schemas.microsoft.com/office/drawing/2014/main" id="{031F4ED1-7845-D376-E66E-6419E9D8821D}"/>
              </a:ext>
            </a:extLst>
          </p:cNvPr>
          <p:cNvSpPr txBox="1"/>
          <p:nvPr/>
        </p:nvSpPr>
        <p:spPr>
          <a:xfrm>
            <a:off x="3671938" y="4999641"/>
            <a:ext cx="831919" cy="200055"/>
          </a:xfrm>
          <a:prstGeom prst="rect">
            <a:avLst/>
          </a:prstGeom>
          <a:noFill/>
          <a:ln w="12700">
            <a:no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570,000mE</a:t>
            </a:r>
          </a:p>
        </p:txBody>
      </p:sp>
      <p:sp>
        <p:nvSpPr>
          <p:cNvPr id="227" name="TextBox 226">
            <a:extLst>
              <a:ext uri="{FF2B5EF4-FFF2-40B4-BE49-F238E27FC236}">
                <a16:creationId xmlns:a16="http://schemas.microsoft.com/office/drawing/2014/main" id="{0FB2F046-E1D9-B271-AC85-F324D86B3ABE}"/>
              </a:ext>
            </a:extLst>
          </p:cNvPr>
          <p:cNvSpPr txBox="1"/>
          <p:nvPr/>
        </p:nvSpPr>
        <p:spPr>
          <a:xfrm>
            <a:off x="2547460" y="5003156"/>
            <a:ext cx="831919" cy="200055"/>
          </a:xfrm>
          <a:prstGeom prst="rect">
            <a:avLst/>
          </a:prstGeom>
          <a:noFill/>
          <a:ln w="12700">
            <a:no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565,000mE</a:t>
            </a:r>
          </a:p>
        </p:txBody>
      </p:sp>
      <p:sp>
        <p:nvSpPr>
          <p:cNvPr id="228" name="TextBox 227">
            <a:extLst>
              <a:ext uri="{FF2B5EF4-FFF2-40B4-BE49-F238E27FC236}">
                <a16:creationId xmlns:a16="http://schemas.microsoft.com/office/drawing/2014/main" id="{AE97C0E0-8EA4-4C3E-68DA-33A3D1E80BC9}"/>
              </a:ext>
            </a:extLst>
          </p:cNvPr>
          <p:cNvSpPr txBox="1"/>
          <p:nvPr/>
        </p:nvSpPr>
        <p:spPr>
          <a:xfrm>
            <a:off x="1413085" y="4999038"/>
            <a:ext cx="831919" cy="200055"/>
          </a:xfrm>
          <a:prstGeom prst="rect">
            <a:avLst/>
          </a:prstGeom>
          <a:noFill/>
          <a:ln w="12700">
            <a:no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560,000mE</a:t>
            </a:r>
          </a:p>
        </p:txBody>
      </p:sp>
      <p:sp>
        <p:nvSpPr>
          <p:cNvPr id="229" name="TextBox 228">
            <a:extLst>
              <a:ext uri="{FF2B5EF4-FFF2-40B4-BE49-F238E27FC236}">
                <a16:creationId xmlns:a16="http://schemas.microsoft.com/office/drawing/2014/main" id="{DC131DD2-0E43-34AD-81F9-45693D81E81A}"/>
              </a:ext>
            </a:extLst>
          </p:cNvPr>
          <p:cNvSpPr txBox="1"/>
          <p:nvPr/>
        </p:nvSpPr>
        <p:spPr>
          <a:xfrm>
            <a:off x="4802956" y="4998518"/>
            <a:ext cx="831919" cy="200055"/>
          </a:xfrm>
          <a:prstGeom prst="rect">
            <a:avLst/>
          </a:prstGeom>
          <a:noFill/>
          <a:ln w="12700">
            <a:no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575,000mE</a:t>
            </a:r>
          </a:p>
        </p:txBody>
      </p:sp>
      <p:sp>
        <p:nvSpPr>
          <p:cNvPr id="230" name="TextBox 229">
            <a:extLst>
              <a:ext uri="{FF2B5EF4-FFF2-40B4-BE49-F238E27FC236}">
                <a16:creationId xmlns:a16="http://schemas.microsoft.com/office/drawing/2014/main" id="{1454DA21-F3F3-B591-FBDD-519970C14867}"/>
              </a:ext>
            </a:extLst>
          </p:cNvPr>
          <p:cNvSpPr txBox="1"/>
          <p:nvPr/>
        </p:nvSpPr>
        <p:spPr>
          <a:xfrm>
            <a:off x="5803758" y="4994344"/>
            <a:ext cx="831919" cy="200055"/>
          </a:xfrm>
          <a:prstGeom prst="rect">
            <a:avLst/>
          </a:prstGeom>
          <a:noFill/>
          <a:ln w="12700">
            <a:no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580,000mE</a:t>
            </a:r>
          </a:p>
        </p:txBody>
      </p:sp>
      <p:sp>
        <p:nvSpPr>
          <p:cNvPr id="231" name="TextBox 230">
            <a:extLst>
              <a:ext uri="{FF2B5EF4-FFF2-40B4-BE49-F238E27FC236}">
                <a16:creationId xmlns:a16="http://schemas.microsoft.com/office/drawing/2014/main" id="{C658FED1-2ED0-F897-B94A-18630431EF99}"/>
              </a:ext>
            </a:extLst>
          </p:cNvPr>
          <p:cNvSpPr txBox="1"/>
          <p:nvPr/>
        </p:nvSpPr>
        <p:spPr>
          <a:xfrm>
            <a:off x="-18137" y="851899"/>
            <a:ext cx="831919" cy="200055"/>
          </a:xfrm>
          <a:prstGeom prst="rect">
            <a:avLst/>
          </a:prstGeom>
          <a:noFill/>
          <a:ln w="12700">
            <a:no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5,535,000mN</a:t>
            </a:r>
          </a:p>
        </p:txBody>
      </p:sp>
      <p:sp>
        <p:nvSpPr>
          <p:cNvPr id="232" name="TextBox 231">
            <a:extLst>
              <a:ext uri="{FF2B5EF4-FFF2-40B4-BE49-F238E27FC236}">
                <a16:creationId xmlns:a16="http://schemas.microsoft.com/office/drawing/2014/main" id="{310FF166-C7F9-710C-A6D1-62C0E800952C}"/>
              </a:ext>
            </a:extLst>
          </p:cNvPr>
          <p:cNvSpPr txBox="1"/>
          <p:nvPr/>
        </p:nvSpPr>
        <p:spPr>
          <a:xfrm>
            <a:off x="-8742" y="1937700"/>
            <a:ext cx="831919" cy="200055"/>
          </a:xfrm>
          <a:prstGeom prst="rect">
            <a:avLst/>
          </a:prstGeom>
          <a:noFill/>
          <a:ln w="12700">
            <a:no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5,530,000mN</a:t>
            </a:r>
          </a:p>
        </p:txBody>
      </p:sp>
      <p:sp>
        <p:nvSpPr>
          <p:cNvPr id="233" name="TextBox 232">
            <a:extLst>
              <a:ext uri="{FF2B5EF4-FFF2-40B4-BE49-F238E27FC236}">
                <a16:creationId xmlns:a16="http://schemas.microsoft.com/office/drawing/2014/main" id="{BC3ECE58-EC23-11FA-5A1C-48BB6A7C3414}"/>
              </a:ext>
            </a:extLst>
          </p:cNvPr>
          <p:cNvSpPr txBox="1"/>
          <p:nvPr/>
        </p:nvSpPr>
        <p:spPr>
          <a:xfrm>
            <a:off x="-65" y="3064978"/>
            <a:ext cx="831919" cy="200055"/>
          </a:xfrm>
          <a:prstGeom prst="rect">
            <a:avLst/>
          </a:prstGeom>
          <a:noFill/>
          <a:ln w="12700">
            <a:no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5,525,000mN</a:t>
            </a:r>
          </a:p>
        </p:txBody>
      </p:sp>
      <p:sp>
        <p:nvSpPr>
          <p:cNvPr id="234" name="TextBox 233">
            <a:extLst>
              <a:ext uri="{FF2B5EF4-FFF2-40B4-BE49-F238E27FC236}">
                <a16:creationId xmlns:a16="http://schemas.microsoft.com/office/drawing/2014/main" id="{4099FBE0-37F4-83C1-EF9E-DDF073140C2E}"/>
              </a:ext>
            </a:extLst>
          </p:cNvPr>
          <p:cNvSpPr txBox="1"/>
          <p:nvPr/>
        </p:nvSpPr>
        <p:spPr>
          <a:xfrm>
            <a:off x="-18137" y="4185238"/>
            <a:ext cx="831919" cy="200055"/>
          </a:xfrm>
          <a:prstGeom prst="rect">
            <a:avLst/>
          </a:prstGeom>
          <a:noFill/>
          <a:ln w="12700">
            <a:noFill/>
          </a:ln>
        </p:spPr>
        <p:txBody>
          <a:bodyPr wrap="square">
            <a:spAutoFit/>
          </a:bodyPr>
          <a:lstStyle/>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5,520,000mN</a:t>
            </a:r>
          </a:p>
        </p:txBody>
      </p:sp>
      <p:sp>
        <p:nvSpPr>
          <p:cNvPr id="235" name="TextBox 234">
            <a:extLst>
              <a:ext uri="{FF2B5EF4-FFF2-40B4-BE49-F238E27FC236}">
                <a16:creationId xmlns:a16="http://schemas.microsoft.com/office/drawing/2014/main" id="{6AFD9588-6E12-AEBE-DE65-80834D97CAB0}"/>
              </a:ext>
            </a:extLst>
          </p:cNvPr>
          <p:cNvSpPr txBox="1"/>
          <p:nvPr/>
        </p:nvSpPr>
        <p:spPr>
          <a:xfrm>
            <a:off x="2240727" y="4310971"/>
            <a:ext cx="831919" cy="307777"/>
          </a:xfrm>
          <a:prstGeom prst="rect">
            <a:avLst/>
          </a:prstGeom>
          <a:noFill/>
          <a:ln w="12700">
            <a:noFill/>
          </a:ln>
        </p:spPr>
        <p:txBody>
          <a:bodyPr wrap="square">
            <a:spAutoFit/>
          </a:bodyPr>
          <a:lstStyle/>
          <a:p>
            <a:pPr algn="ctr" defTabSz="685800">
              <a:buClrTx/>
              <a:defRPr/>
            </a:pPr>
            <a:r>
              <a:rPr lang="en-AU" sz="700" b="1" kern="1200">
                <a:solidFill>
                  <a:schemeClr val="bg1"/>
                </a:solidFill>
                <a:latin typeface="Poppins" panose="00000500000000000000" pitchFamily="2" charset="0"/>
                <a:ea typeface="Calibri" panose="020F0502020204030204" pitchFamily="34" charset="0"/>
                <a:cs typeface="Poppins" panose="00000500000000000000" pitchFamily="2" charset="0"/>
              </a:rPr>
              <a:t>UTM NAD 83</a:t>
            </a:r>
          </a:p>
          <a:p>
            <a:pPr algn="ctr" defTabSz="685800">
              <a:buClrTx/>
              <a:defRPr/>
            </a:pPr>
            <a:r>
              <a:rPr lang="en-AU" sz="700" b="1" kern="1200">
                <a:solidFill>
                  <a:schemeClr val="bg1"/>
                </a:solidFill>
                <a:latin typeface="Poppins" panose="00000500000000000000" pitchFamily="2" charset="0"/>
                <a:ea typeface="Calibri" panose="020F0502020204030204" pitchFamily="34" charset="0"/>
                <a:cs typeface="Poppins" panose="00000500000000000000" pitchFamily="2" charset="0"/>
              </a:rPr>
              <a:t>Zone 21</a:t>
            </a:r>
          </a:p>
        </p:txBody>
      </p:sp>
      <p:sp>
        <p:nvSpPr>
          <p:cNvPr id="17" name="TextBox 16">
            <a:extLst>
              <a:ext uri="{FF2B5EF4-FFF2-40B4-BE49-F238E27FC236}">
                <a16:creationId xmlns:a16="http://schemas.microsoft.com/office/drawing/2014/main" id="{55F15CB8-3FC3-BC22-2E68-F33CB9CDFBFD}"/>
              </a:ext>
            </a:extLst>
          </p:cNvPr>
          <p:cNvSpPr txBox="1"/>
          <p:nvPr/>
        </p:nvSpPr>
        <p:spPr>
          <a:xfrm>
            <a:off x="1192218" y="2662910"/>
            <a:ext cx="1368374" cy="200055"/>
          </a:xfrm>
          <a:prstGeom prst="rect">
            <a:avLst/>
          </a:prstGeom>
          <a:noFill/>
          <a:ln w="12700">
            <a:noFill/>
          </a:ln>
        </p:spPr>
        <p:txBody>
          <a:bodyPr wrap="square">
            <a:spAutoFit/>
          </a:bodyPr>
          <a:lstStyle/>
          <a:p>
            <a:pPr algn="ctr" defTabSz="685800">
              <a:buClrTx/>
              <a:defRPr/>
            </a:pPr>
            <a:r>
              <a:rPr lang="en-AU" sz="700" b="1" kern="1200">
                <a:solidFill>
                  <a:schemeClr val="bg1"/>
                </a:solidFill>
                <a:latin typeface="Poppins" panose="00000500000000000000" pitchFamily="2" charset="0"/>
                <a:ea typeface="Calibri" panose="020F0502020204030204" pitchFamily="34" charset="0"/>
                <a:cs typeface="Poppins" panose="00000500000000000000" pitchFamily="2" charset="0"/>
              </a:rPr>
              <a:t>Marwan- Lewis Area</a:t>
            </a:r>
          </a:p>
        </p:txBody>
      </p:sp>
      <p:cxnSp>
        <p:nvCxnSpPr>
          <p:cNvPr id="22" name="Straight Arrow Connector 21">
            <a:extLst>
              <a:ext uri="{FF2B5EF4-FFF2-40B4-BE49-F238E27FC236}">
                <a16:creationId xmlns:a16="http://schemas.microsoft.com/office/drawing/2014/main" id="{7DBE7D6A-61AC-143D-16DD-3F05534D37D0}"/>
              </a:ext>
            </a:extLst>
          </p:cNvPr>
          <p:cNvCxnSpPr>
            <a:cxnSpLocks/>
          </p:cNvCxnSpPr>
          <p:nvPr/>
        </p:nvCxnSpPr>
        <p:spPr>
          <a:xfrm>
            <a:off x="2410714" y="2761222"/>
            <a:ext cx="408772" cy="13968"/>
          </a:xfrm>
          <a:prstGeom prst="straightConnector1">
            <a:avLst/>
          </a:prstGeom>
          <a:ln>
            <a:solidFill>
              <a:schemeClr val="bg2">
                <a:lumMod val="20000"/>
                <a:lumOff val="8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DAF0176-902D-D33F-E9A9-B17F3C86FD4B}"/>
              </a:ext>
            </a:extLst>
          </p:cNvPr>
          <p:cNvSpPr txBox="1"/>
          <p:nvPr/>
        </p:nvSpPr>
        <p:spPr>
          <a:xfrm>
            <a:off x="734125" y="1673973"/>
            <a:ext cx="1640358" cy="553998"/>
          </a:xfrm>
          <a:prstGeom prst="rect">
            <a:avLst/>
          </a:prstGeom>
          <a:solidFill>
            <a:srgbClr val="F2F2F2"/>
          </a:solidFill>
          <a:ln w="38100">
            <a:solidFill>
              <a:schemeClr val="bg2">
                <a:lumMod val="20000"/>
                <a:lumOff val="80000"/>
              </a:schemeClr>
            </a:solidFill>
          </a:ln>
        </p:spPr>
        <p:txBody>
          <a:bodyPr wrap="square">
            <a:spAutoFit/>
          </a:bodyPr>
          <a:lstStyle/>
          <a:p>
            <a:pPr algn="ctr" defTabSz="685800">
              <a:buClrTx/>
              <a:defRPr/>
            </a:pPr>
            <a:r>
              <a:rPr lang="en-AU" sz="800" b="1" u="sng" kern="1200">
                <a:latin typeface="Poppins" panose="00000500000000000000" pitchFamily="2" charset="0"/>
                <a:ea typeface="Calibri" panose="020F0502020204030204" pitchFamily="34" charset="0"/>
                <a:cs typeface="Poppins" panose="00000500000000000000" pitchFamily="2" charset="0"/>
              </a:rPr>
              <a:t>RAMBLER MAIN MINE </a:t>
            </a:r>
          </a:p>
          <a:p>
            <a:pPr algn="ctr" defTabSz="685800">
              <a:buClrTx/>
              <a:defRPr/>
            </a:pPr>
            <a:r>
              <a:rPr lang="en-AU" sz="700" b="1">
                <a:latin typeface="Poppins" panose="00000500000000000000" pitchFamily="2" charset="0"/>
                <a:ea typeface="Calibri" panose="020F0502020204030204" pitchFamily="34" charset="0"/>
                <a:cs typeface="Poppins" panose="00000500000000000000" pitchFamily="2" charset="0"/>
              </a:rPr>
              <a:t>Historic Production (1964-1964)</a:t>
            </a:r>
          </a:p>
          <a:p>
            <a:pPr algn="ctr" defTabSz="685800">
              <a:buClrTx/>
              <a:defRPr/>
            </a:pPr>
            <a:r>
              <a:rPr lang="en-AU" sz="700" b="1" kern="1200">
                <a:latin typeface="Poppins" panose="00000500000000000000" pitchFamily="2" charset="0"/>
                <a:ea typeface="Calibri" panose="020F0502020204030204" pitchFamily="34" charset="0"/>
                <a:cs typeface="Poppins" panose="00000500000000000000" pitchFamily="2" charset="0"/>
              </a:rPr>
              <a:t>440kt @ 1.3% Cu &amp; 4.7g/t Au</a:t>
            </a:r>
          </a:p>
          <a:p>
            <a:pPr algn="ctr" defTabSz="685800">
              <a:buClrTx/>
              <a:defRPr/>
            </a:pPr>
            <a:r>
              <a:rPr lang="en-AU" sz="800" b="1" kern="1200">
                <a:latin typeface="Poppins" panose="00000500000000000000" pitchFamily="2" charset="0"/>
                <a:ea typeface="Calibri" panose="020F0502020204030204" pitchFamily="34" charset="0"/>
                <a:cs typeface="Poppins" panose="00000500000000000000" pitchFamily="2" charset="0"/>
              </a:rPr>
              <a:t>Open Down Plunge</a:t>
            </a:r>
          </a:p>
        </p:txBody>
      </p:sp>
      <p:sp>
        <p:nvSpPr>
          <p:cNvPr id="4" name="Content Placeholder 2">
            <a:extLst>
              <a:ext uri="{FF2B5EF4-FFF2-40B4-BE49-F238E27FC236}">
                <a16:creationId xmlns:a16="http://schemas.microsoft.com/office/drawing/2014/main" id="{3596EE8A-8F13-FF3A-4F04-D07DBA5542DD}"/>
              </a:ext>
            </a:extLst>
          </p:cNvPr>
          <p:cNvSpPr txBox="1">
            <a:spLocks/>
          </p:cNvSpPr>
          <p:nvPr/>
        </p:nvSpPr>
        <p:spPr>
          <a:xfrm>
            <a:off x="7148611" y="839311"/>
            <a:ext cx="2025463" cy="2914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mn-lt"/>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8000" indent="-144000">
              <a:lnSpc>
                <a:spcPct val="100000"/>
              </a:lnSpc>
              <a:spcBef>
                <a:spcPts val="375"/>
              </a:spcBef>
              <a:spcAft>
                <a:spcPts val="600"/>
              </a:spcAft>
              <a:buClr>
                <a:srgbClr val="EEC600"/>
              </a:buClr>
              <a:buSzPct val="130000"/>
              <a:buFont typeface="Arial" panose="020B0604020202020204" pitchFamily="34" charset="0"/>
              <a:buChar char="•"/>
            </a:pPr>
            <a:r>
              <a:rPr lang="en-US" sz="1100" b="1">
                <a:solidFill>
                  <a:srgbClr val="000000"/>
                </a:solidFill>
                <a:ea typeface="Calibri" panose="020F0502020204030204" pitchFamily="34" charset="0"/>
                <a:cs typeface="Calibri" panose="020F0502020204030204" pitchFamily="34" charset="0"/>
              </a:rPr>
              <a:t>Recent FireFly geophysics identified 325 untested targets</a:t>
            </a:r>
          </a:p>
          <a:p>
            <a:pPr marL="288000" indent="-144000">
              <a:lnSpc>
                <a:spcPct val="100000"/>
              </a:lnSpc>
              <a:spcBef>
                <a:spcPts val="375"/>
              </a:spcBef>
              <a:spcAft>
                <a:spcPts val="600"/>
              </a:spcAft>
              <a:buClr>
                <a:srgbClr val="EEC600"/>
              </a:buClr>
              <a:buSzPct val="130000"/>
              <a:buFont typeface="Arial" panose="020B0604020202020204" pitchFamily="34" charset="0"/>
              <a:buChar char="•"/>
            </a:pPr>
            <a:r>
              <a:rPr lang="en-US" sz="1100" b="1">
                <a:solidFill>
                  <a:srgbClr val="000000"/>
                </a:solidFill>
                <a:ea typeface="Calibri" panose="020F0502020204030204" pitchFamily="34" charset="0"/>
                <a:cs typeface="Calibri" panose="020F0502020204030204" pitchFamily="34" charset="0"/>
              </a:rPr>
              <a:t>2 x surface rigs turning, testing regional targets</a:t>
            </a:r>
          </a:p>
          <a:p>
            <a:pPr marL="288000" indent="-144000">
              <a:lnSpc>
                <a:spcPct val="100000"/>
              </a:lnSpc>
              <a:spcBef>
                <a:spcPts val="375"/>
              </a:spcBef>
              <a:spcAft>
                <a:spcPts val="600"/>
              </a:spcAft>
              <a:buClr>
                <a:srgbClr val="EEC600"/>
              </a:buClr>
              <a:buSzPct val="130000"/>
              <a:buFont typeface="Arial" panose="020B0604020202020204" pitchFamily="34" charset="0"/>
              <a:buChar char="•"/>
            </a:pPr>
            <a:r>
              <a:rPr lang="en-US" sz="1100" b="1">
                <a:solidFill>
                  <a:srgbClr val="000000"/>
                </a:solidFill>
                <a:ea typeface="Calibri" panose="020F0502020204030204" pitchFamily="34" charset="0"/>
                <a:cs typeface="Calibri" panose="020F0502020204030204" pitchFamily="34" charset="0"/>
              </a:rPr>
              <a:t>Multiple Ming Mine look-alike targets</a:t>
            </a:r>
          </a:p>
          <a:p>
            <a:pPr marL="288000" indent="-144000">
              <a:lnSpc>
                <a:spcPct val="100000"/>
              </a:lnSpc>
              <a:spcBef>
                <a:spcPts val="375"/>
              </a:spcBef>
              <a:spcAft>
                <a:spcPts val="600"/>
              </a:spcAft>
              <a:buClr>
                <a:srgbClr val="EEC600"/>
              </a:buClr>
              <a:buSzPct val="130000"/>
              <a:buFont typeface="Arial" panose="020B0604020202020204" pitchFamily="34" charset="0"/>
              <a:buChar char="•"/>
            </a:pPr>
            <a:r>
              <a:rPr lang="en-US" sz="1100" b="1">
                <a:solidFill>
                  <a:srgbClr val="000000"/>
                </a:solidFill>
                <a:ea typeface="Calibri" panose="020F0502020204030204" pitchFamily="34" charset="0"/>
                <a:cs typeface="Calibri" panose="020F0502020204030204" pitchFamily="34" charset="0"/>
              </a:rPr>
              <a:t>Exploration claims host 8 historically mined deposits - all remain OPEN</a:t>
            </a:r>
          </a:p>
          <a:p>
            <a:pPr marL="288000" indent="-144000">
              <a:lnSpc>
                <a:spcPct val="100000"/>
              </a:lnSpc>
              <a:spcBef>
                <a:spcPts val="375"/>
              </a:spcBef>
              <a:spcAft>
                <a:spcPts val="600"/>
              </a:spcAft>
              <a:buClr>
                <a:srgbClr val="EEC600"/>
              </a:buClr>
              <a:buSzPct val="130000"/>
              <a:buFont typeface="Arial" panose="020B0604020202020204" pitchFamily="34" charset="0"/>
              <a:buChar char="•"/>
            </a:pPr>
            <a:r>
              <a:rPr lang="en-US" sz="1100" b="1">
                <a:solidFill>
                  <a:srgbClr val="000000"/>
                </a:solidFill>
                <a:ea typeface="Calibri" panose="020F0502020204030204" pitchFamily="34" charset="0"/>
                <a:cs typeface="Calibri" panose="020F0502020204030204" pitchFamily="34" charset="0"/>
              </a:rPr>
              <a:t>C$16M of flow-through funds to accelerate discovery during 2025-2026</a:t>
            </a:r>
          </a:p>
        </p:txBody>
      </p:sp>
    </p:spTree>
    <p:extLst>
      <p:ext uri="{BB962C8B-B14F-4D97-AF65-F5344CB8AC3E}">
        <p14:creationId xmlns:p14="http://schemas.microsoft.com/office/powerpoint/2010/main" val="238473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250"/>
                                        <p:tgtEl>
                                          <p:spTgt spid="224"/>
                                        </p:tgtEl>
                                      </p:cBhvr>
                                    </p:animEffect>
                                  </p:childTnLst>
                                </p:cTn>
                              </p:par>
                              <p:par>
                                <p:cTn id="8" presetID="10" presetClass="entr" presetSubtype="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250"/>
                                        <p:tgtEl>
                                          <p:spTgt spid="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250"/>
                                        <p:tgtEl>
                                          <p:spTgt spid="102"/>
                                        </p:tgtEl>
                                      </p:cBhvr>
                                    </p:animEffect>
                                  </p:childTnLst>
                                </p:cTn>
                              </p:par>
                              <p:par>
                                <p:cTn id="14" presetID="10"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250"/>
                                        <p:tgtEl>
                                          <p:spTgt spid="10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8"/>
                                        </p:tgtEl>
                                        <p:attrNameLst>
                                          <p:attrName>style.visibility</p:attrName>
                                        </p:attrNameLst>
                                      </p:cBhvr>
                                      <p:to>
                                        <p:strVal val="visible"/>
                                      </p:to>
                                    </p:set>
                                    <p:animEffect transition="in" filter="fade">
                                      <p:cBhvr>
                                        <p:cTn id="19" dur="250"/>
                                        <p:tgtEl>
                                          <p:spTgt spid="208"/>
                                        </p:tgtEl>
                                      </p:cBhvr>
                                    </p:animEffect>
                                  </p:childTnLst>
                                </p:cTn>
                              </p:par>
                              <p:par>
                                <p:cTn id="20" presetID="10" presetClass="entr" presetSubtype="0" fill="hold" nodeType="withEffect">
                                  <p:stCondLst>
                                    <p:cond delay="0"/>
                                  </p:stCondLst>
                                  <p:childTnLst>
                                    <p:set>
                                      <p:cBhvr>
                                        <p:cTn id="21" dur="1" fill="hold">
                                          <p:stCondLst>
                                            <p:cond delay="0"/>
                                          </p:stCondLst>
                                        </p:cTn>
                                        <p:tgtEl>
                                          <p:spTgt spid="209"/>
                                        </p:tgtEl>
                                        <p:attrNameLst>
                                          <p:attrName>style.visibility</p:attrName>
                                        </p:attrNameLst>
                                      </p:cBhvr>
                                      <p:to>
                                        <p:strVal val="visible"/>
                                      </p:to>
                                    </p:set>
                                    <p:animEffect transition="in" filter="fade">
                                      <p:cBhvr>
                                        <p:cTn id="22" dur="250"/>
                                        <p:tgtEl>
                                          <p:spTgt spid="20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0"/>
                                        </p:tgtEl>
                                        <p:attrNameLst>
                                          <p:attrName>style.visibility</p:attrName>
                                        </p:attrNameLst>
                                      </p:cBhvr>
                                      <p:to>
                                        <p:strVal val="visible"/>
                                      </p:to>
                                    </p:set>
                                    <p:animEffect transition="in" filter="fade">
                                      <p:cBhvr>
                                        <p:cTn id="25" dur="250"/>
                                        <p:tgtEl>
                                          <p:spTgt spid="90"/>
                                        </p:tgtEl>
                                      </p:cBhvr>
                                    </p:animEffect>
                                  </p:childTnLst>
                                </p:cTn>
                              </p:par>
                              <p:par>
                                <p:cTn id="26" presetID="10" presetClass="entr" presetSubtype="0" fill="hold" nodeType="with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250"/>
                                        <p:tgtEl>
                                          <p:spTgt spid="8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fade">
                                      <p:cBhvr>
                                        <p:cTn id="31" dur="250"/>
                                        <p:tgtEl>
                                          <p:spTgt spid="85"/>
                                        </p:tgtEl>
                                      </p:cBhvr>
                                    </p:animEffect>
                                  </p:childTnLst>
                                </p:cTn>
                              </p:par>
                              <p:par>
                                <p:cTn id="32" presetID="10" presetClass="entr" presetSubtype="0" fill="hold" nodeType="withEffect">
                                  <p:stCondLst>
                                    <p:cond delay="0"/>
                                  </p:stCondLst>
                                  <p:childTnLst>
                                    <p:set>
                                      <p:cBhvr>
                                        <p:cTn id="33" dur="1" fill="hold">
                                          <p:stCondLst>
                                            <p:cond delay="0"/>
                                          </p:stCondLst>
                                        </p:cTn>
                                        <p:tgtEl>
                                          <p:spTgt spid="149"/>
                                        </p:tgtEl>
                                        <p:attrNameLst>
                                          <p:attrName>style.visibility</p:attrName>
                                        </p:attrNameLst>
                                      </p:cBhvr>
                                      <p:to>
                                        <p:strVal val="visible"/>
                                      </p:to>
                                    </p:set>
                                    <p:animEffect transition="in" filter="fade">
                                      <p:cBhvr>
                                        <p:cTn id="34" dur="250"/>
                                        <p:tgtEl>
                                          <p:spTgt spid="149"/>
                                        </p:tgtEl>
                                      </p:cBhvr>
                                    </p:animEffect>
                                  </p:childTnLst>
                                </p:cTn>
                              </p:par>
                              <p:par>
                                <p:cTn id="35" presetID="10" presetClass="entr" presetSubtype="0" fill="hold" nodeType="withEffect">
                                  <p:stCondLst>
                                    <p:cond delay="0"/>
                                  </p:stCondLst>
                                  <p:childTnLst>
                                    <p:set>
                                      <p:cBhvr>
                                        <p:cTn id="36" dur="1" fill="hold">
                                          <p:stCondLst>
                                            <p:cond delay="0"/>
                                          </p:stCondLst>
                                        </p:cTn>
                                        <p:tgtEl>
                                          <p:spTgt spid="146"/>
                                        </p:tgtEl>
                                        <p:attrNameLst>
                                          <p:attrName>style.visibility</p:attrName>
                                        </p:attrNameLst>
                                      </p:cBhvr>
                                      <p:to>
                                        <p:strVal val="visible"/>
                                      </p:to>
                                    </p:set>
                                    <p:animEffect transition="in" filter="fade">
                                      <p:cBhvr>
                                        <p:cTn id="37" dur="250"/>
                                        <p:tgtEl>
                                          <p:spTgt spid="146"/>
                                        </p:tgtEl>
                                      </p:cBhvr>
                                    </p:animEffect>
                                  </p:childTnLst>
                                </p:cTn>
                              </p:par>
                              <p:par>
                                <p:cTn id="38" presetID="10" presetClass="entr" presetSubtype="0" fill="hold" nodeType="withEffect">
                                  <p:stCondLst>
                                    <p:cond delay="0"/>
                                  </p:stCondLst>
                                  <p:childTnLst>
                                    <p:set>
                                      <p:cBhvr>
                                        <p:cTn id="39" dur="1" fill="hold">
                                          <p:stCondLst>
                                            <p:cond delay="0"/>
                                          </p:stCondLst>
                                        </p:cTn>
                                        <p:tgtEl>
                                          <p:spTgt spid="153"/>
                                        </p:tgtEl>
                                        <p:attrNameLst>
                                          <p:attrName>style.visibility</p:attrName>
                                        </p:attrNameLst>
                                      </p:cBhvr>
                                      <p:to>
                                        <p:strVal val="visible"/>
                                      </p:to>
                                    </p:set>
                                    <p:animEffect transition="in" filter="fade">
                                      <p:cBhvr>
                                        <p:cTn id="40" dur="250"/>
                                        <p:tgtEl>
                                          <p:spTgt spid="15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5"/>
                                        </p:tgtEl>
                                        <p:attrNameLst>
                                          <p:attrName>style.visibility</p:attrName>
                                        </p:attrNameLst>
                                      </p:cBhvr>
                                      <p:to>
                                        <p:strVal val="visible"/>
                                      </p:to>
                                    </p:set>
                                    <p:animEffect transition="in" filter="fade">
                                      <p:cBhvr>
                                        <p:cTn id="43" dur="250"/>
                                        <p:tgtEl>
                                          <p:spTgt spid="14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1"/>
                                        </p:tgtEl>
                                        <p:attrNameLst>
                                          <p:attrName>style.visibility</p:attrName>
                                        </p:attrNameLst>
                                      </p:cBhvr>
                                      <p:to>
                                        <p:strVal val="visible"/>
                                      </p:to>
                                    </p:set>
                                    <p:animEffect transition="in" filter="fade">
                                      <p:cBhvr>
                                        <p:cTn id="46" dur="250"/>
                                        <p:tgtEl>
                                          <p:spTgt spid="91"/>
                                        </p:tgtEl>
                                      </p:cBhvr>
                                    </p:animEffect>
                                  </p:childTnLst>
                                </p:cTn>
                              </p:par>
                              <p:par>
                                <p:cTn id="47" presetID="10" presetClass="entr" presetSubtype="0" fill="hold" nodeType="withEffect">
                                  <p:stCondLst>
                                    <p:cond delay="0"/>
                                  </p:stCondLst>
                                  <p:childTnLst>
                                    <p:set>
                                      <p:cBhvr>
                                        <p:cTn id="48" dur="1" fill="hold">
                                          <p:stCondLst>
                                            <p:cond delay="0"/>
                                          </p:stCondLst>
                                        </p:cTn>
                                        <p:tgtEl>
                                          <p:spTgt spid="158"/>
                                        </p:tgtEl>
                                        <p:attrNameLst>
                                          <p:attrName>style.visibility</p:attrName>
                                        </p:attrNameLst>
                                      </p:cBhvr>
                                      <p:to>
                                        <p:strVal val="visible"/>
                                      </p:to>
                                    </p:set>
                                    <p:animEffect transition="in" filter="fade">
                                      <p:cBhvr>
                                        <p:cTn id="49" dur="250"/>
                                        <p:tgtEl>
                                          <p:spTgt spid="15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250"/>
                                        <p:tgtEl>
                                          <p:spTgt spid="8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250"/>
                                        <p:tgtEl>
                                          <p:spTgt spid="38"/>
                                        </p:tgtEl>
                                      </p:cBhvr>
                                    </p:animEffect>
                                  </p:childTnLst>
                                </p:cTn>
                              </p:par>
                              <p:par>
                                <p:cTn id="56" presetID="10" presetClass="entr" presetSubtype="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250"/>
                                        <p:tgtEl>
                                          <p:spTgt spid="41"/>
                                        </p:tgtEl>
                                      </p:cBhvr>
                                    </p:animEffect>
                                  </p:childTnLst>
                                </p:cTn>
                              </p:par>
                              <p:par>
                                <p:cTn id="59" presetID="10"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250"/>
                                        <p:tgtEl>
                                          <p:spTgt spid="35"/>
                                        </p:tgtEl>
                                      </p:cBhvr>
                                    </p:animEffect>
                                  </p:childTnLst>
                                </p:cTn>
                              </p:par>
                              <p:par>
                                <p:cTn id="62" presetID="10" presetClass="entr" presetSubtype="0" fill="hold"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250"/>
                                        <p:tgtEl>
                                          <p:spTgt spid="5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250"/>
                                        <p:tgtEl>
                                          <p:spTgt spid="53"/>
                                        </p:tgtEl>
                                      </p:cBhvr>
                                    </p:animEffect>
                                  </p:childTnLst>
                                </p:cTn>
                              </p:par>
                              <p:par>
                                <p:cTn id="68" presetID="10" presetClass="entr" presetSubtype="0" fill="hold" nodeType="with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250"/>
                                        <p:tgtEl>
                                          <p:spTgt spid="59"/>
                                        </p:tgtEl>
                                      </p:cBhvr>
                                    </p:animEffect>
                                  </p:childTnLst>
                                </p:cTn>
                              </p:par>
                              <p:par>
                                <p:cTn id="71" presetID="10" presetClass="entr" presetSubtype="0" fill="hold" nodeType="withEffect">
                                  <p:stCondLst>
                                    <p:cond delay="0"/>
                                  </p:stCondLst>
                                  <p:childTnLst>
                                    <p:set>
                                      <p:cBhvr>
                                        <p:cTn id="72" dur="1" fill="hold">
                                          <p:stCondLst>
                                            <p:cond delay="0"/>
                                          </p:stCondLst>
                                        </p:cTn>
                                        <p:tgtEl>
                                          <p:spTgt spid="69"/>
                                        </p:tgtEl>
                                        <p:attrNameLst>
                                          <p:attrName>style.visibility</p:attrName>
                                        </p:attrNameLst>
                                      </p:cBhvr>
                                      <p:to>
                                        <p:strVal val="visible"/>
                                      </p:to>
                                    </p:set>
                                    <p:animEffect transition="in" filter="fade">
                                      <p:cBhvr>
                                        <p:cTn id="73" dur="250"/>
                                        <p:tgtEl>
                                          <p:spTgt spid="6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250"/>
                                        <p:tgtEl>
                                          <p:spTgt spid="58"/>
                                        </p:tgtEl>
                                      </p:cBhvr>
                                    </p:animEffect>
                                  </p:childTnLst>
                                </p:cTn>
                              </p:par>
                              <p:par>
                                <p:cTn id="77" presetID="10"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250"/>
                                        <p:tgtEl>
                                          <p:spTgt spid="6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fade">
                                      <p:cBhvr>
                                        <p:cTn id="82" dur="250"/>
                                        <p:tgtEl>
                                          <p:spTgt spid="61"/>
                                        </p:tgtEl>
                                      </p:cBhvr>
                                    </p:animEffect>
                                  </p:childTnLst>
                                </p:cTn>
                              </p:par>
                              <p:par>
                                <p:cTn id="83" presetID="10" presetClass="entr" presetSubtype="0" fill="hold" nodeType="withEffect">
                                  <p:stCondLst>
                                    <p:cond delay="0"/>
                                  </p:stCondLst>
                                  <p:childTnLst>
                                    <p:set>
                                      <p:cBhvr>
                                        <p:cTn id="84" dur="1" fill="hold">
                                          <p:stCondLst>
                                            <p:cond delay="0"/>
                                          </p:stCondLst>
                                        </p:cTn>
                                        <p:tgtEl>
                                          <p:spTgt spid="100"/>
                                        </p:tgtEl>
                                        <p:attrNameLst>
                                          <p:attrName>style.visibility</p:attrName>
                                        </p:attrNameLst>
                                      </p:cBhvr>
                                      <p:to>
                                        <p:strVal val="visible"/>
                                      </p:to>
                                    </p:set>
                                    <p:animEffect transition="in" filter="fade">
                                      <p:cBhvr>
                                        <p:cTn id="85" dur="250"/>
                                        <p:tgtEl>
                                          <p:spTgt spid="10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99"/>
                                        </p:tgtEl>
                                        <p:attrNameLst>
                                          <p:attrName>style.visibility</p:attrName>
                                        </p:attrNameLst>
                                      </p:cBhvr>
                                      <p:to>
                                        <p:strVal val="visible"/>
                                      </p:to>
                                    </p:set>
                                    <p:animEffect transition="in" filter="fade">
                                      <p:cBhvr>
                                        <p:cTn id="88" dur="250"/>
                                        <p:tgtEl>
                                          <p:spTgt spid="9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fade">
                                      <p:cBhvr>
                                        <p:cTn id="91" dur="250"/>
                                        <p:tgtEl>
                                          <p:spTgt spid="72"/>
                                        </p:tgtEl>
                                      </p:cBhvr>
                                    </p:animEffect>
                                  </p:childTnLst>
                                </p:cTn>
                              </p:par>
                              <p:par>
                                <p:cTn id="92" presetID="10" presetClass="entr" presetSubtype="0" fill="hold"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250"/>
                                        <p:tgtEl>
                                          <p:spTgt spid="7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250"/>
                                        <p:tgtEl>
                                          <p:spTgt spid="78"/>
                                        </p:tgtEl>
                                      </p:cBhvr>
                                    </p:animEffect>
                                  </p:childTnLst>
                                </p:cTn>
                              </p:par>
                              <p:par>
                                <p:cTn id="98" presetID="10" presetClass="entr" presetSubtype="0" fill="hold" nodeType="withEffect">
                                  <p:stCondLst>
                                    <p:cond delay="0"/>
                                  </p:stCondLst>
                                  <p:childTnLst>
                                    <p:set>
                                      <p:cBhvr>
                                        <p:cTn id="99" dur="1" fill="hold">
                                          <p:stCondLst>
                                            <p:cond delay="0"/>
                                          </p:stCondLst>
                                        </p:cTn>
                                        <p:tgtEl>
                                          <p:spTgt spid="79"/>
                                        </p:tgtEl>
                                        <p:attrNameLst>
                                          <p:attrName>style.visibility</p:attrName>
                                        </p:attrNameLst>
                                      </p:cBhvr>
                                      <p:to>
                                        <p:strVal val="visible"/>
                                      </p:to>
                                    </p:set>
                                    <p:animEffect transition="in" filter="fade">
                                      <p:cBhvr>
                                        <p:cTn id="100" dur="250"/>
                                        <p:tgtEl>
                                          <p:spTgt spid="79"/>
                                        </p:tgtEl>
                                      </p:cBhvr>
                                    </p:animEffect>
                                  </p:childTnLst>
                                </p:cTn>
                              </p:par>
                              <p:par>
                                <p:cTn id="101" presetID="10" presetClass="entr" presetSubtype="0" fill="hold" nodeType="withEffect">
                                  <p:stCondLst>
                                    <p:cond delay="0"/>
                                  </p:stCondLst>
                                  <p:childTnLst>
                                    <p:set>
                                      <p:cBhvr>
                                        <p:cTn id="102" dur="1" fill="hold">
                                          <p:stCondLst>
                                            <p:cond delay="0"/>
                                          </p:stCondLst>
                                        </p:cTn>
                                        <p:tgtEl>
                                          <p:spTgt spid="162"/>
                                        </p:tgtEl>
                                        <p:attrNameLst>
                                          <p:attrName>style.visibility</p:attrName>
                                        </p:attrNameLst>
                                      </p:cBhvr>
                                      <p:to>
                                        <p:strVal val="visible"/>
                                      </p:to>
                                    </p:set>
                                    <p:animEffect transition="in" filter="fade">
                                      <p:cBhvr>
                                        <p:cTn id="103" dur="250"/>
                                        <p:tgtEl>
                                          <p:spTgt spid="162"/>
                                        </p:tgtEl>
                                      </p:cBhvr>
                                    </p:animEffect>
                                  </p:childTnLst>
                                </p:cTn>
                              </p:par>
                              <p:par>
                                <p:cTn id="104" presetID="10" presetClass="entr" presetSubtype="0" fill="hold" nodeType="withEffect">
                                  <p:stCondLst>
                                    <p:cond delay="0"/>
                                  </p:stCondLst>
                                  <p:childTnLst>
                                    <p:set>
                                      <p:cBhvr>
                                        <p:cTn id="105" dur="1" fill="hold">
                                          <p:stCondLst>
                                            <p:cond delay="0"/>
                                          </p:stCondLst>
                                        </p:cTn>
                                        <p:tgtEl>
                                          <p:spTgt spid="170"/>
                                        </p:tgtEl>
                                        <p:attrNameLst>
                                          <p:attrName>style.visibility</p:attrName>
                                        </p:attrNameLst>
                                      </p:cBhvr>
                                      <p:to>
                                        <p:strVal val="visible"/>
                                      </p:to>
                                    </p:set>
                                    <p:animEffect transition="in" filter="fade">
                                      <p:cBhvr>
                                        <p:cTn id="106" dur="250"/>
                                        <p:tgtEl>
                                          <p:spTgt spid="170"/>
                                        </p:tgtEl>
                                      </p:cBhvr>
                                    </p:animEffect>
                                  </p:childTnLst>
                                </p:cTn>
                              </p:par>
                              <p:par>
                                <p:cTn id="107" presetID="10" presetClass="entr" presetSubtype="0" fill="hold" nodeType="withEffect">
                                  <p:stCondLst>
                                    <p:cond delay="0"/>
                                  </p:stCondLst>
                                  <p:childTnLst>
                                    <p:set>
                                      <p:cBhvr>
                                        <p:cTn id="108" dur="1" fill="hold">
                                          <p:stCondLst>
                                            <p:cond delay="0"/>
                                          </p:stCondLst>
                                        </p:cTn>
                                        <p:tgtEl>
                                          <p:spTgt spid="165"/>
                                        </p:tgtEl>
                                        <p:attrNameLst>
                                          <p:attrName>style.visibility</p:attrName>
                                        </p:attrNameLst>
                                      </p:cBhvr>
                                      <p:to>
                                        <p:strVal val="visible"/>
                                      </p:to>
                                    </p:set>
                                    <p:animEffect transition="in" filter="fade">
                                      <p:cBhvr>
                                        <p:cTn id="109" dur="250"/>
                                        <p:tgtEl>
                                          <p:spTgt spid="16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61"/>
                                        </p:tgtEl>
                                        <p:attrNameLst>
                                          <p:attrName>style.visibility</p:attrName>
                                        </p:attrNameLst>
                                      </p:cBhvr>
                                      <p:to>
                                        <p:strVal val="visible"/>
                                      </p:to>
                                    </p:set>
                                    <p:animEffect transition="in" filter="fade">
                                      <p:cBhvr>
                                        <p:cTn id="112" dur="250"/>
                                        <p:tgtEl>
                                          <p:spTgt spid="16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250"/>
                                        <p:tgtEl>
                                          <p:spTgt spid="34"/>
                                        </p:tgtEl>
                                      </p:cBhvr>
                                    </p:animEffect>
                                  </p:childTnLst>
                                </p:cTn>
                              </p:par>
                              <p:par>
                                <p:cTn id="116" presetID="10" presetClass="entr" presetSubtype="0" fill="hold" nodeType="withEffect">
                                  <p:stCondLst>
                                    <p:cond delay="0"/>
                                  </p:stCondLst>
                                  <p:childTnLst>
                                    <p:set>
                                      <p:cBhvr>
                                        <p:cTn id="117" dur="1" fill="hold">
                                          <p:stCondLst>
                                            <p:cond delay="0"/>
                                          </p:stCondLst>
                                        </p:cTn>
                                        <p:tgtEl>
                                          <p:spTgt spid="77"/>
                                        </p:tgtEl>
                                        <p:attrNameLst>
                                          <p:attrName>style.visibility</p:attrName>
                                        </p:attrNameLst>
                                      </p:cBhvr>
                                      <p:to>
                                        <p:strVal val="visible"/>
                                      </p:to>
                                    </p:set>
                                    <p:animEffect transition="in" filter="fade">
                                      <p:cBhvr>
                                        <p:cTn id="118" dur="250"/>
                                        <p:tgtEl>
                                          <p:spTgt spid="7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6"/>
                                        </p:tgtEl>
                                        <p:attrNameLst>
                                          <p:attrName>style.visibility</p:attrName>
                                        </p:attrNameLst>
                                      </p:cBhvr>
                                      <p:to>
                                        <p:strVal val="visible"/>
                                      </p:to>
                                    </p:set>
                                    <p:animEffect transition="in" filter="fade">
                                      <p:cBhvr>
                                        <p:cTn id="121" dur="250"/>
                                        <p:tgtEl>
                                          <p:spTgt spid="7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80"/>
                                        </p:tgtEl>
                                        <p:attrNameLst>
                                          <p:attrName>style.visibility</p:attrName>
                                        </p:attrNameLst>
                                      </p:cBhvr>
                                      <p:to>
                                        <p:strVal val="visible"/>
                                      </p:to>
                                    </p:set>
                                    <p:animEffect transition="in" filter="fade">
                                      <p:cBhvr>
                                        <p:cTn id="124" dur="250"/>
                                        <p:tgtEl>
                                          <p:spTgt spid="80"/>
                                        </p:tgtEl>
                                      </p:cBhvr>
                                    </p:animEffect>
                                  </p:childTnLst>
                                </p:cTn>
                              </p:par>
                              <p:par>
                                <p:cTn id="125" presetID="10" presetClass="entr" presetSubtype="0" fill="hold" nodeType="withEffect">
                                  <p:stCondLst>
                                    <p:cond delay="0"/>
                                  </p:stCondLst>
                                  <p:childTnLst>
                                    <p:set>
                                      <p:cBhvr>
                                        <p:cTn id="126" dur="1" fill="hold">
                                          <p:stCondLst>
                                            <p:cond delay="0"/>
                                          </p:stCondLst>
                                        </p:cTn>
                                        <p:tgtEl>
                                          <p:spTgt spid="81"/>
                                        </p:tgtEl>
                                        <p:attrNameLst>
                                          <p:attrName>style.visibility</p:attrName>
                                        </p:attrNameLst>
                                      </p:cBhvr>
                                      <p:to>
                                        <p:strVal val="visible"/>
                                      </p:to>
                                    </p:set>
                                    <p:animEffect transition="in" filter="fade">
                                      <p:cBhvr>
                                        <p:cTn id="127" dur="250"/>
                                        <p:tgtEl>
                                          <p:spTgt spid="81"/>
                                        </p:tgtEl>
                                      </p:cBhvr>
                                    </p:animEffect>
                                  </p:childTnLst>
                                </p:cTn>
                              </p:par>
                              <p:par>
                                <p:cTn id="128" presetID="10" presetClass="entr" presetSubtype="0" fill="hold" nodeType="withEffect">
                                  <p:stCondLst>
                                    <p:cond delay="0"/>
                                  </p:stCondLst>
                                  <p:childTnLst>
                                    <p:set>
                                      <p:cBhvr>
                                        <p:cTn id="129" dur="1" fill="hold">
                                          <p:stCondLst>
                                            <p:cond delay="0"/>
                                          </p:stCondLst>
                                        </p:cTn>
                                        <p:tgtEl>
                                          <p:spTgt spid="204"/>
                                        </p:tgtEl>
                                        <p:attrNameLst>
                                          <p:attrName>style.visibility</p:attrName>
                                        </p:attrNameLst>
                                      </p:cBhvr>
                                      <p:to>
                                        <p:strVal val="visible"/>
                                      </p:to>
                                    </p:set>
                                    <p:animEffect transition="in" filter="fade">
                                      <p:cBhvr>
                                        <p:cTn id="130" dur="250"/>
                                        <p:tgtEl>
                                          <p:spTgt spid="204"/>
                                        </p:tgtEl>
                                      </p:cBhvr>
                                    </p:animEffect>
                                  </p:childTnLst>
                                </p:cTn>
                              </p:par>
                              <p:par>
                                <p:cTn id="131" presetID="10" presetClass="entr" presetSubtype="0" fill="hold" nodeType="withEffect">
                                  <p:stCondLst>
                                    <p:cond delay="0"/>
                                  </p:stCondLst>
                                  <p:childTnLst>
                                    <p:set>
                                      <p:cBhvr>
                                        <p:cTn id="132" dur="1" fill="hold">
                                          <p:stCondLst>
                                            <p:cond delay="0"/>
                                          </p:stCondLst>
                                        </p:cTn>
                                        <p:tgtEl>
                                          <p:spTgt spid="202"/>
                                        </p:tgtEl>
                                        <p:attrNameLst>
                                          <p:attrName>style.visibility</p:attrName>
                                        </p:attrNameLst>
                                      </p:cBhvr>
                                      <p:to>
                                        <p:strVal val="visible"/>
                                      </p:to>
                                    </p:set>
                                    <p:animEffect transition="in" filter="fade">
                                      <p:cBhvr>
                                        <p:cTn id="133" dur="250"/>
                                        <p:tgtEl>
                                          <p:spTgt spid="20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01"/>
                                        </p:tgtEl>
                                        <p:attrNameLst>
                                          <p:attrName>style.visibility</p:attrName>
                                        </p:attrNameLst>
                                      </p:cBhvr>
                                      <p:to>
                                        <p:strVal val="visible"/>
                                      </p:to>
                                    </p:set>
                                    <p:animEffect transition="in" filter="fade">
                                      <p:cBhvr>
                                        <p:cTn id="136" dur="25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P spid="53" grpId="0" animBg="1"/>
      <p:bldP spid="58" grpId="0" animBg="1"/>
      <p:bldP spid="61" grpId="0" animBg="1"/>
      <p:bldP spid="72" grpId="0" animBg="1"/>
      <p:bldP spid="76" grpId="0" animBg="1"/>
      <p:bldP spid="78" grpId="0" animBg="1"/>
      <p:bldP spid="80" grpId="0" animBg="1"/>
      <p:bldP spid="82" grpId="0" animBg="1"/>
      <p:bldP spid="85" grpId="0" animBg="1"/>
      <p:bldP spid="90" grpId="0" animBg="1"/>
      <p:bldP spid="91" grpId="0" animBg="1"/>
      <p:bldP spid="99" grpId="0" animBg="1"/>
      <p:bldP spid="102" grpId="0" animBg="1"/>
      <p:bldP spid="145" grpId="0" animBg="1"/>
      <p:bldP spid="161" grpId="0" animBg="1"/>
      <p:bldP spid="201" grpId="0" animBg="1"/>
      <p:bldP spid="208" grpId="0" animBg="1"/>
      <p:bldP spid="2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6179F-8C6E-483F-B70C-C30AEF24076E}"/>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B24A9CE2-40D5-645F-1535-911746349D04}"/>
              </a:ext>
            </a:extLst>
          </p:cNvPr>
          <p:cNvSpPr txBox="1"/>
          <p:nvPr/>
        </p:nvSpPr>
        <p:spPr>
          <a:xfrm>
            <a:off x="151387" y="1787371"/>
            <a:ext cx="2584710" cy="1721240"/>
          </a:xfrm>
          <a:prstGeom prst="rect">
            <a:avLst/>
          </a:prstGeom>
          <a:noFill/>
        </p:spPr>
        <p:txBody>
          <a:bodyPr wrap="square">
            <a:spAutoFit/>
          </a:bodyPr>
          <a:lstStyle/>
          <a:p>
            <a:pPr marL="171450" marR="68580" lvl="0" indent="-171450">
              <a:lnSpc>
                <a:spcPct val="107000"/>
              </a:lnSpc>
              <a:spcAft>
                <a:spcPts val="800"/>
              </a:spcAft>
              <a:buClr>
                <a:srgbClr val="EEC600"/>
              </a:buClr>
              <a:buFont typeface="Arial" panose="020B0604020202020204" pitchFamily="34" charset="0"/>
              <a:buChar char="•"/>
            </a:pPr>
            <a:r>
              <a:rPr kumimoji="0" lang="en-AU" altLang="zh-CN" sz="9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Released from Environmental Assessment in just 45 days</a:t>
            </a:r>
            <a:endParaRPr lang="en-AU" altLang="zh-CN" sz="900" b="1">
              <a:solidFill>
                <a:schemeClr val="tx1"/>
              </a:solidFill>
              <a:latin typeface="+mn-lt"/>
              <a:ea typeface="DengXian Light" panose="02010600030101010101" pitchFamily="2" charset="-122"/>
              <a:cs typeface="Poppins" panose="00000500000000000000" pitchFamily="2" charset="0"/>
            </a:endParaRPr>
          </a:p>
          <a:p>
            <a:pPr marL="171450" marR="68580" lvl="0" indent="-171450">
              <a:lnSpc>
                <a:spcPct val="107000"/>
              </a:lnSpc>
              <a:spcAft>
                <a:spcPts val="800"/>
              </a:spcAft>
              <a:buClr>
                <a:srgbClr val="EEC600"/>
              </a:buClr>
              <a:buFont typeface="Arial" panose="020B0604020202020204" pitchFamily="34" charset="0"/>
              <a:buChar char="•"/>
            </a:pPr>
            <a:r>
              <a:rPr kumimoji="0" lang="en-AU" altLang="zh-CN" sz="9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Application for early works permits in progress</a:t>
            </a:r>
          </a:p>
          <a:p>
            <a:pPr marL="171450" marR="68580" lvl="0" indent="-171450">
              <a:lnSpc>
                <a:spcPct val="107000"/>
              </a:lnSpc>
              <a:spcAft>
                <a:spcPts val="800"/>
              </a:spcAft>
              <a:buClr>
                <a:srgbClr val="EEC600"/>
              </a:buClr>
              <a:buFont typeface="Arial" panose="020B0604020202020204" pitchFamily="34" charset="0"/>
              <a:buChar char="•"/>
            </a:pPr>
            <a:r>
              <a:rPr lang="en-AU" altLang="zh-CN" sz="900" b="1">
                <a:solidFill>
                  <a:schemeClr val="tx1"/>
                </a:solidFill>
                <a:latin typeface="+mn-lt"/>
                <a:ea typeface="DengXian Light" panose="02010600030101010101" pitchFamily="2" charset="-122"/>
                <a:cs typeface="Poppins" panose="00000500000000000000" pitchFamily="2" charset="0"/>
              </a:rPr>
              <a:t>Tailings site selected &amp; designed</a:t>
            </a:r>
          </a:p>
          <a:p>
            <a:pPr marL="171450" marR="68580" lvl="0" indent="-171450">
              <a:lnSpc>
                <a:spcPct val="107000"/>
              </a:lnSpc>
              <a:spcAft>
                <a:spcPts val="800"/>
              </a:spcAft>
              <a:buClr>
                <a:srgbClr val="EEC600"/>
              </a:buClr>
              <a:buFont typeface="Arial" panose="020B0604020202020204" pitchFamily="34" charset="0"/>
              <a:buChar char="•"/>
            </a:pPr>
            <a:r>
              <a:rPr lang="en-AU" altLang="zh-CN" sz="900" b="1">
                <a:solidFill>
                  <a:schemeClr val="tx1"/>
                </a:solidFill>
                <a:latin typeface="+mn-lt"/>
                <a:ea typeface="DengXian Light" panose="02010600030101010101" pitchFamily="2" charset="-122"/>
                <a:cs typeface="Poppins" panose="00000500000000000000" pitchFamily="2" charset="0"/>
              </a:rPr>
              <a:t>Ongoing sampling &amp; monitoring</a:t>
            </a:r>
          </a:p>
          <a:p>
            <a:pPr marL="171450" marR="68580" lvl="0" indent="-171450">
              <a:lnSpc>
                <a:spcPct val="107000"/>
              </a:lnSpc>
              <a:spcAft>
                <a:spcPts val="800"/>
              </a:spcAft>
              <a:buClr>
                <a:srgbClr val="EEC600"/>
              </a:buClr>
              <a:buFont typeface="Arial" panose="020B0604020202020204" pitchFamily="34" charset="0"/>
              <a:buChar char="•"/>
            </a:pPr>
            <a:r>
              <a:rPr kumimoji="0" lang="en-AU" altLang="zh-CN" sz="9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Strong </a:t>
            </a:r>
            <a:r>
              <a:rPr lang="en-AU" altLang="zh-CN" sz="900" b="1">
                <a:solidFill>
                  <a:schemeClr val="tx1"/>
                </a:solidFill>
                <a:latin typeface="+mn-lt"/>
                <a:ea typeface="DengXian Light" panose="02010600030101010101" pitchFamily="2" charset="-122"/>
                <a:cs typeface="Poppins" panose="00000500000000000000" pitchFamily="2" charset="0"/>
              </a:rPr>
              <a:t>c</a:t>
            </a:r>
            <a:r>
              <a:rPr kumimoji="0" lang="en-AU" altLang="zh-CN" sz="9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ommunity support</a:t>
            </a:r>
          </a:p>
          <a:p>
            <a:pPr marL="171450" marR="68580" lvl="0" indent="-171450">
              <a:lnSpc>
                <a:spcPct val="107000"/>
              </a:lnSpc>
              <a:spcAft>
                <a:spcPts val="800"/>
              </a:spcAft>
              <a:buClr>
                <a:srgbClr val="EEC600"/>
              </a:buClr>
              <a:buFont typeface="Arial" panose="020B0604020202020204" pitchFamily="34" charset="0"/>
              <a:buChar char="•"/>
            </a:pPr>
            <a:endParaRPr lang="en-AU" sz="600" kern="100">
              <a:effectLst/>
              <a:latin typeface="Calibri" panose="020F0502020204030204" pitchFamily="34" charset="0"/>
              <a:ea typeface="DengXian" panose="02010600030101010101" pitchFamily="2" charset="-122"/>
              <a:cs typeface="Cordia New" panose="020B0304020202020204" pitchFamily="34" charset="-34"/>
            </a:endParaRPr>
          </a:p>
        </p:txBody>
      </p:sp>
      <p:sp>
        <p:nvSpPr>
          <p:cNvPr id="1051" name="Rectangle 1050">
            <a:extLst>
              <a:ext uri="{FF2B5EF4-FFF2-40B4-BE49-F238E27FC236}">
                <a16:creationId xmlns:a16="http://schemas.microsoft.com/office/drawing/2014/main" id="{C4FDBF5C-6DB0-13F8-4A26-0AC00EFD04A0}"/>
              </a:ext>
            </a:extLst>
          </p:cNvPr>
          <p:cNvSpPr/>
          <p:nvPr/>
        </p:nvSpPr>
        <p:spPr>
          <a:xfrm>
            <a:off x="83365" y="1560949"/>
            <a:ext cx="299002" cy="1705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D9FB5D1F-5C08-3B43-33B9-B6CAA976B5F8}"/>
              </a:ext>
            </a:extLst>
          </p:cNvPr>
          <p:cNvSpPr txBox="1"/>
          <p:nvPr/>
        </p:nvSpPr>
        <p:spPr>
          <a:xfrm>
            <a:off x="3177816" y="1772457"/>
            <a:ext cx="2674344" cy="1766830"/>
          </a:xfrm>
          <a:prstGeom prst="rect">
            <a:avLst/>
          </a:prstGeom>
          <a:noFill/>
        </p:spPr>
        <p:txBody>
          <a:bodyPr wrap="square">
            <a:spAutoFit/>
          </a:bodyPr>
          <a:lstStyle/>
          <a:p>
            <a:pPr marL="171450" marR="68580" lvl="0" indent="-171450">
              <a:lnSpc>
                <a:spcPct val="107000"/>
              </a:lnSpc>
              <a:spcAft>
                <a:spcPts val="800"/>
              </a:spcAft>
              <a:buClr>
                <a:srgbClr val="EEC600"/>
              </a:buClr>
              <a:buFont typeface="Arial" panose="020B0604020202020204" pitchFamily="34" charset="0"/>
              <a:buChar char="•"/>
            </a:pPr>
            <a:r>
              <a:rPr kumimoji="0" lang="en-AU" altLang="zh-CN" sz="9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Mining method selected – bulk transverse long hole open stoping</a:t>
            </a:r>
            <a:endParaRPr lang="en-AU" altLang="zh-CN" sz="900" b="1">
              <a:solidFill>
                <a:schemeClr val="tx1"/>
              </a:solidFill>
              <a:latin typeface="+mn-lt"/>
              <a:ea typeface="DengXian Light" panose="02010600030101010101" pitchFamily="2" charset="-122"/>
              <a:cs typeface="Poppins" panose="00000500000000000000" pitchFamily="2" charset="0"/>
            </a:endParaRPr>
          </a:p>
          <a:p>
            <a:pPr marL="171450" marR="68580" lvl="0" indent="-171450">
              <a:lnSpc>
                <a:spcPct val="107000"/>
              </a:lnSpc>
              <a:spcAft>
                <a:spcPts val="800"/>
              </a:spcAft>
              <a:buClr>
                <a:srgbClr val="EEC600"/>
              </a:buClr>
              <a:buFont typeface="Arial" panose="020B0604020202020204" pitchFamily="34" charset="0"/>
              <a:buChar char="•"/>
            </a:pPr>
            <a:r>
              <a:rPr kumimoji="0" lang="en-AU" altLang="zh-CN" sz="9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Preliminary design and schedule shows potential for further upscaling</a:t>
            </a:r>
          </a:p>
          <a:p>
            <a:pPr marL="171450" marR="68580" lvl="0" indent="-171450">
              <a:lnSpc>
                <a:spcPct val="107000"/>
              </a:lnSpc>
              <a:spcAft>
                <a:spcPts val="800"/>
              </a:spcAft>
              <a:buClr>
                <a:srgbClr val="EEC600"/>
              </a:buClr>
              <a:buFont typeface="Arial" panose="020B0604020202020204" pitchFamily="34" charset="0"/>
              <a:buChar char="•"/>
            </a:pPr>
            <a:r>
              <a:rPr kumimoji="0" lang="en-AU" altLang="zh-CN" sz="9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Geotechnical work in progress, including rock mass modelling and UCS testing</a:t>
            </a:r>
          </a:p>
          <a:p>
            <a:pPr marL="171450" marR="68580" lvl="0" indent="-171450">
              <a:lnSpc>
                <a:spcPct val="107000"/>
              </a:lnSpc>
              <a:spcAft>
                <a:spcPts val="800"/>
              </a:spcAft>
              <a:buClr>
                <a:srgbClr val="EEC600"/>
              </a:buClr>
              <a:buFont typeface="Arial" panose="020B0604020202020204" pitchFamily="34" charset="0"/>
              <a:buChar char="•"/>
            </a:pPr>
            <a:r>
              <a:rPr lang="en-AU" altLang="zh-CN" sz="900" b="1">
                <a:solidFill>
                  <a:schemeClr val="tx1"/>
                </a:solidFill>
                <a:latin typeface="+mn-lt"/>
                <a:ea typeface="DengXian Light" panose="02010600030101010101" pitchFamily="2" charset="-122"/>
                <a:cs typeface="Poppins" panose="00000500000000000000" pitchFamily="2" charset="0"/>
              </a:rPr>
              <a:t>Paste fill studies underway</a:t>
            </a:r>
            <a:endParaRPr kumimoji="0" lang="en-AU" altLang="zh-CN" sz="9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endParaRPr>
          </a:p>
          <a:p>
            <a:pPr marL="171450" marR="68580" lvl="0" indent="-171450">
              <a:lnSpc>
                <a:spcPct val="107000"/>
              </a:lnSpc>
              <a:spcAft>
                <a:spcPts val="800"/>
              </a:spcAft>
              <a:buClr>
                <a:srgbClr val="EEC600"/>
              </a:buClr>
              <a:buFont typeface="Arial" panose="020B0604020202020204" pitchFamily="34" charset="0"/>
              <a:buChar char="•"/>
            </a:pPr>
            <a:endParaRPr lang="en-AU" sz="600" kern="100">
              <a:effectLst/>
              <a:latin typeface="Calibri" panose="020F0502020204030204" pitchFamily="34" charset="0"/>
              <a:ea typeface="DengXian" panose="02010600030101010101" pitchFamily="2" charset="-122"/>
              <a:cs typeface="Cordia New" panose="020B0304020202020204" pitchFamily="34" charset="-34"/>
            </a:endParaRPr>
          </a:p>
        </p:txBody>
      </p:sp>
      <p:sp>
        <p:nvSpPr>
          <p:cNvPr id="1050" name="Rectangle 1049">
            <a:extLst>
              <a:ext uri="{FF2B5EF4-FFF2-40B4-BE49-F238E27FC236}">
                <a16:creationId xmlns:a16="http://schemas.microsoft.com/office/drawing/2014/main" id="{C8BDAE63-3BEE-3FBB-A46E-4DAFEDB570BB}"/>
              </a:ext>
            </a:extLst>
          </p:cNvPr>
          <p:cNvSpPr/>
          <p:nvPr/>
        </p:nvSpPr>
        <p:spPr>
          <a:xfrm>
            <a:off x="3018451" y="1544458"/>
            <a:ext cx="395307" cy="1705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TextBox 1028">
            <a:extLst>
              <a:ext uri="{FF2B5EF4-FFF2-40B4-BE49-F238E27FC236}">
                <a16:creationId xmlns:a16="http://schemas.microsoft.com/office/drawing/2014/main" id="{5F5E587D-2547-4D76-283B-A60774D7A6F7}"/>
              </a:ext>
            </a:extLst>
          </p:cNvPr>
          <p:cNvSpPr txBox="1"/>
          <p:nvPr/>
        </p:nvSpPr>
        <p:spPr>
          <a:xfrm>
            <a:off x="6195401" y="1782080"/>
            <a:ext cx="3067659" cy="1721240"/>
          </a:xfrm>
          <a:prstGeom prst="rect">
            <a:avLst/>
          </a:prstGeom>
          <a:noFill/>
        </p:spPr>
        <p:txBody>
          <a:bodyPr wrap="square">
            <a:spAutoFit/>
          </a:bodyPr>
          <a:lstStyle/>
          <a:p>
            <a:pPr marL="171450" marR="68580" lvl="0" indent="-171450">
              <a:lnSpc>
                <a:spcPct val="107000"/>
              </a:lnSpc>
              <a:spcAft>
                <a:spcPts val="800"/>
              </a:spcAft>
              <a:buClr>
                <a:srgbClr val="EEC600"/>
              </a:buClr>
              <a:buFont typeface="Arial" panose="020B0604020202020204" pitchFamily="34" charset="0"/>
              <a:buChar char="•"/>
            </a:pPr>
            <a:r>
              <a:rPr kumimoji="0" lang="en-AU" altLang="zh-CN" sz="9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Preliminary met testwork completed, +98% Cu and +85% Au recovery</a:t>
            </a:r>
            <a:endParaRPr lang="en-AU" altLang="zh-CN" sz="900" b="1">
              <a:solidFill>
                <a:schemeClr val="tx1"/>
              </a:solidFill>
              <a:latin typeface="+mn-lt"/>
              <a:ea typeface="DengXian Light" panose="02010600030101010101" pitchFamily="2" charset="-122"/>
              <a:cs typeface="Poppins" panose="00000500000000000000" pitchFamily="2" charset="0"/>
            </a:endParaRPr>
          </a:p>
          <a:p>
            <a:pPr marL="171450" marR="68580" lvl="0" indent="-171450">
              <a:lnSpc>
                <a:spcPct val="107000"/>
              </a:lnSpc>
              <a:spcAft>
                <a:spcPts val="800"/>
              </a:spcAft>
              <a:buClr>
                <a:srgbClr val="EEC600"/>
              </a:buClr>
              <a:buFont typeface="Arial" panose="020B0604020202020204" pitchFamily="34" charset="0"/>
              <a:buChar char="•"/>
            </a:pPr>
            <a:r>
              <a:rPr kumimoji="0" lang="en-AU" altLang="zh-CN" sz="9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Site surface layout completed</a:t>
            </a:r>
          </a:p>
          <a:p>
            <a:pPr marL="171450" marR="68580" lvl="0" indent="-171450">
              <a:lnSpc>
                <a:spcPct val="107000"/>
              </a:lnSpc>
              <a:spcAft>
                <a:spcPts val="800"/>
              </a:spcAft>
              <a:buClr>
                <a:srgbClr val="EEC600"/>
              </a:buClr>
              <a:buFont typeface="Arial" panose="020B0604020202020204" pitchFamily="34" charset="0"/>
              <a:buChar char="•"/>
            </a:pPr>
            <a:r>
              <a:rPr lang="en-AU" altLang="zh-CN" sz="900" b="1">
                <a:solidFill>
                  <a:schemeClr val="tx1"/>
                </a:solidFill>
                <a:latin typeface="+mn-lt"/>
                <a:ea typeface="DengXian Light" panose="02010600030101010101" pitchFamily="2" charset="-122"/>
                <a:cs typeface="Poppins" panose="00000500000000000000" pitchFamily="2" charset="0"/>
              </a:rPr>
              <a:t>P</a:t>
            </a:r>
            <a:r>
              <a:rPr kumimoji="0" lang="en-AU" altLang="zh-CN" sz="9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rocess flow and mill design in progress</a:t>
            </a:r>
          </a:p>
          <a:p>
            <a:pPr marL="171450" marR="68580" lvl="0" indent="-171450">
              <a:lnSpc>
                <a:spcPct val="107000"/>
              </a:lnSpc>
              <a:spcAft>
                <a:spcPts val="800"/>
              </a:spcAft>
              <a:buClr>
                <a:srgbClr val="EEC600"/>
              </a:buClr>
              <a:buFont typeface="Arial" panose="020B0604020202020204" pitchFamily="34" charset="0"/>
              <a:buChar char="•"/>
            </a:pPr>
            <a:r>
              <a:rPr kumimoji="0" lang="en-AU" altLang="zh-CN" sz="9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rPr>
              <a:t>Hydro studies underway – indicate ample power supply for upscaled plant</a:t>
            </a:r>
          </a:p>
          <a:p>
            <a:pPr marL="171450" marR="68580" lvl="0" indent="-171450">
              <a:lnSpc>
                <a:spcPct val="107000"/>
              </a:lnSpc>
              <a:spcAft>
                <a:spcPts val="800"/>
              </a:spcAft>
              <a:buClr>
                <a:srgbClr val="EEC600"/>
              </a:buClr>
              <a:buFont typeface="Arial" panose="020B0604020202020204" pitchFamily="34" charset="0"/>
              <a:buChar char="•"/>
            </a:pPr>
            <a:r>
              <a:rPr lang="en-AU" altLang="zh-CN" sz="900" b="1">
                <a:solidFill>
                  <a:schemeClr val="tx1"/>
                </a:solidFill>
                <a:latin typeface="+mn-lt"/>
                <a:ea typeface="DengXian Light" panose="02010600030101010101" pitchFamily="2" charset="-122"/>
                <a:cs typeface="Poppins" panose="00000500000000000000" pitchFamily="2" charset="0"/>
              </a:rPr>
              <a:t>Port design and optimisation underway</a:t>
            </a:r>
            <a:endParaRPr kumimoji="0" lang="en-AU" altLang="zh-CN" sz="900" b="1" i="0" u="none" strike="noStrike" cap="none" normalizeH="0" baseline="0">
              <a:ln>
                <a:noFill/>
              </a:ln>
              <a:solidFill>
                <a:schemeClr val="tx1"/>
              </a:solidFill>
              <a:effectLst/>
              <a:latin typeface="+mn-lt"/>
              <a:ea typeface="DengXian Light" panose="02010600030101010101" pitchFamily="2" charset="-122"/>
              <a:cs typeface="Poppins" panose="00000500000000000000" pitchFamily="2" charset="0"/>
            </a:endParaRPr>
          </a:p>
          <a:p>
            <a:pPr marL="171450" marR="68580" lvl="0" indent="-171450">
              <a:lnSpc>
                <a:spcPct val="107000"/>
              </a:lnSpc>
              <a:spcAft>
                <a:spcPts val="800"/>
              </a:spcAft>
              <a:buClr>
                <a:srgbClr val="EEC600"/>
              </a:buClr>
              <a:buFont typeface="Arial" panose="020B0604020202020204" pitchFamily="34" charset="0"/>
              <a:buChar char="•"/>
            </a:pPr>
            <a:endParaRPr lang="en-AU" sz="600" kern="100">
              <a:effectLst/>
              <a:latin typeface="Calibri" panose="020F0502020204030204" pitchFamily="34" charset="0"/>
              <a:ea typeface="DengXian" panose="02010600030101010101" pitchFamily="2" charset="-122"/>
              <a:cs typeface="Cordia New" panose="020B0304020202020204" pitchFamily="34" charset="-34"/>
            </a:endParaRPr>
          </a:p>
        </p:txBody>
      </p:sp>
      <p:sp>
        <p:nvSpPr>
          <p:cNvPr id="1049" name="Rectangle 1048">
            <a:extLst>
              <a:ext uri="{FF2B5EF4-FFF2-40B4-BE49-F238E27FC236}">
                <a16:creationId xmlns:a16="http://schemas.microsoft.com/office/drawing/2014/main" id="{8B9DE737-36AA-F479-DD59-EC214107005E}"/>
              </a:ext>
            </a:extLst>
          </p:cNvPr>
          <p:cNvSpPr/>
          <p:nvPr/>
        </p:nvSpPr>
        <p:spPr>
          <a:xfrm>
            <a:off x="6038850" y="1586406"/>
            <a:ext cx="395307" cy="1705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3DF4BAE-A420-BE4B-EFB9-BBE879D645A2}"/>
              </a:ext>
            </a:extLst>
          </p:cNvPr>
          <p:cNvSpPr/>
          <p:nvPr/>
        </p:nvSpPr>
        <p:spPr>
          <a:xfrm>
            <a:off x="2041" y="4499277"/>
            <a:ext cx="701992" cy="568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3703388-F769-0B2C-840B-F7E2EE3B490B}"/>
              </a:ext>
            </a:extLst>
          </p:cNvPr>
          <p:cNvSpPr>
            <a:spLocks noGrp="1"/>
          </p:cNvSpPr>
          <p:nvPr>
            <p:ph type="title"/>
          </p:nvPr>
        </p:nvSpPr>
        <p:spPr>
          <a:xfrm>
            <a:off x="55687" y="74505"/>
            <a:ext cx="8520600" cy="499733"/>
          </a:xfrm>
        </p:spPr>
        <p:txBody>
          <a:bodyPr>
            <a:normAutofit fontScale="90000"/>
          </a:bodyPr>
          <a:lstStyle/>
          <a:p>
            <a:r>
              <a:rPr lang="en-AU"/>
              <a:t>Economic studies targeting large-scale &amp; long-life mine</a:t>
            </a:r>
            <a:endParaRPr lang="en-US"/>
          </a:p>
        </p:txBody>
      </p:sp>
      <p:pic>
        <p:nvPicPr>
          <p:cNvPr id="10" name="Picture 9">
            <a:extLst>
              <a:ext uri="{FF2B5EF4-FFF2-40B4-BE49-F238E27FC236}">
                <a16:creationId xmlns:a16="http://schemas.microsoft.com/office/drawing/2014/main" id="{01A4A6FD-5C09-A1CD-B24D-5E6BF70A9994}"/>
              </a:ext>
            </a:extLst>
          </p:cNvPr>
          <p:cNvPicPr>
            <a:picLocks noChangeAspect="1"/>
          </p:cNvPicPr>
          <p:nvPr/>
        </p:nvPicPr>
        <p:blipFill>
          <a:blip r:embed="rId2"/>
          <a:stretch>
            <a:fillRect/>
          </a:stretch>
        </p:blipFill>
        <p:spPr>
          <a:xfrm>
            <a:off x="164635" y="3982916"/>
            <a:ext cx="1177606" cy="306092"/>
          </a:xfrm>
          <a:prstGeom prst="rect">
            <a:avLst/>
          </a:prstGeom>
        </p:spPr>
      </p:pic>
      <p:pic>
        <p:nvPicPr>
          <p:cNvPr id="1026" name="Picture 2" descr="Environmental Consulting ...">
            <a:extLst>
              <a:ext uri="{FF2B5EF4-FFF2-40B4-BE49-F238E27FC236}">
                <a16:creationId xmlns:a16="http://schemas.microsoft.com/office/drawing/2014/main" id="{DD8A2908-4210-5ADE-BF81-6AECB8EB01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379" b="25901"/>
          <a:stretch>
            <a:fillRect/>
          </a:stretch>
        </p:blipFill>
        <p:spPr bwMode="auto">
          <a:xfrm>
            <a:off x="1541805" y="3961270"/>
            <a:ext cx="1202082" cy="2952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night Piésold Consulting – ANCOLD">
            <a:extLst>
              <a:ext uri="{FF2B5EF4-FFF2-40B4-BE49-F238E27FC236}">
                <a16:creationId xmlns:a16="http://schemas.microsoft.com/office/drawing/2014/main" id="{7B660C13-5D28-03EB-3C7A-FDECE89BA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4498" y="3982373"/>
            <a:ext cx="1181690" cy="2401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tact Us">
            <a:extLst>
              <a:ext uri="{FF2B5EF4-FFF2-40B4-BE49-F238E27FC236}">
                <a16:creationId xmlns:a16="http://schemas.microsoft.com/office/drawing/2014/main" id="{A7E7CD86-30A7-6A96-31A4-D6B08184F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756" y="3977340"/>
            <a:ext cx="1094153" cy="2859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EMTEC | Consulting Engineers and ...">
            <a:extLst>
              <a:ext uri="{FF2B5EF4-FFF2-40B4-BE49-F238E27FC236}">
                <a16:creationId xmlns:a16="http://schemas.microsoft.com/office/drawing/2014/main" id="{12EB2918-4161-71BD-D085-979743502D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7743" y="4006869"/>
            <a:ext cx="944670" cy="2892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ewfoundland &amp; Labrador Hydro » econext">
            <a:extLst>
              <a:ext uri="{FF2B5EF4-FFF2-40B4-BE49-F238E27FC236}">
                <a16:creationId xmlns:a16="http://schemas.microsoft.com/office/drawing/2014/main" id="{A3CDD799-6EAC-28B9-D588-D3E4945AE6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8153" y="4652395"/>
            <a:ext cx="800629" cy="2489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eers - Paterson &amp; Cooke">
            <a:extLst>
              <a:ext uri="{FF2B5EF4-FFF2-40B4-BE49-F238E27FC236}">
                <a16:creationId xmlns:a16="http://schemas.microsoft.com/office/drawing/2014/main" id="{0C3657D2-B9BC-B23D-B7E5-6F62120B21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67" y="4687505"/>
            <a:ext cx="1548552" cy="1755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ssay Laboratory in Newfoundland ...">
            <a:extLst>
              <a:ext uri="{FF2B5EF4-FFF2-40B4-BE49-F238E27FC236}">
                <a16:creationId xmlns:a16="http://schemas.microsoft.com/office/drawing/2014/main" id="{88B73025-0821-F0D4-6590-CD41487285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1857" y="4643691"/>
            <a:ext cx="813177" cy="23539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wick Mining Services - YouTube">
            <a:extLst>
              <a:ext uri="{FF2B5EF4-FFF2-40B4-BE49-F238E27FC236}">
                <a16:creationId xmlns:a16="http://schemas.microsoft.com/office/drawing/2014/main" id="{ECDE8FD8-6CC4-39B4-150C-91F2E8F17C9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2770" b="32851"/>
          <a:stretch>
            <a:fillRect/>
          </a:stretch>
        </p:blipFill>
        <p:spPr bwMode="auto">
          <a:xfrm>
            <a:off x="5380268" y="4629786"/>
            <a:ext cx="894155" cy="30739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Orbit Garant Drilling (OGD) Stock Price ...">
            <a:extLst>
              <a:ext uri="{FF2B5EF4-FFF2-40B4-BE49-F238E27FC236}">
                <a16:creationId xmlns:a16="http://schemas.microsoft.com/office/drawing/2014/main" id="{EECA5910-20A2-A13C-9A08-33A2CEF20B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0399" y="4575504"/>
            <a:ext cx="1219173" cy="33691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pringdale Forest Resources">
            <a:extLst>
              <a:ext uri="{FF2B5EF4-FFF2-40B4-BE49-F238E27FC236}">
                <a16:creationId xmlns:a16="http://schemas.microsoft.com/office/drawing/2014/main" id="{B2107DFC-411D-12E4-DE3A-0187855DCBA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1133" t="25225" r="28944" b="27731"/>
          <a:stretch>
            <a:fillRect/>
          </a:stretch>
        </p:blipFill>
        <p:spPr bwMode="auto">
          <a:xfrm>
            <a:off x="6295814" y="4619631"/>
            <a:ext cx="873857" cy="3073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96622A2-F8E2-24A7-FDD7-93408172F625}"/>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4280802" y="1474220"/>
            <a:ext cx="223200" cy="223200"/>
          </a:xfrm>
          <a:prstGeom prst="rect">
            <a:avLst/>
          </a:prstGeom>
        </p:spPr>
      </p:pic>
      <p:sp>
        <p:nvSpPr>
          <p:cNvPr id="6" name="Google Shape;135;p16">
            <a:extLst>
              <a:ext uri="{FF2B5EF4-FFF2-40B4-BE49-F238E27FC236}">
                <a16:creationId xmlns:a16="http://schemas.microsoft.com/office/drawing/2014/main" id="{5EE1EAA8-76A1-572D-0B41-4AEBFAD98076}"/>
              </a:ext>
            </a:extLst>
          </p:cNvPr>
          <p:cNvSpPr/>
          <p:nvPr/>
        </p:nvSpPr>
        <p:spPr>
          <a:xfrm>
            <a:off x="151387" y="3702351"/>
            <a:ext cx="1286585"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14264BE-F084-2235-9BDF-1CC21750C6B9}"/>
              </a:ext>
            </a:extLst>
          </p:cNvPr>
          <p:cNvSpPr txBox="1"/>
          <p:nvPr/>
        </p:nvSpPr>
        <p:spPr>
          <a:xfrm>
            <a:off x="506339" y="3702351"/>
            <a:ext cx="734631"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Mining</a:t>
            </a:r>
          </a:p>
        </p:txBody>
      </p:sp>
      <p:sp>
        <p:nvSpPr>
          <p:cNvPr id="9" name="Google Shape;135;p16">
            <a:extLst>
              <a:ext uri="{FF2B5EF4-FFF2-40B4-BE49-F238E27FC236}">
                <a16:creationId xmlns:a16="http://schemas.microsoft.com/office/drawing/2014/main" id="{0DBE36AE-F9FC-C4D1-D999-0A20B8D6908D}"/>
              </a:ext>
            </a:extLst>
          </p:cNvPr>
          <p:cNvSpPr/>
          <p:nvPr/>
        </p:nvSpPr>
        <p:spPr>
          <a:xfrm>
            <a:off x="1564474" y="3702351"/>
            <a:ext cx="1286585"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201B926-2017-EA0E-C965-EAC571447DC7}"/>
              </a:ext>
            </a:extLst>
          </p:cNvPr>
          <p:cNvSpPr txBox="1"/>
          <p:nvPr/>
        </p:nvSpPr>
        <p:spPr>
          <a:xfrm>
            <a:off x="1790978" y="3699081"/>
            <a:ext cx="931633"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Processing</a:t>
            </a:r>
          </a:p>
        </p:txBody>
      </p:sp>
      <p:sp>
        <p:nvSpPr>
          <p:cNvPr id="12" name="Google Shape;135;p16">
            <a:extLst>
              <a:ext uri="{FF2B5EF4-FFF2-40B4-BE49-F238E27FC236}">
                <a16:creationId xmlns:a16="http://schemas.microsoft.com/office/drawing/2014/main" id="{D900AB8C-D411-9A91-827A-944FFEFB9D03}"/>
              </a:ext>
            </a:extLst>
          </p:cNvPr>
          <p:cNvSpPr/>
          <p:nvPr/>
        </p:nvSpPr>
        <p:spPr>
          <a:xfrm>
            <a:off x="1564474" y="4356647"/>
            <a:ext cx="1286585"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7682072-93DB-CB8C-03E4-143EBCE44911}"/>
              </a:ext>
            </a:extLst>
          </p:cNvPr>
          <p:cNvSpPr txBox="1"/>
          <p:nvPr/>
        </p:nvSpPr>
        <p:spPr>
          <a:xfrm>
            <a:off x="1721116" y="4353377"/>
            <a:ext cx="1071355"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Met Testwork </a:t>
            </a:r>
          </a:p>
        </p:txBody>
      </p:sp>
      <p:pic>
        <p:nvPicPr>
          <p:cNvPr id="2050" name="Picture 2" descr="SGS Opens Sample Preparation Facility ...">
            <a:extLst>
              <a:ext uri="{FF2B5EF4-FFF2-40B4-BE49-F238E27FC236}">
                <a16:creationId xmlns:a16="http://schemas.microsoft.com/office/drawing/2014/main" id="{FD03DB52-99BE-3801-E8AA-7323A2F1660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7519"/>
          <a:stretch>
            <a:fillRect/>
          </a:stretch>
        </p:blipFill>
        <p:spPr bwMode="auto">
          <a:xfrm>
            <a:off x="1954814" y="4599438"/>
            <a:ext cx="577026" cy="328462"/>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35;p16">
            <a:extLst>
              <a:ext uri="{FF2B5EF4-FFF2-40B4-BE49-F238E27FC236}">
                <a16:creationId xmlns:a16="http://schemas.microsoft.com/office/drawing/2014/main" id="{B65021BA-25E3-780D-8D7C-2CEDF27F48FC}"/>
              </a:ext>
            </a:extLst>
          </p:cNvPr>
          <p:cNvSpPr/>
          <p:nvPr/>
        </p:nvSpPr>
        <p:spPr>
          <a:xfrm>
            <a:off x="151387" y="4359982"/>
            <a:ext cx="1286585"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6E96CBD-6B5D-281D-D7B2-6902368E4349}"/>
              </a:ext>
            </a:extLst>
          </p:cNvPr>
          <p:cNvSpPr txBox="1"/>
          <p:nvPr/>
        </p:nvSpPr>
        <p:spPr>
          <a:xfrm>
            <a:off x="455760" y="4357446"/>
            <a:ext cx="734631"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Paste Fill</a:t>
            </a:r>
          </a:p>
        </p:txBody>
      </p:sp>
      <p:sp>
        <p:nvSpPr>
          <p:cNvPr id="19" name="Google Shape;135;p16">
            <a:extLst>
              <a:ext uri="{FF2B5EF4-FFF2-40B4-BE49-F238E27FC236}">
                <a16:creationId xmlns:a16="http://schemas.microsoft.com/office/drawing/2014/main" id="{0D23CBFA-9E8E-FCBE-BBC6-F7E9A6F63E85}"/>
              </a:ext>
            </a:extLst>
          </p:cNvPr>
          <p:cNvSpPr/>
          <p:nvPr/>
        </p:nvSpPr>
        <p:spPr>
          <a:xfrm>
            <a:off x="2970891" y="3707211"/>
            <a:ext cx="2798750"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E951799-3C8E-9373-BDED-07ADDED84D49}"/>
              </a:ext>
            </a:extLst>
          </p:cNvPr>
          <p:cNvSpPr txBox="1"/>
          <p:nvPr/>
        </p:nvSpPr>
        <p:spPr>
          <a:xfrm>
            <a:off x="3293807" y="3699081"/>
            <a:ext cx="2370432"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Environment, Permitting &amp; Closure</a:t>
            </a:r>
          </a:p>
        </p:txBody>
      </p:sp>
      <p:sp>
        <p:nvSpPr>
          <p:cNvPr id="30" name="Google Shape;135;p16">
            <a:extLst>
              <a:ext uri="{FF2B5EF4-FFF2-40B4-BE49-F238E27FC236}">
                <a16:creationId xmlns:a16="http://schemas.microsoft.com/office/drawing/2014/main" id="{E2642B7A-D61D-D7E7-0C4B-BFC46FE1720E}"/>
              </a:ext>
            </a:extLst>
          </p:cNvPr>
          <p:cNvSpPr/>
          <p:nvPr/>
        </p:nvSpPr>
        <p:spPr>
          <a:xfrm>
            <a:off x="2968854" y="4353377"/>
            <a:ext cx="1123728"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854B11B3-5929-3971-F794-2C9D587ABD68}"/>
              </a:ext>
            </a:extLst>
          </p:cNvPr>
          <p:cNvSpPr txBox="1"/>
          <p:nvPr/>
        </p:nvSpPr>
        <p:spPr>
          <a:xfrm>
            <a:off x="3037302" y="4352456"/>
            <a:ext cx="1123793"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Power &amp; Energy</a:t>
            </a:r>
          </a:p>
        </p:txBody>
      </p:sp>
      <p:sp>
        <p:nvSpPr>
          <p:cNvPr id="32" name="Google Shape;135;p16">
            <a:extLst>
              <a:ext uri="{FF2B5EF4-FFF2-40B4-BE49-F238E27FC236}">
                <a16:creationId xmlns:a16="http://schemas.microsoft.com/office/drawing/2014/main" id="{A411EBD5-8833-E2A2-46A0-4622848173E0}"/>
              </a:ext>
            </a:extLst>
          </p:cNvPr>
          <p:cNvSpPr/>
          <p:nvPr/>
        </p:nvSpPr>
        <p:spPr>
          <a:xfrm>
            <a:off x="5889473" y="3701617"/>
            <a:ext cx="1286585"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D5E5CCA4-5C62-FA63-EF13-D072BAB01716}"/>
              </a:ext>
            </a:extLst>
          </p:cNvPr>
          <p:cNvSpPr txBox="1"/>
          <p:nvPr/>
        </p:nvSpPr>
        <p:spPr>
          <a:xfrm>
            <a:off x="6195401" y="3701617"/>
            <a:ext cx="931633"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Tailings</a:t>
            </a:r>
          </a:p>
        </p:txBody>
      </p:sp>
      <p:sp>
        <p:nvSpPr>
          <p:cNvPr id="37" name="Google Shape;135;p16">
            <a:extLst>
              <a:ext uri="{FF2B5EF4-FFF2-40B4-BE49-F238E27FC236}">
                <a16:creationId xmlns:a16="http://schemas.microsoft.com/office/drawing/2014/main" id="{CBE41DAE-3EFB-B889-E63A-A541A21B9663}"/>
              </a:ext>
            </a:extLst>
          </p:cNvPr>
          <p:cNvSpPr/>
          <p:nvPr/>
        </p:nvSpPr>
        <p:spPr>
          <a:xfrm>
            <a:off x="4229543" y="4350722"/>
            <a:ext cx="2973897"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A8B34B2D-92F1-8865-1619-A942C3967627}"/>
              </a:ext>
            </a:extLst>
          </p:cNvPr>
          <p:cNvSpPr txBox="1"/>
          <p:nvPr/>
        </p:nvSpPr>
        <p:spPr>
          <a:xfrm>
            <a:off x="5141725" y="4348573"/>
            <a:ext cx="1381936"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Diamond Drilling</a:t>
            </a:r>
          </a:p>
        </p:txBody>
      </p:sp>
      <p:sp>
        <p:nvSpPr>
          <p:cNvPr id="39" name="Google Shape;135;p16">
            <a:extLst>
              <a:ext uri="{FF2B5EF4-FFF2-40B4-BE49-F238E27FC236}">
                <a16:creationId xmlns:a16="http://schemas.microsoft.com/office/drawing/2014/main" id="{3A3A59F2-46C0-FC3E-E2C2-DF580E39CE70}"/>
              </a:ext>
            </a:extLst>
          </p:cNvPr>
          <p:cNvSpPr/>
          <p:nvPr/>
        </p:nvSpPr>
        <p:spPr>
          <a:xfrm>
            <a:off x="7291078" y="4346029"/>
            <a:ext cx="1071356"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607E06C8-BF4D-D5D0-6867-940B22CDAD8A}"/>
              </a:ext>
            </a:extLst>
          </p:cNvPr>
          <p:cNvSpPr txBox="1"/>
          <p:nvPr/>
        </p:nvSpPr>
        <p:spPr>
          <a:xfrm>
            <a:off x="7509781" y="4350841"/>
            <a:ext cx="735809"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Assays</a:t>
            </a:r>
          </a:p>
        </p:txBody>
      </p:sp>
      <p:sp>
        <p:nvSpPr>
          <p:cNvPr id="45" name="Google Shape;135;p16">
            <a:extLst>
              <a:ext uri="{FF2B5EF4-FFF2-40B4-BE49-F238E27FC236}">
                <a16:creationId xmlns:a16="http://schemas.microsoft.com/office/drawing/2014/main" id="{64133EDD-4322-E3B8-679B-CD9958B2E11D}"/>
              </a:ext>
            </a:extLst>
          </p:cNvPr>
          <p:cNvSpPr/>
          <p:nvPr/>
        </p:nvSpPr>
        <p:spPr>
          <a:xfrm>
            <a:off x="7295889" y="3693978"/>
            <a:ext cx="1794135"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12FBC2D5-F9F4-099F-FCE1-C24A5770C685}"/>
              </a:ext>
            </a:extLst>
          </p:cNvPr>
          <p:cNvSpPr txBox="1"/>
          <p:nvPr/>
        </p:nvSpPr>
        <p:spPr>
          <a:xfrm>
            <a:off x="7738638" y="3696140"/>
            <a:ext cx="931633"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Geology</a:t>
            </a:r>
          </a:p>
        </p:txBody>
      </p:sp>
      <p:pic>
        <p:nvPicPr>
          <p:cNvPr id="21" name="Picture 10" descr="Logo for Ecometrix Inc.">
            <a:extLst>
              <a:ext uri="{FF2B5EF4-FFF2-40B4-BE49-F238E27FC236}">
                <a16:creationId xmlns:a16="http://schemas.microsoft.com/office/drawing/2014/main" id="{0C6A5663-36D6-7AE4-C808-B945B176FB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46172" y="4037941"/>
            <a:ext cx="747682" cy="122348"/>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135;p16">
            <a:extLst>
              <a:ext uri="{FF2B5EF4-FFF2-40B4-BE49-F238E27FC236}">
                <a16:creationId xmlns:a16="http://schemas.microsoft.com/office/drawing/2014/main" id="{DD75559F-7C50-BB72-1E4A-DD76DBBD5EF9}"/>
              </a:ext>
            </a:extLst>
          </p:cNvPr>
          <p:cNvSpPr/>
          <p:nvPr/>
        </p:nvSpPr>
        <p:spPr>
          <a:xfrm>
            <a:off x="192967" y="1465854"/>
            <a:ext cx="2395299"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CB298CF-6EA0-8913-7222-71BB6AD7F97D}"/>
              </a:ext>
            </a:extLst>
          </p:cNvPr>
          <p:cNvSpPr txBox="1"/>
          <p:nvPr/>
        </p:nvSpPr>
        <p:spPr>
          <a:xfrm>
            <a:off x="455760" y="1466588"/>
            <a:ext cx="1950792"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Environment  &amp; Community</a:t>
            </a:r>
          </a:p>
        </p:txBody>
      </p:sp>
      <p:sp>
        <p:nvSpPr>
          <p:cNvPr id="44" name="Google Shape;135;p16">
            <a:extLst>
              <a:ext uri="{FF2B5EF4-FFF2-40B4-BE49-F238E27FC236}">
                <a16:creationId xmlns:a16="http://schemas.microsoft.com/office/drawing/2014/main" id="{48C8D2AD-7E95-B79F-F586-5F20F43ECE43}"/>
              </a:ext>
            </a:extLst>
          </p:cNvPr>
          <p:cNvSpPr/>
          <p:nvPr/>
        </p:nvSpPr>
        <p:spPr>
          <a:xfrm>
            <a:off x="3178115" y="1463480"/>
            <a:ext cx="2395299"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47" name="Google Shape;135;p16">
            <a:extLst>
              <a:ext uri="{FF2B5EF4-FFF2-40B4-BE49-F238E27FC236}">
                <a16:creationId xmlns:a16="http://schemas.microsoft.com/office/drawing/2014/main" id="{E0A821BC-1308-7D66-955C-8F460515693E}"/>
              </a:ext>
            </a:extLst>
          </p:cNvPr>
          <p:cNvSpPr/>
          <p:nvPr/>
        </p:nvSpPr>
        <p:spPr>
          <a:xfrm>
            <a:off x="6223952" y="1463480"/>
            <a:ext cx="2395299"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51" name="Oval 50">
            <a:extLst>
              <a:ext uri="{FF2B5EF4-FFF2-40B4-BE49-F238E27FC236}">
                <a16:creationId xmlns:a16="http://schemas.microsoft.com/office/drawing/2014/main" id="{B804F8CB-9CA6-8BC8-073C-13566583F18C}"/>
              </a:ext>
            </a:extLst>
          </p:cNvPr>
          <p:cNvSpPr/>
          <p:nvPr/>
        </p:nvSpPr>
        <p:spPr>
          <a:xfrm>
            <a:off x="111032" y="1377133"/>
            <a:ext cx="395307" cy="357969"/>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descr="Leaf outline">
            <a:extLst>
              <a:ext uri="{FF2B5EF4-FFF2-40B4-BE49-F238E27FC236}">
                <a16:creationId xmlns:a16="http://schemas.microsoft.com/office/drawing/2014/main" id="{5E5FA723-F3C4-1DAF-7E63-3CA78C46502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7391" y="1424902"/>
            <a:ext cx="268224" cy="268224"/>
          </a:xfrm>
          <a:prstGeom prst="rect">
            <a:avLst/>
          </a:prstGeom>
        </p:spPr>
      </p:pic>
      <p:sp>
        <p:nvSpPr>
          <p:cNvPr id="53" name="Oval 52">
            <a:extLst>
              <a:ext uri="{FF2B5EF4-FFF2-40B4-BE49-F238E27FC236}">
                <a16:creationId xmlns:a16="http://schemas.microsoft.com/office/drawing/2014/main" id="{F677C5BD-8C58-05F9-F688-EBC5BC1E17A8}"/>
              </a:ext>
            </a:extLst>
          </p:cNvPr>
          <p:cNvSpPr/>
          <p:nvPr/>
        </p:nvSpPr>
        <p:spPr>
          <a:xfrm>
            <a:off x="3067524" y="1393326"/>
            <a:ext cx="395307" cy="357969"/>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A67F371-B442-DE5C-F125-010BA7AE757C}"/>
              </a:ext>
            </a:extLst>
          </p:cNvPr>
          <p:cNvSpPr/>
          <p:nvPr/>
        </p:nvSpPr>
        <p:spPr>
          <a:xfrm>
            <a:off x="6097237" y="1383885"/>
            <a:ext cx="395307" cy="357969"/>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CD2C81D-D86D-558B-3218-A2C4EDD8D5CB}"/>
              </a:ext>
            </a:extLst>
          </p:cNvPr>
          <p:cNvSpPr txBox="1"/>
          <p:nvPr/>
        </p:nvSpPr>
        <p:spPr>
          <a:xfrm>
            <a:off x="4057743" y="1470404"/>
            <a:ext cx="767360"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Mining</a:t>
            </a:r>
          </a:p>
        </p:txBody>
      </p:sp>
      <p:sp>
        <p:nvSpPr>
          <p:cNvPr id="46" name="TextBox 45">
            <a:extLst>
              <a:ext uri="{FF2B5EF4-FFF2-40B4-BE49-F238E27FC236}">
                <a16:creationId xmlns:a16="http://schemas.microsoft.com/office/drawing/2014/main" id="{A4444B7F-41FD-B08E-B3D5-00E2CF940E3F}"/>
              </a:ext>
            </a:extLst>
          </p:cNvPr>
          <p:cNvSpPr txBox="1"/>
          <p:nvPr/>
        </p:nvSpPr>
        <p:spPr>
          <a:xfrm>
            <a:off x="6810920" y="1462212"/>
            <a:ext cx="1489954"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Mineral Processing</a:t>
            </a:r>
          </a:p>
        </p:txBody>
      </p:sp>
      <p:pic>
        <p:nvPicPr>
          <p:cNvPr id="55" name="Graphic 54" descr="Factory outline">
            <a:extLst>
              <a:ext uri="{FF2B5EF4-FFF2-40B4-BE49-F238E27FC236}">
                <a16:creationId xmlns:a16="http://schemas.microsoft.com/office/drawing/2014/main" id="{CE693839-A602-821A-8F99-655ABB557F8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132024" y="1393326"/>
            <a:ext cx="325731" cy="325731"/>
          </a:xfrm>
          <a:prstGeom prst="rect">
            <a:avLst/>
          </a:prstGeom>
        </p:spPr>
      </p:pic>
      <p:sp>
        <p:nvSpPr>
          <p:cNvPr id="58" name="Flowchart: Delay 57">
            <a:extLst>
              <a:ext uri="{FF2B5EF4-FFF2-40B4-BE49-F238E27FC236}">
                <a16:creationId xmlns:a16="http://schemas.microsoft.com/office/drawing/2014/main" id="{9C237B70-9EF5-84F2-4578-3EF05E4F3426}"/>
              </a:ext>
            </a:extLst>
          </p:cNvPr>
          <p:cNvSpPr/>
          <p:nvPr/>
        </p:nvSpPr>
        <p:spPr>
          <a:xfrm rot="16200000">
            <a:off x="3173738" y="1458098"/>
            <a:ext cx="182880" cy="174724"/>
          </a:xfrm>
          <a:prstGeom prst="flowChartDelay">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descr="Checkmark with solid fill">
            <a:extLst>
              <a:ext uri="{FF2B5EF4-FFF2-40B4-BE49-F238E27FC236}">
                <a16:creationId xmlns:a16="http://schemas.microsoft.com/office/drawing/2014/main" id="{48F26F96-59C0-F39A-487E-CE330F6855E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50027" y="3087277"/>
            <a:ext cx="194251" cy="194251"/>
          </a:xfrm>
          <a:prstGeom prst="rect">
            <a:avLst/>
          </a:prstGeom>
        </p:spPr>
      </p:pic>
      <p:pic>
        <p:nvPicPr>
          <p:cNvPr id="61" name="Picture 12">
            <a:extLst>
              <a:ext uri="{FF2B5EF4-FFF2-40B4-BE49-F238E27FC236}">
                <a16:creationId xmlns:a16="http://schemas.microsoft.com/office/drawing/2014/main" id="{E3D4B707-B88F-58EC-28EB-98F26596E4C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40542" y="4023355"/>
            <a:ext cx="586084" cy="19394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descr="WSP USA - Wikipedia">
            <a:extLst>
              <a:ext uri="{FF2B5EF4-FFF2-40B4-BE49-F238E27FC236}">
                <a16:creationId xmlns:a16="http://schemas.microsoft.com/office/drawing/2014/main" id="{101C5100-741B-5D08-2A9C-9EEF3A12919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877686" y="4064112"/>
            <a:ext cx="380490" cy="18297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Corporate Profile">
            <a:extLst>
              <a:ext uri="{FF2B5EF4-FFF2-40B4-BE49-F238E27FC236}">
                <a16:creationId xmlns:a16="http://schemas.microsoft.com/office/drawing/2014/main" id="{3959020B-474F-DEA9-EF2E-CDAA7570E5ED}"/>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r="26951"/>
          <a:stretch>
            <a:fillRect/>
          </a:stretch>
        </p:blipFill>
        <p:spPr bwMode="auto">
          <a:xfrm>
            <a:off x="8300874" y="4038921"/>
            <a:ext cx="825515" cy="16281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8" descr="About Us | Shoreline Aggregates">
            <a:extLst>
              <a:ext uri="{FF2B5EF4-FFF2-40B4-BE49-F238E27FC236}">
                <a16:creationId xmlns:a16="http://schemas.microsoft.com/office/drawing/2014/main" id="{2A525C0A-DAC1-7D7C-E00F-6AA9574DF9B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619251" y="4619878"/>
            <a:ext cx="346124" cy="248165"/>
          </a:xfrm>
          <a:prstGeom prst="rect">
            <a:avLst/>
          </a:prstGeom>
          <a:noFill/>
          <a:extLst>
            <a:ext uri="{909E8E84-426E-40DD-AFC4-6F175D3DCCD1}">
              <a14:hiddenFill xmlns:a14="http://schemas.microsoft.com/office/drawing/2010/main">
                <a:solidFill>
                  <a:srgbClr val="FFFFFF"/>
                </a:solidFill>
              </a14:hiddenFill>
            </a:ext>
          </a:extLst>
        </p:spPr>
      </p:pic>
      <p:sp>
        <p:nvSpPr>
          <p:cNvPr id="1035" name="Google Shape;135;p16">
            <a:extLst>
              <a:ext uri="{FF2B5EF4-FFF2-40B4-BE49-F238E27FC236}">
                <a16:creationId xmlns:a16="http://schemas.microsoft.com/office/drawing/2014/main" id="{A452063B-795E-BB6E-3F0C-58589BBE75F2}"/>
              </a:ext>
            </a:extLst>
          </p:cNvPr>
          <p:cNvSpPr/>
          <p:nvPr/>
        </p:nvSpPr>
        <p:spPr>
          <a:xfrm>
            <a:off x="8445259" y="4342795"/>
            <a:ext cx="673532" cy="228296"/>
          </a:xfrm>
          <a:prstGeom prst="roundRect">
            <a:avLst>
              <a:gd name="adj" fmla="val 50000"/>
            </a:avLst>
          </a:prstGeom>
          <a:solidFill>
            <a:schemeClr val="tx2">
              <a:lumMod val="90000"/>
            </a:schemeClr>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1037" name="TextBox 1036">
            <a:extLst>
              <a:ext uri="{FF2B5EF4-FFF2-40B4-BE49-F238E27FC236}">
                <a16:creationId xmlns:a16="http://schemas.microsoft.com/office/drawing/2014/main" id="{A020C112-0FED-3F3C-4CED-866190A7D185}"/>
              </a:ext>
            </a:extLst>
          </p:cNvPr>
          <p:cNvSpPr txBox="1"/>
          <p:nvPr/>
        </p:nvSpPr>
        <p:spPr>
          <a:xfrm>
            <a:off x="8569671" y="4355379"/>
            <a:ext cx="549120" cy="230832"/>
          </a:xfrm>
          <a:prstGeom prst="rect">
            <a:avLst/>
          </a:prstGeom>
          <a:noFill/>
        </p:spPr>
        <p:txBody>
          <a:bodyPr wrap="square" rtlCol="0">
            <a:spAutoFit/>
          </a:bodyPr>
          <a:lstStyle/>
          <a:p>
            <a:pPr defTabSz="914378"/>
            <a:r>
              <a:rPr lang="en-AU" sz="900" b="1">
                <a:solidFill>
                  <a:prstClr val="black"/>
                </a:solidFill>
                <a:latin typeface="+mn-lt"/>
                <a:ea typeface="Calibri" panose="020F0502020204030204" pitchFamily="34" charset="0"/>
                <a:cs typeface="Calibri" panose="020F0502020204030204" pitchFamily="34" charset="0"/>
              </a:rPr>
              <a:t>Port</a:t>
            </a:r>
          </a:p>
        </p:txBody>
      </p:sp>
      <p:pic>
        <p:nvPicPr>
          <p:cNvPr id="2" name="Graphic 1" descr="Checkmark with solid fill">
            <a:extLst>
              <a:ext uri="{FF2B5EF4-FFF2-40B4-BE49-F238E27FC236}">
                <a16:creationId xmlns:a16="http://schemas.microsoft.com/office/drawing/2014/main" id="{D2FAF769-19B0-C539-B2DF-A97E45D27CB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60779" y="2831799"/>
            <a:ext cx="194251" cy="194251"/>
          </a:xfrm>
          <a:prstGeom prst="rect">
            <a:avLst/>
          </a:prstGeom>
        </p:spPr>
      </p:pic>
      <p:pic>
        <p:nvPicPr>
          <p:cNvPr id="7" name="Graphic 6" descr="Checkmark with solid fill">
            <a:extLst>
              <a:ext uri="{FF2B5EF4-FFF2-40B4-BE49-F238E27FC236}">
                <a16:creationId xmlns:a16="http://schemas.microsoft.com/office/drawing/2014/main" id="{17C836E7-D6A5-EDC0-44D0-F51A315421D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74087" y="2608858"/>
            <a:ext cx="194251" cy="194251"/>
          </a:xfrm>
          <a:prstGeom prst="rect">
            <a:avLst/>
          </a:prstGeom>
        </p:spPr>
      </p:pic>
      <p:pic>
        <p:nvPicPr>
          <p:cNvPr id="15" name="Graphic 14" descr="Checkmark with solid fill">
            <a:extLst>
              <a:ext uri="{FF2B5EF4-FFF2-40B4-BE49-F238E27FC236}">
                <a16:creationId xmlns:a16="http://schemas.microsoft.com/office/drawing/2014/main" id="{95501CB4-FF85-9BED-B902-6129DBDE35E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66551" y="2291354"/>
            <a:ext cx="194251" cy="194251"/>
          </a:xfrm>
          <a:prstGeom prst="rect">
            <a:avLst/>
          </a:prstGeom>
        </p:spPr>
      </p:pic>
      <p:pic>
        <p:nvPicPr>
          <p:cNvPr id="16" name="Graphic 15" descr="Checkmark with solid fill">
            <a:extLst>
              <a:ext uri="{FF2B5EF4-FFF2-40B4-BE49-F238E27FC236}">
                <a16:creationId xmlns:a16="http://schemas.microsoft.com/office/drawing/2014/main" id="{254BBA73-FB5B-E055-4BE4-3F685651AE1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72868" y="1906624"/>
            <a:ext cx="194251" cy="194251"/>
          </a:xfrm>
          <a:prstGeom prst="rect">
            <a:avLst/>
          </a:prstGeom>
        </p:spPr>
      </p:pic>
      <p:sp>
        <p:nvSpPr>
          <p:cNvPr id="18" name="Rectangle 17">
            <a:extLst>
              <a:ext uri="{FF2B5EF4-FFF2-40B4-BE49-F238E27FC236}">
                <a16:creationId xmlns:a16="http://schemas.microsoft.com/office/drawing/2014/main" id="{129DF5AF-4228-07C2-0B72-F99D9ABE938B}"/>
              </a:ext>
            </a:extLst>
          </p:cNvPr>
          <p:cNvSpPr/>
          <p:nvPr/>
        </p:nvSpPr>
        <p:spPr>
          <a:xfrm>
            <a:off x="0" y="3354842"/>
            <a:ext cx="9144000" cy="268958"/>
          </a:xfrm>
          <a:prstGeom prst="rect">
            <a:avLst/>
          </a:prstGeom>
          <a:solidFill>
            <a:srgbClr val="EE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3126C12-904C-6069-19DF-5D6055676753}"/>
              </a:ext>
            </a:extLst>
          </p:cNvPr>
          <p:cNvSpPr txBox="1"/>
          <p:nvPr/>
        </p:nvSpPr>
        <p:spPr>
          <a:xfrm>
            <a:off x="210131" y="3338749"/>
            <a:ext cx="7527039" cy="307777"/>
          </a:xfrm>
          <a:prstGeom prst="rect">
            <a:avLst/>
          </a:prstGeom>
          <a:noFill/>
        </p:spPr>
        <p:txBody>
          <a:bodyPr wrap="square" rtlCol="0">
            <a:spAutoFit/>
          </a:bodyPr>
          <a:lstStyle/>
          <a:p>
            <a:r>
              <a:rPr lang="en-AU">
                <a:latin typeface="+mj-lt"/>
              </a:rPr>
              <a:t>Study Partners &amp; Key Contractors</a:t>
            </a:r>
          </a:p>
        </p:txBody>
      </p:sp>
      <p:sp>
        <p:nvSpPr>
          <p:cNvPr id="26" name="Rectangle 25">
            <a:extLst>
              <a:ext uri="{FF2B5EF4-FFF2-40B4-BE49-F238E27FC236}">
                <a16:creationId xmlns:a16="http://schemas.microsoft.com/office/drawing/2014/main" id="{D6CB63D7-0C34-E820-A2A0-4F9FE513027E}"/>
              </a:ext>
            </a:extLst>
          </p:cNvPr>
          <p:cNvSpPr/>
          <p:nvPr/>
        </p:nvSpPr>
        <p:spPr>
          <a:xfrm>
            <a:off x="-1" y="1099829"/>
            <a:ext cx="9144001" cy="268958"/>
          </a:xfrm>
          <a:prstGeom prst="rect">
            <a:avLst/>
          </a:prstGeom>
          <a:solidFill>
            <a:srgbClr val="EEC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81922F9-F5C0-DEA3-6A3C-8A010DD5D838}"/>
              </a:ext>
            </a:extLst>
          </p:cNvPr>
          <p:cNvSpPr txBox="1"/>
          <p:nvPr/>
        </p:nvSpPr>
        <p:spPr>
          <a:xfrm>
            <a:off x="229441" y="1090102"/>
            <a:ext cx="7451144" cy="307777"/>
          </a:xfrm>
          <a:prstGeom prst="rect">
            <a:avLst/>
          </a:prstGeom>
          <a:noFill/>
        </p:spPr>
        <p:txBody>
          <a:bodyPr wrap="square" rtlCol="0">
            <a:spAutoFit/>
          </a:bodyPr>
          <a:lstStyle/>
          <a:p>
            <a:r>
              <a:rPr lang="en-AU">
                <a:latin typeface="+mj-lt"/>
              </a:rPr>
              <a:t>Significant Progress to Date – Economic Studies scheduled for Q1 2026</a:t>
            </a:r>
          </a:p>
        </p:txBody>
      </p:sp>
      <p:pic>
        <p:nvPicPr>
          <p:cNvPr id="28" name="Graphic 27" descr="Checkmark with solid fill">
            <a:extLst>
              <a:ext uri="{FF2B5EF4-FFF2-40B4-BE49-F238E27FC236}">
                <a16:creationId xmlns:a16="http://schemas.microsoft.com/office/drawing/2014/main" id="{1121B43F-EC95-0D26-1F57-AB67D40BEFA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178393" y="3112078"/>
            <a:ext cx="194251" cy="194251"/>
          </a:xfrm>
          <a:prstGeom prst="rect">
            <a:avLst/>
          </a:prstGeom>
        </p:spPr>
      </p:pic>
      <p:pic>
        <p:nvPicPr>
          <p:cNvPr id="34" name="Graphic 33" descr="Checkmark with solid fill">
            <a:extLst>
              <a:ext uri="{FF2B5EF4-FFF2-40B4-BE49-F238E27FC236}">
                <a16:creationId xmlns:a16="http://schemas.microsoft.com/office/drawing/2014/main" id="{B8ADBD8F-0680-B663-5904-F3800B9BED4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197439" y="2720663"/>
            <a:ext cx="194251" cy="194251"/>
          </a:xfrm>
          <a:prstGeom prst="rect">
            <a:avLst/>
          </a:prstGeom>
        </p:spPr>
      </p:pic>
      <p:pic>
        <p:nvPicPr>
          <p:cNvPr id="35" name="Graphic 34" descr="Checkmark with solid fill">
            <a:extLst>
              <a:ext uri="{FF2B5EF4-FFF2-40B4-BE49-F238E27FC236}">
                <a16:creationId xmlns:a16="http://schemas.microsoft.com/office/drawing/2014/main" id="{2C412D0F-4DE0-C4F8-6754-64D026C1D5F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205168" y="2275997"/>
            <a:ext cx="194251" cy="194251"/>
          </a:xfrm>
          <a:prstGeom prst="rect">
            <a:avLst/>
          </a:prstGeom>
        </p:spPr>
      </p:pic>
      <p:pic>
        <p:nvPicPr>
          <p:cNvPr id="48" name="Graphic 47" descr="Checkmark with solid fill">
            <a:extLst>
              <a:ext uri="{FF2B5EF4-FFF2-40B4-BE49-F238E27FC236}">
                <a16:creationId xmlns:a16="http://schemas.microsoft.com/office/drawing/2014/main" id="{78CFFFB9-7971-9615-5C19-84720D5753E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191659" y="1869828"/>
            <a:ext cx="194251" cy="194251"/>
          </a:xfrm>
          <a:prstGeom prst="rect">
            <a:avLst/>
          </a:prstGeom>
        </p:spPr>
      </p:pic>
      <p:pic>
        <p:nvPicPr>
          <p:cNvPr id="54" name="Graphic 53" descr="Checkmark with solid fill">
            <a:extLst>
              <a:ext uri="{FF2B5EF4-FFF2-40B4-BE49-F238E27FC236}">
                <a16:creationId xmlns:a16="http://schemas.microsoft.com/office/drawing/2014/main" id="{4534CA94-9C15-4A92-A24F-B647E40BB9F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208997" y="3097046"/>
            <a:ext cx="194251" cy="194251"/>
          </a:xfrm>
          <a:prstGeom prst="rect">
            <a:avLst/>
          </a:prstGeom>
        </p:spPr>
      </p:pic>
      <p:pic>
        <p:nvPicPr>
          <p:cNvPr id="1040" name="Graphic 1039" descr="Checkmark with solid fill">
            <a:extLst>
              <a:ext uri="{FF2B5EF4-FFF2-40B4-BE49-F238E27FC236}">
                <a16:creationId xmlns:a16="http://schemas.microsoft.com/office/drawing/2014/main" id="{50CDB7F5-F7AF-EFBE-1B3F-8EB1C0DC487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220429" y="2465935"/>
            <a:ext cx="194251" cy="194251"/>
          </a:xfrm>
          <a:prstGeom prst="rect">
            <a:avLst/>
          </a:prstGeom>
        </p:spPr>
      </p:pic>
      <p:pic>
        <p:nvPicPr>
          <p:cNvPr id="1042" name="Graphic 1041" descr="Checkmark with solid fill">
            <a:extLst>
              <a:ext uri="{FF2B5EF4-FFF2-40B4-BE49-F238E27FC236}">
                <a16:creationId xmlns:a16="http://schemas.microsoft.com/office/drawing/2014/main" id="{E1A53C9B-53E0-8631-4007-9C19B94AB39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223952" y="2208429"/>
            <a:ext cx="194251" cy="194251"/>
          </a:xfrm>
          <a:prstGeom prst="rect">
            <a:avLst/>
          </a:prstGeom>
        </p:spPr>
      </p:pic>
      <p:pic>
        <p:nvPicPr>
          <p:cNvPr id="1052" name="Graphic 1051" descr="Checkmark with solid fill">
            <a:extLst>
              <a:ext uri="{FF2B5EF4-FFF2-40B4-BE49-F238E27FC236}">
                <a16:creationId xmlns:a16="http://schemas.microsoft.com/office/drawing/2014/main" id="{F109AA17-7A73-C513-02F0-88AAE34E5D2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212140" y="1880138"/>
            <a:ext cx="194251" cy="194251"/>
          </a:xfrm>
          <a:prstGeom prst="rect">
            <a:avLst/>
          </a:prstGeom>
        </p:spPr>
      </p:pic>
      <p:pic>
        <p:nvPicPr>
          <p:cNvPr id="1053" name="Graphic 1052" descr="Checkmark with solid fill">
            <a:extLst>
              <a:ext uri="{FF2B5EF4-FFF2-40B4-BE49-F238E27FC236}">
                <a16:creationId xmlns:a16="http://schemas.microsoft.com/office/drawing/2014/main" id="{422BC4D5-6AED-C9FB-F0B0-5CCFCA051B1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210945" y="2774588"/>
            <a:ext cx="194251" cy="194251"/>
          </a:xfrm>
          <a:prstGeom prst="rect">
            <a:avLst/>
          </a:prstGeom>
        </p:spPr>
      </p:pic>
      <p:sp>
        <p:nvSpPr>
          <p:cNvPr id="27" name="TextBox 26">
            <a:extLst>
              <a:ext uri="{FF2B5EF4-FFF2-40B4-BE49-F238E27FC236}">
                <a16:creationId xmlns:a16="http://schemas.microsoft.com/office/drawing/2014/main" id="{E9516426-6A77-9AA8-C0C3-20F1F6443EE0}"/>
              </a:ext>
            </a:extLst>
          </p:cNvPr>
          <p:cNvSpPr txBox="1"/>
          <p:nvPr/>
        </p:nvSpPr>
        <p:spPr>
          <a:xfrm>
            <a:off x="720000" y="4906570"/>
            <a:ext cx="8064000" cy="253916"/>
          </a:xfrm>
          <a:prstGeom prst="rect">
            <a:avLst/>
          </a:prstGeom>
          <a:noFill/>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600">
                <a:ea typeface="Calibri" panose="020F0502020204030204" pitchFamily="34" charset="0"/>
                <a:cs typeface="Calibri" panose="020F0502020204030204" pitchFamily="34" charset="0"/>
              </a:rPr>
              <a:t>1</a:t>
            </a:r>
            <a:r>
              <a:rPr lang="en-US" sz="600">
                <a:ea typeface="Calibri" panose="020F0502020204030204" pitchFamily="34" charset="0"/>
                <a:cs typeface="Calibri" panose="020F0502020204030204" pitchFamily="34" charset="0"/>
              </a:rPr>
              <a:t>. the Company continues to explore opportunities that may support future increases in production capacity. These scenarios will be considered within broader economic evaluations as part of future alternative development pathways. Should any of these cases be pursued, they would be subject to further review and approval by the appropriate regulatory authorities</a:t>
            </a:r>
            <a:endParaRPr lang="en-AU" sz="60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E107DEF-602D-07C7-AE12-E8A53AB87FD8}"/>
              </a:ext>
            </a:extLst>
          </p:cNvPr>
          <p:cNvSpPr txBox="1"/>
          <p:nvPr/>
        </p:nvSpPr>
        <p:spPr>
          <a:xfrm>
            <a:off x="83365" y="522559"/>
            <a:ext cx="8913712" cy="523220"/>
          </a:xfrm>
          <a:prstGeom prst="rect">
            <a:avLst/>
          </a:prstGeom>
          <a:noFill/>
        </p:spPr>
        <p:txBody>
          <a:bodyPr wrap="square">
            <a:spAutoFit/>
          </a:bodyPr>
          <a:lstStyle/>
          <a:p>
            <a:pPr lvl="0" eaLnBrk="0" fontAlgn="base" hangingPunct="0">
              <a:spcBef>
                <a:spcPct val="0"/>
              </a:spcBef>
              <a:spcAft>
                <a:spcPct val="0"/>
              </a:spcAft>
              <a:buClrTx/>
            </a:pPr>
            <a:r>
              <a:rPr lang="en-US" altLang="zh-CN" b="1">
                <a:solidFill>
                  <a:schemeClr val="tx1"/>
                </a:solidFill>
                <a:latin typeface="Poppins" panose="00000500000000000000" pitchFamily="2" charset="0"/>
                <a:ea typeface="DengXian Light" panose="02010600030101010101" pitchFamily="2" charset="-122"/>
                <a:cs typeface="Poppins" panose="00000500000000000000" pitchFamily="2" charset="0"/>
              </a:rPr>
              <a:t>Environmental approval secured for initial upscaled restart mining operation with construction of TSF on site and new plant with throughput capacity of 1.8Mtpa</a:t>
            </a:r>
            <a:endParaRPr lang="en-US" altLang="zh-CN" b="1" baseline="30000">
              <a:solidFill>
                <a:schemeClr val="tx1"/>
              </a:solidFill>
              <a:latin typeface="Poppins" panose="00000500000000000000" pitchFamily="2" charset="0"/>
              <a:ea typeface="DengXian Light" panose="02010600030101010101" pitchFamily="2" charset="-122"/>
              <a:cs typeface="Poppins" panose="00000500000000000000" pitchFamily="2" charset="0"/>
            </a:endParaRPr>
          </a:p>
        </p:txBody>
      </p:sp>
      <p:sp>
        <p:nvSpPr>
          <p:cNvPr id="36" name="Slide Number Placeholder 35">
            <a:extLst>
              <a:ext uri="{FF2B5EF4-FFF2-40B4-BE49-F238E27FC236}">
                <a16:creationId xmlns:a16="http://schemas.microsoft.com/office/drawing/2014/main" id="{2D37F78F-01AD-83C6-25FE-2C5B422D25AC}"/>
              </a:ext>
            </a:extLst>
          </p:cNvPr>
          <p:cNvSpPr>
            <a:spLocks noGrp="1"/>
          </p:cNvSpPr>
          <p:nvPr>
            <p:ph type="sldNum" idx="12"/>
          </p:nvPr>
        </p:nvSpPr>
        <p:spPr/>
        <p:txBody>
          <a:bodyPr/>
          <a:lstStyle/>
          <a:p>
            <a:fld id="{00000000-1234-1234-1234-123412341234}" type="slidenum">
              <a:rPr lang="en" smtClean="0"/>
              <a:pPr/>
              <a:t>22</a:t>
            </a:fld>
            <a:endParaRPr lang="en"/>
          </a:p>
        </p:txBody>
      </p:sp>
    </p:spTree>
    <p:extLst>
      <p:ext uri="{BB962C8B-B14F-4D97-AF65-F5344CB8AC3E}">
        <p14:creationId xmlns:p14="http://schemas.microsoft.com/office/powerpoint/2010/main" val="208921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D0850-ACCC-2444-271A-D69386D4BB00}"/>
            </a:ext>
          </a:extLst>
        </p:cNvPr>
        <p:cNvGrpSpPr/>
        <p:nvPr/>
      </p:nvGrpSpPr>
      <p:grpSpPr>
        <a:xfrm>
          <a:off x="0" y="0"/>
          <a:ext cx="0" cy="0"/>
          <a:chOff x="0" y="0"/>
          <a:chExt cx="0" cy="0"/>
        </a:xfrm>
      </p:grpSpPr>
      <p:sp>
        <p:nvSpPr>
          <p:cNvPr id="91" name="Rectangle 90">
            <a:extLst>
              <a:ext uri="{FF2B5EF4-FFF2-40B4-BE49-F238E27FC236}">
                <a16:creationId xmlns:a16="http://schemas.microsoft.com/office/drawing/2014/main" id="{A8505A0B-B7A7-0181-92D8-6D8820B75A21}"/>
              </a:ext>
            </a:extLst>
          </p:cNvPr>
          <p:cNvSpPr/>
          <p:nvPr/>
        </p:nvSpPr>
        <p:spPr>
          <a:xfrm>
            <a:off x="62345" y="4469518"/>
            <a:ext cx="671946" cy="6699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35;p16">
            <a:extLst>
              <a:ext uri="{FF2B5EF4-FFF2-40B4-BE49-F238E27FC236}">
                <a16:creationId xmlns:a16="http://schemas.microsoft.com/office/drawing/2014/main" id="{A7DBAD50-74BD-1049-5FEA-5D4AEC0B1A90}"/>
              </a:ext>
            </a:extLst>
          </p:cNvPr>
          <p:cNvSpPr/>
          <p:nvPr/>
        </p:nvSpPr>
        <p:spPr>
          <a:xfrm>
            <a:off x="6665792" y="1089634"/>
            <a:ext cx="2405183" cy="282096"/>
          </a:xfrm>
          <a:prstGeom prst="roundRect">
            <a:avLst>
              <a:gd name="adj" fmla="val 50000"/>
            </a:avLst>
          </a:prstGeom>
          <a:solidFill>
            <a:srgbClr val="FFD503"/>
          </a:solidFill>
          <a:ln>
            <a:noFill/>
          </a:ln>
        </p:spPr>
        <p:txBody>
          <a:bodyPr spcFirstLastPara="1" wrap="square" lIns="91425" tIns="91425" rIns="91425" bIns="91425" anchor="ctr" anchorCtr="0">
            <a:noAutofit/>
          </a:bodyPr>
          <a:lstStyle/>
          <a:p>
            <a:pPr algn="ctr" defTabSz="914378"/>
            <a:endParaRPr>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8CB0FDEF-C01E-88A9-D8F3-93F9E34970E7}"/>
              </a:ext>
            </a:extLst>
          </p:cNvPr>
          <p:cNvSpPr txBox="1"/>
          <p:nvPr/>
        </p:nvSpPr>
        <p:spPr>
          <a:xfrm>
            <a:off x="6781596" y="1075929"/>
            <a:ext cx="2914054" cy="307777"/>
          </a:xfrm>
          <a:prstGeom prst="rect">
            <a:avLst/>
          </a:prstGeom>
          <a:noFill/>
        </p:spPr>
        <p:txBody>
          <a:bodyPr wrap="square" rtlCol="0">
            <a:spAutoFit/>
          </a:bodyPr>
          <a:lstStyle/>
          <a:p>
            <a:pPr defTabSz="914378"/>
            <a:r>
              <a:rPr lang="en-AU" b="1">
                <a:solidFill>
                  <a:prstClr val="black"/>
                </a:solidFill>
                <a:latin typeface="+mn-lt"/>
                <a:ea typeface="Calibri" panose="020F0502020204030204" pitchFamily="34" charset="0"/>
                <a:cs typeface="Calibri" panose="020F0502020204030204" pitchFamily="34" charset="0"/>
              </a:rPr>
              <a:t>2025 Key Deliverables</a:t>
            </a:r>
          </a:p>
        </p:txBody>
      </p:sp>
      <p:sp>
        <p:nvSpPr>
          <p:cNvPr id="23" name="TextBox 22">
            <a:extLst>
              <a:ext uri="{FF2B5EF4-FFF2-40B4-BE49-F238E27FC236}">
                <a16:creationId xmlns:a16="http://schemas.microsoft.com/office/drawing/2014/main" id="{701559B7-6BE6-5613-C980-3B90D0D02896}"/>
              </a:ext>
            </a:extLst>
          </p:cNvPr>
          <p:cNvSpPr txBox="1"/>
          <p:nvPr/>
        </p:nvSpPr>
        <p:spPr>
          <a:xfrm>
            <a:off x="191596" y="4780590"/>
            <a:ext cx="2930918" cy="173124"/>
          </a:xfrm>
          <a:prstGeom prst="rect">
            <a:avLst/>
          </a:prstGeom>
          <a:noFill/>
        </p:spPr>
        <p:txBody>
          <a:bodyPr wrap="square">
            <a:spAutoFit/>
          </a:bodyPr>
          <a:lstStyle/>
          <a:p>
            <a:pPr defTabSz="685783">
              <a:defRPr/>
            </a:pPr>
            <a:r>
              <a:rPr lang="en-AU" sz="525">
                <a:latin typeface="+mn-lt"/>
                <a:ea typeface="Calibri" panose="020F0502020204030204" pitchFamily="34" charset="0"/>
                <a:cs typeface="Calibri" panose="020F0502020204030204" pitchFamily="34" charset="0"/>
              </a:rPr>
              <a:t>1. Please note that timeframes are indicative and may be subject to change</a:t>
            </a:r>
          </a:p>
        </p:txBody>
      </p:sp>
      <p:sp>
        <p:nvSpPr>
          <p:cNvPr id="2" name="Content Placeholder 3">
            <a:extLst>
              <a:ext uri="{FF2B5EF4-FFF2-40B4-BE49-F238E27FC236}">
                <a16:creationId xmlns:a16="http://schemas.microsoft.com/office/drawing/2014/main" id="{23DD8BD6-DECA-0858-9685-2012CA5197DD}"/>
              </a:ext>
            </a:extLst>
          </p:cNvPr>
          <p:cNvSpPr txBox="1">
            <a:spLocks/>
          </p:cNvSpPr>
          <p:nvPr/>
        </p:nvSpPr>
        <p:spPr>
          <a:xfrm>
            <a:off x="230400" y="648000"/>
            <a:ext cx="8881200" cy="360000"/>
          </a:xfrm>
          <a:prstGeom prst="rect">
            <a:avLst/>
          </a:prstGeom>
        </p:spPr>
        <p:txBody>
          <a:bodyPr/>
          <a:lstStyle>
            <a:lvl1pPr marL="0" indent="0" algn="l" defTabSz="914400" rtl="0" eaLnBrk="1" latinLnBrk="0" hangingPunct="1">
              <a:lnSpc>
                <a:spcPct val="90000"/>
              </a:lnSpc>
              <a:spcBef>
                <a:spcPts val="1000"/>
              </a:spcBef>
              <a:buClr>
                <a:schemeClr val="accent1">
                  <a:lumMod val="60000"/>
                  <a:lumOff val="40000"/>
                </a:schemeClr>
              </a:buClr>
              <a:buFont typeface="Roboto" panose="02000000000000000000" pitchFamily="2" charset="0"/>
              <a:buNone/>
              <a:defRPr sz="2200" b="1"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8">
              <a:buClr>
                <a:srgbClr val="3A3838">
                  <a:lumMod val="60000"/>
                  <a:lumOff val="40000"/>
                </a:srgbClr>
              </a:buClr>
            </a:pPr>
            <a:r>
              <a:rPr lang="en-AU" sz="1500" i="0">
                <a:solidFill>
                  <a:schemeClr val="accent1">
                    <a:lumMod val="50000"/>
                  </a:schemeClr>
                </a:solidFill>
                <a:latin typeface="Poppins" panose="00000500000000000000" pitchFamily="2" charset="0"/>
                <a:ea typeface="Calibri" panose="020F0502020204030204" pitchFamily="34" charset="0"/>
                <a:cs typeface="Poppins" panose="00000500000000000000" pitchFamily="2" charset="0"/>
              </a:rPr>
              <a:t>Well-funded for significant velocity of news flow through 2025</a:t>
            </a:r>
          </a:p>
        </p:txBody>
      </p:sp>
      <p:sp>
        <p:nvSpPr>
          <p:cNvPr id="22" name="Content Placeholder 2">
            <a:extLst>
              <a:ext uri="{FF2B5EF4-FFF2-40B4-BE49-F238E27FC236}">
                <a16:creationId xmlns:a16="http://schemas.microsoft.com/office/drawing/2014/main" id="{213CCC78-F3B2-EECB-1388-904B17D72B35}"/>
              </a:ext>
            </a:extLst>
          </p:cNvPr>
          <p:cNvSpPr txBox="1">
            <a:spLocks/>
          </p:cNvSpPr>
          <p:nvPr/>
        </p:nvSpPr>
        <p:spPr>
          <a:xfrm>
            <a:off x="6494111" y="1342936"/>
            <a:ext cx="2492511" cy="2914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mn-lt"/>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8000" indent="-144000">
              <a:lnSpc>
                <a:spcPct val="100000"/>
              </a:lnSpc>
              <a:spcBef>
                <a:spcPts val="375"/>
              </a:spcBef>
              <a:spcAft>
                <a:spcPts val="600"/>
              </a:spcAft>
              <a:buClr>
                <a:srgbClr val="EEC600"/>
              </a:buClr>
              <a:buSzPct val="130000"/>
              <a:buFont typeface="Arial" panose="020B0604020202020204" pitchFamily="34" charset="0"/>
              <a:buChar char="•"/>
            </a:pPr>
            <a:r>
              <a:rPr lang="en-US" sz="1100" b="1">
                <a:solidFill>
                  <a:srgbClr val="000000"/>
                </a:solidFill>
                <a:ea typeface="Calibri" panose="020F0502020204030204" pitchFamily="34" charset="0"/>
                <a:cs typeface="Calibri" panose="020F0502020204030204" pitchFamily="34" charset="0"/>
              </a:rPr>
              <a:t>Underground development drill drive completed</a:t>
            </a:r>
          </a:p>
          <a:p>
            <a:pPr marL="288000" indent="-144000">
              <a:lnSpc>
                <a:spcPct val="100000"/>
              </a:lnSpc>
              <a:spcBef>
                <a:spcPts val="375"/>
              </a:spcBef>
              <a:spcAft>
                <a:spcPts val="600"/>
              </a:spcAft>
              <a:buClr>
                <a:srgbClr val="EEC600"/>
              </a:buClr>
              <a:buSzPct val="130000"/>
              <a:buFont typeface="Arial" panose="020B0604020202020204" pitchFamily="34" charset="0"/>
              <a:buChar char="•"/>
            </a:pPr>
            <a:r>
              <a:rPr lang="en-US" sz="1100" b="1">
                <a:solidFill>
                  <a:srgbClr val="000000"/>
                </a:solidFill>
                <a:ea typeface="Calibri" panose="020F0502020204030204" pitchFamily="34" charset="0"/>
                <a:cs typeface="Calibri" panose="020F0502020204030204" pitchFamily="34" charset="0"/>
              </a:rPr>
              <a:t>6 x underground drill rigs targeting resource growth and upgrades </a:t>
            </a:r>
            <a:r>
              <a:rPr lang="en-US" sz="1100">
                <a:solidFill>
                  <a:srgbClr val="000000"/>
                </a:solidFill>
                <a:ea typeface="Calibri" panose="020F0502020204030204" pitchFamily="34" charset="0"/>
                <a:cs typeface="Calibri" panose="020F0502020204030204" pitchFamily="34" charset="0"/>
              </a:rPr>
              <a:t>(100,000m completed of 130,000m)</a:t>
            </a:r>
            <a:r>
              <a:rPr lang="en-US" sz="1100" b="1">
                <a:solidFill>
                  <a:srgbClr val="000000"/>
                </a:solidFill>
                <a:ea typeface="Calibri" panose="020F0502020204030204" pitchFamily="34" charset="0"/>
                <a:cs typeface="Calibri" panose="020F0502020204030204" pitchFamily="34" charset="0"/>
              </a:rPr>
              <a:t> </a:t>
            </a:r>
          </a:p>
          <a:p>
            <a:pPr marL="288000" indent="-144000">
              <a:lnSpc>
                <a:spcPct val="100000"/>
              </a:lnSpc>
              <a:spcBef>
                <a:spcPts val="375"/>
              </a:spcBef>
              <a:spcAft>
                <a:spcPts val="600"/>
              </a:spcAft>
              <a:buClr>
                <a:srgbClr val="EEC600"/>
              </a:buClr>
              <a:buSzPct val="130000"/>
              <a:buFont typeface="Arial" panose="020B0604020202020204" pitchFamily="34" charset="0"/>
              <a:buChar char="•"/>
            </a:pPr>
            <a:r>
              <a:rPr lang="en-US" sz="1100" b="1">
                <a:solidFill>
                  <a:srgbClr val="000000"/>
                </a:solidFill>
                <a:ea typeface="Calibri" panose="020F0502020204030204" pitchFamily="34" charset="0"/>
                <a:cs typeface="Calibri" panose="020F0502020204030204" pitchFamily="34" charset="0"/>
              </a:rPr>
              <a:t>2 x surface rigs targeting regional discovery; extensive geophysical surveys to continue</a:t>
            </a:r>
          </a:p>
          <a:p>
            <a:pPr marL="288000" indent="-144000">
              <a:lnSpc>
                <a:spcPct val="100000"/>
              </a:lnSpc>
              <a:spcBef>
                <a:spcPts val="375"/>
              </a:spcBef>
              <a:spcAft>
                <a:spcPts val="600"/>
              </a:spcAft>
              <a:buClr>
                <a:srgbClr val="EEC600"/>
              </a:buClr>
              <a:buSzPct val="130000"/>
              <a:buFont typeface="Arial" panose="020B0604020202020204" pitchFamily="34" charset="0"/>
              <a:buChar char="•"/>
            </a:pPr>
            <a:r>
              <a:rPr lang="en-US" sz="1100" b="1">
                <a:solidFill>
                  <a:srgbClr val="000000"/>
                </a:solidFill>
                <a:ea typeface="Calibri" panose="020F0502020204030204" pitchFamily="34" charset="0"/>
                <a:cs typeface="Calibri" panose="020F0502020204030204" pitchFamily="34" charset="0"/>
              </a:rPr>
              <a:t>Upscaled mine production &amp; engineering studies scheduled for Q1 2026</a:t>
            </a:r>
          </a:p>
          <a:p>
            <a:pPr marL="288000" indent="-144000">
              <a:lnSpc>
                <a:spcPct val="100000"/>
              </a:lnSpc>
              <a:spcBef>
                <a:spcPts val="375"/>
              </a:spcBef>
              <a:spcAft>
                <a:spcPts val="600"/>
              </a:spcAft>
              <a:buClr>
                <a:srgbClr val="EEC600"/>
              </a:buClr>
              <a:buSzPct val="130000"/>
              <a:buFont typeface="Arial" panose="020B0604020202020204" pitchFamily="34" charset="0"/>
              <a:buChar char="•"/>
            </a:pPr>
            <a:r>
              <a:rPr lang="en-US" sz="1100" b="1">
                <a:solidFill>
                  <a:srgbClr val="000000"/>
                </a:solidFill>
                <a:ea typeface="Calibri" panose="020F0502020204030204" pitchFamily="34" charset="0"/>
                <a:cs typeface="Calibri" panose="020F0502020204030204" pitchFamily="34" charset="0"/>
              </a:rPr>
              <a:t> Environmental approval for start-up operation received</a:t>
            </a:r>
          </a:p>
        </p:txBody>
      </p:sp>
      <p:graphicFrame>
        <p:nvGraphicFramePr>
          <p:cNvPr id="7" name="Table 5">
            <a:extLst>
              <a:ext uri="{FF2B5EF4-FFF2-40B4-BE49-F238E27FC236}">
                <a16:creationId xmlns:a16="http://schemas.microsoft.com/office/drawing/2014/main" id="{5DCA2727-EC49-B3D9-A47C-26FE43AF443C}"/>
              </a:ext>
            </a:extLst>
          </p:cNvPr>
          <p:cNvGraphicFramePr>
            <a:graphicFrameLocks/>
          </p:cNvGraphicFramePr>
          <p:nvPr>
            <p:extLst>
              <p:ext uri="{D42A27DB-BD31-4B8C-83A1-F6EECF244321}">
                <p14:modId xmlns:p14="http://schemas.microsoft.com/office/powerpoint/2010/main" val="1991559121"/>
              </p:ext>
            </p:extLst>
          </p:nvPr>
        </p:nvGraphicFramePr>
        <p:xfrm>
          <a:off x="250107" y="981648"/>
          <a:ext cx="6227923" cy="3992880"/>
        </p:xfrm>
        <a:graphic>
          <a:graphicData uri="http://schemas.openxmlformats.org/drawingml/2006/table">
            <a:tbl>
              <a:tblPr firstRow="1" bandRow="1">
                <a:tableStyleId>{5C22544A-7EE6-4342-B048-85BDC9FD1C3A}</a:tableStyleId>
              </a:tblPr>
              <a:tblGrid>
                <a:gridCol w="1792921">
                  <a:extLst>
                    <a:ext uri="{9D8B030D-6E8A-4147-A177-3AD203B41FA5}">
                      <a16:colId xmlns:a16="http://schemas.microsoft.com/office/drawing/2014/main" val="2704886090"/>
                    </a:ext>
                  </a:extLst>
                </a:gridCol>
                <a:gridCol w="403182">
                  <a:extLst>
                    <a:ext uri="{9D8B030D-6E8A-4147-A177-3AD203B41FA5}">
                      <a16:colId xmlns:a16="http://schemas.microsoft.com/office/drawing/2014/main" val="3683898020"/>
                    </a:ext>
                  </a:extLst>
                </a:gridCol>
                <a:gridCol w="403182">
                  <a:extLst>
                    <a:ext uri="{9D8B030D-6E8A-4147-A177-3AD203B41FA5}">
                      <a16:colId xmlns:a16="http://schemas.microsoft.com/office/drawing/2014/main" val="3499217268"/>
                    </a:ext>
                  </a:extLst>
                </a:gridCol>
                <a:gridCol w="403182">
                  <a:extLst>
                    <a:ext uri="{9D8B030D-6E8A-4147-A177-3AD203B41FA5}">
                      <a16:colId xmlns:a16="http://schemas.microsoft.com/office/drawing/2014/main" val="1193517628"/>
                    </a:ext>
                  </a:extLst>
                </a:gridCol>
                <a:gridCol w="403182">
                  <a:extLst>
                    <a:ext uri="{9D8B030D-6E8A-4147-A177-3AD203B41FA5}">
                      <a16:colId xmlns:a16="http://schemas.microsoft.com/office/drawing/2014/main" val="2914763946"/>
                    </a:ext>
                  </a:extLst>
                </a:gridCol>
                <a:gridCol w="403182">
                  <a:extLst>
                    <a:ext uri="{9D8B030D-6E8A-4147-A177-3AD203B41FA5}">
                      <a16:colId xmlns:a16="http://schemas.microsoft.com/office/drawing/2014/main" val="3260042439"/>
                    </a:ext>
                  </a:extLst>
                </a:gridCol>
                <a:gridCol w="403182">
                  <a:extLst>
                    <a:ext uri="{9D8B030D-6E8A-4147-A177-3AD203B41FA5}">
                      <a16:colId xmlns:a16="http://schemas.microsoft.com/office/drawing/2014/main" val="345163573"/>
                    </a:ext>
                  </a:extLst>
                </a:gridCol>
                <a:gridCol w="403182">
                  <a:extLst>
                    <a:ext uri="{9D8B030D-6E8A-4147-A177-3AD203B41FA5}">
                      <a16:colId xmlns:a16="http://schemas.microsoft.com/office/drawing/2014/main" val="3508227154"/>
                    </a:ext>
                  </a:extLst>
                </a:gridCol>
                <a:gridCol w="403182">
                  <a:extLst>
                    <a:ext uri="{9D8B030D-6E8A-4147-A177-3AD203B41FA5}">
                      <a16:colId xmlns:a16="http://schemas.microsoft.com/office/drawing/2014/main" val="3981431637"/>
                    </a:ext>
                  </a:extLst>
                </a:gridCol>
                <a:gridCol w="403182">
                  <a:extLst>
                    <a:ext uri="{9D8B030D-6E8A-4147-A177-3AD203B41FA5}">
                      <a16:colId xmlns:a16="http://schemas.microsoft.com/office/drawing/2014/main" val="3253708988"/>
                    </a:ext>
                  </a:extLst>
                </a:gridCol>
                <a:gridCol w="403182">
                  <a:extLst>
                    <a:ext uri="{9D8B030D-6E8A-4147-A177-3AD203B41FA5}">
                      <a16:colId xmlns:a16="http://schemas.microsoft.com/office/drawing/2014/main" val="2160252159"/>
                    </a:ext>
                  </a:extLst>
                </a:gridCol>
                <a:gridCol w="403182">
                  <a:extLst>
                    <a:ext uri="{9D8B030D-6E8A-4147-A177-3AD203B41FA5}">
                      <a16:colId xmlns:a16="http://schemas.microsoft.com/office/drawing/2014/main" val="3509526285"/>
                    </a:ext>
                  </a:extLst>
                </a:gridCol>
              </a:tblGrid>
              <a:tr h="348785">
                <a:tc>
                  <a:txBody>
                    <a:bodyPr/>
                    <a:lstStyle/>
                    <a:p>
                      <a:r>
                        <a:rPr lang="en-AU" sz="1100"/>
                        <a:t>Milestone</a:t>
                      </a:r>
                      <a:r>
                        <a:rPr lang="en-AU" sz="1100" baseline="30000"/>
                        <a:t>1</a:t>
                      </a:r>
                      <a:endParaRPr lang="en-AU" sz="11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mpd="sng">
                      <a:noFill/>
                    </a:lnB>
                    <a:solidFill>
                      <a:schemeClr val="tx1"/>
                    </a:solidFill>
                  </a:tcPr>
                </a:tc>
                <a:tc>
                  <a:txBody>
                    <a:bodyPr/>
                    <a:lstStyle/>
                    <a:p>
                      <a:pPr algn="ctr"/>
                      <a:r>
                        <a:rPr lang="en-AU" sz="900">
                          <a:solidFill>
                            <a:schemeClr val="accent4">
                              <a:lumMod val="40000"/>
                              <a:lumOff val="60000"/>
                            </a:schemeClr>
                          </a:solidFill>
                        </a:rPr>
                        <a:t>Q4 23</a:t>
                      </a:r>
                    </a:p>
                  </a:txBody>
                  <a:tcPr anchor="ctr">
                    <a:lnT w="12700" cap="flat" cmpd="sng" algn="ctr">
                      <a:solidFill>
                        <a:schemeClr val="tx1"/>
                      </a:solidFill>
                      <a:prstDash val="solid"/>
                      <a:round/>
                      <a:headEnd type="none" w="med" len="med"/>
                      <a:tailEnd type="none" w="med" len="med"/>
                    </a:lnT>
                    <a:lnB w="38100" cmpd="sng">
                      <a:noFill/>
                    </a:lnB>
                    <a:solidFill>
                      <a:schemeClr val="tx1"/>
                    </a:solidFill>
                  </a:tcPr>
                </a:tc>
                <a:tc>
                  <a:txBody>
                    <a:bodyPr/>
                    <a:lstStyle/>
                    <a:p>
                      <a:pPr algn="ctr"/>
                      <a:r>
                        <a:rPr lang="en-AU" sz="900">
                          <a:solidFill>
                            <a:schemeClr val="accent4">
                              <a:lumMod val="40000"/>
                              <a:lumOff val="60000"/>
                            </a:schemeClr>
                          </a:solidFill>
                        </a:rPr>
                        <a:t>Q1 24</a:t>
                      </a:r>
                    </a:p>
                  </a:txBody>
                  <a:tcPr anchor="ctr">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solidFill>
                      <a:schemeClr val="tx1"/>
                    </a:solidFill>
                  </a:tcPr>
                </a:tc>
                <a:tc>
                  <a:txBody>
                    <a:bodyPr/>
                    <a:lstStyle/>
                    <a:p>
                      <a:pPr algn="ctr"/>
                      <a:r>
                        <a:rPr lang="en-AU" sz="900">
                          <a:solidFill>
                            <a:schemeClr val="accent4">
                              <a:lumMod val="40000"/>
                              <a:lumOff val="60000"/>
                            </a:schemeClr>
                          </a:solidFill>
                        </a:rPr>
                        <a:t>Q2 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solidFill>
                      <a:schemeClr val="tx1"/>
                    </a:solidFill>
                  </a:tcPr>
                </a:tc>
                <a:tc>
                  <a:txBody>
                    <a:bodyPr/>
                    <a:lstStyle/>
                    <a:p>
                      <a:pPr algn="ctr"/>
                      <a:r>
                        <a:rPr lang="en-AU" sz="900">
                          <a:solidFill>
                            <a:schemeClr val="accent4">
                              <a:lumMod val="40000"/>
                              <a:lumOff val="60000"/>
                            </a:schemeClr>
                          </a:solidFill>
                        </a:rPr>
                        <a:t>Q3 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solidFill>
                      <a:schemeClr val="tx1"/>
                    </a:solidFill>
                  </a:tcPr>
                </a:tc>
                <a:tc>
                  <a:txBody>
                    <a:bodyPr/>
                    <a:lstStyle/>
                    <a:p>
                      <a:pPr algn="ctr"/>
                      <a:r>
                        <a:rPr lang="en-AU" sz="900">
                          <a:solidFill>
                            <a:schemeClr val="accent4">
                              <a:lumMod val="40000"/>
                              <a:lumOff val="60000"/>
                            </a:schemeClr>
                          </a:solidFill>
                        </a:rPr>
                        <a:t>Q4 24</a:t>
                      </a:r>
                    </a:p>
                  </a:txBody>
                  <a:tcPr anchor="ct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mpd="sng">
                      <a:noFill/>
                    </a:lnB>
                    <a:solidFill>
                      <a:schemeClr val="tx1"/>
                    </a:solidFill>
                  </a:tcPr>
                </a:tc>
                <a:tc>
                  <a:txBody>
                    <a:bodyPr/>
                    <a:lstStyle/>
                    <a:p>
                      <a:pPr algn="ctr"/>
                      <a:r>
                        <a:rPr lang="en-AU" sz="900" b="1" i="0" u="none" strike="noStrike" cap="none">
                          <a:solidFill>
                            <a:schemeClr val="accent4">
                              <a:lumMod val="40000"/>
                              <a:lumOff val="60000"/>
                            </a:schemeClr>
                          </a:solidFill>
                          <a:latin typeface="+mn-lt"/>
                          <a:ea typeface="+mn-ea"/>
                          <a:cs typeface="+mn-cs"/>
                          <a:sym typeface="Arial"/>
                        </a:rPr>
                        <a:t>Q1 25</a:t>
                      </a:r>
                    </a:p>
                  </a:txBody>
                  <a:tcPr anchor="ctr">
                    <a:lnT w="12700" cap="flat" cmpd="sng" algn="ctr">
                      <a:solidFill>
                        <a:schemeClr val="tx1"/>
                      </a:solidFill>
                      <a:prstDash val="solid"/>
                      <a:round/>
                      <a:headEnd type="none" w="med" len="med"/>
                      <a:tailEnd type="none" w="med" len="med"/>
                    </a:lnT>
                    <a:lnB w="38100" cmpd="sng">
                      <a:noFill/>
                    </a:lnB>
                    <a:solidFill>
                      <a:schemeClr val="tx1"/>
                    </a:solidFill>
                  </a:tcPr>
                </a:tc>
                <a:tc>
                  <a:txBody>
                    <a:bodyPr/>
                    <a:lstStyle/>
                    <a:p>
                      <a:pPr algn="ctr"/>
                      <a:r>
                        <a:rPr lang="en-AU" sz="900">
                          <a:solidFill>
                            <a:schemeClr val="accent4">
                              <a:lumMod val="40000"/>
                              <a:lumOff val="60000"/>
                            </a:schemeClr>
                          </a:solidFill>
                        </a:rPr>
                        <a:t>Q2 25</a:t>
                      </a:r>
                    </a:p>
                  </a:txBody>
                  <a:tcPr anchor="ctr">
                    <a:lnT w="12700" cap="flat" cmpd="sng" algn="ctr">
                      <a:solidFill>
                        <a:schemeClr val="tx1"/>
                      </a:solidFill>
                      <a:prstDash val="solid"/>
                      <a:round/>
                      <a:headEnd type="none" w="med" len="med"/>
                      <a:tailEnd type="none" w="med" len="med"/>
                    </a:lnT>
                    <a:lnB w="38100" cmpd="sng">
                      <a:noFill/>
                    </a:lnB>
                    <a:solidFill>
                      <a:schemeClr val="tx1"/>
                    </a:solidFill>
                  </a:tcPr>
                </a:tc>
                <a:tc>
                  <a:txBody>
                    <a:bodyPr/>
                    <a:lstStyle/>
                    <a:p>
                      <a:pPr algn="ctr"/>
                      <a:r>
                        <a:rPr lang="en-AU" sz="900"/>
                        <a:t>Q3 25</a:t>
                      </a:r>
                    </a:p>
                  </a:txBody>
                  <a:tcPr anchor="ctr">
                    <a:lnT w="12700" cap="flat" cmpd="sng" algn="ctr">
                      <a:solidFill>
                        <a:schemeClr val="tx1"/>
                      </a:solidFill>
                      <a:prstDash val="solid"/>
                      <a:round/>
                      <a:headEnd type="none" w="med" len="med"/>
                      <a:tailEnd type="none" w="med" len="med"/>
                    </a:lnT>
                    <a:lnB w="38100" cmpd="sng">
                      <a:noFill/>
                    </a:lnB>
                    <a:solidFill>
                      <a:schemeClr val="tx1"/>
                    </a:solidFill>
                  </a:tcPr>
                </a:tc>
                <a:tc>
                  <a:txBody>
                    <a:bodyPr/>
                    <a:lstStyle/>
                    <a:p>
                      <a:pPr algn="ctr"/>
                      <a:r>
                        <a:rPr lang="en-AU" sz="900"/>
                        <a:t>Q4 25</a:t>
                      </a:r>
                    </a:p>
                  </a:txBody>
                  <a:tcPr anchor="ctr">
                    <a:lnT w="12700" cap="flat" cmpd="sng" algn="ctr">
                      <a:solidFill>
                        <a:schemeClr val="tx1"/>
                      </a:solidFill>
                      <a:prstDash val="solid"/>
                      <a:round/>
                      <a:headEnd type="none" w="med" len="med"/>
                      <a:tailEnd type="none" w="med" len="med"/>
                    </a:lnT>
                    <a:lnB w="38100" cmpd="sng">
                      <a:noFill/>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AU" sz="900"/>
                        <a:t>Q1 26</a:t>
                      </a:r>
                    </a:p>
                  </a:txBody>
                  <a:tcPr anchor="ctr">
                    <a:lnT w="12700" cap="flat" cmpd="sng" algn="ctr">
                      <a:solidFill>
                        <a:schemeClr val="tx1"/>
                      </a:solidFill>
                      <a:prstDash val="solid"/>
                      <a:round/>
                      <a:headEnd type="none" w="med" len="med"/>
                      <a:tailEnd type="none" w="med" len="med"/>
                    </a:lnT>
                    <a:lnB w="38100" cmpd="sng">
                      <a:noFill/>
                    </a:lnB>
                    <a:solidFill>
                      <a:schemeClr val="tx1"/>
                    </a:solidFill>
                  </a:tcPr>
                </a:tc>
                <a:tc>
                  <a:txBody>
                    <a:bodyPr/>
                    <a:lstStyle/>
                    <a:p>
                      <a:pPr algn="ctr"/>
                      <a:r>
                        <a:rPr lang="en-AU" sz="900"/>
                        <a:t>Q2 26</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solidFill>
                      <a:schemeClr val="tx1"/>
                    </a:solidFill>
                  </a:tcPr>
                </a:tc>
                <a:extLst>
                  <a:ext uri="{0D108BD9-81ED-4DB2-BD59-A6C34878D82A}">
                    <a16:rowId xmlns:a16="http://schemas.microsoft.com/office/drawing/2014/main" val="431111312"/>
                  </a:ext>
                </a:extLst>
              </a:tr>
              <a:tr h="290655">
                <a:tc gridSpan="10">
                  <a:txBody>
                    <a:bodyPr/>
                    <a:lstStyle/>
                    <a:p>
                      <a:pPr marL="0" algn="l" defTabSz="914400" rtl="0" eaLnBrk="1" latinLnBrk="0" hangingPunct="1"/>
                      <a:r>
                        <a:rPr lang="en-AU" sz="1400" b="1" kern="1200">
                          <a:solidFill>
                            <a:schemeClr val="tx1"/>
                          </a:solidFill>
                          <a:latin typeface="Poppins" panose="00000500000000000000" pitchFamily="2" charset="0"/>
                          <a:ea typeface="+mn-ea"/>
                          <a:cs typeface="Poppins" panose="00000500000000000000" pitchFamily="2" charset="0"/>
                        </a:rPr>
                        <a:t>2024 – 2025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C600"/>
                    </a:solidFill>
                  </a:tcPr>
                </a:tc>
                <a:tc hMerge="1">
                  <a:txBody>
                    <a:bodyPr/>
                    <a:lstStyle/>
                    <a:p>
                      <a:endParaRPr lang="en-AU">
                        <a:solidFill>
                          <a:schemeClr val="tx1">
                            <a:lumMod val="25000"/>
                          </a:schemeClr>
                        </a:solidFill>
                      </a:endParaRPr>
                    </a:p>
                  </a:txBody>
                  <a:tcPr>
                    <a:solidFill>
                      <a:schemeClr val="accent5">
                        <a:lumMod val="20000"/>
                        <a:lumOff val="80000"/>
                      </a:schemeClr>
                    </a:solidFill>
                  </a:tcPr>
                </a:tc>
                <a:tc hMerge="1">
                  <a:txBody>
                    <a:bodyPr/>
                    <a:lstStyle/>
                    <a:p>
                      <a:endParaRPr lang="en-AU">
                        <a:solidFill>
                          <a:schemeClr val="tx1">
                            <a:lumMod val="25000"/>
                          </a:schemeClr>
                        </a:solidFill>
                      </a:endParaRPr>
                    </a:p>
                  </a:txBody>
                  <a:tcPr>
                    <a:lnR w="3175" cap="flat" cmpd="sng" algn="ctr">
                      <a:solidFill>
                        <a:schemeClr val="tx1"/>
                      </a:solidFill>
                      <a:prstDash val="sysDot"/>
                      <a:round/>
                      <a:headEnd type="none" w="med" len="med"/>
                      <a:tailEnd type="none" w="med" len="med"/>
                    </a:lnR>
                    <a:solidFill>
                      <a:schemeClr val="accent5">
                        <a:lumMod val="20000"/>
                        <a:lumOff val="80000"/>
                      </a:schemeClr>
                    </a:solidFill>
                  </a:tcPr>
                </a:tc>
                <a:tc hMerge="1">
                  <a:txBody>
                    <a:bodyPr/>
                    <a:lstStyle/>
                    <a:p>
                      <a:endParaRPr lang="en-AU">
                        <a:solidFill>
                          <a:schemeClr val="tx1">
                            <a:lumMod val="25000"/>
                          </a:schemeClr>
                        </a:solidFill>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solidFill>
                      <a:schemeClr val="accent5">
                        <a:lumMod val="20000"/>
                        <a:lumOff val="80000"/>
                      </a:schemeClr>
                    </a:solidFill>
                  </a:tcPr>
                </a:tc>
                <a:tc hMerge="1">
                  <a:txBody>
                    <a:bodyPr/>
                    <a:lstStyle/>
                    <a:p>
                      <a:endParaRPr lang="en-AU">
                        <a:solidFill>
                          <a:schemeClr val="tx1">
                            <a:lumMod val="25000"/>
                          </a:schemeClr>
                        </a:solidFill>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solidFill>
                      <a:schemeClr val="accent5">
                        <a:lumMod val="20000"/>
                        <a:lumOff val="80000"/>
                      </a:schemeClr>
                    </a:solidFill>
                  </a:tcPr>
                </a:tc>
                <a:tc hMerge="1">
                  <a:txBody>
                    <a:bodyPr/>
                    <a:lstStyle/>
                    <a:p>
                      <a:endParaRPr lang="en-AU">
                        <a:solidFill>
                          <a:schemeClr val="tx1">
                            <a:lumMod val="25000"/>
                          </a:schemeClr>
                        </a:solidFill>
                      </a:endParaRPr>
                    </a:p>
                  </a:txBody>
                  <a:tcPr>
                    <a:lnL w="3175" cap="flat" cmpd="sng" algn="ctr">
                      <a:solidFill>
                        <a:schemeClr val="tx1"/>
                      </a:solidFill>
                      <a:prstDash val="sysDot"/>
                      <a:round/>
                      <a:headEnd type="none" w="med" len="med"/>
                      <a:tailEnd type="none" w="med" len="med"/>
                    </a:lnL>
                    <a:solidFill>
                      <a:schemeClr val="accent5">
                        <a:lumMod val="20000"/>
                        <a:lumOff val="80000"/>
                      </a:schemeClr>
                    </a:solidFill>
                  </a:tcPr>
                </a:tc>
                <a:tc hMerge="1">
                  <a:txBody>
                    <a:bodyPr/>
                    <a:lstStyle/>
                    <a:p>
                      <a:endParaRPr lang="en-AU">
                        <a:solidFill>
                          <a:schemeClr val="tx1">
                            <a:lumMod val="25000"/>
                          </a:schemeClr>
                        </a:solidFill>
                      </a:endParaRPr>
                    </a:p>
                  </a:txBody>
                  <a:tcPr>
                    <a:lnR w="3175" cap="flat" cmpd="sng" algn="ctr">
                      <a:solidFill>
                        <a:schemeClr val="tx1"/>
                      </a:solidFill>
                      <a:prstDash val="sysDot"/>
                      <a:round/>
                      <a:headEnd type="none" w="med" len="med"/>
                      <a:tailEnd type="none" w="med" len="med"/>
                    </a:lnR>
                    <a:solidFill>
                      <a:schemeClr val="accent5">
                        <a:lumMod val="20000"/>
                        <a:lumOff val="80000"/>
                      </a:schemeClr>
                    </a:solidFill>
                  </a:tcPr>
                </a:tc>
                <a:tc hMerge="1">
                  <a:txBody>
                    <a:bodyPr/>
                    <a:lstStyle/>
                    <a:p>
                      <a:endParaRPr lang="en-AU">
                        <a:solidFill>
                          <a:schemeClr val="tx1">
                            <a:lumMod val="25000"/>
                          </a:schemeClr>
                        </a:solidFill>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solidFill>
                      <a:schemeClr val="accent5">
                        <a:lumMod val="20000"/>
                        <a:lumOff val="80000"/>
                      </a:schemeClr>
                    </a:solidFill>
                  </a:tcPr>
                </a:tc>
                <a:tc hMerge="1">
                  <a:txBody>
                    <a:bodyPr/>
                    <a:lstStyle/>
                    <a:p>
                      <a:endParaRPr lang="en-AU"/>
                    </a:p>
                  </a:txBody>
                  <a:tcPr/>
                </a:tc>
                <a:tc hMerge="1">
                  <a:txBody>
                    <a:bodyPr/>
                    <a:lstStyle/>
                    <a:p>
                      <a:endParaRPr lang="en-AU">
                        <a:solidFill>
                          <a:schemeClr val="tx1">
                            <a:lumMod val="25000"/>
                          </a:schemeClr>
                        </a:solidFill>
                      </a:endParaRPr>
                    </a:p>
                  </a:txBody>
                  <a:tcPr>
                    <a:lnR w="3175" cap="flat" cmpd="sng" algn="ctr">
                      <a:solidFill>
                        <a:schemeClr val="tx1"/>
                      </a:solidFill>
                      <a:prstDash val="sysDot"/>
                      <a:round/>
                      <a:headEnd type="none" w="med" len="med"/>
                      <a:tailEnd type="none" w="med" len="med"/>
                    </a:lnR>
                    <a:solidFill>
                      <a:schemeClr val="accent5">
                        <a:lumMod val="20000"/>
                        <a:lumOff val="80000"/>
                      </a:schemeClr>
                    </a:solidFill>
                  </a:tcPr>
                </a:tc>
                <a:tc>
                  <a:txBody>
                    <a:bodyPr/>
                    <a:lstStyle/>
                    <a:p>
                      <a:pPr marL="0" algn="l" defTabSz="914400" rtl="0" eaLnBrk="1" latinLnBrk="0" hangingPunct="1"/>
                      <a:endParaRPr lang="en-AU" sz="1400" b="1" kern="1200">
                        <a:solidFill>
                          <a:schemeClr val="tx1"/>
                        </a:solidFill>
                        <a:latin typeface="Poppins" panose="00000500000000000000" pitchFamily="2" charset="0"/>
                        <a:ea typeface="+mn-ea"/>
                        <a:cs typeface="Poppins" panose="000005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C600"/>
                    </a:solidFill>
                  </a:tcPr>
                </a:tc>
                <a:tc>
                  <a:txBody>
                    <a:bodyPr/>
                    <a:lstStyle/>
                    <a:p>
                      <a:pPr marL="0" algn="l" defTabSz="914400" rtl="0" eaLnBrk="1" latinLnBrk="0" hangingPunct="1"/>
                      <a:endParaRPr lang="en-AU" sz="1400" b="1" kern="1200">
                        <a:solidFill>
                          <a:schemeClr val="tx1"/>
                        </a:solidFill>
                        <a:latin typeface="Poppins" panose="00000500000000000000" pitchFamily="2" charset="0"/>
                        <a:ea typeface="+mn-ea"/>
                        <a:cs typeface="Poppins" panose="00000500000000000000" pitchFamily="2"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C600"/>
                    </a:solidFill>
                  </a:tcPr>
                </a:tc>
                <a:extLst>
                  <a:ext uri="{0D108BD9-81ED-4DB2-BD59-A6C34878D82A}">
                    <a16:rowId xmlns:a16="http://schemas.microsoft.com/office/drawing/2014/main" val="279281209"/>
                  </a:ext>
                </a:extLst>
              </a:tr>
              <a:tr h="348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kern="1200">
                          <a:solidFill>
                            <a:schemeClr val="tx1"/>
                          </a:solidFill>
                          <a:latin typeface="Poppins SemiBold" panose="00000700000000000000" pitchFamily="2" charset="0"/>
                          <a:ea typeface="+mn-ea"/>
                          <a:cs typeface="Poppins SemiBold" panose="00000700000000000000" pitchFamily="2" charset="0"/>
                        </a:rPr>
                        <a:t>Green Bay Project Acquisition </a:t>
                      </a:r>
                      <a:r>
                        <a:rPr lang="en-AU" sz="600" b="1" i="1" kern="1200">
                          <a:solidFill>
                            <a:srgbClr val="00B050"/>
                          </a:solidFill>
                          <a:latin typeface="Poppins SemiBold" panose="00000700000000000000" pitchFamily="2" charset="0"/>
                          <a:ea typeface="+mn-ea"/>
                          <a:cs typeface="Poppins SemiBold" panose="00000700000000000000" pitchFamily="2" charset="0"/>
                        </a:rPr>
                        <a:t>15 Oct 2023</a:t>
                      </a:r>
                    </a:p>
                  </a:txBody>
                  <a:tcPr>
                    <a:lnL w="12700" cap="flat" cmpd="sng" algn="ctr">
                      <a:no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3F3">
                        <a:alpha val="49804"/>
                      </a:srgb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extLst>
                  <a:ext uri="{0D108BD9-81ED-4DB2-BD59-A6C34878D82A}">
                    <a16:rowId xmlns:a16="http://schemas.microsoft.com/office/drawing/2014/main" val="1641517730"/>
                  </a:ext>
                </a:extLst>
              </a:tr>
              <a:tr h="319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a:solidFill>
                            <a:schemeClr val="tx1"/>
                          </a:solidFill>
                          <a:latin typeface="Poppins SemiBold" panose="00000700000000000000" pitchFamily="2" charset="0"/>
                          <a:cs typeface="Poppins SemiBold" panose="00000700000000000000" pitchFamily="2" charset="0"/>
                        </a:rPr>
                        <a:t>UG Drill Drive </a:t>
                      </a:r>
                      <a:r>
                        <a:rPr lang="en-AU" sz="900" b="1" kern="1200">
                          <a:solidFill>
                            <a:schemeClr val="tx1"/>
                          </a:solidFill>
                          <a:latin typeface="Poppins SemiBold" panose="00000700000000000000" pitchFamily="2" charset="0"/>
                          <a:ea typeface="+mn-ea"/>
                          <a:cs typeface="Poppins SemiBold" panose="00000700000000000000" pitchFamily="2" charset="0"/>
                        </a:rPr>
                        <a:t>Phase 1</a:t>
                      </a:r>
                      <a:r>
                        <a:rPr lang="en-AU" sz="900" b="1" kern="1200">
                          <a:solidFill>
                            <a:schemeClr val="bg2"/>
                          </a:solidFill>
                          <a:latin typeface="Poppins SemiBold" panose="00000700000000000000" pitchFamily="2" charset="0"/>
                          <a:ea typeface="+mn-ea"/>
                          <a:cs typeface="Poppins SemiBold" panose="00000700000000000000" pitchFamily="2" charset="0"/>
                        </a:rPr>
                        <a:t> </a:t>
                      </a:r>
                      <a:r>
                        <a:rPr lang="en-US" sz="900" b="1" kern="1200">
                          <a:solidFill>
                            <a:schemeClr val="tx1"/>
                          </a:solidFill>
                          <a:latin typeface="Poppins SemiBold" panose="00000700000000000000" pitchFamily="2" charset="0"/>
                          <a:ea typeface="Calibri" panose="020F0502020204030204" pitchFamily="34" charset="0"/>
                          <a:cs typeface="Poppins SemiBold" panose="00000700000000000000" pitchFamily="2" charset="0"/>
                        </a:rPr>
                        <a:t> </a:t>
                      </a:r>
                      <a:r>
                        <a:rPr lang="en-AU" sz="900" b="1" kern="1200">
                          <a:solidFill>
                            <a:schemeClr val="tx1"/>
                          </a:solidFill>
                          <a:latin typeface="Poppins SemiBold" panose="00000700000000000000" pitchFamily="2" charset="0"/>
                          <a:ea typeface="+mn-ea"/>
                          <a:cs typeface="Poppins SemiBold" panose="00000700000000000000" pitchFamily="2" charset="0"/>
                        </a:rPr>
                        <a:t>750m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b="1" kern="1200">
                          <a:solidFill>
                            <a:srgbClr val="00B050"/>
                          </a:solidFill>
                          <a:latin typeface="Poppins SemiBold" panose="00000700000000000000" pitchFamily="2" charset="0"/>
                          <a:ea typeface="+mn-ea"/>
                          <a:cs typeface="Poppins SemiBold" panose="00000700000000000000" pitchFamily="2" charset="0"/>
                        </a:rPr>
                        <a:t>(completed)</a:t>
                      </a:r>
                    </a:p>
                  </a:txBody>
                  <a:tcPr anchor="ctr">
                    <a:lnL w="12700" cap="flat" cmpd="sng" algn="ctr">
                      <a:no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3F3F3">
                        <a:alpha val="49804"/>
                      </a:srgb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extLst>
                  <a:ext uri="{0D108BD9-81ED-4DB2-BD59-A6C34878D82A}">
                    <a16:rowId xmlns:a16="http://schemas.microsoft.com/office/drawing/2014/main" val="3893593475"/>
                  </a:ext>
                </a:extLst>
              </a:tr>
              <a:tr h="319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a:solidFill>
                            <a:schemeClr val="tx1"/>
                          </a:solidFill>
                          <a:latin typeface="Poppins SemiBold" panose="00000700000000000000" pitchFamily="2" charset="0"/>
                          <a:cs typeface="Poppins SemiBold" panose="00000700000000000000" pitchFamily="2" charset="0"/>
                        </a:rPr>
                        <a:t>UG Drill Drive </a:t>
                      </a:r>
                      <a:r>
                        <a:rPr lang="en-AU" sz="900" b="1" kern="1200">
                          <a:solidFill>
                            <a:schemeClr val="tx1"/>
                          </a:solidFill>
                          <a:latin typeface="Poppins SemiBold" panose="00000700000000000000" pitchFamily="2" charset="0"/>
                          <a:ea typeface="+mn-ea"/>
                          <a:cs typeface="Poppins SemiBold" panose="00000700000000000000" pitchFamily="2" charset="0"/>
                        </a:rPr>
                        <a:t>Phase 2</a:t>
                      </a:r>
                      <a:r>
                        <a:rPr lang="en-AU" sz="900" b="1" kern="1200">
                          <a:solidFill>
                            <a:schemeClr val="bg2"/>
                          </a:solidFill>
                          <a:latin typeface="Poppins SemiBold" panose="00000700000000000000" pitchFamily="2" charset="0"/>
                          <a:ea typeface="+mn-ea"/>
                          <a:cs typeface="Poppins SemiBold" panose="00000700000000000000" pitchFamily="2" charset="0"/>
                        </a:rPr>
                        <a:t> </a:t>
                      </a:r>
                      <a:r>
                        <a:rPr lang="en-US" sz="900" b="1">
                          <a:solidFill>
                            <a:schemeClr val="tx1"/>
                          </a:solidFill>
                          <a:latin typeface="Poppins SemiBold" panose="00000700000000000000" pitchFamily="2" charset="0"/>
                          <a:ea typeface="Calibri" panose="020F0502020204030204" pitchFamily="34" charset="0"/>
                          <a:cs typeface="Poppins SemiBold" panose="00000700000000000000" pitchFamily="2" charset="0"/>
                        </a:rPr>
                        <a:t>~</a:t>
                      </a:r>
                      <a:r>
                        <a:rPr lang="en-AU" sz="900" b="1" kern="1200">
                          <a:solidFill>
                            <a:schemeClr val="tx1"/>
                          </a:solidFill>
                          <a:latin typeface="Poppins SemiBold" panose="00000700000000000000" pitchFamily="2" charset="0"/>
                          <a:ea typeface="+mn-ea"/>
                          <a:cs typeface="Poppins SemiBold" panose="00000700000000000000" pitchFamily="2" charset="0"/>
                        </a:rPr>
                        <a:t>750m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b="1" kern="1200">
                          <a:solidFill>
                            <a:srgbClr val="00B050"/>
                          </a:solidFill>
                          <a:latin typeface="Poppins SemiBold" panose="00000700000000000000" pitchFamily="2" charset="0"/>
                          <a:ea typeface="+mn-ea"/>
                          <a:cs typeface="Poppins SemiBold" panose="00000700000000000000" pitchFamily="2" charset="0"/>
                        </a:rPr>
                        <a:t>(commenced)</a:t>
                      </a:r>
                    </a:p>
                  </a:txBody>
                  <a:tcPr anchor="ctr">
                    <a:lnL w="12700" cap="flat" cmpd="sng" algn="ctr">
                      <a:noFill/>
                      <a:prstDash val="solid"/>
                      <a:round/>
                      <a:headEnd type="none" w="med" len="med"/>
                      <a:tailEnd type="none" w="med" len="med"/>
                    </a:lnL>
                    <a:lnR w="952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3F3F3">
                        <a:alpha val="49804"/>
                      </a:srgb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extLst>
                  <a:ext uri="{0D108BD9-81ED-4DB2-BD59-A6C34878D82A}">
                    <a16:rowId xmlns:a16="http://schemas.microsoft.com/office/drawing/2014/main" val="1434309071"/>
                  </a:ext>
                </a:extLst>
              </a:tr>
              <a:tr h="319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a:solidFill>
                            <a:schemeClr val="tx1"/>
                          </a:solidFill>
                          <a:latin typeface="Poppins SemiBold" panose="00000700000000000000" pitchFamily="2" charset="0"/>
                          <a:ea typeface="+mn-ea"/>
                          <a:cs typeface="Poppins SemiBold" panose="00000700000000000000" pitchFamily="2" charset="0"/>
                        </a:rPr>
                        <a:t>U</a:t>
                      </a:r>
                      <a:r>
                        <a:rPr lang="en-AU" sz="900" b="1" kern="1200">
                          <a:solidFill>
                            <a:schemeClr val="tx1"/>
                          </a:solidFill>
                          <a:latin typeface="Poppins SemiBold" panose="00000700000000000000" pitchFamily="2" charset="0"/>
                          <a:ea typeface="+mn-ea"/>
                          <a:cs typeface="Poppins SemiBold" panose="00000700000000000000" pitchFamily="2" charset="0"/>
                        </a:rPr>
                        <a:t>G Resource Drilling  x6 rigs</a:t>
                      </a:r>
                      <a:endParaRPr lang="en-AU" sz="900" b="1">
                        <a:solidFill>
                          <a:schemeClr val="bg2"/>
                        </a:solidFill>
                        <a:latin typeface="Poppins SemiBold" panose="00000700000000000000" pitchFamily="2" charset="0"/>
                        <a:cs typeface="Poppins SemiBold" panose="000007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b="1">
                          <a:solidFill>
                            <a:schemeClr val="tx1">
                              <a:lumMod val="50000"/>
                              <a:lumOff val="50000"/>
                            </a:schemeClr>
                          </a:solidFill>
                          <a:latin typeface="Poppins SemiBold" panose="00000700000000000000" pitchFamily="2" charset="0"/>
                          <a:cs typeface="Poppins SemiBold" panose="00000700000000000000" pitchFamily="2" charset="0"/>
                        </a:rPr>
                        <a:t>130,000m underway</a:t>
                      </a:r>
                    </a:p>
                  </a:txBody>
                  <a:tcPr anchor="b">
                    <a:lnL w="12700" cap="flat" cmpd="sng" algn="ctr">
                      <a:noFill/>
                      <a:prstDash val="solid"/>
                      <a:round/>
                      <a:headEnd type="none" w="med" len="med"/>
                      <a:tailEnd type="none" w="med" len="med"/>
                    </a:lnL>
                    <a:lnR w="952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3F3F3">
                        <a:alpha val="49804"/>
                      </a:srgb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extLst>
                  <a:ext uri="{0D108BD9-81ED-4DB2-BD59-A6C34878D82A}">
                    <a16:rowId xmlns:a16="http://schemas.microsoft.com/office/drawing/2014/main" val="1001552538"/>
                  </a:ext>
                </a:extLst>
              </a:tr>
              <a:tr h="305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a:solidFill>
                            <a:schemeClr val="tx1"/>
                          </a:solidFill>
                          <a:latin typeface="Poppins SemiBold" panose="00000700000000000000" pitchFamily="2" charset="0"/>
                          <a:ea typeface="+mn-ea"/>
                          <a:cs typeface="Poppins SemiBold" panose="00000700000000000000" pitchFamily="2" charset="0"/>
                        </a:rPr>
                        <a:t>Resource Updates</a:t>
                      </a:r>
                      <a:endParaRPr lang="en-AU" sz="900" b="1" kern="1200">
                        <a:solidFill>
                          <a:schemeClr val="tx1"/>
                        </a:solidFill>
                        <a:latin typeface="Poppins SemiBold" panose="00000700000000000000" pitchFamily="2" charset="0"/>
                        <a:ea typeface="+mn-ea"/>
                        <a:cs typeface="Poppins SemiBold" panose="00000700000000000000" pitchFamily="2" charset="0"/>
                      </a:endParaRPr>
                    </a:p>
                  </a:txBody>
                  <a:tcPr anchor="ctr">
                    <a:lnL w="12700" cap="flat" cmpd="sng" algn="ctr">
                      <a:noFill/>
                      <a:prstDash val="solid"/>
                      <a:round/>
                      <a:headEnd type="none" w="med" len="med"/>
                      <a:tailEnd type="none" w="med" len="med"/>
                    </a:lnL>
                    <a:lnR w="9525" cap="flat" cmpd="sng" algn="ctr">
                      <a:solidFill>
                        <a:schemeClr val="tx1"/>
                      </a:solidFill>
                      <a:prstDash val="sys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3F3">
                        <a:alpha val="49804"/>
                      </a:srgb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extLst>
                  <a:ext uri="{0D108BD9-81ED-4DB2-BD59-A6C34878D82A}">
                    <a16:rowId xmlns:a16="http://schemas.microsoft.com/office/drawing/2014/main" val="4217322698"/>
                  </a:ext>
                </a:extLst>
              </a:tr>
              <a:tr h="305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kern="1200">
                          <a:solidFill>
                            <a:schemeClr val="tx1"/>
                          </a:solidFill>
                          <a:latin typeface="Poppins SemiBold" panose="00000700000000000000" pitchFamily="2" charset="0"/>
                          <a:ea typeface="+mn-ea"/>
                          <a:cs typeface="Poppins SemiBold" panose="00000700000000000000" pitchFamily="2" charset="0"/>
                        </a:rPr>
                        <a:t>Geophysical targeting</a:t>
                      </a:r>
                    </a:p>
                  </a:txBody>
                  <a:tcPr anchor="ctr">
                    <a:lnL w="12700" cap="flat" cmpd="sng" algn="ctr">
                      <a:no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3F3F3">
                        <a:alpha val="49804"/>
                      </a:srgb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extLst>
                  <a:ext uri="{0D108BD9-81ED-4DB2-BD59-A6C34878D82A}">
                    <a16:rowId xmlns:a16="http://schemas.microsoft.com/office/drawing/2014/main" val="1474279837"/>
                  </a:ext>
                </a:extLst>
              </a:tr>
              <a:tr h="319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kern="1200">
                          <a:solidFill>
                            <a:schemeClr val="tx1"/>
                          </a:solidFill>
                          <a:latin typeface="Poppins SemiBold" panose="00000700000000000000" pitchFamily="2" charset="0"/>
                          <a:ea typeface="+mn-ea"/>
                          <a:cs typeface="Poppins SemiBold" panose="00000700000000000000" pitchFamily="2" charset="0"/>
                        </a:rPr>
                        <a:t>Discovery near mine drilling x 1 rig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b="1" kern="1200">
                          <a:solidFill>
                            <a:schemeClr val="tx1">
                              <a:lumMod val="50000"/>
                              <a:lumOff val="50000"/>
                            </a:schemeClr>
                          </a:solidFill>
                          <a:latin typeface="Poppins SemiBold" panose="00000700000000000000" pitchFamily="2" charset="0"/>
                          <a:ea typeface="+mn-ea"/>
                          <a:cs typeface="Poppins SemiBold" panose="00000700000000000000" pitchFamily="2" charset="0"/>
                        </a:rPr>
                        <a:t>New and geophysical targets</a:t>
                      </a:r>
                    </a:p>
                  </a:txBody>
                  <a:tcPr anchor="ctr">
                    <a:lnL w="12700" cap="flat" cmpd="sng" algn="ctr">
                      <a:noFill/>
                      <a:prstDash val="solid"/>
                      <a:round/>
                      <a:headEnd type="none" w="med" len="med"/>
                      <a:tailEnd type="none" w="med" len="med"/>
                    </a:lnL>
                    <a:lnR w="9525" cap="flat" cmpd="sng" algn="ctr">
                      <a:solidFill>
                        <a:schemeClr val="tx1"/>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3F3F3">
                        <a:alpha val="49804"/>
                      </a:srgb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extLst>
                  <a:ext uri="{0D108BD9-81ED-4DB2-BD59-A6C34878D82A}">
                    <a16:rowId xmlns:a16="http://schemas.microsoft.com/office/drawing/2014/main" val="2579390089"/>
                  </a:ext>
                </a:extLst>
              </a:tr>
              <a:tr h="319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a:solidFill>
                            <a:schemeClr val="tx1"/>
                          </a:solidFill>
                          <a:latin typeface="Poppins SemiBold" panose="00000700000000000000" pitchFamily="2" charset="0"/>
                          <a:ea typeface="+mn-ea"/>
                          <a:cs typeface="Poppins SemiBold" panose="00000700000000000000" pitchFamily="2" charset="0"/>
                        </a:rPr>
                        <a:t>Regional targeting x 1 rig  </a:t>
                      </a:r>
                      <a:r>
                        <a:rPr lang="en-US" sz="700" b="1" kern="1200">
                          <a:solidFill>
                            <a:schemeClr val="tx1">
                              <a:lumMod val="50000"/>
                              <a:lumOff val="50000"/>
                            </a:schemeClr>
                          </a:solidFill>
                          <a:latin typeface="Poppins SemiBold" panose="00000700000000000000" pitchFamily="2" charset="0"/>
                          <a:ea typeface="+mn-ea"/>
                          <a:cs typeface="Poppins SemiBold" panose="00000700000000000000" pitchFamily="2" charset="0"/>
                        </a:rPr>
                        <a:t>Geophysics, mapping, drilling</a:t>
                      </a:r>
                      <a:endParaRPr lang="en-AU" sz="900" b="1" kern="1200">
                        <a:solidFill>
                          <a:schemeClr val="tx1">
                            <a:lumMod val="50000"/>
                            <a:lumOff val="50000"/>
                          </a:schemeClr>
                        </a:solidFill>
                        <a:latin typeface="Poppins SemiBold" panose="00000700000000000000" pitchFamily="2" charset="0"/>
                        <a:ea typeface="+mn-ea"/>
                        <a:cs typeface="Poppins SemiBold" panose="00000700000000000000" pitchFamily="2" charset="0"/>
                      </a:endParaRPr>
                    </a:p>
                  </a:txBody>
                  <a:tcPr anchor="ctr">
                    <a:lnL w="12700" cap="flat" cmpd="sng" algn="ctr">
                      <a:noFill/>
                      <a:prstDash val="solid"/>
                      <a:round/>
                      <a:headEnd type="none" w="med" len="med"/>
                      <a:tailEnd type="none" w="med" len="med"/>
                    </a:lnL>
                    <a:lnR w="9525" cap="flat" cmpd="sng" algn="ctr">
                      <a:solidFill>
                        <a:schemeClr val="tx1"/>
                      </a:solidFill>
                      <a:prstDash val="sysDot"/>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3">
                        <a:alpha val="49804"/>
                      </a:srgb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196"/>
                      </a:schemeClr>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8664940"/>
                  </a:ext>
                </a:extLst>
              </a:tr>
              <a:tr h="348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900" b="1" kern="1200">
                          <a:solidFill>
                            <a:schemeClr val="tx1"/>
                          </a:solidFill>
                          <a:latin typeface="Poppins SemiBold" panose="00000700000000000000" pitchFamily="2" charset="0"/>
                          <a:ea typeface="+mn-ea"/>
                          <a:cs typeface="Poppins SemiBold" panose="00000700000000000000" pitchFamily="2" charset="0"/>
                        </a:rPr>
                        <a:t>Upscaled Production &amp; Engineering Studies</a:t>
                      </a:r>
                    </a:p>
                  </a:txBody>
                  <a:tcPr anchor="ctr">
                    <a:lnL w="12700" cap="flat" cmpd="sng" algn="ctr">
                      <a:noFill/>
                      <a:prstDash val="solid"/>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500"/>
                    </a:p>
                  </a:txBody>
                  <a:tcPr>
                    <a:lnL w="9525" cap="flat" cmpd="sng" algn="ctr">
                      <a:solidFill>
                        <a:schemeClr val="tx1"/>
                      </a:solidFill>
                      <a:prstDash val="sysDot"/>
                      <a:round/>
                      <a:headEnd type="none" w="med" len="med"/>
                      <a:tailEnd type="none" w="med" len="med"/>
                    </a:lnL>
                    <a:lnR w="9525"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512575"/>
                  </a:ext>
                </a:extLst>
              </a:tr>
            </a:tbl>
          </a:graphicData>
        </a:graphic>
      </p:graphicFrame>
      <p:sp>
        <p:nvSpPr>
          <p:cNvPr id="14" name="Arrow: Left-Right 13">
            <a:extLst>
              <a:ext uri="{FF2B5EF4-FFF2-40B4-BE49-F238E27FC236}">
                <a16:creationId xmlns:a16="http://schemas.microsoft.com/office/drawing/2014/main" id="{4E874AFE-9BFF-37E4-56E7-A537D5A4A311}"/>
              </a:ext>
            </a:extLst>
          </p:cNvPr>
          <p:cNvSpPr/>
          <p:nvPr/>
        </p:nvSpPr>
        <p:spPr>
          <a:xfrm>
            <a:off x="2495419" y="2059378"/>
            <a:ext cx="822746" cy="252000"/>
          </a:xfrm>
          <a:prstGeom prst="leftRightArrow">
            <a:avLst/>
          </a:prstGeom>
          <a:solidFill>
            <a:srgbClr val="EEC600">
              <a:alpha val="27000"/>
            </a:srgbClr>
          </a:solidFill>
          <a:ln>
            <a:solidFill>
              <a:srgbClr val="EEC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40"/>
            <a:endParaRPr lang="en-AU" sz="1100" b="1">
              <a:solidFill>
                <a:srgbClr val="E7E6E6"/>
              </a:solidFill>
              <a:latin typeface="Calibri" panose="020F0502020204030204" pitchFamily="34" charset="0"/>
              <a:ea typeface="Calibri" panose="020F0502020204030204" pitchFamily="34" charset="0"/>
              <a:cs typeface="Calibri" panose="020F0502020204030204" pitchFamily="34" charset="0"/>
            </a:endParaRPr>
          </a:p>
        </p:txBody>
      </p:sp>
      <p:pic>
        <p:nvPicPr>
          <p:cNvPr id="44" name="Graphic 43" descr="Checkmark with solid fill">
            <a:extLst>
              <a:ext uri="{FF2B5EF4-FFF2-40B4-BE49-F238E27FC236}">
                <a16:creationId xmlns:a16="http://schemas.microsoft.com/office/drawing/2014/main" id="{74B834F2-E062-C1EE-079C-21E698D9B6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3299" y="1685863"/>
            <a:ext cx="252000" cy="252000"/>
          </a:xfrm>
          <a:prstGeom prst="rect">
            <a:avLst/>
          </a:prstGeom>
        </p:spPr>
      </p:pic>
      <p:pic>
        <p:nvPicPr>
          <p:cNvPr id="66" name="Graphic 65" descr="Checkmark with solid fill">
            <a:extLst>
              <a:ext uri="{FF2B5EF4-FFF2-40B4-BE49-F238E27FC236}">
                <a16:creationId xmlns:a16="http://schemas.microsoft.com/office/drawing/2014/main" id="{1A45FA45-CBF2-9F2C-CDC9-0A7642721D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7639" y="2038267"/>
            <a:ext cx="252000" cy="252000"/>
          </a:xfrm>
          <a:prstGeom prst="rect">
            <a:avLst/>
          </a:prstGeom>
        </p:spPr>
      </p:pic>
      <p:pic>
        <p:nvPicPr>
          <p:cNvPr id="67" name="Graphic 66" descr="Checkmark with solid fill">
            <a:extLst>
              <a:ext uri="{FF2B5EF4-FFF2-40B4-BE49-F238E27FC236}">
                <a16:creationId xmlns:a16="http://schemas.microsoft.com/office/drawing/2014/main" id="{7AE2EC14-30BE-433A-E238-F3610FBD81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7902" y="2038267"/>
            <a:ext cx="252000" cy="252000"/>
          </a:xfrm>
          <a:prstGeom prst="rect">
            <a:avLst/>
          </a:prstGeom>
        </p:spPr>
      </p:pic>
      <p:sp>
        <p:nvSpPr>
          <p:cNvPr id="68" name="Arrow: Left-Right 67">
            <a:extLst>
              <a:ext uri="{FF2B5EF4-FFF2-40B4-BE49-F238E27FC236}">
                <a16:creationId xmlns:a16="http://schemas.microsoft.com/office/drawing/2014/main" id="{7334048C-454E-8A24-75AD-4A4250941E1C}"/>
              </a:ext>
            </a:extLst>
          </p:cNvPr>
          <p:cNvSpPr/>
          <p:nvPr/>
        </p:nvSpPr>
        <p:spPr>
          <a:xfrm>
            <a:off x="3336081" y="2401285"/>
            <a:ext cx="1517176" cy="252000"/>
          </a:xfrm>
          <a:prstGeom prst="leftRightArrow">
            <a:avLst/>
          </a:prstGeom>
          <a:solidFill>
            <a:srgbClr val="EEC600">
              <a:alpha val="27000"/>
            </a:srgbClr>
          </a:solidFill>
          <a:ln>
            <a:solidFill>
              <a:srgbClr val="EEC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40"/>
            <a:endParaRPr lang="en-AU" sz="1100" b="1">
              <a:solidFill>
                <a:srgbClr val="E7E6E6"/>
              </a:solidFill>
              <a:latin typeface="Calibri" panose="020F0502020204030204" pitchFamily="34" charset="0"/>
              <a:ea typeface="Calibri" panose="020F0502020204030204" pitchFamily="34" charset="0"/>
              <a:cs typeface="Calibri" panose="020F0502020204030204" pitchFamily="34" charset="0"/>
            </a:endParaRPr>
          </a:p>
        </p:txBody>
      </p:sp>
      <p:pic>
        <p:nvPicPr>
          <p:cNvPr id="69" name="Graphic 68" descr="Checkmark with solid fill">
            <a:extLst>
              <a:ext uri="{FF2B5EF4-FFF2-40B4-BE49-F238E27FC236}">
                <a16:creationId xmlns:a16="http://schemas.microsoft.com/office/drawing/2014/main" id="{C2F73DF1-D639-5047-4AA4-E65B945ABC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8084" y="2392594"/>
            <a:ext cx="252000" cy="252000"/>
          </a:xfrm>
          <a:prstGeom prst="rect">
            <a:avLst/>
          </a:prstGeom>
        </p:spPr>
      </p:pic>
      <p:pic>
        <p:nvPicPr>
          <p:cNvPr id="70" name="Graphic 69" descr="Checkmark with solid fill">
            <a:extLst>
              <a:ext uri="{FF2B5EF4-FFF2-40B4-BE49-F238E27FC236}">
                <a16:creationId xmlns:a16="http://schemas.microsoft.com/office/drawing/2014/main" id="{AFEFCAB4-2225-91BB-C789-FEABD81DB8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4540" y="2399570"/>
            <a:ext cx="252000" cy="252000"/>
          </a:xfrm>
          <a:prstGeom prst="rect">
            <a:avLst/>
          </a:prstGeom>
        </p:spPr>
      </p:pic>
      <p:sp>
        <p:nvSpPr>
          <p:cNvPr id="72" name="Arrow: Left-Right 71">
            <a:extLst>
              <a:ext uri="{FF2B5EF4-FFF2-40B4-BE49-F238E27FC236}">
                <a16:creationId xmlns:a16="http://schemas.microsoft.com/office/drawing/2014/main" id="{B96F4E3C-73D2-E113-9858-506AB6073BAC}"/>
              </a:ext>
            </a:extLst>
          </p:cNvPr>
          <p:cNvSpPr/>
          <p:nvPr/>
        </p:nvSpPr>
        <p:spPr>
          <a:xfrm>
            <a:off x="2500226" y="2833759"/>
            <a:ext cx="3957724" cy="252000"/>
          </a:xfrm>
          <a:prstGeom prst="leftRightArrow">
            <a:avLst/>
          </a:prstGeom>
          <a:solidFill>
            <a:srgbClr val="EEC600">
              <a:alpha val="27000"/>
            </a:srgbClr>
          </a:solidFill>
          <a:ln>
            <a:solidFill>
              <a:srgbClr val="EEC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40"/>
            <a:endParaRPr lang="en-AU" sz="1100" b="1">
              <a:solidFill>
                <a:srgbClr val="E7E6E6"/>
              </a:solidFill>
              <a:latin typeface="Calibri" panose="020F0502020204030204" pitchFamily="34" charset="0"/>
              <a:ea typeface="Calibri" panose="020F0502020204030204" pitchFamily="34" charset="0"/>
              <a:cs typeface="Calibri" panose="020F0502020204030204" pitchFamily="34" charset="0"/>
            </a:endParaRPr>
          </a:p>
        </p:txBody>
      </p:sp>
      <p:pic>
        <p:nvPicPr>
          <p:cNvPr id="73" name="Graphic 72" descr="Checkmark with solid fill">
            <a:extLst>
              <a:ext uri="{FF2B5EF4-FFF2-40B4-BE49-F238E27FC236}">
                <a16:creationId xmlns:a16="http://schemas.microsoft.com/office/drawing/2014/main" id="{6CC66982-9D95-2195-8A46-5936C2937F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9584" y="2833759"/>
            <a:ext cx="252000" cy="252000"/>
          </a:xfrm>
          <a:prstGeom prst="rect">
            <a:avLst/>
          </a:prstGeom>
        </p:spPr>
      </p:pic>
      <p:pic>
        <p:nvPicPr>
          <p:cNvPr id="71" name="Graphic 70" descr="Checkmark with solid fill">
            <a:extLst>
              <a:ext uri="{FF2B5EF4-FFF2-40B4-BE49-F238E27FC236}">
                <a16:creationId xmlns:a16="http://schemas.microsoft.com/office/drawing/2014/main" id="{214A3038-C276-3A1A-4D87-7A507E8044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3110" y="2828863"/>
            <a:ext cx="252000" cy="252000"/>
          </a:xfrm>
          <a:prstGeom prst="rect">
            <a:avLst/>
          </a:prstGeom>
        </p:spPr>
      </p:pic>
      <p:pic>
        <p:nvPicPr>
          <p:cNvPr id="74" name="Graphic 73" descr="Checkmark with solid fill">
            <a:extLst>
              <a:ext uri="{FF2B5EF4-FFF2-40B4-BE49-F238E27FC236}">
                <a16:creationId xmlns:a16="http://schemas.microsoft.com/office/drawing/2014/main" id="{17785452-D478-CC50-1A18-02237FE142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5316" y="2820049"/>
            <a:ext cx="252000" cy="252000"/>
          </a:xfrm>
          <a:prstGeom prst="rect">
            <a:avLst/>
          </a:prstGeom>
        </p:spPr>
      </p:pic>
      <p:pic>
        <p:nvPicPr>
          <p:cNvPr id="75" name="Graphic 74" descr="Checkmark with solid fill">
            <a:extLst>
              <a:ext uri="{FF2B5EF4-FFF2-40B4-BE49-F238E27FC236}">
                <a16:creationId xmlns:a16="http://schemas.microsoft.com/office/drawing/2014/main" id="{9D1B55FD-1CF8-6890-1862-6DA5700E16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5564" y="2828863"/>
            <a:ext cx="252000" cy="252000"/>
          </a:xfrm>
          <a:prstGeom prst="rect">
            <a:avLst/>
          </a:prstGeom>
        </p:spPr>
      </p:pic>
      <p:sp>
        <p:nvSpPr>
          <p:cNvPr id="76" name="Arrow: Left-Right 75">
            <a:extLst>
              <a:ext uri="{FF2B5EF4-FFF2-40B4-BE49-F238E27FC236}">
                <a16:creationId xmlns:a16="http://schemas.microsoft.com/office/drawing/2014/main" id="{62FA216D-776E-2950-0C08-4B633A023DA6}"/>
              </a:ext>
            </a:extLst>
          </p:cNvPr>
          <p:cNvSpPr/>
          <p:nvPr/>
        </p:nvSpPr>
        <p:spPr>
          <a:xfrm>
            <a:off x="5289550" y="3220908"/>
            <a:ext cx="348309" cy="252000"/>
          </a:xfrm>
          <a:prstGeom prst="leftRightArrow">
            <a:avLst/>
          </a:prstGeom>
          <a:solidFill>
            <a:srgbClr val="EEC600">
              <a:alpha val="27000"/>
            </a:srgbClr>
          </a:solidFill>
          <a:ln>
            <a:solidFill>
              <a:srgbClr val="EEC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40"/>
            <a:endParaRPr lang="en-AU" sz="1100" b="1">
              <a:solidFill>
                <a:srgbClr val="E7E6E6"/>
              </a:solidFill>
              <a:latin typeface="Calibri" panose="020F0502020204030204" pitchFamily="34" charset="0"/>
              <a:ea typeface="Calibri" panose="020F0502020204030204" pitchFamily="34" charset="0"/>
              <a:cs typeface="Calibri" panose="020F0502020204030204" pitchFamily="34" charset="0"/>
            </a:endParaRPr>
          </a:p>
        </p:txBody>
      </p:sp>
      <p:sp>
        <p:nvSpPr>
          <p:cNvPr id="78" name="Arrow: Left-Right 77">
            <a:extLst>
              <a:ext uri="{FF2B5EF4-FFF2-40B4-BE49-F238E27FC236}">
                <a16:creationId xmlns:a16="http://schemas.microsoft.com/office/drawing/2014/main" id="{ADAAA97F-CB6A-7901-8096-85D661261E98}"/>
              </a:ext>
            </a:extLst>
          </p:cNvPr>
          <p:cNvSpPr/>
          <p:nvPr/>
        </p:nvSpPr>
        <p:spPr>
          <a:xfrm>
            <a:off x="2943253" y="3582189"/>
            <a:ext cx="3514697" cy="252000"/>
          </a:xfrm>
          <a:prstGeom prst="leftRightArrow">
            <a:avLst/>
          </a:prstGeom>
          <a:solidFill>
            <a:srgbClr val="EEC600">
              <a:alpha val="27000"/>
            </a:srgbClr>
          </a:solidFill>
          <a:ln>
            <a:solidFill>
              <a:srgbClr val="EEC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40"/>
            <a:endParaRPr lang="en-AU" sz="1100" b="1">
              <a:solidFill>
                <a:srgbClr val="E7E6E6"/>
              </a:solidFill>
              <a:latin typeface="Calibri" panose="020F0502020204030204" pitchFamily="34" charset="0"/>
              <a:ea typeface="Calibri" panose="020F0502020204030204" pitchFamily="34" charset="0"/>
              <a:cs typeface="Calibri" panose="020F0502020204030204" pitchFamily="34" charset="0"/>
            </a:endParaRPr>
          </a:p>
        </p:txBody>
      </p:sp>
      <p:sp>
        <p:nvSpPr>
          <p:cNvPr id="79" name="Arrow: Left-Right 78">
            <a:extLst>
              <a:ext uri="{FF2B5EF4-FFF2-40B4-BE49-F238E27FC236}">
                <a16:creationId xmlns:a16="http://schemas.microsoft.com/office/drawing/2014/main" id="{331841BE-3A80-4309-2401-80285D637349}"/>
              </a:ext>
            </a:extLst>
          </p:cNvPr>
          <p:cNvSpPr/>
          <p:nvPr/>
        </p:nvSpPr>
        <p:spPr>
          <a:xfrm>
            <a:off x="2943252" y="3914758"/>
            <a:ext cx="3534778" cy="252000"/>
          </a:xfrm>
          <a:prstGeom prst="leftRightArrow">
            <a:avLst/>
          </a:prstGeom>
          <a:solidFill>
            <a:srgbClr val="EEC600">
              <a:alpha val="27000"/>
            </a:srgbClr>
          </a:solidFill>
          <a:ln>
            <a:solidFill>
              <a:srgbClr val="EEC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40"/>
            <a:endParaRPr lang="en-AU" sz="1100" b="1">
              <a:solidFill>
                <a:srgbClr val="E7E6E6"/>
              </a:solidFill>
              <a:latin typeface="Calibri" panose="020F0502020204030204" pitchFamily="34" charset="0"/>
              <a:ea typeface="Calibri" panose="020F0502020204030204" pitchFamily="34" charset="0"/>
              <a:cs typeface="Calibri" panose="020F0502020204030204" pitchFamily="34" charset="0"/>
            </a:endParaRPr>
          </a:p>
        </p:txBody>
      </p:sp>
      <p:sp>
        <p:nvSpPr>
          <p:cNvPr id="80" name="Arrow: Left-Right 79">
            <a:extLst>
              <a:ext uri="{FF2B5EF4-FFF2-40B4-BE49-F238E27FC236}">
                <a16:creationId xmlns:a16="http://schemas.microsoft.com/office/drawing/2014/main" id="{8BFDF998-41E3-BF1F-144C-1E6176530C1D}"/>
              </a:ext>
            </a:extLst>
          </p:cNvPr>
          <p:cNvSpPr/>
          <p:nvPr/>
        </p:nvSpPr>
        <p:spPr>
          <a:xfrm>
            <a:off x="2943252" y="4247140"/>
            <a:ext cx="3534778" cy="252000"/>
          </a:xfrm>
          <a:prstGeom prst="leftRightArrow">
            <a:avLst/>
          </a:prstGeom>
          <a:solidFill>
            <a:srgbClr val="EEC600">
              <a:alpha val="27000"/>
            </a:srgbClr>
          </a:solidFill>
          <a:ln>
            <a:solidFill>
              <a:srgbClr val="EEC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40"/>
            <a:endParaRPr lang="en-AU" sz="1100" b="1">
              <a:solidFill>
                <a:srgbClr val="E7E6E6"/>
              </a:solidFill>
              <a:latin typeface="Calibri" panose="020F0502020204030204" pitchFamily="34" charset="0"/>
              <a:ea typeface="Calibri" panose="020F0502020204030204" pitchFamily="34" charset="0"/>
              <a:cs typeface="Calibri" panose="020F0502020204030204" pitchFamily="34" charset="0"/>
            </a:endParaRPr>
          </a:p>
        </p:txBody>
      </p:sp>
      <p:pic>
        <p:nvPicPr>
          <p:cNvPr id="81" name="Graphic 80" descr="Checkmark with solid fill">
            <a:extLst>
              <a:ext uri="{FF2B5EF4-FFF2-40B4-BE49-F238E27FC236}">
                <a16:creationId xmlns:a16="http://schemas.microsoft.com/office/drawing/2014/main" id="{743CF61B-5C5C-7239-ECC8-AD5FCA5690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09026" y="3582234"/>
            <a:ext cx="252000" cy="252000"/>
          </a:xfrm>
          <a:prstGeom prst="rect">
            <a:avLst/>
          </a:prstGeom>
        </p:spPr>
      </p:pic>
      <p:pic>
        <p:nvPicPr>
          <p:cNvPr id="82" name="Graphic 81" descr="Checkmark with solid fill">
            <a:extLst>
              <a:ext uri="{FF2B5EF4-FFF2-40B4-BE49-F238E27FC236}">
                <a16:creationId xmlns:a16="http://schemas.microsoft.com/office/drawing/2014/main" id="{C4B509F3-B561-960F-5526-2A47D14E36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8847" y="3582234"/>
            <a:ext cx="252000" cy="252000"/>
          </a:xfrm>
          <a:prstGeom prst="rect">
            <a:avLst/>
          </a:prstGeom>
        </p:spPr>
      </p:pic>
      <p:pic>
        <p:nvPicPr>
          <p:cNvPr id="83" name="Graphic 82" descr="Checkmark with solid fill">
            <a:extLst>
              <a:ext uri="{FF2B5EF4-FFF2-40B4-BE49-F238E27FC236}">
                <a16:creationId xmlns:a16="http://schemas.microsoft.com/office/drawing/2014/main" id="{52CCE324-3D2D-F1FB-6B49-4354E84CD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4953" y="3582189"/>
            <a:ext cx="252000" cy="252000"/>
          </a:xfrm>
          <a:prstGeom prst="rect">
            <a:avLst/>
          </a:prstGeom>
        </p:spPr>
      </p:pic>
      <p:pic>
        <p:nvPicPr>
          <p:cNvPr id="84" name="Graphic 83" descr="Checkmark with solid fill">
            <a:extLst>
              <a:ext uri="{FF2B5EF4-FFF2-40B4-BE49-F238E27FC236}">
                <a16:creationId xmlns:a16="http://schemas.microsoft.com/office/drawing/2014/main" id="{B1AE7B17-00CB-63FA-BFDE-0DBC0656FC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09026" y="3917414"/>
            <a:ext cx="252000" cy="252000"/>
          </a:xfrm>
          <a:prstGeom prst="rect">
            <a:avLst/>
          </a:prstGeom>
        </p:spPr>
      </p:pic>
      <p:pic>
        <p:nvPicPr>
          <p:cNvPr id="85" name="Graphic 84" descr="Checkmark with solid fill">
            <a:extLst>
              <a:ext uri="{FF2B5EF4-FFF2-40B4-BE49-F238E27FC236}">
                <a16:creationId xmlns:a16="http://schemas.microsoft.com/office/drawing/2014/main" id="{A122DB93-1D48-BE35-F997-517A038CDF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8847" y="3917414"/>
            <a:ext cx="252000" cy="252000"/>
          </a:xfrm>
          <a:prstGeom prst="rect">
            <a:avLst/>
          </a:prstGeom>
        </p:spPr>
      </p:pic>
      <p:pic>
        <p:nvPicPr>
          <p:cNvPr id="86" name="Graphic 85" descr="Checkmark with solid fill">
            <a:extLst>
              <a:ext uri="{FF2B5EF4-FFF2-40B4-BE49-F238E27FC236}">
                <a16:creationId xmlns:a16="http://schemas.microsoft.com/office/drawing/2014/main" id="{CEE222B0-AE55-CBC9-3FE6-9834F1DB3F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4953" y="3917369"/>
            <a:ext cx="252000" cy="252000"/>
          </a:xfrm>
          <a:prstGeom prst="rect">
            <a:avLst/>
          </a:prstGeom>
        </p:spPr>
      </p:pic>
      <p:pic>
        <p:nvPicPr>
          <p:cNvPr id="87" name="Graphic 86" descr="Checkmark with solid fill">
            <a:extLst>
              <a:ext uri="{FF2B5EF4-FFF2-40B4-BE49-F238E27FC236}">
                <a16:creationId xmlns:a16="http://schemas.microsoft.com/office/drawing/2014/main" id="{FF7030EF-D14C-141B-1934-66C721AF1A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2307" y="4269777"/>
            <a:ext cx="252000" cy="252000"/>
          </a:xfrm>
          <a:prstGeom prst="rect">
            <a:avLst/>
          </a:prstGeom>
        </p:spPr>
      </p:pic>
      <p:pic>
        <p:nvPicPr>
          <p:cNvPr id="88" name="Graphic 87" descr="Checkmark with solid fill">
            <a:extLst>
              <a:ext uri="{FF2B5EF4-FFF2-40B4-BE49-F238E27FC236}">
                <a16:creationId xmlns:a16="http://schemas.microsoft.com/office/drawing/2014/main" id="{AD1BEF57-7C10-70B9-F14B-433C874CA8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2128" y="4269777"/>
            <a:ext cx="252000" cy="252000"/>
          </a:xfrm>
          <a:prstGeom prst="rect">
            <a:avLst/>
          </a:prstGeom>
        </p:spPr>
      </p:pic>
      <p:pic>
        <p:nvPicPr>
          <p:cNvPr id="89" name="Graphic 88" descr="Checkmark with solid fill">
            <a:extLst>
              <a:ext uri="{FF2B5EF4-FFF2-40B4-BE49-F238E27FC236}">
                <a16:creationId xmlns:a16="http://schemas.microsoft.com/office/drawing/2014/main" id="{44FBBF82-2454-1DC6-0EEC-6BFBCBD57D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8234" y="4269732"/>
            <a:ext cx="252000" cy="252000"/>
          </a:xfrm>
          <a:prstGeom prst="rect">
            <a:avLst/>
          </a:prstGeom>
        </p:spPr>
      </p:pic>
      <p:sp>
        <p:nvSpPr>
          <p:cNvPr id="90" name="Arrow: Left-Right 89">
            <a:extLst>
              <a:ext uri="{FF2B5EF4-FFF2-40B4-BE49-F238E27FC236}">
                <a16:creationId xmlns:a16="http://schemas.microsoft.com/office/drawing/2014/main" id="{0E259485-06DC-FD3C-58F4-EF425A69A130}"/>
              </a:ext>
            </a:extLst>
          </p:cNvPr>
          <p:cNvSpPr/>
          <p:nvPr/>
        </p:nvSpPr>
        <p:spPr>
          <a:xfrm>
            <a:off x="5289550" y="4654590"/>
            <a:ext cx="1148320" cy="252000"/>
          </a:xfrm>
          <a:prstGeom prst="leftRightArrow">
            <a:avLst/>
          </a:prstGeom>
          <a:solidFill>
            <a:srgbClr val="EEC600">
              <a:alpha val="27000"/>
            </a:srgbClr>
          </a:solidFill>
          <a:ln>
            <a:solidFill>
              <a:srgbClr val="EEC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40"/>
            <a:endParaRPr lang="en-AU" sz="1100" b="1">
              <a:solidFill>
                <a:srgbClr val="E7E6E6"/>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Graphic 4" descr="Checkmark with solid fill">
            <a:extLst>
              <a:ext uri="{FF2B5EF4-FFF2-40B4-BE49-F238E27FC236}">
                <a16:creationId xmlns:a16="http://schemas.microsoft.com/office/drawing/2014/main" id="{0081B01C-96C9-2734-F29E-80F576F91B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1795" y="2392594"/>
            <a:ext cx="252000" cy="252000"/>
          </a:xfrm>
          <a:prstGeom prst="rect">
            <a:avLst/>
          </a:prstGeom>
        </p:spPr>
      </p:pic>
      <p:pic>
        <p:nvPicPr>
          <p:cNvPr id="6" name="Graphic 5" descr="Checkmark with solid fill">
            <a:extLst>
              <a:ext uri="{FF2B5EF4-FFF2-40B4-BE49-F238E27FC236}">
                <a16:creationId xmlns:a16="http://schemas.microsoft.com/office/drawing/2014/main" id="{AF6A051C-C5E1-0B84-0B83-EE61D6B80F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1390" y="2832010"/>
            <a:ext cx="252000" cy="252000"/>
          </a:xfrm>
          <a:prstGeom prst="rect">
            <a:avLst/>
          </a:prstGeom>
        </p:spPr>
      </p:pic>
      <p:pic>
        <p:nvPicPr>
          <p:cNvPr id="8" name="Graphic 7" descr="Checkmark with solid fill">
            <a:extLst>
              <a:ext uri="{FF2B5EF4-FFF2-40B4-BE49-F238E27FC236}">
                <a16:creationId xmlns:a16="http://schemas.microsoft.com/office/drawing/2014/main" id="{E2D44B4B-A76E-3CE4-6D09-C0F3AD7833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5121" y="3571781"/>
            <a:ext cx="252000" cy="252000"/>
          </a:xfrm>
          <a:prstGeom prst="rect">
            <a:avLst/>
          </a:prstGeom>
        </p:spPr>
      </p:pic>
      <p:pic>
        <p:nvPicPr>
          <p:cNvPr id="9" name="Graphic 8" descr="Checkmark with solid fill">
            <a:extLst>
              <a:ext uri="{FF2B5EF4-FFF2-40B4-BE49-F238E27FC236}">
                <a16:creationId xmlns:a16="http://schemas.microsoft.com/office/drawing/2014/main" id="{C4D14B86-C88E-B231-CDE8-874CF6A5BF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5121" y="4262186"/>
            <a:ext cx="252000" cy="252000"/>
          </a:xfrm>
          <a:prstGeom prst="rect">
            <a:avLst/>
          </a:prstGeom>
        </p:spPr>
      </p:pic>
      <p:pic>
        <p:nvPicPr>
          <p:cNvPr id="10" name="Graphic 9" descr="Checkmark with solid fill">
            <a:extLst>
              <a:ext uri="{FF2B5EF4-FFF2-40B4-BE49-F238E27FC236}">
                <a16:creationId xmlns:a16="http://schemas.microsoft.com/office/drawing/2014/main" id="{1C63F7F6-CD0A-FE3B-D60C-49EEEEFCE1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5121" y="3911915"/>
            <a:ext cx="252000" cy="252000"/>
          </a:xfrm>
          <a:prstGeom prst="rect">
            <a:avLst/>
          </a:prstGeom>
        </p:spPr>
      </p:pic>
      <p:pic>
        <p:nvPicPr>
          <p:cNvPr id="12" name="Graphic 11" descr="Checkmark with solid fill">
            <a:extLst>
              <a:ext uri="{FF2B5EF4-FFF2-40B4-BE49-F238E27FC236}">
                <a16:creationId xmlns:a16="http://schemas.microsoft.com/office/drawing/2014/main" id="{D721BD59-9759-DD75-1290-86D89F9465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40561" y="2392594"/>
            <a:ext cx="252000" cy="252000"/>
          </a:xfrm>
          <a:prstGeom prst="rect">
            <a:avLst/>
          </a:prstGeom>
        </p:spPr>
      </p:pic>
      <p:pic>
        <p:nvPicPr>
          <p:cNvPr id="13" name="Graphic 12" descr="Checkmark with solid fill">
            <a:extLst>
              <a:ext uri="{FF2B5EF4-FFF2-40B4-BE49-F238E27FC236}">
                <a16:creationId xmlns:a16="http://schemas.microsoft.com/office/drawing/2014/main" id="{693A5858-3795-DC3D-2991-8C81400541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1732" y="2835508"/>
            <a:ext cx="252000" cy="252000"/>
          </a:xfrm>
          <a:prstGeom prst="rect">
            <a:avLst/>
          </a:prstGeom>
        </p:spPr>
      </p:pic>
      <p:pic>
        <p:nvPicPr>
          <p:cNvPr id="17" name="Graphic 16" descr="Checkmark with solid fill">
            <a:extLst>
              <a:ext uri="{FF2B5EF4-FFF2-40B4-BE49-F238E27FC236}">
                <a16:creationId xmlns:a16="http://schemas.microsoft.com/office/drawing/2014/main" id="{4F9A7E69-C71E-9E3D-C5B8-6A30C50CB5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2330" y="3567143"/>
            <a:ext cx="252000" cy="252000"/>
          </a:xfrm>
          <a:prstGeom prst="rect">
            <a:avLst/>
          </a:prstGeom>
        </p:spPr>
      </p:pic>
      <p:pic>
        <p:nvPicPr>
          <p:cNvPr id="18" name="Graphic 17" descr="Checkmark with solid fill">
            <a:extLst>
              <a:ext uri="{FF2B5EF4-FFF2-40B4-BE49-F238E27FC236}">
                <a16:creationId xmlns:a16="http://schemas.microsoft.com/office/drawing/2014/main" id="{A8F998A7-A133-4E07-6746-AEE0379771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82039" y="3919654"/>
            <a:ext cx="252000" cy="252000"/>
          </a:xfrm>
          <a:prstGeom prst="rect">
            <a:avLst/>
          </a:prstGeom>
        </p:spPr>
      </p:pic>
      <p:pic>
        <p:nvPicPr>
          <p:cNvPr id="19" name="Graphic 18" descr="Checkmark with solid fill">
            <a:extLst>
              <a:ext uri="{FF2B5EF4-FFF2-40B4-BE49-F238E27FC236}">
                <a16:creationId xmlns:a16="http://schemas.microsoft.com/office/drawing/2014/main" id="{3552F46D-BE90-D7F4-6B5F-47FAAA3AC7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64002" y="4251647"/>
            <a:ext cx="252000" cy="252000"/>
          </a:xfrm>
          <a:prstGeom prst="rect">
            <a:avLst/>
          </a:prstGeom>
        </p:spPr>
      </p:pic>
      <p:sp>
        <p:nvSpPr>
          <p:cNvPr id="11" name="Slide Number Placeholder 10">
            <a:extLst>
              <a:ext uri="{FF2B5EF4-FFF2-40B4-BE49-F238E27FC236}">
                <a16:creationId xmlns:a16="http://schemas.microsoft.com/office/drawing/2014/main" id="{38C6023C-6D69-930C-9254-9D3D7DFA9D6E}"/>
              </a:ext>
            </a:extLst>
          </p:cNvPr>
          <p:cNvSpPr>
            <a:spLocks noGrp="1"/>
          </p:cNvSpPr>
          <p:nvPr>
            <p:ph type="sldNum" idx="12"/>
          </p:nvPr>
        </p:nvSpPr>
        <p:spPr/>
        <p:txBody>
          <a:bodyPr/>
          <a:lstStyle/>
          <a:p>
            <a:fld id="{00000000-1234-1234-1234-123412341234}" type="slidenum">
              <a:rPr lang="en" smtClean="0"/>
              <a:pPr/>
              <a:t>23</a:t>
            </a:fld>
            <a:endParaRPr lang="en"/>
          </a:p>
        </p:txBody>
      </p:sp>
      <p:sp>
        <p:nvSpPr>
          <p:cNvPr id="15" name="Oval 14">
            <a:extLst>
              <a:ext uri="{FF2B5EF4-FFF2-40B4-BE49-F238E27FC236}">
                <a16:creationId xmlns:a16="http://schemas.microsoft.com/office/drawing/2014/main" id="{FEF39B56-CB46-D29E-C1FF-61D03124736B}"/>
              </a:ext>
            </a:extLst>
          </p:cNvPr>
          <p:cNvSpPr/>
          <p:nvPr/>
        </p:nvSpPr>
        <p:spPr>
          <a:xfrm>
            <a:off x="5761959" y="4692178"/>
            <a:ext cx="203502" cy="176824"/>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FCBFDF2-25E5-1E49-80D2-BA0E23237BF6}"/>
              </a:ext>
            </a:extLst>
          </p:cNvPr>
          <p:cNvSpPr txBox="1"/>
          <p:nvPr/>
        </p:nvSpPr>
        <p:spPr>
          <a:xfrm>
            <a:off x="5751164" y="4437594"/>
            <a:ext cx="670376" cy="253916"/>
          </a:xfrm>
          <a:prstGeom prst="rect">
            <a:avLst/>
          </a:prstGeom>
          <a:noFill/>
        </p:spPr>
        <p:txBody>
          <a:bodyPr wrap="none" rtlCol="0">
            <a:spAutoFit/>
          </a:bodyPr>
          <a:lstStyle/>
          <a:p>
            <a:r>
              <a:rPr lang="en-AU" sz="1050" b="1" dirty="0">
                <a:solidFill>
                  <a:schemeClr val="bg2"/>
                </a:solidFill>
              </a:rPr>
              <a:t>Studies</a:t>
            </a:r>
            <a:endParaRPr lang="en-US" sz="1050" b="1" dirty="0">
              <a:solidFill>
                <a:schemeClr val="bg2"/>
              </a:solidFill>
            </a:endParaRPr>
          </a:p>
        </p:txBody>
      </p:sp>
      <p:sp>
        <p:nvSpPr>
          <p:cNvPr id="20" name="Oval 19">
            <a:extLst>
              <a:ext uri="{FF2B5EF4-FFF2-40B4-BE49-F238E27FC236}">
                <a16:creationId xmlns:a16="http://schemas.microsoft.com/office/drawing/2014/main" id="{1A158DE7-9783-4EF6-CC66-B6F862DC27B3}"/>
              </a:ext>
            </a:extLst>
          </p:cNvPr>
          <p:cNvSpPr/>
          <p:nvPr/>
        </p:nvSpPr>
        <p:spPr>
          <a:xfrm>
            <a:off x="6243380" y="4696805"/>
            <a:ext cx="203502" cy="176824"/>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Left-Right 25">
            <a:extLst>
              <a:ext uri="{FF2B5EF4-FFF2-40B4-BE49-F238E27FC236}">
                <a16:creationId xmlns:a16="http://schemas.microsoft.com/office/drawing/2014/main" id="{19DC619E-7B36-1C32-AD3A-BFF460C76517}"/>
              </a:ext>
            </a:extLst>
          </p:cNvPr>
          <p:cNvSpPr/>
          <p:nvPr/>
        </p:nvSpPr>
        <p:spPr>
          <a:xfrm>
            <a:off x="3082892" y="3212573"/>
            <a:ext cx="796847" cy="252000"/>
          </a:xfrm>
          <a:prstGeom prst="leftRightArrow">
            <a:avLst/>
          </a:prstGeom>
          <a:solidFill>
            <a:srgbClr val="EEC600">
              <a:alpha val="27000"/>
            </a:srgbClr>
          </a:solidFill>
          <a:ln>
            <a:solidFill>
              <a:srgbClr val="EEC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40"/>
            <a:endParaRPr lang="en-AU" sz="1100" b="1">
              <a:solidFill>
                <a:srgbClr val="E7E6E6"/>
              </a:solidFill>
              <a:latin typeface="Calibri" panose="020F0502020204030204" pitchFamily="34" charset="0"/>
              <a:ea typeface="Calibri" panose="020F0502020204030204" pitchFamily="34" charset="0"/>
              <a:cs typeface="Calibri" panose="020F0502020204030204" pitchFamily="34" charset="0"/>
            </a:endParaRPr>
          </a:p>
        </p:txBody>
      </p:sp>
      <p:pic>
        <p:nvPicPr>
          <p:cNvPr id="77" name="Graphic 76" descr="Checkmark with solid fill">
            <a:extLst>
              <a:ext uri="{FF2B5EF4-FFF2-40B4-BE49-F238E27FC236}">
                <a16:creationId xmlns:a16="http://schemas.microsoft.com/office/drawing/2014/main" id="{85871270-92AB-9555-2CE7-12381CBDA7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6578" y="3206198"/>
            <a:ext cx="252000" cy="252000"/>
          </a:xfrm>
          <a:prstGeom prst="rect">
            <a:avLst/>
          </a:prstGeom>
        </p:spPr>
      </p:pic>
      <p:sp>
        <p:nvSpPr>
          <p:cNvPr id="27" name="TextBox 26">
            <a:extLst>
              <a:ext uri="{FF2B5EF4-FFF2-40B4-BE49-F238E27FC236}">
                <a16:creationId xmlns:a16="http://schemas.microsoft.com/office/drawing/2014/main" id="{EA68AF14-6924-CCF0-1E85-15C0F68BBF93}"/>
              </a:ext>
            </a:extLst>
          </p:cNvPr>
          <p:cNvSpPr txBox="1"/>
          <p:nvPr/>
        </p:nvSpPr>
        <p:spPr>
          <a:xfrm>
            <a:off x="720000" y="4975864"/>
            <a:ext cx="8017116" cy="184666"/>
          </a:xfrm>
          <a:prstGeom prst="rect">
            <a:avLst/>
          </a:prstGeom>
          <a:noFill/>
        </p:spPr>
        <p:txBody>
          <a:bodyPr wrap="square">
            <a:spAutoFit/>
          </a:bodyPr>
          <a:lstStyle/>
          <a:p>
            <a:pPr defTabSz="685800">
              <a:buClrTx/>
              <a:defRPr/>
            </a:pPr>
            <a:r>
              <a:rPr lang="en-AU" sz="600" kern="1200">
                <a:latin typeface="+mn-lt"/>
                <a:ea typeface="Calibri" panose="020F0502020204030204" pitchFamily="34" charset="0"/>
                <a:cs typeface="Calibri" panose="020F0502020204030204" pitchFamily="34" charset="0"/>
              </a:rPr>
              <a:t>1. Timeframes are indicative and may be subject to change</a:t>
            </a:r>
          </a:p>
        </p:txBody>
      </p:sp>
      <p:sp>
        <p:nvSpPr>
          <p:cNvPr id="4" name="Title 2">
            <a:extLst>
              <a:ext uri="{FF2B5EF4-FFF2-40B4-BE49-F238E27FC236}">
                <a16:creationId xmlns:a16="http://schemas.microsoft.com/office/drawing/2014/main" id="{877EE3B2-A7EB-430C-39B3-71C63F5E8FFF}"/>
              </a:ext>
            </a:extLst>
          </p:cNvPr>
          <p:cNvSpPr txBox="1">
            <a:spLocks/>
          </p:cNvSpPr>
          <p:nvPr/>
        </p:nvSpPr>
        <p:spPr>
          <a:xfrm>
            <a:off x="241200" y="180000"/>
            <a:ext cx="8520600" cy="499733"/>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200" b="1" i="0" u="none" strike="noStrike" cap="none">
                <a:solidFill>
                  <a:schemeClr val="dk1"/>
                </a:solidFill>
                <a:latin typeface="Poppins Bold" panose="00000800000000000000" pitchFamily="2" charset="0"/>
                <a:ea typeface="Calibri" panose="020F0502020204030204" pitchFamily="34" charset="0"/>
                <a:cs typeface="Poppins Bold" panose="00000800000000000000" pitchFamily="2" charset="0"/>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AU" sz="2000">
                <a:solidFill>
                  <a:schemeClr val="tx1"/>
                </a:solidFill>
              </a:rPr>
              <a:t>Rapid Resource and Mine Growth Over Next 12 Months</a:t>
            </a:r>
            <a:endParaRPr lang="en-US" sz="2000"/>
          </a:p>
        </p:txBody>
      </p:sp>
    </p:spTree>
    <p:extLst>
      <p:ext uri="{BB962C8B-B14F-4D97-AF65-F5344CB8AC3E}">
        <p14:creationId xmlns:p14="http://schemas.microsoft.com/office/powerpoint/2010/main" val="2753980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25;p19">
            <a:extLst>
              <a:ext uri="{FF2B5EF4-FFF2-40B4-BE49-F238E27FC236}">
                <a16:creationId xmlns:a16="http://schemas.microsoft.com/office/drawing/2014/main" id="{8A4573C7-7D26-310A-471C-95C90A480FE5}"/>
              </a:ext>
            </a:extLst>
          </p:cNvPr>
          <p:cNvSpPr/>
          <p:nvPr/>
        </p:nvSpPr>
        <p:spPr>
          <a:xfrm>
            <a:off x="319047" y="3723018"/>
            <a:ext cx="6494109" cy="897912"/>
          </a:xfrm>
          <a:prstGeom prst="roundRect">
            <a:avLst>
              <a:gd name="adj" fmla="val 28312"/>
            </a:avLst>
          </a:prstGeom>
          <a:solidFill>
            <a:srgbClr val="FFDF42">
              <a:alpha val="70000"/>
            </a:srgbClr>
          </a:solidFill>
          <a:ln>
            <a:noFill/>
          </a:ln>
        </p:spPr>
        <p:txBody>
          <a:bodyPr spcFirstLastPara="1" wrap="square" lIns="91425" tIns="91425" rIns="91425" bIns="91425" anchor="ctr" anchorCtr="0">
            <a:noAutofit/>
          </a:bodyPr>
          <a:lstStyle/>
          <a:p>
            <a:pPr algn="ctr"/>
            <a:endParaRPr>
              <a:latin typeface="Calibri" panose="020F0502020204030204" pitchFamily="34" charset="0"/>
              <a:ea typeface="Calibri" panose="020F0502020204030204" pitchFamily="34" charset="0"/>
              <a:cs typeface="Calibri" panose="020F0502020204030204" pitchFamily="34" charset="0"/>
            </a:endParaRPr>
          </a:p>
        </p:txBody>
      </p:sp>
      <p:sp>
        <p:nvSpPr>
          <p:cNvPr id="11" name="Google Shape;225;p19">
            <a:extLst>
              <a:ext uri="{FF2B5EF4-FFF2-40B4-BE49-F238E27FC236}">
                <a16:creationId xmlns:a16="http://schemas.microsoft.com/office/drawing/2014/main" id="{498EC6E4-BBAB-92AD-344E-EADF50C06379}"/>
              </a:ext>
            </a:extLst>
          </p:cNvPr>
          <p:cNvSpPr/>
          <p:nvPr/>
        </p:nvSpPr>
        <p:spPr>
          <a:xfrm>
            <a:off x="319047" y="1364004"/>
            <a:ext cx="6436509" cy="2236446"/>
          </a:xfrm>
          <a:prstGeom prst="roundRect">
            <a:avLst>
              <a:gd name="adj" fmla="val 16667"/>
            </a:avLst>
          </a:prstGeom>
          <a:solidFill>
            <a:srgbClr val="FFDF42">
              <a:alpha val="70000"/>
            </a:srgbClr>
          </a:solidFill>
          <a:ln>
            <a:noFill/>
          </a:ln>
        </p:spPr>
        <p:txBody>
          <a:bodyPr spcFirstLastPara="1" wrap="square" lIns="91425" tIns="91425" rIns="91425" bIns="91425" anchor="ctr" anchorCtr="0">
            <a:noAutofit/>
          </a:bodyPr>
          <a:lstStyle/>
          <a:p>
            <a:pPr algn="ctr"/>
            <a:endParaRPr>
              <a:latin typeface="Calibri" panose="020F05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FBDA9A3E-569E-63A0-5B05-5B246420D698}"/>
              </a:ext>
            </a:extLst>
          </p:cNvPr>
          <p:cNvSpPr>
            <a:spLocks noGrp="1"/>
          </p:cNvSpPr>
          <p:nvPr>
            <p:ph type="title"/>
          </p:nvPr>
        </p:nvSpPr>
        <p:spPr>
          <a:xfrm>
            <a:off x="230400" y="179448"/>
            <a:ext cx="8520600" cy="504000"/>
          </a:xfrm>
        </p:spPr>
        <p:txBody>
          <a:bodyPr>
            <a:normAutofit/>
          </a:bodyPr>
          <a:lstStyle/>
          <a:p>
            <a:r>
              <a:rPr lang="en-US" sz="2000"/>
              <a:t>Game-Changing Catalyst-Rich High-Grade Opportunity</a:t>
            </a:r>
            <a:endParaRPr lang="en-AU" sz="2000"/>
          </a:p>
        </p:txBody>
      </p:sp>
      <p:sp>
        <p:nvSpPr>
          <p:cNvPr id="10" name="TextBox 9">
            <a:extLst>
              <a:ext uri="{FF2B5EF4-FFF2-40B4-BE49-F238E27FC236}">
                <a16:creationId xmlns:a16="http://schemas.microsoft.com/office/drawing/2014/main" id="{450D2783-93C1-0940-7DB1-34E68D3E2F7D}"/>
              </a:ext>
            </a:extLst>
          </p:cNvPr>
          <p:cNvSpPr txBox="1"/>
          <p:nvPr/>
        </p:nvSpPr>
        <p:spPr>
          <a:xfrm>
            <a:off x="572576" y="3723018"/>
            <a:ext cx="3235057" cy="307777"/>
          </a:xfrm>
          <a:prstGeom prst="rect">
            <a:avLst/>
          </a:prstGeom>
          <a:noFill/>
        </p:spPr>
        <p:txBody>
          <a:bodyPr wrap="square" rtlCol="0">
            <a:spAutoFit/>
          </a:bodyPr>
          <a:lstStyle/>
          <a:p>
            <a:r>
              <a:rPr lang="en-AU" b="1">
                <a:solidFill>
                  <a:schemeClr val="tx1"/>
                </a:solidFill>
                <a:latin typeface="+mn-lt"/>
                <a:ea typeface="Calibri" panose="020F0502020204030204" pitchFamily="34" charset="0"/>
                <a:cs typeface="Calibri" panose="020F0502020204030204" pitchFamily="34" charset="0"/>
              </a:rPr>
              <a:t>PICKLE CROW GOLD PROJECT</a:t>
            </a:r>
          </a:p>
        </p:txBody>
      </p:sp>
      <p:sp>
        <p:nvSpPr>
          <p:cNvPr id="12" name="TextBox 11">
            <a:extLst>
              <a:ext uri="{FF2B5EF4-FFF2-40B4-BE49-F238E27FC236}">
                <a16:creationId xmlns:a16="http://schemas.microsoft.com/office/drawing/2014/main" id="{2FD0698D-EC82-5FE0-B011-BB76BEA0EBBF}"/>
              </a:ext>
            </a:extLst>
          </p:cNvPr>
          <p:cNvSpPr txBox="1"/>
          <p:nvPr/>
        </p:nvSpPr>
        <p:spPr>
          <a:xfrm>
            <a:off x="525976" y="1391098"/>
            <a:ext cx="3786682" cy="307777"/>
          </a:xfrm>
          <a:prstGeom prst="rect">
            <a:avLst/>
          </a:prstGeom>
          <a:noFill/>
        </p:spPr>
        <p:txBody>
          <a:bodyPr wrap="square" rtlCol="0">
            <a:spAutoFit/>
          </a:bodyPr>
          <a:lstStyle/>
          <a:p>
            <a:r>
              <a:rPr lang="en-AU" b="1">
                <a:solidFill>
                  <a:schemeClr val="tx1"/>
                </a:solidFill>
                <a:latin typeface="+mn-lt"/>
                <a:ea typeface="Calibri" panose="020F0502020204030204" pitchFamily="34" charset="0"/>
                <a:cs typeface="Calibri" panose="020F0502020204030204" pitchFamily="34" charset="0"/>
              </a:rPr>
              <a:t>GREEN BAY COPPER &amp; GOLD PROJECT</a:t>
            </a:r>
          </a:p>
        </p:txBody>
      </p:sp>
      <p:sp>
        <p:nvSpPr>
          <p:cNvPr id="22" name="TextBox 21">
            <a:extLst>
              <a:ext uri="{FF2B5EF4-FFF2-40B4-BE49-F238E27FC236}">
                <a16:creationId xmlns:a16="http://schemas.microsoft.com/office/drawing/2014/main" id="{D2022B83-CAEA-CE0B-E38B-1F9A8A7CB19F}"/>
              </a:ext>
            </a:extLst>
          </p:cNvPr>
          <p:cNvSpPr txBox="1"/>
          <p:nvPr/>
        </p:nvSpPr>
        <p:spPr>
          <a:xfrm>
            <a:off x="376647" y="1616203"/>
            <a:ext cx="6436509" cy="1963743"/>
          </a:xfrm>
          <a:prstGeom prst="rect">
            <a:avLst/>
          </a:prstGeom>
          <a:noFill/>
        </p:spPr>
        <p:txBody>
          <a:bodyPr wrap="square" anchor="ctr" anchorCtr="0">
            <a:spAutoFit/>
          </a:bodyPr>
          <a:lstStyle/>
          <a:p>
            <a:pPr marL="179388" indent="-179388">
              <a:lnSpc>
                <a:spcPct val="150000"/>
              </a:lnSpc>
              <a:spcBef>
                <a:spcPts val="450"/>
              </a:spcBef>
              <a:buClrTx/>
              <a:buSzPct val="130000"/>
              <a:buFont typeface="Arial" panose="020B0604020202020204" pitchFamily="34" charset="0"/>
              <a:buChar char="•"/>
            </a:pPr>
            <a:r>
              <a:rPr lang="en-US" sz="1200" b="1">
                <a:latin typeface="+mn-lt"/>
                <a:ea typeface="Calibri" panose="020F0502020204030204" pitchFamily="34" charset="0"/>
                <a:cs typeface="Calibri" panose="020F0502020204030204" pitchFamily="34" charset="0"/>
              </a:rPr>
              <a:t>A fully operational underground mine in tier one mining jurisdiction</a:t>
            </a:r>
          </a:p>
          <a:p>
            <a:pPr marL="179388" indent="-179388">
              <a:lnSpc>
                <a:spcPct val="150000"/>
              </a:lnSpc>
              <a:spcBef>
                <a:spcPts val="450"/>
              </a:spcBef>
              <a:buClrTx/>
              <a:buSzPct val="130000"/>
              <a:buFont typeface="Arial" panose="020B0604020202020204" pitchFamily="34" charset="0"/>
              <a:buChar char="•"/>
            </a:pPr>
            <a:r>
              <a:rPr lang="en-US" sz="1200" b="1">
                <a:latin typeface="+mn-lt"/>
                <a:ea typeface="Calibri" panose="020F0502020204030204" pitchFamily="34" charset="0"/>
                <a:cs typeface="Calibri" panose="020F0502020204030204" pitchFamily="34" charset="0"/>
              </a:rPr>
              <a:t>Large high-grade resource that is growing </a:t>
            </a:r>
            <a:endParaRPr lang="en-US" sz="1200" b="1">
              <a:solidFill>
                <a:srgbClr val="FF0000"/>
              </a:solidFill>
              <a:latin typeface="+mn-lt"/>
              <a:ea typeface="Calibri" panose="020F0502020204030204" pitchFamily="34" charset="0"/>
              <a:cs typeface="Calibri" panose="020F0502020204030204" pitchFamily="34" charset="0"/>
            </a:endParaRPr>
          </a:p>
          <a:p>
            <a:pPr marL="179388" indent="-179388">
              <a:lnSpc>
                <a:spcPct val="150000"/>
              </a:lnSpc>
              <a:spcBef>
                <a:spcPts val="450"/>
              </a:spcBef>
              <a:buClrTx/>
              <a:buSzPct val="130000"/>
              <a:buFont typeface="Arial" panose="020B0604020202020204" pitchFamily="34" charset="0"/>
              <a:buChar char="•"/>
            </a:pPr>
            <a:r>
              <a:rPr lang="en-US" sz="1200" b="1">
                <a:latin typeface="+mn-lt"/>
                <a:ea typeface="Calibri" panose="020F0502020204030204" pitchFamily="34" charset="0"/>
                <a:cs typeface="Calibri" panose="020F0502020204030204" pitchFamily="34" charset="0"/>
              </a:rPr>
              <a:t>Drilling for growth &amp; further discovery (130,000m of drilling 2024-25)</a:t>
            </a:r>
          </a:p>
          <a:p>
            <a:pPr marL="179388" indent="-179388">
              <a:lnSpc>
                <a:spcPct val="150000"/>
              </a:lnSpc>
              <a:spcBef>
                <a:spcPts val="450"/>
              </a:spcBef>
              <a:buClrTx/>
              <a:buSzPct val="130000"/>
              <a:buFont typeface="Arial" panose="020B0604020202020204" pitchFamily="34" charset="0"/>
              <a:buChar char="•"/>
            </a:pPr>
            <a:r>
              <a:rPr lang="en-US" sz="1200" b="1">
                <a:latin typeface="+mn-lt"/>
                <a:ea typeface="Calibri" panose="020F0502020204030204" pitchFamily="34" charset="0"/>
                <a:cs typeface="Calibri" panose="020F0502020204030204" pitchFamily="34" charset="0"/>
              </a:rPr>
              <a:t>Significant mine upscaling underway for a mid-tier copper operation</a:t>
            </a:r>
          </a:p>
          <a:p>
            <a:pPr marL="179388" indent="-179388">
              <a:lnSpc>
                <a:spcPct val="150000"/>
              </a:lnSpc>
              <a:spcBef>
                <a:spcPts val="450"/>
              </a:spcBef>
              <a:buClrTx/>
              <a:buSzPct val="130000"/>
              <a:buFont typeface="Arial" panose="020B0604020202020204" pitchFamily="34" charset="0"/>
              <a:buChar char="•"/>
            </a:pPr>
            <a:r>
              <a:rPr lang="en-US" sz="1200" b="1">
                <a:latin typeface="+mn-lt"/>
                <a:ea typeface="Calibri" panose="020F0502020204030204" pitchFamily="34" charset="0"/>
                <a:cs typeface="Calibri" panose="020F0502020204030204" pitchFamily="34" charset="0"/>
              </a:rPr>
              <a:t>A$250M of Infrastructure a huge head start </a:t>
            </a:r>
            <a:r>
              <a:rPr lang="en-US" sz="1100">
                <a:latin typeface="+mn-lt"/>
                <a:ea typeface="Calibri" panose="020F0502020204030204" pitchFamily="34" charset="0"/>
                <a:cs typeface="Calibri" panose="020F0502020204030204" pitchFamily="34" charset="0"/>
              </a:rPr>
              <a:t>(UG mines, shaft, declines, processing plant, deep water port, camp and hydro power)</a:t>
            </a:r>
          </a:p>
        </p:txBody>
      </p:sp>
      <p:sp>
        <p:nvSpPr>
          <p:cNvPr id="23" name="Content Placeholder 3">
            <a:extLst>
              <a:ext uri="{FF2B5EF4-FFF2-40B4-BE49-F238E27FC236}">
                <a16:creationId xmlns:a16="http://schemas.microsoft.com/office/drawing/2014/main" id="{7EE143A1-97CB-D143-2AD1-D5F0F20ED18B}"/>
              </a:ext>
            </a:extLst>
          </p:cNvPr>
          <p:cNvSpPr txBox="1">
            <a:spLocks/>
          </p:cNvSpPr>
          <p:nvPr/>
        </p:nvSpPr>
        <p:spPr>
          <a:xfrm>
            <a:off x="230400" y="648000"/>
            <a:ext cx="8881200" cy="631950"/>
          </a:xfrm>
          <a:prstGeom prst="rect">
            <a:avLst/>
          </a:prstGeom>
        </p:spPr>
        <p:txBody>
          <a:bodyPr/>
          <a:lstStyle>
            <a:lvl1pPr marL="0" indent="0" algn="l" defTabSz="914400" rtl="0" eaLnBrk="1" latinLnBrk="0" hangingPunct="1">
              <a:lnSpc>
                <a:spcPct val="90000"/>
              </a:lnSpc>
              <a:spcBef>
                <a:spcPts val="1000"/>
              </a:spcBef>
              <a:buClr>
                <a:schemeClr val="accent1">
                  <a:lumMod val="60000"/>
                  <a:lumOff val="40000"/>
                </a:schemeClr>
              </a:buClr>
              <a:buFont typeface="Roboto" panose="02000000000000000000" pitchFamily="2" charset="0"/>
              <a:buNone/>
              <a:defRPr sz="2200" b="1"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i="0">
                <a:solidFill>
                  <a:schemeClr val="accent1">
                    <a:lumMod val="50000"/>
                  </a:schemeClr>
                </a:solidFill>
                <a:latin typeface="Poppins" panose="00000500000000000000" pitchFamily="2" charset="0"/>
                <a:ea typeface="Calibri" panose="020F0502020204030204" pitchFamily="34" charset="0"/>
                <a:cs typeface="Poppins" panose="00000500000000000000" pitchFamily="2" charset="0"/>
              </a:rPr>
              <a:t>Board &amp; Management Team with a Proven Track Record of Creating Shareholder Wealth</a:t>
            </a:r>
          </a:p>
          <a:p>
            <a:r>
              <a:rPr lang="en-AU" sz="1400" i="0">
                <a:solidFill>
                  <a:schemeClr val="accent1">
                    <a:lumMod val="50000"/>
                  </a:schemeClr>
                </a:solidFill>
                <a:latin typeface="Poppins" panose="00000500000000000000" pitchFamily="2" charset="0"/>
                <a:ea typeface="Calibri" panose="020F0502020204030204" pitchFamily="34" charset="0"/>
                <a:cs typeface="Poppins" panose="00000500000000000000" pitchFamily="2" charset="0"/>
              </a:rPr>
              <a:t>Strong Cash Position of </a:t>
            </a:r>
            <a:r>
              <a:rPr lang="en-AU" sz="1400">
                <a:solidFill>
                  <a:schemeClr val="accent1">
                    <a:lumMod val="50000"/>
                  </a:schemeClr>
                </a:solidFill>
                <a:latin typeface="Poppins" panose="00000500000000000000" pitchFamily="2" charset="0"/>
                <a:ea typeface="Calibri" panose="020F0502020204030204" pitchFamily="34" charset="0"/>
                <a:cs typeface="Poppins" panose="00000500000000000000" pitchFamily="2" charset="0"/>
              </a:rPr>
              <a:t>A$145 </a:t>
            </a:r>
            <a:r>
              <a:rPr lang="en-AU" sz="1400" i="0">
                <a:solidFill>
                  <a:schemeClr val="accent1">
                    <a:lumMod val="50000"/>
                  </a:schemeClr>
                </a:solidFill>
                <a:latin typeface="Poppins" panose="00000500000000000000" pitchFamily="2" charset="0"/>
                <a:ea typeface="Calibri" panose="020F0502020204030204" pitchFamily="34" charset="0"/>
                <a:cs typeface="Poppins" panose="00000500000000000000" pitchFamily="2" charset="0"/>
              </a:rPr>
              <a:t>Million</a:t>
            </a:r>
            <a:r>
              <a:rPr lang="en-AU" sz="1400" i="0" baseline="30000">
                <a:solidFill>
                  <a:schemeClr val="accent1">
                    <a:lumMod val="50000"/>
                  </a:schemeClr>
                </a:solidFill>
                <a:latin typeface="Poppins" panose="00000500000000000000" pitchFamily="2" charset="0"/>
                <a:ea typeface="Calibri" panose="020F0502020204030204" pitchFamily="34" charset="0"/>
                <a:cs typeface="Poppins" panose="00000500000000000000" pitchFamily="2" charset="0"/>
              </a:rPr>
              <a:t>1</a:t>
            </a:r>
            <a:r>
              <a:rPr lang="en-AU" sz="1400" i="0">
                <a:solidFill>
                  <a:schemeClr val="accent1">
                    <a:lumMod val="50000"/>
                  </a:schemeClr>
                </a:solidFill>
                <a:latin typeface="Poppins" panose="00000500000000000000" pitchFamily="2" charset="0"/>
                <a:ea typeface="Calibri" panose="020F0502020204030204" pitchFamily="34" charset="0"/>
                <a:cs typeface="Poppins" panose="00000500000000000000" pitchFamily="2" charset="0"/>
              </a:rPr>
              <a:t> for Growth Throughout 2025</a:t>
            </a:r>
          </a:p>
        </p:txBody>
      </p:sp>
      <p:sp>
        <p:nvSpPr>
          <p:cNvPr id="2" name="TextBox 1">
            <a:extLst>
              <a:ext uri="{FF2B5EF4-FFF2-40B4-BE49-F238E27FC236}">
                <a16:creationId xmlns:a16="http://schemas.microsoft.com/office/drawing/2014/main" id="{1851DD8C-1ADD-5C9E-CBC0-C2D3C2A57D46}"/>
              </a:ext>
            </a:extLst>
          </p:cNvPr>
          <p:cNvSpPr txBox="1"/>
          <p:nvPr/>
        </p:nvSpPr>
        <p:spPr>
          <a:xfrm>
            <a:off x="642725" y="4700188"/>
            <a:ext cx="7338475" cy="346249"/>
          </a:xfrm>
          <a:prstGeom prst="rect">
            <a:avLst/>
          </a:prstGeom>
          <a:noFill/>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ea typeface="Calibri" panose="020F0502020204030204" pitchFamily="34" charset="0"/>
                <a:cs typeface="Calibri" panose="020F0502020204030204" pitchFamily="34" charset="0"/>
              </a:rPr>
              <a:t>1. Cash, receivables and liquid investment position at 30 June 2025, plus A$10 million proceeds received from the Share Purchase Plan completed on 14 July 2025, and net proceeds from the second tranche of the Institutional Placement of ~A$26.6 million completed on 3 September 2025.</a:t>
            </a:r>
          </a:p>
          <a:p>
            <a:endParaRPr lang="en-AU" sz="600">
              <a:ea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844B36CC-9678-BE1F-D6D5-05423CD9B13D}"/>
              </a:ext>
            </a:extLst>
          </p:cNvPr>
          <p:cNvSpPr txBox="1"/>
          <p:nvPr/>
        </p:nvSpPr>
        <p:spPr>
          <a:xfrm>
            <a:off x="376647" y="4023929"/>
            <a:ext cx="5978269" cy="525785"/>
          </a:xfrm>
          <a:prstGeom prst="rect">
            <a:avLst/>
          </a:prstGeom>
          <a:noFill/>
        </p:spPr>
        <p:txBody>
          <a:bodyPr wrap="square">
            <a:spAutoFit/>
          </a:bodyPr>
          <a:lstStyle/>
          <a:p>
            <a:pPr marL="214313" indent="-214313">
              <a:spcBef>
                <a:spcPts val="450"/>
              </a:spcBef>
              <a:buClrTx/>
              <a:buSzPct val="130000"/>
              <a:buFont typeface="Arial" panose="020B0604020202020204" pitchFamily="34" charset="0"/>
              <a:buChar char="•"/>
            </a:pPr>
            <a:r>
              <a:rPr lang="en-US" sz="1200" b="1">
                <a:latin typeface="+mn-lt"/>
                <a:ea typeface="Calibri" panose="020F0502020204030204" pitchFamily="34" charset="0"/>
                <a:cs typeface="Calibri" panose="020F0502020204030204" pitchFamily="34" charset="0"/>
              </a:rPr>
              <a:t>High-grade shallow 2.8Moz @ 7.2g/t gold inferred resource – OPEN</a:t>
            </a:r>
          </a:p>
          <a:p>
            <a:pPr marL="214313" indent="-214313">
              <a:spcBef>
                <a:spcPts val="450"/>
              </a:spcBef>
              <a:buClrTx/>
              <a:buSzPct val="130000"/>
              <a:buFont typeface="Arial" panose="020B0604020202020204" pitchFamily="34" charset="0"/>
              <a:buChar char="•"/>
            </a:pPr>
            <a:r>
              <a:rPr lang="en-US" sz="1200" b="1">
                <a:latin typeface="+mn-lt"/>
                <a:ea typeface="Calibri" panose="020F0502020204030204" pitchFamily="34" charset="0"/>
                <a:cs typeface="Calibri" panose="020F0502020204030204" pitchFamily="34" charset="0"/>
              </a:rPr>
              <a:t>Significant regional scale land holding with huge growth opportunity </a:t>
            </a:r>
          </a:p>
        </p:txBody>
      </p:sp>
      <p:pic>
        <p:nvPicPr>
          <p:cNvPr id="5" name="Picture 4" descr="A group of men in a tunnel&#10;&#10;Description automatically generated">
            <a:extLst>
              <a:ext uri="{FF2B5EF4-FFF2-40B4-BE49-F238E27FC236}">
                <a16:creationId xmlns:a16="http://schemas.microsoft.com/office/drawing/2014/main" id="{DF615CD7-A267-36C7-6841-6A5D96EED8C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
                    </a14:imgEffect>
                  </a14:imgLayer>
                </a14:imgProps>
              </a:ext>
            </a:extLst>
          </a:blip>
          <a:srcRect b="14149"/>
          <a:stretch/>
        </p:blipFill>
        <p:spPr>
          <a:xfrm>
            <a:off x="6883456" y="1476000"/>
            <a:ext cx="2196010" cy="1413973"/>
          </a:xfrm>
          <a:prstGeom prst="rect">
            <a:avLst/>
          </a:prstGeom>
        </p:spPr>
      </p:pic>
      <p:pic>
        <p:nvPicPr>
          <p:cNvPr id="4" name="Picture 5">
            <a:extLst>
              <a:ext uri="{FF2B5EF4-FFF2-40B4-BE49-F238E27FC236}">
                <a16:creationId xmlns:a16="http://schemas.microsoft.com/office/drawing/2014/main" id="{53F0B185-6B56-8974-C8C7-992BAC85C7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8000"/>
                    </a14:imgEffect>
                    <a14:imgEffect>
                      <a14:brightnessContrast bright="1000" contrast="14000"/>
                    </a14:imgEffect>
                  </a14:imgLayer>
                </a14:imgProps>
              </a:ext>
              <a:ext uri="{28A0092B-C50C-407E-A947-70E740481C1C}">
                <a14:useLocalDpi xmlns:a14="http://schemas.microsoft.com/office/drawing/2010/main" val="0"/>
              </a:ext>
            </a:extLst>
          </a:blip>
          <a:srcRect l="12407" b="34350"/>
          <a:stretch/>
        </p:blipFill>
        <p:spPr bwMode="auto">
          <a:xfrm>
            <a:off x="6883200" y="2952000"/>
            <a:ext cx="2196000" cy="160511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483D799C-E93F-7059-47EB-F91C4070CCF6}"/>
              </a:ext>
            </a:extLst>
          </p:cNvPr>
          <p:cNvSpPr>
            <a:spLocks noGrp="1"/>
          </p:cNvSpPr>
          <p:nvPr>
            <p:ph type="sldNum" idx="12"/>
          </p:nvPr>
        </p:nvSpPr>
        <p:spPr/>
        <p:txBody>
          <a:bodyPr/>
          <a:lstStyle/>
          <a:p>
            <a:fld id="{00000000-1234-1234-1234-123412341234}" type="slidenum">
              <a:rPr lang="en" smtClean="0"/>
              <a:pPr/>
              <a:t>24</a:t>
            </a:fld>
            <a:endParaRPr lang="en"/>
          </a:p>
        </p:txBody>
      </p:sp>
    </p:spTree>
    <p:extLst>
      <p:ext uri="{BB962C8B-B14F-4D97-AF65-F5344CB8AC3E}">
        <p14:creationId xmlns:p14="http://schemas.microsoft.com/office/powerpoint/2010/main" val="1225775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4D53EF3A-4CE9-DEC9-4B19-F90988BA85C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6436BB-CC2B-B599-6811-22C4AC0905F0}"/>
              </a:ext>
            </a:extLst>
          </p:cNvPr>
          <p:cNvSpPr/>
          <p:nvPr/>
        </p:nvSpPr>
        <p:spPr>
          <a:xfrm>
            <a:off x="134911" y="4539343"/>
            <a:ext cx="974361" cy="517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Google Shape;62;p13">
            <a:extLst>
              <a:ext uri="{FF2B5EF4-FFF2-40B4-BE49-F238E27FC236}">
                <a16:creationId xmlns:a16="http://schemas.microsoft.com/office/drawing/2014/main" id="{8365493E-B77C-B3BA-B260-EC63FD5CC573}"/>
              </a:ext>
            </a:extLst>
          </p:cNvPr>
          <p:cNvSpPr txBox="1"/>
          <p:nvPr/>
        </p:nvSpPr>
        <p:spPr>
          <a:xfrm>
            <a:off x="115200" y="420427"/>
            <a:ext cx="8899199" cy="4244721"/>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300"/>
              </a:spcBef>
              <a:buClrTx/>
              <a:buSzTx/>
              <a:buFont typeface="Arial" panose="020B0604020202020204" pitchFamily="34" charset="0"/>
              <a:buNone/>
              <a:tabLst/>
              <a:defRPr/>
            </a:pPr>
            <a:r>
              <a:rPr kumimoji="0" lang="en-US" sz="650" b="1" i="0" u="none" strike="noStrike" kern="1200" cap="none" spc="0" normalizeH="0" baseline="0" noProof="0">
                <a:ln>
                  <a:noFill/>
                </a:ln>
                <a:solidFill>
                  <a:schemeClr val="tx1"/>
                </a:solidFill>
                <a:effectLst/>
                <a:uLnTx/>
                <a:uFillTx/>
                <a:latin typeface="+mn-lt"/>
                <a:ea typeface="Calibri"/>
                <a:cs typeface="Calibri"/>
              </a:rPr>
              <a:t>JORC CODE AND NI 43-101</a:t>
            </a:r>
            <a:endParaRPr lang="en-US" sz="650" b="1" i="0" u="none" strike="noStrike" kern="1200" cap="none" spc="0" normalizeH="0" baseline="0" noProof="0">
              <a:ln>
                <a:noFill/>
              </a:ln>
              <a:solidFill>
                <a:schemeClr val="tx1"/>
              </a:solidFill>
              <a:effectLst/>
              <a:uLnTx/>
              <a:uFillTx/>
              <a:latin typeface="+mn-lt"/>
              <a:ea typeface="Calibri"/>
              <a:cs typeface="Calibri"/>
            </a:endParaRP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sz="650" b="0" i="0" u="none" strike="noStrike" kern="1200" cap="none" spc="0" normalizeH="0" baseline="0" noProof="0">
                <a:ln>
                  <a:noFill/>
                </a:ln>
                <a:solidFill>
                  <a:schemeClr val="tx1"/>
                </a:solidFill>
                <a:effectLst/>
                <a:uLnTx/>
                <a:uFillTx/>
                <a:latin typeface="+mn-lt"/>
                <a:ea typeface="Calibri"/>
                <a:cs typeface="Calibri"/>
              </a:rPr>
              <a:t>Mineral Resource Estimates and Exploration Results are calculated in accordance with the  2012 Edition of the Australasian Code for Reporting of Exploration Results, Mineral Resources and Ore Reserves (</a:t>
            </a:r>
            <a:r>
              <a:rPr kumimoji="0" lang="en-US" sz="650" b="1" i="0" u="none" strike="noStrike" kern="1200" cap="none" spc="0" normalizeH="0" baseline="0" noProof="0">
                <a:ln>
                  <a:noFill/>
                </a:ln>
                <a:solidFill>
                  <a:schemeClr val="tx1"/>
                </a:solidFill>
                <a:effectLst/>
                <a:uLnTx/>
                <a:uFillTx/>
                <a:latin typeface="+mn-lt"/>
                <a:ea typeface="Calibri"/>
                <a:cs typeface="Calibri"/>
              </a:rPr>
              <a:t>JORC Code 2012</a:t>
            </a:r>
            <a:r>
              <a:rPr kumimoji="0" lang="en-US" sz="650" b="0" i="0" u="none" strike="noStrike" kern="1200" cap="none" spc="0" normalizeH="0" baseline="0" noProof="0">
                <a:ln>
                  <a:noFill/>
                </a:ln>
                <a:solidFill>
                  <a:schemeClr val="tx1"/>
                </a:solidFill>
                <a:effectLst/>
                <a:uLnTx/>
                <a:uFillTx/>
                <a:latin typeface="+mn-lt"/>
                <a:ea typeface="Calibri"/>
                <a:cs typeface="Calibri"/>
              </a:rPr>
              <a:t>) and Canadian National Instrument 43-101 - Standards of Disclosure for Mineral Projects (</a:t>
            </a:r>
            <a:r>
              <a:rPr kumimoji="0" lang="en-US" sz="650" b="1" i="0" u="none" strike="noStrike" kern="1200" cap="none" spc="0" normalizeH="0" baseline="0" noProof="0">
                <a:ln>
                  <a:noFill/>
                </a:ln>
                <a:solidFill>
                  <a:schemeClr val="tx1"/>
                </a:solidFill>
                <a:effectLst/>
                <a:uLnTx/>
                <a:uFillTx/>
                <a:latin typeface="+mn-lt"/>
                <a:ea typeface="Calibri"/>
                <a:cs typeface="Calibri"/>
              </a:rPr>
              <a:t>NI 43-101</a:t>
            </a:r>
            <a:r>
              <a:rPr kumimoji="0" lang="en-US" sz="650" b="0" i="0" u="none" strike="noStrike" kern="1200" cap="none" spc="0" normalizeH="0" baseline="0" noProof="0">
                <a:ln>
                  <a:noFill/>
                </a:ln>
                <a:solidFill>
                  <a:schemeClr val="tx1"/>
                </a:solidFill>
                <a:effectLst/>
                <a:uLnTx/>
                <a:uFillTx/>
                <a:latin typeface="+mn-lt"/>
                <a:ea typeface="Calibri"/>
                <a:cs typeface="Calibri"/>
              </a:rPr>
              <a:t>).  </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650" kern="1200">
                <a:solidFill>
                  <a:schemeClr val="tx1"/>
                </a:solidFill>
                <a:latin typeface="+mn-lt"/>
                <a:ea typeface="Calibri"/>
                <a:cs typeface="Calibri"/>
              </a:rPr>
              <a:t>Investors</a:t>
            </a:r>
            <a:r>
              <a:rPr kumimoji="0" lang="en-US" sz="650" b="0" i="0" u="none" strike="noStrike" kern="1200" cap="none" spc="0" normalizeH="0" baseline="0" noProof="0">
                <a:ln>
                  <a:noFill/>
                </a:ln>
                <a:solidFill>
                  <a:schemeClr val="tx1"/>
                </a:solidFill>
                <a:effectLst/>
                <a:uLnTx/>
                <a:uFillTx/>
                <a:latin typeface="+mn-lt"/>
                <a:ea typeface="Calibri"/>
                <a:cs typeface="Calibri"/>
              </a:rPr>
              <a:t> outside of Australia and Canada should note that they may not comply with the relevant guidelines in other countries and, in particular, may not comply with Item 1300 of Regulation S-K, which governs disclosures in registration statements filed with the SEC. Information contained in this </a:t>
            </a:r>
            <a:r>
              <a:rPr lang="en-US" sz="650" kern="1200">
                <a:solidFill>
                  <a:schemeClr val="tx1"/>
                </a:solidFill>
                <a:latin typeface="+mn-lt"/>
                <a:ea typeface="Calibri"/>
                <a:cs typeface="Calibri"/>
              </a:rPr>
              <a:t>presentation</a:t>
            </a:r>
            <a:r>
              <a:rPr kumimoji="0" lang="en-US" sz="650" b="0" i="0" u="none" strike="noStrike" kern="1200" cap="none" spc="0" normalizeH="0" baseline="0" noProof="0">
                <a:ln>
                  <a:noFill/>
                </a:ln>
                <a:solidFill>
                  <a:schemeClr val="tx1"/>
                </a:solidFill>
                <a:effectLst/>
                <a:uLnTx/>
                <a:uFillTx/>
                <a:latin typeface="+mn-lt"/>
                <a:ea typeface="Calibri"/>
                <a:cs typeface="Calibri"/>
              </a:rPr>
              <a:t> describing mineral deposits may not be comparable to similar information made public by companies subject to the reporting and disclosure requirements of US securities laws. </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650" b="1" i="0" u="none" strike="noStrike" kern="1200" cap="none" spc="0" normalizeH="0" baseline="0" noProof="0">
                <a:ln>
                  <a:noFill/>
                </a:ln>
                <a:solidFill>
                  <a:schemeClr val="tx1"/>
                </a:solidFill>
                <a:effectLst/>
                <a:uLnTx/>
                <a:uFillTx/>
                <a:latin typeface="+mn-lt"/>
                <a:ea typeface="Calibri"/>
                <a:cs typeface="Calibri"/>
              </a:rPr>
              <a:t>DISCLOSURE OF TECHNICAL INFORMATION</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650" b="0" i="0" u="none" strike="noStrike" kern="1200" cap="none" spc="0" normalizeH="0" baseline="0" noProof="0">
                <a:ln>
                  <a:noFill/>
                </a:ln>
                <a:solidFill>
                  <a:schemeClr val="tx1"/>
                </a:solidFill>
                <a:effectLst/>
                <a:uLnTx/>
                <a:uFillTx/>
                <a:latin typeface="+mn-lt"/>
                <a:ea typeface="Calibri"/>
                <a:cs typeface="Calibri"/>
              </a:rPr>
              <a:t>All technical and scientific information in this presentation has been reviewed and approved by Group Chief Geologist, </a:t>
            </a:r>
            <a:r>
              <a:rPr lang="en-US" sz="650" b="0" i="0" u="none" strike="noStrike" kern="1200" cap="none" spc="0" normalizeH="0" baseline="0" noProof="0" err="1">
                <a:ln>
                  <a:noFill/>
                </a:ln>
                <a:solidFill>
                  <a:schemeClr val="tx1"/>
                </a:solidFill>
                <a:effectLst/>
                <a:uLnTx/>
                <a:uFillTx/>
                <a:latin typeface="+mn-lt"/>
                <a:ea typeface="Calibri"/>
                <a:cs typeface="Calibri"/>
              </a:rPr>
              <a:t>Mr</a:t>
            </a:r>
            <a:r>
              <a:rPr lang="en-US" sz="650" b="0" i="0" u="none" strike="noStrike" kern="1200" cap="none" spc="0" normalizeH="0" baseline="0" noProof="0">
                <a:ln>
                  <a:noFill/>
                </a:ln>
                <a:solidFill>
                  <a:schemeClr val="tx1"/>
                </a:solidFill>
                <a:effectLst/>
                <a:uLnTx/>
                <a:uFillTx/>
                <a:latin typeface="+mn-lt"/>
                <a:ea typeface="Calibri"/>
                <a:cs typeface="Calibri"/>
              </a:rPr>
              <a:t> Juan Gutierrez BSc, Geology (Masters), </a:t>
            </a:r>
            <a:r>
              <a:rPr lang="en-US" sz="650" b="0" i="0" u="none" strike="noStrike" kern="1200" cap="none" spc="0" normalizeH="0" baseline="0" noProof="0" err="1">
                <a:ln>
                  <a:noFill/>
                </a:ln>
                <a:solidFill>
                  <a:schemeClr val="tx1"/>
                </a:solidFill>
                <a:effectLst/>
                <a:uLnTx/>
                <a:uFillTx/>
                <a:latin typeface="+mn-lt"/>
                <a:ea typeface="Calibri"/>
                <a:cs typeface="Calibri"/>
              </a:rPr>
              <a:t>Geostatistics</a:t>
            </a:r>
            <a:r>
              <a:rPr lang="en-US" sz="650" b="0" i="0" u="none" strike="noStrike" kern="1200" cap="none" spc="0" normalizeH="0" baseline="0" noProof="0">
                <a:ln>
                  <a:noFill/>
                </a:ln>
                <a:solidFill>
                  <a:schemeClr val="tx1"/>
                </a:solidFill>
                <a:effectLst/>
                <a:uLnTx/>
                <a:uFillTx/>
                <a:latin typeface="+mn-lt"/>
                <a:ea typeface="Calibri"/>
                <a:cs typeface="Calibri"/>
              </a:rPr>
              <a:t> (Postgraduate Diploma), who is a Member and Chartered Professional of the Australasian Institute of Mining and Metallurgy and a Member of the Australian Institute of Geoscientists.  </a:t>
            </a:r>
            <a:r>
              <a:rPr lang="en-US" sz="650" b="0" i="0" u="none" strike="noStrike" kern="1200" cap="none" spc="0" normalizeH="0" baseline="0" noProof="0" err="1">
                <a:ln>
                  <a:noFill/>
                </a:ln>
                <a:solidFill>
                  <a:schemeClr val="tx1"/>
                </a:solidFill>
                <a:effectLst/>
                <a:uLnTx/>
                <a:uFillTx/>
                <a:latin typeface="+mn-lt"/>
                <a:ea typeface="Calibri"/>
                <a:cs typeface="Calibri"/>
              </a:rPr>
              <a:t>Mr</a:t>
            </a:r>
            <a:r>
              <a:rPr lang="en-US" sz="650" b="0" i="0" u="none" strike="noStrike" kern="1200" cap="none" spc="0" normalizeH="0" baseline="0" noProof="0">
                <a:ln>
                  <a:noFill/>
                </a:ln>
                <a:solidFill>
                  <a:schemeClr val="tx1"/>
                </a:solidFill>
                <a:effectLst/>
                <a:uLnTx/>
                <a:uFillTx/>
                <a:latin typeface="+mn-lt"/>
                <a:ea typeface="Calibri"/>
                <a:cs typeface="Calibri"/>
              </a:rPr>
              <a:t> Gutierrez is a Competent Person as defined in the JORC Code 2012 and a Qualified Person as defined in NI 43-101. </a:t>
            </a:r>
            <a:r>
              <a:rPr lang="en-US" sz="650" b="0" i="0" u="none" strike="noStrike" kern="1200" cap="none" spc="0" normalizeH="0" baseline="0" noProof="0" err="1">
                <a:ln>
                  <a:noFill/>
                </a:ln>
                <a:solidFill>
                  <a:schemeClr val="tx1"/>
                </a:solidFill>
                <a:effectLst/>
                <a:uLnTx/>
                <a:uFillTx/>
                <a:latin typeface="+mn-lt"/>
                <a:ea typeface="Calibri"/>
                <a:cs typeface="Calibri"/>
              </a:rPr>
              <a:t>Mr</a:t>
            </a:r>
            <a:r>
              <a:rPr lang="en-US" sz="650" b="0" i="0" u="none" strike="noStrike" kern="1200" cap="none" spc="0" normalizeH="0" baseline="0" noProof="0">
                <a:ln>
                  <a:noFill/>
                </a:ln>
                <a:solidFill>
                  <a:schemeClr val="tx1"/>
                </a:solidFill>
                <a:effectLst/>
                <a:uLnTx/>
                <a:uFillTx/>
                <a:latin typeface="+mn-lt"/>
                <a:ea typeface="Calibri"/>
                <a:cs typeface="Calibri"/>
              </a:rPr>
              <a:t> Gutierrez consents to the inclusion in this presentation the matters based on his information in the form and context in which it appears.</a:t>
            </a:r>
          </a:p>
          <a:p>
            <a:pPr marL="0" indent="0">
              <a:lnSpc>
                <a:spcPct val="100000"/>
              </a:lnSpc>
              <a:spcBef>
                <a:spcPts val="300"/>
              </a:spcBef>
              <a:spcAft>
                <a:spcPts val="300"/>
              </a:spcAft>
              <a:buNone/>
              <a:defRPr/>
            </a:pPr>
            <a:r>
              <a:rPr lang="en-US" sz="650" kern="1200">
                <a:solidFill>
                  <a:schemeClr val="tx1"/>
                </a:solidFill>
                <a:latin typeface="+mn-lt"/>
                <a:ea typeface="Calibri"/>
                <a:cs typeface="Calibri"/>
              </a:rPr>
              <a:t>NI 43-101 compliant technical reports for each of the Company’s Ming Copper Gold Mine, Little Deer Copper Project and Pickle Crow Gold Project are available under the Company’s SEDAR+ profile at www.sedarplus.ca.</a:t>
            </a:r>
            <a:endParaRPr lang="en-AU" sz="650" kern="1200">
              <a:solidFill>
                <a:schemeClr val="tx1"/>
              </a:solidFill>
              <a:latin typeface="+mn-lt"/>
              <a:ea typeface="Calibri"/>
              <a:cs typeface="Calibri"/>
            </a:endParaRPr>
          </a:p>
          <a:p>
            <a:pPr marL="0" indent="0">
              <a:lnSpc>
                <a:spcPct val="100000"/>
              </a:lnSpc>
              <a:spcBef>
                <a:spcPts val="400"/>
              </a:spcBef>
              <a:buNone/>
              <a:defRPr/>
            </a:pPr>
            <a:r>
              <a:rPr lang="en-US" sz="650" b="1" kern="1200">
                <a:solidFill>
                  <a:schemeClr val="tx1"/>
                </a:solidFill>
                <a:latin typeface="+mn-lt"/>
                <a:ea typeface="Calibri"/>
                <a:cs typeface="Calibri"/>
              </a:rPr>
              <a:t>FORWARD-LOOKING STATEMENTS</a:t>
            </a:r>
          </a:p>
          <a:p>
            <a:pPr>
              <a:spcBef>
                <a:spcPts val="300"/>
              </a:spcBef>
              <a:spcAft>
                <a:spcPts val="300"/>
              </a:spcAft>
              <a:buClrTx/>
              <a:defRPr/>
            </a:pPr>
            <a:r>
              <a:rPr lang="en-US" sz="650">
                <a:solidFill>
                  <a:schemeClr val="tx1"/>
                </a:solidFill>
                <a:latin typeface="+mn-lt"/>
                <a:ea typeface="Calibri"/>
                <a:cs typeface="Calibri"/>
              </a:rPr>
              <a:t>This presentation may contain certain forward-looking statements and forward-looking information concerning the Company, including but not limited to statements and information regarding the Company’s plans, forecasts and projections with respect to its mineral properties and programs, estimated Mineral Resources, cost projections, plans, strategies and objectives (</a:t>
            </a:r>
            <a:r>
              <a:rPr lang="en-US" sz="650" b="1">
                <a:solidFill>
                  <a:schemeClr val="tx1"/>
                </a:solidFill>
                <a:latin typeface="+mn-lt"/>
                <a:ea typeface="Calibri"/>
                <a:cs typeface="Calibri"/>
              </a:rPr>
              <a:t>Forward-looking Statements</a:t>
            </a:r>
            <a:r>
              <a:rPr lang="en-US" sz="650">
                <a:solidFill>
                  <a:schemeClr val="tx1"/>
                </a:solidFill>
                <a:latin typeface="+mn-lt"/>
                <a:ea typeface="Calibri"/>
                <a:cs typeface="Calibri"/>
              </a:rPr>
              <a:t>). Forward-looking Statements may be identified by the use of words such as “may”, “might”, “could”, “would”, “will”, “expect”, “intend”, “believe”, “forecast”, “milestone”, “objective”, “predict”, “plan”, “scheduled”, “estimate”, “anticipate”, “continue”, or other similar words and may include statements regarding plans, strategies and objectives.</a:t>
            </a:r>
          </a:p>
          <a:p>
            <a:pPr>
              <a:spcBef>
                <a:spcPts val="300"/>
              </a:spcBef>
              <a:spcAft>
                <a:spcPts val="300"/>
              </a:spcAft>
              <a:buClrTx/>
              <a:defRPr/>
            </a:pPr>
            <a:r>
              <a:rPr lang="en-US" sz="650">
                <a:solidFill>
                  <a:schemeClr val="tx1"/>
                </a:solidFill>
                <a:latin typeface="+mn-lt"/>
                <a:ea typeface="Calibri"/>
                <a:cs typeface="Calibri"/>
              </a:rPr>
              <a:t>Although the Forward-looking Statements contained in this presentation reflect management’s current beliefs based upon information currently available to management and based upon what management believes to be reasonable assumptions, such Forward-looking Statements are estimates for discussion purposes only and should not be relied upon. They are not guarantees of future performance and involve known and unknown risks, uncertainties and other factors many of which are beyond the control of the Company.  Such factors may include changes in commodity prices, foreign exchange fluctuations, changes in economic, social and political conditions, and changes to applicable regulation. </a:t>
            </a:r>
          </a:p>
          <a:p>
            <a:pPr>
              <a:spcBef>
                <a:spcPts val="300"/>
              </a:spcBef>
              <a:spcAft>
                <a:spcPts val="300"/>
              </a:spcAft>
              <a:buClrTx/>
              <a:defRPr/>
            </a:pPr>
            <a:r>
              <a:rPr lang="en-US" sz="650">
                <a:solidFill>
                  <a:schemeClr val="tx1"/>
                </a:solidFill>
                <a:latin typeface="+mn-lt"/>
                <a:ea typeface="Calibri"/>
                <a:cs typeface="Calibri"/>
              </a:rPr>
              <a:t>Forward-looking Statements are inherently uncertain and involve known and unknown risks and uncertainties. Forward-looking Statements, and anticipated future results, performance or achievements expressed or implied by such Forward-looking Statements, may therefore differ materially from results and performance ultimately achieved by the Company. The performance of the Company may be influenced by a number of factors which are outside the control of the Company and its related bodies corporate and their respective </a:t>
            </a:r>
            <a:r>
              <a:rPr kumimoji="0" lang="en-US" sz="650" b="0" i="0" u="none" strike="noStrike" kern="1200" cap="none" spc="0" normalizeH="0" baseline="0" noProof="0">
                <a:ln>
                  <a:noFill/>
                </a:ln>
                <a:solidFill>
                  <a:schemeClr val="tx1"/>
                </a:solidFill>
                <a:effectLst/>
                <a:uLnTx/>
                <a:uFillTx/>
                <a:latin typeface="+mn-lt"/>
                <a:ea typeface="Calibri"/>
                <a:cs typeface="Calibri"/>
              </a:rPr>
              <a:t>directors, </a:t>
            </a:r>
            <a:r>
              <a:rPr lang="en-US" sz="650" kern="1200">
                <a:solidFill>
                  <a:schemeClr val="tx1"/>
                </a:solidFill>
                <a:latin typeface="+mn-lt"/>
                <a:ea typeface="Calibri"/>
                <a:cs typeface="Calibri"/>
              </a:rPr>
              <a:t>officers, employees,</a:t>
            </a:r>
            <a:r>
              <a:rPr kumimoji="0" lang="en-US" sz="650" b="0" i="0" u="none" strike="noStrike" kern="1200" cap="none" spc="0" normalizeH="0" baseline="0" noProof="0">
                <a:ln>
                  <a:noFill/>
                </a:ln>
                <a:solidFill>
                  <a:schemeClr val="tx1"/>
                </a:solidFill>
                <a:effectLst/>
                <a:uLnTx/>
                <a:uFillTx/>
                <a:latin typeface="+mn-lt"/>
                <a:ea typeface="Calibri"/>
                <a:cs typeface="Calibri"/>
              </a:rPr>
              <a:t> advisers and agents</a:t>
            </a:r>
            <a:r>
              <a:rPr lang="en-US" sz="650">
                <a:solidFill>
                  <a:schemeClr val="tx1"/>
                </a:solidFill>
                <a:latin typeface="+mn-lt"/>
                <a:ea typeface="Calibri"/>
                <a:cs typeface="Calibri"/>
              </a:rPr>
              <a:t>. Forward-looking Statements are inherently subject to business, economic, competitive, political and social uncertainties and contingencies. Many factors could cause the Company’s actual results to differ materially from those expressed or implied in any Forward-looking Statements provided by the Company, or on behalf of the Company. </a:t>
            </a:r>
          </a:p>
          <a:p>
            <a:pPr>
              <a:spcBef>
                <a:spcPts val="300"/>
              </a:spcBef>
              <a:spcAft>
                <a:spcPts val="300"/>
              </a:spcAft>
              <a:buClrTx/>
              <a:defRPr/>
            </a:pPr>
            <a:r>
              <a:rPr lang="en-US" sz="650">
                <a:solidFill>
                  <a:schemeClr val="tx1"/>
                </a:solidFill>
                <a:latin typeface="+mn-lt"/>
                <a:ea typeface="Calibri"/>
                <a:cs typeface="Calibri"/>
              </a:rPr>
              <a:t>Forward looking Statements in this presentation are based on the Company’s beliefs, opinions and estimates as of the dates the forward-looking Statements are made, and no obligation is assumed to update Forward-looking Statements if these beliefs, opinions and estimates should change or to reflect other future developments. Although management believes that the assumptions made by the Company and the expectations represented by such information are reasonable, there can be no assurance that the Forward-looking Statements will prove to be accurate and undue reliance should not be placed on Forward-looking Statements. </a:t>
            </a:r>
          </a:p>
          <a:p>
            <a:pPr>
              <a:spcBef>
                <a:spcPts val="300"/>
              </a:spcBef>
              <a:spcAft>
                <a:spcPts val="300"/>
              </a:spcAft>
              <a:buClrTx/>
              <a:defRPr/>
            </a:pPr>
            <a:r>
              <a:rPr lang="en-US" sz="650">
                <a:solidFill>
                  <a:schemeClr val="tx1"/>
                </a:solidFill>
                <a:latin typeface="+mn-lt"/>
                <a:ea typeface="Calibri"/>
                <a:cs typeface="Calibri"/>
              </a:rPr>
              <a:t>The Company does not undertake to update any Forward-looking Statements based on new information, future events or circumstances or otherwise, except in accordance with applicable securities laws. No representation, warranty or undertaking, express or implied, is given or made by the Company that any events expressed or implied in any Forward-looking Statements in this presentation will actually occur.</a:t>
            </a:r>
          </a:p>
        </p:txBody>
      </p:sp>
      <p:sp>
        <p:nvSpPr>
          <p:cNvPr id="3" name="Slide Number Placeholder 2">
            <a:extLst>
              <a:ext uri="{FF2B5EF4-FFF2-40B4-BE49-F238E27FC236}">
                <a16:creationId xmlns:a16="http://schemas.microsoft.com/office/drawing/2014/main" id="{B504A3DD-C865-7836-9D77-D7B6D0EAD432}"/>
              </a:ext>
            </a:extLst>
          </p:cNvPr>
          <p:cNvSpPr>
            <a:spLocks noGrp="1"/>
          </p:cNvSpPr>
          <p:nvPr>
            <p:ph type="sldNum" idx="12"/>
          </p:nvPr>
        </p:nvSpPr>
        <p:spPr/>
        <p:txBody>
          <a:bodyPr/>
          <a:lstStyle/>
          <a:p>
            <a:fld id="{00000000-1234-1234-1234-123412341234}" type="slidenum">
              <a:rPr lang="en" smtClean="0"/>
              <a:pPr/>
              <a:t>3</a:t>
            </a:fld>
            <a:endParaRPr lang="en"/>
          </a:p>
        </p:txBody>
      </p:sp>
    </p:spTree>
    <p:extLst>
      <p:ext uri="{BB962C8B-B14F-4D97-AF65-F5344CB8AC3E}">
        <p14:creationId xmlns:p14="http://schemas.microsoft.com/office/powerpoint/2010/main" val="3610838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53"/>
        <p:cNvGrpSpPr/>
        <p:nvPr/>
      </p:nvGrpSpPr>
      <p:grpSpPr>
        <a:xfrm>
          <a:off x="0" y="0"/>
          <a:ext cx="0" cy="0"/>
          <a:chOff x="0" y="0"/>
          <a:chExt cx="0" cy="0"/>
        </a:xfrm>
      </p:grpSpPr>
      <p:sp>
        <p:nvSpPr>
          <p:cNvPr id="2" name="Rectangle 1">
            <a:extLst>
              <a:ext uri="{FF2B5EF4-FFF2-40B4-BE49-F238E27FC236}">
                <a16:creationId xmlns:a16="http://schemas.microsoft.com/office/drawing/2014/main" id="{EEBDD424-48E0-7195-9660-B9FA39829A2C}"/>
              </a:ext>
            </a:extLst>
          </p:cNvPr>
          <p:cNvSpPr/>
          <p:nvPr/>
        </p:nvSpPr>
        <p:spPr>
          <a:xfrm>
            <a:off x="134911" y="4539343"/>
            <a:ext cx="974361" cy="517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Google Shape;62;p13">
            <a:extLst>
              <a:ext uri="{FF2B5EF4-FFF2-40B4-BE49-F238E27FC236}">
                <a16:creationId xmlns:a16="http://schemas.microsoft.com/office/drawing/2014/main" id="{6AB8E145-A97E-4776-FE09-500CA18E215F}"/>
              </a:ext>
            </a:extLst>
          </p:cNvPr>
          <p:cNvSpPr txBox="1"/>
          <p:nvPr/>
        </p:nvSpPr>
        <p:spPr>
          <a:xfrm>
            <a:off x="115200" y="420427"/>
            <a:ext cx="8899199" cy="3164939"/>
          </a:xfrm>
          <a:prstGeom prst="rect">
            <a:avLst/>
          </a:prstGeom>
          <a:noFill/>
          <a:ln>
            <a:noFill/>
          </a:ln>
        </p:spPr>
        <p:txBody>
          <a:bodyPr spcFirstLastPara="1" wrap="square" lIns="91425" tIns="91425" rIns="91425" bIns="91425" anchor="t" anchorCtr="0">
            <a:spAutoFit/>
          </a:bodyPr>
          <a:lstStyle/>
          <a:p>
            <a:pPr>
              <a:spcBef>
                <a:spcPts val="300"/>
              </a:spcBef>
            </a:pPr>
            <a:r>
              <a:rPr lang="en-US" sz="650" b="1">
                <a:solidFill>
                  <a:schemeClr val="tx1"/>
                </a:solidFill>
                <a:latin typeface="+mn-lt"/>
                <a:ea typeface="Calibri"/>
                <a:cs typeface="Calibri"/>
              </a:rPr>
              <a:t>NOT A PROSPECTUS, DISCLOSURE OR OFFERING DOCUMENT</a:t>
            </a:r>
            <a:endParaRPr lang="en-AU" sz="650" b="1">
              <a:solidFill>
                <a:schemeClr val="tx1"/>
              </a:solidFill>
              <a:latin typeface="+mn-lt"/>
              <a:ea typeface="Calibri"/>
              <a:cs typeface="Calibri"/>
            </a:endParaRPr>
          </a:p>
          <a:p>
            <a:pPr>
              <a:spcBef>
                <a:spcPts val="300"/>
              </a:spcBef>
              <a:spcAft>
                <a:spcPts val="300"/>
              </a:spcAft>
            </a:pPr>
            <a:r>
              <a:rPr lang="en-US" sz="650">
                <a:solidFill>
                  <a:schemeClr val="tx1"/>
                </a:solidFill>
                <a:latin typeface="+mn-lt"/>
                <a:ea typeface="Calibri"/>
                <a:cs typeface="Calibri"/>
              </a:rPr>
              <a:t>This presentation is not a prospectus, disclosure document or other offering document under Australian law or under any other law. It is provided for information purposes and is not an invitation nor offer of shares or recommendation for subscription, purchase, sale or any other transaction in any jurisdiction. This presentation does not purport to contain all the information that a prospective investor may require in connection with any potential investment in the Company. Each recipient must make its own independent assessment of the Company before acquiring any Shares.  </a:t>
            </a:r>
            <a:endParaRPr lang="en-US" sz="650" b="1">
              <a:solidFill>
                <a:schemeClr val="tx1"/>
              </a:solidFill>
              <a:effectLst/>
              <a:latin typeface="+mn-lt"/>
              <a:ea typeface="Calibri"/>
              <a:cs typeface="Calibri"/>
            </a:endParaRPr>
          </a:p>
          <a:p>
            <a:pPr marL="0" indent="0">
              <a:lnSpc>
                <a:spcPct val="100000"/>
              </a:lnSpc>
              <a:spcBef>
                <a:spcPts val="300"/>
              </a:spcBef>
              <a:buNone/>
            </a:pPr>
            <a:r>
              <a:rPr lang="en-US" sz="650" b="1">
                <a:solidFill>
                  <a:schemeClr val="tx1"/>
                </a:solidFill>
                <a:effectLst/>
                <a:latin typeface="+mn-lt"/>
                <a:ea typeface="Calibri"/>
                <a:cs typeface="Calibri"/>
              </a:rPr>
              <a:t>NOT</a:t>
            </a:r>
            <a:r>
              <a:rPr lang="en-US" sz="650" b="1" spc="-30">
                <a:solidFill>
                  <a:schemeClr val="tx1"/>
                </a:solidFill>
                <a:effectLst/>
                <a:latin typeface="+mn-lt"/>
                <a:ea typeface="Calibri"/>
                <a:cs typeface="Calibri"/>
              </a:rPr>
              <a:t> </a:t>
            </a:r>
            <a:r>
              <a:rPr lang="en-US" sz="650" b="1">
                <a:solidFill>
                  <a:schemeClr val="tx1"/>
                </a:solidFill>
                <a:latin typeface="+mn-lt"/>
                <a:ea typeface="Calibri"/>
                <a:cs typeface="Calibri"/>
              </a:rPr>
              <a:t>INVESTMENT ADVICE</a:t>
            </a:r>
            <a:endParaRPr lang="en-AU" sz="650" b="1">
              <a:solidFill>
                <a:schemeClr val="tx1"/>
              </a:solidFill>
              <a:latin typeface="+mn-lt"/>
              <a:ea typeface="Calibri"/>
              <a:cs typeface="Calibri"/>
            </a:endParaRPr>
          </a:p>
          <a:p>
            <a:pPr marL="0" indent="0">
              <a:lnSpc>
                <a:spcPct val="100000"/>
              </a:lnSpc>
              <a:spcBef>
                <a:spcPts val="300"/>
              </a:spcBef>
              <a:spcAft>
                <a:spcPts val="300"/>
              </a:spcAft>
              <a:buNone/>
            </a:pPr>
            <a:r>
              <a:rPr lang="en-US" sz="650">
                <a:solidFill>
                  <a:schemeClr val="tx1"/>
                </a:solidFill>
                <a:latin typeface="+mn-lt"/>
                <a:ea typeface="Calibri"/>
                <a:cs typeface="Calibri"/>
              </a:rPr>
              <a:t>Each recipient of the presentation should make its own enquiries and investigations regarding all information in this presentation including but not limited to the assumptions, uncertainties and contingencies which may affect future operations of the Company and the impact that different future outcomes might have on the Company. Information in this presentation is not intended to be relied upon as advice to investors or potential investors and has been prepared without taking account of any person’s individual investment objectives, financial situation or particular needs. Before making an investment decision, prospective investors should consider the appropriateness of the information having regard to their own investment objectives, financial situation and needs and seek legal, accounting and taxation advice appropriate to their jurisdiction. The Company is not licensed to provide financial product advice in respect of its securities.</a:t>
            </a:r>
            <a:endParaRPr lang="en-AU" sz="650">
              <a:solidFill>
                <a:schemeClr val="tx1"/>
              </a:solidFill>
              <a:latin typeface="+mn-lt"/>
              <a:ea typeface="Calibri"/>
              <a:cs typeface="Calibri"/>
            </a:endParaRPr>
          </a:p>
          <a:p>
            <a:pPr>
              <a:spcBef>
                <a:spcPts val="300"/>
              </a:spcBef>
            </a:pPr>
            <a:r>
              <a:rPr lang="en-US" sz="650" b="1">
                <a:solidFill>
                  <a:schemeClr val="tx1"/>
                </a:solidFill>
                <a:latin typeface="+mn-lt"/>
                <a:ea typeface="Calibri"/>
                <a:cs typeface="Calibri"/>
              </a:rPr>
              <a:t>INVESTMENT RISK</a:t>
            </a:r>
            <a:endParaRPr lang="en-AU" sz="650" b="1">
              <a:solidFill>
                <a:schemeClr val="tx1"/>
              </a:solidFill>
              <a:latin typeface="+mn-lt"/>
              <a:ea typeface="Calibri"/>
              <a:cs typeface="Calibri"/>
            </a:endParaRPr>
          </a:p>
          <a:p>
            <a:pPr>
              <a:spcBef>
                <a:spcPts val="300"/>
              </a:spcBef>
              <a:spcAft>
                <a:spcPts val="300"/>
              </a:spcAft>
            </a:pPr>
            <a:r>
              <a:rPr lang="en-US" sz="650">
                <a:solidFill>
                  <a:schemeClr val="tx1"/>
                </a:solidFill>
                <a:latin typeface="+mn-lt"/>
                <a:ea typeface="Calibri"/>
                <a:cs typeface="Calibri"/>
              </a:rPr>
              <a:t>There are a number of risks specific to the Company and of a general nature which may affect the future operating and financial performance of the Company and the value of an investment in the Company, including and not limited to the Company's capital requirements, the potential for shareholders to be diluted, risks associated with the reporting of mineral resource estimates, budget risks, and operational risks. An investment in Shares is subject to known and unknown risks, some of which are beyond the control of the Company. The Company does not guarantee any particular rate of return or the performance of the Company. Investors should have regard to the risk factors outlined in the most recent prospectus published by the Company when making an investment decision.</a:t>
            </a:r>
          </a:p>
          <a:p>
            <a:pPr>
              <a:spcBef>
                <a:spcPts val="300"/>
              </a:spcBef>
            </a:pPr>
            <a:r>
              <a:rPr lang="en-US" sz="650" b="1">
                <a:solidFill>
                  <a:schemeClr val="tx1"/>
                </a:solidFill>
                <a:latin typeface="+mn-lt"/>
                <a:ea typeface="Calibri"/>
                <a:cs typeface="Calibri"/>
              </a:rPr>
              <a:t>NOT FOR UNITED STATES RELEASE AND DISTRIBUTION</a:t>
            </a:r>
          </a:p>
          <a:p>
            <a:pPr>
              <a:spcBef>
                <a:spcPts val="300"/>
              </a:spcBef>
              <a:spcAft>
                <a:spcPts val="300"/>
              </a:spcAft>
            </a:pPr>
            <a:r>
              <a:rPr lang="en-US" sz="650">
                <a:solidFill>
                  <a:schemeClr val="tx1"/>
                </a:solidFill>
                <a:latin typeface="+mn-lt"/>
                <a:ea typeface="Calibri"/>
                <a:cs typeface="Calibri"/>
              </a:rPr>
              <a:t>This presentation may not be released to US wire services or distributed in the United States. Shares have not been, and will not be, registered under the US Securities Act of 1933 and may not be offered or sold in the United States except in transactions exempt from, or not subject to, the registration requirements of the US Securities Act and applicable US state securities laws. The distribution of this presentation in the United States and elsewhere outside Australia may be restricted by law. Persons who come into possession of this presentation should observe any such restrictions as any non-compliance could contravene applicable securities laws. </a:t>
            </a:r>
          </a:p>
          <a:p>
            <a:pPr marL="0" indent="0">
              <a:spcBef>
                <a:spcPts val="300"/>
              </a:spcBef>
              <a:buFont typeface="Arial"/>
              <a:buNone/>
            </a:pPr>
            <a:r>
              <a:rPr lang="en-US" sz="650" b="1">
                <a:solidFill>
                  <a:schemeClr val="tx1"/>
                </a:solidFill>
                <a:latin typeface="+mn-lt"/>
                <a:ea typeface="Calibri"/>
                <a:cs typeface="Calibri"/>
              </a:rPr>
              <a:t>FINANCIAL DATA</a:t>
            </a:r>
            <a:endParaRPr lang="en-AU" sz="650" b="1">
              <a:solidFill>
                <a:schemeClr val="tx1"/>
              </a:solidFill>
              <a:latin typeface="+mn-lt"/>
              <a:ea typeface="Calibri"/>
              <a:cs typeface="Calibri"/>
            </a:endParaRPr>
          </a:p>
          <a:p>
            <a:pPr marL="0" indent="0">
              <a:lnSpc>
                <a:spcPct val="100000"/>
              </a:lnSpc>
              <a:spcBef>
                <a:spcPts val="300"/>
              </a:spcBef>
              <a:spcAft>
                <a:spcPts val="300"/>
              </a:spcAft>
              <a:buNone/>
            </a:pPr>
            <a:r>
              <a:rPr lang="en-US" sz="650">
                <a:solidFill>
                  <a:schemeClr val="tx1"/>
                </a:solidFill>
                <a:latin typeface="+mn-lt"/>
                <a:ea typeface="Calibri"/>
                <a:cs typeface="Calibri"/>
              </a:rPr>
              <a:t>All dollar values are in Australian dollars (A$ or AUD) unless otherwise stated. The information contained in this presentation may not necessarily be in statutory format. Amounts, totals and change percentages are calculated on whole numbers and not the rounded amounts presented. </a:t>
            </a:r>
          </a:p>
        </p:txBody>
      </p:sp>
      <p:sp>
        <p:nvSpPr>
          <p:cNvPr id="3" name="Slide Number Placeholder 2">
            <a:extLst>
              <a:ext uri="{FF2B5EF4-FFF2-40B4-BE49-F238E27FC236}">
                <a16:creationId xmlns:a16="http://schemas.microsoft.com/office/drawing/2014/main" id="{462E7C85-41C3-FAFE-E528-0A727CA846F3}"/>
              </a:ext>
            </a:extLst>
          </p:cNvPr>
          <p:cNvSpPr>
            <a:spLocks noGrp="1"/>
          </p:cNvSpPr>
          <p:nvPr>
            <p:ph type="sldNum" idx="12"/>
          </p:nvPr>
        </p:nvSpPr>
        <p:spPr/>
        <p:txBody>
          <a:bodyPr/>
          <a:lstStyle/>
          <a:p>
            <a:fld id="{00000000-1234-1234-1234-123412341234}" type="slidenum">
              <a:rPr lang="en" smtClean="0"/>
              <a:pPr/>
              <a:t>4</a:t>
            </a:fld>
            <a:endParaRPr lang="en"/>
          </a:p>
        </p:txBody>
      </p:sp>
    </p:spTree>
    <p:extLst>
      <p:ext uri="{BB962C8B-B14F-4D97-AF65-F5344CB8AC3E}">
        <p14:creationId xmlns:p14="http://schemas.microsoft.com/office/powerpoint/2010/main" val="2561258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3132BB-CD9F-18D4-89DA-481CF8164B1F}"/>
              </a:ext>
            </a:extLst>
          </p:cNvPr>
          <p:cNvSpPr>
            <a:spLocks noGrp="1"/>
          </p:cNvSpPr>
          <p:nvPr>
            <p:ph type="sldNum" idx="12"/>
          </p:nvPr>
        </p:nvSpPr>
        <p:spPr/>
        <p:txBody>
          <a:bodyPr/>
          <a:lstStyle/>
          <a:p>
            <a:fld id="{00000000-1234-1234-1234-123412341234}" type="slidenum">
              <a:rPr lang="en" smtClean="0"/>
              <a:pPr/>
              <a:t>5</a:t>
            </a:fld>
            <a:endParaRPr lang="en"/>
          </a:p>
        </p:txBody>
      </p:sp>
      <p:sp>
        <p:nvSpPr>
          <p:cNvPr id="3" name="Title 2">
            <a:extLst>
              <a:ext uri="{FF2B5EF4-FFF2-40B4-BE49-F238E27FC236}">
                <a16:creationId xmlns:a16="http://schemas.microsoft.com/office/drawing/2014/main" id="{47720BC2-034C-13AB-C4CF-686F1D533987}"/>
              </a:ext>
            </a:extLst>
          </p:cNvPr>
          <p:cNvSpPr>
            <a:spLocks noGrp="1"/>
          </p:cNvSpPr>
          <p:nvPr>
            <p:ph type="title"/>
          </p:nvPr>
        </p:nvSpPr>
        <p:spPr/>
        <p:txBody>
          <a:bodyPr>
            <a:noAutofit/>
          </a:bodyPr>
          <a:lstStyle/>
          <a:p>
            <a:r>
              <a:rPr lang="en-US" sz="2000">
                <a:latin typeface="Poppins"/>
                <a:cs typeface="Poppins"/>
              </a:rPr>
              <a:t>Investment Highlights</a:t>
            </a:r>
            <a:endParaRPr lang="en-AU" sz="1800"/>
          </a:p>
        </p:txBody>
      </p:sp>
      <p:sp>
        <p:nvSpPr>
          <p:cNvPr id="4" name="TextBox 3">
            <a:extLst>
              <a:ext uri="{FF2B5EF4-FFF2-40B4-BE49-F238E27FC236}">
                <a16:creationId xmlns:a16="http://schemas.microsoft.com/office/drawing/2014/main" id="{0EA2F26D-5FC8-878E-2431-CDF40D705B2C}"/>
              </a:ext>
            </a:extLst>
          </p:cNvPr>
          <p:cNvSpPr txBox="1"/>
          <p:nvPr/>
        </p:nvSpPr>
        <p:spPr>
          <a:xfrm>
            <a:off x="553315" y="4464834"/>
            <a:ext cx="8352501" cy="55399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gn="just">
              <a:buAutoNum type="arabicPeriod"/>
            </a:pPr>
            <a:r>
              <a:rPr lang="en-AU" sz="600">
                <a:ea typeface="Calibri" panose="020F0502020204030204" pitchFamily="34" charset="0"/>
                <a:cs typeface="Calibri" panose="020F0502020204030204" pitchFamily="34" charset="0"/>
              </a:rPr>
              <a:t>Prepared in accordance with JORC Code 2012 &amp; NI 43-101. </a:t>
            </a:r>
            <a:r>
              <a:rPr lang="en-US" sz="600" b="0" i="0" u="none" strike="noStrike" baseline="0">
                <a:latin typeface="Poppins-Regular"/>
              </a:rPr>
              <a:t>Metal equivalents for the Resource Estimate has been calculated at a copper price of US$8,750/t, gold price of US$2,500/oz and silver price of US$25/oz. Metallurgical recoveries have been set at 95% for copper and 85% for both gold and silver. CuEq(%) = Cu(%) + (Au(g/t) x 0.82190) + (Ag(g/t) X 0.00822). In the opinion of the Company, all elements included in the metal equivalent calculation have a reasonable potential to be sold and recovered based on current market  conditions, metallurgical test work, and the Company’s operational experience</a:t>
            </a:r>
            <a:r>
              <a:rPr lang="en-AU" sz="600">
                <a:ea typeface="Calibri" panose="020F0502020204030204" pitchFamily="34" charset="0"/>
                <a:cs typeface="Calibri" panose="020F0502020204030204" pitchFamily="34" charset="0"/>
              </a:rPr>
              <a:t>. </a:t>
            </a:r>
          </a:p>
          <a:p>
            <a:pPr marL="228600" indent="-228600" algn="just">
              <a:buAutoNum type="arabicPeriod"/>
            </a:pPr>
            <a:r>
              <a:rPr lang="en-AU" sz="600">
                <a:effectLst/>
                <a:ea typeface="Calibri" panose="020F0502020204030204" pitchFamily="34" charset="0"/>
                <a:cs typeface="Calibri" panose="020F0502020204030204" pitchFamily="34" charset="0"/>
              </a:rPr>
              <a:t>C</a:t>
            </a:r>
            <a:r>
              <a:rPr lang="en-US" sz="600">
                <a:effectLst/>
                <a:ea typeface="Calibri" panose="020F0502020204030204" pitchFamily="34" charset="0"/>
                <a:cs typeface="Calibri" panose="020F0502020204030204" pitchFamily="34" charset="0"/>
              </a:rPr>
              <a:t>ash, receivables and liquid investment position at 30 June 2025</a:t>
            </a:r>
            <a:r>
              <a:rPr lang="en-US" sz="600">
                <a:ea typeface="Calibri" panose="020F0502020204030204" pitchFamily="34" charset="0"/>
                <a:cs typeface="Calibri" panose="020F0502020204030204" pitchFamily="34" charset="0"/>
              </a:rPr>
              <a:t>,</a:t>
            </a:r>
            <a:r>
              <a:rPr lang="en-US" sz="600">
                <a:effectLst/>
                <a:ea typeface="Calibri" panose="020F0502020204030204" pitchFamily="34" charset="0"/>
                <a:cs typeface="Calibri" panose="020F0502020204030204" pitchFamily="34" charset="0"/>
              </a:rPr>
              <a:t> plus A$10 million proceeds received from the Share Purchase Plan completed on 14 July 2025</a:t>
            </a:r>
            <a:r>
              <a:rPr lang="en-US" sz="600">
                <a:ea typeface="Calibri" panose="020F0502020204030204" pitchFamily="34" charset="0"/>
                <a:cs typeface="Calibri" panose="020F0502020204030204" pitchFamily="34" charset="0"/>
              </a:rPr>
              <a:t> </a:t>
            </a:r>
            <a:r>
              <a:rPr lang="en-US" sz="600">
                <a:effectLst/>
                <a:ea typeface="Calibri" panose="020F0502020204030204" pitchFamily="34" charset="0"/>
                <a:cs typeface="Calibri" panose="020F0502020204030204" pitchFamily="34" charset="0"/>
              </a:rPr>
              <a:t>and net proceeds from the second tranche of the Institutional </a:t>
            </a:r>
            <a:r>
              <a:rPr lang="en-US" sz="600">
                <a:ea typeface="Calibri" panose="020F0502020204030204" pitchFamily="34" charset="0"/>
                <a:cs typeface="Calibri" panose="020F0502020204030204" pitchFamily="34" charset="0"/>
              </a:rPr>
              <a:t>P</a:t>
            </a:r>
            <a:r>
              <a:rPr lang="en-US" sz="600">
                <a:effectLst/>
                <a:ea typeface="Calibri" panose="020F0502020204030204" pitchFamily="34" charset="0"/>
                <a:cs typeface="Calibri" panose="020F0502020204030204" pitchFamily="34" charset="0"/>
              </a:rPr>
              <a:t>lacement of ~A$26.6 million completed on 3 September 2025 (</a:t>
            </a:r>
            <a:r>
              <a:rPr lang="en-US" sz="600" b="1">
                <a:effectLst/>
                <a:ea typeface="Calibri" panose="020F0502020204030204" pitchFamily="34" charset="0"/>
                <a:cs typeface="Calibri" panose="020F0502020204030204" pitchFamily="34" charset="0"/>
              </a:rPr>
              <a:t>T2 Placement</a:t>
            </a:r>
            <a:r>
              <a:rPr lang="en-US" sz="600">
                <a:effectLst/>
                <a:ea typeface="Calibri" panose="020F0502020204030204" pitchFamily="34" charset="0"/>
                <a:cs typeface="Calibri" panose="020F0502020204030204" pitchFamily="34" charset="0"/>
              </a:rPr>
              <a:t>)</a:t>
            </a:r>
            <a:endParaRPr lang="en-US" sz="60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2966018-F3F5-2F8D-F3A5-80770D541EA4}"/>
              </a:ext>
            </a:extLst>
          </p:cNvPr>
          <p:cNvSpPr txBox="1"/>
          <p:nvPr/>
        </p:nvSpPr>
        <p:spPr>
          <a:xfrm>
            <a:off x="230288" y="648000"/>
            <a:ext cx="8913712" cy="338554"/>
          </a:xfrm>
          <a:prstGeom prst="rect">
            <a:avLst/>
          </a:prstGeom>
          <a:noFill/>
        </p:spPr>
        <p:txBody>
          <a:bodyPr wrap="square">
            <a:spAutoFit/>
          </a:bodyPr>
          <a:lstStyle/>
          <a:p>
            <a:r>
              <a:rPr lang="en-AU" sz="1600" b="1">
                <a:solidFill>
                  <a:schemeClr val="accent1">
                    <a:lumMod val="50000"/>
                  </a:schemeClr>
                </a:solidFill>
                <a:latin typeface="Poppins"/>
                <a:cs typeface="Poppins"/>
              </a:rPr>
              <a:t>Rapid low-cost growth through the drill bit = a proven strategy for value creation </a:t>
            </a:r>
          </a:p>
        </p:txBody>
      </p:sp>
      <p:pic>
        <p:nvPicPr>
          <p:cNvPr id="6" name="Graphic 5" descr="Users with solid fill">
            <a:extLst>
              <a:ext uri="{FF2B5EF4-FFF2-40B4-BE49-F238E27FC236}">
                <a16:creationId xmlns:a16="http://schemas.microsoft.com/office/drawing/2014/main" id="{9FB10CFE-D899-266F-A4D0-4E6AC6014D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219838" y="978544"/>
            <a:ext cx="779666" cy="779666"/>
          </a:xfrm>
          <a:prstGeom prst="rect">
            <a:avLst/>
          </a:prstGeom>
        </p:spPr>
      </p:pic>
      <p:sp>
        <p:nvSpPr>
          <p:cNvPr id="7" name="TextBox 6">
            <a:extLst>
              <a:ext uri="{FF2B5EF4-FFF2-40B4-BE49-F238E27FC236}">
                <a16:creationId xmlns:a16="http://schemas.microsoft.com/office/drawing/2014/main" id="{7A205412-9879-3CC4-15C8-16FD0CBDDD19}"/>
              </a:ext>
            </a:extLst>
          </p:cNvPr>
          <p:cNvSpPr txBox="1"/>
          <p:nvPr/>
        </p:nvSpPr>
        <p:spPr>
          <a:xfrm>
            <a:off x="6123527" y="1787889"/>
            <a:ext cx="2972289" cy="369332"/>
          </a:xfrm>
          <a:prstGeom prst="rect">
            <a:avLst/>
          </a:prstGeom>
          <a:noFill/>
        </p:spPr>
        <p:txBody>
          <a:bodyPr wrap="none" rtlCol="0">
            <a:spAutoFit/>
          </a:bodyPr>
          <a:lstStyle/>
          <a:p>
            <a:r>
              <a:rPr lang="en-AU" sz="1800" b="1">
                <a:solidFill>
                  <a:schemeClr val="tx1"/>
                </a:solidFill>
                <a:latin typeface="Poppins" panose="00000500000000000000" pitchFamily="2" charset="0"/>
                <a:ea typeface="Calibri" panose="020F0502020204030204" pitchFamily="34" charset="0"/>
                <a:cs typeface="Poppins" panose="00000500000000000000" pitchFamily="2" charset="0"/>
              </a:rPr>
              <a:t>PROVEN TRACK RECORD</a:t>
            </a:r>
          </a:p>
        </p:txBody>
      </p:sp>
      <p:sp>
        <p:nvSpPr>
          <p:cNvPr id="8" name="TextBox 7">
            <a:extLst>
              <a:ext uri="{FF2B5EF4-FFF2-40B4-BE49-F238E27FC236}">
                <a16:creationId xmlns:a16="http://schemas.microsoft.com/office/drawing/2014/main" id="{CC3D1452-96F6-C460-88C8-6BB051BAF100}"/>
              </a:ext>
            </a:extLst>
          </p:cNvPr>
          <p:cNvSpPr txBox="1"/>
          <p:nvPr/>
        </p:nvSpPr>
        <p:spPr>
          <a:xfrm>
            <a:off x="6195500" y="2129749"/>
            <a:ext cx="2996941" cy="2092881"/>
          </a:xfrm>
          <a:prstGeom prst="rect">
            <a:avLst/>
          </a:prstGeom>
          <a:noFill/>
        </p:spPr>
        <p:txBody>
          <a:bodyPr wrap="square" anchor="ctr" anchorCtr="0">
            <a:spAutoFit/>
          </a:bodyPr>
          <a:lstStyle/>
          <a:p>
            <a:pPr marL="285750" indent="-285750">
              <a:spcBef>
                <a:spcPts val="600"/>
              </a:spcBef>
              <a:buClr>
                <a:srgbClr val="FFDF42"/>
              </a:buClr>
              <a:buSzPct val="130000"/>
              <a:buFont typeface="Arial" panose="020B0604020202020204" pitchFamily="34" charset="0"/>
              <a:buChar char="•"/>
            </a:pPr>
            <a:r>
              <a:rPr lang="en-US" sz="1200">
                <a:solidFill>
                  <a:schemeClr val="tx1"/>
                </a:solidFill>
                <a:latin typeface="+mn-lt"/>
                <a:ea typeface="Calibri" panose="020F0502020204030204" pitchFamily="34" charset="0"/>
                <a:cs typeface="Calibri" panose="020F0502020204030204" pitchFamily="34" charset="0"/>
              </a:rPr>
              <a:t>Management team with a </a:t>
            </a:r>
            <a:r>
              <a:rPr lang="en-US" sz="1200" b="1">
                <a:solidFill>
                  <a:schemeClr val="tx1"/>
                </a:solidFill>
                <a:latin typeface="+mn-lt"/>
                <a:ea typeface="Calibri" panose="020F0502020204030204" pitchFamily="34" charset="0"/>
                <a:cs typeface="Calibri" panose="020F0502020204030204" pitchFamily="34" charset="0"/>
              </a:rPr>
              <a:t>proven track record of creating significant value for shareholders</a:t>
            </a:r>
            <a:r>
              <a:rPr lang="en-US" sz="1200">
                <a:solidFill>
                  <a:schemeClr val="tx1"/>
                </a:solidFill>
                <a:latin typeface="+mn-lt"/>
                <a:ea typeface="Calibri" panose="020F0502020204030204" pitchFamily="34" charset="0"/>
                <a:cs typeface="Calibri" panose="020F0502020204030204" pitchFamily="34" charset="0"/>
              </a:rPr>
              <a:t> and stakeholders</a:t>
            </a:r>
          </a:p>
          <a:p>
            <a:pPr marL="285750" indent="-285750">
              <a:spcBef>
                <a:spcPts val="600"/>
              </a:spcBef>
              <a:buClr>
                <a:srgbClr val="FFDF42"/>
              </a:buClr>
              <a:buSzPct val="130000"/>
              <a:buFont typeface="Arial" panose="020B0604020202020204" pitchFamily="34" charset="0"/>
              <a:buChar char="•"/>
            </a:pPr>
            <a:r>
              <a:rPr lang="en-US" sz="1200">
                <a:solidFill>
                  <a:schemeClr val="tx1"/>
                </a:solidFill>
                <a:latin typeface="+mn-lt"/>
                <a:ea typeface="Calibri" panose="020F0502020204030204" pitchFamily="34" charset="0"/>
                <a:cs typeface="Calibri" panose="020F0502020204030204" pitchFamily="34" charset="0"/>
              </a:rPr>
              <a:t>Recent success with ASX200 Bellevue Gold from discovery to production in only 5 years</a:t>
            </a:r>
          </a:p>
          <a:p>
            <a:pPr marL="285750" indent="-285750">
              <a:spcBef>
                <a:spcPts val="600"/>
              </a:spcBef>
              <a:buClr>
                <a:srgbClr val="FFDF42"/>
              </a:buClr>
              <a:buSzPct val="130000"/>
              <a:buFont typeface="Arial" panose="020B0604020202020204" pitchFamily="34" charset="0"/>
              <a:buChar char="•"/>
            </a:pPr>
            <a:r>
              <a:rPr lang="en-US" sz="1200" b="1">
                <a:solidFill>
                  <a:schemeClr val="tx1"/>
                </a:solidFill>
                <a:latin typeface="+mn-lt"/>
                <a:ea typeface="Calibri" panose="020F0502020204030204" pitchFamily="34" charset="0"/>
                <a:cs typeface="Calibri" panose="020F0502020204030204" pitchFamily="34" charset="0"/>
              </a:rPr>
              <a:t>Well-funded </a:t>
            </a:r>
            <a:r>
              <a:rPr lang="en-US" sz="1200">
                <a:solidFill>
                  <a:schemeClr val="tx1"/>
                </a:solidFill>
                <a:latin typeface="+mn-lt"/>
                <a:ea typeface="Calibri" panose="020F0502020204030204" pitchFamily="34" charset="0"/>
                <a:cs typeface="Calibri" panose="020F0502020204030204" pitchFamily="34" charset="0"/>
              </a:rPr>
              <a:t>with </a:t>
            </a:r>
            <a:r>
              <a:rPr lang="en-US" sz="1200" i="1">
                <a:solidFill>
                  <a:schemeClr val="tx1"/>
                </a:solidFill>
                <a:latin typeface="+mn-lt"/>
                <a:ea typeface="Calibri" panose="020F0502020204030204" pitchFamily="34" charset="0"/>
                <a:cs typeface="Calibri" panose="020F0502020204030204" pitchFamily="34" charset="0"/>
              </a:rPr>
              <a:t>~</a:t>
            </a:r>
            <a:r>
              <a:rPr lang="en-US" sz="1200" b="1" i="1">
                <a:solidFill>
                  <a:schemeClr val="tx1"/>
                </a:solidFill>
                <a:latin typeface="+mn-lt"/>
                <a:ea typeface="Calibri" panose="020F0502020204030204" pitchFamily="34" charset="0"/>
                <a:cs typeface="Calibri" panose="020F0502020204030204" pitchFamily="34" charset="0"/>
              </a:rPr>
              <a:t>A$145M </a:t>
            </a:r>
            <a:r>
              <a:rPr lang="en-US" sz="1200">
                <a:solidFill>
                  <a:schemeClr val="tx1"/>
                </a:solidFill>
                <a:latin typeface="+mn-lt"/>
                <a:ea typeface="Calibri" panose="020F0502020204030204" pitchFamily="34" charset="0"/>
                <a:cs typeface="Calibri" panose="020F0502020204030204" pitchFamily="34" charset="0"/>
              </a:rPr>
              <a:t>cash, receivables and liquid investments</a:t>
            </a:r>
            <a:r>
              <a:rPr lang="en-US" sz="1200" baseline="30000">
                <a:solidFill>
                  <a:schemeClr val="tx1"/>
                </a:solidFill>
                <a:latin typeface="+mn-lt"/>
                <a:ea typeface="Calibri" panose="020F0502020204030204" pitchFamily="34" charset="0"/>
                <a:cs typeface="Calibri" panose="020F0502020204030204" pitchFamily="34" charset="0"/>
              </a:rPr>
              <a:t>2</a:t>
            </a:r>
          </a:p>
        </p:txBody>
      </p:sp>
      <p:sp>
        <p:nvSpPr>
          <p:cNvPr id="9" name="Freeform 5">
            <a:extLst>
              <a:ext uri="{FF2B5EF4-FFF2-40B4-BE49-F238E27FC236}">
                <a16:creationId xmlns:a16="http://schemas.microsoft.com/office/drawing/2014/main" id="{DDB5C9B8-6E12-D52B-A0BA-95601E7DC2A8}"/>
              </a:ext>
            </a:extLst>
          </p:cNvPr>
          <p:cNvSpPr>
            <a:spLocks noEditPoints="1"/>
          </p:cNvSpPr>
          <p:nvPr/>
        </p:nvSpPr>
        <p:spPr bwMode="auto">
          <a:xfrm>
            <a:off x="1443261" y="1078344"/>
            <a:ext cx="534288" cy="580067"/>
          </a:xfrm>
          <a:custGeom>
            <a:avLst/>
            <a:gdLst>
              <a:gd name="T0" fmla="*/ 260 w 388"/>
              <a:gd name="T1" fmla="*/ 341 h 399"/>
              <a:gd name="T2" fmla="*/ 226 w 388"/>
              <a:gd name="T3" fmla="*/ 337 h 399"/>
              <a:gd name="T4" fmla="*/ 220 w 388"/>
              <a:gd name="T5" fmla="*/ 367 h 399"/>
              <a:gd name="T6" fmla="*/ 230 w 388"/>
              <a:gd name="T7" fmla="*/ 383 h 399"/>
              <a:gd name="T8" fmla="*/ 264 w 388"/>
              <a:gd name="T9" fmla="*/ 383 h 399"/>
              <a:gd name="T10" fmla="*/ 274 w 388"/>
              <a:gd name="T11" fmla="*/ 361 h 399"/>
              <a:gd name="T12" fmla="*/ 260 w 388"/>
              <a:gd name="T13" fmla="*/ 341 h 399"/>
              <a:gd name="T14" fmla="*/ 344 w 388"/>
              <a:gd name="T15" fmla="*/ 335 h 399"/>
              <a:gd name="T16" fmla="*/ 346 w 388"/>
              <a:gd name="T17" fmla="*/ 335 h 399"/>
              <a:gd name="T18" fmla="*/ 364 w 388"/>
              <a:gd name="T19" fmla="*/ 363 h 399"/>
              <a:gd name="T20" fmla="*/ 362 w 388"/>
              <a:gd name="T21" fmla="*/ 369 h 399"/>
              <a:gd name="T22" fmla="*/ 352 w 388"/>
              <a:gd name="T23" fmla="*/ 373 h 399"/>
              <a:gd name="T24" fmla="*/ 336 w 388"/>
              <a:gd name="T25" fmla="*/ 349 h 399"/>
              <a:gd name="T26" fmla="*/ 344 w 388"/>
              <a:gd name="T27" fmla="*/ 335 h 399"/>
              <a:gd name="T28" fmla="*/ 328 w 388"/>
              <a:gd name="T29" fmla="*/ 317 h 399"/>
              <a:gd name="T30" fmla="*/ 308 w 388"/>
              <a:gd name="T31" fmla="*/ 351 h 399"/>
              <a:gd name="T32" fmla="*/ 344 w 388"/>
              <a:gd name="T33" fmla="*/ 399 h 399"/>
              <a:gd name="T34" fmla="*/ 380 w 388"/>
              <a:gd name="T35" fmla="*/ 387 h 399"/>
              <a:gd name="T36" fmla="*/ 388 w 388"/>
              <a:gd name="T37" fmla="*/ 361 h 399"/>
              <a:gd name="T38" fmla="*/ 358 w 388"/>
              <a:gd name="T39" fmla="*/ 307 h 399"/>
              <a:gd name="T40" fmla="*/ 328 w 388"/>
              <a:gd name="T41" fmla="*/ 317 h 399"/>
              <a:gd name="T42" fmla="*/ 246 w 388"/>
              <a:gd name="T43" fmla="*/ 180 h 399"/>
              <a:gd name="T44" fmla="*/ 60 w 388"/>
              <a:gd name="T45" fmla="*/ 367 h 399"/>
              <a:gd name="T46" fmla="*/ 32 w 388"/>
              <a:gd name="T47" fmla="*/ 339 h 399"/>
              <a:gd name="T48" fmla="*/ 220 w 388"/>
              <a:gd name="T49" fmla="*/ 154 h 399"/>
              <a:gd name="T50" fmla="*/ 246 w 388"/>
              <a:gd name="T51" fmla="*/ 180 h 399"/>
              <a:gd name="T52" fmla="*/ 340 w 388"/>
              <a:gd name="T53" fmla="*/ 188 h 399"/>
              <a:gd name="T54" fmla="*/ 314 w 388"/>
              <a:gd name="T55" fmla="*/ 214 h 399"/>
              <a:gd name="T56" fmla="*/ 230 w 388"/>
              <a:gd name="T57" fmla="*/ 132 h 399"/>
              <a:gd name="T58" fmla="*/ 230 w 388"/>
              <a:gd name="T59" fmla="*/ 102 h 399"/>
              <a:gd name="T60" fmla="*/ 158 w 388"/>
              <a:gd name="T61" fmla="*/ 30 h 399"/>
              <a:gd name="T62" fmla="*/ 212 w 388"/>
              <a:gd name="T63" fmla="*/ 60 h 399"/>
              <a:gd name="T64" fmla="*/ 340 w 388"/>
              <a:gd name="T65" fmla="*/ 188 h 399"/>
              <a:gd name="T66" fmla="*/ 314 w 388"/>
              <a:gd name="T67" fmla="*/ 245 h 399"/>
              <a:gd name="T68" fmla="*/ 372 w 388"/>
              <a:gd name="T69" fmla="*/ 188 h 399"/>
              <a:gd name="T70" fmla="*/ 226 w 388"/>
              <a:gd name="T71" fmla="*/ 40 h 399"/>
              <a:gd name="T72" fmla="*/ 150 w 388"/>
              <a:gd name="T73" fmla="*/ 0 h 399"/>
              <a:gd name="T74" fmla="*/ 122 w 388"/>
              <a:gd name="T75" fmla="*/ 28 h 399"/>
              <a:gd name="T76" fmla="*/ 206 w 388"/>
              <a:gd name="T77" fmla="*/ 112 h 399"/>
              <a:gd name="T78" fmla="*/ 208 w 388"/>
              <a:gd name="T79" fmla="*/ 132 h 399"/>
              <a:gd name="T80" fmla="*/ 0 w 388"/>
              <a:gd name="T81" fmla="*/ 339 h 399"/>
              <a:gd name="T82" fmla="*/ 60 w 388"/>
              <a:gd name="T83" fmla="*/ 399 h 399"/>
              <a:gd name="T84" fmla="*/ 262 w 388"/>
              <a:gd name="T85" fmla="*/ 196 h 399"/>
              <a:gd name="T86" fmla="*/ 314 w 388"/>
              <a:gd name="T87" fmla="*/ 245 h 399"/>
              <a:gd name="T88" fmla="*/ 278 w 388"/>
              <a:gd name="T89" fmla="*/ 273 h 399"/>
              <a:gd name="T90" fmla="*/ 260 w 388"/>
              <a:gd name="T91" fmla="*/ 289 h 399"/>
              <a:gd name="T92" fmla="*/ 258 w 388"/>
              <a:gd name="T93" fmla="*/ 305 h 399"/>
              <a:gd name="T94" fmla="*/ 280 w 388"/>
              <a:gd name="T95" fmla="*/ 321 h 399"/>
              <a:gd name="T96" fmla="*/ 298 w 388"/>
              <a:gd name="T97" fmla="*/ 313 h 399"/>
              <a:gd name="T98" fmla="*/ 298 w 388"/>
              <a:gd name="T99" fmla="*/ 291 h 399"/>
              <a:gd name="T100" fmla="*/ 278 w 388"/>
              <a:gd name="T101" fmla="*/ 273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99">
                <a:moveTo>
                  <a:pt x="260" y="341"/>
                </a:moveTo>
                <a:lnTo>
                  <a:pt x="226" y="337"/>
                </a:lnTo>
                <a:lnTo>
                  <a:pt x="220" y="367"/>
                </a:lnTo>
                <a:lnTo>
                  <a:pt x="230" y="383"/>
                </a:lnTo>
                <a:lnTo>
                  <a:pt x="264" y="383"/>
                </a:lnTo>
                <a:lnTo>
                  <a:pt x="274" y="361"/>
                </a:lnTo>
                <a:lnTo>
                  <a:pt x="260" y="341"/>
                </a:lnTo>
                <a:close/>
                <a:moveTo>
                  <a:pt x="344" y="335"/>
                </a:moveTo>
                <a:lnTo>
                  <a:pt x="346" y="335"/>
                </a:lnTo>
                <a:lnTo>
                  <a:pt x="364" y="363"/>
                </a:lnTo>
                <a:lnTo>
                  <a:pt x="362" y="369"/>
                </a:lnTo>
                <a:lnTo>
                  <a:pt x="352" y="373"/>
                </a:lnTo>
                <a:lnTo>
                  <a:pt x="336" y="349"/>
                </a:lnTo>
                <a:lnTo>
                  <a:pt x="344" y="335"/>
                </a:lnTo>
                <a:close/>
                <a:moveTo>
                  <a:pt x="328" y="317"/>
                </a:moveTo>
                <a:lnTo>
                  <a:pt x="308" y="351"/>
                </a:lnTo>
                <a:lnTo>
                  <a:pt x="344" y="399"/>
                </a:lnTo>
                <a:lnTo>
                  <a:pt x="380" y="387"/>
                </a:lnTo>
                <a:lnTo>
                  <a:pt x="388" y="361"/>
                </a:lnTo>
                <a:lnTo>
                  <a:pt x="358" y="307"/>
                </a:lnTo>
                <a:lnTo>
                  <a:pt x="328" y="317"/>
                </a:lnTo>
                <a:close/>
                <a:moveTo>
                  <a:pt x="246" y="180"/>
                </a:moveTo>
                <a:lnTo>
                  <a:pt x="60" y="367"/>
                </a:lnTo>
                <a:lnTo>
                  <a:pt x="32" y="339"/>
                </a:lnTo>
                <a:lnTo>
                  <a:pt x="220" y="154"/>
                </a:lnTo>
                <a:lnTo>
                  <a:pt x="246" y="180"/>
                </a:lnTo>
                <a:close/>
                <a:moveTo>
                  <a:pt x="340" y="188"/>
                </a:moveTo>
                <a:lnTo>
                  <a:pt x="314" y="214"/>
                </a:lnTo>
                <a:lnTo>
                  <a:pt x="230" y="132"/>
                </a:lnTo>
                <a:lnTo>
                  <a:pt x="230" y="102"/>
                </a:lnTo>
                <a:lnTo>
                  <a:pt x="158" y="30"/>
                </a:lnTo>
                <a:lnTo>
                  <a:pt x="212" y="60"/>
                </a:lnTo>
                <a:lnTo>
                  <a:pt x="340" y="188"/>
                </a:lnTo>
                <a:close/>
                <a:moveTo>
                  <a:pt x="314" y="245"/>
                </a:moveTo>
                <a:lnTo>
                  <a:pt x="372" y="188"/>
                </a:lnTo>
                <a:lnTo>
                  <a:pt x="226" y="40"/>
                </a:lnTo>
                <a:lnTo>
                  <a:pt x="150" y="0"/>
                </a:lnTo>
                <a:lnTo>
                  <a:pt x="122" y="28"/>
                </a:lnTo>
                <a:lnTo>
                  <a:pt x="206" y="112"/>
                </a:lnTo>
                <a:lnTo>
                  <a:pt x="208" y="132"/>
                </a:lnTo>
                <a:lnTo>
                  <a:pt x="0" y="339"/>
                </a:lnTo>
                <a:lnTo>
                  <a:pt x="60" y="399"/>
                </a:lnTo>
                <a:lnTo>
                  <a:pt x="262" y="196"/>
                </a:lnTo>
                <a:lnTo>
                  <a:pt x="314" y="245"/>
                </a:lnTo>
                <a:close/>
                <a:moveTo>
                  <a:pt x="278" y="273"/>
                </a:moveTo>
                <a:lnTo>
                  <a:pt x="260" y="289"/>
                </a:lnTo>
                <a:lnTo>
                  <a:pt x="258" y="305"/>
                </a:lnTo>
                <a:lnTo>
                  <a:pt x="280" y="321"/>
                </a:lnTo>
                <a:lnTo>
                  <a:pt x="298" y="313"/>
                </a:lnTo>
                <a:lnTo>
                  <a:pt x="298" y="291"/>
                </a:lnTo>
                <a:lnTo>
                  <a:pt x="278" y="273"/>
                </a:lnTo>
                <a:close/>
              </a:path>
            </a:pathLst>
          </a:custGeom>
          <a:solidFill>
            <a:srgbClr val="FFDF42"/>
          </a:solidFill>
          <a:ln w="5829" cap="flat">
            <a:noFill/>
            <a:prstDash val="solid"/>
            <a:miter/>
          </a:ln>
        </p:spPr>
        <p:txBody>
          <a:bodyPr vert="horz" wrap="square" lIns="91440" tIns="45720" rIns="91440" bIns="45720" numCol="1" anchor="t" anchorCtr="0" compatLnSpc="1">
            <a:prstTxWarp prst="textNoShape">
              <a:avLst/>
            </a:prstTxWarp>
          </a:bodyPr>
          <a:lstStyle/>
          <a:p>
            <a:endParaRPr lang="en-AU" sz="110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2AC51AA-BDD7-C316-AE4E-27AE962F286B}"/>
              </a:ext>
            </a:extLst>
          </p:cNvPr>
          <p:cNvSpPr txBox="1"/>
          <p:nvPr/>
        </p:nvSpPr>
        <p:spPr>
          <a:xfrm>
            <a:off x="138532" y="1787889"/>
            <a:ext cx="3143746" cy="369332"/>
          </a:xfrm>
          <a:prstGeom prst="rect">
            <a:avLst/>
          </a:prstGeom>
          <a:noFill/>
        </p:spPr>
        <p:txBody>
          <a:bodyPr wrap="square" rtlCol="0">
            <a:spAutoFit/>
          </a:bodyPr>
          <a:lstStyle/>
          <a:p>
            <a:r>
              <a:rPr lang="en-AU" sz="1800" b="1">
                <a:solidFill>
                  <a:schemeClr val="tx1"/>
                </a:solidFill>
                <a:latin typeface="Poppins" panose="00000500000000000000" pitchFamily="2" charset="0"/>
                <a:ea typeface="Calibri" panose="020F0502020204030204" pitchFamily="34" charset="0"/>
                <a:cs typeface="Poppins" panose="00000500000000000000" pitchFamily="2" charset="0"/>
              </a:rPr>
              <a:t>GREEN BAY COPPER GOLD</a:t>
            </a:r>
          </a:p>
        </p:txBody>
      </p:sp>
      <p:sp>
        <p:nvSpPr>
          <p:cNvPr id="11" name="TextBox 10">
            <a:extLst>
              <a:ext uri="{FF2B5EF4-FFF2-40B4-BE49-F238E27FC236}">
                <a16:creationId xmlns:a16="http://schemas.microsoft.com/office/drawing/2014/main" id="{CE13AA2B-BBBC-4930-9878-E6875BEE0083}"/>
              </a:ext>
            </a:extLst>
          </p:cNvPr>
          <p:cNvSpPr txBox="1"/>
          <p:nvPr/>
        </p:nvSpPr>
        <p:spPr>
          <a:xfrm>
            <a:off x="166435" y="2123333"/>
            <a:ext cx="3168435" cy="2215991"/>
          </a:xfrm>
          <a:prstGeom prst="rect">
            <a:avLst/>
          </a:prstGeom>
          <a:noFill/>
        </p:spPr>
        <p:txBody>
          <a:bodyPr wrap="square" anchor="ctr" anchorCtr="0">
            <a:spAutoFit/>
          </a:bodyPr>
          <a:lstStyle/>
          <a:p>
            <a:pPr marL="285750" indent="-285750">
              <a:spcBef>
                <a:spcPts val="600"/>
              </a:spcBef>
              <a:buClr>
                <a:srgbClr val="FFDF42"/>
              </a:buClr>
              <a:buSzPct val="130000"/>
              <a:buFont typeface="Arial" panose="020B0604020202020204" pitchFamily="34" charset="0"/>
              <a:buChar char="•"/>
            </a:pPr>
            <a:r>
              <a:rPr lang="en-US" sz="1200" b="1">
                <a:solidFill>
                  <a:schemeClr val="tx1"/>
                </a:solidFill>
                <a:latin typeface="+mn-lt"/>
                <a:ea typeface="Calibri" panose="020F0502020204030204" pitchFamily="34" charset="0"/>
                <a:cs typeface="Calibri" panose="020F0502020204030204" pitchFamily="34" charset="0"/>
              </a:rPr>
              <a:t>High </a:t>
            </a:r>
            <a:r>
              <a:rPr lang="en-AU" sz="1200" b="1">
                <a:solidFill>
                  <a:schemeClr val="tx1"/>
                </a:solidFill>
                <a:effectLst/>
                <a:latin typeface="+mn-lt"/>
                <a:ea typeface="Calibri" panose="020F0502020204030204" pitchFamily="34" charset="0"/>
                <a:cs typeface="Calibri" panose="020F0502020204030204" pitchFamily="34" charset="0"/>
              </a:rPr>
              <a:t>grade copper and gold </a:t>
            </a:r>
            <a:r>
              <a:rPr lang="en-AU" sz="1200">
                <a:solidFill>
                  <a:schemeClr val="tx1"/>
                </a:solidFill>
                <a:effectLst/>
                <a:latin typeface="+mn-lt"/>
                <a:ea typeface="Calibri" panose="020F0502020204030204" pitchFamily="34" charset="0"/>
                <a:cs typeface="Calibri" panose="020F0502020204030204" pitchFamily="34" charset="0"/>
              </a:rPr>
              <a:t>in Newfoundland Labrador, </a:t>
            </a:r>
            <a:r>
              <a:rPr lang="en-AU" sz="1200">
                <a:solidFill>
                  <a:schemeClr val="tx1"/>
                </a:solidFill>
                <a:latin typeface="+mn-lt"/>
                <a:ea typeface="Calibri" panose="020F0502020204030204" pitchFamily="34" charset="0"/>
                <a:cs typeface="Calibri" panose="020F0502020204030204" pitchFamily="34" charset="0"/>
              </a:rPr>
              <a:t>C</a:t>
            </a:r>
            <a:r>
              <a:rPr lang="en-AU" sz="1200">
                <a:solidFill>
                  <a:schemeClr val="tx1"/>
                </a:solidFill>
                <a:effectLst/>
                <a:latin typeface="+mn-lt"/>
                <a:ea typeface="Calibri" panose="020F0502020204030204" pitchFamily="34" charset="0"/>
                <a:cs typeface="Calibri" panose="020F0502020204030204" pitchFamily="34" charset="0"/>
              </a:rPr>
              <a:t>anada</a:t>
            </a:r>
            <a:endParaRPr lang="en-US" sz="1200">
              <a:solidFill>
                <a:schemeClr val="tx1"/>
              </a:solidFill>
              <a:latin typeface="+mn-lt"/>
              <a:ea typeface="Calibri" panose="020F0502020204030204" pitchFamily="34" charset="0"/>
              <a:cs typeface="Calibri" panose="020F0502020204030204" pitchFamily="34" charset="0"/>
            </a:endParaRPr>
          </a:p>
          <a:p>
            <a:pPr marL="285750" indent="-285750">
              <a:spcBef>
                <a:spcPts val="600"/>
              </a:spcBef>
              <a:buClr>
                <a:srgbClr val="FFDF42"/>
              </a:buClr>
              <a:buSzPct val="130000"/>
              <a:buFont typeface="Arial" panose="020B0604020202020204" pitchFamily="34" charset="0"/>
              <a:buChar char="•"/>
            </a:pPr>
            <a:r>
              <a:rPr lang="en-US" sz="1200">
                <a:solidFill>
                  <a:schemeClr val="tx1"/>
                </a:solidFill>
                <a:latin typeface="+mn-lt"/>
                <a:ea typeface="Calibri" panose="020F0502020204030204" pitchFamily="34" charset="0"/>
                <a:cs typeface="Calibri" panose="020F0502020204030204" pitchFamily="34" charset="0"/>
              </a:rPr>
              <a:t>Large scale, high grade and open </a:t>
            </a:r>
            <a:r>
              <a:rPr lang="en-US" sz="1200" b="1">
                <a:solidFill>
                  <a:schemeClr val="tx1"/>
                </a:solidFill>
                <a:latin typeface="+mn-lt"/>
                <a:ea typeface="Calibri" panose="020F0502020204030204" pitchFamily="34" charset="0"/>
                <a:cs typeface="Calibri" panose="020F0502020204030204" pitchFamily="34" charset="0"/>
              </a:rPr>
              <a:t>1.2Mt contained metal at 2% copper equivalent</a:t>
            </a:r>
            <a:r>
              <a:rPr lang="en-US" sz="1200" baseline="30000">
                <a:solidFill>
                  <a:schemeClr val="tx1"/>
                </a:solidFill>
                <a:latin typeface="+mn-lt"/>
                <a:ea typeface="Calibri" panose="020F0502020204030204" pitchFamily="34" charset="0"/>
                <a:cs typeface="Calibri" panose="020F0502020204030204" pitchFamily="34" charset="0"/>
              </a:rPr>
              <a:t>1</a:t>
            </a:r>
            <a:r>
              <a:rPr lang="en-US" sz="1200">
                <a:solidFill>
                  <a:schemeClr val="tx1"/>
                </a:solidFill>
                <a:latin typeface="+mn-lt"/>
                <a:ea typeface="Calibri" panose="020F0502020204030204" pitchFamily="34" charset="0"/>
                <a:cs typeface="Calibri" panose="020F0502020204030204" pitchFamily="34" charset="0"/>
              </a:rPr>
              <a:t> </a:t>
            </a:r>
            <a:r>
              <a:rPr lang="en-US" sz="900">
                <a:solidFill>
                  <a:schemeClr val="tx1"/>
                </a:solidFill>
                <a:latin typeface="+mn-lt"/>
                <a:ea typeface="Calibri" panose="020F0502020204030204" pitchFamily="34" charset="0"/>
                <a:cs typeface="Calibri" panose="020F0502020204030204" pitchFamily="34" charset="0"/>
              </a:rPr>
              <a:t>(M&amp;I of 24.4Mt for 460kt contained metal at 1.9% and Inf of 34.5Mt for 690kt contained metal at 2% copper equivalent</a:t>
            </a:r>
            <a:r>
              <a:rPr lang="en-US" sz="900" baseline="30000">
                <a:solidFill>
                  <a:schemeClr val="tx1"/>
                </a:solidFill>
                <a:latin typeface="+mn-lt"/>
                <a:ea typeface="Calibri" panose="020F0502020204030204" pitchFamily="34" charset="0"/>
                <a:cs typeface="Calibri" panose="020F0502020204030204" pitchFamily="34" charset="0"/>
              </a:rPr>
              <a:t>1</a:t>
            </a:r>
            <a:r>
              <a:rPr lang="en-US" sz="900">
                <a:solidFill>
                  <a:schemeClr val="tx1"/>
                </a:solidFill>
                <a:latin typeface="+mn-lt"/>
                <a:ea typeface="Calibri" panose="020F0502020204030204" pitchFamily="34" charset="0"/>
                <a:cs typeface="Calibri" panose="020F0502020204030204" pitchFamily="34" charset="0"/>
              </a:rPr>
              <a:t> </a:t>
            </a:r>
          </a:p>
          <a:p>
            <a:pPr marL="285750" indent="-285750">
              <a:spcBef>
                <a:spcPts val="600"/>
              </a:spcBef>
              <a:buClr>
                <a:srgbClr val="FFDF42"/>
              </a:buClr>
              <a:buSzPct val="130000"/>
              <a:buFont typeface="Arial" panose="020B0604020202020204" pitchFamily="34" charset="0"/>
              <a:buChar char="•"/>
            </a:pPr>
            <a:r>
              <a:rPr lang="en-US" sz="1200" b="1">
                <a:solidFill>
                  <a:schemeClr val="tx1"/>
                </a:solidFill>
                <a:latin typeface="+mn-lt"/>
                <a:ea typeface="Calibri" panose="020F0502020204030204" pitchFamily="34" charset="0"/>
                <a:cs typeface="Calibri" panose="020F0502020204030204" pitchFamily="34" charset="0"/>
              </a:rPr>
              <a:t>A$250M </a:t>
            </a:r>
            <a:r>
              <a:rPr lang="en-US" sz="1200">
                <a:solidFill>
                  <a:schemeClr val="tx1"/>
                </a:solidFill>
                <a:latin typeface="+mn-lt"/>
                <a:ea typeface="Calibri" panose="020F0502020204030204" pitchFamily="34" charset="0"/>
                <a:cs typeface="Calibri" panose="020F0502020204030204" pitchFamily="34" charset="0"/>
              </a:rPr>
              <a:t>of mine infrastructure</a:t>
            </a:r>
          </a:p>
          <a:p>
            <a:pPr marL="285750" indent="-285750">
              <a:spcBef>
                <a:spcPts val="600"/>
              </a:spcBef>
              <a:buClr>
                <a:srgbClr val="FFDF42"/>
              </a:buClr>
              <a:buSzPct val="130000"/>
              <a:buFont typeface="Arial" panose="020B0604020202020204" pitchFamily="34" charset="0"/>
              <a:buChar char="•"/>
            </a:pPr>
            <a:r>
              <a:rPr lang="en-US" sz="1200" b="1">
                <a:solidFill>
                  <a:schemeClr val="tx1"/>
                </a:solidFill>
                <a:latin typeface="+mn-lt"/>
                <a:ea typeface="Calibri" panose="020F0502020204030204" pitchFamily="34" charset="0"/>
                <a:cs typeface="Calibri" panose="020F0502020204030204" pitchFamily="34" charset="0"/>
              </a:rPr>
              <a:t>Significant and immediate </a:t>
            </a:r>
            <a:r>
              <a:rPr lang="en-US" sz="1200">
                <a:solidFill>
                  <a:schemeClr val="tx1"/>
                </a:solidFill>
                <a:latin typeface="+mn-lt"/>
                <a:ea typeface="Calibri" panose="020F0502020204030204" pitchFamily="34" charset="0"/>
                <a:cs typeface="Calibri" panose="020F0502020204030204" pitchFamily="34" charset="0"/>
              </a:rPr>
              <a:t>growth</a:t>
            </a:r>
            <a:r>
              <a:rPr lang="en-US" sz="1200" b="1">
                <a:solidFill>
                  <a:schemeClr val="tx1"/>
                </a:solidFill>
                <a:latin typeface="+mn-lt"/>
                <a:ea typeface="Calibri" panose="020F0502020204030204" pitchFamily="34" charset="0"/>
                <a:cs typeface="Calibri" panose="020F0502020204030204" pitchFamily="34" charset="0"/>
              </a:rPr>
              <a:t> drilling 130,000m in 2025</a:t>
            </a:r>
          </a:p>
        </p:txBody>
      </p:sp>
      <p:pic>
        <p:nvPicPr>
          <p:cNvPr id="12" name="Graphic 11" descr="Gold bars with solid fill">
            <a:extLst>
              <a:ext uri="{FF2B5EF4-FFF2-40B4-BE49-F238E27FC236}">
                <a16:creationId xmlns:a16="http://schemas.microsoft.com/office/drawing/2014/main" id="{B2E9B257-6970-3D20-BBCD-228255A05B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02168" y="1005270"/>
            <a:ext cx="726215" cy="726215"/>
          </a:xfrm>
          <a:prstGeom prst="rect">
            <a:avLst/>
          </a:prstGeom>
        </p:spPr>
      </p:pic>
      <p:sp>
        <p:nvSpPr>
          <p:cNvPr id="13" name="TextBox 12">
            <a:extLst>
              <a:ext uri="{FF2B5EF4-FFF2-40B4-BE49-F238E27FC236}">
                <a16:creationId xmlns:a16="http://schemas.microsoft.com/office/drawing/2014/main" id="{7376DC3B-7138-263C-1491-CBA495951709}"/>
              </a:ext>
            </a:extLst>
          </p:cNvPr>
          <p:cNvSpPr txBox="1"/>
          <p:nvPr/>
        </p:nvSpPr>
        <p:spPr>
          <a:xfrm>
            <a:off x="3438016" y="1787889"/>
            <a:ext cx="2454518" cy="369332"/>
          </a:xfrm>
          <a:prstGeom prst="rect">
            <a:avLst/>
          </a:prstGeom>
          <a:noFill/>
        </p:spPr>
        <p:txBody>
          <a:bodyPr wrap="none" rtlCol="0">
            <a:spAutoFit/>
          </a:bodyPr>
          <a:lstStyle/>
          <a:p>
            <a:r>
              <a:rPr lang="en-AU" sz="1800" b="1">
                <a:solidFill>
                  <a:schemeClr val="tx1"/>
                </a:solidFill>
                <a:latin typeface="Poppins" panose="00000500000000000000" pitchFamily="2" charset="0"/>
                <a:ea typeface="Calibri" panose="020F0502020204030204" pitchFamily="34" charset="0"/>
                <a:cs typeface="Poppins" panose="00000500000000000000" pitchFamily="2" charset="0"/>
              </a:rPr>
              <a:t>PICKLE CROW GOLD</a:t>
            </a:r>
          </a:p>
        </p:txBody>
      </p:sp>
      <p:sp>
        <p:nvSpPr>
          <p:cNvPr id="14" name="TextBox 13">
            <a:extLst>
              <a:ext uri="{FF2B5EF4-FFF2-40B4-BE49-F238E27FC236}">
                <a16:creationId xmlns:a16="http://schemas.microsoft.com/office/drawing/2014/main" id="{8504A73B-3450-F87F-B761-1A29455C2BAF}"/>
              </a:ext>
            </a:extLst>
          </p:cNvPr>
          <p:cNvSpPr txBox="1"/>
          <p:nvPr/>
        </p:nvSpPr>
        <p:spPr>
          <a:xfrm>
            <a:off x="3393787" y="2126541"/>
            <a:ext cx="2931388" cy="2139047"/>
          </a:xfrm>
          <a:prstGeom prst="rect">
            <a:avLst/>
          </a:prstGeom>
          <a:noFill/>
        </p:spPr>
        <p:txBody>
          <a:bodyPr wrap="square" anchor="ctr" anchorCtr="0">
            <a:spAutoFit/>
          </a:bodyPr>
          <a:lstStyle/>
          <a:p>
            <a:pPr marL="285750" indent="-285750">
              <a:spcBef>
                <a:spcPts val="600"/>
              </a:spcBef>
              <a:buClr>
                <a:srgbClr val="FFDF42"/>
              </a:buClr>
              <a:buSzPct val="130000"/>
              <a:buFont typeface="Arial" panose="020B0604020202020204" pitchFamily="34" charset="0"/>
              <a:buChar char="•"/>
            </a:pPr>
            <a:r>
              <a:rPr lang="en-US" sz="1200" b="1">
                <a:solidFill>
                  <a:schemeClr val="tx1"/>
                </a:solidFill>
                <a:latin typeface="+mn-lt"/>
                <a:ea typeface="Calibri" panose="020F0502020204030204" pitchFamily="34" charset="0"/>
                <a:cs typeface="Calibri" panose="020F0502020204030204" pitchFamily="34" charset="0"/>
              </a:rPr>
              <a:t>High grade gold</a:t>
            </a:r>
            <a:r>
              <a:rPr lang="en-US" sz="1200">
                <a:solidFill>
                  <a:schemeClr val="tx1"/>
                </a:solidFill>
                <a:latin typeface="+mn-lt"/>
                <a:ea typeface="Calibri" panose="020F0502020204030204" pitchFamily="34" charset="0"/>
                <a:cs typeface="Calibri" panose="020F0502020204030204" pitchFamily="34" charset="0"/>
              </a:rPr>
              <a:t> in Ontario, Canada</a:t>
            </a:r>
          </a:p>
          <a:p>
            <a:pPr marL="285750" indent="-285750">
              <a:spcBef>
                <a:spcPts val="600"/>
              </a:spcBef>
              <a:buClr>
                <a:srgbClr val="FFDF42"/>
              </a:buClr>
              <a:buSzPct val="130000"/>
              <a:buFont typeface="Arial" panose="020B0604020202020204" pitchFamily="34" charset="0"/>
              <a:buChar char="•"/>
            </a:pPr>
            <a:r>
              <a:rPr lang="en-US" sz="1200" b="1">
                <a:solidFill>
                  <a:schemeClr val="tx1"/>
                </a:solidFill>
                <a:latin typeface="+mn-lt"/>
                <a:ea typeface="Calibri" panose="020F0502020204030204" pitchFamily="34" charset="0"/>
                <a:cs typeface="Calibri" panose="020F0502020204030204" pitchFamily="34" charset="0"/>
              </a:rPr>
              <a:t>2.8Moz @ 7.2g/t gold</a:t>
            </a:r>
            <a:r>
              <a:rPr lang="en-US" sz="1200">
                <a:solidFill>
                  <a:schemeClr val="tx1"/>
                </a:solidFill>
                <a:latin typeface="+mn-lt"/>
                <a:ea typeface="Calibri" panose="020F0502020204030204" pitchFamily="34" charset="0"/>
                <a:cs typeface="Calibri" panose="020F0502020204030204" pitchFamily="34" charset="0"/>
              </a:rPr>
              <a:t> resource</a:t>
            </a:r>
          </a:p>
          <a:p>
            <a:pPr marL="285750" indent="-285750">
              <a:spcBef>
                <a:spcPts val="600"/>
              </a:spcBef>
              <a:buClr>
                <a:srgbClr val="FFDF42"/>
              </a:buClr>
              <a:buSzPct val="130000"/>
              <a:buFont typeface="Arial" panose="020B0604020202020204" pitchFamily="34" charset="0"/>
              <a:buChar char="•"/>
            </a:pPr>
            <a:r>
              <a:rPr lang="en-US" sz="1200">
                <a:solidFill>
                  <a:schemeClr val="tx1"/>
                </a:solidFill>
                <a:latin typeface="+mn-lt"/>
                <a:ea typeface="Calibri" panose="020F0502020204030204" pitchFamily="34" charset="0"/>
                <a:cs typeface="Calibri" panose="020F0502020204030204" pitchFamily="34" charset="0"/>
              </a:rPr>
              <a:t>Inferred resource remains </a:t>
            </a:r>
            <a:r>
              <a:rPr lang="en-US" sz="1200" b="1">
                <a:solidFill>
                  <a:schemeClr val="tx1"/>
                </a:solidFill>
                <a:latin typeface="+mn-lt"/>
                <a:ea typeface="Calibri" panose="020F0502020204030204" pitchFamily="34" charset="0"/>
                <a:cs typeface="Calibri" panose="020F0502020204030204" pitchFamily="34" charset="0"/>
              </a:rPr>
              <a:t>open</a:t>
            </a:r>
          </a:p>
          <a:p>
            <a:pPr marL="285750" indent="-285750">
              <a:spcBef>
                <a:spcPts val="600"/>
              </a:spcBef>
              <a:buClr>
                <a:srgbClr val="FFDF42"/>
              </a:buClr>
              <a:buSzPct val="130000"/>
              <a:buFont typeface="Arial" panose="020B0604020202020204" pitchFamily="34" charset="0"/>
              <a:buChar char="•"/>
            </a:pPr>
            <a:r>
              <a:rPr lang="en-US" sz="1200">
                <a:solidFill>
                  <a:schemeClr val="tx1"/>
                </a:solidFill>
                <a:latin typeface="+mn-lt"/>
                <a:ea typeface="Calibri" panose="020F0502020204030204" pitchFamily="34" charset="0"/>
                <a:cs typeface="Calibri" panose="020F0502020204030204" pitchFamily="34" charset="0"/>
              </a:rPr>
              <a:t>Significant landholding with huge </a:t>
            </a:r>
            <a:r>
              <a:rPr lang="en-US" sz="1200" b="1">
                <a:solidFill>
                  <a:schemeClr val="tx1"/>
                </a:solidFill>
                <a:latin typeface="+mn-lt"/>
                <a:ea typeface="Calibri" panose="020F0502020204030204" pitchFamily="34" charset="0"/>
                <a:cs typeface="Calibri" panose="020F0502020204030204" pitchFamily="34" charset="0"/>
              </a:rPr>
              <a:t>exploration upside</a:t>
            </a:r>
          </a:p>
          <a:p>
            <a:pPr marL="285750" indent="-285750">
              <a:spcBef>
                <a:spcPts val="600"/>
              </a:spcBef>
              <a:buClr>
                <a:srgbClr val="FFDF42"/>
              </a:buClr>
              <a:buSzPct val="130000"/>
              <a:buFont typeface="Arial" panose="020B0604020202020204" pitchFamily="34" charset="0"/>
              <a:buChar char="•"/>
            </a:pPr>
            <a:r>
              <a:rPr lang="en-US" sz="1200">
                <a:solidFill>
                  <a:schemeClr val="tx1"/>
                </a:solidFill>
                <a:latin typeface="+mn-lt"/>
                <a:ea typeface="Calibri" panose="020F0502020204030204" pitchFamily="34" charset="0"/>
                <a:cs typeface="Calibri" panose="020F0502020204030204" pitchFamily="34" charset="0"/>
              </a:rPr>
              <a:t>A major gold </a:t>
            </a:r>
            <a:r>
              <a:rPr lang="en-US" sz="1200" b="1">
                <a:solidFill>
                  <a:schemeClr val="tx1"/>
                </a:solidFill>
                <a:latin typeface="+mn-lt"/>
                <a:ea typeface="Calibri" panose="020F0502020204030204" pitchFamily="34" charset="0"/>
                <a:cs typeface="Calibri" panose="020F0502020204030204" pitchFamily="34" charset="0"/>
              </a:rPr>
              <a:t>mining district</a:t>
            </a:r>
          </a:p>
          <a:p>
            <a:pPr marL="285750" indent="-285750">
              <a:spcBef>
                <a:spcPts val="600"/>
              </a:spcBef>
              <a:buClr>
                <a:srgbClr val="FFDF42"/>
              </a:buClr>
              <a:buSzPct val="130000"/>
              <a:buFont typeface="Arial" panose="020B0604020202020204" pitchFamily="34" charset="0"/>
              <a:buChar char="•"/>
            </a:pPr>
            <a:r>
              <a:rPr lang="en-US" sz="1200">
                <a:solidFill>
                  <a:schemeClr val="tx1"/>
                </a:solidFill>
                <a:latin typeface="+mn-lt"/>
                <a:ea typeface="Calibri" panose="020F0502020204030204" pitchFamily="34" charset="0"/>
                <a:cs typeface="Calibri" panose="020F0502020204030204" pitchFamily="34" charset="0"/>
              </a:rPr>
              <a:t>A </a:t>
            </a:r>
            <a:r>
              <a:rPr lang="en-US" sz="1200" b="1">
                <a:solidFill>
                  <a:schemeClr val="tx1"/>
                </a:solidFill>
                <a:latin typeface="+mn-lt"/>
                <a:ea typeface="Calibri" panose="020F0502020204030204" pitchFamily="34" charset="0"/>
                <a:cs typeface="Calibri" panose="020F0502020204030204" pitchFamily="34" charset="0"/>
              </a:rPr>
              <a:t>value creation opportunity </a:t>
            </a:r>
            <a:r>
              <a:rPr lang="en-US" sz="1200">
                <a:solidFill>
                  <a:schemeClr val="tx1"/>
                </a:solidFill>
                <a:latin typeface="+mn-lt"/>
                <a:ea typeface="Calibri" panose="020F0502020204030204" pitchFamily="34" charset="0"/>
                <a:cs typeface="Calibri" panose="020F0502020204030204" pitchFamily="34" charset="0"/>
              </a:rPr>
              <a:t>for FireFly shareholders</a:t>
            </a:r>
            <a:r>
              <a:rPr lang="en-US" sz="1200" b="1">
                <a:solidFill>
                  <a:schemeClr val="tx1"/>
                </a:solidFill>
                <a:latin typeface="+mn-lt"/>
                <a:ea typeface="Calibri" panose="020F0502020204030204" pitchFamily="34" charset="0"/>
                <a:cs typeface="Calibri" panose="020F0502020204030204" pitchFamily="34" charset="0"/>
              </a:rPr>
              <a:t> </a:t>
            </a:r>
          </a:p>
        </p:txBody>
      </p:sp>
      <p:sp>
        <p:nvSpPr>
          <p:cNvPr id="15" name="Rectangle 14">
            <a:extLst>
              <a:ext uri="{FF2B5EF4-FFF2-40B4-BE49-F238E27FC236}">
                <a16:creationId xmlns:a16="http://schemas.microsoft.com/office/drawing/2014/main" id="{D0469B5C-DC68-63BA-BDF0-706914E811D1}"/>
              </a:ext>
            </a:extLst>
          </p:cNvPr>
          <p:cNvSpPr/>
          <p:nvPr/>
        </p:nvSpPr>
        <p:spPr>
          <a:xfrm>
            <a:off x="166435" y="1731485"/>
            <a:ext cx="3095165" cy="2685394"/>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245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p16">
            <a:extLst>
              <a:ext uri="{FF2B5EF4-FFF2-40B4-BE49-F238E27FC236}">
                <a16:creationId xmlns:a16="http://schemas.microsoft.com/office/drawing/2014/main" id="{803ACEA8-4CBC-1470-7A39-C3039128D326}"/>
              </a:ext>
            </a:extLst>
          </p:cNvPr>
          <p:cNvSpPr/>
          <p:nvPr/>
        </p:nvSpPr>
        <p:spPr>
          <a:xfrm>
            <a:off x="265428" y="187991"/>
            <a:ext cx="4212000" cy="468000"/>
          </a:xfrm>
          <a:prstGeom prst="roundRect">
            <a:avLst>
              <a:gd name="adj" fmla="val 50000"/>
            </a:avLst>
          </a:prstGeom>
          <a:solidFill>
            <a:srgbClr val="FFD50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Slide Number Placeholder 1">
            <a:extLst>
              <a:ext uri="{FF2B5EF4-FFF2-40B4-BE49-F238E27FC236}">
                <a16:creationId xmlns:a16="http://schemas.microsoft.com/office/drawing/2014/main" id="{1580C186-4C9F-D80D-C4F1-E03A47D83315}"/>
              </a:ext>
            </a:extLst>
          </p:cNvPr>
          <p:cNvSpPr>
            <a:spLocks noGrp="1"/>
          </p:cNvSpPr>
          <p:nvPr>
            <p:ph type="sldNum" idx="12"/>
          </p:nvPr>
        </p:nvSpPr>
        <p:spPr/>
        <p:txBody>
          <a:bodyPr/>
          <a:lstStyle/>
          <a:p>
            <a:fld id="{00000000-1234-1234-1234-123412341234}" type="slidenum">
              <a:rPr lang="en" smtClean="0"/>
              <a:pPr/>
              <a:t>6</a:t>
            </a:fld>
            <a:endParaRPr lang="en"/>
          </a:p>
        </p:txBody>
      </p:sp>
      <p:sp>
        <p:nvSpPr>
          <p:cNvPr id="3" name="Title 2">
            <a:extLst>
              <a:ext uri="{FF2B5EF4-FFF2-40B4-BE49-F238E27FC236}">
                <a16:creationId xmlns:a16="http://schemas.microsoft.com/office/drawing/2014/main" id="{10A251B1-40C4-1F1B-FE2C-CDCD5E4E5028}"/>
              </a:ext>
            </a:extLst>
          </p:cNvPr>
          <p:cNvSpPr>
            <a:spLocks noGrp="1"/>
          </p:cNvSpPr>
          <p:nvPr>
            <p:ph type="title"/>
          </p:nvPr>
        </p:nvSpPr>
        <p:spPr/>
        <p:txBody>
          <a:bodyPr>
            <a:noAutofit/>
          </a:bodyPr>
          <a:lstStyle/>
          <a:p>
            <a:r>
              <a:rPr lang="en-US" sz="2000">
                <a:latin typeface="Poppins"/>
                <a:cs typeface="Poppins"/>
              </a:rPr>
              <a:t>Copper – The Macro Landscape</a:t>
            </a:r>
            <a:endParaRPr lang="en-AU" sz="1800"/>
          </a:p>
        </p:txBody>
      </p:sp>
      <p:sp>
        <p:nvSpPr>
          <p:cNvPr id="5" name="Google Shape;124;p16">
            <a:extLst>
              <a:ext uri="{FF2B5EF4-FFF2-40B4-BE49-F238E27FC236}">
                <a16:creationId xmlns:a16="http://schemas.microsoft.com/office/drawing/2014/main" id="{1684FD67-A237-A30B-738C-5F8D6971936B}"/>
              </a:ext>
            </a:extLst>
          </p:cNvPr>
          <p:cNvSpPr txBox="1"/>
          <p:nvPr/>
        </p:nvSpPr>
        <p:spPr>
          <a:xfrm>
            <a:off x="230400" y="648000"/>
            <a:ext cx="8913600" cy="67707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1600" b="1">
                <a:solidFill>
                  <a:schemeClr val="accent1">
                    <a:lumMod val="50000"/>
                  </a:schemeClr>
                </a:solidFill>
                <a:latin typeface="Poppins"/>
                <a:cs typeface="Poppins"/>
                <a:sym typeface="Poppins"/>
              </a:rPr>
              <a:t>N</a:t>
            </a:r>
            <a:r>
              <a:rPr lang="en-AU" sz="1600" b="1">
                <a:solidFill>
                  <a:schemeClr val="accent1">
                    <a:lumMod val="50000"/>
                  </a:schemeClr>
                </a:solidFill>
                <a:latin typeface="Poppins"/>
                <a:cs typeface="Poppins"/>
                <a:sym typeface="Poppins"/>
              </a:rPr>
              <a:t>e</a:t>
            </a:r>
            <a:r>
              <a:rPr lang="en" sz="1600" b="1">
                <a:solidFill>
                  <a:schemeClr val="accent1">
                    <a:lumMod val="50000"/>
                  </a:schemeClr>
                </a:solidFill>
                <a:latin typeface="Poppins"/>
                <a:cs typeface="Poppins"/>
                <a:sym typeface="Poppins"/>
              </a:rPr>
              <a:t>arly twice the amount of copper mined in human history is required in the next 27 years to achieve net zero by 2050</a:t>
            </a:r>
            <a:r>
              <a:rPr lang="en" sz="1600" b="1" baseline="30000">
                <a:solidFill>
                  <a:schemeClr val="accent1">
                    <a:lumMod val="50000"/>
                  </a:schemeClr>
                </a:solidFill>
                <a:latin typeface="Poppins"/>
                <a:cs typeface="Poppins"/>
                <a:sym typeface="Poppins"/>
              </a:rPr>
              <a:t>1,2</a:t>
            </a:r>
            <a:endParaRPr sz="1600" b="1" baseline="30000">
              <a:solidFill>
                <a:schemeClr val="accent1">
                  <a:lumMod val="50000"/>
                </a:schemeClr>
              </a:solidFill>
              <a:latin typeface="Poppins"/>
              <a:cs typeface="Poppins"/>
            </a:endParaRPr>
          </a:p>
        </p:txBody>
      </p:sp>
      <p:pic>
        <p:nvPicPr>
          <p:cNvPr id="8" name="Picture 7">
            <a:extLst>
              <a:ext uri="{FF2B5EF4-FFF2-40B4-BE49-F238E27FC236}">
                <a16:creationId xmlns:a16="http://schemas.microsoft.com/office/drawing/2014/main" id="{26F85833-57AF-61EA-410B-F11CCEF0C445}"/>
              </a:ext>
            </a:extLst>
          </p:cNvPr>
          <p:cNvPicPr>
            <a:picLocks noChangeAspect="1"/>
          </p:cNvPicPr>
          <p:nvPr/>
        </p:nvPicPr>
        <p:blipFill rotWithShape="1">
          <a:blip r:embed="rId2"/>
          <a:srcRect t="26186" b="22505"/>
          <a:stretch/>
        </p:blipFill>
        <p:spPr>
          <a:xfrm>
            <a:off x="265428" y="1322877"/>
            <a:ext cx="5181616" cy="3101792"/>
          </a:xfrm>
          <a:prstGeom prst="rect">
            <a:avLst/>
          </a:prstGeom>
          <a:ln>
            <a:solidFill>
              <a:schemeClr val="tx1"/>
            </a:solidFill>
          </a:ln>
        </p:spPr>
      </p:pic>
      <p:pic>
        <p:nvPicPr>
          <p:cNvPr id="7" name="Picture 6">
            <a:extLst>
              <a:ext uri="{FF2B5EF4-FFF2-40B4-BE49-F238E27FC236}">
                <a16:creationId xmlns:a16="http://schemas.microsoft.com/office/drawing/2014/main" id="{40946C35-4AAD-28F2-B8CF-D424A647A8ED}"/>
              </a:ext>
            </a:extLst>
          </p:cNvPr>
          <p:cNvPicPr>
            <a:picLocks noChangeAspect="1"/>
          </p:cNvPicPr>
          <p:nvPr/>
        </p:nvPicPr>
        <p:blipFill>
          <a:blip r:embed="rId3"/>
          <a:stretch>
            <a:fillRect/>
          </a:stretch>
        </p:blipFill>
        <p:spPr>
          <a:xfrm>
            <a:off x="5848628" y="1290246"/>
            <a:ext cx="3066597" cy="1583527"/>
          </a:xfrm>
          <a:prstGeom prst="rect">
            <a:avLst/>
          </a:prstGeom>
          <a:ln>
            <a:solidFill>
              <a:schemeClr val="tx1"/>
            </a:solidFill>
          </a:ln>
        </p:spPr>
      </p:pic>
      <p:sp>
        <p:nvSpPr>
          <p:cNvPr id="6" name="Rectangle: Rounded Corners 5">
            <a:extLst>
              <a:ext uri="{FF2B5EF4-FFF2-40B4-BE49-F238E27FC236}">
                <a16:creationId xmlns:a16="http://schemas.microsoft.com/office/drawing/2014/main" id="{38D45598-A009-99F7-8F6C-58C4E2C473A7}"/>
              </a:ext>
            </a:extLst>
          </p:cNvPr>
          <p:cNvSpPr/>
          <p:nvPr/>
        </p:nvSpPr>
        <p:spPr>
          <a:xfrm>
            <a:off x="5785418" y="2975567"/>
            <a:ext cx="3189400" cy="203025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65100" algn="ctr">
              <a:lnSpc>
                <a:spcPct val="115000"/>
              </a:lnSpc>
              <a:spcBef>
                <a:spcPts val="300"/>
              </a:spcBef>
              <a:spcAft>
                <a:spcPts val="300"/>
              </a:spcAft>
              <a:buClr>
                <a:srgbClr val="FFD503"/>
              </a:buClr>
              <a:buSzPts val="1000"/>
            </a:pPr>
            <a:r>
              <a:rPr lang="en-US" sz="1200" b="1">
                <a:solidFill>
                  <a:srgbClr val="FFD503"/>
                </a:solidFill>
                <a:latin typeface="Poppins"/>
                <a:cs typeface="Poppins"/>
                <a:sym typeface="Poppins"/>
              </a:rPr>
              <a:t>Global Copper Mining Issues</a:t>
            </a:r>
            <a:endParaRPr lang="en-US" sz="1200" b="1">
              <a:solidFill>
                <a:schemeClr val="accent3"/>
              </a:solidFill>
              <a:latin typeface="Poppins"/>
              <a:ea typeface="Poppins"/>
              <a:cs typeface="Poppins"/>
              <a:sym typeface="Poppins"/>
            </a:endParaRPr>
          </a:p>
          <a:p>
            <a:pPr marL="457200" lvl="0" indent="-292100" algn="l" rtl="0">
              <a:lnSpc>
                <a:spcPct val="115000"/>
              </a:lnSpc>
              <a:spcBef>
                <a:spcPts val="300"/>
              </a:spcBef>
              <a:spcAft>
                <a:spcPts val="300"/>
              </a:spcAft>
              <a:buClr>
                <a:srgbClr val="FFD503"/>
              </a:buClr>
              <a:buSzPts val="1000"/>
              <a:buFont typeface="Poppins"/>
              <a:buChar char="●"/>
            </a:pPr>
            <a:r>
              <a:rPr lang="en-US" sz="1200" b="1">
                <a:solidFill>
                  <a:schemeClr val="bg1"/>
                </a:solidFill>
                <a:latin typeface="Poppins"/>
                <a:ea typeface="Poppins"/>
                <a:cs typeface="Poppins"/>
                <a:sym typeface="Poppins"/>
              </a:rPr>
              <a:t>Decreasing copper grades</a:t>
            </a:r>
          </a:p>
          <a:p>
            <a:pPr marL="457200" lvl="0" indent="-292100" algn="l" rtl="0">
              <a:lnSpc>
                <a:spcPct val="115000"/>
              </a:lnSpc>
              <a:spcBef>
                <a:spcPts val="300"/>
              </a:spcBef>
              <a:spcAft>
                <a:spcPts val="300"/>
              </a:spcAft>
              <a:buClr>
                <a:srgbClr val="FFD503"/>
              </a:buClr>
              <a:buSzPts val="1000"/>
              <a:buFont typeface="Poppins"/>
              <a:buChar char="●"/>
            </a:pPr>
            <a:r>
              <a:rPr lang="en-US" sz="1200" b="1">
                <a:solidFill>
                  <a:schemeClr val="bg1"/>
                </a:solidFill>
                <a:latin typeface="Poppins"/>
                <a:ea typeface="Poppins"/>
                <a:cs typeface="Poppins"/>
                <a:sym typeface="Poppins"/>
              </a:rPr>
              <a:t>Reduced discovery rates</a:t>
            </a:r>
          </a:p>
          <a:p>
            <a:pPr marL="457200" lvl="0" indent="-292100" algn="l" rtl="0">
              <a:lnSpc>
                <a:spcPct val="115000"/>
              </a:lnSpc>
              <a:spcBef>
                <a:spcPts val="300"/>
              </a:spcBef>
              <a:spcAft>
                <a:spcPts val="300"/>
              </a:spcAft>
              <a:buClr>
                <a:srgbClr val="FFD503"/>
              </a:buClr>
              <a:buSzPts val="1000"/>
              <a:buFont typeface="Poppins"/>
              <a:buChar char="●"/>
            </a:pPr>
            <a:r>
              <a:rPr lang="en-US" sz="1200" b="1">
                <a:solidFill>
                  <a:schemeClr val="bg1"/>
                </a:solidFill>
                <a:latin typeface="Poppins"/>
                <a:ea typeface="Poppins"/>
                <a:cs typeface="Poppins"/>
                <a:sym typeface="Poppins"/>
              </a:rPr>
              <a:t>Time and cost to production</a:t>
            </a:r>
          </a:p>
          <a:p>
            <a:pPr marL="457200" lvl="0" indent="-292100" algn="l" rtl="0">
              <a:lnSpc>
                <a:spcPct val="115000"/>
              </a:lnSpc>
              <a:spcBef>
                <a:spcPts val="300"/>
              </a:spcBef>
              <a:spcAft>
                <a:spcPts val="300"/>
              </a:spcAft>
              <a:buClr>
                <a:srgbClr val="FFD503"/>
              </a:buClr>
              <a:buSzPts val="1000"/>
              <a:buFont typeface="Poppins"/>
              <a:buChar char="●"/>
            </a:pPr>
            <a:r>
              <a:rPr lang="en-US" sz="1200" b="1">
                <a:solidFill>
                  <a:schemeClr val="bg1"/>
                </a:solidFill>
                <a:latin typeface="Poppins"/>
                <a:ea typeface="Poppins"/>
                <a:cs typeface="Poppins"/>
                <a:sym typeface="Poppins"/>
              </a:rPr>
              <a:t>Mining is getting deeper</a:t>
            </a:r>
          </a:p>
          <a:p>
            <a:pPr marL="457200" lvl="1" indent="-292100">
              <a:lnSpc>
                <a:spcPct val="115000"/>
              </a:lnSpc>
              <a:spcBef>
                <a:spcPts val="300"/>
              </a:spcBef>
              <a:spcAft>
                <a:spcPts val="300"/>
              </a:spcAft>
              <a:buClr>
                <a:srgbClr val="FFD503"/>
              </a:buClr>
              <a:buSzPts val="1000"/>
              <a:buFont typeface="Poppins"/>
              <a:buChar char="●"/>
            </a:pPr>
            <a:r>
              <a:rPr lang="en-US" sz="1200" b="1">
                <a:solidFill>
                  <a:schemeClr val="bg1"/>
                </a:solidFill>
                <a:latin typeface="Poppins"/>
                <a:ea typeface="Poppins"/>
                <a:cs typeface="Poppins"/>
                <a:sym typeface="Poppins"/>
              </a:rPr>
              <a:t>Social License becoming more challenging</a:t>
            </a:r>
            <a:r>
              <a:rPr lang="en-US">
                <a:solidFill>
                  <a:schemeClr val="accent3"/>
                </a:solidFill>
                <a:latin typeface="Poppins"/>
                <a:ea typeface="Poppins"/>
                <a:cs typeface="Poppins"/>
                <a:sym typeface="Poppins"/>
              </a:rPr>
              <a:t>	</a:t>
            </a:r>
          </a:p>
        </p:txBody>
      </p:sp>
      <p:sp>
        <p:nvSpPr>
          <p:cNvPr id="12" name="TextBox 11">
            <a:extLst>
              <a:ext uri="{FF2B5EF4-FFF2-40B4-BE49-F238E27FC236}">
                <a16:creationId xmlns:a16="http://schemas.microsoft.com/office/drawing/2014/main" id="{4FE0636B-A6E8-A4CE-5ED9-040E097A3900}"/>
              </a:ext>
            </a:extLst>
          </p:cNvPr>
          <p:cNvSpPr txBox="1"/>
          <p:nvPr/>
        </p:nvSpPr>
        <p:spPr>
          <a:xfrm>
            <a:off x="720000" y="4572000"/>
            <a:ext cx="4413363" cy="400110"/>
          </a:xfrm>
          <a:prstGeom prst="rect">
            <a:avLst/>
          </a:prstGeom>
          <a:noFill/>
        </p:spPr>
        <p:txBody>
          <a:bodyPr wrap="square">
            <a:spAutoFit/>
          </a:bodyPr>
          <a:lstStyle/>
          <a:p>
            <a:r>
              <a:rPr lang="en-AU" sz="600">
                <a:latin typeface="Poppins" panose="00000500000000000000" pitchFamily="2" charset="0"/>
                <a:ea typeface="Calibri" panose="020F0502020204030204" pitchFamily="34" charset="0"/>
                <a:cs typeface="Poppins" panose="00000500000000000000" pitchFamily="2" charset="0"/>
              </a:rPr>
              <a:t>1. Source: </a:t>
            </a:r>
            <a:r>
              <a:rPr lang="en-AU" sz="600">
                <a:latin typeface="Poppins" panose="00000500000000000000" pitchFamily="2" charset="0"/>
                <a:ea typeface="Calibri" panose="020F0502020204030204" pitchFamily="34" charset="0"/>
                <a:cs typeface="Poppins" panose="00000500000000000000" pitchFamily="2" charset="0"/>
                <a:hlinkClick r:id="rId4"/>
              </a:rPr>
              <a:t>https://energyminute.ca/infographics/the-volume-of-2050-net-zero-copper-demand/</a:t>
            </a:r>
            <a:endParaRPr lang="en-AU" sz="600">
              <a:latin typeface="Poppins" panose="00000500000000000000" pitchFamily="2" charset="0"/>
              <a:ea typeface="Calibri" panose="020F0502020204030204" pitchFamily="34" charset="0"/>
              <a:cs typeface="Poppins" panose="00000500000000000000" pitchFamily="2" charset="0"/>
            </a:endParaRPr>
          </a:p>
          <a:p>
            <a:r>
              <a:rPr lang="en-AU" sz="600">
                <a:latin typeface="Poppins" panose="00000500000000000000" pitchFamily="2" charset="0"/>
                <a:ea typeface="Calibri" panose="020F0502020204030204" pitchFamily="34" charset="0"/>
                <a:cs typeface="Poppins" panose="00000500000000000000" pitchFamily="2" charset="0"/>
              </a:rPr>
              <a:t>2. Source: modified from ‘The Future of Copper’, S&amp;P Global Report, July 2022</a:t>
            </a:r>
          </a:p>
          <a:p>
            <a:endParaRPr lang="en-AU" sz="800"/>
          </a:p>
        </p:txBody>
      </p:sp>
    </p:spTree>
    <p:extLst>
      <p:ext uri="{BB962C8B-B14F-4D97-AF65-F5344CB8AC3E}">
        <p14:creationId xmlns:p14="http://schemas.microsoft.com/office/powerpoint/2010/main" val="542588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70;p14">
            <a:extLst>
              <a:ext uri="{FF2B5EF4-FFF2-40B4-BE49-F238E27FC236}">
                <a16:creationId xmlns:a16="http://schemas.microsoft.com/office/drawing/2014/main" id="{9E78601F-FF35-1965-6BA1-D86E39FFC3E7}"/>
              </a:ext>
            </a:extLst>
          </p:cNvPr>
          <p:cNvSpPr txBox="1"/>
          <p:nvPr/>
        </p:nvSpPr>
        <p:spPr>
          <a:xfrm>
            <a:off x="6477607" y="2483546"/>
            <a:ext cx="2083862"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800" b="1" dirty="0">
                <a:solidFill>
                  <a:schemeClr val="tx1"/>
                </a:solidFill>
                <a:latin typeface="Poppins"/>
                <a:ea typeface="Calibri"/>
                <a:cs typeface="Poppins"/>
                <a:sym typeface="Poppins"/>
              </a:rPr>
              <a:t>8 Drill Rigs</a:t>
            </a:r>
            <a:endParaRPr lang="en-AU" sz="1800" b="1"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29" name="Arrow: Pentagon 28">
            <a:extLst>
              <a:ext uri="{FF2B5EF4-FFF2-40B4-BE49-F238E27FC236}">
                <a16:creationId xmlns:a16="http://schemas.microsoft.com/office/drawing/2014/main" id="{19E444C0-64BE-A88B-3BC4-EE5E5125DFA0}"/>
              </a:ext>
            </a:extLst>
          </p:cNvPr>
          <p:cNvSpPr/>
          <p:nvPr/>
        </p:nvSpPr>
        <p:spPr>
          <a:xfrm>
            <a:off x="453600" y="3210719"/>
            <a:ext cx="2136223" cy="391477"/>
          </a:xfrm>
          <a:prstGeom prst="homePlate">
            <a:avLst/>
          </a:prstGeom>
          <a:solidFill>
            <a:srgbClr val="3A3838"/>
          </a:solidFill>
          <a:ln>
            <a:solidFill>
              <a:srgbClr val="3A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8B985B5-7786-0F80-1C52-F49939CFAC48}"/>
              </a:ext>
            </a:extLst>
          </p:cNvPr>
          <p:cNvSpPr/>
          <p:nvPr/>
        </p:nvSpPr>
        <p:spPr>
          <a:xfrm>
            <a:off x="151200" y="3178566"/>
            <a:ext cx="468000" cy="468000"/>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a:ln>
            <a:solidFill>
              <a:srgbClr val="3A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Pentagon 24">
            <a:extLst>
              <a:ext uri="{FF2B5EF4-FFF2-40B4-BE49-F238E27FC236}">
                <a16:creationId xmlns:a16="http://schemas.microsoft.com/office/drawing/2014/main" id="{31A282E0-7571-8FCF-8D72-26DA0A1004AC}"/>
              </a:ext>
            </a:extLst>
          </p:cNvPr>
          <p:cNvSpPr/>
          <p:nvPr/>
        </p:nvSpPr>
        <p:spPr>
          <a:xfrm>
            <a:off x="453600" y="2575332"/>
            <a:ext cx="2136223" cy="391477"/>
          </a:xfrm>
          <a:prstGeom prst="homePlate">
            <a:avLst/>
          </a:prstGeom>
          <a:ln>
            <a:solidFill>
              <a:srgbClr val="3A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3B02F68-36BB-14A2-69B0-A2F46C4568A9}"/>
              </a:ext>
            </a:extLst>
          </p:cNvPr>
          <p:cNvSpPr/>
          <p:nvPr/>
        </p:nvSpPr>
        <p:spPr>
          <a:xfrm>
            <a:off x="149869" y="2539784"/>
            <a:ext cx="468000" cy="468000"/>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a:ln>
            <a:solidFill>
              <a:srgbClr val="3A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Pentagon 20">
            <a:extLst>
              <a:ext uri="{FF2B5EF4-FFF2-40B4-BE49-F238E27FC236}">
                <a16:creationId xmlns:a16="http://schemas.microsoft.com/office/drawing/2014/main" id="{B637C337-DA78-9D1E-A2D7-B8423D777D49}"/>
              </a:ext>
            </a:extLst>
          </p:cNvPr>
          <p:cNvSpPr/>
          <p:nvPr/>
        </p:nvSpPr>
        <p:spPr>
          <a:xfrm>
            <a:off x="453600" y="1948380"/>
            <a:ext cx="2136223" cy="391477"/>
          </a:xfrm>
          <a:prstGeom prst="homePlate">
            <a:avLst/>
          </a:prstGeom>
          <a:solidFill>
            <a:srgbClr val="3A3838"/>
          </a:solidFill>
          <a:ln>
            <a:solidFill>
              <a:srgbClr val="3A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7F623FE-D5A3-8D4F-EE3A-D8821D61BC01}"/>
              </a:ext>
            </a:extLst>
          </p:cNvPr>
          <p:cNvSpPr txBox="1"/>
          <p:nvPr/>
        </p:nvSpPr>
        <p:spPr>
          <a:xfrm>
            <a:off x="711731" y="1979851"/>
            <a:ext cx="1780130" cy="338554"/>
          </a:xfrm>
          <a:prstGeom prst="rect">
            <a:avLst/>
          </a:prstGeom>
          <a:noFill/>
        </p:spPr>
        <p:txBody>
          <a:bodyPr wrap="square" rtlCol="0">
            <a:spAutoFit/>
          </a:bodyPr>
          <a:lstStyle/>
          <a:p>
            <a:r>
              <a:rPr lang="en-AU" sz="1600" b="1">
                <a:solidFill>
                  <a:schemeClr val="bg1"/>
                </a:solidFill>
                <a:latin typeface="+mn-lt"/>
              </a:rPr>
              <a:t>Share Price</a:t>
            </a:r>
            <a:endParaRPr lang="en-US" sz="1600" b="1">
              <a:solidFill>
                <a:schemeClr val="bg1"/>
              </a:solidFill>
              <a:latin typeface="+mn-lt"/>
            </a:endParaRPr>
          </a:p>
        </p:txBody>
      </p:sp>
      <p:sp>
        <p:nvSpPr>
          <p:cNvPr id="22" name="Oval 21">
            <a:extLst>
              <a:ext uri="{FF2B5EF4-FFF2-40B4-BE49-F238E27FC236}">
                <a16:creationId xmlns:a16="http://schemas.microsoft.com/office/drawing/2014/main" id="{E3102356-3E04-E9E5-B820-1D63EF8CB96C}"/>
              </a:ext>
            </a:extLst>
          </p:cNvPr>
          <p:cNvSpPr/>
          <p:nvPr/>
        </p:nvSpPr>
        <p:spPr>
          <a:xfrm>
            <a:off x="149869" y="1915884"/>
            <a:ext cx="468000" cy="468000"/>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a:ln>
            <a:solidFill>
              <a:srgbClr val="3A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3C7C614-2C9C-7E4F-2D37-67EBC0577199}"/>
              </a:ext>
            </a:extLst>
          </p:cNvPr>
          <p:cNvSpPr>
            <a:spLocks noGrp="1"/>
          </p:cNvSpPr>
          <p:nvPr>
            <p:ph type="sldNum" idx="12"/>
          </p:nvPr>
        </p:nvSpPr>
        <p:spPr/>
        <p:txBody>
          <a:bodyPr/>
          <a:lstStyle/>
          <a:p>
            <a:fld id="{00000000-1234-1234-1234-123412341234}" type="slidenum">
              <a:rPr lang="en" smtClean="0"/>
              <a:pPr/>
              <a:t>7</a:t>
            </a:fld>
            <a:endParaRPr lang="en"/>
          </a:p>
        </p:txBody>
      </p:sp>
      <p:sp>
        <p:nvSpPr>
          <p:cNvPr id="4" name="Slide Number Placeholder 1">
            <a:extLst>
              <a:ext uri="{FF2B5EF4-FFF2-40B4-BE49-F238E27FC236}">
                <a16:creationId xmlns:a16="http://schemas.microsoft.com/office/drawing/2014/main" id="{4D0807E8-4D60-B4A0-3263-3C38E2FE32D6}"/>
              </a:ext>
            </a:extLst>
          </p:cNvPr>
          <p:cNvSpPr txBox="1">
            <a:spLocks/>
          </p:cNvSpPr>
          <p:nvPr/>
        </p:nvSpPr>
        <p:spPr>
          <a:xfrm>
            <a:off x="8532000" y="4788000"/>
            <a:ext cx="5487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900" b="0" i="0" u="none" strike="noStrike" cap="none">
                <a:solidFill>
                  <a:schemeClr val="tx1"/>
                </a:solidFill>
                <a:latin typeface="+mn-lt"/>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7</a:t>
            </a:fld>
            <a:endParaRPr lang="en"/>
          </a:p>
        </p:txBody>
      </p:sp>
      <p:sp>
        <p:nvSpPr>
          <p:cNvPr id="7" name="Google Shape;70;p14">
            <a:extLst>
              <a:ext uri="{FF2B5EF4-FFF2-40B4-BE49-F238E27FC236}">
                <a16:creationId xmlns:a16="http://schemas.microsoft.com/office/drawing/2014/main" id="{E71E7226-F111-2D7F-796B-DC1C7569E8A8}"/>
              </a:ext>
            </a:extLst>
          </p:cNvPr>
          <p:cNvSpPr txBox="1"/>
          <p:nvPr/>
        </p:nvSpPr>
        <p:spPr>
          <a:xfrm>
            <a:off x="3108032" y="1930956"/>
            <a:ext cx="12741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800" b="1">
                <a:solidFill>
                  <a:schemeClr val="tx1"/>
                </a:solidFill>
                <a:latin typeface="Poppins"/>
                <a:ea typeface="Calibri"/>
                <a:cs typeface="Poppins"/>
                <a:sym typeface="Poppins"/>
              </a:rPr>
              <a:t>A$0.37</a:t>
            </a:r>
            <a:r>
              <a:rPr lang="en-AU" sz="1000" baseline="90000">
                <a:solidFill>
                  <a:schemeClr val="tx1"/>
                </a:solidFill>
                <a:latin typeface="Poppins"/>
                <a:ea typeface="Calibri"/>
                <a:cs typeface="Poppins"/>
                <a:sym typeface="Poppins"/>
              </a:rPr>
              <a:t>3</a:t>
            </a:r>
            <a:endParaRPr lang="en-AU" sz="1000" baseline="9000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8" name="Google Shape;70;p14">
            <a:extLst>
              <a:ext uri="{FF2B5EF4-FFF2-40B4-BE49-F238E27FC236}">
                <a16:creationId xmlns:a16="http://schemas.microsoft.com/office/drawing/2014/main" id="{4838F089-A7DD-82E2-5BD0-FEEECA793A05}"/>
              </a:ext>
            </a:extLst>
          </p:cNvPr>
          <p:cNvSpPr txBox="1"/>
          <p:nvPr/>
        </p:nvSpPr>
        <p:spPr>
          <a:xfrm>
            <a:off x="6745475" y="1936037"/>
            <a:ext cx="12741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800" b="1" dirty="0">
                <a:solidFill>
                  <a:schemeClr val="tx1"/>
                </a:solidFill>
                <a:latin typeface="Poppins"/>
                <a:ea typeface="Calibri"/>
                <a:cs typeface="Poppins"/>
                <a:sym typeface="Poppins"/>
              </a:rPr>
              <a:t>A$1.20</a:t>
            </a:r>
            <a:r>
              <a:rPr lang="en-AU" sz="1000" baseline="90000" dirty="0">
                <a:solidFill>
                  <a:schemeClr val="tx1"/>
                </a:solidFill>
                <a:latin typeface="Poppins"/>
                <a:ea typeface="Calibri"/>
                <a:cs typeface="Poppins"/>
                <a:sym typeface="Poppins"/>
              </a:rPr>
              <a:t>2</a:t>
            </a:r>
            <a:endParaRPr lang="en-AU" sz="1000" baseline="90000"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9" name="Arrow: Pentagon 8">
            <a:extLst>
              <a:ext uri="{FF2B5EF4-FFF2-40B4-BE49-F238E27FC236}">
                <a16:creationId xmlns:a16="http://schemas.microsoft.com/office/drawing/2014/main" id="{A01F655A-3220-DC73-DBC4-B185AA9E31D9}"/>
              </a:ext>
            </a:extLst>
          </p:cNvPr>
          <p:cNvSpPr/>
          <p:nvPr/>
        </p:nvSpPr>
        <p:spPr>
          <a:xfrm>
            <a:off x="454555" y="1312650"/>
            <a:ext cx="2136223" cy="391477"/>
          </a:xfrm>
          <a:prstGeom prst="homePlate">
            <a:avLst/>
          </a:prstGeom>
          <a:solidFill>
            <a:srgbClr val="3A3838"/>
          </a:solidFill>
          <a:ln>
            <a:solidFill>
              <a:srgbClr val="3A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BDB43A-3269-7BBF-734E-54A1F3CF9D88}"/>
              </a:ext>
            </a:extLst>
          </p:cNvPr>
          <p:cNvSpPr/>
          <p:nvPr/>
        </p:nvSpPr>
        <p:spPr>
          <a:xfrm>
            <a:off x="150450" y="1272092"/>
            <a:ext cx="468000" cy="468000"/>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a:ln>
            <a:solidFill>
              <a:srgbClr val="3A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4DCE8C3-C2EB-F830-8680-7F2E73608E19}"/>
              </a:ext>
            </a:extLst>
          </p:cNvPr>
          <p:cNvSpPr txBox="1"/>
          <p:nvPr/>
        </p:nvSpPr>
        <p:spPr>
          <a:xfrm>
            <a:off x="712800" y="1344121"/>
            <a:ext cx="1780130" cy="338554"/>
          </a:xfrm>
          <a:prstGeom prst="rect">
            <a:avLst/>
          </a:prstGeom>
          <a:noFill/>
        </p:spPr>
        <p:txBody>
          <a:bodyPr wrap="square" rtlCol="0">
            <a:spAutoFit/>
          </a:bodyPr>
          <a:lstStyle/>
          <a:p>
            <a:r>
              <a:rPr lang="en-AU" sz="1600" b="1">
                <a:solidFill>
                  <a:schemeClr val="bg1"/>
                </a:solidFill>
                <a:latin typeface="+mn-lt"/>
              </a:rPr>
              <a:t>Market Cap</a:t>
            </a:r>
            <a:endParaRPr lang="en-US" sz="1600" b="1">
              <a:solidFill>
                <a:schemeClr val="bg1"/>
              </a:solidFill>
              <a:latin typeface="+mn-lt"/>
            </a:endParaRPr>
          </a:p>
        </p:txBody>
      </p:sp>
      <p:sp>
        <p:nvSpPr>
          <p:cNvPr id="12" name="Google Shape;70;p14">
            <a:extLst>
              <a:ext uri="{FF2B5EF4-FFF2-40B4-BE49-F238E27FC236}">
                <a16:creationId xmlns:a16="http://schemas.microsoft.com/office/drawing/2014/main" id="{8EF84A68-1611-7BF7-DBC3-3CC91C304EC5}"/>
              </a:ext>
            </a:extLst>
          </p:cNvPr>
          <p:cNvSpPr txBox="1"/>
          <p:nvPr/>
        </p:nvSpPr>
        <p:spPr>
          <a:xfrm>
            <a:off x="3022816" y="1287207"/>
            <a:ext cx="1591434"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800" b="1">
                <a:solidFill>
                  <a:schemeClr val="tx1"/>
                </a:solidFill>
                <a:latin typeface="Poppins"/>
                <a:ea typeface="Calibri"/>
                <a:cs typeface="Poppins"/>
                <a:sym typeface="Poppins"/>
              </a:rPr>
              <a:t>~A$70M</a:t>
            </a:r>
            <a:r>
              <a:rPr lang="en-AU" sz="1000" baseline="90000">
                <a:solidFill>
                  <a:schemeClr val="tx1"/>
                </a:solidFill>
                <a:latin typeface="Poppins"/>
                <a:ea typeface="Calibri"/>
                <a:cs typeface="Poppins"/>
                <a:sym typeface="Poppins"/>
              </a:rPr>
              <a:t>1</a:t>
            </a:r>
            <a:endParaRPr lang="en-AU" sz="1000" baseline="9000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13" name="Google Shape;70;p14">
            <a:extLst>
              <a:ext uri="{FF2B5EF4-FFF2-40B4-BE49-F238E27FC236}">
                <a16:creationId xmlns:a16="http://schemas.microsoft.com/office/drawing/2014/main" id="{F6A78A98-C5A7-0A4B-3DB8-D11D9A937E8E}"/>
              </a:ext>
            </a:extLst>
          </p:cNvPr>
          <p:cNvSpPr txBox="1"/>
          <p:nvPr/>
        </p:nvSpPr>
        <p:spPr>
          <a:xfrm>
            <a:off x="6530657" y="1287207"/>
            <a:ext cx="1705162"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800" b="1" dirty="0">
                <a:solidFill>
                  <a:schemeClr val="tx1"/>
                </a:solidFill>
                <a:latin typeface="Poppins"/>
                <a:ea typeface="Calibri"/>
                <a:cs typeface="Poppins"/>
                <a:sym typeface="Poppins"/>
              </a:rPr>
              <a:t>~A$819M</a:t>
            </a:r>
            <a:r>
              <a:rPr lang="en-AU" sz="1000" baseline="90000" dirty="0">
                <a:solidFill>
                  <a:schemeClr val="tx1"/>
                </a:solidFill>
                <a:latin typeface="Poppins"/>
                <a:ea typeface="Calibri"/>
                <a:cs typeface="Poppins"/>
                <a:sym typeface="Poppins"/>
              </a:rPr>
              <a:t>2</a:t>
            </a:r>
            <a:endParaRPr lang="en-AU" sz="1000" baseline="90000"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14" name="Google Shape;70;p14">
            <a:extLst>
              <a:ext uri="{FF2B5EF4-FFF2-40B4-BE49-F238E27FC236}">
                <a16:creationId xmlns:a16="http://schemas.microsoft.com/office/drawing/2014/main" id="{0A2E6555-F6BC-C672-798E-2559E78DDED4}"/>
              </a:ext>
            </a:extLst>
          </p:cNvPr>
          <p:cNvSpPr txBox="1"/>
          <p:nvPr/>
        </p:nvSpPr>
        <p:spPr>
          <a:xfrm>
            <a:off x="3240263" y="3824860"/>
            <a:ext cx="1705162"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800" b="1">
                <a:solidFill>
                  <a:schemeClr val="tx1"/>
                </a:solidFill>
                <a:latin typeface="Poppins"/>
                <a:ea typeface="Calibri"/>
                <a:cs typeface="Poppins"/>
                <a:sym typeface="Poppins"/>
              </a:rPr>
              <a:t>56km</a:t>
            </a:r>
            <a:r>
              <a:rPr lang="en-AU" sz="1800" b="1" baseline="30000">
                <a:solidFill>
                  <a:schemeClr val="tx1"/>
                </a:solidFill>
                <a:latin typeface="Poppins"/>
                <a:ea typeface="Calibri"/>
                <a:cs typeface="Poppins"/>
                <a:sym typeface="Poppins"/>
              </a:rPr>
              <a:t>2</a:t>
            </a:r>
            <a:endParaRPr lang="en-AU" sz="1800" b="1" baseline="3000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15" name="Google Shape;70;p14">
            <a:extLst>
              <a:ext uri="{FF2B5EF4-FFF2-40B4-BE49-F238E27FC236}">
                <a16:creationId xmlns:a16="http://schemas.microsoft.com/office/drawing/2014/main" id="{B006BC14-FF0C-3BB0-66A0-FB5A42A585A3}"/>
              </a:ext>
            </a:extLst>
          </p:cNvPr>
          <p:cNvSpPr txBox="1"/>
          <p:nvPr/>
        </p:nvSpPr>
        <p:spPr>
          <a:xfrm>
            <a:off x="6826838" y="3846652"/>
            <a:ext cx="1705162"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800" b="1" dirty="0">
                <a:solidFill>
                  <a:schemeClr val="tx1"/>
                </a:solidFill>
                <a:latin typeface="Poppins"/>
                <a:ea typeface="Calibri"/>
                <a:cs typeface="Poppins"/>
                <a:sym typeface="Poppins"/>
              </a:rPr>
              <a:t>346km</a:t>
            </a:r>
            <a:r>
              <a:rPr lang="en-AU" sz="1800" b="1" baseline="30000" dirty="0">
                <a:solidFill>
                  <a:schemeClr val="tx1"/>
                </a:solidFill>
                <a:latin typeface="Poppins"/>
                <a:ea typeface="Calibri"/>
                <a:cs typeface="Poppins"/>
                <a:sym typeface="Poppins"/>
              </a:rPr>
              <a:t>2</a:t>
            </a:r>
            <a:endParaRPr lang="en-AU" sz="1800" b="1" baseline="30000"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cxnSp>
        <p:nvCxnSpPr>
          <p:cNvPr id="17" name="Straight Connector 16">
            <a:extLst>
              <a:ext uri="{FF2B5EF4-FFF2-40B4-BE49-F238E27FC236}">
                <a16:creationId xmlns:a16="http://schemas.microsoft.com/office/drawing/2014/main" id="{C9E9B1EE-EB8E-BEAA-7CE5-204D666EBEE2}"/>
              </a:ext>
            </a:extLst>
          </p:cNvPr>
          <p:cNvCxnSpPr>
            <a:cxnSpLocks/>
          </p:cNvCxnSpPr>
          <p:nvPr/>
        </p:nvCxnSpPr>
        <p:spPr>
          <a:xfrm flipV="1">
            <a:off x="163543" y="2468892"/>
            <a:ext cx="842223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Arrow: Pentagon 17">
            <a:extLst>
              <a:ext uri="{FF2B5EF4-FFF2-40B4-BE49-F238E27FC236}">
                <a16:creationId xmlns:a16="http://schemas.microsoft.com/office/drawing/2014/main" id="{706FB0F5-949C-588A-FF5D-8E2362076028}"/>
              </a:ext>
            </a:extLst>
          </p:cNvPr>
          <p:cNvSpPr/>
          <p:nvPr/>
        </p:nvSpPr>
        <p:spPr>
          <a:xfrm>
            <a:off x="4795200" y="1313977"/>
            <a:ext cx="1283642" cy="391477"/>
          </a:xfrm>
          <a:prstGeom prst="homePlat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70;p14">
            <a:extLst>
              <a:ext uri="{FF2B5EF4-FFF2-40B4-BE49-F238E27FC236}">
                <a16:creationId xmlns:a16="http://schemas.microsoft.com/office/drawing/2014/main" id="{1B9D2D78-2C43-94F3-A8FA-9ADC0A92746A}"/>
              </a:ext>
            </a:extLst>
          </p:cNvPr>
          <p:cNvSpPr txBox="1"/>
          <p:nvPr/>
        </p:nvSpPr>
        <p:spPr>
          <a:xfrm>
            <a:off x="3056100" y="2474171"/>
            <a:ext cx="1613353"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800" b="1">
                <a:solidFill>
                  <a:schemeClr val="tx1"/>
                </a:solidFill>
                <a:latin typeface="Poppins"/>
                <a:ea typeface="Calibri"/>
                <a:cs typeface="Poppins"/>
                <a:sym typeface="Poppins"/>
              </a:rPr>
              <a:t>0 Drill Rigs</a:t>
            </a:r>
            <a:endParaRPr lang="en-AU" sz="1800" b="1">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27" name="TextBox 26">
            <a:extLst>
              <a:ext uri="{FF2B5EF4-FFF2-40B4-BE49-F238E27FC236}">
                <a16:creationId xmlns:a16="http://schemas.microsoft.com/office/drawing/2014/main" id="{15AF63A9-17F8-5F31-9D20-A326CE721DB2}"/>
              </a:ext>
            </a:extLst>
          </p:cNvPr>
          <p:cNvSpPr txBox="1"/>
          <p:nvPr/>
        </p:nvSpPr>
        <p:spPr>
          <a:xfrm>
            <a:off x="711731" y="2606803"/>
            <a:ext cx="1780130" cy="338554"/>
          </a:xfrm>
          <a:prstGeom prst="rect">
            <a:avLst/>
          </a:prstGeom>
          <a:noFill/>
        </p:spPr>
        <p:txBody>
          <a:bodyPr wrap="square" rtlCol="0">
            <a:spAutoFit/>
          </a:bodyPr>
          <a:lstStyle/>
          <a:p>
            <a:r>
              <a:rPr lang="en-AU" sz="1600" b="1">
                <a:solidFill>
                  <a:schemeClr val="bg1"/>
                </a:solidFill>
                <a:latin typeface="+mn-lt"/>
              </a:rPr>
              <a:t>Drilling</a:t>
            </a:r>
            <a:endParaRPr lang="en-US" sz="1600" b="1">
              <a:solidFill>
                <a:schemeClr val="bg1"/>
              </a:solidFill>
              <a:latin typeface="+mn-lt"/>
            </a:endParaRPr>
          </a:p>
        </p:txBody>
      </p:sp>
      <p:sp>
        <p:nvSpPr>
          <p:cNvPr id="31" name="TextBox 30">
            <a:extLst>
              <a:ext uri="{FF2B5EF4-FFF2-40B4-BE49-F238E27FC236}">
                <a16:creationId xmlns:a16="http://schemas.microsoft.com/office/drawing/2014/main" id="{01471753-83BF-CE00-63D3-851E7ED66DAC}"/>
              </a:ext>
            </a:extLst>
          </p:cNvPr>
          <p:cNvSpPr txBox="1"/>
          <p:nvPr/>
        </p:nvSpPr>
        <p:spPr>
          <a:xfrm>
            <a:off x="712800" y="3242190"/>
            <a:ext cx="1780130" cy="338554"/>
          </a:xfrm>
          <a:prstGeom prst="rect">
            <a:avLst/>
          </a:prstGeom>
          <a:noFill/>
        </p:spPr>
        <p:txBody>
          <a:bodyPr wrap="square" rtlCol="0">
            <a:spAutoFit/>
          </a:bodyPr>
          <a:lstStyle/>
          <a:p>
            <a:r>
              <a:rPr lang="en-AU" sz="1600" b="1">
                <a:solidFill>
                  <a:schemeClr val="bg1"/>
                </a:solidFill>
                <a:latin typeface="+mn-lt"/>
              </a:rPr>
              <a:t>Resource</a:t>
            </a:r>
            <a:endParaRPr lang="en-US" sz="1600" b="1">
              <a:solidFill>
                <a:schemeClr val="bg1"/>
              </a:solidFill>
              <a:latin typeface="+mn-lt"/>
            </a:endParaRPr>
          </a:p>
        </p:txBody>
      </p:sp>
      <p:sp>
        <p:nvSpPr>
          <p:cNvPr id="33" name="Arrow: Pentagon 32">
            <a:extLst>
              <a:ext uri="{FF2B5EF4-FFF2-40B4-BE49-F238E27FC236}">
                <a16:creationId xmlns:a16="http://schemas.microsoft.com/office/drawing/2014/main" id="{4D5CDD30-6D44-A1B7-48A8-3EE020C0B7C3}"/>
              </a:ext>
            </a:extLst>
          </p:cNvPr>
          <p:cNvSpPr/>
          <p:nvPr/>
        </p:nvSpPr>
        <p:spPr>
          <a:xfrm>
            <a:off x="453600" y="3840866"/>
            <a:ext cx="2136223" cy="391477"/>
          </a:xfrm>
          <a:prstGeom prst="homePlate">
            <a:avLst/>
          </a:prstGeom>
          <a:solidFill>
            <a:srgbClr val="3A3838"/>
          </a:solidFill>
          <a:ln>
            <a:solidFill>
              <a:srgbClr val="3A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88DFAB3-F6BD-8EE9-4776-EBA49C77A202}"/>
              </a:ext>
            </a:extLst>
          </p:cNvPr>
          <p:cNvSpPr/>
          <p:nvPr/>
        </p:nvSpPr>
        <p:spPr>
          <a:xfrm>
            <a:off x="151200" y="3818403"/>
            <a:ext cx="468000" cy="468000"/>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a:ln>
            <a:solidFill>
              <a:srgbClr val="3A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594C31F-3932-FFFD-33A9-07ECFA3783B1}"/>
              </a:ext>
            </a:extLst>
          </p:cNvPr>
          <p:cNvSpPr txBox="1"/>
          <p:nvPr/>
        </p:nvSpPr>
        <p:spPr>
          <a:xfrm>
            <a:off x="712800" y="3872337"/>
            <a:ext cx="1780130" cy="338554"/>
          </a:xfrm>
          <a:prstGeom prst="rect">
            <a:avLst/>
          </a:prstGeom>
          <a:noFill/>
        </p:spPr>
        <p:txBody>
          <a:bodyPr wrap="square" rtlCol="0">
            <a:spAutoFit/>
          </a:bodyPr>
          <a:lstStyle/>
          <a:p>
            <a:r>
              <a:rPr lang="en-AU" sz="1600" b="1">
                <a:solidFill>
                  <a:schemeClr val="bg1"/>
                </a:solidFill>
                <a:latin typeface="+mn-lt"/>
              </a:rPr>
              <a:t>Land Holding</a:t>
            </a:r>
            <a:endParaRPr lang="en-US" sz="1600" b="1">
              <a:solidFill>
                <a:schemeClr val="bg1"/>
              </a:solidFill>
              <a:latin typeface="+mn-lt"/>
            </a:endParaRPr>
          </a:p>
        </p:txBody>
      </p:sp>
      <p:sp>
        <p:nvSpPr>
          <p:cNvPr id="36" name="Arrow: Pentagon 35">
            <a:extLst>
              <a:ext uri="{FF2B5EF4-FFF2-40B4-BE49-F238E27FC236}">
                <a16:creationId xmlns:a16="http://schemas.microsoft.com/office/drawing/2014/main" id="{45A189E3-B5D0-2434-9E85-89FC55CD8231}"/>
              </a:ext>
            </a:extLst>
          </p:cNvPr>
          <p:cNvSpPr/>
          <p:nvPr/>
        </p:nvSpPr>
        <p:spPr>
          <a:xfrm>
            <a:off x="4794065" y="1946193"/>
            <a:ext cx="1283642" cy="391477"/>
          </a:xfrm>
          <a:prstGeom prst="homePlat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69393BB0-4E58-C373-D54A-1902F02CAF0F}"/>
              </a:ext>
            </a:extLst>
          </p:cNvPr>
          <p:cNvSpPr/>
          <p:nvPr/>
        </p:nvSpPr>
        <p:spPr>
          <a:xfrm>
            <a:off x="4794065" y="2583491"/>
            <a:ext cx="1283642" cy="391477"/>
          </a:xfrm>
          <a:prstGeom prst="homePlat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542264B1-5FC9-421C-1E9A-BA32611542E4}"/>
              </a:ext>
            </a:extLst>
          </p:cNvPr>
          <p:cNvSpPr/>
          <p:nvPr/>
        </p:nvSpPr>
        <p:spPr>
          <a:xfrm>
            <a:off x="4795200" y="3215744"/>
            <a:ext cx="1283642" cy="391477"/>
          </a:xfrm>
          <a:prstGeom prst="homePlat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3F72B870-2BF2-223B-5D9E-7061588F1C4F}"/>
              </a:ext>
            </a:extLst>
          </p:cNvPr>
          <p:cNvSpPr/>
          <p:nvPr/>
        </p:nvSpPr>
        <p:spPr>
          <a:xfrm>
            <a:off x="4795200" y="3842335"/>
            <a:ext cx="1283642" cy="391477"/>
          </a:xfrm>
          <a:prstGeom prst="homePlat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342CE9C6-1EAD-88E1-FCD4-EA29C141C8FD}"/>
              </a:ext>
            </a:extLst>
          </p:cNvPr>
          <p:cNvCxnSpPr>
            <a:cxnSpLocks/>
          </p:cNvCxnSpPr>
          <p:nvPr/>
        </p:nvCxnSpPr>
        <p:spPr>
          <a:xfrm flipV="1">
            <a:off x="155770" y="1833873"/>
            <a:ext cx="842223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Google Shape;70;p14">
            <a:extLst>
              <a:ext uri="{FF2B5EF4-FFF2-40B4-BE49-F238E27FC236}">
                <a16:creationId xmlns:a16="http://schemas.microsoft.com/office/drawing/2014/main" id="{B31B0C1C-2501-AD86-D927-B3596AE8360F}"/>
              </a:ext>
            </a:extLst>
          </p:cNvPr>
          <p:cNvSpPr txBox="1"/>
          <p:nvPr/>
        </p:nvSpPr>
        <p:spPr>
          <a:xfrm>
            <a:off x="2647516" y="827701"/>
            <a:ext cx="261428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2000" b="1">
                <a:solidFill>
                  <a:srgbClr val="3A3838"/>
                </a:solidFill>
                <a:latin typeface="Poppins"/>
                <a:ea typeface="Calibri"/>
                <a:cs typeface="Poppins"/>
                <a:sym typeface="Poppins"/>
              </a:rPr>
              <a:t>OCTOBER 2023</a:t>
            </a:r>
            <a:endParaRPr lang="en-AU" sz="2000" b="1">
              <a:solidFill>
                <a:srgbClr val="3A3838"/>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42" name="Google Shape;70;p14">
            <a:extLst>
              <a:ext uri="{FF2B5EF4-FFF2-40B4-BE49-F238E27FC236}">
                <a16:creationId xmlns:a16="http://schemas.microsoft.com/office/drawing/2014/main" id="{D1D7F777-4157-20C7-A4C8-7313CA9D3C6D}"/>
              </a:ext>
            </a:extLst>
          </p:cNvPr>
          <p:cNvSpPr txBox="1"/>
          <p:nvPr/>
        </p:nvSpPr>
        <p:spPr>
          <a:xfrm>
            <a:off x="6319723" y="830381"/>
            <a:ext cx="261428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2000" b="1">
                <a:solidFill>
                  <a:srgbClr val="3A3838"/>
                </a:solidFill>
                <a:latin typeface="Poppins"/>
                <a:ea typeface="Calibri"/>
                <a:cs typeface="Poppins"/>
                <a:sym typeface="Poppins"/>
              </a:rPr>
              <a:t>SEPTEMBER 2025</a:t>
            </a:r>
            <a:endParaRPr lang="en-AU" sz="2000" b="1">
              <a:solidFill>
                <a:srgbClr val="3A3838"/>
              </a:solidFill>
              <a:latin typeface="Poppins" panose="00000500000000000000" pitchFamily="2" charset="0"/>
              <a:ea typeface="Calibri" panose="020F0502020204030204" pitchFamily="34" charset="0"/>
              <a:cs typeface="Poppins" panose="00000500000000000000" pitchFamily="2" charset="0"/>
              <a:sym typeface="Poppins"/>
            </a:endParaRPr>
          </a:p>
        </p:txBody>
      </p:sp>
      <p:cxnSp>
        <p:nvCxnSpPr>
          <p:cNvPr id="43" name="Straight Connector 42">
            <a:extLst>
              <a:ext uri="{FF2B5EF4-FFF2-40B4-BE49-F238E27FC236}">
                <a16:creationId xmlns:a16="http://schemas.microsoft.com/office/drawing/2014/main" id="{9BFDBBEA-79C1-FF57-7504-4734D24354ED}"/>
              </a:ext>
            </a:extLst>
          </p:cNvPr>
          <p:cNvCxnSpPr>
            <a:cxnSpLocks/>
          </p:cNvCxnSpPr>
          <p:nvPr/>
        </p:nvCxnSpPr>
        <p:spPr>
          <a:xfrm flipV="1">
            <a:off x="155769" y="1198744"/>
            <a:ext cx="842223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8DE4C82-3A78-DB14-14B3-BFF4D60FAE2E}"/>
              </a:ext>
            </a:extLst>
          </p:cNvPr>
          <p:cNvCxnSpPr>
            <a:cxnSpLocks/>
          </p:cNvCxnSpPr>
          <p:nvPr/>
        </p:nvCxnSpPr>
        <p:spPr>
          <a:xfrm flipV="1">
            <a:off x="180686" y="3107345"/>
            <a:ext cx="842223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08F7C4A-5CDC-6872-CD77-F0E2DD43A19F}"/>
              </a:ext>
            </a:extLst>
          </p:cNvPr>
          <p:cNvCxnSpPr>
            <a:cxnSpLocks/>
          </p:cNvCxnSpPr>
          <p:nvPr/>
        </p:nvCxnSpPr>
        <p:spPr>
          <a:xfrm flipV="1">
            <a:off x="188778" y="3776384"/>
            <a:ext cx="842223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B897A36-CF29-E3F8-BEAC-8C5E9573DD17}"/>
              </a:ext>
            </a:extLst>
          </p:cNvPr>
          <p:cNvCxnSpPr>
            <a:cxnSpLocks/>
          </p:cNvCxnSpPr>
          <p:nvPr/>
        </p:nvCxnSpPr>
        <p:spPr>
          <a:xfrm flipV="1">
            <a:off x="172593" y="4374753"/>
            <a:ext cx="842223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7" name="Google Shape;70;p14">
            <a:extLst>
              <a:ext uri="{FF2B5EF4-FFF2-40B4-BE49-F238E27FC236}">
                <a16:creationId xmlns:a16="http://schemas.microsoft.com/office/drawing/2014/main" id="{EADAE736-E85C-4BC5-257C-D9F1BC17F421}"/>
              </a:ext>
            </a:extLst>
          </p:cNvPr>
          <p:cNvSpPr txBox="1"/>
          <p:nvPr/>
        </p:nvSpPr>
        <p:spPr>
          <a:xfrm>
            <a:off x="3084988" y="2733840"/>
            <a:ext cx="2027902"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a:solidFill>
                  <a:schemeClr val="tx1"/>
                </a:solidFill>
                <a:latin typeface="Poppins"/>
                <a:ea typeface="Calibri"/>
                <a:cs typeface="Poppins"/>
                <a:sym typeface="Poppins"/>
              </a:rPr>
              <a:t>202,740m </a:t>
            </a:r>
            <a:r>
              <a:rPr lang="en-AU" sz="800">
                <a:solidFill>
                  <a:schemeClr val="tx1"/>
                </a:solidFill>
                <a:latin typeface="Poppins"/>
                <a:ea typeface="Calibri"/>
                <a:cs typeface="Poppins"/>
                <a:sym typeface="Poppins"/>
              </a:rPr>
              <a:t>(historic)</a:t>
            </a:r>
            <a:endParaRPr lang="en-AU" sz="80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48" name="Google Shape;70;p14">
            <a:extLst>
              <a:ext uri="{FF2B5EF4-FFF2-40B4-BE49-F238E27FC236}">
                <a16:creationId xmlns:a16="http://schemas.microsoft.com/office/drawing/2014/main" id="{F378B708-3530-5440-5D51-22D1A27D649E}"/>
              </a:ext>
            </a:extLst>
          </p:cNvPr>
          <p:cNvSpPr txBox="1"/>
          <p:nvPr/>
        </p:nvSpPr>
        <p:spPr>
          <a:xfrm>
            <a:off x="6769919" y="2751878"/>
            <a:ext cx="1184367"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dirty="0">
                <a:solidFill>
                  <a:schemeClr val="tx1"/>
                </a:solidFill>
                <a:latin typeface="Poppins"/>
                <a:ea typeface="Calibri"/>
                <a:cs typeface="Poppins"/>
                <a:sym typeface="Poppins"/>
              </a:rPr>
              <a:t>318,510m</a:t>
            </a:r>
            <a:endParaRPr lang="en-AU"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49" name="Google Shape;70;p14">
            <a:extLst>
              <a:ext uri="{FF2B5EF4-FFF2-40B4-BE49-F238E27FC236}">
                <a16:creationId xmlns:a16="http://schemas.microsoft.com/office/drawing/2014/main" id="{413954B0-D5A2-00DA-9C81-9A617348306F}"/>
              </a:ext>
            </a:extLst>
          </p:cNvPr>
          <p:cNvSpPr txBox="1"/>
          <p:nvPr/>
        </p:nvSpPr>
        <p:spPr>
          <a:xfrm>
            <a:off x="4957418" y="1966188"/>
            <a:ext cx="1283642"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200" b="1" dirty="0">
                <a:solidFill>
                  <a:schemeClr val="tx1"/>
                </a:solidFill>
                <a:latin typeface="Poppins"/>
                <a:ea typeface="Calibri"/>
                <a:cs typeface="Poppins"/>
                <a:sym typeface="Poppins"/>
              </a:rPr>
              <a:t>+ 224%</a:t>
            </a:r>
            <a:endParaRPr lang="en-AU" sz="1200" b="1"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50" name="Google Shape;70;p14">
            <a:extLst>
              <a:ext uri="{FF2B5EF4-FFF2-40B4-BE49-F238E27FC236}">
                <a16:creationId xmlns:a16="http://schemas.microsoft.com/office/drawing/2014/main" id="{54AB1DB4-27E4-B798-1D38-E3977E40078E}"/>
              </a:ext>
            </a:extLst>
          </p:cNvPr>
          <p:cNvSpPr txBox="1"/>
          <p:nvPr/>
        </p:nvSpPr>
        <p:spPr>
          <a:xfrm>
            <a:off x="4957200" y="1336186"/>
            <a:ext cx="1283642"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200" b="1" dirty="0">
                <a:solidFill>
                  <a:schemeClr val="tx1"/>
                </a:solidFill>
                <a:latin typeface="Poppins"/>
                <a:ea typeface="Calibri"/>
                <a:cs typeface="Poppins"/>
                <a:sym typeface="Poppins"/>
              </a:rPr>
              <a:t>+ 1,070%</a:t>
            </a:r>
            <a:endParaRPr lang="en-AU" sz="1200" b="1"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51" name="Google Shape;70;p14">
            <a:extLst>
              <a:ext uri="{FF2B5EF4-FFF2-40B4-BE49-F238E27FC236}">
                <a16:creationId xmlns:a16="http://schemas.microsoft.com/office/drawing/2014/main" id="{0699D51C-BC2C-273C-353A-7974515C0ACF}"/>
              </a:ext>
            </a:extLst>
          </p:cNvPr>
          <p:cNvSpPr txBox="1"/>
          <p:nvPr/>
        </p:nvSpPr>
        <p:spPr>
          <a:xfrm>
            <a:off x="4957418" y="2612040"/>
            <a:ext cx="1283642"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200" b="1" dirty="0">
                <a:solidFill>
                  <a:schemeClr val="tx1"/>
                </a:solidFill>
                <a:latin typeface="Poppins"/>
                <a:ea typeface="Calibri"/>
                <a:cs typeface="Poppins"/>
                <a:sym typeface="Poppins"/>
              </a:rPr>
              <a:t>+ 57%</a:t>
            </a:r>
            <a:endParaRPr lang="en-AU" sz="1200" b="1"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52" name="Google Shape;70;p14">
            <a:extLst>
              <a:ext uri="{FF2B5EF4-FFF2-40B4-BE49-F238E27FC236}">
                <a16:creationId xmlns:a16="http://schemas.microsoft.com/office/drawing/2014/main" id="{2F5CC6C6-1D41-6A3F-7881-60D1A9C911EA}"/>
              </a:ext>
            </a:extLst>
          </p:cNvPr>
          <p:cNvSpPr txBox="1"/>
          <p:nvPr/>
        </p:nvSpPr>
        <p:spPr>
          <a:xfrm>
            <a:off x="4957200" y="3223304"/>
            <a:ext cx="1283642"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200" b="1" dirty="0">
                <a:solidFill>
                  <a:schemeClr val="tx1"/>
                </a:solidFill>
                <a:latin typeface="Poppins"/>
                <a:ea typeface="Calibri"/>
                <a:cs typeface="Poppins"/>
                <a:sym typeface="Poppins"/>
              </a:rPr>
              <a:t>+ 51%</a:t>
            </a:r>
            <a:endParaRPr lang="en-AU" sz="1200" b="1"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53" name="Google Shape;70;p14">
            <a:extLst>
              <a:ext uri="{FF2B5EF4-FFF2-40B4-BE49-F238E27FC236}">
                <a16:creationId xmlns:a16="http://schemas.microsoft.com/office/drawing/2014/main" id="{CD229E71-F7DD-FFB7-6557-F08DEFBAEA2E}"/>
              </a:ext>
            </a:extLst>
          </p:cNvPr>
          <p:cNvSpPr txBox="1"/>
          <p:nvPr/>
        </p:nvSpPr>
        <p:spPr>
          <a:xfrm>
            <a:off x="4957200" y="3852311"/>
            <a:ext cx="1283642"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200" b="1" dirty="0">
                <a:solidFill>
                  <a:schemeClr val="tx1"/>
                </a:solidFill>
                <a:latin typeface="Poppins"/>
                <a:ea typeface="Calibri"/>
                <a:cs typeface="Poppins"/>
                <a:sym typeface="Poppins"/>
              </a:rPr>
              <a:t>+ 518%</a:t>
            </a:r>
            <a:endParaRPr lang="en-AU" sz="1200" b="1" baseline="30000"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pic>
        <p:nvPicPr>
          <p:cNvPr id="57" name="Graphic 56" descr="Cube outline">
            <a:extLst>
              <a:ext uri="{FF2B5EF4-FFF2-40B4-BE49-F238E27FC236}">
                <a16:creationId xmlns:a16="http://schemas.microsoft.com/office/drawing/2014/main" id="{11D2D7E6-2703-55B1-32A8-E438DA8C72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568" y="3224849"/>
            <a:ext cx="396000" cy="396000"/>
          </a:xfrm>
          <a:prstGeom prst="rect">
            <a:avLst/>
          </a:prstGeom>
        </p:spPr>
      </p:pic>
      <p:pic>
        <p:nvPicPr>
          <p:cNvPr id="58" name="Graphic 57" descr="Topography Map outline">
            <a:extLst>
              <a:ext uri="{FF2B5EF4-FFF2-40B4-BE49-F238E27FC236}">
                <a16:creationId xmlns:a16="http://schemas.microsoft.com/office/drawing/2014/main" id="{79572B76-F745-6FB1-B715-30415FEBCD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0000" y="3862231"/>
            <a:ext cx="396000" cy="396000"/>
          </a:xfrm>
          <a:prstGeom prst="rect">
            <a:avLst/>
          </a:prstGeom>
        </p:spPr>
      </p:pic>
      <p:pic>
        <p:nvPicPr>
          <p:cNvPr id="59" name="Graphic 58" descr="Dollar outline">
            <a:extLst>
              <a:ext uri="{FF2B5EF4-FFF2-40B4-BE49-F238E27FC236}">
                <a16:creationId xmlns:a16="http://schemas.microsoft.com/office/drawing/2014/main" id="{9F94C936-622C-9B8F-65D9-232BDDF571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6702" y="1305773"/>
            <a:ext cx="396000" cy="396000"/>
          </a:xfrm>
          <a:prstGeom prst="rect">
            <a:avLst/>
          </a:prstGeom>
        </p:spPr>
      </p:pic>
      <p:pic>
        <p:nvPicPr>
          <p:cNvPr id="60" name="Graphic 59" descr="Coins outline">
            <a:extLst>
              <a:ext uri="{FF2B5EF4-FFF2-40B4-BE49-F238E27FC236}">
                <a16:creationId xmlns:a16="http://schemas.microsoft.com/office/drawing/2014/main" id="{6725B5F8-5BDD-F634-C2FF-BFDBC533A8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4399" y="1960807"/>
            <a:ext cx="396000" cy="396000"/>
          </a:xfrm>
          <a:prstGeom prst="rect">
            <a:avLst/>
          </a:prstGeom>
        </p:spPr>
      </p:pic>
      <p:pic>
        <p:nvPicPr>
          <p:cNvPr id="61" name="Graphic 60" descr="Scanner outline">
            <a:extLst>
              <a:ext uri="{FF2B5EF4-FFF2-40B4-BE49-F238E27FC236}">
                <a16:creationId xmlns:a16="http://schemas.microsoft.com/office/drawing/2014/main" id="{267AE10A-9DFB-4346-07C3-F4AB0E504F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1431" y="2573097"/>
            <a:ext cx="396000" cy="396000"/>
          </a:xfrm>
          <a:prstGeom prst="rect">
            <a:avLst/>
          </a:prstGeom>
        </p:spPr>
      </p:pic>
      <p:sp>
        <p:nvSpPr>
          <p:cNvPr id="67" name="Google Shape;70;p14">
            <a:extLst>
              <a:ext uri="{FF2B5EF4-FFF2-40B4-BE49-F238E27FC236}">
                <a16:creationId xmlns:a16="http://schemas.microsoft.com/office/drawing/2014/main" id="{C7483AC0-B82F-9514-FFA8-C970796A6750}"/>
              </a:ext>
            </a:extLst>
          </p:cNvPr>
          <p:cNvSpPr txBox="1"/>
          <p:nvPr/>
        </p:nvSpPr>
        <p:spPr>
          <a:xfrm>
            <a:off x="6395254" y="4114198"/>
            <a:ext cx="2411096"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900" dirty="0">
                <a:solidFill>
                  <a:schemeClr val="tx1"/>
                </a:solidFill>
                <a:latin typeface="Poppins"/>
                <a:ea typeface="Calibri"/>
                <a:cs typeface="Poppins"/>
                <a:sym typeface="Poppins"/>
              </a:rPr>
              <a:t>Exceptional Discovery Potential</a:t>
            </a:r>
            <a:endParaRPr lang="en-AU" sz="900"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69" name="TextBox 68">
            <a:extLst>
              <a:ext uri="{FF2B5EF4-FFF2-40B4-BE49-F238E27FC236}">
                <a16:creationId xmlns:a16="http://schemas.microsoft.com/office/drawing/2014/main" id="{2B9F9825-4119-AE26-2840-C79F32249BCB}"/>
              </a:ext>
            </a:extLst>
          </p:cNvPr>
          <p:cNvSpPr txBox="1"/>
          <p:nvPr/>
        </p:nvSpPr>
        <p:spPr>
          <a:xfrm>
            <a:off x="223144" y="616803"/>
            <a:ext cx="8913712" cy="338554"/>
          </a:xfrm>
          <a:prstGeom prst="rect">
            <a:avLst/>
          </a:prstGeom>
          <a:noFill/>
        </p:spPr>
        <p:txBody>
          <a:bodyPr wrap="square">
            <a:spAutoFit/>
          </a:bodyPr>
          <a:lstStyle/>
          <a:p>
            <a:r>
              <a:rPr lang="en-AU" sz="1600" b="1">
                <a:solidFill>
                  <a:schemeClr val="accent1">
                    <a:lumMod val="50000"/>
                  </a:schemeClr>
                </a:solidFill>
                <a:latin typeface="Poppins"/>
                <a:cs typeface="Poppins"/>
              </a:rPr>
              <a:t>Rapid low-cost growth through the drill bit = a proven strategy for value creation </a:t>
            </a:r>
          </a:p>
        </p:txBody>
      </p:sp>
      <p:sp>
        <p:nvSpPr>
          <p:cNvPr id="70" name="Title 2">
            <a:extLst>
              <a:ext uri="{FF2B5EF4-FFF2-40B4-BE49-F238E27FC236}">
                <a16:creationId xmlns:a16="http://schemas.microsoft.com/office/drawing/2014/main" id="{F6B2BA6C-E4FD-AE40-9AD9-76476D0445A0}"/>
              </a:ext>
            </a:extLst>
          </p:cNvPr>
          <p:cNvSpPr>
            <a:spLocks noGrp="1"/>
          </p:cNvSpPr>
          <p:nvPr>
            <p:ph type="title"/>
          </p:nvPr>
        </p:nvSpPr>
        <p:spPr>
          <a:xfrm>
            <a:off x="230288" y="179449"/>
            <a:ext cx="8520600" cy="499733"/>
          </a:xfrm>
        </p:spPr>
        <p:txBody>
          <a:bodyPr>
            <a:normAutofit fontScale="90000"/>
          </a:bodyPr>
          <a:lstStyle/>
          <a:p>
            <a:r>
              <a:rPr lang="en-AU"/>
              <a:t>Outstanding transformation in less than two years</a:t>
            </a:r>
          </a:p>
        </p:txBody>
      </p:sp>
      <p:sp>
        <p:nvSpPr>
          <p:cNvPr id="78" name="TextBox 77">
            <a:extLst>
              <a:ext uri="{FF2B5EF4-FFF2-40B4-BE49-F238E27FC236}">
                <a16:creationId xmlns:a16="http://schemas.microsoft.com/office/drawing/2014/main" id="{BF7EEA43-4B42-88D8-135B-812615B47086}"/>
              </a:ext>
            </a:extLst>
          </p:cNvPr>
          <p:cNvSpPr txBox="1"/>
          <p:nvPr/>
        </p:nvSpPr>
        <p:spPr>
          <a:xfrm>
            <a:off x="720000" y="4362858"/>
            <a:ext cx="7920000"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1" dirty="0">
                <a:ea typeface="Calibri" panose="020F0502020204030204" pitchFamily="34" charset="0"/>
                <a:cs typeface="Calibri" panose="020F0502020204030204" pitchFamily="34" charset="0"/>
                <a:sym typeface="Poppins"/>
              </a:rPr>
              <a:t>1. </a:t>
            </a:r>
            <a:r>
              <a:rPr lang="en-US" sz="600" dirty="0">
                <a:ea typeface="Calibri" panose="020F0502020204030204" pitchFamily="34" charset="0"/>
                <a:cs typeface="Calibri" panose="020F0502020204030204" pitchFamily="34" charset="0"/>
                <a:sym typeface="Poppins"/>
              </a:rPr>
              <a:t>As at 31 August 2023  </a:t>
            </a:r>
            <a:r>
              <a:rPr lang="en-US" sz="600" b="1" dirty="0">
                <a:ea typeface="Calibri" panose="020F0502020204030204" pitchFamily="34" charset="0"/>
                <a:cs typeface="Calibri" panose="020F0502020204030204" pitchFamily="34" charset="0"/>
                <a:sym typeface="Poppins"/>
              </a:rPr>
              <a:t>2.</a:t>
            </a:r>
            <a:r>
              <a:rPr lang="en-US" sz="600" dirty="0">
                <a:ea typeface="Calibri" panose="020F0502020204030204" pitchFamily="34" charset="0"/>
                <a:cs typeface="Calibri" panose="020F0502020204030204" pitchFamily="34" charset="0"/>
                <a:sym typeface="Poppins"/>
              </a:rPr>
              <a:t> As at 3 September 2025 </a:t>
            </a:r>
            <a:r>
              <a:rPr lang="en-US" sz="600" b="1" dirty="0">
                <a:ea typeface="Calibri" panose="020F0502020204030204" pitchFamily="34" charset="0"/>
                <a:cs typeface="Calibri" panose="020F0502020204030204" pitchFamily="34" charset="0"/>
                <a:sym typeface="Poppins"/>
              </a:rPr>
              <a:t>3.</a:t>
            </a:r>
            <a:r>
              <a:rPr lang="en-US" sz="600" dirty="0">
                <a:ea typeface="Calibri" panose="020F0502020204030204" pitchFamily="34" charset="0"/>
                <a:cs typeface="Calibri" panose="020F0502020204030204" pitchFamily="34" charset="0"/>
                <a:sym typeface="Poppins"/>
              </a:rPr>
              <a:t> Capital raise share price to acquire the Green Bay Project, after adjusting for a 15:1 consolidation in December 2023.  Refer to ASX announcement dated 31 August 2023  </a:t>
            </a:r>
            <a:r>
              <a:rPr lang="en-US" sz="600" b="1" dirty="0">
                <a:ea typeface="Calibri" panose="020F0502020204030204" pitchFamily="34" charset="0"/>
                <a:cs typeface="Calibri" panose="020F0502020204030204" pitchFamily="34" charset="0"/>
                <a:sym typeface="Poppins"/>
              </a:rPr>
              <a:t>4. </a:t>
            </a:r>
            <a:r>
              <a:rPr lang="en-US" sz="600" dirty="0">
                <a:ea typeface="Calibri" panose="020F0502020204030204" pitchFamily="34" charset="0"/>
                <a:cs typeface="Calibri" panose="020F0502020204030204" pitchFamily="34" charset="0"/>
                <a:sym typeface="Poppins"/>
              </a:rPr>
              <a:t>Prepared in accordance with Canadian National Instrument 43-101.  This is a foreign estimate and has not been reported in accordance with JORC 2012. A competent person has not done sufficient work to classify as a mineral resource in accordance with JORC 2012 and it is uncertain that following further evaluation and exploration work that the foreign estimate will be able to be reported as a mineral resource under the JORC Code 2012. See the Company’s ASX Announcement dated 31 August 2023 for further information regarding this foreign estimate. </a:t>
            </a:r>
            <a:r>
              <a:rPr lang="en-US" sz="600" b="1" dirty="0">
                <a:ea typeface="Calibri" panose="020F0502020204030204" pitchFamily="34" charset="0"/>
                <a:cs typeface="Calibri" panose="020F0502020204030204" pitchFamily="34" charset="0"/>
                <a:sym typeface="Poppins"/>
              </a:rPr>
              <a:t>5. </a:t>
            </a:r>
            <a:r>
              <a:rPr lang="en-US" sz="600" dirty="0">
                <a:ea typeface="Calibri" panose="020F0502020204030204" pitchFamily="34" charset="0"/>
                <a:cs typeface="Calibri" panose="020F0502020204030204" pitchFamily="34" charset="0"/>
              </a:rPr>
              <a:t>Metal equivalents calculated using a copper price of US$8,295/t, gold price of US$1,912/oz and a silver price of US$22.59/oz. Individual grades for the metals are set out ASX announcement dated 31 August 2023.  Copper equivalent was calculated based on the formula CuEq(%) = Cu(%) + (0.74112 x Au(g/t)) + (0.00876 x Ag(g/t)). No metallurgical recovery factors have been applied to the in-situ resource.  It is the Company’s view that all elements in the copper equivalent calculation have a reasonable potential to be recovered and sold.</a:t>
            </a:r>
            <a:r>
              <a:rPr lang="en-US" sz="600" dirty="0">
                <a:ea typeface="Calibri" panose="020F0502020204030204" pitchFamily="34" charset="0"/>
                <a:cs typeface="Calibri" panose="020F0502020204030204" pitchFamily="34" charset="0"/>
                <a:sym typeface="Poppins"/>
              </a:rPr>
              <a:t> </a:t>
            </a:r>
            <a:r>
              <a:rPr lang="en-US" sz="600" b="1" dirty="0">
                <a:ea typeface="Calibri" panose="020F0502020204030204" pitchFamily="34" charset="0"/>
                <a:cs typeface="Calibri" panose="020F0502020204030204" pitchFamily="34" charset="0"/>
                <a:sym typeface="Poppins"/>
              </a:rPr>
              <a:t>6.</a:t>
            </a:r>
            <a:r>
              <a:rPr lang="en-US" sz="600" dirty="0">
                <a:ea typeface="Calibri" panose="020F0502020204030204" pitchFamily="34" charset="0"/>
                <a:cs typeface="Calibri" panose="020F0502020204030204" pitchFamily="34" charset="0"/>
                <a:sym typeface="Poppins"/>
              </a:rPr>
              <a:t> Refer to ASX announcement dated 29 October 2024 and Appendix 1 for details of the Mineral Resource Estimate and metal equivalents. </a:t>
            </a:r>
            <a:r>
              <a:rPr lang="en-US" sz="600" b="1" dirty="0">
                <a:ea typeface="Calibri" panose="020F0502020204030204" pitchFamily="34" charset="0"/>
                <a:cs typeface="Calibri" panose="020F0502020204030204" pitchFamily="34" charset="0"/>
                <a:sym typeface="Poppins"/>
              </a:rPr>
              <a:t>7. </a:t>
            </a:r>
            <a:r>
              <a:rPr lang="en-US" sz="600" dirty="0">
                <a:ea typeface="Calibri" panose="020F0502020204030204" pitchFamily="34" charset="0"/>
                <a:cs typeface="Calibri" panose="020F0502020204030204" pitchFamily="34" charset="0"/>
                <a:sym typeface="Poppins"/>
              </a:rPr>
              <a:t>Percent increase calculated using the formula ((Final Value - Starting Value)/ Starting Value) x 100.</a:t>
            </a:r>
          </a:p>
        </p:txBody>
      </p:sp>
      <p:sp>
        <p:nvSpPr>
          <p:cNvPr id="81" name="Google Shape;70;p14">
            <a:extLst>
              <a:ext uri="{FF2B5EF4-FFF2-40B4-BE49-F238E27FC236}">
                <a16:creationId xmlns:a16="http://schemas.microsoft.com/office/drawing/2014/main" id="{10C2CD04-44E9-E47A-B093-BCD2116F70C4}"/>
              </a:ext>
            </a:extLst>
          </p:cNvPr>
          <p:cNvSpPr txBox="1"/>
          <p:nvPr/>
        </p:nvSpPr>
        <p:spPr>
          <a:xfrm>
            <a:off x="6319723" y="3103078"/>
            <a:ext cx="231209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800" b="1" dirty="0">
                <a:solidFill>
                  <a:schemeClr val="tx1"/>
                </a:solidFill>
                <a:latin typeface="Poppins"/>
                <a:ea typeface="Calibri"/>
                <a:cs typeface="Poppins"/>
                <a:sym typeface="Poppins"/>
              </a:rPr>
              <a:t>59Mt @ 2% CuEq</a:t>
            </a:r>
            <a:r>
              <a:rPr lang="en-AU" sz="1000" baseline="90000" dirty="0">
                <a:solidFill>
                  <a:schemeClr val="tx1"/>
                </a:solidFill>
                <a:latin typeface="Poppins"/>
                <a:ea typeface="Calibri"/>
                <a:cs typeface="Poppins"/>
                <a:sym typeface="Poppins"/>
              </a:rPr>
              <a:t>6</a:t>
            </a:r>
            <a:endParaRPr lang="en-AU" sz="1000" baseline="90000"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82" name="Google Shape;70;p14">
            <a:extLst>
              <a:ext uri="{FF2B5EF4-FFF2-40B4-BE49-F238E27FC236}">
                <a16:creationId xmlns:a16="http://schemas.microsoft.com/office/drawing/2014/main" id="{4EA40D12-CAF4-F40E-39F6-3C8C0A87515A}"/>
              </a:ext>
            </a:extLst>
          </p:cNvPr>
          <p:cNvSpPr txBox="1"/>
          <p:nvPr/>
        </p:nvSpPr>
        <p:spPr>
          <a:xfrm>
            <a:off x="6466804" y="3400854"/>
            <a:ext cx="1889256"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AU" sz="900">
                <a:solidFill>
                  <a:schemeClr val="tx1"/>
                </a:solidFill>
                <a:latin typeface="Poppins"/>
                <a:ea typeface="Calibri"/>
                <a:cs typeface="Poppins"/>
                <a:sym typeface="Poppins"/>
              </a:rPr>
              <a:t>M&amp;I: 24.4Mt @ 1.9% </a:t>
            </a:r>
            <a:r>
              <a:rPr lang="en-AU" sz="900" err="1">
                <a:solidFill>
                  <a:schemeClr val="tx1"/>
                </a:solidFill>
                <a:latin typeface="Poppins"/>
                <a:ea typeface="Calibri"/>
                <a:cs typeface="Poppins"/>
                <a:sym typeface="Poppins"/>
              </a:rPr>
              <a:t>CuEq</a:t>
            </a:r>
            <a:endParaRPr lang="en-AU" sz="900">
              <a:solidFill>
                <a:schemeClr val="tx1"/>
              </a:solidFill>
              <a:latin typeface="Poppins"/>
              <a:ea typeface="Calibri"/>
              <a:cs typeface="Poppins"/>
              <a:sym typeface="Poppins"/>
            </a:endParaRPr>
          </a:p>
          <a:p>
            <a:pPr algn="ctr"/>
            <a:r>
              <a:rPr lang="en-AU" sz="900">
                <a:solidFill>
                  <a:schemeClr val="tx1"/>
                </a:solidFill>
                <a:latin typeface="Poppins"/>
                <a:ea typeface="Calibri"/>
                <a:cs typeface="Poppins"/>
                <a:sym typeface="Poppins"/>
              </a:rPr>
              <a:t>Inferred: 34.6Mt @ 2.0% </a:t>
            </a:r>
            <a:r>
              <a:rPr lang="en-AU" sz="900" err="1">
                <a:solidFill>
                  <a:schemeClr val="tx1"/>
                </a:solidFill>
                <a:latin typeface="Poppins"/>
                <a:ea typeface="Calibri"/>
                <a:cs typeface="Poppins"/>
                <a:sym typeface="Poppins"/>
              </a:rPr>
              <a:t>CuEq</a:t>
            </a:r>
            <a:endParaRPr lang="en-AU" sz="90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85" name="Google Shape;70;p14">
            <a:extLst>
              <a:ext uri="{FF2B5EF4-FFF2-40B4-BE49-F238E27FC236}">
                <a16:creationId xmlns:a16="http://schemas.microsoft.com/office/drawing/2014/main" id="{CFDA18DA-3C00-2FF4-0896-319A7952F162}"/>
              </a:ext>
            </a:extLst>
          </p:cNvPr>
          <p:cNvSpPr txBox="1"/>
          <p:nvPr/>
        </p:nvSpPr>
        <p:spPr>
          <a:xfrm>
            <a:off x="2601714" y="3103972"/>
            <a:ext cx="233515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1800" b="1" dirty="0">
                <a:solidFill>
                  <a:schemeClr val="tx1"/>
                </a:solidFill>
                <a:latin typeface="Poppins"/>
                <a:ea typeface="Calibri"/>
                <a:cs typeface="Poppins"/>
                <a:sym typeface="Poppins"/>
              </a:rPr>
              <a:t>39Mt @ 2% CuEq</a:t>
            </a:r>
            <a:r>
              <a:rPr lang="en-AU" sz="1000" baseline="90000" dirty="0">
                <a:solidFill>
                  <a:schemeClr val="tx1"/>
                </a:solidFill>
                <a:latin typeface="Poppins"/>
                <a:ea typeface="Calibri"/>
                <a:cs typeface="Poppins"/>
                <a:sym typeface="Poppins"/>
              </a:rPr>
              <a:t>4,5</a:t>
            </a:r>
            <a:endParaRPr lang="en-AU" sz="1000" baseline="90000"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86" name="Google Shape;70;p14">
            <a:extLst>
              <a:ext uri="{FF2B5EF4-FFF2-40B4-BE49-F238E27FC236}">
                <a16:creationId xmlns:a16="http://schemas.microsoft.com/office/drawing/2014/main" id="{3FE16A3B-DF52-E014-4685-758F5115229C}"/>
              </a:ext>
            </a:extLst>
          </p:cNvPr>
          <p:cNvSpPr txBox="1"/>
          <p:nvPr/>
        </p:nvSpPr>
        <p:spPr>
          <a:xfrm>
            <a:off x="2815709" y="3400217"/>
            <a:ext cx="1889256"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AU" sz="900" dirty="0">
                <a:solidFill>
                  <a:schemeClr val="tx1"/>
                </a:solidFill>
                <a:latin typeface="Poppins"/>
                <a:ea typeface="Calibri"/>
                <a:cs typeface="Poppins"/>
                <a:sym typeface="Poppins"/>
              </a:rPr>
              <a:t>M&amp;I: 24.4Mt @ 1.9% CuEq</a:t>
            </a:r>
          </a:p>
          <a:p>
            <a:pPr algn="ctr"/>
            <a:r>
              <a:rPr lang="en-AU" sz="900" dirty="0">
                <a:solidFill>
                  <a:schemeClr val="tx1"/>
                </a:solidFill>
                <a:latin typeface="Poppins"/>
                <a:ea typeface="Calibri"/>
                <a:cs typeface="Poppins"/>
                <a:sym typeface="Poppins"/>
              </a:rPr>
              <a:t>Inferred: 34.6Mt @ 2.0% CuEq</a:t>
            </a:r>
            <a:endParaRPr lang="en-AU" sz="900" dirty="0">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Tree>
    <p:extLst>
      <p:ext uri="{BB962C8B-B14F-4D97-AF65-F5344CB8AC3E}">
        <p14:creationId xmlns:p14="http://schemas.microsoft.com/office/powerpoint/2010/main" val="375335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5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5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25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250"/>
                                        <p:tgtEl>
                                          <p:spTgt spid="49"/>
                                        </p:tgtEl>
                                      </p:cBhvr>
                                    </p:animEffect>
                                  </p:childTnLst>
                                </p:cTn>
                              </p:par>
                              <p:par>
                                <p:cTn id="29" presetID="10"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25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5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25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25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5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25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250"/>
                                        <p:tgtEl>
                                          <p:spTgt spid="20"/>
                                        </p:tgtEl>
                                      </p:cBhvr>
                                    </p:animEffect>
                                  </p:childTnLst>
                                </p:cTn>
                              </p:par>
                              <p:par>
                                <p:cTn id="52" presetID="10"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250"/>
                                        <p:tgtEl>
                                          <p:spTgt spid="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250"/>
                                        <p:tgtEl>
                                          <p:spTgt spid="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250"/>
                                        <p:tgtEl>
                                          <p:spTgt spid="4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250"/>
                                        <p:tgtEl>
                                          <p:spTgt spid="51"/>
                                        </p:tgtEl>
                                      </p:cBhvr>
                                    </p:animEffect>
                                  </p:childTnLst>
                                </p:cTn>
                              </p:par>
                              <p:par>
                                <p:cTn id="64" presetID="10" presetClass="entr" presetSubtype="0"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25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fade">
                                      <p:cBhvr>
                                        <p:cTn id="71" dur="250"/>
                                        <p:tgtEl>
                                          <p:spTgt spid="85"/>
                                        </p:tgtEl>
                                      </p:cBhvr>
                                    </p:animEffect>
                                  </p:childTnLst>
                                </p:cTn>
                              </p:par>
                              <p:par>
                                <p:cTn id="72" presetID="10"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250"/>
                                        <p:tgtEl>
                                          <p:spTgt spid="45"/>
                                        </p:tgtEl>
                                      </p:cBhvr>
                                    </p:animEffect>
                                  </p:childTnLst>
                                </p:cTn>
                              </p:par>
                              <p:par>
                                <p:cTn id="75" presetID="10"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250"/>
                                        <p:tgtEl>
                                          <p:spTgt spid="5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250"/>
                                        <p:tgtEl>
                                          <p:spTgt spid="3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fade">
                                      <p:cBhvr>
                                        <p:cTn id="83" dur="250"/>
                                        <p:tgtEl>
                                          <p:spTgt spid="5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250"/>
                                        <p:tgtEl>
                                          <p:spTgt spid="2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fade">
                                      <p:cBhvr>
                                        <p:cTn id="89" dur="250"/>
                                        <p:tgtEl>
                                          <p:spTgt spid="8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2"/>
                                        </p:tgtEl>
                                        <p:attrNameLst>
                                          <p:attrName>style.visibility</p:attrName>
                                        </p:attrNameLst>
                                      </p:cBhvr>
                                      <p:to>
                                        <p:strVal val="visible"/>
                                      </p:to>
                                    </p:set>
                                    <p:animEffect transition="in" filter="fade">
                                      <p:cBhvr>
                                        <p:cTn id="92" dur="250"/>
                                        <p:tgtEl>
                                          <p:spTgt spid="8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fade">
                                      <p:cBhvr>
                                        <p:cTn id="95" dur="250"/>
                                        <p:tgtEl>
                                          <p:spTgt spid="7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500"/>
                                        <p:tgtEl>
                                          <p:spTgt spid="3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86"/>
                                        </p:tgtEl>
                                        <p:attrNameLst>
                                          <p:attrName>style.visibility</p:attrName>
                                        </p:attrNameLst>
                                      </p:cBhvr>
                                      <p:to>
                                        <p:strVal val="visible"/>
                                      </p:to>
                                    </p:set>
                                    <p:animEffect transition="in" filter="fade">
                                      <p:cBhvr>
                                        <p:cTn id="101" dur="250"/>
                                        <p:tgtEl>
                                          <p:spTgt spid="8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fade">
                                      <p:cBhvr>
                                        <p:cTn id="106" dur="250"/>
                                        <p:tgtEl>
                                          <p:spTgt spid="1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250"/>
                                        <p:tgtEl>
                                          <p:spTgt spid="15"/>
                                        </p:tgtEl>
                                      </p:cBhvr>
                                    </p:animEffect>
                                  </p:childTnLst>
                                </p:cTn>
                              </p:par>
                              <p:par>
                                <p:cTn id="110" presetID="10" presetClass="entr" presetSubtype="0" fill="hold" nodeType="with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fade">
                                      <p:cBhvr>
                                        <p:cTn id="112" dur="250"/>
                                        <p:tgtEl>
                                          <p:spTgt spid="46"/>
                                        </p:tgtEl>
                                      </p:cBhvr>
                                    </p:animEffect>
                                  </p:childTnLst>
                                </p:cTn>
                              </p:par>
                              <p:par>
                                <p:cTn id="113" presetID="10" presetClass="entr" presetSubtype="0" fill="hold" nodeType="withEffect">
                                  <p:stCondLst>
                                    <p:cond delay="0"/>
                                  </p:stCondLst>
                                  <p:childTnLst>
                                    <p:set>
                                      <p:cBhvr>
                                        <p:cTn id="114" dur="1" fill="hold">
                                          <p:stCondLst>
                                            <p:cond delay="0"/>
                                          </p:stCondLst>
                                        </p:cTn>
                                        <p:tgtEl>
                                          <p:spTgt spid="58"/>
                                        </p:tgtEl>
                                        <p:attrNameLst>
                                          <p:attrName>style.visibility</p:attrName>
                                        </p:attrNameLst>
                                      </p:cBhvr>
                                      <p:to>
                                        <p:strVal val="visible"/>
                                      </p:to>
                                    </p:set>
                                    <p:animEffect transition="in" filter="fade">
                                      <p:cBhvr>
                                        <p:cTn id="115" dur="250"/>
                                        <p:tgtEl>
                                          <p:spTgt spid="58"/>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fade">
                                      <p:cBhvr>
                                        <p:cTn id="118" dur="250"/>
                                        <p:tgtEl>
                                          <p:spTgt spid="34"/>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fade">
                                      <p:cBhvr>
                                        <p:cTn id="121" dur="250"/>
                                        <p:tgtEl>
                                          <p:spTgt spid="3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fade">
                                      <p:cBhvr>
                                        <p:cTn id="124" dur="250"/>
                                        <p:tgtEl>
                                          <p:spTgt spid="3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67"/>
                                        </p:tgtEl>
                                        <p:attrNameLst>
                                          <p:attrName>style.visibility</p:attrName>
                                        </p:attrNameLst>
                                      </p:cBhvr>
                                      <p:to>
                                        <p:strVal val="visible"/>
                                      </p:to>
                                    </p:set>
                                    <p:animEffect transition="in" filter="fade">
                                      <p:cBhvr>
                                        <p:cTn id="127" dur="250"/>
                                        <p:tgtEl>
                                          <p:spTgt spid="67"/>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3"/>
                                        </p:tgtEl>
                                        <p:attrNameLst>
                                          <p:attrName>style.visibility</p:attrName>
                                        </p:attrNameLst>
                                      </p:cBhvr>
                                      <p:to>
                                        <p:strVal val="visible"/>
                                      </p:to>
                                    </p:set>
                                    <p:animEffect transition="in" filter="fade">
                                      <p:cBhvr>
                                        <p:cTn id="130" dur="500"/>
                                        <p:tgtEl>
                                          <p:spTgt spid="53"/>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fade">
                                      <p:cBhvr>
                                        <p:cTn id="133"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animBg="1"/>
      <p:bldP spid="77" grpId="0" animBg="1"/>
      <p:bldP spid="25" grpId="0" animBg="1"/>
      <p:bldP spid="26" grpId="0" animBg="1"/>
      <p:bldP spid="21" grpId="0" animBg="1"/>
      <p:bldP spid="23" grpId="0"/>
      <p:bldP spid="22" grpId="0" animBg="1"/>
      <p:bldP spid="7" grpId="0"/>
      <p:bldP spid="8" grpId="0"/>
      <p:bldP spid="14" grpId="0"/>
      <p:bldP spid="15" grpId="0"/>
      <p:bldP spid="19" grpId="0"/>
      <p:bldP spid="27" grpId="0"/>
      <p:bldP spid="31" grpId="0"/>
      <p:bldP spid="33" grpId="0" animBg="1"/>
      <p:bldP spid="34" grpId="0" animBg="1"/>
      <p:bldP spid="35" grpId="0"/>
      <p:bldP spid="36" grpId="0" animBg="1"/>
      <p:bldP spid="37" grpId="0" animBg="1"/>
      <p:bldP spid="38" grpId="0" animBg="1"/>
      <p:bldP spid="39" grpId="0" animBg="1"/>
      <p:bldP spid="47" grpId="0"/>
      <p:bldP spid="48" grpId="0"/>
      <p:bldP spid="49" grpId="0"/>
      <p:bldP spid="51" grpId="0"/>
      <p:bldP spid="52" grpId="0"/>
      <p:bldP spid="53" grpId="0"/>
      <p:bldP spid="67" grpId="0"/>
      <p:bldP spid="81" grpId="0"/>
      <p:bldP spid="82" grpId="0"/>
      <p:bldP spid="85" grpId="0"/>
      <p:bldP spid="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6603FE-78CB-43B5-2874-0491FDCEF4FE}"/>
              </a:ext>
            </a:extLst>
          </p:cNvPr>
          <p:cNvSpPr>
            <a:spLocks noGrp="1"/>
          </p:cNvSpPr>
          <p:nvPr>
            <p:ph type="sldNum" idx="12"/>
          </p:nvPr>
        </p:nvSpPr>
        <p:spPr/>
        <p:txBody>
          <a:bodyPr/>
          <a:lstStyle/>
          <a:p>
            <a:fld id="{00000000-1234-1234-1234-123412341234}" type="slidenum">
              <a:rPr lang="en" smtClean="0"/>
              <a:pPr/>
              <a:t>8</a:t>
            </a:fld>
            <a:endParaRPr lang="en"/>
          </a:p>
        </p:txBody>
      </p:sp>
      <p:sp>
        <p:nvSpPr>
          <p:cNvPr id="3" name="Title 2">
            <a:extLst>
              <a:ext uri="{FF2B5EF4-FFF2-40B4-BE49-F238E27FC236}">
                <a16:creationId xmlns:a16="http://schemas.microsoft.com/office/drawing/2014/main" id="{37DA5751-B6AD-5ED8-1083-10991D0A4CE0}"/>
              </a:ext>
            </a:extLst>
          </p:cNvPr>
          <p:cNvSpPr>
            <a:spLocks noGrp="1"/>
          </p:cNvSpPr>
          <p:nvPr>
            <p:ph type="title"/>
          </p:nvPr>
        </p:nvSpPr>
        <p:spPr/>
        <p:txBody>
          <a:bodyPr>
            <a:noAutofit/>
          </a:bodyPr>
          <a:lstStyle/>
          <a:p>
            <a:pPr lvl="0">
              <a:lnSpc>
                <a:spcPct val="90000"/>
              </a:lnSpc>
              <a:spcBef>
                <a:spcPts val="200"/>
              </a:spcBef>
              <a:defRPr/>
            </a:pPr>
            <a:r>
              <a:rPr lang="en-US" sz="2000" kern="1200">
                <a:solidFill>
                  <a:schemeClr val="tx1"/>
                </a:solidFill>
                <a:latin typeface="Poppins" panose="00000500000000000000" pitchFamily="2" charset="0"/>
                <a:cs typeface="Poppins" panose="00000500000000000000" pitchFamily="2" charset="0"/>
              </a:rPr>
              <a:t>Exceptional Share Register &amp; Strong Balance Sheet</a:t>
            </a:r>
            <a:endParaRPr lang="en-AU" sz="2000" kern="1200">
              <a:solidFill>
                <a:schemeClr val="tx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644721C4-8C1E-7F5D-C69F-2921A537CCFE}"/>
              </a:ext>
            </a:extLst>
          </p:cNvPr>
          <p:cNvSpPr txBox="1"/>
          <p:nvPr/>
        </p:nvSpPr>
        <p:spPr>
          <a:xfrm>
            <a:off x="230288" y="648000"/>
            <a:ext cx="8913712" cy="338554"/>
          </a:xfrm>
          <a:prstGeom prst="rect">
            <a:avLst/>
          </a:prstGeom>
          <a:noFill/>
        </p:spPr>
        <p:txBody>
          <a:bodyPr wrap="square">
            <a:spAutoFit/>
          </a:bodyPr>
          <a:lstStyle/>
          <a:p>
            <a:r>
              <a:rPr lang="en-AU" sz="1600" b="1" kern="1200">
                <a:solidFill>
                  <a:schemeClr val="accent1">
                    <a:lumMod val="50000"/>
                  </a:schemeClr>
                </a:solidFill>
                <a:latin typeface="Poppins" panose="00000500000000000000" pitchFamily="2" charset="0"/>
                <a:ea typeface="Calibri" panose="020F0502020204030204" pitchFamily="34" charset="0"/>
                <a:cs typeface="Poppins" panose="00000500000000000000" pitchFamily="2" charset="0"/>
              </a:rPr>
              <a:t>Well-funded to deliver strong velocity of news flow through 2025/2026</a:t>
            </a:r>
          </a:p>
        </p:txBody>
      </p:sp>
      <p:grpSp>
        <p:nvGrpSpPr>
          <p:cNvPr id="5" name="Group 4">
            <a:extLst>
              <a:ext uri="{FF2B5EF4-FFF2-40B4-BE49-F238E27FC236}">
                <a16:creationId xmlns:a16="http://schemas.microsoft.com/office/drawing/2014/main" id="{CEF1B2D3-41EC-A4E5-204F-1C2B8484B4C8}"/>
              </a:ext>
            </a:extLst>
          </p:cNvPr>
          <p:cNvGrpSpPr/>
          <p:nvPr/>
        </p:nvGrpSpPr>
        <p:grpSpPr>
          <a:xfrm>
            <a:off x="7160838" y="2176747"/>
            <a:ext cx="1620001" cy="821376"/>
            <a:chOff x="5275410" y="1263516"/>
            <a:chExt cx="1829697" cy="821376"/>
          </a:xfrm>
        </p:grpSpPr>
        <p:sp>
          <p:nvSpPr>
            <p:cNvPr id="6" name="Google Shape;70;p14">
              <a:extLst>
                <a:ext uri="{FF2B5EF4-FFF2-40B4-BE49-F238E27FC236}">
                  <a16:creationId xmlns:a16="http://schemas.microsoft.com/office/drawing/2014/main" id="{CE16DFD4-BFD9-B68E-EDB1-AA6411DF975F}"/>
                </a:ext>
              </a:extLst>
            </p:cNvPr>
            <p:cNvSpPr txBox="1"/>
            <p:nvPr/>
          </p:nvSpPr>
          <p:spPr>
            <a:xfrm>
              <a:off x="5275410" y="1263516"/>
              <a:ext cx="1353412" cy="492412"/>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US" sz="2000" b="1">
                  <a:solidFill>
                    <a:schemeClr val="tx1"/>
                  </a:solidFill>
                  <a:latin typeface="+mn-lt"/>
                  <a:ea typeface="Calibri" panose="020F0502020204030204" pitchFamily="34" charset="0"/>
                  <a:cs typeface="Calibri" panose="020F0502020204030204" pitchFamily="34" charset="0"/>
                </a:rPr>
                <a:t>~</a:t>
              </a:r>
              <a:r>
                <a:rPr lang="en-AU" sz="2000" b="1">
                  <a:solidFill>
                    <a:schemeClr val="dk1"/>
                  </a:solidFill>
                  <a:latin typeface="+mn-lt"/>
                  <a:ea typeface="Calibri" panose="020F0502020204030204" pitchFamily="34" charset="0"/>
                  <a:cs typeface="Calibri" panose="020F0502020204030204" pitchFamily="34" charset="0"/>
                  <a:sym typeface="Poppins"/>
                </a:rPr>
                <a:t>A$145M</a:t>
              </a:r>
            </a:p>
          </p:txBody>
        </p:sp>
        <p:sp>
          <p:nvSpPr>
            <p:cNvPr id="7" name="Google Shape;69;p14">
              <a:extLst>
                <a:ext uri="{FF2B5EF4-FFF2-40B4-BE49-F238E27FC236}">
                  <a16:creationId xmlns:a16="http://schemas.microsoft.com/office/drawing/2014/main" id="{60475B85-E058-44C7-8799-98CB55F45F1D}"/>
                </a:ext>
              </a:extLst>
            </p:cNvPr>
            <p:cNvSpPr txBox="1"/>
            <p:nvPr/>
          </p:nvSpPr>
          <p:spPr>
            <a:xfrm>
              <a:off x="5275411" y="1730979"/>
              <a:ext cx="1829696" cy="353913"/>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AU" sz="1100">
                  <a:solidFill>
                    <a:schemeClr val="dk1"/>
                  </a:solidFill>
                  <a:latin typeface="+mn-lt"/>
                  <a:ea typeface="Calibri" panose="020F0502020204030204" pitchFamily="34" charset="0"/>
                  <a:cs typeface="Calibri" panose="020F0502020204030204" pitchFamily="34" charset="0"/>
                  <a:sym typeface="Poppins"/>
                </a:rPr>
                <a:t>Cash Position</a:t>
              </a:r>
              <a:r>
                <a:rPr lang="en-AU" sz="1300" baseline="30000">
                  <a:solidFill>
                    <a:schemeClr val="dk1"/>
                  </a:solidFill>
                  <a:latin typeface="+mn-lt"/>
                  <a:ea typeface="Calibri" panose="020F0502020204030204" pitchFamily="34" charset="0"/>
                  <a:cs typeface="Calibri" panose="020F0502020204030204" pitchFamily="34" charset="0"/>
                  <a:sym typeface="Poppins"/>
                </a:rPr>
                <a:t>5</a:t>
              </a:r>
            </a:p>
          </p:txBody>
        </p:sp>
        <p:cxnSp>
          <p:nvCxnSpPr>
            <p:cNvPr id="8" name="Google Shape;82;p14">
              <a:extLst>
                <a:ext uri="{FF2B5EF4-FFF2-40B4-BE49-F238E27FC236}">
                  <a16:creationId xmlns:a16="http://schemas.microsoft.com/office/drawing/2014/main" id="{4E63720D-3188-585E-01F5-C85E59B35287}"/>
                </a:ext>
              </a:extLst>
            </p:cNvPr>
            <p:cNvCxnSpPr>
              <a:cxnSpLocks/>
            </p:cNvCxnSpPr>
            <p:nvPr/>
          </p:nvCxnSpPr>
          <p:spPr>
            <a:xfrm>
              <a:off x="5275410" y="1727104"/>
              <a:ext cx="1341777" cy="0"/>
            </a:xfrm>
            <a:prstGeom prst="straightConnector1">
              <a:avLst/>
            </a:prstGeom>
            <a:noFill/>
            <a:ln w="28575" cap="flat" cmpd="sng">
              <a:solidFill>
                <a:srgbClr val="FFD503"/>
              </a:solidFill>
              <a:prstDash val="solid"/>
              <a:round/>
              <a:headEnd type="none" w="med" len="med"/>
              <a:tailEnd type="none" w="med" len="med"/>
            </a:ln>
          </p:spPr>
        </p:cxnSp>
      </p:grpSp>
      <p:grpSp>
        <p:nvGrpSpPr>
          <p:cNvPr id="9" name="Group 8">
            <a:extLst>
              <a:ext uri="{FF2B5EF4-FFF2-40B4-BE49-F238E27FC236}">
                <a16:creationId xmlns:a16="http://schemas.microsoft.com/office/drawing/2014/main" id="{F8EBB5FF-4FF9-911F-AE0A-1EBF3AA8201E}"/>
              </a:ext>
            </a:extLst>
          </p:cNvPr>
          <p:cNvGrpSpPr/>
          <p:nvPr/>
        </p:nvGrpSpPr>
        <p:grpSpPr>
          <a:xfrm>
            <a:off x="7160838" y="1236160"/>
            <a:ext cx="1620001" cy="821376"/>
            <a:chOff x="5275410" y="1263516"/>
            <a:chExt cx="1829697" cy="821376"/>
          </a:xfrm>
        </p:grpSpPr>
        <p:sp>
          <p:nvSpPr>
            <p:cNvPr id="10" name="Google Shape;70;p14">
              <a:extLst>
                <a:ext uri="{FF2B5EF4-FFF2-40B4-BE49-F238E27FC236}">
                  <a16:creationId xmlns:a16="http://schemas.microsoft.com/office/drawing/2014/main" id="{ACC99CC8-FB43-FB14-9F83-E14C8DBC46A3}"/>
                </a:ext>
              </a:extLst>
            </p:cNvPr>
            <p:cNvSpPr txBox="1"/>
            <p:nvPr/>
          </p:nvSpPr>
          <p:spPr>
            <a:xfrm>
              <a:off x="5275410" y="1263516"/>
              <a:ext cx="1353412" cy="492412"/>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AU" sz="2000" b="1">
                  <a:solidFill>
                    <a:schemeClr val="tx1"/>
                  </a:solidFill>
                  <a:latin typeface="Poppins" panose="00000500000000000000" pitchFamily="2" charset="0"/>
                  <a:ea typeface="Calibri" panose="020F0502020204030204" pitchFamily="34" charset="0"/>
                  <a:cs typeface="Poppins" panose="00000500000000000000" pitchFamily="2" charset="0"/>
                  <a:sym typeface="Poppins"/>
                </a:rPr>
                <a:t>~A$819M</a:t>
              </a:r>
            </a:p>
          </p:txBody>
        </p:sp>
        <p:sp>
          <p:nvSpPr>
            <p:cNvPr id="11" name="Google Shape;69;p14">
              <a:extLst>
                <a:ext uri="{FF2B5EF4-FFF2-40B4-BE49-F238E27FC236}">
                  <a16:creationId xmlns:a16="http://schemas.microsoft.com/office/drawing/2014/main" id="{98868E15-C636-9C19-0E89-CC8D50E2461B}"/>
                </a:ext>
              </a:extLst>
            </p:cNvPr>
            <p:cNvSpPr txBox="1"/>
            <p:nvPr/>
          </p:nvSpPr>
          <p:spPr>
            <a:xfrm>
              <a:off x="5275411" y="1730979"/>
              <a:ext cx="1829696" cy="353913"/>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AU" sz="1100">
                  <a:solidFill>
                    <a:schemeClr val="dk1"/>
                  </a:solidFill>
                  <a:latin typeface="+mn-lt"/>
                  <a:ea typeface="Calibri" panose="020F0502020204030204" pitchFamily="34" charset="0"/>
                  <a:cs typeface="Calibri" panose="020F0502020204030204" pitchFamily="34" charset="0"/>
                  <a:sym typeface="Poppins"/>
                </a:rPr>
                <a:t>Market Capitalisation</a:t>
              </a:r>
              <a:r>
                <a:rPr lang="en-AU" sz="1300" baseline="30000">
                  <a:solidFill>
                    <a:schemeClr val="dk1"/>
                  </a:solidFill>
                  <a:latin typeface="+mn-lt"/>
                  <a:ea typeface="Calibri" panose="020F0502020204030204" pitchFamily="34" charset="0"/>
                  <a:cs typeface="Calibri" panose="020F0502020204030204" pitchFamily="34" charset="0"/>
                  <a:sym typeface="Poppins"/>
                </a:rPr>
                <a:t>1</a:t>
              </a:r>
            </a:p>
          </p:txBody>
        </p:sp>
        <p:cxnSp>
          <p:nvCxnSpPr>
            <p:cNvPr id="12" name="Google Shape;82;p14">
              <a:extLst>
                <a:ext uri="{FF2B5EF4-FFF2-40B4-BE49-F238E27FC236}">
                  <a16:creationId xmlns:a16="http://schemas.microsoft.com/office/drawing/2014/main" id="{ACE4DFC6-C646-AC01-8119-D3017FE4B4E7}"/>
                </a:ext>
              </a:extLst>
            </p:cNvPr>
            <p:cNvCxnSpPr>
              <a:cxnSpLocks/>
            </p:cNvCxnSpPr>
            <p:nvPr/>
          </p:nvCxnSpPr>
          <p:spPr>
            <a:xfrm>
              <a:off x="5275410" y="1727104"/>
              <a:ext cx="1341777" cy="0"/>
            </a:xfrm>
            <a:prstGeom prst="straightConnector1">
              <a:avLst/>
            </a:prstGeom>
            <a:noFill/>
            <a:ln w="28575" cap="flat" cmpd="sng">
              <a:solidFill>
                <a:srgbClr val="FFD503"/>
              </a:solidFill>
              <a:prstDash val="solid"/>
              <a:round/>
              <a:headEnd type="none" w="med" len="med"/>
              <a:tailEnd type="none" w="med" len="med"/>
            </a:ln>
          </p:spPr>
        </p:cxnSp>
      </p:grpSp>
      <p:grpSp>
        <p:nvGrpSpPr>
          <p:cNvPr id="13" name="Group 12">
            <a:extLst>
              <a:ext uri="{FF2B5EF4-FFF2-40B4-BE49-F238E27FC236}">
                <a16:creationId xmlns:a16="http://schemas.microsoft.com/office/drawing/2014/main" id="{751D3832-6A7D-3B40-16C8-D2E681D333D7}"/>
              </a:ext>
            </a:extLst>
          </p:cNvPr>
          <p:cNvGrpSpPr/>
          <p:nvPr/>
        </p:nvGrpSpPr>
        <p:grpSpPr>
          <a:xfrm>
            <a:off x="5275410" y="1236160"/>
            <a:ext cx="1620001" cy="821376"/>
            <a:chOff x="5275410" y="1263516"/>
            <a:chExt cx="1829697" cy="821376"/>
          </a:xfrm>
        </p:grpSpPr>
        <p:cxnSp>
          <p:nvCxnSpPr>
            <p:cNvPr id="14" name="Google Shape;82;p14">
              <a:extLst>
                <a:ext uri="{FF2B5EF4-FFF2-40B4-BE49-F238E27FC236}">
                  <a16:creationId xmlns:a16="http://schemas.microsoft.com/office/drawing/2014/main" id="{60C2A9E0-B8F2-3172-2752-5B6B7E20A33C}"/>
                </a:ext>
              </a:extLst>
            </p:cNvPr>
            <p:cNvCxnSpPr>
              <a:cxnSpLocks/>
            </p:cNvCxnSpPr>
            <p:nvPr/>
          </p:nvCxnSpPr>
          <p:spPr>
            <a:xfrm>
              <a:off x="5275410" y="1727104"/>
              <a:ext cx="1341777" cy="0"/>
            </a:xfrm>
            <a:prstGeom prst="straightConnector1">
              <a:avLst/>
            </a:prstGeom>
            <a:noFill/>
            <a:ln w="28575" cap="flat" cmpd="sng">
              <a:solidFill>
                <a:srgbClr val="FFD503"/>
              </a:solidFill>
              <a:prstDash val="solid"/>
              <a:round/>
              <a:headEnd type="none" w="med" len="med"/>
              <a:tailEnd type="none" w="med" len="med"/>
            </a:ln>
          </p:spPr>
        </p:cxnSp>
        <p:sp>
          <p:nvSpPr>
            <p:cNvPr id="15" name="Google Shape;70;p14">
              <a:extLst>
                <a:ext uri="{FF2B5EF4-FFF2-40B4-BE49-F238E27FC236}">
                  <a16:creationId xmlns:a16="http://schemas.microsoft.com/office/drawing/2014/main" id="{AE5D81CB-4F44-596D-FCC5-88F6203F29BD}"/>
                </a:ext>
              </a:extLst>
            </p:cNvPr>
            <p:cNvSpPr txBox="1"/>
            <p:nvPr/>
          </p:nvSpPr>
          <p:spPr>
            <a:xfrm>
              <a:off x="5275411" y="1263516"/>
              <a:ext cx="1274100" cy="492412"/>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AU" sz="2000" b="1">
                  <a:solidFill>
                    <a:schemeClr val="tx1"/>
                  </a:solidFill>
                  <a:latin typeface="Poppins"/>
                  <a:ea typeface="Calibri"/>
                  <a:cs typeface="Poppins"/>
                  <a:sym typeface="Poppins"/>
                </a:rPr>
                <a:t>A$1.20</a:t>
              </a:r>
              <a:endParaRPr lang="en-AU" sz="2000" b="1">
                <a:solidFill>
                  <a:schemeClr val="tx1"/>
                </a:solidFill>
                <a:latin typeface="Poppins" panose="00000500000000000000" pitchFamily="2" charset="0"/>
                <a:ea typeface="Calibri" panose="020F0502020204030204" pitchFamily="34" charset="0"/>
                <a:cs typeface="Poppins" panose="00000500000000000000" pitchFamily="2" charset="0"/>
                <a:sym typeface="Poppins"/>
              </a:endParaRPr>
            </a:p>
          </p:txBody>
        </p:sp>
        <p:sp>
          <p:nvSpPr>
            <p:cNvPr id="16" name="Google Shape;69;p14">
              <a:extLst>
                <a:ext uri="{FF2B5EF4-FFF2-40B4-BE49-F238E27FC236}">
                  <a16:creationId xmlns:a16="http://schemas.microsoft.com/office/drawing/2014/main" id="{CC54F3DD-88CB-672E-8D66-FBB0525A0CBD}"/>
                </a:ext>
              </a:extLst>
            </p:cNvPr>
            <p:cNvSpPr txBox="1"/>
            <p:nvPr/>
          </p:nvSpPr>
          <p:spPr>
            <a:xfrm>
              <a:off x="5275411" y="1730979"/>
              <a:ext cx="1829696" cy="353913"/>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 sz="1100">
                  <a:solidFill>
                    <a:schemeClr val="dk1"/>
                  </a:solidFill>
                  <a:latin typeface="+mn-lt"/>
                  <a:ea typeface="Calibri" panose="020F0502020204030204" pitchFamily="34" charset="0"/>
                  <a:cs typeface="Calibri" panose="020F0502020204030204" pitchFamily="34" charset="0"/>
                  <a:sym typeface="Poppins"/>
                </a:rPr>
                <a:t>Current Share Price</a:t>
              </a:r>
              <a:r>
                <a:rPr lang="en" sz="1300" baseline="30000">
                  <a:solidFill>
                    <a:schemeClr val="dk1"/>
                  </a:solidFill>
                  <a:latin typeface="+mn-lt"/>
                  <a:ea typeface="Calibri" panose="020F0502020204030204" pitchFamily="34" charset="0"/>
                  <a:cs typeface="Calibri" panose="020F0502020204030204" pitchFamily="34" charset="0"/>
                  <a:sym typeface="Poppins"/>
                </a:rPr>
                <a:t>1</a:t>
              </a:r>
              <a:endParaRPr sz="1300" baseline="30000">
                <a:solidFill>
                  <a:schemeClr val="dk1"/>
                </a:solidFill>
                <a:latin typeface="+mn-lt"/>
                <a:ea typeface="Calibri" panose="020F0502020204030204" pitchFamily="34" charset="0"/>
                <a:cs typeface="Calibri" panose="020F0502020204030204" pitchFamily="34" charset="0"/>
                <a:sym typeface="Poppins"/>
              </a:endParaRPr>
            </a:p>
          </p:txBody>
        </p:sp>
      </p:grpSp>
      <p:grpSp>
        <p:nvGrpSpPr>
          <p:cNvPr id="17" name="Group 16">
            <a:extLst>
              <a:ext uri="{FF2B5EF4-FFF2-40B4-BE49-F238E27FC236}">
                <a16:creationId xmlns:a16="http://schemas.microsoft.com/office/drawing/2014/main" id="{62459C79-EC23-5499-96CD-0DB502706FF3}"/>
              </a:ext>
            </a:extLst>
          </p:cNvPr>
          <p:cNvGrpSpPr/>
          <p:nvPr/>
        </p:nvGrpSpPr>
        <p:grpSpPr>
          <a:xfrm>
            <a:off x="5275410" y="2176747"/>
            <a:ext cx="1620001" cy="821376"/>
            <a:chOff x="5275410" y="1263516"/>
            <a:chExt cx="1829697" cy="821376"/>
          </a:xfrm>
        </p:grpSpPr>
        <p:cxnSp>
          <p:nvCxnSpPr>
            <p:cNvPr id="18" name="Google Shape;82;p14">
              <a:extLst>
                <a:ext uri="{FF2B5EF4-FFF2-40B4-BE49-F238E27FC236}">
                  <a16:creationId xmlns:a16="http://schemas.microsoft.com/office/drawing/2014/main" id="{EA01FD23-9531-8D84-7F9D-78785E011F41}"/>
                </a:ext>
              </a:extLst>
            </p:cNvPr>
            <p:cNvCxnSpPr>
              <a:cxnSpLocks/>
            </p:cNvCxnSpPr>
            <p:nvPr/>
          </p:nvCxnSpPr>
          <p:spPr>
            <a:xfrm>
              <a:off x="5275410" y="1727104"/>
              <a:ext cx="1341777" cy="0"/>
            </a:xfrm>
            <a:prstGeom prst="straightConnector1">
              <a:avLst/>
            </a:prstGeom>
            <a:noFill/>
            <a:ln w="28575" cap="flat" cmpd="sng">
              <a:solidFill>
                <a:srgbClr val="FFD503"/>
              </a:solidFill>
              <a:prstDash val="solid"/>
              <a:round/>
              <a:headEnd type="none" w="med" len="med"/>
              <a:tailEnd type="none" w="med" len="med"/>
            </a:ln>
          </p:spPr>
        </p:cxnSp>
        <p:sp>
          <p:nvSpPr>
            <p:cNvPr id="19" name="Google Shape;70;p14">
              <a:extLst>
                <a:ext uri="{FF2B5EF4-FFF2-40B4-BE49-F238E27FC236}">
                  <a16:creationId xmlns:a16="http://schemas.microsoft.com/office/drawing/2014/main" id="{BE6EFDD6-2192-3FF7-C24B-BFDAE8E34947}"/>
                </a:ext>
              </a:extLst>
            </p:cNvPr>
            <p:cNvSpPr txBox="1"/>
            <p:nvPr/>
          </p:nvSpPr>
          <p:spPr>
            <a:xfrm>
              <a:off x="5275411" y="1263516"/>
              <a:ext cx="1274100" cy="492412"/>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AU" sz="2000" b="1" dirty="0">
                  <a:solidFill>
                    <a:schemeClr val="dk1"/>
                  </a:solidFill>
                  <a:latin typeface="+mn-lt"/>
                  <a:ea typeface="Calibri" panose="020F0502020204030204" pitchFamily="34" charset="0"/>
                  <a:cs typeface="Calibri" panose="020F0502020204030204" pitchFamily="34" charset="0"/>
                  <a:sym typeface="Poppins"/>
                </a:rPr>
                <a:t>2.4M</a:t>
              </a:r>
            </a:p>
          </p:txBody>
        </p:sp>
        <p:sp>
          <p:nvSpPr>
            <p:cNvPr id="20" name="Google Shape;69;p14">
              <a:extLst>
                <a:ext uri="{FF2B5EF4-FFF2-40B4-BE49-F238E27FC236}">
                  <a16:creationId xmlns:a16="http://schemas.microsoft.com/office/drawing/2014/main" id="{FCE632FF-47D4-C1A6-B802-425E7FEA167E}"/>
                </a:ext>
              </a:extLst>
            </p:cNvPr>
            <p:cNvSpPr txBox="1"/>
            <p:nvPr/>
          </p:nvSpPr>
          <p:spPr>
            <a:xfrm>
              <a:off x="5275411" y="1730979"/>
              <a:ext cx="1829696" cy="353913"/>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AU" sz="1100">
                  <a:solidFill>
                    <a:schemeClr val="dk1"/>
                  </a:solidFill>
                  <a:latin typeface="+mn-lt"/>
                  <a:ea typeface="Calibri" panose="020F0502020204030204" pitchFamily="34" charset="0"/>
                  <a:cs typeface="Calibri" panose="020F0502020204030204" pitchFamily="34" charset="0"/>
                  <a:sym typeface="Poppins"/>
                </a:rPr>
                <a:t>Average Daily Volume</a:t>
              </a:r>
              <a:r>
                <a:rPr lang="en-AU" sz="1300" baseline="30000">
                  <a:solidFill>
                    <a:schemeClr val="dk1"/>
                  </a:solidFill>
                  <a:latin typeface="+mn-lt"/>
                  <a:ea typeface="Calibri" panose="020F0502020204030204" pitchFamily="34" charset="0"/>
                  <a:cs typeface="Calibri" panose="020F0502020204030204" pitchFamily="34" charset="0"/>
                  <a:sym typeface="Poppins"/>
                </a:rPr>
                <a:t>4</a:t>
              </a:r>
            </a:p>
          </p:txBody>
        </p:sp>
      </p:grpSp>
      <p:grpSp>
        <p:nvGrpSpPr>
          <p:cNvPr id="21" name="Group 20">
            <a:extLst>
              <a:ext uri="{FF2B5EF4-FFF2-40B4-BE49-F238E27FC236}">
                <a16:creationId xmlns:a16="http://schemas.microsoft.com/office/drawing/2014/main" id="{A5B46D81-15DE-0B86-0042-A86BD6B189A4}"/>
              </a:ext>
            </a:extLst>
          </p:cNvPr>
          <p:cNvGrpSpPr/>
          <p:nvPr/>
        </p:nvGrpSpPr>
        <p:grpSpPr>
          <a:xfrm>
            <a:off x="5275410" y="3026939"/>
            <a:ext cx="1584000" cy="1107965"/>
            <a:chOff x="5275410" y="1263516"/>
            <a:chExt cx="1789036" cy="1107965"/>
          </a:xfrm>
        </p:grpSpPr>
        <p:sp>
          <p:nvSpPr>
            <p:cNvPr id="22" name="Google Shape;70;p14">
              <a:extLst>
                <a:ext uri="{FF2B5EF4-FFF2-40B4-BE49-F238E27FC236}">
                  <a16:creationId xmlns:a16="http://schemas.microsoft.com/office/drawing/2014/main" id="{B7539F74-8F7F-E9F8-B0B9-F69B69BDEC28}"/>
                </a:ext>
              </a:extLst>
            </p:cNvPr>
            <p:cNvSpPr txBox="1"/>
            <p:nvPr/>
          </p:nvSpPr>
          <p:spPr>
            <a:xfrm>
              <a:off x="5275410" y="1263516"/>
              <a:ext cx="1789036" cy="1107965"/>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 sz="2000" b="1" dirty="0">
                  <a:solidFill>
                    <a:schemeClr val="dk1"/>
                  </a:solidFill>
                  <a:latin typeface="+mn-lt"/>
                  <a:ea typeface="Calibri" panose="020F0502020204030204" pitchFamily="34" charset="0"/>
                  <a:cs typeface="Calibri" panose="020F0502020204030204" pitchFamily="34" charset="0"/>
                  <a:sym typeface="Poppins"/>
                </a:rPr>
                <a:t>ASX &amp; </a:t>
              </a:r>
              <a:br>
                <a:rPr lang="en-AS" sz="2000" b="1" dirty="0">
                  <a:solidFill>
                    <a:schemeClr val="dk1"/>
                  </a:solidFill>
                  <a:latin typeface="+mn-lt"/>
                  <a:ea typeface="Calibri" panose="020F0502020204030204" pitchFamily="34" charset="0"/>
                  <a:cs typeface="Calibri" panose="020F0502020204030204" pitchFamily="34" charset="0"/>
                  <a:sym typeface="Poppins"/>
                </a:rPr>
              </a:br>
              <a:r>
                <a:rPr lang="en" sz="2000" b="1" dirty="0">
                  <a:solidFill>
                    <a:schemeClr val="dk1"/>
                  </a:solidFill>
                  <a:latin typeface="+mn-lt"/>
                  <a:ea typeface="Calibri" panose="020F0502020204030204" pitchFamily="34" charset="0"/>
                  <a:cs typeface="Calibri" panose="020F0502020204030204" pitchFamily="34" charset="0"/>
                  <a:sym typeface="Poppins"/>
                </a:rPr>
                <a:t>TSX </a:t>
              </a:r>
              <a:br>
                <a:rPr lang="en-AS" sz="2000" b="1" dirty="0">
                  <a:solidFill>
                    <a:schemeClr val="dk1"/>
                  </a:solidFill>
                  <a:latin typeface="+mn-lt"/>
                  <a:ea typeface="Calibri" panose="020F0502020204030204" pitchFamily="34" charset="0"/>
                  <a:cs typeface="Calibri" panose="020F0502020204030204" pitchFamily="34" charset="0"/>
                  <a:sym typeface="Poppins"/>
                </a:rPr>
              </a:br>
              <a:r>
                <a:rPr lang="en" sz="2000" b="1" dirty="0">
                  <a:solidFill>
                    <a:schemeClr val="dk1"/>
                  </a:solidFill>
                  <a:latin typeface="+mn-lt"/>
                  <a:ea typeface="Calibri" panose="020F0502020204030204" pitchFamily="34" charset="0"/>
                  <a:cs typeface="Calibri" panose="020F0502020204030204" pitchFamily="34" charset="0"/>
                  <a:sym typeface="Poppins"/>
                </a:rPr>
                <a:t>listings</a:t>
              </a:r>
            </a:p>
          </p:txBody>
        </p:sp>
        <p:cxnSp>
          <p:nvCxnSpPr>
            <p:cNvPr id="23" name="Google Shape;82;p14">
              <a:extLst>
                <a:ext uri="{FF2B5EF4-FFF2-40B4-BE49-F238E27FC236}">
                  <a16:creationId xmlns:a16="http://schemas.microsoft.com/office/drawing/2014/main" id="{AE3B06BB-3024-7D4D-F0E3-D7659236D9FA}"/>
                </a:ext>
              </a:extLst>
            </p:cNvPr>
            <p:cNvCxnSpPr>
              <a:cxnSpLocks/>
            </p:cNvCxnSpPr>
            <p:nvPr/>
          </p:nvCxnSpPr>
          <p:spPr>
            <a:xfrm>
              <a:off x="5275410" y="2371481"/>
              <a:ext cx="1341777" cy="0"/>
            </a:xfrm>
            <a:prstGeom prst="straightConnector1">
              <a:avLst/>
            </a:prstGeom>
            <a:noFill/>
            <a:ln w="28575" cap="flat" cmpd="sng">
              <a:solidFill>
                <a:srgbClr val="FFD503"/>
              </a:solidFill>
              <a:prstDash val="solid"/>
              <a:round/>
              <a:headEnd type="none" w="med" len="med"/>
              <a:tailEnd type="none" w="med" len="med"/>
            </a:ln>
          </p:spPr>
        </p:cxnSp>
      </p:grpSp>
      <p:grpSp>
        <p:nvGrpSpPr>
          <p:cNvPr id="24" name="Group 23">
            <a:extLst>
              <a:ext uri="{FF2B5EF4-FFF2-40B4-BE49-F238E27FC236}">
                <a16:creationId xmlns:a16="http://schemas.microsoft.com/office/drawing/2014/main" id="{184840BD-C0AB-0E25-39A6-BAE43F6C1E4A}"/>
              </a:ext>
            </a:extLst>
          </p:cNvPr>
          <p:cNvGrpSpPr/>
          <p:nvPr/>
        </p:nvGrpSpPr>
        <p:grpSpPr>
          <a:xfrm>
            <a:off x="7160838" y="3026939"/>
            <a:ext cx="1584000" cy="1107965"/>
            <a:chOff x="5275410" y="1263516"/>
            <a:chExt cx="1789036" cy="1107965"/>
          </a:xfrm>
        </p:grpSpPr>
        <p:sp>
          <p:nvSpPr>
            <p:cNvPr id="25" name="Google Shape;70;p14">
              <a:extLst>
                <a:ext uri="{FF2B5EF4-FFF2-40B4-BE49-F238E27FC236}">
                  <a16:creationId xmlns:a16="http://schemas.microsoft.com/office/drawing/2014/main" id="{ED298108-2E29-A90A-9ECE-89E5828794A1}"/>
                </a:ext>
              </a:extLst>
            </p:cNvPr>
            <p:cNvSpPr txBox="1"/>
            <p:nvPr/>
          </p:nvSpPr>
          <p:spPr>
            <a:xfrm>
              <a:off x="5275410" y="1263516"/>
              <a:ext cx="1789036" cy="1107965"/>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None/>
              </a:pPr>
              <a:r>
                <a:rPr lang="en" sz="2000" b="1">
                  <a:solidFill>
                    <a:schemeClr val="dk1"/>
                  </a:solidFill>
                  <a:latin typeface="+mn-lt"/>
                  <a:ea typeface="Calibri" panose="020F0502020204030204" pitchFamily="34" charset="0"/>
                  <a:cs typeface="Calibri" panose="020F0502020204030204" pitchFamily="34" charset="0"/>
                  <a:sym typeface="Poppins"/>
                </a:rPr>
                <a:t>No Offtake </a:t>
              </a:r>
            </a:p>
            <a:p>
              <a:pPr marL="0" lvl="0" indent="0" algn="l" rtl="0">
                <a:spcBef>
                  <a:spcPts val="0"/>
                </a:spcBef>
                <a:spcAft>
                  <a:spcPts val="0"/>
                </a:spcAft>
                <a:buNone/>
              </a:pPr>
              <a:r>
                <a:rPr lang="en" sz="2000" b="1">
                  <a:solidFill>
                    <a:schemeClr val="dk1"/>
                  </a:solidFill>
                  <a:latin typeface="+mn-lt"/>
                  <a:ea typeface="Calibri" panose="020F0502020204030204" pitchFamily="34" charset="0"/>
                  <a:cs typeface="Calibri" panose="020F0502020204030204" pitchFamily="34" charset="0"/>
                  <a:sym typeface="Poppins"/>
                </a:rPr>
                <a:t>No Streams</a:t>
              </a:r>
            </a:p>
            <a:p>
              <a:pPr marL="0" lvl="0" indent="0" algn="l" rtl="0">
                <a:spcBef>
                  <a:spcPts val="0"/>
                </a:spcBef>
                <a:spcAft>
                  <a:spcPts val="0"/>
                </a:spcAft>
                <a:buNone/>
              </a:pPr>
              <a:r>
                <a:rPr lang="en" sz="2000" b="1">
                  <a:solidFill>
                    <a:schemeClr val="dk1"/>
                  </a:solidFill>
                  <a:latin typeface="+mn-lt"/>
                  <a:ea typeface="Calibri" panose="020F0502020204030204" pitchFamily="34" charset="0"/>
                  <a:cs typeface="Calibri" panose="020F0502020204030204" pitchFamily="34" charset="0"/>
                  <a:sym typeface="Poppins"/>
                </a:rPr>
                <a:t>No Debt</a:t>
              </a:r>
            </a:p>
          </p:txBody>
        </p:sp>
        <p:cxnSp>
          <p:nvCxnSpPr>
            <p:cNvPr id="26" name="Google Shape;82;p14">
              <a:extLst>
                <a:ext uri="{FF2B5EF4-FFF2-40B4-BE49-F238E27FC236}">
                  <a16:creationId xmlns:a16="http://schemas.microsoft.com/office/drawing/2014/main" id="{7A70FAC5-BB42-037A-3868-BA74EE083144}"/>
                </a:ext>
              </a:extLst>
            </p:cNvPr>
            <p:cNvCxnSpPr>
              <a:cxnSpLocks/>
            </p:cNvCxnSpPr>
            <p:nvPr/>
          </p:nvCxnSpPr>
          <p:spPr>
            <a:xfrm>
              <a:off x="5275410" y="2371481"/>
              <a:ext cx="1341777" cy="0"/>
            </a:xfrm>
            <a:prstGeom prst="straightConnector1">
              <a:avLst/>
            </a:prstGeom>
            <a:noFill/>
            <a:ln w="28575" cap="flat" cmpd="sng">
              <a:solidFill>
                <a:srgbClr val="FFD503"/>
              </a:solidFill>
              <a:prstDash val="solid"/>
              <a:round/>
              <a:headEnd type="none" w="med" len="med"/>
              <a:tailEnd type="none" w="med" len="med"/>
            </a:ln>
          </p:spPr>
        </p:cxnSp>
      </p:grpSp>
      <p:pic>
        <p:nvPicPr>
          <p:cNvPr id="28" name="Picture 2" descr="Canaccord Genuity - Wikipedia">
            <a:extLst>
              <a:ext uri="{FF2B5EF4-FFF2-40B4-BE49-F238E27FC236}">
                <a16:creationId xmlns:a16="http://schemas.microsoft.com/office/drawing/2014/main" id="{DC0D779F-E0FB-B6CB-8F06-F27A1AB865B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5480" b="91640" l="8089" r="89958">
                        <a14:foregroundMark x1="25767" y1="20840" x2="77545" y2="27360"/>
                        <a14:foregroundMark x1="82008" y1="21320" x2="59658" y2="59280"/>
                        <a14:foregroundMark x1="42399" y1="70240" x2="22455" y2="25280"/>
                        <a14:foregroundMark x1="22455" y1="25280" x2="23326" y2="22480"/>
                        <a14:foregroundMark x1="53975" y1="20840" x2="28208" y2="25720"/>
                        <a14:foregroundMark x1="27789" y1="36200" x2="21304" y2="53000"/>
                        <a14:foregroundMark x1="25558" y1="68360" x2="11960" y2="24800"/>
                        <a14:foregroundMark x1="13982" y1="20360" x2="54986" y2="21560"/>
                        <a14:foregroundMark x1="61297" y1="18760" x2="68584" y2="59760"/>
                        <a14:foregroundMark x1="65969" y1="71160" x2="17608" y2="66880"/>
                        <a14:foregroundMark x1="17608" y1="66880" x2="17643" y2="36680"/>
                        <a14:foregroundMark x1="36715" y1="28280" x2="38354" y2="62320"/>
                        <a14:foregroundMark x1="16806" y1="15480" x2="86471" y2="17360"/>
                        <a14:foregroundMark x1="76499" y1="23640" x2="58054" y2="71400"/>
                        <a14:foregroundMark x1="53173" y1="31560" x2="44038" y2="48800"/>
                        <a14:foregroundMark x1="51953" y1="31320" x2="57008" y2="54840"/>
                        <a14:foregroundMark x1="51953" y1="45760" x2="50314" y2="62520"/>
                        <a14:foregroundMark x1="60077" y1="29680" x2="45642" y2="47160"/>
                        <a14:foregroundMark x1="44840" y1="49240" x2="36715" y2="31080"/>
                        <a14:foregroundMark x1="31450" y1="29680" x2="16806" y2="51840"/>
                        <a14:foregroundMark x1="41806" y1="35040" x2="61890" y2="27600"/>
                        <a14:foregroundMark x1="54184" y1="54400" x2="40586" y2="63720"/>
                        <a14:foregroundMark x1="52336" y1="29680" x2="37517" y2="34800"/>
                        <a14:foregroundMark x1="44630" y1="66960" x2="58229" y2="63000"/>
                        <a14:foregroundMark x1="54603" y1="61840" x2="44247" y2="71160"/>
                        <a14:foregroundMark x1="50174" y1="85600" x2="49651" y2="87040"/>
                        <a14:foregroundMark x1="53870" y1="85640" x2="53870" y2="87960"/>
                        <a14:foregroundMark x1="62204" y1="85800" x2="62308" y2="87840"/>
                        <a14:foregroundMark x1="62204" y1="83560" x2="62169" y2="83800"/>
                        <a14:foregroundMark x1="41457" y1="84600" x2="41632" y2="87240"/>
                        <a14:foregroundMark x1="17050" y1="85440" x2="17259" y2="88520"/>
                        <a14:foregroundMark x1="27092" y1="85320" x2="25837" y2="85200"/>
                        <a14:foregroundMark x1="30474" y1="85320" x2="29603" y2="85320"/>
                        <a14:foregroundMark x1="36367" y1="85800" x2="36227" y2="87680"/>
                        <a14:foregroundMark x1="8996" y1="83880" x2="8333" y2="85280"/>
                        <a14:foregroundMark x1="15586" y1="86520" x2="15621" y2="87760"/>
                        <a14:foregroundMark x1="23326" y1="85800" x2="23570" y2="87840"/>
                        <a14:foregroundMark x1="22490" y1="85160" x2="21722" y2="85160"/>
                        <a14:foregroundMark x1="31834" y1="86640" x2="31834" y2="86960"/>
                        <a14:foregroundMark x1="47455" y1="83560" x2="47176" y2="83280"/>
                        <a14:foregroundMark x1="66806" y1="86520" x2="67085" y2="87080"/>
                        <a14:foregroundMark x1="63982" y1="85280" x2="64121" y2="85480"/>
                        <a14:foregroundMark x1="57950" y1="86040" x2="58124" y2="87800"/>
                        <a14:foregroundMark x1="60425" y1="85760" x2="60530" y2="86680"/>
                        <a14:backgroundMark x1="6869" y1="92360" x2="9519" y2="97000"/>
                        <a14:backgroundMark x1="6869" y1="93280" x2="63319" y2="90480"/>
                        <a14:backgroundMark x1="23536" y1="90720" x2="8508" y2="89560"/>
                        <a14:backgroundMark x1="9519" y1="90760" x2="7706" y2="92040"/>
                        <a14:backgroundMark x1="10635" y1="83960" x2="10635" y2="84120"/>
                        <a14:backgroundMark x1="14296" y1="87960" x2="14470" y2="87400"/>
                        <a14:backgroundMark x1="14365" y1="85760" x2="14575" y2="86160"/>
                        <a14:backgroundMark x1="22176" y1="88000" x2="22315" y2="87760"/>
                        <a14:backgroundMark x1="23710" y1="84720" x2="23815" y2="85160"/>
                        <a14:backgroundMark x1="22490" y1="85800" x2="21932" y2="86000"/>
                        <a14:backgroundMark x1="23396" y1="84320" x2="24093" y2="85640"/>
                        <a14:backgroundMark x1="22106" y1="85880" x2="22315" y2="85880"/>
                        <a14:backgroundMark x1="22664" y1="86040" x2="21932" y2="85760"/>
                        <a14:backgroundMark x1="22664" y1="86000" x2="21409" y2="85760"/>
                        <a14:backgroundMark x1="33159" y1="86520" x2="33647" y2="86640"/>
                        <a14:backgroundMark x1="33647" y1="85760" x2="33403" y2="85760"/>
                        <a14:backgroundMark x1="39888" y1="86680" x2="40063" y2="87040"/>
                        <a14:backgroundMark x1="46722" y1="84480" x2="46688" y2="84240"/>
                        <a14:backgroundMark x1="47211" y1="84680" x2="46304" y2="84320"/>
                        <a14:backgroundMark x1="47211" y1="84760" x2="46165" y2="84320"/>
                        <a14:backgroundMark x1="47385" y1="84880" x2="46409" y2="84040"/>
                        <a14:backgroundMark x1="50907" y1="86080" x2="51290" y2="86000"/>
                        <a14:backgroundMark x1="47629" y1="87080" x2="47594" y2="87080"/>
                        <a14:backgroundMark x1="67678" y1="86920" x2="67643" y2="86680"/>
                        <a14:backgroundMark x1="64854" y1="87760" x2="64749" y2="86320"/>
                        <a14:backgroundMark x1="59275" y1="86960" x2="58856" y2="87680"/>
                        <a14:backgroundMark x1="60007" y1="89440" x2="60042" y2="88880"/>
                        <a14:backgroundMark x1="59972" y1="89320" x2="60042" y2="89160"/>
                        <a14:backgroundMark x1="60042" y1="88800" x2="60042" y2="88800"/>
                        <a14:backgroundMark x1="60042" y1="88800" x2="60042" y2="88560"/>
                      </a14:backgroundRemoval>
                    </a14:imgEffect>
                  </a14:imgLayer>
                </a14:imgProps>
              </a:ext>
              <a:ext uri="{28A0092B-C50C-407E-A947-70E740481C1C}">
                <a14:useLocalDpi xmlns:a14="http://schemas.microsoft.com/office/drawing/2010/main" val="0"/>
              </a:ext>
            </a:extLst>
          </a:blip>
          <a:srcRect t="8345" b="6527"/>
          <a:stretch/>
        </p:blipFill>
        <p:spPr bwMode="auto">
          <a:xfrm>
            <a:off x="1388169" y="3780762"/>
            <a:ext cx="529016" cy="3925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Shaw and Partners — Harriet Brown">
            <a:extLst>
              <a:ext uri="{FF2B5EF4-FFF2-40B4-BE49-F238E27FC236}">
                <a16:creationId xmlns:a16="http://schemas.microsoft.com/office/drawing/2014/main" id="{908BAD7A-0398-5F30-1403-91B6A0A85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1717" y="3780762"/>
            <a:ext cx="612079" cy="3925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Argonaut | Stockbroker &amp; Corporate Finance | Perth">
            <a:extLst>
              <a:ext uri="{FF2B5EF4-FFF2-40B4-BE49-F238E27FC236}">
                <a16:creationId xmlns:a16="http://schemas.microsoft.com/office/drawing/2014/main" id="{A5CD502E-B2EB-C741-72B0-F23C9D7D4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9621" y="3785178"/>
            <a:ext cx="720267" cy="3925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Euroz Hartleys Limited logo">
            <a:extLst>
              <a:ext uri="{FF2B5EF4-FFF2-40B4-BE49-F238E27FC236}">
                <a16:creationId xmlns:a16="http://schemas.microsoft.com/office/drawing/2014/main" id="{92876B57-61ED-3153-C07D-32213535DC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970" b="4216"/>
          <a:stretch/>
        </p:blipFill>
        <p:spPr bwMode="auto">
          <a:xfrm>
            <a:off x="4596485" y="3780762"/>
            <a:ext cx="427543" cy="3925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A4699A3-91F4-7129-5371-F590EAF15996}"/>
              </a:ext>
            </a:extLst>
          </p:cNvPr>
          <p:cNvPicPr>
            <a:picLocks noChangeAspect="1"/>
          </p:cNvPicPr>
          <p:nvPr/>
        </p:nvPicPr>
        <p:blipFill>
          <a:blip r:embed="rId7"/>
          <a:stretch>
            <a:fillRect/>
          </a:stretch>
        </p:blipFill>
        <p:spPr>
          <a:xfrm>
            <a:off x="360739" y="4249307"/>
            <a:ext cx="987486" cy="252000"/>
          </a:xfrm>
          <a:prstGeom prst="rect">
            <a:avLst/>
          </a:prstGeom>
        </p:spPr>
      </p:pic>
      <p:pic>
        <p:nvPicPr>
          <p:cNvPr id="33" name="Picture 32">
            <a:extLst>
              <a:ext uri="{FF2B5EF4-FFF2-40B4-BE49-F238E27FC236}">
                <a16:creationId xmlns:a16="http://schemas.microsoft.com/office/drawing/2014/main" id="{E5F341F0-9727-DF41-CF06-1E41A99259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366" y="3780762"/>
            <a:ext cx="892519" cy="39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7936BDA8-1045-6F25-0329-81645F27FA4C}"/>
              </a:ext>
            </a:extLst>
          </p:cNvPr>
          <p:cNvPicPr>
            <a:picLocks noChangeAspect="1"/>
          </p:cNvPicPr>
          <p:nvPr/>
        </p:nvPicPr>
        <p:blipFill>
          <a:blip r:embed="rId9"/>
          <a:stretch>
            <a:fillRect/>
          </a:stretch>
        </p:blipFill>
        <p:spPr>
          <a:xfrm>
            <a:off x="1498165" y="4249307"/>
            <a:ext cx="793333" cy="252000"/>
          </a:xfrm>
          <a:prstGeom prst="rect">
            <a:avLst/>
          </a:prstGeom>
        </p:spPr>
      </p:pic>
      <p:pic>
        <p:nvPicPr>
          <p:cNvPr id="35" name="Picture 34" descr="A blue text on a black background&#10;&#10;AI-generated content may be incorrect.">
            <a:extLst>
              <a:ext uri="{FF2B5EF4-FFF2-40B4-BE49-F238E27FC236}">
                <a16:creationId xmlns:a16="http://schemas.microsoft.com/office/drawing/2014/main" id="{23C84B6D-6EF2-6B97-50C3-3A6D9563B818}"/>
              </a:ext>
            </a:extLst>
          </p:cNvPr>
          <p:cNvPicPr>
            <a:picLocks noChangeAspect="1"/>
          </p:cNvPicPr>
          <p:nvPr/>
        </p:nvPicPr>
        <p:blipFill>
          <a:blip r:embed="rId10"/>
          <a:srcRect r="63008"/>
          <a:stretch/>
        </p:blipFill>
        <p:spPr>
          <a:xfrm>
            <a:off x="2012346" y="3780762"/>
            <a:ext cx="990057" cy="392545"/>
          </a:xfrm>
          <a:prstGeom prst="rect">
            <a:avLst/>
          </a:prstGeom>
        </p:spPr>
      </p:pic>
      <p:pic>
        <p:nvPicPr>
          <p:cNvPr id="36" name="Picture 2">
            <a:extLst>
              <a:ext uri="{FF2B5EF4-FFF2-40B4-BE49-F238E27FC236}">
                <a16:creationId xmlns:a16="http://schemas.microsoft.com/office/drawing/2014/main" id="{883496F0-FD10-D37B-BEDE-7D0741A328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1438" y="4249307"/>
            <a:ext cx="1183949" cy="252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a:extLst>
              <a:ext uri="{FF2B5EF4-FFF2-40B4-BE49-F238E27FC236}">
                <a16:creationId xmlns:a16="http://schemas.microsoft.com/office/drawing/2014/main" id="{63FA0F9D-F37B-E1CE-2FCC-1D84F430A2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5326" y="4249307"/>
            <a:ext cx="1270079" cy="25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8" name="Table 37">
            <a:extLst>
              <a:ext uri="{FF2B5EF4-FFF2-40B4-BE49-F238E27FC236}">
                <a16:creationId xmlns:a16="http://schemas.microsoft.com/office/drawing/2014/main" id="{409CDDF9-59CE-12B3-BF09-57157013C68D}"/>
              </a:ext>
            </a:extLst>
          </p:cNvPr>
          <p:cNvGraphicFramePr>
            <a:graphicFrameLocks noGrp="1"/>
          </p:cNvGraphicFramePr>
          <p:nvPr>
            <p:extLst>
              <p:ext uri="{D42A27DB-BD31-4B8C-83A1-F6EECF244321}">
                <p14:modId xmlns:p14="http://schemas.microsoft.com/office/powerpoint/2010/main" val="2120509298"/>
              </p:ext>
            </p:extLst>
          </p:nvPr>
        </p:nvGraphicFramePr>
        <p:xfrm>
          <a:off x="360739" y="1172928"/>
          <a:ext cx="4684666" cy="2560320"/>
        </p:xfrm>
        <a:graphic>
          <a:graphicData uri="http://schemas.openxmlformats.org/drawingml/2006/table">
            <a:tbl>
              <a:tblPr firstRow="1" bandRow="1">
                <a:tableStyleId>{2D5ABB26-0587-4C30-8999-92F81FD0307C}</a:tableStyleId>
              </a:tblPr>
              <a:tblGrid>
                <a:gridCol w="3381640">
                  <a:extLst>
                    <a:ext uri="{9D8B030D-6E8A-4147-A177-3AD203B41FA5}">
                      <a16:colId xmlns:a16="http://schemas.microsoft.com/office/drawing/2014/main" val="2089983301"/>
                    </a:ext>
                  </a:extLst>
                </a:gridCol>
                <a:gridCol w="1303026">
                  <a:extLst>
                    <a:ext uri="{9D8B030D-6E8A-4147-A177-3AD203B41FA5}">
                      <a16:colId xmlns:a16="http://schemas.microsoft.com/office/drawing/2014/main" val="2625538843"/>
                    </a:ext>
                  </a:extLst>
                </a:gridCol>
              </a:tblGrid>
              <a:tr h="0">
                <a:tc>
                  <a:txBody>
                    <a:bodyPr/>
                    <a:lstStyle/>
                    <a:p>
                      <a:r>
                        <a:rPr lang="en-AU" sz="1400" b="1">
                          <a:solidFill>
                            <a:srgbClr val="EEC600"/>
                          </a:solidFill>
                          <a:latin typeface="+mn-lt"/>
                          <a:ea typeface="Calibri"/>
                          <a:cs typeface="Calibri"/>
                        </a:rPr>
                        <a:t>CAPITAL STRUCTURE</a:t>
                      </a:r>
                    </a:p>
                  </a:txBody>
                  <a:tcPr marL="0" marR="0" anchor="b">
                    <a:lnT w="3175"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AU" sz="1400" b="1" i="0" u="none" strike="noStrike" cap="none">
                          <a:solidFill>
                            <a:srgbClr val="EEC600"/>
                          </a:solidFill>
                          <a:latin typeface="+mn-lt"/>
                          <a:ea typeface="Calibri"/>
                          <a:cs typeface="Calibri"/>
                          <a:sym typeface="Arial"/>
                        </a:rPr>
                        <a:t>CURRENT</a:t>
                      </a:r>
                      <a:r>
                        <a:rPr lang="en-AU" sz="1400" b="1">
                          <a:solidFill>
                            <a:schemeClr val="tx2"/>
                          </a:solidFill>
                          <a:latin typeface="+mn-lt"/>
                          <a:ea typeface="Calibri"/>
                          <a:cs typeface="Calibri"/>
                        </a:rPr>
                        <a:t> </a:t>
                      </a:r>
                      <a:endParaRPr lang="en-AU" sz="1400" b="1">
                        <a:solidFill>
                          <a:schemeClr val="tx2"/>
                        </a:solidFill>
                        <a:latin typeface="+mn-lt"/>
                        <a:ea typeface="Calibri" panose="020F0502020204030204" pitchFamily="34" charset="0"/>
                        <a:cs typeface="Calibri" panose="020F0502020204030204" pitchFamily="34" charset="0"/>
                      </a:endParaRPr>
                    </a:p>
                  </a:txBody>
                  <a:tcPr marL="0" marR="0" anchor="b">
                    <a:lnT w="3175"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37550970"/>
                  </a:ext>
                </a:extLst>
              </a:tr>
              <a:tr h="0">
                <a:tc>
                  <a:txBody>
                    <a:bodyPr/>
                    <a:lstStyle/>
                    <a:p>
                      <a:r>
                        <a:rPr lang="en-AU" sz="1200" b="1">
                          <a:solidFill>
                            <a:schemeClr val="tx1">
                              <a:lumMod val="10000"/>
                            </a:schemeClr>
                          </a:solidFill>
                          <a:latin typeface="+mn-lt"/>
                          <a:ea typeface="Calibri"/>
                          <a:cs typeface="Calibri"/>
                        </a:rPr>
                        <a:t>Shares on issue</a:t>
                      </a:r>
                    </a:p>
                  </a:txBody>
                  <a:tcPr marL="0" marR="0">
                    <a:lnT w="12700" cap="flat" cmpd="sng" algn="ctr">
                      <a:solidFill>
                        <a:schemeClr val="accent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algn="ctr"/>
                      <a:r>
                        <a:rPr lang="en-AU" sz="1200" b="1">
                          <a:solidFill>
                            <a:schemeClr val="tx1">
                              <a:lumMod val="10000"/>
                            </a:schemeClr>
                          </a:solidFill>
                          <a:latin typeface="+mn-lt"/>
                          <a:ea typeface="Calibri"/>
                          <a:cs typeface="Calibri"/>
                        </a:rPr>
                        <a:t>682.7M</a:t>
                      </a:r>
                      <a:r>
                        <a:rPr lang="en-AU" sz="1200" b="0" baseline="30000">
                          <a:solidFill>
                            <a:schemeClr val="tx1">
                              <a:lumMod val="10000"/>
                            </a:schemeClr>
                          </a:solidFill>
                          <a:latin typeface="+mn-lt"/>
                          <a:ea typeface="Calibri"/>
                          <a:cs typeface="Calibri"/>
                        </a:rPr>
                        <a:t>1</a:t>
                      </a:r>
                    </a:p>
                  </a:txBody>
                  <a:tcPr marL="0" marR="0">
                    <a:lnT w="12700" cap="flat" cmpd="sng" algn="ctr">
                      <a:solidFill>
                        <a:schemeClr val="accent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22888738"/>
                  </a:ext>
                </a:extLst>
              </a:tr>
              <a:tr h="0">
                <a:tc>
                  <a:txBody>
                    <a:bodyPr/>
                    <a:lstStyle/>
                    <a:p>
                      <a:r>
                        <a:rPr lang="en-AU" sz="1200" b="1">
                          <a:solidFill>
                            <a:schemeClr val="tx1">
                              <a:lumMod val="10000"/>
                            </a:schemeClr>
                          </a:solidFill>
                          <a:latin typeface="+mn-lt"/>
                          <a:ea typeface="Calibri"/>
                          <a:cs typeface="Calibri"/>
                        </a:rPr>
                        <a:t>Management performance rights</a:t>
                      </a:r>
                      <a:endParaRPr lang="en-AU" sz="1200" b="1" baseline="30000">
                        <a:solidFill>
                          <a:schemeClr val="tx1">
                            <a:lumMod val="10000"/>
                          </a:schemeClr>
                        </a:solidFill>
                        <a:latin typeface="+mn-lt"/>
                        <a:ea typeface="Calibri"/>
                        <a:cs typeface="Calibri"/>
                      </a:endParaRPr>
                    </a:p>
                  </a:txBody>
                  <a:tcPr marL="0" marR="0">
                    <a:lnT w="6350" cap="flat" cmpd="sng" algn="ctr">
                      <a:solidFill>
                        <a:schemeClr val="tx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tc>
                  <a:txBody>
                    <a:bodyPr/>
                    <a:lstStyle/>
                    <a:p>
                      <a:pPr algn="ctr"/>
                      <a:r>
                        <a:rPr lang="en-AU" sz="1200" b="1">
                          <a:solidFill>
                            <a:schemeClr val="tx1">
                              <a:lumMod val="10000"/>
                            </a:schemeClr>
                          </a:solidFill>
                          <a:latin typeface="+mn-lt"/>
                          <a:ea typeface="Calibri"/>
                          <a:cs typeface="Calibri"/>
                        </a:rPr>
                        <a:t>36.1M</a:t>
                      </a:r>
                      <a:r>
                        <a:rPr lang="en-AU" sz="1200" b="0" baseline="30000">
                          <a:solidFill>
                            <a:schemeClr val="tx1">
                              <a:lumMod val="10000"/>
                            </a:schemeClr>
                          </a:solidFill>
                          <a:latin typeface="+mn-lt"/>
                          <a:ea typeface="Calibri"/>
                          <a:cs typeface="Calibri"/>
                        </a:rPr>
                        <a:t>2</a:t>
                      </a:r>
                    </a:p>
                  </a:txBody>
                  <a:tcPr marL="0" marR="0">
                    <a:lnT w="6350" cap="flat" cmpd="sng" algn="ctr">
                      <a:solidFill>
                        <a:schemeClr val="tx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59811844"/>
                  </a:ext>
                </a:extLst>
              </a:tr>
              <a:tr h="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1400" b="1" i="0" u="none" strike="noStrike" cap="none" dirty="0">
                          <a:solidFill>
                            <a:srgbClr val="EEC600"/>
                          </a:solidFill>
                          <a:latin typeface="+mn-lt"/>
                          <a:ea typeface="Calibri"/>
                          <a:cs typeface="Calibri"/>
                          <a:sym typeface="Arial"/>
                        </a:rPr>
                        <a:t>SHAREHOLDERS OVER 5% SUMMARY</a:t>
                      </a:r>
                      <a:r>
                        <a:rPr lang="en-AU" sz="1400" b="1" i="0" u="none" strike="noStrike" cap="none" baseline="30000" dirty="0">
                          <a:solidFill>
                            <a:srgbClr val="EEC600"/>
                          </a:solidFill>
                          <a:latin typeface="+mn-lt"/>
                          <a:ea typeface="Calibri"/>
                          <a:cs typeface="Calibri"/>
                          <a:sym typeface="Arial"/>
                        </a:rPr>
                        <a:t>3</a:t>
                      </a:r>
                    </a:p>
                  </a:txBody>
                  <a:tcPr marL="0" marR="0" anchor="b">
                    <a:lnT w="317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endParaRPr lang="en-AU" sz="1200" b="1" dirty="0">
                        <a:solidFill>
                          <a:schemeClr val="tx2"/>
                        </a:solidFill>
                        <a:latin typeface="+mn-lt"/>
                        <a:ea typeface="Calibri" panose="020F0502020204030204" pitchFamily="34" charset="0"/>
                        <a:cs typeface="Calibri" panose="020F0502020204030204" pitchFamily="34" charset="0"/>
                      </a:endParaRPr>
                    </a:p>
                  </a:txBody>
                  <a:tcPr marL="0" marR="0" anchor="b">
                    <a:lnT w="317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22187041"/>
                  </a:ext>
                </a:extLst>
              </a:tr>
              <a:tr h="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1200" b="1" dirty="0">
                          <a:solidFill>
                            <a:schemeClr val="tx1">
                              <a:lumMod val="10000"/>
                            </a:schemeClr>
                          </a:solidFill>
                          <a:latin typeface="+mn-lt"/>
                          <a:ea typeface="Calibri"/>
                          <a:cs typeface="Calibri"/>
                        </a:rPr>
                        <a:t>Australian &amp; Global Institution</a:t>
                      </a:r>
                      <a:r>
                        <a:rPr lang="en-AS" sz="1200" b="1" dirty="0">
                          <a:solidFill>
                            <a:schemeClr val="tx1">
                              <a:lumMod val="10000"/>
                            </a:schemeClr>
                          </a:solidFill>
                          <a:latin typeface="+mn-lt"/>
                          <a:ea typeface="Calibri"/>
                          <a:cs typeface="Calibri"/>
                        </a:rPr>
                        <a:t>s</a:t>
                      </a:r>
                      <a:endParaRPr lang="en-AU" sz="1200" b="1" dirty="0">
                        <a:solidFill>
                          <a:schemeClr val="tx1">
                            <a:lumMod val="10000"/>
                          </a:schemeClr>
                        </a:solidFill>
                        <a:latin typeface="+mn-lt"/>
                        <a:ea typeface="Calibri"/>
                        <a:cs typeface="Calibri"/>
                      </a:endParaRPr>
                    </a:p>
                  </a:txBody>
                  <a:tcPr marL="0" marR="0">
                    <a:lnT w="12700" cap="flat" cmpd="sng" algn="ctr">
                      <a:solidFill>
                        <a:schemeClr val="accent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algn="ctr"/>
                      <a:r>
                        <a:rPr kumimoji="0" lang="en-AU" sz="1200" b="1" i="0" u="none" strike="noStrike" kern="0" cap="none" spc="0" normalizeH="0" baseline="0" noProof="0">
                          <a:ln>
                            <a:noFill/>
                          </a:ln>
                          <a:solidFill>
                            <a:prstClr val="black"/>
                          </a:solidFill>
                          <a:effectLst/>
                          <a:uLnTx/>
                          <a:uFillTx/>
                          <a:latin typeface="Poppins"/>
                          <a:ea typeface="Calibri"/>
                          <a:cs typeface="Calibri"/>
                          <a:sym typeface="Arial"/>
                        </a:rPr>
                        <a:t>67%</a:t>
                      </a:r>
                      <a:endParaRPr lang="en-AU" sz="1200" b="0" baseline="30000">
                        <a:solidFill>
                          <a:schemeClr val="tx1"/>
                        </a:solidFill>
                        <a:latin typeface="+mn-lt"/>
                        <a:ea typeface="Calibri"/>
                        <a:cs typeface="Calibri"/>
                      </a:endParaRPr>
                    </a:p>
                  </a:txBody>
                  <a:tcPr marL="0" marR="0">
                    <a:lnT w="12700" cap="flat" cmpd="sng" algn="ctr">
                      <a:solidFill>
                        <a:schemeClr val="accent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867592346"/>
                  </a:ext>
                </a:extLst>
              </a:tr>
              <a:tr h="0">
                <a:tc>
                  <a:txBody>
                    <a:bodyPr/>
                    <a:lstStyle/>
                    <a:p>
                      <a:pPr marL="0" marR="0" lvl="0" indent="0" algn="l" defTabSz="914400" rtl="0" eaLnBrk="1" fontAlgn="auto" latinLnBrk="0" hangingPunct="1">
                        <a:lnSpc>
                          <a:spcPct val="100000"/>
                        </a:lnSpc>
                        <a:spcBef>
                          <a:spcPts val="0"/>
                        </a:spcBef>
                        <a:spcAft>
                          <a:spcPts val="300"/>
                        </a:spcAft>
                        <a:buClr>
                          <a:srgbClr val="000000"/>
                        </a:buClr>
                        <a:buSzTx/>
                        <a:buFont typeface="Arial"/>
                        <a:buNone/>
                        <a:tabLst/>
                        <a:defRPr/>
                      </a:pPr>
                      <a:r>
                        <a:rPr lang="en-AU" sz="1200" b="1" kern="1200">
                          <a:solidFill>
                            <a:schemeClr val="tx1">
                              <a:lumMod val="10000"/>
                            </a:schemeClr>
                          </a:solidFill>
                          <a:latin typeface="+mn-lt"/>
                          <a:ea typeface="Calibri"/>
                          <a:cs typeface="Calibri"/>
                        </a:rPr>
                        <a:t>BlackRock Group</a:t>
                      </a:r>
                    </a:p>
                  </a:txBody>
                  <a:tcPr marL="0" marR="0">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lang="en-AU" sz="1200" b="1">
                          <a:solidFill>
                            <a:schemeClr val="tx1"/>
                          </a:solidFill>
                          <a:latin typeface="+mn-lt"/>
                          <a:ea typeface="Calibri" panose="020F0502020204030204" pitchFamily="34" charset="0"/>
                          <a:cs typeface="Calibri" panose="020F0502020204030204" pitchFamily="34" charset="0"/>
                        </a:rPr>
                        <a:t>13%</a:t>
                      </a:r>
                    </a:p>
                  </a:txBody>
                  <a:tcPr marL="0" marR="0">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78616322"/>
                  </a:ext>
                </a:extLst>
              </a:tr>
              <a:tr h="0">
                <a:tc>
                  <a:txBody>
                    <a:bodyPr/>
                    <a:lstStyle/>
                    <a:p>
                      <a:pPr marL="0" marR="0" lvl="0" indent="0" algn="l" defTabSz="914400" rtl="0" eaLnBrk="1" fontAlgn="auto" latinLnBrk="0" hangingPunct="1">
                        <a:lnSpc>
                          <a:spcPct val="100000"/>
                        </a:lnSpc>
                        <a:spcBef>
                          <a:spcPts val="0"/>
                        </a:spcBef>
                        <a:spcAft>
                          <a:spcPts val="300"/>
                        </a:spcAft>
                        <a:buClr>
                          <a:srgbClr val="000000"/>
                        </a:buClr>
                        <a:buSzTx/>
                        <a:buFont typeface="Arial"/>
                        <a:buNone/>
                        <a:tabLst/>
                        <a:defRPr/>
                      </a:pPr>
                      <a:r>
                        <a:rPr lang="en-AU" sz="1200" b="1" kern="1200">
                          <a:solidFill>
                            <a:schemeClr val="tx1">
                              <a:lumMod val="10000"/>
                            </a:schemeClr>
                          </a:solidFill>
                          <a:latin typeface="+mn-lt"/>
                          <a:ea typeface="Calibri"/>
                          <a:cs typeface="Calibri"/>
                        </a:rPr>
                        <a:t>Board &amp; Management (fully diluted)</a:t>
                      </a:r>
                    </a:p>
                  </a:txBody>
                  <a:tcPr marL="0" marR="0">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lang="en-AU" sz="1200" b="1">
                          <a:solidFill>
                            <a:schemeClr val="tx1"/>
                          </a:solidFill>
                          <a:latin typeface="+mn-lt"/>
                          <a:ea typeface="Calibri" panose="020F0502020204030204" pitchFamily="34" charset="0"/>
                          <a:cs typeface="Calibri" panose="020F0502020204030204" pitchFamily="34" charset="0"/>
                        </a:rPr>
                        <a:t>8%</a:t>
                      </a:r>
                    </a:p>
                  </a:txBody>
                  <a:tcPr marL="0" marR="0">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180741836"/>
                  </a:ext>
                </a:extLst>
              </a:tr>
              <a:tr h="0">
                <a:tc>
                  <a:txBody>
                    <a:bodyPr/>
                    <a:lstStyle/>
                    <a:p>
                      <a:pPr marL="0" marR="0" lvl="0" indent="0" algn="l" defTabSz="914400" rtl="0" eaLnBrk="1" fontAlgn="auto" latinLnBrk="0" hangingPunct="1">
                        <a:lnSpc>
                          <a:spcPct val="100000"/>
                        </a:lnSpc>
                        <a:spcBef>
                          <a:spcPts val="0"/>
                        </a:spcBef>
                        <a:spcAft>
                          <a:spcPts val="300"/>
                        </a:spcAft>
                        <a:buClr>
                          <a:srgbClr val="000000"/>
                        </a:buClr>
                        <a:buSzTx/>
                        <a:buFont typeface="Arial"/>
                        <a:buNone/>
                        <a:tabLst/>
                        <a:defRPr/>
                      </a:pPr>
                      <a:r>
                        <a:rPr lang="en-AU" sz="1200" b="1" kern="1200">
                          <a:solidFill>
                            <a:schemeClr val="tx1">
                              <a:lumMod val="10000"/>
                            </a:schemeClr>
                          </a:solidFill>
                          <a:latin typeface="+mn-lt"/>
                          <a:ea typeface="Calibri"/>
                          <a:cs typeface="Calibri"/>
                        </a:rPr>
                        <a:t>Regal Funds Management</a:t>
                      </a:r>
                    </a:p>
                  </a:txBody>
                  <a:tcPr marL="0" marR="0">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lang="en-AU" sz="1200" b="1">
                          <a:solidFill>
                            <a:schemeClr val="tx1"/>
                          </a:solidFill>
                          <a:latin typeface="+mn-lt"/>
                          <a:ea typeface="Calibri" panose="020F0502020204030204" pitchFamily="34" charset="0"/>
                          <a:cs typeface="Calibri" panose="020F0502020204030204" pitchFamily="34" charset="0"/>
                        </a:rPr>
                        <a:t>5%</a:t>
                      </a:r>
                    </a:p>
                  </a:txBody>
                  <a:tcPr marL="0" marR="0">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82392946"/>
                  </a:ext>
                </a:extLst>
              </a:tr>
              <a:tr h="0">
                <a:tc>
                  <a:txBody>
                    <a:bodyPr/>
                    <a:lstStyle/>
                    <a:p>
                      <a:pPr marR="0" algn="l" rtl="0">
                        <a:lnSpc>
                          <a:spcPct val="100000"/>
                        </a:lnSpc>
                        <a:spcBef>
                          <a:spcPts val="0"/>
                        </a:spcBef>
                        <a:spcAft>
                          <a:spcPts val="0"/>
                        </a:spcAft>
                        <a:buClr>
                          <a:srgbClr val="000000"/>
                        </a:buClr>
                        <a:buFont typeface="Arial"/>
                      </a:pPr>
                      <a:r>
                        <a:rPr lang="en-AU" sz="1400" b="1" i="0" u="none" strike="noStrike" cap="none">
                          <a:solidFill>
                            <a:srgbClr val="EEC600"/>
                          </a:solidFill>
                          <a:latin typeface="+mn-lt"/>
                          <a:ea typeface="Calibri"/>
                          <a:cs typeface="Calibri"/>
                          <a:sym typeface="Arial"/>
                        </a:rPr>
                        <a:t>GLOBAL BANKING &amp; RESEARCH</a:t>
                      </a:r>
                    </a:p>
                  </a:txBody>
                  <a:tcPr marL="0" marR="0">
                    <a:lnT w="6350" cap="flat" cmpd="sng" algn="ctr">
                      <a:solidFill>
                        <a:schemeClr val="tx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AU" sz="1200" b="1" i="0" u="none" strike="noStrike" cap="none" dirty="0">
                        <a:solidFill>
                          <a:srgbClr val="EEC600"/>
                        </a:solidFill>
                        <a:latin typeface="+mn-lt"/>
                        <a:ea typeface="Calibri"/>
                        <a:cs typeface="Calibri"/>
                        <a:sym typeface="Arial"/>
                      </a:endParaRPr>
                    </a:p>
                  </a:txBody>
                  <a:tcPr marL="0" marR="0">
                    <a:lnT w="6350" cap="flat" cmpd="sng" algn="ctr">
                      <a:solidFill>
                        <a:schemeClr val="tx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813556726"/>
                  </a:ext>
                </a:extLst>
              </a:tr>
            </a:tbl>
          </a:graphicData>
        </a:graphic>
      </p:graphicFrame>
      <p:sp>
        <p:nvSpPr>
          <p:cNvPr id="39" name="Google Shape;93;p14">
            <a:extLst>
              <a:ext uri="{FF2B5EF4-FFF2-40B4-BE49-F238E27FC236}">
                <a16:creationId xmlns:a16="http://schemas.microsoft.com/office/drawing/2014/main" id="{E6E735F9-4FF5-527B-48B3-BBD62E8B3528}"/>
              </a:ext>
            </a:extLst>
          </p:cNvPr>
          <p:cNvSpPr txBox="1"/>
          <p:nvPr/>
        </p:nvSpPr>
        <p:spPr>
          <a:xfrm>
            <a:off x="720000" y="4572000"/>
            <a:ext cx="7918275" cy="553968"/>
          </a:xfrm>
          <a:prstGeom prst="rect">
            <a:avLst/>
          </a:prstGeom>
          <a:noFill/>
          <a:ln>
            <a:noFill/>
          </a:ln>
        </p:spPr>
        <p:txBody>
          <a:bodyPr spcFirstLastPara="1" wrap="square" lIns="91425" tIns="91425" rIns="91425" bIns="91425" anchor="t" anchorCtr="0">
            <a:spAutoFit/>
          </a:bodyPr>
          <a:lstStyle/>
          <a:p>
            <a:pPr algn="just"/>
            <a:r>
              <a:rPr lang="en-US" sz="600">
                <a:latin typeface="+mn-lt"/>
                <a:ea typeface="Calibri" panose="020F0502020204030204" pitchFamily="34" charset="0"/>
                <a:cs typeface="Calibri" panose="020F0502020204030204" pitchFamily="34" charset="0"/>
                <a:sym typeface="Poppins"/>
              </a:rPr>
              <a:t>1. As at 3 September 2025.</a:t>
            </a:r>
            <a:r>
              <a:rPr lang="en" sz="600">
                <a:latin typeface="+mn-lt"/>
                <a:ea typeface="Calibri" panose="020F0502020204030204" pitchFamily="34" charset="0"/>
                <a:cs typeface="Calibri" panose="020F0502020204030204" pitchFamily="34" charset="0"/>
                <a:sym typeface="Poppins"/>
              </a:rPr>
              <a:t>  2.</a:t>
            </a:r>
            <a:r>
              <a:rPr lang="en" sz="600">
                <a:solidFill>
                  <a:schemeClr val="dk1"/>
                </a:solidFill>
                <a:latin typeface="+mn-lt"/>
                <a:ea typeface="Calibri" panose="020F0502020204030204" pitchFamily="34" charset="0"/>
                <a:cs typeface="Calibri" panose="020F0502020204030204" pitchFamily="34" charset="0"/>
                <a:sym typeface="Poppins"/>
              </a:rPr>
              <a:t> </a:t>
            </a:r>
            <a:r>
              <a:rPr lang="en-US" sz="600">
                <a:latin typeface="+mn-lt"/>
                <a:ea typeface="Calibri" panose="020F0502020204030204" pitchFamily="34" charset="0"/>
                <a:cs typeface="Calibri" panose="020F0502020204030204" pitchFamily="34" charset="0"/>
              </a:rPr>
              <a:t>Management performance rights are unlisted</a:t>
            </a:r>
            <a:r>
              <a:rPr lang="en" sz="600">
                <a:latin typeface="+mn-lt"/>
                <a:ea typeface="Calibri" panose="020F0502020204030204" pitchFamily="34" charset="0"/>
                <a:cs typeface="Calibri" panose="020F0502020204030204" pitchFamily="34" charset="0"/>
                <a:sym typeface="Poppins"/>
              </a:rPr>
              <a:t>.  3. As at 15 August 2025.  </a:t>
            </a:r>
            <a:r>
              <a:rPr lang="en" sz="600">
                <a:solidFill>
                  <a:schemeClr val="dk1"/>
                </a:solidFill>
                <a:latin typeface="+mn-lt"/>
                <a:ea typeface="Calibri" panose="020F0502020204030204" pitchFamily="34" charset="0"/>
                <a:cs typeface="Calibri" panose="020F0502020204030204" pitchFamily="34" charset="0"/>
                <a:sym typeface="Poppins"/>
              </a:rPr>
              <a:t>4. ASX Trading from 1 July 2024.  </a:t>
            </a:r>
            <a:r>
              <a:rPr lang="en" sz="600">
                <a:latin typeface="+mn-lt"/>
                <a:ea typeface="Calibri" panose="020F0502020204030204" pitchFamily="34" charset="0"/>
                <a:cs typeface="Calibri" panose="020F0502020204030204" pitchFamily="34" charset="0"/>
                <a:sym typeface="Poppins"/>
              </a:rPr>
              <a:t>5</a:t>
            </a:r>
            <a:r>
              <a:rPr lang="en" sz="600">
                <a:solidFill>
                  <a:schemeClr val="dk1"/>
                </a:solidFill>
                <a:latin typeface="+mn-lt"/>
                <a:ea typeface="Calibri" panose="020F0502020204030204" pitchFamily="34" charset="0"/>
                <a:cs typeface="Calibri" panose="020F0502020204030204" pitchFamily="34" charset="0"/>
                <a:sym typeface="Poppins"/>
              </a:rPr>
              <a:t>. C</a:t>
            </a:r>
            <a:r>
              <a:rPr lang="en-US" sz="600">
                <a:solidFill>
                  <a:schemeClr val="dk1"/>
                </a:solidFill>
                <a:latin typeface="+mn-lt"/>
                <a:ea typeface="Calibri" panose="020F0502020204030204" pitchFamily="34" charset="0"/>
                <a:cs typeface="Calibri" panose="020F0502020204030204" pitchFamily="34" charset="0"/>
                <a:sym typeface="Poppins"/>
              </a:rPr>
              <a:t>ash, receivables and liquid investment position at 30 June 2025, plus A$10 million proceeds received from the Share Purchase Plan completed on 14 July 2025 and net proceeds from the second tranche of the Institutional Placement of ~A$26.6 million which was completed on 2 September 2025.</a:t>
            </a:r>
          </a:p>
          <a:p>
            <a:r>
              <a:rPr lang="en-US" sz="600">
                <a:latin typeface="+mn-lt"/>
                <a:ea typeface="Calibri" panose="020F0502020204030204" pitchFamily="34" charset="0"/>
                <a:cs typeface="Calibri" panose="020F0502020204030204" pitchFamily="34" charset="0"/>
                <a:sym typeface="Poppins"/>
              </a:rPr>
              <a:t> </a:t>
            </a:r>
            <a:endParaRPr sz="600">
              <a:latin typeface="+mn-lt"/>
              <a:ea typeface="Calibri" panose="020F0502020204030204" pitchFamily="34" charset="0"/>
              <a:cs typeface="Calibri" panose="020F0502020204030204" pitchFamily="34" charset="0"/>
              <a:sym typeface="Poppins"/>
            </a:endParaRPr>
          </a:p>
        </p:txBody>
      </p:sp>
      <p:sp>
        <p:nvSpPr>
          <p:cNvPr id="27" name="TextBox 26">
            <a:extLst>
              <a:ext uri="{FF2B5EF4-FFF2-40B4-BE49-F238E27FC236}">
                <a16:creationId xmlns:a16="http://schemas.microsoft.com/office/drawing/2014/main" id="{D297502A-58C6-5D57-3293-7C9F79D816FA}"/>
              </a:ext>
            </a:extLst>
          </p:cNvPr>
          <p:cNvSpPr txBox="1"/>
          <p:nvPr/>
        </p:nvSpPr>
        <p:spPr>
          <a:xfrm>
            <a:off x="5195344" y="4153654"/>
            <a:ext cx="1257075" cy="400110"/>
          </a:xfrm>
          <a:prstGeom prst="rect">
            <a:avLst/>
          </a:prstGeom>
          <a:noFill/>
        </p:spPr>
        <p:txBody>
          <a:bodyPr wrap="none" rtlCol="0">
            <a:spAutoFit/>
          </a:bodyPr>
          <a:lstStyle/>
          <a:p>
            <a:r>
              <a:rPr lang="en-AU" sz="2000" b="1" dirty="0">
                <a:latin typeface="+mn-lt"/>
              </a:rPr>
              <a:t>ASX 300</a:t>
            </a:r>
            <a:endParaRPr lang="en-US" sz="2000" b="1" dirty="0">
              <a:latin typeface="+mn-lt"/>
            </a:endParaRPr>
          </a:p>
        </p:txBody>
      </p:sp>
    </p:spTree>
    <p:extLst>
      <p:ext uri="{BB962C8B-B14F-4D97-AF65-F5344CB8AC3E}">
        <p14:creationId xmlns:p14="http://schemas.microsoft.com/office/powerpoint/2010/main" val="786000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696DE3-EE22-5679-52F4-B8A2816371FA}"/>
              </a:ext>
            </a:extLst>
          </p:cNvPr>
          <p:cNvSpPr>
            <a:spLocks noGrp="1"/>
          </p:cNvSpPr>
          <p:nvPr>
            <p:ph type="sldNum" idx="12"/>
          </p:nvPr>
        </p:nvSpPr>
        <p:spPr/>
        <p:txBody>
          <a:bodyPr/>
          <a:lstStyle/>
          <a:p>
            <a:fld id="{00000000-1234-1234-1234-123412341234}" type="slidenum">
              <a:rPr lang="en" smtClean="0"/>
              <a:pPr/>
              <a:t>9</a:t>
            </a:fld>
            <a:endParaRPr lang="en"/>
          </a:p>
        </p:txBody>
      </p:sp>
      <p:sp>
        <p:nvSpPr>
          <p:cNvPr id="3" name="Title 2">
            <a:extLst>
              <a:ext uri="{FF2B5EF4-FFF2-40B4-BE49-F238E27FC236}">
                <a16:creationId xmlns:a16="http://schemas.microsoft.com/office/drawing/2014/main" id="{6EB1B9EE-A0F4-80BA-52C0-955CDCFB5103}"/>
              </a:ext>
            </a:extLst>
          </p:cNvPr>
          <p:cNvSpPr>
            <a:spLocks noGrp="1"/>
          </p:cNvSpPr>
          <p:nvPr>
            <p:ph type="title"/>
          </p:nvPr>
        </p:nvSpPr>
        <p:spPr/>
        <p:txBody>
          <a:bodyPr>
            <a:noAutofit/>
          </a:bodyPr>
          <a:lstStyle/>
          <a:p>
            <a:r>
              <a:rPr lang="en-US" sz="2000" kern="1200">
                <a:solidFill>
                  <a:schemeClr val="tx1"/>
                </a:solidFill>
              </a:rPr>
              <a:t>Board and Management</a:t>
            </a:r>
            <a:endParaRPr lang="en-AU" sz="1800"/>
          </a:p>
        </p:txBody>
      </p:sp>
      <p:sp>
        <p:nvSpPr>
          <p:cNvPr id="4" name="TextBox 3">
            <a:extLst>
              <a:ext uri="{FF2B5EF4-FFF2-40B4-BE49-F238E27FC236}">
                <a16:creationId xmlns:a16="http://schemas.microsoft.com/office/drawing/2014/main" id="{4EBAC6F8-BE63-1F41-954D-47FF673754CE}"/>
              </a:ext>
            </a:extLst>
          </p:cNvPr>
          <p:cNvSpPr txBox="1"/>
          <p:nvPr/>
        </p:nvSpPr>
        <p:spPr>
          <a:xfrm>
            <a:off x="230288" y="648000"/>
            <a:ext cx="8913712" cy="338554"/>
          </a:xfrm>
          <a:prstGeom prst="rect">
            <a:avLst/>
          </a:prstGeom>
          <a:noFill/>
        </p:spPr>
        <p:txBody>
          <a:bodyPr wrap="square">
            <a:spAutoFit/>
          </a:bodyPr>
          <a:lstStyle/>
          <a:p>
            <a:r>
              <a:rPr lang="en-AU" sz="1600" b="1" kern="1200">
                <a:solidFill>
                  <a:schemeClr val="accent1">
                    <a:lumMod val="50000"/>
                  </a:schemeClr>
                </a:solidFill>
                <a:latin typeface="Poppins" panose="00000500000000000000" pitchFamily="2" charset="0"/>
                <a:ea typeface="Calibri" panose="020F0502020204030204" pitchFamily="34" charset="0"/>
                <a:cs typeface="Poppins" panose="00000500000000000000" pitchFamily="2" charset="0"/>
              </a:rPr>
              <a:t>A Leadership team with proven success in the Resources Sector</a:t>
            </a:r>
          </a:p>
        </p:txBody>
      </p:sp>
      <p:sp>
        <p:nvSpPr>
          <p:cNvPr id="5" name="TextBox 4">
            <a:extLst>
              <a:ext uri="{FF2B5EF4-FFF2-40B4-BE49-F238E27FC236}">
                <a16:creationId xmlns:a16="http://schemas.microsoft.com/office/drawing/2014/main" id="{6C968660-A94A-687E-35DC-597BB52165B9}"/>
              </a:ext>
            </a:extLst>
          </p:cNvPr>
          <p:cNvSpPr txBox="1"/>
          <p:nvPr/>
        </p:nvSpPr>
        <p:spPr>
          <a:xfrm>
            <a:off x="4312711" y="2560960"/>
            <a:ext cx="1635394" cy="227751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a:defRPr sz="700">
                <a:latin typeface="+mn-lt"/>
                <a:ea typeface="Calibri" panose="020F0502020204030204" pitchFamily="34" charset="0"/>
                <a:cs typeface="Calibri" panose="020F0502020204030204" pitchFamily="34" charset="0"/>
              </a:defRPr>
            </a:lvl1pPr>
          </a:lstStyle>
          <a:p>
            <a:r>
              <a:rPr lang="en-AU"/>
              <a:t>Previously held C-Suite and director roles at large corporations including </a:t>
            </a:r>
            <a:r>
              <a:rPr lang="en-AU" b="1"/>
              <a:t>National Australia Bank</a:t>
            </a:r>
            <a:r>
              <a:rPr lang="en-AU"/>
              <a:t>, </a:t>
            </a:r>
            <a:r>
              <a:rPr lang="en-AU" b="1"/>
              <a:t>QBE </a:t>
            </a:r>
            <a:r>
              <a:rPr lang="en-AU"/>
              <a:t>and</a:t>
            </a:r>
            <a:r>
              <a:rPr lang="en-AU" b="1"/>
              <a:t> Bank of New Zealand </a:t>
            </a:r>
            <a:r>
              <a:rPr lang="en-AU"/>
              <a:t>as well as at the </a:t>
            </a:r>
            <a:r>
              <a:rPr lang="en-US" b="1">
                <a:solidFill>
                  <a:srgbClr val="000000"/>
                </a:solidFill>
                <a:effectLst/>
                <a:ea typeface="Times New Roman" panose="02020603050405020304" pitchFamily="18" charset="0"/>
              </a:rPr>
              <a:t>Australian Prudential Regulatory Authority (APRA)</a:t>
            </a:r>
            <a:r>
              <a:rPr lang="en-AU" b="1">
                <a:solidFill>
                  <a:srgbClr val="000000"/>
                </a:solidFill>
                <a:effectLst/>
                <a:ea typeface="Times New Roman" panose="02020603050405020304" pitchFamily="18" charset="0"/>
              </a:rPr>
              <a:t>.</a:t>
            </a:r>
            <a:endParaRPr lang="en-AU" b="1"/>
          </a:p>
          <a:p>
            <a:pPr>
              <a:spcBef>
                <a:spcPts val="600"/>
              </a:spcBef>
            </a:pPr>
            <a:r>
              <a:rPr lang="en-AU"/>
              <a:t>Finance professional with considerable experience in risk management, financial services, governance, regulation,  business transformation and growth, efficiency, strategic leadership, strategy development and execution.</a:t>
            </a:r>
          </a:p>
          <a:p>
            <a:pPr>
              <a:spcBef>
                <a:spcPts val="600"/>
              </a:spcBef>
            </a:pPr>
            <a:r>
              <a:rPr lang="en-AU"/>
              <a:t>Currently the Chief Risk Officer at Judo Bank and Director of </a:t>
            </a:r>
            <a:r>
              <a:rPr lang="en-AU" b="1"/>
              <a:t>Collingwood Football Club.</a:t>
            </a:r>
            <a:endParaRPr lang="en-AU"/>
          </a:p>
        </p:txBody>
      </p:sp>
      <p:sp>
        <p:nvSpPr>
          <p:cNvPr id="6" name="Google Shape;142;p16">
            <a:extLst>
              <a:ext uri="{FF2B5EF4-FFF2-40B4-BE49-F238E27FC236}">
                <a16:creationId xmlns:a16="http://schemas.microsoft.com/office/drawing/2014/main" id="{473A5B6B-6355-904E-A787-73B4E80D3A2D}"/>
              </a:ext>
            </a:extLst>
          </p:cNvPr>
          <p:cNvSpPr txBox="1"/>
          <p:nvPr/>
        </p:nvSpPr>
        <p:spPr>
          <a:xfrm>
            <a:off x="47879" y="2613061"/>
            <a:ext cx="1760064" cy="1954351"/>
          </a:xfrm>
          <a:prstGeom prst="rect">
            <a:avLst/>
          </a:prstGeom>
          <a:noFill/>
          <a:ln>
            <a:noFill/>
          </a:ln>
        </p:spPr>
        <p:txBody>
          <a:bodyPr spcFirstLastPara="1" wrap="square" lIns="91425" tIns="91425" rIns="91425" bIns="91425" anchor="t" anchorCtr="0">
            <a:spAutoFit/>
          </a:bodyPr>
          <a:lstStyle/>
          <a:p>
            <a:pPr>
              <a:buClr>
                <a:schemeClr val="accent1"/>
              </a:buClr>
            </a:pPr>
            <a:r>
              <a:rPr lang="en-US" sz="700">
                <a:latin typeface="+mn-lt"/>
                <a:ea typeface="Calibri" panose="020F0502020204030204" pitchFamily="34" charset="0"/>
                <a:cs typeface="Calibri" panose="020F0502020204030204" pitchFamily="34" charset="0"/>
              </a:rPr>
              <a:t>Non-Executive Independent Chair of </a:t>
            </a:r>
            <a:r>
              <a:rPr lang="en-US" sz="700" b="1">
                <a:latin typeface="+mn-lt"/>
                <a:ea typeface="Calibri" panose="020F0502020204030204" pitchFamily="34" charset="0"/>
                <a:cs typeface="Calibri" panose="020F0502020204030204" pitchFamily="34" charset="0"/>
              </a:rPr>
              <a:t>Bellevue Gold (ASX200), </a:t>
            </a:r>
            <a:r>
              <a:rPr lang="en-US" sz="700">
                <a:latin typeface="+mn-lt"/>
                <a:ea typeface="Calibri" panose="020F0502020204030204" pitchFamily="34" charset="0"/>
                <a:cs typeface="Calibri" panose="020F0502020204030204" pitchFamily="34" charset="0"/>
              </a:rPr>
              <a:t>former Chair of </a:t>
            </a:r>
            <a:r>
              <a:rPr lang="en-US" sz="700" b="1">
                <a:latin typeface="+mn-lt"/>
                <a:ea typeface="Calibri" panose="020F0502020204030204" pitchFamily="34" charset="0"/>
                <a:cs typeface="Calibri" panose="020F0502020204030204" pitchFamily="34" charset="0"/>
              </a:rPr>
              <a:t>Cardinal Resources </a:t>
            </a:r>
            <a:r>
              <a:rPr lang="en-US" sz="700">
                <a:latin typeface="+mn-lt"/>
                <a:ea typeface="Calibri" panose="020F0502020204030204" pitchFamily="34" charset="0"/>
                <a:cs typeface="Calibri" panose="020F0502020204030204" pitchFamily="34" charset="0"/>
              </a:rPr>
              <a:t>and Non-Executive director of </a:t>
            </a:r>
            <a:r>
              <a:rPr lang="en-US" sz="700" b="1" err="1">
                <a:latin typeface="+mn-lt"/>
                <a:ea typeface="Calibri" panose="020F0502020204030204" pitchFamily="34" charset="0"/>
                <a:cs typeface="Calibri" panose="020F0502020204030204" pitchFamily="34" charset="0"/>
              </a:rPr>
              <a:t>Centamin</a:t>
            </a:r>
            <a:r>
              <a:rPr lang="en-US" sz="700" b="1">
                <a:latin typeface="+mn-lt"/>
                <a:ea typeface="Calibri" panose="020F0502020204030204" pitchFamily="34" charset="0"/>
                <a:cs typeface="Calibri" panose="020F0502020204030204" pitchFamily="34" charset="0"/>
              </a:rPr>
              <a:t> PLC.</a:t>
            </a:r>
            <a:endParaRPr lang="en-US" sz="400">
              <a:latin typeface="+mn-lt"/>
              <a:ea typeface="Calibri" panose="020F0502020204030204" pitchFamily="34" charset="0"/>
              <a:cs typeface="Calibri" panose="020F0502020204030204" pitchFamily="34" charset="0"/>
            </a:endParaRPr>
          </a:p>
          <a:p>
            <a:pPr>
              <a:spcBef>
                <a:spcPts val="600"/>
              </a:spcBef>
              <a:buClr>
                <a:schemeClr val="accent1"/>
              </a:buClr>
            </a:pPr>
            <a:r>
              <a:rPr lang="en-US" sz="700">
                <a:latin typeface="+mn-lt"/>
                <a:ea typeface="Calibri" panose="020F0502020204030204" pitchFamily="34" charset="0"/>
                <a:cs typeface="Calibri" panose="020F0502020204030204" pitchFamily="34" charset="0"/>
              </a:rPr>
              <a:t>Highly experienced mining executive with over 40 years’ experience across geology, investment banking and M&amp;A in multiple jurisdictions including Canada, Australia, Africa and the UK.</a:t>
            </a:r>
          </a:p>
          <a:p>
            <a:pPr>
              <a:spcBef>
                <a:spcPts val="600"/>
              </a:spcBef>
              <a:buClr>
                <a:schemeClr val="accent1"/>
              </a:buClr>
            </a:pPr>
            <a:r>
              <a:rPr lang="en-US" sz="700">
                <a:latin typeface="+mn-lt"/>
                <a:ea typeface="Calibri" panose="020F0502020204030204" pitchFamily="34" charset="0"/>
                <a:cs typeface="Calibri" panose="020F0502020204030204" pitchFamily="34" charset="0"/>
              </a:rPr>
              <a:t>Previous Managing Director of Investment Banking at </a:t>
            </a:r>
            <a:r>
              <a:rPr lang="en-US" sz="700" b="1">
                <a:latin typeface="+mn-lt"/>
                <a:ea typeface="Calibri" panose="020F0502020204030204" pitchFamily="34" charset="0"/>
                <a:cs typeface="Calibri" panose="020F0502020204030204" pitchFamily="34" charset="0"/>
              </a:rPr>
              <a:t>Westwind Partners</a:t>
            </a:r>
            <a:r>
              <a:rPr lang="en-US" sz="700">
                <a:latin typeface="+mn-lt"/>
                <a:ea typeface="Calibri" panose="020F0502020204030204" pitchFamily="34" charset="0"/>
                <a:cs typeface="Calibri" panose="020F0502020204030204" pitchFamily="34" charset="0"/>
              </a:rPr>
              <a:t> and </a:t>
            </a:r>
            <a:r>
              <a:rPr lang="en-US" sz="700" b="1">
                <a:latin typeface="+mn-lt"/>
                <a:ea typeface="Calibri" panose="020F0502020204030204" pitchFamily="34" charset="0"/>
                <a:cs typeface="Calibri" panose="020F0502020204030204" pitchFamily="34" charset="0"/>
              </a:rPr>
              <a:t>Stifel Nicolaus</a:t>
            </a:r>
            <a:r>
              <a:rPr lang="en-US" sz="700">
                <a:latin typeface="+mn-lt"/>
                <a:ea typeface="Calibri" panose="020F0502020204030204" pitchFamily="34" charset="0"/>
                <a:cs typeface="Calibri" panose="020F0502020204030204" pitchFamily="34" charset="0"/>
              </a:rPr>
              <a:t>.</a:t>
            </a:r>
          </a:p>
        </p:txBody>
      </p:sp>
      <p:sp>
        <p:nvSpPr>
          <p:cNvPr id="7" name="Google Shape;148;p16">
            <a:extLst>
              <a:ext uri="{FF2B5EF4-FFF2-40B4-BE49-F238E27FC236}">
                <a16:creationId xmlns:a16="http://schemas.microsoft.com/office/drawing/2014/main" id="{7EA8F1F8-C997-AE08-92EC-57377E4632B5}"/>
              </a:ext>
            </a:extLst>
          </p:cNvPr>
          <p:cNvSpPr txBox="1"/>
          <p:nvPr/>
        </p:nvSpPr>
        <p:spPr>
          <a:xfrm>
            <a:off x="3007032" y="2568611"/>
            <a:ext cx="1422566" cy="2062073"/>
          </a:xfrm>
          <a:prstGeom prst="rect">
            <a:avLst/>
          </a:prstGeom>
          <a:noFill/>
          <a:ln>
            <a:noFill/>
          </a:ln>
        </p:spPr>
        <p:txBody>
          <a:bodyPr spcFirstLastPara="1" wrap="square" lIns="91425" tIns="91425" rIns="91425" bIns="91425" anchor="t" anchorCtr="0">
            <a:spAutoFit/>
          </a:bodyPr>
          <a:lstStyle/>
          <a:p>
            <a:pPr>
              <a:buClr>
                <a:schemeClr val="accent1"/>
              </a:buClr>
            </a:pPr>
            <a:r>
              <a:rPr lang="en-US" sz="700">
                <a:latin typeface="+mn-lt"/>
                <a:ea typeface="Calibri" panose="020F0502020204030204" pitchFamily="34" charset="0"/>
                <a:cs typeface="Calibri" panose="020F0502020204030204" pitchFamily="34" charset="0"/>
              </a:rPr>
              <a:t>Non-Executive Director of </a:t>
            </a:r>
            <a:r>
              <a:rPr lang="en-US" sz="700" b="1">
                <a:latin typeface="+mn-lt"/>
                <a:ea typeface="Calibri" panose="020F0502020204030204" pitchFamily="34" charset="0"/>
                <a:cs typeface="Calibri" panose="020F0502020204030204" pitchFamily="34" charset="0"/>
              </a:rPr>
              <a:t>Bellevue Gold (ASX200).</a:t>
            </a:r>
            <a:endParaRPr lang="en-US" sz="400">
              <a:latin typeface="+mn-lt"/>
              <a:ea typeface="Calibri" panose="020F0502020204030204" pitchFamily="34" charset="0"/>
              <a:cs typeface="Calibri" panose="020F0502020204030204" pitchFamily="34" charset="0"/>
            </a:endParaRPr>
          </a:p>
          <a:p>
            <a:pPr>
              <a:spcBef>
                <a:spcPts val="600"/>
              </a:spcBef>
              <a:buClr>
                <a:schemeClr val="accent1"/>
              </a:buClr>
            </a:pPr>
            <a:r>
              <a:rPr lang="en-US" sz="700">
                <a:latin typeface="+mn-lt"/>
                <a:ea typeface="Calibri" panose="020F0502020204030204" pitchFamily="34" charset="0"/>
                <a:cs typeface="Calibri" panose="020F0502020204030204" pitchFamily="34" charset="0"/>
              </a:rPr>
              <a:t>27 years' experience in corporate advisory and public company management since commencing his career and qualifying as a chartered accountant.</a:t>
            </a:r>
          </a:p>
          <a:p>
            <a:pPr>
              <a:spcBef>
                <a:spcPts val="600"/>
              </a:spcBef>
              <a:buClr>
                <a:schemeClr val="accent1"/>
              </a:buClr>
            </a:pPr>
            <a:r>
              <a:rPr lang="en-US" sz="700">
                <a:latin typeface="+mn-lt"/>
                <a:ea typeface="Calibri" panose="020F0502020204030204" pitchFamily="34" charset="0"/>
                <a:cs typeface="Calibri" panose="020F0502020204030204" pitchFamily="34" charset="0"/>
              </a:rPr>
              <a:t>Involved in the financial management of mineral and resources focused public companies serving on the board and in the executive management teams.</a:t>
            </a:r>
          </a:p>
        </p:txBody>
      </p:sp>
      <p:sp>
        <p:nvSpPr>
          <p:cNvPr id="8" name="TextBox 7">
            <a:extLst>
              <a:ext uri="{FF2B5EF4-FFF2-40B4-BE49-F238E27FC236}">
                <a16:creationId xmlns:a16="http://schemas.microsoft.com/office/drawing/2014/main" id="{52BC6D76-8BFB-7770-CC0B-142C2E80E751}"/>
              </a:ext>
            </a:extLst>
          </p:cNvPr>
          <p:cNvSpPr txBox="1"/>
          <p:nvPr/>
        </p:nvSpPr>
        <p:spPr>
          <a:xfrm>
            <a:off x="1656333" y="2613061"/>
            <a:ext cx="1381616" cy="1785104"/>
          </a:xfrm>
          <a:prstGeom prst="rect">
            <a:avLst/>
          </a:prstGeom>
          <a:noFill/>
        </p:spPr>
        <p:txBody>
          <a:bodyPr wrap="square" rtlCol="0">
            <a:spAutoFit/>
          </a:bodyPr>
          <a:lstStyle/>
          <a:p>
            <a:pPr>
              <a:spcBef>
                <a:spcPts val="300"/>
              </a:spcBef>
              <a:buClr>
                <a:schemeClr val="accent1"/>
              </a:buClr>
            </a:pPr>
            <a:r>
              <a:rPr lang="en-AU" sz="700">
                <a:latin typeface="+mn-lt"/>
                <a:ea typeface="Calibri" panose="020F0502020204030204" pitchFamily="34" charset="0"/>
                <a:cs typeface="Calibri" panose="020F0502020204030204" pitchFamily="34" charset="0"/>
              </a:rPr>
              <a:t>Founder and Previous Managing Director and current Non-Executive Director of </a:t>
            </a:r>
            <a:r>
              <a:rPr lang="en-AU" sz="700" b="1">
                <a:latin typeface="+mn-lt"/>
                <a:ea typeface="Calibri" panose="020F0502020204030204" pitchFamily="34" charset="0"/>
                <a:cs typeface="Calibri" panose="020F0502020204030204" pitchFamily="34" charset="0"/>
              </a:rPr>
              <a:t>Bellevue Gold (ASX 200) </a:t>
            </a:r>
            <a:r>
              <a:rPr lang="en-AU" sz="700">
                <a:latin typeface="+mn-lt"/>
                <a:ea typeface="Calibri" panose="020F0502020204030204" pitchFamily="34" charset="0"/>
                <a:cs typeface="Calibri" panose="020F0502020204030204" pitchFamily="34" charset="0"/>
              </a:rPr>
              <a:t>and previous founder and Managing Director</a:t>
            </a:r>
            <a:r>
              <a:rPr lang="en-AU" sz="700" b="1">
                <a:latin typeface="+mn-lt"/>
                <a:ea typeface="Calibri" panose="020F0502020204030204" pitchFamily="34" charset="0"/>
                <a:cs typeface="Calibri" panose="020F0502020204030204" pitchFamily="34" charset="0"/>
              </a:rPr>
              <a:t> Gryphon Minerals (ASX 200).</a:t>
            </a:r>
            <a:endParaRPr lang="en-AU" sz="300">
              <a:latin typeface="+mn-lt"/>
              <a:ea typeface="Calibri" panose="020F0502020204030204" pitchFamily="34" charset="0"/>
              <a:cs typeface="Calibri" panose="020F0502020204030204" pitchFamily="34" charset="0"/>
            </a:endParaRPr>
          </a:p>
          <a:p>
            <a:pPr>
              <a:spcBef>
                <a:spcPts val="600"/>
              </a:spcBef>
              <a:buClr>
                <a:schemeClr val="accent1"/>
              </a:buClr>
            </a:pPr>
            <a:r>
              <a:rPr lang="en-AU" sz="700">
                <a:latin typeface="+mn-lt"/>
                <a:ea typeface="Calibri" panose="020F0502020204030204" pitchFamily="34" charset="0"/>
                <a:cs typeface="Calibri" panose="020F0502020204030204" pitchFamily="34" charset="0"/>
              </a:rPr>
              <a:t>Experienced geologist with a proven track record of mineral discoveries, corporate growth, international investor relations and creating shareholder wealth</a:t>
            </a:r>
            <a:r>
              <a:rPr lang="en-AU" sz="700">
                <a:latin typeface="+mn-lt"/>
                <a:ea typeface="Roboto" panose="02000000000000000000" pitchFamily="2" charset="0"/>
                <a:cs typeface="Roboto" panose="02000000000000000000" pitchFamily="2" charset="0"/>
              </a:rPr>
              <a:t>.</a:t>
            </a:r>
          </a:p>
        </p:txBody>
      </p:sp>
      <p:sp>
        <p:nvSpPr>
          <p:cNvPr id="9" name="TextBox 8">
            <a:extLst>
              <a:ext uri="{FF2B5EF4-FFF2-40B4-BE49-F238E27FC236}">
                <a16:creationId xmlns:a16="http://schemas.microsoft.com/office/drawing/2014/main" id="{F331A3A3-BBEA-DDA5-7CB1-F882CC2CD07E}"/>
              </a:ext>
            </a:extLst>
          </p:cNvPr>
          <p:cNvSpPr txBox="1"/>
          <p:nvPr/>
        </p:nvSpPr>
        <p:spPr>
          <a:xfrm>
            <a:off x="7528204" y="2613061"/>
            <a:ext cx="1599960" cy="2215991"/>
          </a:xfrm>
          <a:prstGeom prst="rect">
            <a:avLst/>
          </a:prstGeom>
          <a:noFill/>
        </p:spPr>
        <p:txBody>
          <a:bodyPr wrap="square">
            <a:spAutoFit/>
          </a:bodyPr>
          <a:lstStyle/>
          <a:p>
            <a:pPr algn="l" fontAlgn="base">
              <a:buNone/>
            </a:pPr>
            <a:r>
              <a:rPr lang="en-US" sz="700">
                <a:latin typeface="+mn-lt"/>
                <a:ea typeface="Calibri" panose="020F0502020204030204" pitchFamily="34" charset="0"/>
                <a:cs typeface="Calibri" panose="020F0502020204030204" pitchFamily="34" charset="0"/>
              </a:rPr>
              <a:t>Previously Managing Director of </a:t>
            </a:r>
            <a:r>
              <a:rPr lang="en-US" sz="700" b="1" err="1">
                <a:latin typeface="+mn-lt"/>
                <a:ea typeface="Calibri" panose="020F0502020204030204" pitchFamily="34" charset="0"/>
                <a:cs typeface="Calibri" panose="020F0502020204030204" pitchFamily="34" charset="0"/>
              </a:rPr>
              <a:t>Mincor</a:t>
            </a:r>
            <a:r>
              <a:rPr lang="en-US" sz="700" b="1">
                <a:latin typeface="+mn-lt"/>
                <a:ea typeface="Calibri" panose="020F0502020204030204" pitchFamily="34" charset="0"/>
                <a:cs typeface="Calibri" panose="020F0502020204030204" pitchFamily="34" charset="0"/>
              </a:rPr>
              <a:t> Resources NL </a:t>
            </a:r>
            <a:r>
              <a:rPr lang="en-US" sz="700">
                <a:latin typeface="+mn-lt"/>
                <a:ea typeface="Calibri" panose="020F0502020204030204" pitchFamily="34" charset="0"/>
                <a:cs typeface="Calibri" panose="020F0502020204030204" pitchFamily="34" charset="0"/>
              </a:rPr>
              <a:t>(ASX: MCR) and Executive Director of ASX200 nickel company </a:t>
            </a:r>
            <a:r>
              <a:rPr lang="en-US" sz="700" b="1">
                <a:latin typeface="+mn-lt"/>
                <a:ea typeface="Calibri" panose="020F0502020204030204" pitchFamily="34" charset="0"/>
                <a:cs typeface="Calibri" panose="020F0502020204030204" pitchFamily="34" charset="0"/>
              </a:rPr>
              <a:t>Western Areas </a:t>
            </a:r>
            <a:r>
              <a:rPr lang="en-US" sz="700">
                <a:latin typeface="+mn-lt"/>
                <a:ea typeface="Calibri" panose="020F0502020204030204" pitchFamily="34" charset="0"/>
                <a:cs typeface="Calibri" panose="020F0502020204030204" pitchFamily="34" charset="0"/>
              </a:rPr>
              <a:t>(ASX: WSA). Held senior executive roles within Brambles Group, ANZ Investment Bank and WMC Resources.</a:t>
            </a:r>
          </a:p>
          <a:p>
            <a:pPr algn="l" fontAlgn="base">
              <a:spcBef>
                <a:spcPts val="600"/>
              </a:spcBef>
              <a:buNone/>
            </a:pPr>
            <a:r>
              <a:rPr lang="en-US" sz="700">
                <a:latin typeface="+mn-lt"/>
                <a:ea typeface="Calibri" panose="020F0502020204030204" pitchFamily="34" charset="0"/>
                <a:cs typeface="Calibri" panose="020F0502020204030204" pitchFamily="34" charset="0"/>
              </a:rPr>
              <a:t>David is a CPA with more than 30 years’ experience in accounting, operations, capital markets and finance across the resources and industrial sectors. Currently Executive Chairman of </a:t>
            </a:r>
            <a:r>
              <a:rPr lang="en-US" sz="700" b="1">
                <a:latin typeface="+mn-lt"/>
                <a:ea typeface="Calibri" panose="020F0502020204030204" pitchFamily="34" charset="0"/>
                <a:cs typeface="Calibri" panose="020F0502020204030204" pitchFamily="34" charset="0"/>
              </a:rPr>
              <a:t>Cygnus Metals </a:t>
            </a:r>
            <a:r>
              <a:rPr lang="en-US" sz="700">
                <a:latin typeface="+mn-lt"/>
                <a:ea typeface="Calibri" panose="020F0502020204030204" pitchFamily="34" charset="0"/>
                <a:cs typeface="Calibri" panose="020F0502020204030204" pitchFamily="34" charset="0"/>
              </a:rPr>
              <a:t>(ASX: CY5) and  Non-Executive Director of </a:t>
            </a:r>
            <a:r>
              <a:rPr lang="en-US" sz="700" b="1" err="1">
                <a:latin typeface="+mn-lt"/>
                <a:ea typeface="Calibri" panose="020F0502020204030204" pitchFamily="34" charset="0"/>
                <a:cs typeface="Calibri" panose="020F0502020204030204" pitchFamily="34" charset="0"/>
              </a:rPr>
              <a:t>Ramelius</a:t>
            </a:r>
            <a:r>
              <a:rPr lang="en-US" sz="700" b="1">
                <a:latin typeface="+mn-lt"/>
                <a:ea typeface="Calibri" panose="020F0502020204030204" pitchFamily="34" charset="0"/>
                <a:cs typeface="Calibri" panose="020F0502020204030204" pitchFamily="34" charset="0"/>
              </a:rPr>
              <a:t> Resources</a:t>
            </a:r>
            <a:r>
              <a:rPr lang="en-US" sz="700">
                <a:latin typeface="+mn-lt"/>
                <a:ea typeface="Calibri" panose="020F0502020204030204" pitchFamily="34" charset="0"/>
                <a:cs typeface="Calibri" panose="020F0502020204030204" pitchFamily="34" charset="0"/>
              </a:rPr>
              <a:t> (ASX: RMS).</a:t>
            </a:r>
          </a:p>
        </p:txBody>
      </p:sp>
      <p:grpSp>
        <p:nvGrpSpPr>
          <p:cNvPr id="10" name="Group 9">
            <a:extLst>
              <a:ext uri="{FF2B5EF4-FFF2-40B4-BE49-F238E27FC236}">
                <a16:creationId xmlns:a16="http://schemas.microsoft.com/office/drawing/2014/main" id="{318FE3AB-BC2A-1336-E242-120AEFD89C7F}"/>
              </a:ext>
            </a:extLst>
          </p:cNvPr>
          <p:cNvGrpSpPr/>
          <p:nvPr/>
        </p:nvGrpSpPr>
        <p:grpSpPr>
          <a:xfrm>
            <a:off x="7608299" y="1965821"/>
            <a:ext cx="1166487" cy="323135"/>
            <a:chOff x="7528204" y="1894232"/>
            <a:chExt cx="1166487" cy="323135"/>
          </a:xfrm>
        </p:grpSpPr>
        <p:sp>
          <p:nvSpPr>
            <p:cNvPr id="11" name="Google Shape;139;p16">
              <a:extLst>
                <a:ext uri="{FF2B5EF4-FFF2-40B4-BE49-F238E27FC236}">
                  <a16:creationId xmlns:a16="http://schemas.microsoft.com/office/drawing/2014/main" id="{2E29069B-D975-BCEC-CEB7-B87DF581D06F}"/>
                </a:ext>
              </a:extLst>
            </p:cNvPr>
            <p:cNvSpPr/>
            <p:nvPr/>
          </p:nvSpPr>
          <p:spPr>
            <a:xfrm>
              <a:off x="7549167" y="1941499"/>
              <a:ext cx="1124561" cy="228600"/>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12" name="Google Shape;140;p16">
              <a:extLst>
                <a:ext uri="{FF2B5EF4-FFF2-40B4-BE49-F238E27FC236}">
                  <a16:creationId xmlns:a16="http://schemas.microsoft.com/office/drawing/2014/main" id="{5980E7F5-9AE8-46F0-08FD-EA77232C5C55}"/>
                </a:ext>
              </a:extLst>
            </p:cNvPr>
            <p:cNvSpPr txBox="1">
              <a:spLocks/>
            </p:cNvSpPr>
            <p:nvPr/>
          </p:nvSpPr>
          <p:spPr>
            <a:xfrm>
              <a:off x="7528204" y="1894232"/>
              <a:ext cx="1166487"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dk1"/>
                  </a:solidFill>
                  <a:latin typeface="+mn-lt"/>
                  <a:ea typeface="Calibri" panose="020F0502020204030204" pitchFamily="34" charset="0"/>
                  <a:cs typeface="Calibri" panose="020F0502020204030204" pitchFamily="34" charset="0"/>
                  <a:sym typeface="Poppins"/>
                </a:rPr>
                <a:t>David Southam</a:t>
              </a:r>
              <a:endParaRPr sz="1200" b="1">
                <a:latin typeface="+mn-lt"/>
                <a:ea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C64F90E6-BE46-F8BE-15D5-874147A600F4}"/>
              </a:ext>
            </a:extLst>
          </p:cNvPr>
          <p:cNvGrpSpPr/>
          <p:nvPr/>
        </p:nvGrpSpPr>
        <p:grpSpPr>
          <a:xfrm>
            <a:off x="122679" y="1965821"/>
            <a:ext cx="1166487" cy="323135"/>
            <a:chOff x="121269" y="1822530"/>
            <a:chExt cx="1166487" cy="323135"/>
          </a:xfrm>
        </p:grpSpPr>
        <p:sp>
          <p:nvSpPr>
            <p:cNvPr id="14" name="Google Shape;123;p16">
              <a:extLst>
                <a:ext uri="{FF2B5EF4-FFF2-40B4-BE49-F238E27FC236}">
                  <a16:creationId xmlns:a16="http://schemas.microsoft.com/office/drawing/2014/main" id="{AC2869C6-D16F-ED9B-ED96-42B10CB6CB29}"/>
                </a:ext>
              </a:extLst>
            </p:cNvPr>
            <p:cNvSpPr/>
            <p:nvPr/>
          </p:nvSpPr>
          <p:spPr>
            <a:xfrm>
              <a:off x="131237" y="1869797"/>
              <a:ext cx="1146550" cy="228600"/>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15" name="Google Shape;124;p16">
              <a:extLst>
                <a:ext uri="{FF2B5EF4-FFF2-40B4-BE49-F238E27FC236}">
                  <a16:creationId xmlns:a16="http://schemas.microsoft.com/office/drawing/2014/main" id="{142810DA-0302-6B19-8DF7-613C90EC6AF6}"/>
                </a:ext>
              </a:extLst>
            </p:cNvPr>
            <p:cNvSpPr txBox="1"/>
            <p:nvPr/>
          </p:nvSpPr>
          <p:spPr>
            <a:xfrm>
              <a:off x="121269" y="1822530"/>
              <a:ext cx="1166487" cy="32313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900" b="1">
                  <a:solidFill>
                    <a:schemeClr val="dk1"/>
                  </a:solidFill>
                  <a:latin typeface="+mn-lt"/>
                  <a:ea typeface="Calibri" panose="020F0502020204030204" pitchFamily="34" charset="0"/>
                  <a:cs typeface="Calibri" panose="020F0502020204030204" pitchFamily="34" charset="0"/>
                  <a:sym typeface="Poppins"/>
                </a:rPr>
                <a:t>Kevin Tomlinson</a:t>
              </a:r>
              <a:endParaRPr sz="1200" b="1">
                <a:latin typeface="+mn-lt"/>
                <a:ea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B61E1214-A37D-08CB-2B2C-BFB2FF44732A}"/>
              </a:ext>
            </a:extLst>
          </p:cNvPr>
          <p:cNvGrpSpPr/>
          <p:nvPr/>
        </p:nvGrpSpPr>
        <p:grpSpPr>
          <a:xfrm>
            <a:off x="3079029" y="1965821"/>
            <a:ext cx="1137600" cy="323135"/>
            <a:chOff x="3494573" y="1926515"/>
            <a:chExt cx="1137600" cy="323135"/>
          </a:xfrm>
        </p:grpSpPr>
        <p:sp>
          <p:nvSpPr>
            <p:cNvPr id="17" name="Google Shape;131;p16">
              <a:extLst>
                <a:ext uri="{FF2B5EF4-FFF2-40B4-BE49-F238E27FC236}">
                  <a16:creationId xmlns:a16="http://schemas.microsoft.com/office/drawing/2014/main" id="{3D8B0C12-C9E1-BD9D-3F36-C74E31A85184}"/>
                </a:ext>
              </a:extLst>
            </p:cNvPr>
            <p:cNvSpPr/>
            <p:nvPr/>
          </p:nvSpPr>
          <p:spPr>
            <a:xfrm>
              <a:off x="3494573" y="1973782"/>
              <a:ext cx="1137600" cy="228600"/>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18" name="Google Shape;132;p16">
              <a:extLst>
                <a:ext uri="{FF2B5EF4-FFF2-40B4-BE49-F238E27FC236}">
                  <a16:creationId xmlns:a16="http://schemas.microsoft.com/office/drawing/2014/main" id="{20286D51-0787-CC27-3BDD-5755BFB3CADE}"/>
                </a:ext>
              </a:extLst>
            </p:cNvPr>
            <p:cNvSpPr txBox="1"/>
            <p:nvPr/>
          </p:nvSpPr>
          <p:spPr>
            <a:xfrm>
              <a:off x="3528041" y="1926515"/>
              <a:ext cx="1070664"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dk1"/>
                  </a:solidFill>
                  <a:latin typeface="+mn-lt"/>
                  <a:ea typeface="Calibri" panose="020F0502020204030204" pitchFamily="34" charset="0"/>
                  <a:cs typeface="Calibri" panose="020F0502020204030204" pitchFamily="34" charset="0"/>
                  <a:sym typeface="Poppins"/>
                </a:rPr>
                <a:t>Michael Naylor</a:t>
              </a:r>
              <a:endParaRPr sz="1200" b="1">
                <a:latin typeface="+mn-lt"/>
                <a:ea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7BAC2685-4EC5-1141-B47E-9B2C8F43E11D}"/>
              </a:ext>
            </a:extLst>
          </p:cNvPr>
          <p:cNvGrpSpPr/>
          <p:nvPr/>
        </p:nvGrpSpPr>
        <p:grpSpPr>
          <a:xfrm>
            <a:off x="1726423" y="1965821"/>
            <a:ext cx="1062954" cy="323135"/>
            <a:chOff x="1433818" y="1882881"/>
            <a:chExt cx="1062954" cy="323135"/>
          </a:xfrm>
        </p:grpSpPr>
        <p:sp>
          <p:nvSpPr>
            <p:cNvPr id="20" name="Google Shape;127;p16">
              <a:extLst>
                <a:ext uri="{FF2B5EF4-FFF2-40B4-BE49-F238E27FC236}">
                  <a16:creationId xmlns:a16="http://schemas.microsoft.com/office/drawing/2014/main" id="{48C063FD-CCCC-E0A7-CD09-339BD6AE3BC0}"/>
                </a:ext>
              </a:extLst>
            </p:cNvPr>
            <p:cNvSpPr/>
            <p:nvPr/>
          </p:nvSpPr>
          <p:spPr>
            <a:xfrm>
              <a:off x="1433818" y="1930148"/>
              <a:ext cx="1062954" cy="228600"/>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21" name="Google Shape;128;p16">
              <a:extLst>
                <a:ext uri="{FF2B5EF4-FFF2-40B4-BE49-F238E27FC236}">
                  <a16:creationId xmlns:a16="http://schemas.microsoft.com/office/drawing/2014/main" id="{71FF39C0-F9E3-1AED-A1DE-78CF7CFC2DF0}"/>
                </a:ext>
              </a:extLst>
            </p:cNvPr>
            <p:cNvSpPr txBox="1"/>
            <p:nvPr/>
          </p:nvSpPr>
          <p:spPr>
            <a:xfrm>
              <a:off x="1451762" y="1882881"/>
              <a:ext cx="1027067"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dk1"/>
                  </a:solidFill>
                  <a:latin typeface="+mn-lt"/>
                  <a:ea typeface="Calibri" panose="020F0502020204030204" pitchFamily="34" charset="0"/>
                  <a:cs typeface="Calibri" panose="020F0502020204030204" pitchFamily="34" charset="0"/>
                  <a:sym typeface="Poppins"/>
                </a:rPr>
                <a:t>Steve Parsons</a:t>
              </a:r>
              <a:endParaRPr sz="1200" b="1">
                <a:latin typeface="+mn-lt"/>
                <a:ea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60916B7C-AA61-53B0-EE0D-748A6DBDDD92}"/>
              </a:ext>
            </a:extLst>
          </p:cNvPr>
          <p:cNvGrpSpPr/>
          <p:nvPr/>
        </p:nvGrpSpPr>
        <p:grpSpPr>
          <a:xfrm>
            <a:off x="4389900" y="1965821"/>
            <a:ext cx="1173315" cy="323135"/>
            <a:chOff x="5447655" y="1930381"/>
            <a:chExt cx="1173315" cy="323135"/>
          </a:xfrm>
        </p:grpSpPr>
        <p:sp>
          <p:nvSpPr>
            <p:cNvPr id="23" name="Google Shape;139;p16">
              <a:extLst>
                <a:ext uri="{FF2B5EF4-FFF2-40B4-BE49-F238E27FC236}">
                  <a16:creationId xmlns:a16="http://schemas.microsoft.com/office/drawing/2014/main" id="{900B170A-642F-0C83-D8EB-2EFF6E89513B}"/>
                </a:ext>
              </a:extLst>
            </p:cNvPr>
            <p:cNvSpPr/>
            <p:nvPr/>
          </p:nvSpPr>
          <p:spPr>
            <a:xfrm>
              <a:off x="5494312" y="1977648"/>
              <a:ext cx="1080000" cy="228600"/>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24" name="Google Shape;140;p16">
              <a:extLst>
                <a:ext uri="{FF2B5EF4-FFF2-40B4-BE49-F238E27FC236}">
                  <a16:creationId xmlns:a16="http://schemas.microsoft.com/office/drawing/2014/main" id="{FA51888B-EF86-2D53-540E-2FBDF1003707}"/>
                </a:ext>
              </a:extLst>
            </p:cNvPr>
            <p:cNvSpPr txBox="1"/>
            <p:nvPr/>
          </p:nvSpPr>
          <p:spPr>
            <a:xfrm>
              <a:off x="5447655" y="1930381"/>
              <a:ext cx="1173315"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AU" sz="900" b="1">
                  <a:solidFill>
                    <a:schemeClr val="dk1"/>
                  </a:solidFill>
                  <a:latin typeface="+mn-lt"/>
                  <a:ea typeface="Calibri" panose="020F0502020204030204" pitchFamily="34" charset="0"/>
                  <a:cs typeface="Calibri" panose="020F0502020204030204" pitchFamily="34" charset="0"/>
                  <a:sym typeface="Poppins"/>
                </a:rPr>
                <a:t>Renée Roberts</a:t>
              </a:r>
              <a:endParaRPr lang="en-AU" sz="1200" b="1">
                <a:latin typeface="+mn-lt"/>
                <a:ea typeface="Calibri" panose="020F0502020204030204" pitchFamily="34" charset="0"/>
                <a:cs typeface="Calibri" panose="020F0502020204030204" pitchFamily="34" charset="0"/>
              </a:endParaRPr>
            </a:p>
          </p:txBody>
        </p:sp>
      </p:grpSp>
      <p:pic>
        <p:nvPicPr>
          <p:cNvPr id="25" name="Google Shape;126;p16">
            <a:extLst>
              <a:ext uri="{FF2B5EF4-FFF2-40B4-BE49-F238E27FC236}">
                <a16:creationId xmlns:a16="http://schemas.microsoft.com/office/drawing/2014/main" id="{BB4B1D42-8A45-88DA-3621-DF80F315A840}"/>
              </a:ext>
            </a:extLst>
          </p:cNvPr>
          <p:cNvPicPr preferRelativeResize="0"/>
          <p:nvPr/>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backgroundRemoval t="16625" b="97037" l="11853" r="88448">
                        <a14:foregroundMark x1="37971" y1="66349" x2="17529" y2="83375"/>
                        <a14:foregroundMark x1="59568" y1="76544" x2="78302" y2="95881"/>
                        <a14:foregroundMark x1="78855" y1="81668" x2="88498" y2="97037"/>
                        <a14:foregroundMark x1="32848" y1="83375" x2="11853" y2="96434"/>
                      </a14:backgroundRemoval>
                    </a14:imgEffect>
                  </a14:imgLayer>
                </a14:imgProps>
              </a:ext>
            </a:extLst>
          </a:blip>
          <a:srcRect l="10856" t="8667" r="11318" b="10001"/>
          <a:stretch/>
        </p:blipFill>
        <p:spPr>
          <a:xfrm>
            <a:off x="1770547" y="869413"/>
            <a:ext cx="1018830" cy="1064709"/>
          </a:xfrm>
          <a:prstGeom prst="ellipse">
            <a:avLst/>
          </a:prstGeom>
          <a:noFill/>
          <a:ln>
            <a:noFill/>
          </a:ln>
        </p:spPr>
      </p:pic>
      <p:pic>
        <p:nvPicPr>
          <p:cNvPr id="26" name="Google Shape;130;p16">
            <a:extLst>
              <a:ext uri="{FF2B5EF4-FFF2-40B4-BE49-F238E27FC236}">
                <a16:creationId xmlns:a16="http://schemas.microsoft.com/office/drawing/2014/main" id="{C250370D-EEF7-E511-686B-29CB866429F6}"/>
              </a:ext>
            </a:extLst>
          </p:cNvPr>
          <p:cNvPicPr preferRelativeResize="0"/>
          <p:nvPr/>
        </p:nvPicPr>
        <p:blipFill rotWithShape="1">
          <a:blip r:embed="rId4">
            <a:extLst>
              <a:ext uri="{BEBA8EAE-BF5A-486C-A8C5-ECC9F3942E4B}">
                <a14:imgProps xmlns:a14="http://schemas.microsoft.com/office/drawing/2010/main">
                  <a14:imgLayer r:embed="rId5">
                    <a14:imgEffect>
                      <a14:backgroundRemoval t="9961" b="99424" l="15195" r="91729">
                        <a14:foregroundMark x1="56587" y1="55052" x2="44218" y2="93003"/>
                        <a14:foregroundMark x1="33814" y1="92282" x2="76104" y2="95719"/>
                        <a14:foregroundMark x1="76104" y1="95719" x2="83271" y2="90842"/>
                        <a14:foregroundMark x1="58552" y1="51492" x2="58552" y2="78679"/>
                        <a14:foregroundMark x1="46183" y1="97283" x2="46183" y2="99424"/>
                        <a14:foregroundMark x1="78724" y1="75098" x2="91729" y2="92282"/>
                      </a14:backgroundRemoval>
                    </a14:imgEffect>
                    <a14:imgEffect>
                      <a14:colorTemperature colorTemp="11200"/>
                    </a14:imgEffect>
                    <a14:imgEffect>
                      <a14:saturation sat="0"/>
                    </a14:imgEffect>
                  </a14:imgLayer>
                </a14:imgProps>
              </a:ext>
            </a:extLst>
          </a:blip>
          <a:srcRect l="12493" t="2259" r="14811" b="14187"/>
          <a:stretch/>
        </p:blipFill>
        <p:spPr>
          <a:xfrm flipH="1">
            <a:off x="3192665" y="869466"/>
            <a:ext cx="1018830" cy="1064709"/>
          </a:xfrm>
          <a:prstGeom prst="ellipse">
            <a:avLst/>
          </a:prstGeom>
          <a:noFill/>
          <a:ln>
            <a:noFill/>
          </a:ln>
        </p:spPr>
      </p:pic>
      <p:cxnSp>
        <p:nvCxnSpPr>
          <p:cNvPr id="27" name="Google Shape;143;p16">
            <a:extLst>
              <a:ext uri="{FF2B5EF4-FFF2-40B4-BE49-F238E27FC236}">
                <a16:creationId xmlns:a16="http://schemas.microsoft.com/office/drawing/2014/main" id="{4EF0B63D-6009-CAC1-385B-DC735298BC76}"/>
              </a:ext>
            </a:extLst>
          </p:cNvPr>
          <p:cNvCxnSpPr>
            <a:cxnSpLocks/>
          </p:cNvCxnSpPr>
          <p:nvPr/>
        </p:nvCxnSpPr>
        <p:spPr>
          <a:xfrm>
            <a:off x="132647" y="2567493"/>
            <a:ext cx="325200" cy="0"/>
          </a:xfrm>
          <a:prstGeom prst="straightConnector1">
            <a:avLst/>
          </a:prstGeom>
          <a:noFill/>
          <a:ln w="28575" cap="flat" cmpd="sng">
            <a:solidFill>
              <a:srgbClr val="FFD503"/>
            </a:solidFill>
            <a:prstDash val="solid"/>
            <a:round/>
            <a:headEnd type="none" w="med" len="med"/>
            <a:tailEnd type="none" w="med" len="med"/>
          </a:ln>
        </p:spPr>
      </p:cxnSp>
      <p:sp>
        <p:nvSpPr>
          <p:cNvPr id="28" name="Google Shape;144;p16">
            <a:extLst>
              <a:ext uri="{FF2B5EF4-FFF2-40B4-BE49-F238E27FC236}">
                <a16:creationId xmlns:a16="http://schemas.microsoft.com/office/drawing/2014/main" id="{EF3BFF1A-F631-3D68-7D26-B21715EA3567}"/>
              </a:ext>
            </a:extLst>
          </p:cNvPr>
          <p:cNvSpPr txBox="1"/>
          <p:nvPr/>
        </p:nvSpPr>
        <p:spPr>
          <a:xfrm>
            <a:off x="1662621" y="2242744"/>
            <a:ext cx="1381615"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Managing Director</a:t>
            </a:r>
            <a:endParaRPr lang="en-AU" sz="800" b="1" i="1">
              <a:latin typeface="+mn-lt"/>
              <a:ea typeface="Calibri" panose="020F0502020204030204" pitchFamily="34" charset="0"/>
              <a:cs typeface="Calibri" panose="020F0502020204030204" pitchFamily="34" charset="0"/>
            </a:endParaRPr>
          </a:p>
        </p:txBody>
      </p:sp>
      <p:cxnSp>
        <p:nvCxnSpPr>
          <p:cNvPr id="29" name="Google Shape;146;p16">
            <a:extLst>
              <a:ext uri="{FF2B5EF4-FFF2-40B4-BE49-F238E27FC236}">
                <a16:creationId xmlns:a16="http://schemas.microsoft.com/office/drawing/2014/main" id="{A8EF3CC2-C0E3-4B66-9FF6-A1AB85913D92}"/>
              </a:ext>
            </a:extLst>
          </p:cNvPr>
          <p:cNvCxnSpPr>
            <a:cxnSpLocks/>
          </p:cNvCxnSpPr>
          <p:nvPr/>
        </p:nvCxnSpPr>
        <p:spPr>
          <a:xfrm>
            <a:off x="1748229" y="2567493"/>
            <a:ext cx="325200" cy="0"/>
          </a:xfrm>
          <a:prstGeom prst="straightConnector1">
            <a:avLst/>
          </a:prstGeom>
          <a:noFill/>
          <a:ln w="28575" cap="flat" cmpd="sng">
            <a:solidFill>
              <a:srgbClr val="FFD503"/>
            </a:solidFill>
            <a:prstDash val="solid"/>
            <a:round/>
            <a:headEnd type="none" w="med" len="med"/>
            <a:tailEnd type="none" w="med" len="med"/>
          </a:ln>
        </p:spPr>
      </p:cxnSp>
      <p:sp>
        <p:nvSpPr>
          <p:cNvPr id="30" name="Google Shape;147;p16">
            <a:extLst>
              <a:ext uri="{FF2B5EF4-FFF2-40B4-BE49-F238E27FC236}">
                <a16:creationId xmlns:a16="http://schemas.microsoft.com/office/drawing/2014/main" id="{2729AE5E-5D3B-D677-DA7C-A0C292ACDDFD}"/>
              </a:ext>
            </a:extLst>
          </p:cNvPr>
          <p:cNvSpPr txBox="1"/>
          <p:nvPr/>
        </p:nvSpPr>
        <p:spPr>
          <a:xfrm>
            <a:off x="3020867" y="2242744"/>
            <a:ext cx="1401752"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Executive Director</a:t>
            </a:r>
            <a:endParaRPr lang="en-AU" sz="800" b="1" i="1">
              <a:latin typeface="+mn-lt"/>
              <a:ea typeface="Calibri" panose="020F0502020204030204" pitchFamily="34" charset="0"/>
              <a:cs typeface="Calibri" panose="020F0502020204030204" pitchFamily="34" charset="0"/>
            </a:endParaRPr>
          </a:p>
        </p:txBody>
      </p:sp>
      <p:cxnSp>
        <p:nvCxnSpPr>
          <p:cNvPr id="31" name="Google Shape;149;p16">
            <a:extLst>
              <a:ext uri="{FF2B5EF4-FFF2-40B4-BE49-F238E27FC236}">
                <a16:creationId xmlns:a16="http://schemas.microsoft.com/office/drawing/2014/main" id="{ECD3B0CD-4E86-EC97-D93D-498DB64588D7}"/>
              </a:ext>
            </a:extLst>
          </p:cNvPr>
          <p:cNvCxnSpPr>
            <a:cxnSpLocks/>
          </p:cNvCxnSpPr>
          <p:nvPr/>
        </p:nvCxnSpPr>
        <p:spPr>
          <a:xfrm>
            <a:off x="3098071" y="2567493"/>
            <a:ext cx="325200" cy="0"/>
          </a:xfrm>
          <a:prstGeom prst="straightConnector1">
            <a:avLst/>
          </a:prstGeom>
          <a:noFill/>
          <a:ln w="28575" cap="flat" cmpd="sng">
            <a:solidFill>
              <a:srgbClr val="FFD503"/>
            </a:solidFill>
            <a:prstDash val="solid"/>
            <a:round/>
            <a:headEnd type="none" w="med" len="med"/>
            <a:tailEnd type="none" w="med" len="med"/>
          </a:ln>
        </p:spPr>
      </p:cxnSp>
      <p:cxnSp>
        <p:nvCxnSpPr>
          <p:cNvPr id="32" name="Google Shape;152;p16">
            <a:extLst>
              <a:ext uri="{FF2B5EF4-FFF2-40B4-BE49-F238E27FC236}">
                <a16:creationId xmlns:a16="http://schemas.microsoft.com/office/drawing/2014/main" id="{275532A5-6780-6D2C-5DCE-519F6C3CC02B}"/>
              </a:ext>
            </a:extLst>
          </p:cNvPr>
          <p:cNvCxnSpPr>
            <a:cxnSpLocks/>
          </p:cNvCxnSpPr>
          <p:nvPr/>
        </p:nvCxnSpPr>
        <p:spPr>
          <a:xfrm>
            <a:off x="4409400" y="2584935"/>
            <a:ext cx="325200" cy="0"/>
          </a:xfrm>
          <a:prstGeom prst="straightConnector1">
            <a:avLst/>
          </a:prstGeom>
          <a:noFill/>
          <a:ln w="28575" cap="flat" cmpd="sng">
            <a:solidFill>
              <a:srgbClr val="FFD503"/>
            </a:solidFill>
            <a:prstDash val="solid"/>
            <a:round/>
            <a:headEnd type="none" w="med" len="med"/>
            <a:tailEnd type="none" w="med" len="med"/>
          </a:ln>
        </p:spPr>
      </p:cxnSp>
      <p:sp>
        <p:nvSpPr>
          <p:cNvPr id="34" name="Google Shape;150;p16">
            <a:extLst>
              <a:ext uri="{FF2B5EF4-FFF2-40B4-BE49-F238E27FC236}">
                <a16:creationId xmlns:a16="http://schemas.microsoft.com/office/drawing/2014/main" id="{AA0FBFEA-6080-98BE-19B6-8C7710F21B57}"/>
              </a:ext>
            </a:extLst>
          </p:cNvPr>
          <p:cNvSpPr txBox="1"/>
          <p:nvPr/>
        </p:nvSpPr>
        <p:spPr>
          <a:xfrm>
            <a:off x="4325502" y="2181189"/>
            <a:ext cx="1473509" cy="430857"/>
          </a:xfrm>
          <a:prstGeom prst="rect">
            <a:avLst/>
          </a:prstGeom>
          <a:noFill/>
          <a:ln>
            <a:noFill/>
          </a:ln>
        </p:spPr>
        <p:txBody>
          <a:bodyPr spcFirstLastPara="1" wrap="square" lIns="91425" tIns="91425" rIns="91425" bIns="91425" anchor="t" anchorCtr="0">
            <a:spAutoFit/>
          </a:bodyPr>
          <a:lstStyle/>
          <a:p>
            <a:r>
              <a:rPr lang="en-AU" sz="800" b="1" i="1">
                <a:solidFill>
                  <a:schemeClr val="dk1"/>
                </a:solidFill>
                <a:latin typeface="+mn-lt"/>
                <a:ea typeface="Calibri" panose="020F0502020204030204" pitchFamily="34" charset="0"/>
                <a:cs typeface="Calibri" panose="020F0502020204030204" pitchFamily="34" charset="0"/>
                <a:sym typeface="Poppins"/>
              </a:rPr>
              <a:t>Independent</a:t>
            </a:r>
            <a:endParaRPr lang="en-AU" sz="800" b="1" i="1">
              <a:latin typeface="+mn-lt"/>
              <a:ea typeface="Calibri" panose="020F0502020204030204" pitchFamily="34" charset="0"/>
              <a:cs typeface="Calibri" panose="020F0502020204030204" pitchFamily="34" charset="0"/>
            </a:endParaRPr>
          </a:p>
          <a:p>
            <a:pPr marL="0" lvl="0" indent="0" algn="l"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Non-Executive Director</a:t>
            </a:r>
          </a:p>
        </p:txBody>
      </p:sp>
      <p:pic>
        <p:nvPicPr>
          <p:cNvPr id="35" name="Picture 34" descr="A person in a suit and tie&#10;&#10;AI-generated content may be incorrect.">
            <a:extLst>
              <a:ext uri="{FF2B5EF4-FFF2-40B4-BE49-F238E27FC236}">
                <a16:creationId xmlns:a16="http://schemas.microsoft.com/office/drawing/2014/main" id="{01BB765A-E73C-36DB-3F0E-0199B2DEEDC3}"/>
              </a:ext>
            </a:extLst>
          </p:cNvPr>
          <p:cNvPicPr>
            <a:picLocks noChangeAspect="1"/>
          </p:cNvPicPr>
          <p:nvPr/>
        </p:nvPicPr>
        <p:blipFill>
          <a:blip r:embed="rId6"/>
          <a:srcRect l="8724" t="-3020" r="9439" b="11986"/>
          <a:stretch/>
        </p:blipFill>
        <p:spPr>
          <a:xfrm>
            <a:off x="7760876" y="830553"/>
            <a:ext cx="992947" cy="1104521"/>
          </a:xfrm>
          <a:prstGeom prst="flowChartConnector">
            <a:avLst/>
          </a:prstGeom>
        </p:spPr>
      </p:pic>
      <p:pic>
        <p:nvPicPr>
          <p:cNvPr id="36" name="Picture 35" descr="A person in a suit and tie&#10;&#10;AI-generated content may be incorrect.">
            <a:extLst>
              <a:ext uri="{FF2B5EF4-FFF2-40B4-BE49-F238E27FC236}">
                <a16:creationId xmlns:a16="http://schemas.microsoft.com/office/drawing/2014/main" id="{787C1789-ACE8-80F5-AF6A-FF483F65B74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790" b="80797" l="18478" r="93116">
                        <a14:foregroundMark x1="56522" y1="48370" x2="84964" y2="70109"/>
                        <a14:foregroundMark x1="58514" y1="59239" x2="78080" y2="80978"/>
                        <a14:foregroundMark x1="56522" y1="46196" x2="83514" y2="61957"/>
                        <a14:foregroundMark x1="86232" y1="61957" x2="93116" y2="62500"/>
                      </a14:backgroundRemoval>
                    </a14:imgEffect>
                  </a14:imgLayer>
                </a14:imgProps>
              </a:ext>
            </a:extLst>
          </a:blip>
          <a:srcRect l="10308" t="-304" r="6021" b="19926"/>
          <a:stretch/>
        </p:blipFill>
        <p:spPr>
          <a:xfrm flipH="1">
            <a:off x="257181" y="967777"/>
            <a:ext cx="1005983" cy="966398"/>
          </a:xfrm>
          <a:prstGeom prst="flowChartConnector">
            <a:avLst/>
          </a:prstGeom>
        </p:spPr>
      </p:pic>
      <p:cxnSp>
        <p:nvCxnSpPr>
          <p:cNvPr id="37" name="Google Shape;155;p16">
            <a:extLst>
              <a:ext uri="{FF2B5EF4-FFF2-40B4-BE49-F238E27FC236}">
                <a16:creationId xmlns:a16="http://schemas.microsoft.com/office/drawing/2014/main" id="{02D263E7-B193-B2F6-380B-B5FAFA80DF22}"/>
              </a:ext>
            </a:extLst>
          </p:cNvPr>
          <p:cNvCxnSpPr>
            <a:cxnSpLocks/>
          </p:cNvCxnSpPr>
          <p:nvPr/>
        </p:nvCxnSpPr>
        <p:spPr>
          <a:xfrm>
            <a:off x="7625773" y="2567493"/>
            <a:ext cx="325200" cy="0"/>
          </a:xfrm>
          <a:prstGeom prst="straightConnector1">
            <a:avLst/>
          </a:prstGeom>
          <a:noFill/>
          <a:ln w="28575" cap="flat" cmpd="sng">
            <a:solidFill>
              <a:srgbClr val="FFD503"/>
            </a:solidFill>
            <a:prstDash val="solid"/>
            <a:round/>
            <a:headEnd type="none" w="med" len="med"/>
            <a:tailEnd type="none" w="med" len="med"/>
          </a:ln>
        </p:spPr>
      </p:cxnSp>
      <p:sp>
        <p:nvSpPr>
          <p:cNvPr id="38" name="Google Shape;153;p16">
            <a:extLst>
              <a:ext uri="{FF2B5EF4-FFF2-40B4-BE49-F238E27FC236}">
                <a16:creationId xmlns:a16="http://schemas.microsoft.com/office/drawing/2014/main" id="{A2EF9662-D210-4C6D-0EEF-843FC9C5D982}"/>
              </a:ext>
            </a:extLst>
          </p:cNvPr>
          <p:cNvSpPr txBox="1"/>
          <p:nvPr/>
        </p:nvSpPr>
        <p:spPr>
          <a:xfrm>
            <a:off x="7562611" y="2242744"/>
            <a:ext cx="1332709"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Advisor to the Board </a:t>
            </a:r>
            <a:endParaRPr lang="en-AU" sz="800" b="1" i="1">
              <a:latin typeface="+mn-lt"/>
              <a:ea typeface="Calibri" panose="020F0502020204030204" pitchFamily="34" charset="0"/>
              <a:cs typeface="Calibri" panose="020F0502020204030204" pitchFamily="34" charset="0"/>
            </a:endParaRPr>
          </a:p>
        </p:txBody>
      </p:sp>
      <p:sp>
        <p:nvSpPr>
          <p:cNvPr id="39" name="Google Shape;154;p16">
            <a:extLst>
              <a:ext uri="{FF2B5EF4-FFF2-40B4-BE49-F238E27FC236}">
                <a16:creationId xmlns:a16="http://schemas.microsoft.com/office/drawing/2014/main" id="{9E669612-DB11-D242-FF2F-20403F95FEF0}"/>
              </a:ext>
            </a:extLst>
          </p:cNvPr>
          <p:cNvSpPr txBox="1"/>
          <p:nvPr/>
        </p:nvSpPr>
        <p:spPr>
          <a:xfrm>
            <a:off x="5900455" y="2560960"/>
            <a:ext cx="1599960" cy="2385238"/>
          </a:xfrm>
          <a:prstGeom prst="rect">
            <a:avLst/>
          </a:prstGeom>
          <a:noFill/>
          <a:ln>
            <a:noFill/>
          </a:ln>
        </p:spPr>
        <p:txBody>
          <a:bodyPr spcFirstLastPara="1" wrap="square" lIns="91425" tIns="91425" rIns="91425" bIns="91425" anchor="t" anchorCtr="0">
            <a:spAutoFit/>
          </a:bodyPr>
          <a:lstStyle/>
          <a:p>
            <a:pPr>
              <a:buClr>
                <a:schemeClr val="accent1"/>
              </a:buClr>
            </a:pPr>
            <a:r>
              <a:rPr lang="en-US" sz="700">
                <a:latin typeface="+mn-lt"/>
                <a:ea typeface="Calibri" panose="020F0502020204030204" pitchFamily="34" charset="0"/>
                <a:cs typeface="Calibri" panose="020F0502020204030204" pitchFamily="34" charset="0"/>
              </a:rPr>
              <a:t>Previously held senior positions with </a:t>
            </a:r>
            <a:r>
              <a:rPr lang="en-US" sz="700" b="1">
                <a:latin typeface="+mn-lt"/>
                <a:ea typeface="Calibri" panose="020F0502020204030204" pitchFamily="34" charset="0"/>
                <a:cs typeface="Calibri" panose="020F0502020204030204" pitchFamily="34" charset="0"/>
              </a:rPr>
              <a:t>Northern Star Resources, Newmont Mining </a:t>
            </a:r>
            <a:r>
              <a:rPr lang="en-US" sz="700">
                <a:latin typeface="+mn-lt"/>
                <a:ea typeface="Calibri" panose="020F0502020204030204" pitchFamily="34" charset="0"/>
                <a:cs typeface="Calibri" panose="020F0502020204030204" pitchFamily="34" charset="0"/>
              </a:rPr>
              <a:t>and</a:t>
            </a:r>
            <a:r>
              <a:rPr lang="en-US" sz="700" b="1">
                <a:latin typeface="+mn-lt"/>
                <a:ea typeface="Calibri" panose="020F0502020204030204" pitchFamily="34" charset="0"/>
                <a:cs typeface="Calibri" panose="020F0502020204030204" pitchFamily="34" charset="0"/>
              </a:rPr>
              <a:t> Barrick Gold.</a:t>
            </a:r>
            <a:endParaRPr lang="en-US" sz="700" b="1" spc="-50">
              <a:latin typeface="+mn-lt"/>
              <a:ea typeface="Calibri" panose="020F0502020204030204" pitchFamily="34" charset="0"/>
              <a:cs typeface="Calibri" panose="020F0502020204030204" pitchFamily="34" charset="0"/>
            </a:endParaRPr>
          </a:p>
          <a:p>
            <a:pPr>
              <a:spcBef>
                <a:spcPts val="600"/>
              </a:spcBef>
              <a:buClr>
                <a:schemeClr val="accent1"/>
              </a:buClr>
            </a:pPr>
            <a:r>
              <a:rPr lang="en-US" sz="700">
                <a:latin typeface="+mn-lt"/>
                <a:ea typeface="Calibri" panose="020F0502020204030204" pitchFamily="34" charset="0"/>
                <a:cs typeface="Calibri" panose="020F0502020204030204" pitchFamily="34" charset="0"/>
              </a:rPr>
              <a:t>Geologist with over 28 years’ experience. Extensive gold industry experience in Australia and North America spanning regional and near mine exploration, production geology, engineering planning, mine building and corporate development.</a:t>
            </a:r>
          </a:p>
          <a:p>
            <a:pPr>
              <a:spcBef>
                <a:spcPts val="600"/>
              </a:spcBef>
              <a:buClr>
                <a:schemeClr val="accent1"/>
              </a:buClr>
            </a:pPr>
            <a:r>
              <a:rPr lang="en-US" sz="700">
                <a:latin typeface="+mn-lt"/>
                <a:ea typeface="Calibri" panose="020F0502020204030204" pitchFamily="34" charset="0"/>
                <a:cs typeface="Calibri" panose="020F0502020204030204" pitchFamily="34" charset="0"/>
              </a:rPr>
              <a:t>Previous positions include Kalgoorlie district geology manager for </a:t>
            </a:r>
            <a:r>
              <a:rPr lang="en-US" sz="700" b="1">
                <a:latin typeface="+mn-lt"/>
                <a:ea typeface="Calibri" panose="020F0502020204030204" pitchFamily="34" charset="0"/>
                <a:cs typeface="Calibri" panose="020F0502020204030204" pitchFamily="34" charset="0"/>
              </a:rPr>
              <a:t>Barrick Gold </a:t>
            </a:r>
            <a:r>
              <a:rPr lang="en-US" sz="700">
                <a:latin typeface="+mn-lt"/>
                <a:ea typeface="Calibri" panose="020F0502020204030204" pitchFamily="34" charset="0"/>
                <a:cs typeface="Calibri" panose="020F0502020204030204" pitchFamily="34" charset="0"/>
              </a:rPr>
              <a:t>and Principal Geologist – Business Development for </a:t>
            </a:r>
            <a:r>
              <a:rPr lang="en-US" sz="700" b="1">
                <a:latin typeface="+mn-lt"/>
                <a:ea typeface="Calibri" panose="020F0502020204030204" pitchFamily="34" charset="0"/>
                <a:cs typeface="Calibri" panose="020F0502020204030204" pitchFamily="34" charset="0"/>
              </a:rPr>
              <a:t>Northern Star Resources.</a:t>
            </a:r>
          </a:p>
        </p:txBody>
      </p:sp>
      <p:sp>
        <p:nvSpPr>
          <p:cNvPr id="40" name="Google Shape;153;p16">
            <a:extLst>
              <a:ext uri="{FF2B5EF4-FFF2-40B4-BE49-F238E27FC236}">
                <a16:creationId xmlns:a16="http://schemas.microsoft.com/office/drawing/2014/main" id="{1FEB5C40-5E1F-0B3A-2777-801973D71937}"/>
              </a:ext>
            </a:extLst>
          </p:cNvPr>
          <p:cNvSpPr txBox="1"/>
          <p:nvPr/>
        </p:nvSpPr>
        <p:spPr>
          <a:xfrm>
            <a:off x="5918692" y="2242744"/>
            <a:ext cx="1524238" cy="307746"/>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Chief Executive Officer</a:t>
            </a:r>
            <a:endParaRPr lang="en-AU" sz="800" b="1" i="1">
              <a:latin typeface="+mn-lt"/>
              <a:ea typeface="Calibri" panose="020F0502020204030204" pitchFamily="34" charset="0"/>
              <a:cs typeface="Calibri" panose="020F0502020204030204" pitchFamily="34" charset="0"/>
            </a:endParaRPr>
          </a:p>
        </p:txBody>
      </p:sp>
      <p:cxnSp>
        <p:nvCxnSpPr>
          <p:cNvPr id="41" name="Google Shape;143;p16">
            <a:extLst>
              <a:ext uri="{FF2B5EF4-FFF2-40B4-BE49-F238E27FC236}">
                <a16:creationId xmlns:a16="http://schemas.microsoft.com/office/drawing/2014/main" id="{65696F2B-A6CD-4E6E-402B-32650ACDBFE3}"/>
              </a:ext>
            </a:extLst>
          </p:cNvPr>
          <p:cNvCxnSpPr>
            <a:cxnSpLocks/>
          </p:cNvCxnSpPr>
          <p:nvPr/>
        </p:nvCxnSpPr>
        <p:spPr>
          <a:xfrm>
            <a:off x="5990064" y="2567493"/>
            <a:ext cx="325200" cy="0"/>
          </a:xfrm>
          <a:prstGeom prst="straightConnector1">
            <a:avLst/>
          </a:prstGeom>
          <a:noFill/>
          <a:ln w="28575" cap="flat" cmpd="sng">
            <a:solidFill>
              <a:srgbClr val="FFD503"/>
            </a:solidFill>
            <a:prstDash val="solid"/>
            <a:round/>
            <a:headEnd type="none" w="med" len="med"/>
            <a:tailEnd type="none" w="med" len="med"/>
          </a:ln>
        </p:spPr>
      </p:cxnSp>
      <p:grpSp>
        <p:nvGrpSpPr>
          <p:cNvPr id="42" name="Group 41">
            <a:extLst>
              <a:ext uri="{FF2B5EF4-FFF2-40B4-BE49-F238E27FC236}">
                <a16:creationId xmlns:a16="http://schemas.microsoft.com/office/drawing/2014/main" id="{2EADAABC-A135-2CAA-36F3-AC7339D49DEE}"/>
              </a:ext>
            </a:extLst>
          </p:cNvPr>
          <p:cNvGrpSpPr/>
          <p:nvPr/>
        </p:nvGrpSpPr>
        <p:grpSpPr>
          <a:xfrm>
            <a:off x="5947158" y="1965821"/>
            <a:ext cx="1080000" cy="323135"/>
            <a:chOff x="86666" y="1754419"/>
            <a:chExt cx="1080000" cy="323135"/>
          </a:xfrm>
        </p:grpSpPr>
        <p:sp>
          <p:nvSpPr>
            <p:cNvPr id="43" name="Google Shape;123;p16">
              <a:extLst>
                <a:ext uri="{FF2B5EF4-FFF2-40B4-BE49-F238E27FC236}">
                  <a16:creationId xmlns:a16="http://schemas.microsoft.com/office/drawing/2014/main" id="{61DB2DAF-37EC-CD03-9499-62D22C04E120}"/>
                </a:ext>
              </a:extLst>
            </p:cNvPr>
            <p:cNvSpPr/>
            <p:nvPr/>
          </p:nvSpPr>
          <p:spPr>
            <a:xfrm>
              <a:off x="99511" y="1801686"/>
              <a:ext cx="1054310" cy="228600"/>
            </a:xfrm>
            <a:prstGeom prst="roundRect">
              <a:avLst>
                <a:gd name="adj" fmla="val 50000"/>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ea typeface="Calibri" panose="020F0502020204030204" pitchFamily="34" charset="0"/>
                <a:cs typeface="Calibri" panose="020F0502020204030204" pitchFamily="34" charset="0"/>
              </a:endParaRPr>
            </a:p>
          </p:txBody>
        </p:sp>
        <p:sp>
          <p:nvSpPr>
            <p:cNvPr id="44" name="Google Shape;140;p16">
              <a:extLst>
                <a:ext uri="{FF2B5EF4-FFF2-40B4-BE49-F238E27FC236}">
                  <a16:creationId xmlns:a16="http://schemas.microsoft.com/office/drawing/2014/main" id="{58514DF7-4329-E5E5-A7B6-98D923C5A210}"/>
                </a:ext>
              </a:extLst>
            </p:cNvPr>
            <p:cNvSpPr txBox="1"/>
            <p:nvPr/>
          </p:nvSpPr>
          <p:spPr>
            <a:xfrm>
              <a:off x="86666" y="1754419"/>
              <a:ext cx="1080000"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dk1"/>
                  </a:solidFill>
                  <a:latin typeface="+mn-lt"/>
                  <a:ea typeface="Calibri" panose="020F0502020204030204" pitchFamily="34" charset="0"/>
                  <a:cs typeface="Calibri" panose="020F0502020204030204" pitchFamily="34" charset="0"/>
                  <a:sym typeface="Poppins"/>
                </a:rPr>
                <a:t>Darren Cooke</a:t>
              </a:r>
              <a:endParaRPr sz="1200" b="1">
                <a:latin typeface="+mn-lt"/>
                <a:ea typeface="Calibri" panose="020F0502020204030204" pitchFamily="34" charset="0"/>
                <a:cs typeface="Calibri" panose="020F0502020204030204" pitchFamily="34" charset="0"/>
              </a:endParaRPr>
            </a:p>
          </p:txBody>
        </p:sp>
      </p:grpSp>
      <p:pic>
        <p:nvPicPr>
          <p:cNvPr id="45" name="Google Shape;138;p16">
            <a:extLst>
              <a:ext uri="{FF2B5EF4-FFF2-40B4-BE49-F238E27FC236}">
                <a16:creationId xmlns:a16="http://schemas.microsoft.com/office/drawing/2014/main" id="{C3DA7EE2-214F-82B0-6D49-A0004C3325FB}"/>
              </a:ext>
            </a:extLst>
          </p:cNvPr>
          <p:cNvPicPr preferRelativeResize="0"/>
          <p:nvPr/>
        </p:nvPicPr>
        <p:blipFill rotWithShape="1">
          <a:blip r:embed="rId9">
            <a:extLst>
              <a:ext uri="{BEBA8EAE-BF5A-486C-A8C5-ECC9F3942E4B}">
                <a14:imgProps xmlns:a14="http://schemas.microsoft.com/office/drawing/2010/main">
                  <a14:imgLayer r:embed="rId10">
                    <a14:imgEffect>
                      <a14:saturation sat="33000"/>
                    </a14:imgEffect>
                  </a14:imgLayer>
                </a14:imgProps>
              </a:ext>
            </a:extLst>
          </a:blip>
          <a:srcRect l="17079" t="-1530" r="11543" b="21338"/>
          <a:stretch/>
        </p:blipFill>
        <p:spPr>
          <a:xfrm>
            <a:off x="6059617" y="869181"/>
            <a:ext cx="967541" cy="1064709"/>
          </a:xfrm>
          <a:prstGeom prst="ellipse">
            <a:avLst/>
          </a:prstGeom>
          <a:noFill/>
          <a:ln>
            <a:noFill/>
          </a:ln>
        </p:spPr>
      </p:pic>
      <p:sp>
        <p:nvSpPr>
          <p:cNvPr id="46" name="Google Shape;141;p16">
            <a:extLst>
              <a:ext uri="{FF2B5EF4-FFF2-40B4-BE49-F238E27FC236}">
                <a16:creationId xmlns:a16="http://schemas.microsoft.com/office/drawing/2014/main" id="{021B109E-646C-E89B-B602-DDA7DEC6C688}"/>
              </a:ext>
            </a:extLst>
          </p:cNvPr>
          <p:cNvSpPr txBox="1"/>
          <p:nvPr/>
        </p:nvSpPr>
        <p:spPr>
          <a:xfrm>
            <a:off x="65959" y="2181189"/>
            <a:ext cx="1422566"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Independent </a:t>
            </a:r>
          </a:p>
          <a:p>
            <a:pPr marL="0" lvl="0" indent="0" algn="l" rtl="0">
              <a:spcBef>
                <a:spcPts val="0"/>
              </a:spcBef>
              <a:spcAft>
                <a:spcPts val="0"/>
              </a:spcAft>
              <a:buNone/>
            </a:pPr>
            <a:r>
              <a:rPr lang="en-AU" sz="800" b="1" i="1">
                <a:solidFill>
                  <a:schemeClr val="dk1"/>
                </a:solidFill>
                <a:latin typeface="+mn-lt"/>
                <a:ea typeface="Calibri" panose="020F0502020204030204" pitchFamily="34" charset="0"/>
                <a:cs typeface="Calibri" panose="020F0502020204030204" pitchFamily="34" charset="0"/>
                <a:sym typeface="Poppins"/>
              </a:rPr>
              <a:t>Non-Executive Chair</a:t>
            </a:r>
            <a:endParaRPr lang="en-AU" sz="800" b="1" i="1">
              <a:latin typeface="+mn-lt"/>
              <a:ea typeface="Calibri" panose="020F0502020204030204" pitchFamily="34" charset="0"/>
              <a:cs typeface="Calibri" panose="020F0502020204030204" pitchFamily="34" charset="0"/>
            </a:endParaRPr>
          </a:p>
        </p:txBody>
      </p:sp>
      <p:pic>
        <p:nvPicPr>
          <p:cNvPr id="47" name="Picture 46" descr="A person smiling at camera&#10;&#10;Description automatically generated">
            <a:extLst>
              <a:ext uri="{FF2B5EF4-FFF2-40B4-BE49-F238E27FC236}">
                <a16:creationId xmlns:a16="http://schemas.microsoft.com/office/drawing/2014/main" id="{9AD963EE-D610-F293-E306-921024E01D4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107" b="99906" l="2058" r="98547">
                        <a14:foregroundMark x1="67433" y1="86911" x2="28450" y2="94162"/>
                        <a14:foregroundMark x1="21913" y1="39925" x2="10412" y2="93503"/>
                        <a14:foregroundMark x1="10412" y1="93503" x2="10048" y2="93974"/>
                        <a14:foregroundMark x1="82809" y1="82580" x2="98789" y2="97175"/>
                        <a14:foregroundMark x1="56174" y1="10640" x2="69128" y2="17420"/>
                        <a14:foregroundMark x1="69128" y1="17420" x2="82446" y2="53766"/>
                        <a14:foregroundMark x1="77724" y1="27307" x2="84140" y2="36911"/>
                        <a14:foregroundMark x1="84140" y1="36911" x2="90678" y2="74859"/>
                        <a14:foregroundMark x1="56174" y1="9981" x2="35472" y2="12524"/>
                        <a14:foregroundMark x1="35472" y1="12524" x2="30508" y2="15160"/>
                        <a14:foregroundMark x1="53632" y1="5461" x2="72397" y2="18362"/>
                        <a14:foregroundMark x1="72397" y1="18362" x2="75787" y2="22222"/>
                        <a14:foregroundMark x1="10775" y1="63936" x2="2542" y2="91996"/>
                        <a14:foregroundMark x1="82203" y1="77119" x2="95400" y2="94915"/>
                        <a14:foregroundMark x1="81477" y1="84934" x2="87046" y2="99906"/>
                        <a14:foregroundMark x1="87046" y1="99906" x2="87046" y2="99906"/>
                        <a14:foregroundMark x1="91041" y1="84369" x2="98184" y2="90301"/>
                        <a14:foregroundMark x1="79177" y1="97834" x2="98789" y2="98023"/>
                        <a14:foregroundMark x1="44981" y1="4358" x2="36320" y2="3955"/>
                        <a14:foregroundMark x1="48932" y1="4542" x2="46428" y2="4425"/>
                        <a14:foregroundMark x1="56538" y1="4896" x2="49545" y2="4570"/>
                        <a14:foregroundMark x1="45883" y1="3202" x2="44431" y2="3107"/>
                        <a14:foregroundMark x1="54479" y1="3766" x2="48791" y2="3393"/>
                        <a14:foregroundMark x1="40678" y1="3202" x2="36199" y2="4331"/>
                        <a14:foregroundMark x1="30751" y1="7721" x2="23123" y2="16102"/>
                        <a14:foregroundMark x1="23123" y1="16102" x2="22639" y2="17514"/>
                        <a14:foregroundMark x1="29298" y1="8851" x2="21429" y2="17232"/>
                        <a14:foregroundMark x1="21429" y1="17232" x2="20460" y2="19303"/>
                        <a14:foregroundMark x1="13438" y1="37100" x2="10714" y2="44442"/>
                        <a14:foregroundMark x1="10896" y1="52072" x2="9322" y2="73164"/>
                        <a14:foregroundMark x1="29782" y1="7721" x2="27580" y2="9636"/>
                        <a14:foregroundMark x1="23123" y1="14878" x2="18142" y2="21728"/>
                        <a14:backgroundMark x1="8838" y1="44068" x2="5569" y2="53766"/>
                        <a14:backgroundMark x1="22155" y1="11299" x2="18281" y2="16949"/>
                        <a14:backgroundMark x1="23366" y1="11770" x2="19734" y2="15913"/>
                        <a14:backgroundMark x1="26029" y1="8945" x2="22518" y2="13183"/>
                        <a14:backgroundMark x1="17070" y1="21281" x2="14407" y2="24765"/>
                        <a14:backgroundMark x1="45884" y1="3202" x2="47458" y2="3107"/>
                        <a14:backgroundMark x1="48789" y1="3390" x2="45157" y2="2072"/>
                      </a14:backgroundRemoval>
                    </a14:imgEffect>
                    <a14:imgEffect>
                      <a14:saturation sat="0"/>
                    </a14:imgEffect>
                  </a14:imgLayer>
                </a14:imgProps>
              </a:ext>
            </a:extLst>
          </a:blip>
          <a:srcRect l="-13132" t="-7288" r="-6271" b="5037"/>
          <a:stretch>
            <a:fillRect/>
          </a:stretch>
        </p:blipFill>
        <p:spPr>
          <a:xfrm>
            <a:off x="4582928" y="968400"/>
            <a:ext cx="876283" cy="964800"/>
          </a:xfrm>
          <a:prstGeom prst="ellipse">
            <a:avLst/>
          </a:prstGeom>
        </p:spPr>
      </p:pic>
    </p:spTree>
    <p:extLst>
      <p:ext uri="{BB962C8B-B14F-4D97-AF65-F5344CB8AC3E}">
        <p14:creationId xmlns:p14="http://schemas.microsoft.com/office/powerpoint/2010/main" val="3502131764"/>
      </p:ext>
    </p:extLst>
  </p:cSld>
  <p:clrMapOvr>
    <a:masterClrMapping/>
  </p:clrMapOvr>
</p:sld>
</file>

<file path=ppt/theme/theme1.xml><?xml version="1.0" encoding="utf-8"?>
<a:theme xmlns:a="http://schemas.openxmlformats.org/drawingml/2006/main" name="Simple Light">
  <a:themeElements>
    <a:clrScheme name="FireFly Metals">
      <a:dk1>
        <a:sysClr val="windowText" lastClr="000000"/>
      </a:dk1>
      <a:lt1>
        <a:sysClr val="window" lastClr="FFFFFF"/>
      </a:lt1>
      <a:dk2>
        <a:srgbClr val="44546A"/>
      </a:dk2>
      <a:lt2>
        <a:srgbClr val="E7E6E6"/>
      </a:lt2>
      <a:accent1>
        <a:srgbClr val="3A3838"/>
      </a:accent1>
      <a:accent2>
        <a:srgbClr val="A5A5A5"/>
      </a:accent2>
      <a:accent3>
        <a:srgbClr val="F3F3F3"/>
      </a:accent3>
      <a:accent4>
        <a:srgbClr val="EEC600"/>
      </a:accent4>
      <a:accent5>
        <a:srgbClr val="FFD503"/>
      </a:accent5>
      <a:accent6>
        <a:srgbClr val="FFDF42"/>
      </a:accent6>
      <a:hlink>
        <a:srgbClr val="000000"/>
      </a:hlink>
      <a:folHlink>
        <a:srgbClr val="023160"/>
      </a:folHlink>
    </a:clrScheme>
    <a:fontScheme name="FireFly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7d931d2-3a18-4fde-8897-11e69c548498" xsi:nil="true"/>
    <lcf76f155ced4ddcb4097134ff3c332f xmlns="0c11670d-b376-4ea4-bb12-8ba3ad526c4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6982FC404DAF4F9C317CACF9EDA508" ma:contentTypeVersion="19" ma:contentTypeDescription="Create a new document." ma:contentTypeScope="" ma:versionID="119409b2d471e54e787c942ae46da72e">
  <xsd:schema xmlns:xsd="http://www.w3.org/2001/XMLSchema" xmlns:xs="http://www.w3.org/2001/XMLSchema" xmlns:p="http://schemas.microsoft.com/office/2006/metadata/properties" xmlns:ns2="0c11670d-b376-4ea4-bb12-8ba3ad526c4e" xmlns:ns3="87d931d2-3a18-4fde-8897-11e69c548498" targetNamespace="http://schemas.microsoft.com/office/2006/metadata/properties" ma:root="true" ma:fieldsID="b6c50911e1afdcffac5e809e2e133521" ns2:_="" ns3:_="">
    <xsd:import namespace="0c11670d-b376-4ea4-bb12-8ba3ad526c4e"/>
    <xsd:import namespace="87d931d2-3a18-4fde-8897-11e69c54849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11670d-b376-4ea4-bb12-8ba3ad526c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9d988e4-a42c-4fd4-a8b5-b5c65544fe7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d931d2-3a18-4fde-8897-11e69c54849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767e4e5-aa8f-4f75-a5e2-4522c2ec6ebe}" ma:internalName="TaxCatchAll" ma:showField="CatchAllData" ma:web="87d931d2-3a18-4fde-8897-11e69c5484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4D1429-3A5C-4E8F-B6EE-8AA6C99F3C81}">
  <ds:schemaRefs>
    <ds:schemaRef ds:uri="0c11670d-b376-4ea4-bb12-8ba3ad526c4e"/>
    <ds:schemaRef ds:uri="87d931d2-3a18-4fde-8897-11e69c54849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364AD9B-2AC6-4EBA-BAA7-90641239E265}">
  <ds:schemaRefs>
    <ds:schemaRef ds:uri="http://schemas.microsoft.com/sharepoint/v3/contenttype/forms"/>
  </ds:schemaRefs>
</ds:datastoreItem>
</file>

<file path=customXml/itemProps3.xml><?xml version="1.0" encoding="utf-8"?>
<ds:datastoreItem xmlns:ds="http://schemas.openxmlformats.org/officeDocument/2006/customXml" ds:itemID="{AA9B9184-08A0-465B-81B2-6CC77AC1576C}">
  <ds:schemaRefs>
    <ds:schemaRef ds:uri="0c11670d-b376-4ea4-bb12-8ba3ad526c4e"/>
    <ds:schemaRef ds:uri="87d931d2-3a18-4fde-8897-11e69c5484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19</TotalTime>
  <Words>7285</Words>
  <Application>Microsoft Office PowerPoint</Application>
  <PresentationFormat>On-screen Show (16:9)</PresentationFormat>
  <Paragraphs>580</Paragraphs>
  <Slides>24</Slides>
  <Notes>7</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Poppins Bold</vt:lpstr>
      <vt:lpstr>Poppins SemiBold</vt:lpstr>
      <vt:lpstr>Courier New</vt:lpstr>
      <vt:lpstr>Times New Roman</vt:lpstr>
      <vt:lpstr>Trebuchet MS</vt:lpstr>
      <vt:lpstr>Calibri</vt:lpstr>
      <vt:lpstr>Poppins</vt:lpstr>
      <vt:lpstr>Poppins-Regular</vt:lpstr>
      <vt:lpstr>Arial</vt:lpstr>
      <vt:lpstr>Poppins </vt:lpstr>
      <vt:lpstr>Simple Light</vt:lpstr>
      <vt:lpstr>PowerPoint Presentation</vt:lpstr>
      <vt:lpstr>PowerPoint Presentation</vt:lpstr>
      <vt:lpstr>PowerPoint Presentation</vt:lpstr>
      <vt:lpstr>PowerPoint Presentation</vt:lpstr>
      <vt:lpstr>Investment Highlights</vt:lpstr>
      <vt:lpstr>Copper – The Macro Landscape</vt:lpstr>
      <vt:lpstr>Outstanding transformation in less than two years</vt:lpstr>
      <vt:lpstr>Exceptional Share Register &amp; Strong Balance Sheet</vt:lpstr>
      <vt:lpstr>Board and Management</vt:lpstr>
      <vt:lpstr>Exceptional Management and In-Country Team</vt:lpstr>
      <vt:lpstr>An Exceptional High-Grade Asset</vt:lpstr>
      <vt:lpstr>Scarcity of Quality Copper and Gold Projects</vt:lpstr>
      <vt:lpstr>A Lack Copper Opportunities on the ASX &amp; TSX</vt:lpstr>
      <vt:lpstr>Newfoundland – A Maritime and Mining Province</vt:lpstr>
      <vt:lpstr>Why Green Bay is well positioned for the future</vt:lpstr>
      <vt:lpstr>A Transformational Acquisition for FireFly</vt:lpstr>
      <vt:lpstr>Rapid value creation by FireFly Metals </vt:lpstr>
      <vt:lpstr>Drilling to Unlock Value by FireFly Metals</vt:lpstr>
      <vt:lpstr>PowerPoint Presentation</vt:lpstr>
      <vt:lpstr>PowerPoint Presentation</vt:lpstr>
      <vt:lpstr>Unlocking the regional camp-scale potential</vt:lpstr>
      <vt:lpstr>Economic studies targeting large-scale &amp; long-life mine</vt:lpstr>
      <vt:lpstr>PowerPoint Presentation</vt:lpstr>
      <vt:lpstr>Game-Changing Catalyst-Rich High-Grade Opportunity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Marie-Claire Phillips</dc:creator>
  <cp:lastModifiedBy>Darren Cooke</cp:lastModifiedBy>
  <cp:revision>4</cp:revision>
  <cp:lastPrinted>2025-05-13T07:28:52Z</cp:lastPrinted>
  <dcterms:modified xsi:type="dcterms:W3CDTF">2025-09-15T00:14:35Z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0x010100496982FC404DAF4F9C317CACF9EDA508</vt:lpwstr>
  </property>
  <property fmtid="{D5CDD505-2E9C-101B-9397-08002B2CF9AE}" pid="3" name="MediaServiceImageTags">
    <vt:lpwstr/>
  </property>
</Properties>
</file>